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sldIdLst>
    <p:sldId id="256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56F0F2-FABE-4975-96C6-D5414C6E5C81}" v="3" dt="2023-02-23T15:17:33.5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Jewel" userId="b619405b-9551-45ec-a59c-29a33f7f7305" providerId="ADAL" clId="{3456F0F2-FABE-4975-96C6-D5414C6E5C81}"/>
    <pc:docChg chg="modSld">
      <pc:chgData name="Md Jewel" userId="b619405b-9551-45ec-a59c-29a33f7f7305" providerId="ADAL" clId="{3456F0F2-FABE-4975-96C6-D5414C6E5C81}" dt="2023-02-23T01:01:42.936" v="19" actId="20577"/>
      <pc:docMkLst>
        <pc:docMk/>
      </pc:docMkLst>
      <pc:sldChg chg="modSp mod">
        <pc:chgData name="Md Jewel" userId="b619405b-9551-45ec-a59c-29a33f7f7305" providerId="ADAL" clId="{3456F0F2-FABE-4975-96C6-D5414C6E5C81}" dt="2023-02-23T01:01:42.936" v="19" actId="20577"/>
        <pc:sldMkLst>
          <pc:docMk/>
          <pc:sldMk cId="1648233956" sldId="258"/>
        </pc:sldMkLst>
        <pc:spChg chg="mod">
          <ac:chgData name="Md Jewel" userId="b619405b-9551-45ec-a59c-29a33f7f7305" providerId="ADAL" clId="{3456F0F2-FABE-4975-96C6-D5414C6E5C81}" dt="2023-02-23T00:52:50.057" v="2" actId="20577"/>
          <ac:spMkLst>
            <pc:docMk/>
            <pc:sldMk cId="1648233956" sldId="258"/>
            <ac:spMk id="11" creationId="{AC93E9AE-956C-2836-07FE-ED6A23A32424}"/>
          </ac:spMkLst>
        </pc:spChg>
        <pc:graphicFrameChg chg="mod modGraphic">
          <ac:chgData name="Md Jewel" userId="b619405b-9551-45ec-a59c-29a33f7f7305" providerId="ADAL" clId="{3456F0F2-FABE-4975-96C6-D5414C6E5C81}" dt="2023-02-23T01:01:42.936" v="19" actId="20577"/>
          <ac:graphicFrameMkLst>
            <pc:docMk/>
            <pc:sldMk cId="1648233956" sldId="258"/>
            <ac:graphicFrameMk id="3" creationId="{0C8AC81A-93E5-0531-2659-FCE20151D780}"/>
          </ac:graphicFrameMkLst>
        </pc:graphicFrameChg>
      </pc:sldChg>
    </pc:docChg>
  </pc:docChgLst>
  <pc:docChgLst>
    <pc:chgData name="Md Jewel Ahmed" userId="b619405b-9551-45ec-a59c-29a33f7f7305" providerId="ADAL" clId="{3456F0F2-FABE-4975-96C6-D5414C6E5C81}"/>
    <pc:docChg chg="modSld">
      <pc:chgData name="Md Jewel Ahmed" userId="b619405b-9551-45ec-a59c-29a33f7f7305" providerId="ADAL" clId="{3456F0F2-FABE-4975-96C6-D5414C6E5C81}" dt="2023-02-23T15:17:33.522" v="68"/>
      <pc:docMkLst>
        <pc:docMk/>
      </pc:docMkLst>
      <pc:sldChg chg="modSp mod">
        <pc:chgData name="Md Jewel Ahmed" userId="b619405b-9551-45ec-a59c-29a33f7f7305" providerId="ADAL" clId="{3456F0F2-FABE-4975-96C6-D5414C6E5C81}" dt="2023-02-23T15:17:33.522" v="68"/>
        <pc:sldMkLst>
          <pc:docMk/>
          <pc:sldMk cId="1648233956" sldId="258"/>
        </pc:sldMkLst>
        <pc:graphicFrameChg chg="mod modGraphic">
          <ac:chgData name="Md Jewel Ahmed" userId="b619405b-9551-45ec-a59c-29a33f7f7305" providerId="ADAL" clId="{3456F0F2-FABE-4975-96C6-D5414C6E5C81}" dt="2023-02-23T15:17:33.522" v="68"/>
          <ac:graphicFrameMkLst>
            <pc:docMk/>
            <pc:sldMk cId="1648233956" sldId="258"/>
            <ac:graphicFrameMk id="3" creationId="{0C8AC81A-93E5-0531-2659-FCE20151D780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Thursday, February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599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Thursday, February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77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Thursday, February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200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Thursday, February 23,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655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Thursday, February 23,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4539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Thursday, February 23,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675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Thursday, February 23,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15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Thursday, February 23,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774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Thursday, February 23,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505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Thursday, February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336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Thursday, February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348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Thursday, February 23, 2023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403138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8" r:id="rId6"/>
    <p:sldLayoutId id="2147483664" r:id="rId7"/>
    <p:sldLayoutId id="2147483665" r:id="rId8"/>
    <p:sldLayoutId id="2147483666" r:id="rId9"/>
    <p:sldLayoutId id="2147483667" r:id="rId10"/>
    <p:sldLayoutId id="214748366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36F292AA-C8DB-4CAA-97C9-456CF85406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3" descr="Hotel bell">
            <a:extLst>
              <a:ext uri="{FF2B5EF4-FFF2-40B4-BE49-F238E27FC236}">
                <a16:creationId xmlns:a16="http://schemas.microsoft.com/office/drawing/2014/main" id="{9DFD00BB-13A6-3F66-96C2-74A5EEF30C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480" r="3864" b="-1"/>
          <a:stretch/>
        </p:blipFill>
        <p:spPr>
          <a:xfrm>
            <a:off x="-1" y="10"/>
            <a:ext cx="4587901" cy="6857990"/>
          </a:xfrm>
          <a:prstGeom prst="rect">
            <a:avLst/>
          </a:prstGeom>
        </p:spPr>
      </p:pic>
      <p:sp>
        <p:nvSpPr>
          <p:cNvPr id="18" name="Rectangle 10">
            <a:extLst>
              <a:ext uri="{FF2B5EF4-FFF2-40B4-BE49-F238E27FC236}">
                <a16:creationId xmlns:a16="http://schemas.microsoft.com/office/drawing/2014/main" id="{AA065953-3D69-4CD4-80C3-DF10DEB4C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902" y="-429"/>
            <a:ext cx="7604097" cy="6857571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  <a:alpha val="73000"/>
                </a:schemeClr>
              </a:gs>
              <a:gs pos="100000">
                <a:schemeClr val="accent2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B36DB5-F10D-4EDB-87E2-ECB9301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901" y="0"/>
            <a:ext cx="7604097" cy="6858000"/>
          </a:xfrm>
          <a:prstGeom prst="rect">
            <a:avLst/>
          </a:prstGeom>
          <a:gradFill>
            <a:gsLst>
              <a:gs pos="0">
                <a:schemeClr val="accent5">
                  <a:alpha val="37000"/>
                </a:schemeClr>
              </a:gs>
              <a:gs pos="98000">
                <a:schemeClr val="accent2">
                  <a:alpha val="66000"/>
                </a:scheme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46F195D-95DC-419E-BBC1-E2B601A60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599847" y="4355164"/>
            <a:ext cx="7592151" cy="2502836"/>
          </a:xfrm>
          <a:prstGeom prst="rect">
            <a:avLst/>
          </a:prstGeom>
          <a:gradFill>
            <a:gsLst>
              <a:gs pos="22000">
                <a:schemeClr val="accent6">
                  <a:alpha val="39000"/>
                </a:schemeClr>
              </a:gs>
              <a:gs pos="82000">
                <a:schemeClr val="accent5">
                  <a:alpha val="19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2256CF5B-1DAD-4912-86B9-FCA73369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18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20D561-4A16-1601-79B4-3C74963F79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23121" y="742259"/>
            <a:ext cx="6133656" cy="14353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Hotel Event Advertisement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869F12-A4FD-E034-385F-0C8FB04D335B}"/>
              </a:ext>
            </a:extLst>
          </p:cNvPr>
          <p:cNvSpPr txBox="1"/>
          <p:nvPr/>
        </p:nvSpPr>
        <p:spPr>
          <a:xfrm>
            <a:off x="5359270" y="4852529"/>
            <a:ext cx="60613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Md Jewel Ahmed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Foreign languages &amp; cultural awareness Spanish-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+mn-cs"/>
              </a:rPr>
              <a:t>Español</a:t>
            </a:r>
            <a:endParaRPr lang="en-US" sz="3200" dirty="0">
              <a:solidFill>
                <a:srgbClr val="FFFFFF"/>
              </a:solidFill>
              <a:latin typeface="Calibri"/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BMIH5003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18851860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DA29D9F-A569-34F7-6D0A-65A2C214951E}"/>
              </a:ext>
            </a:extLst>
          </p:cNvPr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s-ES" dirty="0"/>
              <a:t>           Carrer dels Capellans, 4, 08002 Barcelona, ​​España, Teléfono: +34933042255, www.hotelbarcelonacatedral.com  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17A87C-0D8F-CEF8-1512-5776A54AB578}"/>
              </a:ext>
            </a:extLst>
          </p:cNvPr>
          <p:cNvSpPr txBox="1"/>
          <p:nvPr/>
        </p:nvSpPr>
        <p:spPr>
          <a:xfrm>
            <a:off x="3186112" y="-57150"/>
            <a:ext cx="58197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Hotel Barcelona Catedral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142597A-5625-3BD9-C07B-49444C1CF375}"/>
              </a:ext>
            </a:extLst>
          </p:cNvPr>
          <p:cNvSpPr txBox="1"/>
          <p:nvPr/>
        </p:nvSpPr>
        <p:spPr>
          <a:xfrm>
            <a:off x="4321967" y="474816"/>
            <a:ext cx="35480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b="1" u="sng" dirty="0">
                <a:highlight>
                  <a:srgbClr val="FFFF00"/>
                </a:highlight>
              </a:rPr>
              <a:t>Precio de la habitación de carnaval</a:t>
            </a:r>
            <a:endParaRPr lang="en-GB" b="1" u="sng" dirty="0">
              <a:highlight>
                <a:srgbClr val="FFFF00"/>
              </a:highlight>
            </a:endParaRPr>
          </a:p>
        </p:txBody>
      </p:sp>
      <p:graphicFrame>
        <p:nvGraphicFramePr>
          <p:cNvPr id="3" name="Table 18">
            <a:extLst>
              <a:ext uri="{FF2B5EF4-FFF2-40B4-BE49-F238E27FC236}">
                <a16:creationId xmlns:a16="http://schemas.microsoft.com/office/drawing/2014/main" id="{0C8AC81A-93E5-0531-2659-FCE20151D7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5082164"/>
              </p:ext>
            </p:extLst>
          </p:nvPr>
        </p:nvGraphicFramePr>
        <p:xfrm>
          <a:off x="57148" y="844148"/>
          <a:ext cx="12077700" cy="4805545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192619">
                  <a:extLst>
                    <a:ext uri="{9D8B030D-6E8A-4147-A177-3AD203B41FA5}">
                      <a16:colId xmlns:a16="http://schemas.microsoft.com/office/drawing/2014/main" val="3061593269"/>
                    </a:ext>
                  </a:extLst>
                </a:gridCol>
                <a:gridCol w="634960">
                  <a:extLst>
                    <a:ext uri="{9D8B030D-6E8A-4147-A177-3AD203B41FA5}">
                      <a16:colId xmlns:a16="http://schemas.microsoft.com/office/drawing/2014/main" val="906386580"/>
                    </a:ext>
                  </a:extLst>
                </a:gridCol>
                <a:gridCol w="516914">
                  <a:extLst>
                    <a:ext uri="{9D8B030D-6E8A-4147-A177-3AD203B41FA5}">
                      <a16:colId xmlns:a16="http://schemas.microsoft.com/office/drawing/2014/main" val="376564703"/>
                    </a:ext>
                  </a:extLst>
                </a:gridCol>
                <a:gridCol w="616320">
                  <a:extLst>
                    <a:ext uri="{9D8B030D-6E8A-4147-A177-3AD203B41FA5}">
                      <a16:colId xmlns:a16="http://schemas.microsoft.com/office/drawing/2014/main" val="1037022297"/>
                    </a:ext>
                  </a:extLst>
                </a:gridCol>
                <a:gridCol w="755489">
                  <a:extLst>
                    <a:ext uri="{9D8B030D-6E8A-4147-A177-3AD203B41FA5}">
                      <a16:colId xmlns:a16="http://schemas.microsoft.com/office/drawing/2014/main" val="325966113"/>
                    </a:ext>
                  </a:extLst>
                </a:gridCol>
                <a:gridCol w="940945">
                  <a:extLst>
                    <a:ext uri="{9D8B030D-6E8A-4147-A177-3AD203B41FA5}">
                      <a16:colId xmlns:a16="http://schemas.microsoft.com/office/drawing/2014/main" val="1421019716"/>
                    </a:ext>
                  </a:extLst>
                </a:gridCol>
                <a:gridCol w="579975">
                  <a:extLst>
                    <a:ext uri="{9D8B030D-6E8A-4147-A177-3AD203B41FA5}">
                      <a16:colId xmlns:a16="http://schemas.microsoft.com/office/drawing/2014/main" val="3267721095"/>
                    </a:ext>
                  </a:extLst>
                </a:gridCol>
                <a:gridCol w="652666">
                  <a:extLst>
                    <a:ext uri="{9D8B030D-6E8A-4147-A177-3AD203B41FA5}">
                      <a16:colId xmlns:a16="http://schemas.microsoft.com/office/drawing/2014/main" val="3401384962"/>
                    </a:ext>
                  </a:extLst>
                </a:gridCol>
                <a:gridCol w="609210">
                  <a:extLst>
                    <a:ext uri="{9D8B030D-6E8A-4147-A177-3AD203B41FA5}">
                      <a16:colId xmlns:a16="http://schemas.microsoft.com/office/drawing/2014/main" val="4092268658"/>
                    </a:ext>
                  </a:extLst>
                </a:gridCol>
                <a:gridCol w="839681">
                  <a:extLst>
                    <a:ext uri="{9D8B030D-6E8A-4147-A177-3AD203B41FA5}">
                      <a16:colId xmlns:a16="http://schemas.microsoft.com/office/drawing/2014/main" val="2071955772"/>
                    </a:ext>
                  </a:extLst>
                </a:gridCol>
                <a:gridCol w="895738">
                  <a:extLst>
                    <a:ext uri="{9D8B030D-6E8A-4147-A177-3AD203B41FA5}">
                      <a16:colId xmlns:a16="http://schemas.microsoft.com/office/drawing/2014/main" val="2167030462"/>
                    </a:ext>
                  </a:extLst>
                </a:gridCol>
                <a:gridCol w="905070">
                  <a:extLst>
                    <a:ext uri="{9D8B030D-6E8A-4147-A177-3AD203B41FA5}">
                      <a16:colId xmlns:a16="http://schemas.microsoft.com/office/drawing/2014/main" val="2891936630"/>
                    </a:ext>
                  </a:extLst>
                </a:gridCol>
                <a:gridCol w="938113">
                  <a:extLst>
                    <a:ext uri="{9D8B030D-6E8A-4147-A177-3AD203B41FA5}">
                      <a16:colId xmlns:a16="http://schemas.microsoft.com/office/drawing/2014/main" val="3761714662"/>
                    </a:ext>
                  </a:extLst>
                </a:gridCol>
              </a:tblGrid>
              <a:tr h="0"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20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</a:rPr>
                        <a:t>Habitación</a:t>
                      </a:r>
                    </a:p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 gridSpan="6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20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</a:rPr>
                        <a:t>Precio (</a:t>
                      </a:r>
                      <a:r>
                        <a:rPr kumimoji="0" lang="en-GB" sz="20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</a:rPr>
                        <a:t>No Miembros)</a:t>
                      </a:r>
                    </a:p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s-ES" sz="20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</a:rPr>
                        <a:t>Precio (</a:t>
                      </a:r>
                      <a:r>
                        <a:rPr kumimoji="0" lang="en-GB" sz="20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</a:rPr>
                        <a:t>Miembros)</a:t>
                      </a:r>
                    </a:p>
                    <a:p>
                      <a:endParaRPr lang="en-GB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7086487"/>
                  </a:ext>
                </a:extLst>
              </a:tr>
              <a:tr h="70231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chemeClr val="tx1"/>
                          </a:solidFill>
                        </a:rPr>
                        <a:t>Precio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Wi-Fi</a:t>
                      </a:r>
                    </a:p>
                    <a:p>
                      <a:pPr algn="ctr"/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Parking</a:t>
                      </a:r>
                    </a:p>
                    <a:p>
                      <a:pPr algn="ctr"/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Desayuno</a:t>
                      </a:r>
                    </a:p>
                    <a:p>
                      <a:pPr algn="ctr"/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Gimnasio</a:t>
                      </a:r>
                    </a:p>
                    <a:p>
                      <a:pPr algn="ctr"/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Piscina</a:t>
                      </a:r>
                    </a:p>
                    <a:p>
                      <a:pPr algn="ctr"/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chemeClr val="tx1"/>
                          </a:solidFill>
                        </a:rPr>
                        <a:t>Precio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chemeClr val="tx1"/>
                          </a:solidFill>
                        </a:rPr>
                        <a:t>Wi-Fi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Parking</a:t>
                      </a:r>
                    </a:p>
                    <a:p>
                      <a:pPr algn="ctr"/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Desayuno</a:t>
                      </a:r>
                    </a:p>
                    <a:p>
                      <a:pPr algn="ctr"/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Gimnasio</a:t>
                      </a:r>
                    </a:p>
                    <a:p>
                      <a:pPr algn="ctr"/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Piscina</a:t>
                      </a:r>
                    </a:p>
                    <a:p>
                      <a:pPr algn="ctr"/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4418265"/>
                  </a:ext>
                </a:extLst>
              </a:tr>
              <a:tr h="27072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INDIVIDUAL (1 CAMA)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€70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rgbClr val="323232"/>
                          </a:solidFill>
                          <a:effectLst/>
                        </a:rPr>
                        <a:t>✔</a:t>
                      </a:r>
                      <a:endParaRPr lang="en-GB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€15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€10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€8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€8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€56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rgbClr val="323232"/>
                          </a:solidFill>
                          <a:effectLst/>
                        </a:rPr>
                        <a:t>✔</a:t>
                      </a:r>
                      <a:endParaRPr lang="en-GB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6508903"/>
                  </a:ext>
                </a:extLst>
              </a:tr>
              <a:tr h="38308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INDIVIDUAL (2 CAMAS)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5293696"/>
                  </a:ext>
                </a:extLst>
              </a:tr>
              <a:tr h="31758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INDIVIDUAL (TRIPLE</a:t>
                      </a: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)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0556498"/>
                  </a:ext>
                </a:extLst>
              </a:tr>
              <a:tr h="3830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HABITACIÓN DOBLE EJECUTIVA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7703259"/>
                  </a:ext>
                </a:extLst>
              </a:tr>
              <a:tr h="40683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HABITACIÓN TRIPLE EJECUTIVA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4959227"/>
                  </a:ext>
                </a:extLst>
              </a:tr>
              <a:tr h="38308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HABITACIÓN FAMILIAR EJECUTIVA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3709665"/>
                  </a:ext>
                </a:extLst>
              </a:tr>
              <a:tr h="322498"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HABITACIÓN SUPERIOR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€144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0475919"/>
                  </a:ext>
                </a:extLst>
              </a:tr>
              <a:tr h="383080"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HABITACIÓN EJECUTIVA ADAPTADA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4396239"/>
                  </a:ext>
                </a:extLst>
              </a:tr>
              <a:tr h="117089">
                <a:tc>
                  <a:txBody>
                    <a:bodyPr/>
                    <a:lstStyle/>
                    <a:p>
                      <a:pPr algn="l"/>
                      <a:r>
                        <a:rPr lang="en-GB" sz="1600" b="0" i="0" cap="all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JUNIOR SUITE EJECUTIVA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€160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323232"/>
                          </a:solidFill>
                          <a:effectLst/>
                          <a:uLnTx/>
                          <a:uFillTx/>
                        </a:rPr>
                        <a:t>✔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GRATIS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Tw Cen M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1155765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CC626F53-42F5-20A4-902B-6E5E44625709}"/>
              </a:ext>
            </a:extLst>
          </p:cNvPr>
          <p:cNvSpPr txBox="1"/>
          <p:nvPr/>
        </p:nvSpPr>
        <p:spPr>
          <a:xfrm>
            <a:off x="4905372" y="5584204"/>
            <a:ext cx="238125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u="sng" dirty="0">
                <a:highlight>
                  <a:srgbClr val="FFFF00"/>
                </a:highlight>
              </a:rPr>
              <a:t>Menu de Desayuno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93E9AE-956C-2836-07FE-ED6A23A32424}"/>
              </a:ext>
            </a:extLst>
          </p:cNvPr>
          <p:cNvSpPr txBox="1"/>
          <p:nvPr/>
        </p:nvSpPr>
        <p:spPr>
          <a:xfrm>
            <a:off x="1621628" y="5905256"/>
            <a:ext cx="8948739" cy="6232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i="0" dirty="0">
                <a:effectLst/>
                <a:highlight>
                  <a:srgbClr val="FFFF00"/>
                </a:highlight>
              </a:rPr>
              <a:t>1.</a:t>
            </a:r>
            <a:r>
              <a:rPr kumimoji="0" lang="es-ES" sz="1200" b="1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ea typeface="+mn-ea"/>
                <a:cs typeface="+mn-cs"/>
              </a:rPr>
              <a:t> Bocadillo+</a:t>
            </a:r>
            <a:r>
              <a:rPr lang="es-ES" sz="1200" b="1" i="0" dirty="0">
                <a:effectLst/>
                <a:highlight>
                  <a:srgbClr val="FFFF00"/>
                </a:highlight>
              </a:rPr>
              <a:t>Café o té (Fuet, jamón, queso, atún)</a:t>
            </a:r>
            <a:r>
              <a:rPr lang="en-GB" sz="1200" b="1" dirty="0">
                <a:highlight>
                  <a:srgbClr val="FFFF00"/>
                </a:highlight>
              </a:rPr>
              <a:t> 2.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ea typeface="+mn-ea"/>
                <a:cs typeface="+mn-cs"/>
              </a:rPr>
              <a:t> croissant+</a:t>
            </a:r>
            <a:r>
              <a:rPr lang="en-GB" sz="1200" b="1" dirty="0">
                <a:highlight>
                  <a:srgbClr val="FFFF00"/>
                </a:highlight>
              </a:rPr>
              <a:t>café 3.</a:t>
            </a:r>
            <a:r>
              <a:rPr lang="es-ES" sz="1200" b="1" dirty="0">
                <a:highlight>
                  <a:srgbClr val="FFFF00"/>
                </a:highlight>
              </a:rPr>
              <a:t> Tostadas con tomate y acelte o mermelada y mantequilla+café o té 4. Desayuno inglés+café o té huevos, tocino, salchicha, frijoles, tomate y pan tostado</a:t>
            </a:r>
            <a:r>
              <a:rPr lang="en-GB" sz="1200" b="1" dirty="0">
                <a:highlight>
                  <a:srgbClr val="FFFF00"/>
                </a:highlight>
              </a:rPr>
              <a:t> 5. churros+</a:t>
            </a:r>
            <a:r>
              <a:rPr kumimoji="0" lang="es-ES" sz="1200" b="1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ea typeface="+mn-ea"/>
                <a:cs typeface="+mn-cs"/>
              </a:rPr>
              <a:t>Café o té 6. Las tapas</a:t>
            </a:r>
            <a:endParaRPr lang="en-GB" sz="1200" b="1" i="0" dirty="0">
              <a:effectLst/>
              <a:highlight>
                <a:srgbClr val="FFFF00"/>
              </a:highlight>
            </a:endParaRPr>
          </a:p>
          <a:p>
            <a:pPr algn="l"/>
            <a:endParaRPr lang="en-GB" sz="1050" b="1" i="0" dirty="0">
              <a:solidFill>
                <a:srgbClr val="292929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4823395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DarkSeedLeftStep">
      <a:dk1>
        <a:srgbClr val="000000"/>
      </a:dk1>
      <a:lt1>
        <a:srgbClr val="FFFFFF"/>
      </a:lt1>
      <a:dk2>
        <a:srgbClr val="413224"/>
      </a:dk2>
      <a:lt2>
        <a:srgbClr val="E8E2E7"/>
      </a:lt2>
      <a:accent1>
        <a:srgbClr val="48B75A"/>
      </a:accent1>
      <a:accent2>
        <a:srgbClr val="59B13B"/>
      </a:accent2>
      <a:accent3>
        <a:srgbClr val="8AAC44"/>
      </a:accent3>
      <a:accent4>
        <a:srgbClr val="ADA339"/>
      </a:accent4>
      <a:accent5>
        <a:srgbClr val="C3874D"/>
      </a:accent5>
      <a:accent6>
        <a:srgbClr val="B1443B"/>
      </a:accent6>
      <a:hlink>
        <a:srgbClr val="A17C35"/>
      </a:hlink>
      <a:folHlink>
        <a:srgbClr val="7F7F7F"/>
      </a:folHlink>
    </a:clrScheme>
    <a:fontScheme name="Avenir">
      <a:majorFont>
        <a:latin typeface="Tw Cen MT"/>
        <a:ea typeface=""/>
        <a:cs typeface=""/>
      </a:majorFont>
      <a:minorFont>
        <a:latin typeface="Tw Cen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5" ma:contentTypeDescription="Create a new document." ma:contentTypeScope="" ma:versionID="4ad43b0db9a45c5b0e9ce3588fc0b5ef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542ec19b43812aca0335e4b5fff27e36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E8614EC-BA1B-4EC6-B3E2-14AC3428A7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E8BE762-A0C5-4C9F-A4DD-7DFD789DF987}">
  <ds:schemaRefs>
    <ds:schemaRef ds:uri="http://schemas.microsoft.com/office/2006/metadata/properties"/>
    <ds:schemaRef ds:uri="http://schemas.microsoft.com/office/2006/documentManagement/types"/>
    <ds:schemaRef ds:uri="4eb0a523-77d0-454a-93a8-50ca111d3c44"/>
    <ds:schemaRef ds:uri="0e7fbce4-8ae7-4085-8b0a-9efa4c7cae6d"/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A444ACF-F2C9-450F-A124-C42D74E895F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414</TotalTime>
  <Words>339</Words>
  <Application>Microsoft Office PowerPoint</Application>
  <PresentationFormat>Widescreen</PresentationFormat>
  <Paragraphs>142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Tw Cen MT</vt:lpstr>
      <vt:lpstr>GradientRiseVTI</vt:lpstr>
      <vt:lpstr>Hotel Event Advertisement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Event Advertisement</dc:title>
  <dc:creator>Md Jewel Ahmed (2117693)</dc:creator>
  <cp:lastModifiedBy>Md Jewel Ahmed</cp:lastModifiedBy>
  <cp:revision>1</cp:revision>
  <dcterms:created xsi:type="dcterms:W3CDTF">2023-02-22T18:36:33Z</dcterms:created>
  <dcterms:modified xsi:type="dcterms:W3CDTF">2023-02-23T15:17:42Z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