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7" r:id="rId3"/>
    <p:sldId id="258" r:id="rId4"/>
    <p:sldId id="266" r:id="rId5"/>
    <p:sldId id="268" r:id="rId6"/>
    <p:sldId id="260" r:id="rId7"/>
    <p:sldId id="269" r:id="rId8"/>
    <p:sldId id="262" r:id="rId9"/>
    <p:sldId id="271" r:id="rId10"/>
    <p:sldId id="272" r:id="rId11"/>
    <p:sldId id="267" r:id="rId12"/>
  </p:sldIdLst>
  <p:sldSz cx="14630400" cy="8229600"/>
  <p:notesSz cx="8229600" cy="14630400"/>
  <p:embeddedFontLst>
    <p:embeddedFont>
      <p:font typeface="Alexandria Semi Bold" panose="020B0604020202020204" charset="-78"/>
      <p:regular r:id="rId15"/>
    </p:embeddedFont>
    <p:embeddedFont>
      <p:font typeface="Sora Light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3535"/>
    <a:srgbClr val="1A2D7A"/>
    <a:srgbClr val="FFFAFA"/>
    <a:srgbClr val="BBC2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8" d="100"/>
          <a:sy n="98" d="100"/>
        </p:scale>
        <p:origin x="2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56" d="100"/>
          <a:sy n="56" d="100"/>
        </p:scale>
        <p:origin x="4278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EABD65-55EB-D112-3DCA-A24F560F187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E9F5DC-EC71-79AB-CF54-CAD26C1AC49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660900" y="0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21777E-1A18-48CE-9567-1AF2E4A6201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FE2AE1-A39C-4438-456B-64F4831F4C0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13896975"/>
            <a:ext cx="3565525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A89F4A-9AB3-16DF-EEF9-3345FE4F17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660900" y="13896975"/>
            <a:ext cx="3567113" cy="7334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11813-09A7-461F-9EFB-04E9541430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8579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3710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F09366-A603-5CDA-4E0A-52A1B7EF6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B13951-E60E-BEB4-5379-1FCFA76DEE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E52490-7492-8145-4D03-E77776F606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64B603-9432-A3A0-85D8-2E4D9668A8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389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990E4A-E99C-797B-9541-39FBDEB1E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EBCA30-DB73-87CE-F8F3-29C05A3823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02660-6ECB-5905-F05A-0435443E68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AEF368-35C5-201A-DD82-FC61C5EEF4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304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7C6BC-C4A9-733F-C81E-63E45E360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772F6B-78F0-5BBF-0915-0688F95C92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3A42D9-7B25-4699-B8A6-328E3CDCD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950838-0037-FC95-4A5D-1C4305D0B0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984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640F9F-EE13-9582-9BF7-F8DDD021A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BFE2B1-E5B6-6681-5D86-E9236E020C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127064-3250-F49C-4582-23AE32CB6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5FBDCA-4830-B914-4B7F-8554420E7C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448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7EEF9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AFA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0.png"/><Relationship Id="rId4" Type="http://schemas.openxmlformats.org/officeDocument/2006/relationships/image" Target="../media/image18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022/ijcs.v12i2.3182" TargetMode="External"/><Relationship Id="rId3" Type="http://schemas.openxmlformats.org/officeDocument/2006/relationships/image" Target="../media/image32.png"/><Relationship Id="rId7" Type="http://schemas.openxmlformats.org/officeDocument/2006/relationships/hyperlink" Target="https://doi.org/10.1371/journal.pone.0301183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doi.org/10.1109/access.2020.3045514" TargetMode="External"/><Relationship Id="rId5" Type="http://schemas.openxmlformats.org/officeDocument/2006/relationships/hyperlink" Target="https://doi.org/10.15224/978-1-63248-113-9-01" TargetMode="External"/><Relationship Id="rId4" Type="http://schemas.openxmlformats.org/officeDocument/2006/relationships/hyperlink" Target="https://doi.org/10.1016/j.cose.2019.101636" TargetMode="External"/><Relationship Id="rId9" Type="http://schemas.openxmlformats.org/officeDocument/2006/relationships/hyperlink" Target="https://doi.org/10.1186/s42400-019-0038-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1727954"/>
            <a:ext cx="7627382" cy="285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600"/>
              </a:lnSpc>
              <a:buNone/>
            </a:pPr>
            <a:r>
              <a:rPr lang="en-US" sz="4800" dirty="0" err="1">
                <a:solidFill>
                  <a:srgbClr val="3B3535"/>
                </a:solidFill>
                <a:latin typeface="+mj-lt"/>
                <a:ea typeface="Alexandria Semi Bold" pitchFamily="34" charset="-122"/>
                <a:cs typeface="Times New Roman" panose="02020603050405020304" pitchFamily="18" charset="0"/>
              </a:rPr>
              <a:t>OpenSOC</a:t>
            </a:r>
            <a:endParaRPr lang="en-US" sz="3600" dirty="0">
              <a:solidFill>
                <a:srgbClr val="3B3535"/>
              </a:solidFill>
              <a:latin typeface="+mj-lt"/>
              <a:ea typeface="Alexandria Semi Bold" pitchFamily="34" charset="-122"/>
              <a:cs typeface="Times New Roman" panose="02020603050405020304" pitchFamily="18" charset="0"/>
            </a:endParaRPr>
          </a:p>
          <a:p>
            <a:pPr marL="0" indent="0" algn="ctr">
              <a:lnSpc>
                <a:spcPts val="5600"/>
              </a:lnSpc>
              <a:buNone/>
            </a:pPr>
            <a:r>
              <a:rPr lang="en-US" sz="3600" dirty="0">
                <a:solidFill>
                  <a:srgbClr val="1F1E1E"/>
                </a:solidFill>
                <a:latin typeface="+mj-lt"/>
                <a:ea typeface="Alexandria Semi Bold" pitchFamily="34" charset="-122"/>
                <a:cs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1A2D7A"/>
                </a:solidFill>
                <a:latin typeface="+mj-lt"/>
                <a:ea typeface="Alexandria Semi Bold" pitchFamily="34" charset="-122"/>
                <a:cs typeface="Times New Roman" panose="02020603050405020304" pitchFamily="18" charset="0"/>
              </a:rPr>
              <a:t>Open-Source Security Operations Centre Implementation</a:t>
            </a:r>
            <a:endParaRPr lang="en-US" sz="3600" dirty="0">
              <a:solidFill>
                <a:srgbClr val="1A2D7A"/>
              </a:solidFill>
              <a:latin typeface="+mj-lt"/>
            </a:endParaRPr>
          </a:p>
        </p:txBody>
      </p:sp>
      <p:sp>
        <p:nvSpPr>
          <p:cNvPr id="4" name="Text 1"/>
          <p:cNvSpPr/>
          <p:nvPr/>
        </p:nvSpPr>
        <p:spPr>
          <a:xfrm>
            <a:off x="6569631" y="5147429"/>
            <a:ext cx="7302460" cy="433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100" dirty="0">
                <a:solidFill>
                  <a:srgbClr val="505468"/>
                </a:solidFill>
                <a:latin typeface="+mj-lt"/>
                <a:ea typeface="Sora Light" pitchFamily="34" charset="-122"/>
                <a:cs typeface="Times New Roman" panose="02020603050405020304" pitchFamily="18" charset="0"/>
              </a:rPr>
              <a:t>Student: Ahnaf Hossain | ID: 2232354</a:t>
            </a:r>
            <a:endParaRPr lang="en-US" sz="2100" dirty="0">
              <a:latin typeface="+mj-lt"/>
            </a:endParaRPr>
          </a:p>
        </p:txBody>
      </p:sp>
      <p:sp>
        <p:nvSpPr>
          <p:cNvPr id="5" name="Text 2"/>
          <p:cNvSpPr/>
          <p:nvPr/>
        </p:nvSpPr>
        <p:spPr>
          <a:xfrm>
            <a:off x="6569631" y="5824538"/>
            <a:ext cx="7302460" cy="433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100" dirty="0">
                <a:solidFill>
                  <a:srgbClr val="3B3535"/>
                </a:solidFill>
                <a:latin typeface="+mj-lt"/>
                <a:ea typeface="Sora Light" pitchFamily="34" charset="-122"/>
                <a:cs typeface="Times New Roman" panose="02020603050405020304" pitchFamily="18" charset="0"/>
              </a:rPr>
              <a:t>Course: BSc Applied Computing's | Module: Independent Project</a:t>
            </a:r>
            <a:endParaRPr lang="en-US" sz="2100" dirty="0">
              <a:latin typeface="+mj-lt"/>
            </a:endParaRPr>
          </a:p>
        </p:txBody>
      </p:sp>
      <p:sp>
        <p:nvSpPr>
          <p:cNvPr id="6" name="Shape 3"/>
          <p:cNvSpPr/>
          <p:nvPr/>
        </p:nvSpPr>
        <p:spPr>
          <a:xfrm>
            <a:off x="6244709" y="4903708"/>
            <a:ext cx="30480" cy="1597938"/>
          </a:xfrm>
          <a:prstGeom prst="rect">
            <a:avLst/>
          </a:prstGeom>
          <a:solidFill>
            <a:srgbClr val="1A2D7A"/>
          </a:solidFill>
          <a:ln/>
        </p:spPr>
        <p:txBody>
          <a:bodyPr/>
          <a:lstStyle/>
          <a:p>
            <a:endParaRPr lang="en-GB">
              <a:latin typeface="+mj-lt"/>
            </a:endParaRPr>
          </a:p>
        </p:txBody>
      </p:sp>
      <p:pic>
        <p:nvPicPr>
          <p:cNvPr id="7" name="Picture 6" descr="University Of Wales Trinity Saint David">
            <a:extLst>
              <a:ext uri="{FF2B5EF4-FFF2-40B4-BE49-F238E27FC236}">
                <a16:creationId xmlns:a16="http://schemas.microsoft.com/office/drawing/2014/main" id="{AAC77CAC-3437-FBDE-DD44-AA277576B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8" r="74809" b="168"/>
          <a:stretch>
            <a:fillRect/>
          </a:stretch>
        </p:blipFill>
        <p:spPr bwMode="auto">
          <a:xfrm>
            <a:off x="13766593" y="25837"/>
            <a:ext cx="863807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7587" y="559713"/>
            <a:ext cx="13235226" cy="1311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Project Overview: The Need for Open-Source SOCs</a:t>
            </a:r>
            <a:endParaRPr lang="en-US" sz="3600" dirty="0">
              <a:solidFill>
                <a:srgbClr val="3B3535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97587" y="1332785"/>
            <a:ext cx="11805860" cy="637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dirty="0">
                <a:solidFill>
                  <a:srgbClr val="1A2D7A"/>
                </a:solidFill>
                <a:ea typeface="Sora Light" pitchFamily="34" charset="-122"/>
                <a:cs typeface="Times New Roman" panose="02020603050405020304" pitchFamily="18" charset="0"/>
              </a:rPr>
              <a:t>This project implements </a:t>
            </a:r>
            <a:r>
              <a:rPr lang="en-US" sz="2000" b="1" dirty="0">
                <a:solidFill>
                  <a:srgbClr val="1A2D7A"/>
                </a:solidFill>
                <a:ea typeface="Sora Light" pitchFamily="34" charset="-122"/>
                <a:cs typeface="Times New Roman" panose="02020603050405020304" pitchFamily="18" charset="0"/>
              </a:rPr>
              <a:t>OpenSOC</a:t>
            </a:r>
            <a:r>
              <a:rPr lang="en-US" sz="2000" dirty="0">
                <a:solidFill>
                  <a:srgbClr val="1A2D7A"/>
                </a:solidFill>
                <a:ea typeface="Sora Light" pitchFamily="34" charset="-122"/>
                <a:cs typeface="Times New Roman" panose="02020603050405020304" pitchFamily="18" charset="0"/>
              </a:rPr>
              <a:t>: a fully open-source Security Operations Centre pipeline.</a:t>
            </a:r>
            <a:endParaRPr lang="en-US" sz="2000" dirty="0">
              <a:solidFill>
                <a:srgbClr val="1A2D7A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697587" y="2620089"/>
            <a:ext cx="7746563" cy="1609130"/>
          </a:xfrm>
          <a:prstGeom prst="roundRect">
            <a:avLst>
              <a:gd name="adj" fmla="val 6819"/>
            </a:avLst>
          </a:prstGeom>
          <a:solidFill>
            <a:srgbClr val="FFFAFA"/>
          </a:solidFill>
          <a:ln w="2286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74727" y="2620089"/>
            <a:ext cx="91440" cy="1609130"/>
          </a:xfrm>
          <a:prstGeom prst="roundRect">
            <a:avLst>
              <a:gd name="adj" fmla="val 91549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88338" y="2842259"/>
            <a:ext cx="2622471" cy="327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Core Functionality</a:t>
            </a:r>
            <a:endParaRPr lang="en-US" sz="2050" dirty="0"/>
          </a:p>
        </p:txBody>
      </p:sp>
      <p:sp>
        <p:nvSpPr>
          <p:cNvPr id="7" name="Text 5"/>
          <p:cNvSpPr/>
          <p:nvPr/>
        </p:nvSpPr>
        <p:spPr>
          <a:xfrm>
            <a:off x="988338" y="3369349"/>
            <a:ext cx="7233642" cy="637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Provides network monitoring, intrusion detection, and log correlation capabilities.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697587" y="5019437"/>
            <a:ext cx="7746563" cy="1609130"/>
          </a:xfrm>
          <a:prstGeom prst="roundRect">
            <a:avLst>
              <a:gd name="adj" fmla="val 6819"/>
            </a:avLst>
          </a:prstGeom>
          <a:solidFill>
            <a:srgbClr val="FFFAFA"/>
          </a:solidFill>
          <a:ln w="2286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74727" y="5019437"/>
            <a:ext cx="91440" cy="1609130"/>
          </a:xfrm>
          <a:prstGeom prst="roundRect">
            <a:avLst>
              <a:gd name="adj" fmla="val 91549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88338" y="5241607"/>
            <a:ext cx="2622471" cy="327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Target Audience</a:t>
            </a:r>
            <a:endParaRPr lang="en-US" sz="2050" dirty="0"/>
          </a:p>
        </p:txBody>
      </p:sp>
      <p:sp>
        <p:nvSpPr>
          <p:cNvPr id="11" name="Text 9"/>
          <p:cNvSpPr/>
          <p:nvPr/>
        </p:nvSpPr>
        <p:spPr>
          <a:xfrm>
            <a:off x="988338" y="5768697"/>
            <a:ext cx="7233642" cy="637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Designed for </a:t>
            </a:r>
            <a:r>
              <a:rPr lang="en-US" sz="1550" b="1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small organisations, students, and academic labs</a:t>
            </a:r>
            <a:r>
              <a:rPr lang="en-US" sz="155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 with limited budgets.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697587" y="6852761"/>
            <a:ext cx="7746563" cy="637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Hosted entirely within a </a:t>
            </a:r>
            <a:r>
              <a:rPr lang="en-US" sz="1550" b="1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Proxmox virtualised environment</a:t>
            </a:r>
            <a:r>
              <a:rPr lang="en-US" sz="155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 for easy setup and reproducibility.</a:t>
            </a:r>
            <a:endParaRPr lang="en-US" sz="1550" dirty="0"/>
          </a:p>
        </p:txBody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8022" y="2393990"/>
            <a:ext cx="5002292" cy="500229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28650" y="494824"/>
            <a:ext cx="7740134" cy="590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Project Aim and Core Objectives</a:t>
            </a:r>
            <a:endParaRPr lang="en-US" sz="3600" dirty="0">
              <a:solidFill>
                <a:srgbClr val="3B3535"/>
              </a:solidFill>
            </a:endParaRPr>
          </a:p>
        </p:txBody>
      </p:sp>
      <p:sp>
        <p:nvSpPr>
          <p:cNvPr id="3" name="Shape 1"/>
          <p:cNvSpPr/>
          <p:nvPr/>
        </p:nvSpPr>
        <p:spPr>
          <a:xfrm>
            <a:off x="628650" y="1444823"/>
            <a:ext cx="13373100" cy="1238131"/>
          </a:xfrm>
          <a:prstGeom prst="roundRect">
            <a:avLst>
              <a:gd name="adj" fmla="val 6093"/>
            </a:avLst>
          </a:prstGeom>
          <a:solidFill>
            <a:srgbClr val="C0CAF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96" y="1691045"/>
            <a:ext cx="295394" cy="23633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283137" y="1669256"/>
            <a:ext cx="2363510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000000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Project Aim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1283137" y="2144197"/>
            <a:ext cx="12539067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To design, implement, and rigorously evaluate an end-to-end open-source SOC pipeline using </a:t>
            </a:r>
            <a:r>
              <a:rPr lang="en-US" sz="1400" b="1" dirty="0">
                <a:solidFill>
                  <a:srgbClr val="000000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pfSense, Snort, and Wazuh</a:t>
            </a:r>
            <a:r>
              <a:rPr lang="en-US" sz="1400" dirty="0">
                <a:solidFill>
                  <a:srgbClr val="000000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628650" y="2885003"/>
            <a:ext cx="718423" cy="1077754"/>
          </a:xfrm>
          <a:prstGeom prst="roundRect">
            <a:avLst>
              <a:gd name="adj" fmla="val 360047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53083" y="3255526"/>
            <a:ext cx="26943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1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1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1526619" y="3064550"/>
            <a:ext cx="2363510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Reproducible Build</a:t>
            </a:r>
            <a:endParaRPr lang="en-US" sz="1850" dirty="0"/>
          </a:p>
        </p:txBody>
      </p:sp>
      <p:sp>
        <p:nvSpPr>
          <p:cNvPr id="10" name="Text 7"/>
          <p:cNvSpPr/>
          <p:nvPr/>
        </p:nvSpPr>
        <p:spPr>
          <a:xfrm>
            <a:off x="1526619" y="3467695"/>
            <a:ext cx="12475131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Construct a complete SOC using only publicly available open-source tools.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628650" y="4142303"/>
            <a:ext cx="718423" cy="1077754"/>
          </a:xfrm>
          <a:prstGeom prst="roundRect">
            <a:avLst>
              <a:gd name="adj" fmla="val 360047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53083" y="4512826"/>
            <a:ext cx="26943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1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2</a:t>
            </a:r>
            <a:endParaRPr lang="en-US" sz="2100" dirty="0"/>
          </a:p>
        </p:txBody>
      </p:sp>
      <p:sp>
        <p:nvSpPr>
          <p:cNvPr id="13" name="Text 10"/>
          <p:cNvSpPr/>
          <p:nvPr/>
        </p:nvSpPr>
        <p:spPr>
          <a:xfrm>
            <a:off x="1526619" y="4321850"/>
            <a:ext cx="2784634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End-to-End Integration</a:t>
            </a:r>
            <a:endParaRPr lang="en-US" sz="1850" dirty="0"/>
          </a:p>
        </p:txBody>
      </p:sp>
      <p:sp>
        <p:nvSpPr>
          <p:cNvPr id="14" name="Text 11"/>
          <p:cNvSpPr/>
          <p:nvPr/>
        </p:nvSpPr>
        <p:spPr>
          <a:xfrm>
            <a:off x="1526619" y="4724995"/>
            <a:ext cx="12475131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Seamlessly integrate pfSense, Snort, and Wazuh for centralised security visibility.</a:t>
            </a:r>
            <a:endParaRPr lang="en-US" sz="1400" dirty="0"/>
          </a:p>
        </p:txBody>
      </p:sp>
      <p:sp>
        <p:nvSpPr>
          <p:cNvPr id="15" name="Shape 12"/>
          <p:cNvSpPr/>
          <p:nvPr/>
        </p:nvSpPr>
        <p:spPr>
          <a:xfrm>
            <a:off x="628650" y="5399603"/>
            <a:ext cx="718423" cy="1077754"/>
          </a:xfrm>
          <a:prstGeom prst="roundRect">
            <a:avLst>
              <a:gd name="adj" fmla="val 360047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53083" y="5770126"/>
            <a:ext cx="26943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1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3</a:t>
            </a:r>
            <a:endParaRPr lang="en-US" sz="2100" dirty="0"/>
          </a:p>
        </p:txBody>
      </p:sp>
      <p:sp>
        <p:nvSpPr>
          <p:cNvPr id="17" name="Text 14"/>
          <p:cNvSpPr/>
          <p:nvPr/>
        </p:nvSpPr>
        <p:spPr>
          <a:xfrm>
            <a:off x="1526619" y="5579150"/>
            <a:ext cx="2480786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Performance Testing</a:t>
            </a:r>
            <a:endParaRPr lang="en-US" sz="1850" dirty="0"/>
          </a:p>
        </p:txBody>
      </p:sp>
      <p:sp>
        <p:nvSpPr>
          <p:cNvPr id="18" name="Text 15"/>
          <p:cNvSpPr/>
          <p:nvPr/>
        </p:nvSpPr>
        <p:spPr>
          <a:xfrm>
            <a:off x="1526619" y="5982295"/>
            <a:ext cx="12475131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Quantify detection accuracy, system latency, and false positive rates under test conditions.</a:t>
            </a:r>
            <a:endParaRPr lang="en-US" sz="1400" dirty="0"/>
          </a:p>
        </p:txBody>
      </p:sp>
      <p:sp>
        <p:nvSpPr>
          <p:cNvPr id="19" name="Shape 16"/>
          <p:cNvSpPr/>
          <p:nvPr/>
        </p:nvSpPr>
        <p:spPr>
          <a:xfrm>
            <a:off x="628650" y="6656903"/>
            <a:ext cx="718423" cy="1077754"/>
          </a:xfrm>
          <a:prstGeom prst="roundRect">
            <a:avLst>
              <a:gd name="adj" fmla="val 360047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853083" y="7027426"/>
            <a:ext cx="269438" cy="3367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1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4</a:t>
            </a:r>
            <a:endParaRPr lang="en-US" sz="2100" dirty="0"/>
          </a:p>
        </p:txBody>
      </p:sp>
      <p:sp>
        <p:nvSpPr>
          <p:cNvPr id="21" name="Text 18"/>
          <p:cNvSpPr/>
          <p:nvPr/>
        </p:nvSpPr>
        <p:spPr>
          <a:xfrm>
            <a:off x="1526619" y="6836450"/>
            <a:ext cx="2742128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Evaluation and Scaling</a:t>
            </a:r>
            <a:endParaRPr lang="en-US" sz="1850" dirty="0"/>
          </a:p>
        </p:txBody>
      </p:sp>
      <p:sp>
        <p:nvSpPr>
          <p:cNvPr id="22" name="Text 19"/>
          <p:cNvSpPr/>
          <p:nvPr/>
        </p:nvSpPr>
        <p:spPr>
          <a:xfrm>
            <a:off x="1526619" y="7239595"/>
            <a:ext cx="12475131" cy="2874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Assess trade-offs, potential for scalability, and identify future improvement areas.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8E094-60C0-FFF8-7809-4EB807BBB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777543C-7CFF-756F-03EE-5005701784D1}"/>
              </a:ext>
            </a:extLst>
          </p:cNvPr>
          <p:cNvSpPr/>
          <p:nvPr/>
        </p:nvSpPr>
        <p:spPr>
          <a:xfrm>
            <a:off x="758309" y="1235512"/>
            <a:ext cx="12079843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Literature Review: Foundational Concepts</a:t>
            </a:r>
            <a:endParaRPr lang="en-US" sz="3600" dirty="0">
              <a:solidFill>
                <a:srgbClr val="3B3535"/>
              </a:solidFill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450CAA7B-5112-412E-A3FF-BC5632CEACC9}"/>
              </a:ext>
            </a:extLst>
          </p:cNvPr>
          <p:cNvSpPr/>
          <p:nvPr/>
        </p:nvSpPr>
        <p:spPr>
          <a:xfrm>
            <a:off x="758309" y="2381488"/>
            <a:ext cx="4226838" cy="3187898"/>
          </a:xfrm>
          <a:prstGeom prst="roundRect">
            <a:avLst>
              <a:gd name="adj" fmla="val 2854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76A736AE-1E5B-A467-AECF-B128FE82FA00}"/>
              </a:ext>
            </a:extLst>
          </p:cNvPr>
          <p:cNvSpPr/>
          <p:nvPr/>
        </p:nvSpPr>
        <p:spPr>
          <a:xfrm>
            <a:off x="982504" y="2605683"/>
            <a:ext cx="649962" cy="649962"/>
          </a:xfrm>
          <a:prstGeom prst="roundRect">
            <a:avLst>
              <a:gd name="adj" fmla="val 14067108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>
            <a:extLst>
              <a:ext uri="{FF2B5EF4-FFF2-40B4-BE49-F238E27FC236}">
                <a16:creationId xmlns:a16="http://schemas.microsoft.com/office/drawing/2014/main" id="{70DC44C0-D4C1-E649-C1BF-DAE0164ED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61217" y="2784396"/>
            <a:ext cx="292418" cy="292418"/>
          </a:xfrm>
          <a:prstGeom prst="rect">
            <a:avLst/>
          </a:prstGeom>
        </p:spPr>
      </p:pic>
      <p:sp>
        <p:nvSpPr>
          <p:cNvPr id="6" name="Text 3">
            <a:extLst>
              <a:ext uri="{FF2B5EF4-FFF2-40B4-BE49-F238E27FC236}">
                <a16:creationId xmlns:a16="http://schemas.microsoft.com/office/drawing/2014/main" id="{7497F002-F1FF-40CD-3DE4-AF7F77A7DE59}"/>
              </a:ext>
            </a:extLst>
          </p:cNvPr>
          <p:cNvSpPr/>
          <p:nvPr/>
        </p:nvSpPr>
        <p:spPr>
          <a:xfrm>
            <a:off x="982504" y="3472220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SOC Fundamentals</a:t>
            </a:r>
            <a:endParaRPr lang="en-US" sz="2200" dirty="0"/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527E5148-1104-26D1-5E87-C03EC53E2ED0}"/>
              </a:ext>
            </a:extLst>
          </p:cNvPr>
          <p:cNvSpPr/>
          <p:nvPr/>
        </p:nvSpPr>
        <p:spPr>
          <a:xfrm>
            <a:off x="820343" y="3937286"/>
            <a:ext cx="4226838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Aligning implementation with NIST SP 800-61 principles: </a:t>
            </a:r>
            <a:r>
              <a:rPr lang="en-US" sz="170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Detection, Analysis, Containment, Eradication and Recovery</a:t>
            </a:r>
            <a:r>
              <a:rPr lang="en-US" sz="17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</a:t>
            </a:r>
            <a:endParaRPr lang="en-US" sz="170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7811C101-8AAF-D0DF-F452-1F7FFC9909F9}"/>
              </a:ext>
            </a:extLst>
          </p:cNvPr>
          <p:cNvSpPr/>
          <p:nvPr/>
        </p:nvSpPr>
        <p:spPr>
          <a:xfrm>
            <a:off x="5201722" y="2381488"/>
            <a:ext cx="4226838" cy="3187898"/>
          </a:xfrm>
          <a:prstGeom prst="roundRect">
            <a:avLst>
              <a:gd name="adj" fmla="val 2854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0AD56609-92C6-7263-00A3-039BCF116BEA}"/>
              </a:ext>
            </a:extLst>
          </p:cNvPr>
          <p:cNvSpPr/>
          <p:nvPr/>
        </p:nvSpPr>
        <p:spPr>
          <a:xfrm>
            <a:off x="5425916" y="2605683"/>
            <a:ext cx="649962" cy="649962"/>
          </a:xfrm>
          <a:prstGeom prst="roundRect">
            <a:avLst>
              <a:gd name="adj" fmla="val 14067108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>
            <a:extLst>
              <a:ext uri="{FF2B5EF4-FFF2-40B4-BE49-F238E27FC236}">
                <a16:creationId xmlns:a16="http://schemas.microsoft.com/office/drawing/2014/main" id="{EF36F394-648C-10A4-BD54-1A816E9999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04629" y="2784396"/>
            <a:ext cx="292418" cy="292418"/>
          </a:xfrm>
          <a:prstGeom prst="rect">
            <a:avLst/>
          </a:prstGeom>
        </p:spPr>
      </p:pic>
      <p:sp>
        <p:nvSpPr>
          <p:cNvPr id="11" name="Text 7">
            <a:extLst>
              <a:ext uri="{FF2B5EF4-FFF2-40B4-BE49-F238E27FC236}">
                <a16:creationId xmlns:a16="http://schemas.microsoft.com/office/drawing/2014/main" id="{CEA5382A-3829-F3C9-B09C-16B4933A4A10}"/>
              </a:ext>
            </a:extLst>
          </p:cNvPr>
          <p:cNvSpPr/>
          <p:nvPr/>
        </p:nvSpPr>
        <p:spPr>
          <a:xfrm>
            <a:off x="5425916" y="3472220"/>
            <a:ext cx="3345537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Continuous Monitoring</a:t>
            </a:r>
            <a:endParaRPr lang="en-US" sz="220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4D836827-8866-F5EE-DB74-BDAAB8AE5F49}"/>
              </a:ext>
            </a:extLst>
          </p:cNvPr>
          <p:cNvSpPr/>
          <p:nvPr/>
        </p:nvSpPr>
        <p:spPr>
          <a:xfrm>
            <a:off x="5425916" y="3958352"/>
            <a:ext cx="3778448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Mandate for real-time visibility and constant threat assessment [2]</a:t>
            </a:r>
            <a:endParaRPr lang="en-US" sz="1700" dirty="0"/>
          </a:p>
        </p:txBody>
      </p:sp>
      <p:sp>
        <p:nvSpPr>
          <p:cNvPr id="13" name="Shape 9">
            <a:extLst>
              <a:ext uri="{FF2B5EF4-FFF2-40B4-BE49-F238E27FC236}">
                <a16:creationId xmlns:a16="http://schemas.microsoft.com/office/drawing/2014/main" id="{F706E1C5-E498-9EC6-25EA-1F8B4F1FB89E}"/>
              </a:ext>
            </a:extLst>
          </p:cNvPr>
          <p:cNvSpPr/>
          <p:nvPr/>
        </p:nvSpPr>
        <p:spPr>
          <a:xfrm>
            <a:off x="9645134" y="2381488"/>
            <a:ext cx="4226957" cy="3187898"/>
          </a:xfrm>
          <a:prstGeom prst="roundRect">
            <a:avLst>
              <a:gd name="adj" fmla="val 2854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3E95257B-D1F2-A19E-9BAC-A28596E52124}"/>
              </a:ext>
            </a:extLst>
          </p:cNvPr>
          <p:cNvSpPr/>
          <p:nvPr/>
        </p:nvSpPr>
        <p:spPr>
          <a:xfrm>
            <a:off x="9869329" y="2605683"/>
            <a:ext cx="649962" cy="649962"/>
          </a:xfrm>
          <a:prstGeom prst="roundRect">
            <a:avLst>
              <a:gd name="adj" fmla="val 14067108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>
            <a:extLst>
              <a:ext uri="{FF2B5EF4-FFF2-40B4-BE49-F238E27FC236}">
                <a16:creationId xmlns:a16="http://schemas.microsoft.com/office/drawing/2014/main" id="{252E6AAA-C659-0C90-5B1F-6497BFC050D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48042" y="2784396"/>
            <a:ext cx="292418" cy="292418"/>
          </a:xfrm>
          <a:prstGeom prst="rect">
            <a:avLst/>
          </a:prstGeom>
        </p:spPr>
      </p:pic>
      <p:sp>
        <p:nvSpPr>
          <p:cNvPr id="16" name="Text 11">
            <a:extLst>
              <a:ext uri="{FF2B5EF4-FFF2-40B4-BE49-F238E27FC236}">
                <a16:creationId xmlns:a16="http://schemas.microsoft.com/office/drawing/2014/main" id="{B61C9FF9-4FAA-45FB-8908-5FE5C12D0013}"/>
              </a:ext>
            </a:extLst>
          </p:cNvPr>
          <p:cNvSpPr/>
          <p:nvPr/>
        </p:nvSpPr>
        <p:spPr>
          <a:xfrm>
            <a:off x="9869329" y="3472220"/>
            <a:ext cx="3066812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Open vs. Commercial</a:t>
            </a:r>
            <a:endParaRPr lang="en-US" sz="2200" dirty="0"/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698C2FA7-DFCB-57E0-7A8E-49F1F06193A9}"/>
              </a:ext>
            </a:extLst>
          </p:cNvPr>
          <p:cNvSpPr/>
          <p:nvPr/>
        </p:nvSpPr>
        <p:spPr>
          <a:xfrm>
            <a:off x="9869329" y="3958352"/>
            <a:ext cx="3778568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Comparing tools like Wazuh/Snort against enterprise solutions on features and cost.[3]</a:t>
            </a:r>
            <a:endParaRPr lang="en-US" sz="1700" dirty="0"/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46EB2C3C-5E57-53D5-CE3C-F1E71AD0E75F}"/>
              </a:ext>
            </a:extLst>
          </p:cNvPr>
          <p:cNvSpPr/>
          <p:nvPr/>
        </p:nvSpPr>
        <p:spPr>
          <a:xfrm>
            <a:off x="1083231" y="6056828"/>
            <a:ext cx="12788860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505468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Key Takeaway:</a:t>
            </a:r>
            <a:r>
              <a:rPr lang="en-US" sz="17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Open-source tools offer transparency, flexibility, and eliminate licensing costs – making them ideal for education and Small-to-Medium Enterprises (SMEs).</a:t>
            </a:r>
            <a:endParaRPr lang="en-US" sz="1700" dirty="0"/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A0EBC23F-3D1A-CE83-1D0A-37B72262438E}"/>
              </a:ext>
            </a:extLst>
          </p:cNvPr>
          <p:cNvSpPr/>
          <p:nvPr/>
        </p:nvSpPr>
        <p:spPr>
          <a:xfrm>
            <a:off x="758309" y="5813108"/>
            <a:ext cx="30480" cy="1180862"/>
          </a:xfrm>
          <a:prstGeom prst="rect">
            <a:avLst/>
          </a:prstGeom>
          <a:solidFill>
            <a:srgbClr val="1A2D7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14227A-250D-2005-8297-CEB8E02E0A05}"/>
              </a:ext>
            </a:extLst>
          </p:cNvPr>
          <p:cNvSpPr txBox="1"/>
          <p:nvPr/>
        </p:nvSpPr>
        <p:spPr>
          <a:xfrm>
            <a:off x="3181822" y="462915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[1]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D32EFD-EBC3-9550-EFF9-D8396895AA1E}"/>
              </a:ext>
            </a:extLst>
          </p:cNvPr>
          <p:cNvSpPr txBox="1"/>
          <p:nvPr/>
        </p:nvSpPr>
        <p:spPr>
          <a:xfrm>
            <a:off x="13530218" y="429375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191316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C1972-134A-E8F8-A99E-EA8D93162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Rectangle 161">
            <a:extLst>
              <a:ext uri="{FF2B5EF4-FFF2-40B4-BE49-F238E27FC236}">
                <a16:creationId xmlns:a16="http://schemas.microsoft.com/office/drawing/2014/main" id="{B55A2B3E-052F-A8CA-A20B-5EC348C2EF23}"/>
              </a:ext>
            </a:extLst>
          </p:cNvPr>
          <p:cNvSpPr/>
          <p:nvPr/>
        </p:nvSpPr>
        <p:spPr>
          <a:xfrm>
            <a:off x="7452857" y="54410"/>
            <a:ext cx="4446637" cy="338491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38C18B23-0E7C-2904-97BE-9199159A9F25}"/>
              </a:ext>
            </a:extLst>
          </p:cNvPr>
          <p:cNvSpPr/>
          <p:nvPr/>
        </p:nvSpPr>
        <p:spPr>
          <a:xfrm>
            <a:off x="7594204" y="199552"/>
            <a:ext cx="3954761" cy="304571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8" name="Picture 47" descr="A blue and purple silhouette of a person&#10;&#10;AI-generated content may be incorrect.">
            <a:extLst>
              <a:ext uri="{FF2B5EF4-FFF2-40B4-BE49-F238E27FC236}">
                <a16:creationId xmlns:a16="http://schemas.microsoft.com/office/drawing/2014/main" id="{0E01D5BA-519D-E39B-F23B-0EFDB36FE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4632" y="7312795"/>
            <a:ext cx="670890" cy="670890"/>
          </a:xfrm>
          <a:prstGeom prst="rect">
            <a:avLst/>
          </a:prstGeom>
        </p:spPr>
      </p:pic>
      <p:pic>
        <p:nvPicPr>
          <p:cNvPr id="50" name="Picture 49" descr="A computer with a hoodie and a white circle&#10;&#10;AI-generated content may be incorrect.">
            <a:extLst>
              <a:ext uri="{FF2B5EF4-FFF2-40B4-BE49-F238E27FC236}">
                <a16:creationId xmlns:a16="http://schemas.microsoft.com/office/drawing/2014/main" id="{38309E49-8DFD-EDB4-A0EB-D03E40955E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989078" y="3655602"/>
            <a:ext cx="670888" cy="670888"/>
          </a:xfrm>
          <a:prstGeom prst="rect">
            <a:avLst/>
          </a:prstGeom>
        </p:spPr>
      </p:pic>
      <p:pic>
        <p:nvPicPr>
          <p:cNvPr id="52" name="Picture 51" descr="A red circle with a white line on it and a brick wall with a check mark&#10;&#10;AI-generated content may be incorrect.">
            <a:extLst>
              <a:ext uri="{FF2B5EF4-FFF2-40B4-BE49-F238E27FC236}">
                <a16:creationId xmlns:a16="http://schemas.microsoft.com/office/drawing/2014/main" id="{E52EE651-33F4-0D4E-3792-4178891BCD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9340" y="4716794"/>
            <a:ext cx="910364" cy="910364"/>
          </a:xfrm>
          <a:prstGeom prst="rect">
            <a:avLst/>
          </a:prstGeom>
        </p:spPr>
      </p:pic>
      <p:pic>
        <p:nvPicPr>
          <p:cNvPr id="54" name="Picture 53" descr="A blue and purple icon with a magnifying glass and a sign&#10;&#10;AI-generated content may be incorrect.">
            <a:extLst>
              <a:ext uri="{FF2B5EF4-FFF2-40B4-BE49-F238E27FC236}">
                <a16:creationId xmlns:a16="http://schemas.microsoft.com/office/drawing/2014/main" id="{4F0083E8-A72E-8E7C-510A-8FD21E4CC2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65558" y="4716793"/>
            <a:ext cx="910364" cy="910364"/>
          </a:xfrm>
          <a:prstGeom prst="rect">
            <a:avLst/>
          </a:prstGeom>
        </p:spPr>
      </p:pic>
      <p:pic>
        <p:nvPicPr>
          <p:cNvPr id="56" name="Picture 55" descr="A blue and green logo with a check mark and a shield&#10;&#10;AI-generated content may be incorrect.">
            <a:extLst>
              <a:ext uri="{FF2B5EF4-FFF2-40B4-BE49-F238E27FC236}">
                <a16:creationId xmlns:a16="http://schemas.microsoft.com/office/drawing/2014/main" id="{C41454FC-F0ED-2EF7-2DE9-5977DFA8A9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106189" y="6104574"/>
            <a:ext cx="827777" cy="827777"/>
          </a:xfrm>
          <a:prstGeom prst="rect">
            <a:avLst/>
          </a:prstGeom>
        </p:spPr>
      </p:pic>
      <p:pic>
        <p:nvPicPr>
          <p:cNvPr id="44" name="Picture 43" descr="A blue and purple line art of a person in a target&#10;&#10;AI-generated content may be incorrect.">
            <a:extLst>
              <a:ext uri="{FF2B5EF4-FFF2-40B4-BE49-F238E27FC236}">
                <a16:creationId xmlns:a16="http://schemas.microsoft.com/office/drawing/2014/main" id="{99F600F4-E4D2-EE14-1BA1-71BE50309F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89355" y="6183019"/>
            <a:ext cx="670889" cy="670889"/>
          </a:xfrm>
          <a:prstGeom prst="rect">
            <a:avLst/>
          </a:prstGeom>
        </p:spPr>
      </p:pic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681103A7-6902-226F-E76F-A68EBB836215}"/>
              </a:ext>
            </a:extLst>
          </p:cNvPr>
          <p:cNvCxnSpPr>
            <a:stCxn id="50" idx="2"/>
            <a:endCxn id="52" idx="0"/>
          </p:cNvCxnSpPr>
          <p:nvPr/>
        </p:nvCxnSpPr>
        <p:spPr>
          <a:xfrm>
            <a:off x="10324522" y="4326490"/>
            <a:ext cx="0" cy="390304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C651AB00-E500-D84C-0521-45C9FE92B5F9}"/>
              </a:ext>
            </a:extLst>
          </p:cNvPr>
          <p:cNvCxnSpPr>
            <a:stCxn id="52" idx="3"/>
            <a:endCxn id="54" idx="1"/>
          </p:cNvCxnSpPr>
          <p:nvPr/>
        </p:nvCxnSpPr>
        <p:spPr>
          <a:xfrm flipV="1">
            <a:off x="10779704" y="5171975"/>
            <a:ext cx="285854" cy="1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Elbow 63">
            <a:extLst>
              <a:ext uri="{FF2B5EF4-FFF2-40B4-BE49-F238E27FC236}">
                <a16:creationId xmlns:a16="http://schemas.microsoft.com/office/drawing/2014/main" id="{E918B3F7-D860-40C8-69CC-C380EF5BE151}"/>
              </a:ext>
            </a:extLst>
          </p:cNvPr>
          <p:cNvCxnSpPr>
            <a:stCxn id="52" idx="2"/>
            <a:endCxn id="44" idx="0"/>
          </p:cNvCxnSpPr>
          <p:nvPr/>
        </p:nvCxnSpPr>
        <p:spPr>
          <a:xfrm rot="16200000" flipH="1">
            <a:off x="10046731" y="5904949"/>
            <a:ext cx="555861" cy="278"/>
          </a:xfrm>
          <a:prstGeom prst="bentConnector3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EA10E983-F126-9573-AF68-E10B5934DB87}"/>
              </a:ext>
            </a:extLst>
          </p:cNvPr>
          <p:cNvCxnSpPr>
            <a:stCxn id="54" idx="2"/>
            <a:endCxn id="56" idx="0"/>
          </p:cNvCxnSpPr>
          <p:nvPr/>
        </p:nvCxnSpPr>
        <p:spPr>
          <a:xfrm flipH="1">
            <a:off x="11520078" y="5627157"/>
            <a:ext cx="662" cy="477417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4869930F-C26F-3A90-4D7F-3CD2AC69A19A}"/>
              </a:ext>
            </a:extLst>
          </p:cNvPr>
          <p:cNvCxnSpPr>
            <a:cxnSpLocks/>
            <a:stCxn id="56" idx="2"/>
            <a:endCxn id="48" idx="0"/>
          </p:cNvCxnSpPr>
          <p:nvPr/>
        </p:nvCxnSpPr>
        <p:spPr>
          <a:xfrm flipH="1">
            <a:off x="11520077" y="6932351"/>
            <a:ext cx="1" cy="380444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 0">
            <a:extLst>
              <a:ext uri="{FF2B5EF4-FFF2-40B4-BE49-F238E27FC236}">
                <a16:creationId xmlns:a16="http://schemas.microsoft.com/office/drawing/2014/main" id="{AF121FEE-041D-3968-AFB7-1651C7639C51}"/>
              </a:ext>
            </a:extLst>
          </p:cNvPr>
          <p:cNvSpPr/>
          <p:nvPr/>
        </p:nvSpPr>
        <p:spPr>
          <a:xfrm>
            <a:off x="124694" y="54410"/>
            <a:ext cx="7740134" cy="5907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600" b="1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System Architecture</a:t>
            </a:r>
            <a:endParaRPr lang="en-US" sz="3600" b="1" dirty="0">
              <a:solidFill>
                <a:srgbClr val="3B3535"/>
              </a:solidFill>
            </a:endParaRPr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537A41C-4BF4-44E6-0B77-AEE0C8FDADB9}"/>
              </a:ext>
            </a:extLst>
          </p:cNvPr>
          <p:cNvSpPr/>
          <p:nvPr/>
        </p:nvSpPr>
        <p:spPr>
          <a:xfrm>
            <a:off x="8135451" y="1624080"/>
            <a:ext cx="2809875" cy="512335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WAZUH SIEM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147D629-F0FD-0CD6-4AF6-9BD48A6BC7B6}"/>
              </a:ext>
            </a:extLst>
          </p:cNvPr>
          <p:cNvSpPr/>
          <p:nvPr/>
        </p:nvSpPr>
        <p:spPr>
          <a:xfrm>
            <a:off x="8135452" y="534551"/>
            <a:ext cx="1404938" cy="50481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SNORT IDS</a:t>
            </a: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EDDFF556-F216-087B-22F9-9C07316C9F61}"/>
              </a:ext>
            </a:extLst>
          </p:cNvPr>
          <p:cNvSpPr/>
          <p:nvPr/>
        </p:nvSpPr>
        <p:spPr>
          <a:xfrm>
            <a:off x="9540390" y="534551"/>
            <a:ext cx="1404937" cy="24863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900" dirty="0" err="1"/>
              <a:t>Pfsense</a:t>
            </a:r>
            <a:r>
              <a:rPr lang="en-GB" sz="900" dirty="0"/>
              <a:t> WAN</a:t>
            </a:r>
            <a:endParaRPr lang="en-GB" sz="1000" dirty="0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D7205689-576E-1BD2-FA24-583530F11123}"/>
              </a:ext>
            </a:extLst>
          </p:cNvPr>
          <p:cNvSpPr/>
          <p:nvPr/>
        </p:nvSpPr>
        <p:spPr>
          <a:xfrm>
            <a:off x="9540390" y="790719"/>
            <a:ext cx="1404937" cy="24865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900" dirty="0" err="1"/>
              <a:t>Pfsense</a:t>
            </a:r>
            <a:r>
              <a:rPr lang="en-GB" sz="900" dirty="0"/>
              <a:t> LAN</a:t>
            </a:r>
          </a:p>
        </p:txBody>
      </p:sp>
      <p:cxnSp>
        <p:nvCxnSpPr>
          <p:cNvPr id="147" name="Connector: Elbow 146">
            <a:extLst>
              <a:ext uri="{FF2B5EF4-FFF2-40B4-BE49-F238E27FC236}">
                <a16:creationId xmlns:a16="http://schemas.microsoft.com/office/drawing/2014/main" id="{48A5D7AF-1C80-69E6-F1D2-B412822F3E1C}"/>
              </a:ext>
            </a:extLst>
          </p:cNvPr>
          <p:cNvCxnSpPr>
            <a:stCxn id="144" idx="0"/>
            <a:endCxn id="139" idx="0"/>
          </p:cNvCxnSpPr>
          <p:nvPr/>
        </p:nvCxnSpPr>
        <p:spPr>
          <a:xfrm rot="16200000" flipV="1">
            <a:off x="9540390" y="-167918"/>
            <a:ext cx="12700" cy="1404938"/>
          </a:xfrm>
          <a:prstGeom prst="bentConnector3">
            <a:avLst>
              <a:gd name="adj1" fmla="val 1800000"/>
            </a:avLst>
          </a:prstGeom>
          <a:ln w="12700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Connector: Elbow 148">
            <a:extLst>
              <a:ext uri="{FF2B5EF4-FFF2-40B4-BE49-F238E27FC236}">
                <a16:creationId xmlns:a16="http://schemas.microsoft.com/office/drawing/2014/main" id="{CC051B6F-A04A-F11C-3D95-7CA69D2FF5AA}"/>
              </a:ext>
            </a:extLst>
          </p:cNvPr>
          <p:cNvCxnSpPr>
            <a:stCxn id="145" idx="2"/>
            <a:endCxn id="139" idx="2"/>
          </p:cNvCxnSpPr>
          <p:nvPr/>
        </p:nvCxnSpPr>
        <p:spPr>
          <a:xfrm rot="5400000">
            <a:off x="9540390" y="336901"/>
            <a:ext cx="12700" cy="1404938"/>
          </a:xfrm>
          <a:prstGeom prst="bentConnector3">
            <a:avLst>
              <a:gd name="adj1" fmla="val 1800000"/>
            </a:avLst>
          </a:prstGeom>
          <a:ln w="12700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Connector: Elbow 150">
            <a:extLst>
              <a:ext uri="{FF2B5EF4-FFF2-40B4-BE49-F238E27FC236}">
                <a16:creationId xmlns:a16="http://schemas.microsoft.com/office/drawing/2014/main" id="{8D612542-F94D-4EE8-A683-9F036192E2ED}"/>
              </a:ext>
            </a:extLst>
          </p:cNvPr>
          <p:cNvCxnSpPr>
            <a:stCxn id="139" idx="1"/>
            <a:endCxn id="133" idx="1"/>
          </p:cNvCxnSpPr>
          <p:nvPr/>
        </p:nvCxnSpPr>
        <p:spPr>
          <a:xfrm rot="10800000" flipV="1">
            <a:off x="8135452" y="786960"/>
            <a:ext cx="1" cy="1093287"/>
          </a:xfrm>
          <a:prstGeom prst="bentConnector3">
            <a:avLst>
              <a:gd name="adj1" fmla="val 22860100000"/>
            </a:avLst>
          </a:prstGeom>
          <a:ln w="12700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Connector: Elbow 154">
            <a:extLst>
              <a:ext uri="{FF2B5EF4-FFF2-40B4-BE49-F238E27FC236}">
                <a16:creationId xmlns:a16="http://schemas.microsoft.com/office/drawing/2014/main" id="{36D24D32-43E5-21EB-40A2-8E8A0553C363}"/>
              </a:ext>
            </a:extLst>
          </p:cNvPr>
          <p:cNvCxnSpPr>
            <a:stCxn id="145" idx="3"/>
            <a:endCxn id="133" idx="0"/>
          </p:cNvCxnSpPr>
          <p:nvPr/>
        </p:nvCxnSpPr>
        <p:spPr>
          <a:xfrm flipH="1">
            <a:off x="9540389" y="915045"/>
            <a:ext cx="1404938" cy="709035"/>
          </a:xfrm>
          <a:prstGeom prst="bentConnector4">
            <a:avLst>
              <a:gd name="adj1" fmla="val -16271"/>
              <a:gd name="adj2" fmla="val 58767"/>
            </a:avLst>
          </a:prstGeom>
          <a:ln w="12700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Rectangle 155">
            <a:extLst>
              <a:ext uri="{FF2B5EF4-FFF2-40B4-BE49-F238E27FC236}">
                <a16:creationId xmlns:a16="http://schemas.microsoft.com/office/drawing/2014/main" id="{3C164F82-C6E0-6554-5395-AB339FB3AF39}"/>
              </a:ext>
            </a:extLst>
          </p:cNvPr>
          <p:cNvSpPr/>
          <p:nvPr/>
        </p:nvSpPr>
        <p:spPr>
          <a:xfrm>
            <a:off x="8167045" y="2614680"/>
            <a:ext cx="2809876" cy="504819"/>
          </a:xfrm>
          <a:prstGeom prst="rect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Debian Host</a:t>
            </a:r>
          </a:p>
        </p:txBody>
      </p:sp>
      <p:cxnSp>
        <p:nvCxnSpPr>
          <p:cNvPr id="158" name="Connector: Elbow 157">
            <a:extLst>
              <a:ext uri="{FF2B5EF4-FFF2-40B4-BE49-F238E27FC236}">
                <a16:creationId xmlns:a16="http://schemas.microsoft.com/office/drawing/2014/main" id="{C7C17E8D-08F3-EE20-9EF7-A5C6BC5717D5}"/>
              </a:ext>
            </a:extLst>
          </p:cNvPr>
          <p:cNvCxnSpPr>
            <a:stCxn id="156" idx="1"/>
            <a:endCxn id="133" idx="2"/>
          </p:cNvCxnSpPr>
          <p:nvPr/>
        </p:nvCxnSpPr>
        <p:spPr>
          <a:xfrm rot="10800000" flipH="1">
            <a:off x="8167045" y="2136416"/>
            <a:ext cx="1373344" cy="730675"/>
          </a:xfrm>
          <a:prstGeom prst="bentConnector4">
            <a:avLst>
              <a:gd name="adj1" fmla="val -16646"/>
              <a:gd name="adj2" fmla="val 67272"/>
            </a:avLst>
          </a:prstGeom>
          <a:ln w="12700"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Connector: Elbow 159">
            <a:extLst>
              <a:ext uri="{FF2B5EF4-FFF2-40B4-BE49-F238E27FC236}">
                <a16:creationId xmlns:a16="http://schemas.microsoft.com/office/drawing/2014/main" id="{8402FFE3-7C5C-1F76-44F7-37B34BDBCDC4}"/>
              </a:ext>
            </a:extLst>
          </p:cNvPr>
          <p:cNvCxnSpPr>
            <a:stCxn id="145" idx="3"/>
            <a:endCxn id="156" idx="3"/>
          </p:cNvCxnSpPr>
          <p:nvPr/>
        </p:nvCxnSpPr>
        <p:spPr>
          <a:xfrm>
            <a:off x="10945327" y="915045"/>
            <a:ext cx="31594" cy="1952045"/>
          </a:xfrm>
          <a:prstGeom prst="bentConnector3">
            <a:avLst>
              <a:gd name="adj1" fmla="val 823555"/>
            </a:avLst>
          </a:prstGeom>
          <a:ln w="15875" cmpd="sng">
            <a:solidFill>
              <a:srgbClr val="FF0000"/>
            </a:solidFill>
            <a:prstDash val="soli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Rectangle 166">
            <a:extLst>
              <a:ext uri="{FF2B5EF4-FFF2-40B4-BE49-F238E27FC236}">
                <a16:creationId xmlns:a16="http://schemas.microsoft.com/office/drawing/2014/main" id="{F07A93C3-CBFD-1415-1985-7F9D6438F717}"/>
              </a:ext>
            </a:extLst>
          </p:cNvPr>
          <p:cNvSpPr/>
          <p:nvPr/>
        </p:nvSpPr>
        <p:spPr>
          <a:xfrm>
            <a:off x="12493863" y="1624671"/>
            <a:ext cx="2011680" cy="17015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A5E9D0D4-9C58-06C1-60E2-07D0CF3FA89A}"/>
              </a:ext>
            </a:extLst>
          </p:cNvPr>
          <p:cNvSpPr/>
          <p:nvPr/>
        </p:nvSpPr>
        <p:spPr>
          <a:xfrm>
            <a:off x="12545288" y="1657673"/>
            <a:ext cx="1927861" cy="16198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Attack Source</a:t>
            </a:r>
          </a:p>
        </p:txBody>
      </p:sp>
      <p:cxnSp>
        <p:nvCxnSpPr>
          <p:cNvPr id="164" name="Connector: Elbow 163">
            <a:extLst>
              <a:ext uri="{FF2B5EF4-FFF2-40B4-BE49-F238E27FC236}">
                <a16:creationId xmlns:a16="http://schemas.microsoft.com/office/drawing/2014/main" id="{EBAECF71-2CA3-5473-2CCA-D07CAD1AD78D}"/>
              </a:ext>
            </a:extLst>
          </p:cNvPr>
          <p:cNvCxnSpPr>
            <a:cxnSpLocks/>
            <a:stCxn id="167" idx="0"/>
            <a:endCxn id="144" idx="3"/>
          </p:cNvCxnSpPr>
          <p:nvPr/>
        </p:nvCxnSpPr>
        <p:spPr>
          <a:xfrm rot="16200000" flipV="1">
            <a:off x="11739615" y="-135417"/>
            <a:ext cx="965801" cy="2554376"/>
          </a:xfrm>
          <a:prstGeom prst="bentConnector2">
            <a:avLst/>
          </a:prstGeom>
          <a:ln w="158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TextBox 174">
            <a:extLst>
              <a:ext uri="{FF2B5EF4-FFF2-40B4-BE49-F238E27FC236}">
                <a16:creationId xmlns:a16="http://schemas.microsoft.com/office/drawing/2014/main" id="{EE910223-75C9-913A-F4F3-F378709339F9}"/>
              </a:ext>
            </a:extLst>
          </p:cNvPr>
          <p:cNvSpPr txBox="1"/>
          <p:nvPr/>
        </p:nvSpPr>
        <p:spPr>
          <a:xfrm>
            <a:off x="11489984" y="835767"/>
            <a:ext cx="3898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</a:t>
            </a:r>
          </a:p>
          <a:p>
            <a:r>
              <a:rPr lang="en-GB" dirty="0"/>
              <a:t>R</a:t>
            </a:r>
          </a:p>
          <a:p>
            <a:r>
              <a:rPr lang="en-GB" dirty="0"/>
              <a:t>O</a:t>
            </a:r>
          </a:p>
          <a:p>
            <a:r>
              <a:rPr lang="en-GB" dirty="0"/>
              <a:t>X</a:t>
            </a:r>
          </a:p>
          <a:p>
            <a:r>
              <a:rPr lang="en-GB" dirty="0"/>
              <a:t>M</a:t>
            </a:r>
          </a:p>
          <a:p>
            <a:r>
              <a:rPr lang="en-GB" dirty="0"/>
              <a:t>O</a:t>
            </a:r>
          </a:p>
          <a:p>
            <a:r>
              <a:rPr lang="en-GB" dirty="0"/>
              <a:t>X</a:t>
            </a: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E9B64D9F-5A29-10D7-5D48-F9DB80011850}"/>
              </a:ext>
            </a:extLst>
          </p:cNvPr>
          <p:cNvSpPr txBox="1"/>
          <p:nvPr/>
        </p:nvSpPr>
        <p:spPr>
          <a:xfrm>
            <a:off x="10529876" y="3196429"/>
            <a:ext cx="111120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192.168.0.200:8006</a:t>
            </a:r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88163479-BDC3-29C3-BDE3-F722B0902225}"/>
              </a:ext>
            </a:extLst>
          </p:cNvPr>
          <p:cNvSpPr txBox="1"/>
          <p:nvPr/>
        </p:nvSpPr>
        <p:spPr>
          <a:xfrm>
            <a:off x="9775485" y="2599359"/>
            <a:ext cx="12330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Ens18-192.168.100.11</a:t>
            </a:r>
            <a:endParaRPr lang="en-GB" sz="300" dirty="0"/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82D10B89-DD86-91A3-A6E0-D2E045C40BBC}"/>
              </a:ext>
            </a:extLst>
          </p:cNvPr>
          <p:cNvSpPr txBox="1"/>
          <p:nvPr/>
        </p:nvSpPr>
        <p:spPr>
          <a:xfrm>
            <a:off x="10175783" y="743882"/>
            <a:ext cx="8483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/>
              <a:t>192.168.100.1</a:t>
            </a: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5B10EB40-763C-BF1F-0508-37277F713B00}"/>
              </a:ext>
            </a:extLst>
          </p:cNvPr>
          <p:cNvSpPr txBox="1"/>
          <p:nvPr/>
        </p:nvSpPr>
        <p:spPr>
          <a:xfrm>
            <a:off x="10175783" y="474306"/>
            <a:ext cx="8483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/>
              <a:t>192.168.0.248</a:t>
            </a: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0F1C1FD9-A92B-67AD-A56C-BDC727D6EADB}"/>
              </a:ext>
            </a:extLst>
          </p:cNvPr>
          <p:cNvSpPr txBox="1"/>
          <p:nvPr/>
        </p:nvSpPr>
        <p:spPr>
          <a:xfrm>
            <a:off x="9989597" y="1617730"/>
            <a:ext cx="90601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/>
              <a:t>192.168.100.30</a:t>
            </a: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B0AA7A3A-B1BD-90A8-2018-32FB7D4FF8C5}"/>
              </a:ext>
            </a:extLst>
          </p:cNvPr>
          <p:cNvSpPr txBox="1"/>
          <p:nvPr/>
        </p:nvSpPr>
        <p:spPr>
          <a:xfrm>
            <a:off x="13029223" y="2638336"/>
            <a:ext cx="8290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/>
              <a:t>192.168.0.???</a:t>
            </a:r>
          </a:p>
        </p:txBody>
      </p:sp>
      <p:sp>
        <p:nvSpPr>
          <p:cNvPr id="199" name="TextBox 198">
            <a:extLst>
              <a:ext uri="{FF2B5EF4-FFF2-40B4-BE49-F238E27FC236}">
                <a16:creationId xmlns:a16="http://schemas.microsoft.com/office/drawing/2014/main" id="{AEE3687C-AB2A-7417-BA87-F11CE533806F}"/>
              </a:ext>
            </a:extLst>
          </p:cNvPr>
          <p:cNvSpPr txBox="1"/>
          <p:nvPr/>
        </p:nvSpPr>
        <p:spPr>
          <a:xfrm>
            <a:off x="11065558" y="3997307"/>
            <a:ext cx="2050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Attack Source(Kali)</a:t>
            </a:r>
          </a:p>
        </p:txBody>
      </p:sp>
      <p:sp>
        <p:nvSpPr>
          <p:cNvPr id="200" name="TextBox 199">
            <a:extLst>
              <a:ext uri="{FF2B5EF4-FFF2-40B4-BE49-F238E27FC236}">
                <a16:creationId xmlns:a16="http://schemas.microsoft.com/office/drawing/2014/main" id="{054205E2-B653-F070-2421-702748AE10E9}"/>
              </a:ext>
            </a:extLst>
          </p:cNvPr>
          <p:cNvSpPr txBox="1"/>
          <p:nvPr/>
        </p:nvSpPr>
        <p:spPr>
          <a:xfrm>
            <a:off x="11885959" y="4951847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IDS (Snort)</a:t>
            </a: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5EDE1DE6-34FB-D418-2858-E6BAACB8670E}"/>
              </a:ext>
            </a:extLst>
          </p:cNvPr>
          <p:cNvSpPr txBox="1"/>
          <p:nvPr/>
        </p:nvSpPr>
        <p:spPr>
          <a:xfrm>
            <a:off x="7972222" y="4957121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Firewall(PfSense)</a:t>
            </a:r>
          </a:p>
        </p:txBody>
      </p:sp>
      <p:sp>
        <p:nvSpPr>
          <p:cNvPr id="202" name="TextBox 201">
            <a:extLst>
              <a:ext uri="{FF2B5EF4-FFF2-40B4-BE49-F238E27FC236}">
                <a16:creationId xmlns:a16="http://schemas.microsoft.com/office/drawing/2014/main" id="{36B850D8-2CE3-6574-FA1F-351DE0E14428}"/>
              </a:ext>
            </a:extLst>
          </p:cNvPr>
          <p:cNvSpPr txBox="1"/>
          <p:nvPr/>
        </p:nvSpPr>
        <p:spPr>
          <a:xfrm>
            <a:off x="12241783" y="6596527"/>
            <a:ext cx="1583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SIEM (Wazuh)</a:t>
            </a:r>
          </a:p>
        </p:txBody>
      </p:sp>
      <p:sp>
        <p:nvSpPr>
          <p:cNvPr id="203" name="TextBox 202">
            <a:extLst>
              <a:ext uri="{FF2B5EF4-FFF2-40B4-BE49-F238E27FC236}">
                <a16:creationId xmlns:a16="http://schemas.microsoft.com/office/drawing/2014/main" id="{83F56A95-1E55-C384-613C-818E9252AD15}"/>
              </a:ext>
            </a:extLst>
          </p:cNvPr>
          <p:cNvSpPr txBox="1"/>
          <p:nvPr/>
        </p:nvSpPr>
        <p:spPr>
          <a:xfrm>
            <a:off x="12241783" y="7579466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Analyst</a:t>
            </a: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D7600AB4-ABB1-5D2A-0214-6125964516D6}"/>
              </a:ext>
            </a:extLst>
          </p:cNvPr>
          <p:cNvSpPr txBox="1"/>
          <p:nvPr/>
        </p:nvSpPr>
        <p:spPr>
          <a:xfrm>
            <a:off x="7847844" y="6335470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Debian XFCE Host</a:t>
            </a:r>
          </a:p>
        </p:txBody>
      </p:sp>
      <p:pic>
        <p:nvPicPr>
          <p:cNvPr id="223" name="Image 0" descr="preencoded.png">
            <a:extLst>
              <a:ext uri="{FF2B5EF4-FFF2-40B4-BE49-F238E27FC236}">
                <a16:creationId xmlns:a16="http://schemas.microsoft.com/office/drawing/2014/main" id="{9BFA1834-6F91-2749-DC37-B21BD71EBB4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857" y="2140837"/>
            <a:ext cx="321112" cy="321112"/>
          </a:xfrm>
          <a:prstGeom prst="rect">
            <a:avLst/>
          </a:prstGeom>
        </p:spPr>
      </p:pic>
      <p:sp>
        <p:nvSpPr>
          <p:cNvPr id="224" name="Text 2">
            <a:extLst>
              <a:ext uri="{FF2B5EF4-FFF2-40B4-BE49-F238E27FC236}">
                <a16:creationId xmlns:a16="http://schemas.microsoft.com/office/drawing/2014/main" id="{DFB2D78C-CA87-C7C5-F3AD-DDD70B315A2A}"/>
              </a:ext>
            </a:extLst>
          </p:cNvPr>
          <p:cNvSpPr/>
          <p:nvPr/>
        </p:nvSpPr>
        <p:spPr>
          <a:xfrm>
            <a:off x="880384" y="2110565"/>
            <a:ext cx="6434816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50"/>
              </a:lnSpc>
            </a:pPr>
            <a:r>
              <a:rPr lang="en-GB" sz="1600" dirty="0">
                <a:solidFill>
                  <a:srgbClr val="3B3535"/>
                </a:solidFill>
              </a:rPr>
              <a:t>Virtualised under </a:t>
            </a:r>
            <a:r>
              <a:rPr lang="en-GB" sz="1600" b="1" dirty="0">
                <a:solidFill>
                  <a:srgbClr val="3B3535"/>
                </a:solidFill>
              </a:rPr>
              <a:t>Proxmox</a:t>
            </a:r>
            <a:r>
              <a:rPr lang="en-GB" sz="1600" dirty="0">
                <a:solidFill>
                  <a:srgbClr val="3B3535"/>
                </a:solidFill>
              </a:rPr>
              <a:t> on AMD </a:t>
            </a:r>
            <a:r>
              <a:rPr lang="en-GB" sz="1600" dirty="0" err="1">
                <a:solidFill>
                  <a:srgbClr val="3B3535"/>
                </a:solidFill>
              </a:rPr>
              <a:t>Ryzen</a:t>
            </a:r>
            <a:r>
              <a:rPr lang="en-GB" sz="1600" dirty="0">
                <a:solidFill>
                  <a:srgbClr val="3B3535"/>
                </a:solidFill>
              </a:rPr>
              <a:t> 9 6900HX 32Gb Ram 8C /16T</a:t>
            </a:r>
            <a:endParaRPr lang="en-US" sz="1650" dirty="0">
              <a:solidFill>
                <a:srgbClr val="3B3535"/>
              </a:solidFill>
            </a:endParaRPr>
          </a:p>
        </p:txBody>
      </p:sp>
      <p:pic>
        <p:nvPicPr>
          <p:cNvPr id="225" name="Image 1" descr="preencoded.png">
            <a:extLst>
              <a:ext uri="{FF2B5EF4-FFF2-40B4-BE49-F238E27FC236}">
                <a16:creationId xmlns:a16="http://schemas.microsoft.com/office/drawing/2014/main" id="{35A28D0E-D170-6A28-63FB-713BD4A9EE2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857" y="3253833"/>
            <a:ext cx="321112" cy="321112"/>
          </a:xfrm>
          <a:prstGeom prst="rect">
            <a:avLst/>
          </a:prstGeom>
        </p:spPr>
      </p:pic>
      <p:sp>
        <p:nvSpPr>
          <p:cNvPr id="226" name="Text 3">
            <a:extLst>
              <a:ext uri="{FF2B5EF4-FFF2-40B4-BE49-F238E27FC236}">
                <a16:creationId xmlns:a16="http://schemas.microsoft.com/office/drawing/2014/main" id="{4FCCCFFD-9BEF-E976-C3B3-B412F3974EFC}"/>
              </a:ext>
            </a:extLst>
          </p:cNvPr>
          <p:cNvSpPr/>
          <p:nvPr/>
        </p:nvSpPr>
        <p:spPr>
          <a:xfrm>
            <a:off x="924292" y="3243177"/>
            <a:ext cx="6291858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50"/>
              </a:lnSpc>
            </a:pPr>
            <a:r>
              <a:rPr lang="en-GB" sz="1600" b="1" dirty="0">
                <a:solidFill>
                  <a:srgbClr val="3B3535"/>
                </a:solidFill>
              </a:rPr>
              <a:t>PfSense</a:t>
            </a:r>
            <a:r>
              <a:rPr lang="en-GB" sz="1600" dirty="0">
                <a:solidFill>
                  <a:srgbClr val="3B3535"/>
                </a:solidFill>
              </a:rPr>
              <a:t> firewall bridging WAN (192.168.0.x) and LAN (192.168.100.x)</a:t>
            </a:r>
            <a:endParaRPr lang="en-US" sz="1650" dirty="0">
              <a:solidFill>
                <a:srgbClr val="3B3535"/>
              </a:solidFill>
            </a:endParaRPr>
          </a:p>
        </p:txBody>
      </p:sp>
      <p:pic>
        <p:nvPicPr>
          <p:cNvPr id="227" name="Image 2" descr="preencoded.png">
            <a:extLst>
              <a:ext uri="{FF2B5EF4-FFF2-40B4-BE49-F238E27FC236}">
                <a16:creationId xmlns:a16="http://schemas.microsoft.com/office/drawing/2014/main" id="{BF386A7F-4EAA-BF69-193A-210795B05FB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857" y="4366829"/>
            <a:ext cx="321112" cy="321112"/>
          </a:xfrm>
          <a:prstGeom prst="rect">
            <a:avLst/>
          </a:prstGeom>
        </p:spPr>
      </p:pic>
      <p:sp>
        <p:nvSpPr>
          <p:cNvPr id="228" name="Text 2">
            <a:extLst>
              <a:ext uri="{FF2B5EF4-FFF2-40B4-BE49-F238E27FC236}">
                <a16:creationId xmlns:a16="http://schemas.microsoft.com/office/drawing/2014/main" id="{A437AE58-2D84-EDC2-63F0-06A2B0AFDC1E}"/>
              </a:ext>
            </a:extLst>
          </p:cNvPr>
          <p:cNvSpPr/>
          <p:nvPr/>
        </p:nvSpPr>
        <p:spPr>
          <a:xfrm>
            <a:off x="167038" y="1348953"/>
            <a:ext cx="6291858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b="1" dirty="0">
                <a:solidFill>
                  <a:srgbClr val="1A2D7A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CONFIGURATION SUMMARY:</a:t>
            </a:r>
            <a:endParaRPr lang="en-US" sz="2000" dirty="0">
              <a:solidFill>
                <a:srgbClr val="1A2D7A"/>
              </a:solidFill>
            </a:endParaRPr>
          </a:p>
        </p:txBody>
      </p:sp>
      <p:sp>
        <p:nvSpPr>
          <p:cNvPr id="229" name="TextBox 228">
            <a:extLst>
              <a:ext uri="{FF2B5EF4-FFF2-40B4-BE49-F238E27FC236}">
                <a16:creationId xmlns:a16="http://schemas.microsoft.com/office/drawing/2014/main" id="{2FA86451-02BC-F4B6-5D61-A271A26F8B80}"/>
              </a:ext>
            </a:extLst>
          </p:cNvPr>
          <p:cNvSpPr txBox="1"/>
          <p:nvPr/>
        </p:nvSpPr>
        <p:spPr>
          <a:xfrm>
            <a:off x="924292" y="4352365"/>
            <a:ext cx="49527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3B3535"/>
                </a:solidFill>
              </a:rPr>
              <a:t>Snort</a:t>
            </a:r>
            <a:r>
              <a:rPr lang="en-GB" sz="1600" dirty="0">
                <a:solidFill>
                  <a:srgbClr val="3B3535"/>
                </a:solidFill>
              </a:rPr>
              <a:t> configured on LAN &amp; WAN for intrusion detection</a:t>
            </a:r>
          </a:p>
        </p:txBody>
      </p:sp>
      <p:pic>
        <p:nvPicPr>
          <p:cNvPr id="231" name="Image 0" descr="preencoded.png">
            <a:extLst>
              <a:ext uri="{FF2B5EF4-FFF2-40B4-BE49-F238E27FC236}">
                <a16:creationId xmlns:a16="http://schemas.microsoft.com/office/drawing/2014/main" id="{E768EA5A-EEA2-9659-E85D-9AA7CDB0FF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857" y="5401694"/>
            <a:ext cx="321112" cy="321112"/>
          </a:xfrm>
          <a:prstGeom prst="rect">
            <a:avLst/>
          </a:prstGeom>
        </p:spPr>
      </p:pic>
      <p:pic>
        <p:nvPicPr>
          <p:cNvPr id="232" name="Image 1" descr="preencoded.png">
            <a:extLst>
              <a:ext uri="{FF2B5EF4-FFF2-40B4-BE49-F238E27FC236}">
                <a16:creationId xmlns:a16="http://schemas.microsoft.com/office/drawing/2014/main" id="{4C7A603F-0A54-C0CE-21B1-FC0DF5E26B4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08857" y="6514690"/>
            <a:ext cx="321112" cy="321112"/>
          </a:xfrm>
          <a:prstGeom prst="rect">
            <a:avLst/>
          </a:prstGeom>
        </p:spPr>
      </p:pic>
      <p:sp>
        <p:nvSpPr>
          <p:cNvPr id="235" name="TextBox 234">
            <a:extLst>
              <a:ext uri="{FF2B5EF4-FFF2-40B4-BE49-F238E27FC236}">
                <a16:creationId xmlns:a16="http://schemas.microsoft.com/office/drawing/2014/main" id="{C9390E4B-396A-701A-49E6-93D43DD0205E}"/>
              </a:ext>
            </a:extLst>
          </p:cNvPr>
          <p:cNvSpPr txBox="1"/>
          <p:nvPr/>
        </p:nvSpPr>
        <p:spPr>
          <a:xfrm>
            <a:off x="924292" y="5414524"/>
            <a:ext cx="73152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3B3535"/>
                </a:solidFill>
              </a:rPr>
              <a:t>Wazuh</a:t>
            </a:r>
            <a:r>
              <a:rPr lang="en-GB" sz="1600" dirty="0">
                <a:solidFill>
                  <a:srgbClr val="3B3535"/>
                </a:solidFill>
              </a:rPr>
              <a:t> SIEM collecting logs via Syslog/Agent</a:t>
            </a:r>
          </a:p>
        </p:txBody>
      </p:sp>
      <p:sp>
        <p:nvSpPr>
          <p:cNvPr id="237" name="TextBox 236">
            <a:extLst>
              <a:ext uri="{FF2B5EF4-FFF2-40B4-BE49-F238E27FC236}">
                <a16:creationId xmlns:a16="http://schemas.microsoft.com/office/drawing/2014/main" id="{25A41DC1-40BB-1ECF-CDE7-39548CC28D36}"/>
              </a:ext>
            </a:extLst>
          </p:cNvPr>
          <p:cNvSpPr txBox="1"/>
          <p:nvPr/>
        </p:nvSpPr>
        <p:spPr>
          <a:xfrm>
            <a:off x="924292" y="6514690"/>
            <a:ext cx="73152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3B3535"/>
                </a:solidFill>
              </a:rPr>
              <a:t>Kali Linux</a:t>
            </a:r>
            <a:r>
              <a:rPr lang="en-GB" sz="1600" dirty="0">
                <a:solidFill>
                  <a:srgbClr val="3B3535"/>
                </a:solidFill>
              </a:rPr>
              <a:t> used to simulate attacks</a:t>
            </a:r>
          </a:p>
        </p:txBody>
      </p:sp>
    </p:spTree>
    <p:extLst>
      <p:ext uri="{BB962C8B-B14F-4D97-AF65-F5344CB8AC3E}">
        <p14:creationId xmlns:p14="http://schemas.microsoft.com/office/powerpoint/2010/main" val="3930281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1B97AF2D-692A-3808-CCC2-C336D20A79F9}"/>
              </a:ext>
            </a:extLst>
          </p:cNvPr>
          <p:cNvCxnSpPr/>
          <p:nvPr/>
        </p:nvCxnSpPr>
        <p:spPr>
          <a:xfrm>
            <a:off x="3545084" y="1847437"/>
            <a:ext cx="0" cy="3714829"/>
          </a:xfrm>
          <a:prstGeom prst="straightConnector1">
            <a:avLst/>
          </a:prstGeom>
          <a:ln w="28575">
            <a:solidFill>
              <a:srgbClr val="BBC2DC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ext 0"/>
          <p:cNvSpPr/>
          <p:nvPr/>
        </p:nvSpPr>
        <p:spPr>
          <a:xfrm>
            <a:off x="395287" y="310515"/>
            <a:ext cx="6318409" cy="3714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Methodology: Experimental Development</a:t>
            </a:r>
            <a:endParaRPr lang="en-US" sz="3600" dirty="0">
              <a:solidFill>
                <a:srgbClr val="3B3535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395287" y="793882"/>
            <a:ext cx="2507456" cy="2228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2000" b="1" dirty="0">
                <a:solidFill>
                  <a:srgbClr val="1A2D7A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Test Environment and Tools</a:t>
            </a:r>
            <a:endParaRPr lang="en-US" sz="2000" b="1" dirty="0">
              <a:solidFill>
                <a:srgbClr val="1A2D7A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3349702" y="3258683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6" name="Shape 4"/>
          <p:cNvSpPr/>
          <p:nvPr/>
        </p:nvSpPr>
        <p:spPr>
          <a:xfrm>
            <a:off x="3517997" y="3223977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7" name="Text 5"/>
          <p:cNvSpPr/>
          <p:nvPr/>
        </p:nvSpPr>
        <p:spPr>
          <a:xfrm>
            <a:off x="1622581" y="3178078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pfSense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592245" y="3386793"/>
            <a:ext cx="2939296" cy="1807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Network gateway, firewall, </a:t>
            </a:r>
          </a:p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and telemetry source.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9" name="Shape 7"/>
          <p:cNvSpPr/>
          <p:nvPr/>
        </p:nvSpPr>
        <p:spPr>
          <a:xfrm>
            <a:off x="3545084" y="3936268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0" name="Shape 8"/>
          <p:cNvSpPr/>
          <p:nvPr/>
        </p:nvSpPr>
        <p:spPr>
          <a:xfrm>
            <a:off x="3517997" y="3901561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1" name="Text 9"/>
          <p:cNvSpPr/>
          <p:nvPr/>
        </p:nvSpPr>
        <p:spPr>
          <a:xfrm>
            <a:off x="4012047" y="3855663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Snort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4012047" y="4154272"/>
            <a:ext cx="2939415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High-performance Network Intrusion Detection System (NIDS).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13" name="Shape 11"/>
          <p:cNvSpPr/>
          <p:nvPr/>
        </p:nvSpPr>
        <p:spPr>
          <a:xfrm>
            <a:off x="3349702" y="4520389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4" name="Shape 12"/>
          <p:cNvSpPr/>
          <p:nvPr/>
        </p:nvSpPr>
        <p:spPr>
          <a:xfrm>
            <a:off x="3517997" y="4485682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5" name="Text 13"/>
          <p:cNvSpPr/>
          <p:nvPr/>
        </p:nvSpPr>
        <p:spPr>
          <a:xfrm>
            <a:off x="1622581" y="4439784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Wazuh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169304" y="4738392"/>
            <a:ext cx="2939296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Security Information and Event Management (SIEM) for log correlation and dashboards.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545084" y="5104509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8" name="Shape 16"/>
          <p:cNvSpPr/>
          <p:nvPr/>
        </p:nvSpPr>
        <p:spPr>
          <a:xfrm>
            <a:off x="3517997" y="5069803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19" name="Text 17"/>
          <p:cNvSpPr/>
          <p:nvPr/>
        </p:nvSpPr>
        <p:spPr>
          <a:xfrm>
            <a:off x="4012047" y="5023904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Debian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20" name="Text 18"/>
          <p:cNvSpPr/>
          <p:nvPr/>
        </p:nvSpPr>
        <p:spPr>
          <a:xfrm>
            <a:off x="4012047" y="5322513"/>
            <a:ext cx="2939415" cy="1807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The primary monitored host (victim machine).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21" name="Shape 19"/>
          <p:cNvSpPr/>
          <p:nvPr/>
        </p:nvSpPr>
        <p:spPr>
          <a:xfrm>
            <a:off x="3602650" y="2583659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22" name="Shape 20"/>
          <p:cNvSpPr/>
          <p:nvPr/>
        </p:nvSpPr>
        <p:spPr>
          <a:xfrm>
            <a:off x="3524905" y="2541062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23" name="Text 21"/>
          <p:cNvSpPr/>
          <p:nvPr/>
        </p:nvSpPr>
        <p:spPr>
          <a:xfrm>
            <a:off x="4012166" y="2485667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Kali Linux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24" name="Text 22"/>
          <p:cNvSpPr/>
          <p:nvPr/>
        </p:nvSpPr>
        <p:spPr>
          <a:xfrm>
            <a:off x="4012166" y="2722691"/>
            <a:ext cx="2939296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Attack generation platform (isolated lab environment).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26" name="Text 24"/>
          <p:cNvSpPr/>
          <p:nvPr/>
        </p:nvSpPr>
        <p:spPr>
          <a:xfrm>
            <a:off x="8961361" y="699204"/>
            <a:ext cx="3320534" cy="3726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900"/>
              </a:lnSpc>
              <a:buNone/>
            </a:pPr>
            <a:r>
              <a:rPr lang="en-US" sz="2900" dirty="0">
                <a:solidFill>
                  <a:srgbClr val="1A2D7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2900" dirty="0">
              <a:solidFill>
                <a:srgbClr val="1A2D7A"/>
              </a:solidFill>
            </a:endParaRPr>
          </a:p>
        </p:txBody>
      </p:sp>
      <p:sp>
        <p:nvSpPr>
          <p:cNvPr id="27" name="Text 25"/>
          <p:cNvSpPr/>
          <p:nvPr/>
        </p:nvSpPr>
        <p:spPr>
          <a:xfrm>
            <a:off x="9878619" y="1212959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450"/>
              </a:lnSpc>
              <a:buNone/>
            </a:pPr>
            <a:r>
              <a:rPr lang="en-US" sz="1200" dirty="0">
                <a:solidFill>
                  <a:srgbClr val="3B3535"/>
                </a:solidFill>
                <a:ea typeface="Alexandria Semi Bold" pitchFamily="34" charset="-122"/>
                <a:cs typeface="Times New Roman" panose="02020603050405020304" pitchFamily="18" charset="0"/>
              </a:rPr>
              <a:t>Attack Vectors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8961361" y="1481255"/>
            <a:ext cx="3320534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9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ICMP baseline, Nmap host discovery, SSH brute-force attack.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8008648" y="5865812"/>
            <a:ext cx="5622907" cy="1807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00" i="1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Ethical Testing: All tests were performed in a strictly isolated, internal virtual lab, ensuring no external impact.</a:t>
            </a:r>
            <a:endParaRPr lang="en-US" sz="900" i="1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FD44397-2945-804E-8DCF-6DFB5A34E49F}"/>
              </a:ext>
            </a:extLst>
          </p:cNvPr>
          <p:cNvCxnSpPr/>
          <p:nvPr/>
        </p:nvCxnSpPr>
        <p:spPr>
          <a:xfrm>
            <a:off x="10618234" y="1823685"/>
            <a:ext cx="0" cy="3714829"/>
          </a:xfrm>
          <a:prstGeom prst="straightConnector1">
            <a:avLst/>
          </a:prstGeom>
          <a:ln w="28575">
            <a:solidFill>
              <a:srgbClr val="BBC2DC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6" name="Shape 3">
            <a:extLst>
              <a:ext uri="{FF2B5EF4-FFF2-40B4-BE49-F238E27FC236}">
                <a16:creationId xmlns:a16="http://schemas.microsoft.com/office/drawing/2014/main" id="{84B022A2-7E4C-BD02-7DF0-6B109386B1B9}"/>
              </a:ext>
            </a:extLst>
          </p:cNvPr>
          <p:cNvSpPr/>
          <p:nvPr/>
        </p:nvSpPr>
        <p:spPr>
          <a:xfrm>
            <a:off x="10422852" y="3234931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47" name="Shape 4">
            <a:extLst>
              <a:ext uri="{FF2B5EF4-FFF2-40B4-BE49-F238E27FC236}">
                <a16:creationId xmlns:a16="http://schemas.microsoft.com/office/drawing/2014/main" id="{81411B44-5D4F-C271-C713-72BC91E12E2C}"/>
              </a:ext>
            </a:extLst>
          </p:cNvPr>
          <p:cNvSpPr/>
          <p:nvPr/>
        </p:nvSpPr>
        <p:spPr>
          <a:xfrm>
            <a:off x="10591147" y="3200225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48" name="Text 5">
            <a:extLst>
              <a:ext uri="{FF2B5EF4-FFF2-40B4-BE49-F238E27FC236}">
                <a16:creationId xmlns:a16="http://schemas.microsoft.com/office/drawing/2014/main" id="{80609BA6-5AC9-3506-0E08-8EBE3A0D9AFE}"/>
              </a:ext>
            </a:extLst>
          </p:cNvPr>
          <p:cNvSpPr/>
          <p:nvPr/>
        </p:nvSpPr>
        <p:spPr>
          <a:xfrm>
            <a:off x="8695731" y="3154326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Proxmox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49" name="Text 6">
            <a:extLst>
              <a:ext uri="{FF2B5EF4-FFF2-40B4-BE49-F238E27FC236}">
                <a16:creationId xmlns:a16="http://schemas.microsoft.com/office/drawing/2014/main" id="{1655F9CC-7267-6B2F-1EE2-9F993C684D3E}"/>
              </a:ext>
            </a:extLst>
          </p:cNvPr>
          <p:cNvSpPr/>
          <p:nvPr/>
        </p:nvSpPr>
        <p:spPr>
          <a:xfrm>
            <a:off x="7242454" y="3452935"/>
            <a:ext cx="2939296" cy="3606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1400"/>
              </a:lnSpc>
            </a:pPr>
            <a:r>
              <a:rPr lang="en-GB" sz="1400" dirty="0">
                <a:solidFill>
                  <a:srgbClr val="3B3535"/>
                </a:solidFill>
              </a:rPr>
              <a:t>Deployed a virtualised SOC environment on </a:t>
            </a:r>
            <a:r>
              <a:rPr lang="en-GB" sz="1400" b="1" dirty="0">
                <a:solidFill>
                  <a:srgbClr val="3B3535"/>
                </a:solidFill>
              </a:rPr>
              <a:t>Proxmox</a:t>
            </a:r>
            <a:r>
              <a:rPr lang="en-GB" sz="1400" dirty="0">
                <a:solidFill>
                  <a:srgbClr val="3B3535"/>
                </a:solidFill>
              </a:rPr>
              <a:t>,</a:t>
            </a:r>
          </a:p>
          <a:p>
            <a:pPr algn="r">
              <a:lnSpc>
                <a:spcPts val="1400"/>
              </a:lnSpc>
            </a:pPr>
            <a:r>
              <a:rPr lang="en-GB" sz="1400" dirty="0">
                <a:solidFill>
                  <a:srgbClr val="3B3535"/>
                </a:solidFill>
              </a:rPr>
              <a:t> integrating </a:t>
            </a:r>
            <a:r>
              <a:rPr lang="en-GB" sz="1400" i="1" dirty="0" err="1">
                <a:solidFill>
                  <a:srgbClr val="3B3535"/>
                </a:solidFill>
              </a:rPr>
              <a:t>pfSense</a:t>
            </a:r>
            <a:r>
              <a:rPr lang="en-GB" sz="1400" dirty="0">
                <a:solidFill>
                  <a:srgbClr val="3B3535"/>
                </a:solidFill>
              </a:rPr>
              <a:t>, </a:t>
            </a:r>
            <a:r>
              <a:rPr lang="en-GB" sz="1400" i="1" dirty="0">
                <a:solidFill>
                  <a:srgbClr val="3B3535"/>
                </a:solidFill>
              </a:rPr>
              <a:t>Snort</a:t>
            </a:r>
            <a:r>
              <a:rPr lang="en-GB" sz="1400" dirty="0">
                <a:solidFill>
                  <a:srgbClr val="3B3535"/>
                </a:solidFill>
              </a:rPr>
              <a:t>, and </a:t>
            </a:r>
            <a:r>
              <a:rPr lang="en-GB" sz="1400" i="1" dirty="0">
                <a:solidFill>
                  <a:srgbClr val="3B3535"/>
                </a:solidFill>
              </a:rPr>
              <a:t>Wazuh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50" name="Shape 7">
            <a:extLst>
              <a:ext uri="{FF2B5EF4-FFF2-40B4-BE49-F238E27FC236}">
                <a16:creationId xmlns:a16="http://schemas.microsoft.com/office/drawing/2014/main" id="{7018614E-B0EE-E285-A04E-4E0F0CBCABCF}"/>
              </a:ext>
            </a:extLst>
          </p:cNvPr>
          <p:cNvSpPr/>
          <p:nvPr/>
        </p:nvSpPr>
        <p:spPr>
          <a:xfrm>
            <a:off x="10618234" y="4095592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51" name="Shape 8">
            <a:extLst>
              <a:ext uri="{FF2B5EF4-FFF2-40B4-BE49-F238E27FC236}">
                <a16:creationId xmlns:a16="http://schemas.microsoft.com/office/drawing/2014/main" id="{7CD0B8CE-111F-67E2-ED53-5A9D860E3C97}"/>
              </a:ext>
            </a:extLst>
          </p:cNvPr>
          <p:cNvSpPr/>
          <p:nvPr/>
        </p:nvSpPr>
        <p:spPr>
          <a:xfrm>
            <a:off x="10591147" y="4060885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52" name="Text 9">
            <a:extLst>
              <a:ext uri="{FF2B5EF4-FFF2-40B4-BE49-F238E27FC236}">
                <a16:creationId xmlns:a16="http://schemas.microsoft.com/office/drawing/2014/main" id="{3A323DCE-3B2F-8056-012A-1E150287EEAE}"/>
              </a:ext>
            </a:extLst>
          </p:cNvPr>
          <p:cNvSpPr/>
          <p:nvPr/>
        </p:nvSpPr>
        <p:spPr>
          <a:xfrm>
            <a:off x="11085197" y="4014987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SOC Components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53" name="Text 10">
            <a:extLst>
              <a:ext uri="{FF2B5EF4-FFF2-40B4-BE49-F238E27FC236}">
                <a16:creationId xmlns:a16="http://schemas.microsoft.com/office/drawing/2014/main" id="{4887F64D-93CB-C426-150D-22A101065EB3}"/>
              </a:ext>
            </a:extLst>
          </p:cNvPr>
          <p:cNvSpPr/>
          <p:nvPr/>
        </p:nvSpPr>
        <p:spPr>
          <a:xfrm>
            <a:off x="11085197" y="4313595"/>
            <a:ext cx="2939415" cy="5152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0"/>
              </a:lnSpc>
            </a:pPr>
            <a:r>
              <a:rPr lang="en-GB" sz="1400" dirty="0">
                <a:solidFill>
                  <a:srgbClr val="3B3535"/>
                </a:solidFill>
              </a:rPr>
              <a:t>Configured network segmentation and data flow between </a:t>
            </a:r>
            <a:r>
              <a:rPr lang="en-GB" sz="1400" b="1" dirty="0">
                <a:solidFill>
                  <a:srgbClr val="3B3535"/>
                </a:solidFill>
              </a:rPr>
              <a:t>WAN (attacker)</a:t>
            </a:r>
            <a:r>
              <a:rPr lang="en-GB" sz="1400" dirty="0">
                <a:solidFill>
                  <a:srgbClr val="3B3535"/>
                </a:solidFill>
              </a:rPr>
              <a:t>, </a:t>
            </a:r>
            <a:r>
              <a:rPr lang="en-GB" sz="1400" b="1" dirty="0" err="1">
                <a:solidFill>
                  <a:srgbClr val="3B3535"/>
                </a:solidFill>
              </a:rPr>
              <a:t>pfSense</a:t>
            </a:r>
            <a:r>
              <a:rPr lang="en-GB" sz="1400" b="1" dirty="0">
                <a:solidFill>
                  <a:srgbClr val="3B3535"/>
                </a:solidFill>
              </a:rPr>
              <a:t> (firewall)</a:t>
            </a:r>
            <a:r>
              <a:rPr lang="en-GB" sz="1400" dirty="0">
                <a:solidFill>
                  <a:srgbClr val="3B3535"/>
                </a:solidFill>
              </a:rPr>
              <a:t>, and </a:t>
            </a:r>
            <a:r>
              <a:rPr lang="en-GB" sz="1400" b="1" dirty="0">
                <a:solidFill>
                  <a:srgbClr val="3B3535"/>
                </a:solidFill>
              </a:rPr>
              <a:t>LAN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54" name="Shape 11">
            <a:extLst>
              <a:ext uri="{FF2B5EF4-FFF2-40B4-BE49-F238E27FC236}">
                <a16:creationId xmlns:a16="http://schemas.microsoft.com/office/drawing/2014/main" id="{2ABCD766-C73F-2F7A-4E16-78BDCF060181}"/>
              </a:ext>
            </a:extLst>
          </p:cNvPr>
          <p:cNvSpPr/>
          <p:nvPr/>
        </p:nvSpPr>
        <p:spPr>
          <a:xfrm>
            <a:off x="10395766" y="4790771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55" name="Shape 12">
            <a:extLst>
              <a:ext uri="{FF2B5EF4-FFF2-40B4-BE49-F238E27FC236}">
                <a16:creationId xmlns:a16="http://schemas.microsoft.com/office/drawing/2014/main" id="{C3E172AB-1A7B-3F41-ABFA-093B90D0BEAC}"/>
              </a:ext>
            </a:extLst>
          </p:cNvPr>
          <p:cNvSpPr/>
          <p:nvPr/>
        </p:nvSpPr>
        <p:spPr>
          <a:xfrm>
            <a:off x="10564061" y="4756064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56" name="Text 13">
            <a:extLst>
              <a:ext uri="{FF2B5EF4-FFF2-40B4-BE49-F238E27FC236}">
                <a16:creationId xmlns:a16="http://schemas.microsoft.com/office/drawing/2014/main" id="{49B8C965-D209-B4F4-2C8B-57F2811247F0}"/>
              </a:ext>
            </a:extLst>
          </p:cNvPr>
          <p:cNvSpPr/>
          <p:nvPr/>
        </p:nvSpPr>
        <p:spPr>
          <a:xfrm>
            <a:off x="8668645" y="4710166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r">
              <a:lnSpc>
                <a:spcPts val="1450"/>
              </a:lnSpc>
            </a:pPr>
            <a:r>
              <a:rPr lang="en-GB" sz="1400" dirty="0">
                <a:solidFill>
                  <a:srgbClr val="1A2D7A"/>
                </a:solidFill>
              </a:rPr>
              <a:t>Penetration simulations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57" name="Text 14">
            <a:extLst>
              <a:ext uri="{FF2B5EF4-FFF2-40B4-BE49-F238E27FC236}">
                <a16:creationId xmlns:a16="http://schemas.microsoft.com/office/drawing/2014/main" id="{9602D1F2-D3E9-1E35-EB78-D5CC3C8C50E0}"/>
              </a:ext>
            </a:extLst>
          </p:cNvPr>
          <p:cNvSpPr/>
          <p:nvPr/>
        </p:nvSpPr>
        <p:spPr>
          <a:xfrm>
            <a:off x="7215368" y="5008774"/>
            <a:ext cx="2939296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1400"/>
              </a:lnSpc>
            </a:pPr>
            <a:r>
              <a:rPr lang="en-GB" sz="1400" dirty="0">
                <a:solidFill>
                  <a:srgbClr val="3B3535"/>
                </a:solidFill>
              </a:rPr>
              <a:t>Conducted controlled </a:t>
            </a:r>
            <a:r>
              <a:rPr lang="en-GB" sz="1400" b="1" dirty="0">
                <a:solidFill>
                  <a:srgbClr val="3B3535"/>
                </a:solidFill>
              </a:rPr>
              <a:t>penetration simulations</a:t>
            </a:r>
            <a:r>
              <a:rPr lang="en-GB" sz="1400" dirty="0">
                <a:solidFill>
                  <a:srgbClr val="3B3535"/>
                </a:solidFill>
              </a:rPr>
              <a:t> (e.g., Nmap scans, port probes) to observe and log alert generation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62" name="Shape 19">
            <a:extLst>
              <a:ext uri="{FF2B5EF4-FFF2-40B4-BE49-F238E27FC236}">
                <a16:creationId xmlns:a16="http://schemas.microsoft.com/office/drawing/2014/main" id="{135D2F52-216B-C852-0E52-0C958C07619A}"/>
              </a:ext>
            </a:extLst>
          </p:cNvPr>
          <p:cNvSpPr/>
          <p:nvPr/>
        </p:nvSpPr>
        <p:spPr>
          <a:xfrm>
            <a:off x="10675800" y="2559907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63" name="Shape 20">
            <a:extLst>
              <a:ext uri="{FF2B5EF4-FFF2-40B4-BE49-F238E27FC236}">
                <a16:creationId xmlns:a16="http://schemas.microsoft.com/office/drawing/2014/main" id="{1F91B174-710D-4480-5328-503533C81EA7}"/>
              </a:ext>
            </a:extLst>
          </p:cNvPr>
          <p:cNvSpPr/>
          <p:nvPr/>
        </p:nvSpPr>
        <p:spPr>
          <a:xfrm>
            <a:off x="10598055" y="2517310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64" name="Text 21">
            <a:extLst>
              <a:ext uri="{FF2B5EF4-FFF2-40B4-BE49-F238E27FC236}">
                <a16:creationId xmlns:a16="http://schemas.microsoft.com/office/drawing/2014/main" id="{A7841A1C-2522-12E5-F414-B410EFEAE537}"/>
              </a:ext>
            </a:extLst>
          </p:cNvPr>
          <p:cNvSpPr/>
          <p:nvPr/>
        </p:nvSpPr>
        <p:spPr>
          <a:xfrm>
            <a:off x="11085316" y="2461915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ea typeface="Alexandria Semi Bold" pitchFamily="34" charset="-122"/>
                <a:cs typeface="Times New Roman" panose="02020603050405020304" pitchFamily="18" charset="0"/>
              </a:rPr>
              <a:t>Frameworks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65" name="Text 22">
            <a:extLst>
              <a:ext uri="{FF2B5EF4-FFF2-40B4-BE49-F238E27FC236}">
                <a16:creationId xmlns:a16="http://schemas.microsoft.com/office/drawing/2014/main" id="{03A4C2C4-982E-BD3C-117B-8283F87AD218}"/>
              </a:ext>
            </a:extLst>
          </p:cNvPr>
          <p:cNvSpPr/>
          <p:nvPr/>
        </p:nvSpPr>
        <p:spPr>
          <a:xfrm>
            <a:off x="11085316" y="2698939"/>
            <a:ext cx="2939296" cy="361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0"/>
              </a:lnSpc>
            </a:pPr>
            <a:r>
              <a:rPr lang="en-GB" sz="1400" i="1" dirty="0">
                <a:solidFill>
                  <a:srgbClr val="3B3535"/>
                </a:solidFill>
              </a:rPr>
              <a:t>experimental lab-based approach</a:t>
            </a:r>
            <a:r>
              <a:rPr lang="en-GB" sz="1400" dirty="0">
                <a:solidFill>
                  <a:srgbClr val="3B3535"/>
                </a:solidFill>
              </a:rPr>
              <a:t> following NIST security monitoring frameworks</a:t>
            </a:r>
            <a:endParaRPr lang="en-US" sz="1400" dirty="0">
              <a:solidFill>
                <a:srgbClr val="3B3535"/>
              </a:solidFill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6B4C0E88-AFD7-9981-A53A-6DFC86B54C8C}"/>
              </a:ext>
            </a:extLst>
          </p:cNvPr>
          <p:cNvSpPr txBox="1"/>
          <p:nvPr/>
        </p:nvSpPr>
        <p:spPr>
          <a:xfrm>
            <a:off x="11838909" y="2942372"/>
            <a:ext cx="4251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[1]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202E6F3-82B5-7F3E-4920-6C487BCCBDBC}"/>
              </a:ext>
            </a:extLst>
          </p:cNvPr>
          <p:cNvSpPr txBox="1"/>
          <p:nvPr/>
        </p:nvSpPr>
        <p:spPr>
          <a:xfrm>
            <a:off x="12071511" y="2942372"/>
            <a:ext cx="4251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[2]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994ACA38-9310-BAAF-9965-9D411AA4A84A}"/>
              </a:ext>
            </a:extLst>
          </p:cNvPr>
          <p:cNvSpPr txBox="1"/>
          <p:nvPr/>
        </p:nvSpPr>
        <p:spPr>
          <a:xfrm>
            <a:off x="10115641" y="3567055"/>
            <a:ext cx="4251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[4]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8F777768-49CA-8113-2CB2-E7C205B723DB}"/>
              </a:ext>
            </a:extLst>
          </p:cNvPr>
          <p:cNvSpPr txBox="1"/>
          <p:nvPr/>
        </p:nvSpPr>
        <p:spPr>
          <a:xfrm>
            <a:off x="13150033" y="4573579"/>
            <a:ext cx="4251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[5]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5AE5C248-7828-81AC-95C5-DBAC4D056BEE}"/>
              </a:ext>
            </a:extLst>
          </p:cNvPr>
          <p:cNvSpPr txBox="1"/>
          <p:nvPr/>
        </p:nvSpPr>
        <p:spPr>
          <a:xfrm>
            <a:off x="10090000" y="5309352"/>
            <a:ext cx="4251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[6]</a:t>
            </a:r>
          </a:p>
        </p:txBody>
      </p:sp>
      <p:sp>
        <p:nvSpPr>
          <p:cNvPr id="4" name="Shape 3">
            <a:extLst>
              <a:ext uri="{FF2B5EF4-FFF2-40B4-BE49-F238E27FC236}">
                <a16:creationId xmlns:a16="http://schemas.microsoft.com/office/drawing/2014/main" id="{2B0D8941-380D-098D-69E8-4D519EF8A9E1}"/>
              </a:ext>
            </a:extLst>
          </p:cNvPr>
          <p:cNvSpPr/>
          <p:nvPr/>
        </p:nvSpPr>
        <p:spPr>
          <a:xfrm>
            <a:off x="3299043" y="2080201"/>
            <a:ext cx="225862" cy="15240"/>
          </a:xfrm>
          <a:prstGeom prst="roundRect">
            <a:avLst>
              <a:gd name="adj" fmla="val 311269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25" name="Shape 4">
            <a:extLst>
              <a:ext uri="{FF2B5EF4-FFF2-40B4-BE49-F238E27FC236}">
                <a16:creationId xmlns:a16="http://schemas.microsoft.com/office/drawing/2014/main" id="{C96F686F-A972-BC4C-0C0D-A7C49A1B1405}"/>
              </a:ext>
            </a:extLst>
          </p:cNvPr>
          <p:cNvSpPr/>
          <p:nvPr/>
        </p:nvSpPr>
        <p:spPr>
          <a:xfrm>
            <a:off x="3467338" y="2045495"/>
            <a:ext cx="84653" cy="84653"/>
          </a:xfrm>
          <a:prstGeom prst="roundRect">
            <a:avLst>
              <a:gd name="adj" fmla="val 540087"/>
            </a:avLst>
          </a:prstGeom>
          <a:solidFill>
            <a:srgbClr val="1A2D7A"/>
          </a:solidFill>
          <a:ln/>
        </p:spPr>
        <p:txBody>
          <a:bodyPr/>
          <a:lstStyle/>
          <a:p>
            <a:endParaRPr lang="en-GB" sz="1400"/>
          </a:p>
        </p:txBody>
      </p:sp>
      <p:sp>
        <p:nvSpPr>
          <p:cNvPr id="29" name="Text 5">
            <a:extLst>
              <a:ext uri="{FF2B5EF4-FFF2-40B4-BE49-F238E27FC236}">
                <a16:creationId xmlns:a16="http://schemas.microsoft.com/office/drawing/2014/main" id="{2EE85640-4154-5A33-184C-7627A93752C5}"/>
              </a:ext>
            </a:extLst>
          </p:cNvPr>
          <p:cNvSpPr/>
          <p:nvPr/>
        </p:nvSpPr>
        <p:spPr>
          <a:xfrm>
            <a:off x="1748551" y="1987332"/>
            <a:ext cx="1486019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50"/>
              </a:lnSpc>
              <a:buNone/>
            </a:pPr>
            <a:r>
              <a:rPr lang="en-US" sz="1400" dirty="0">
                <a:solidFill>
                  <a:srgbClr val="1A2D7A"/>
                </a:solidFill>
                <a:cs typeface="Times New Roman" panose="02020603050405020304" pitchFamily="18" charset="0"/>
              </a:rPr>
              <a:t>PROXMOX</a:t>
            </a:r>
            <a:endParaRPr lang="en-US" sz="1400" dirty="0">
              <a:solidFill>
                <a:srgbClr val="1A2D7A"/>
              </a:solidFill>
            </a:endParaRPr>
          </a:p>
        </p:txBody>
      </p:sp>
      <p:sp>
        <p:nvSpPr>
          <p:cNvPr id="30" name="Text 6">
            <a:extLst>
              <a:ext uri="{FF2B5EF4-FFF2-40B4-BE49-F238E27FC236}">
                <a16:creationId xmlns:a16="http://schemas.microsoft.com/office/drawing/2014/main" id="{9DEAD5A5-180E-4AC2-C096-A557A53799F2}"/>
              </a:ext>
            </a:extLst>
          </p:cNvPr>
          <p:cNvSpPr/>
          <p:nvPr/>
        </p:nvSpPr>
        <p:spPr>
          <a:xfrm>
            <a:off x="542478" y="2234333"/>
            <a:ext cx="2939296" cy="8109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All systems </a:t>
            </a:r>
          </a:p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(excluding attacker) runs on</a:t>
            </a:r>
          </a:p>
          <a:p>
            <a:pPr marL="0" indent="0" algn="r">
              <a:lnSpc>
                <a:spcPts val="1400"/>
              </a:lnSpc>
              <a:buNone/>
            </a:pPr>
            <a:r>
              <a:rPr lang="en-US" sz="1400" dirty="0">
                <a:solidFill>
                  <a:srgbClr val="3B3535"/>
                </a:solidFill>
                <a:ea typeface="Sora Light" pitchFamily="34" charset="-122"/>
                <a:cs typeface="Times New Roman" panose="02020603050405020304" pitchFamily="18" charset="0"/>
              </a:rPr>
              <a:t> this (Type1 Hypervisor)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16889B-7C12-AC3A-580B-084361CBB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6308"/>
            <a:ext cx="14546286" cy="7970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62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29902" y="73807"/>
            <a:ext cx="11430833" cy="7042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3600" dirty="0">
                <a:solidFill>
                  <a:srgbClr val="1F1E1E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Preliminary Findings: Detection Success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429902" y="725078"/>
            <a:ext cx="10717996" cy="844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300"/>
              </a:lnSpc>
            </a:pPr>
            <a:r>
              <a:rPr lang="en-GB" sz="2000" dirty="0">
                <a:solidFill>
                  <a:srgbClr val="1A2D7A"/>
                </a:solidFill>
              </a:rPr>
              <a:t>The implemented SOC pipeline achieved full operational functionality, successfully detecting, logging, and correlating multiple simulated attacks.</a:t>
            </a:r>
            <a:endParaRPr lang="en-US" sz="2000" dirty="0">
              <a:solidFill>
                <a:srgbClr val="1A2D7A"/>
              </a:solidFill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7329" y="2506065"/>
            <a:ext cx="321112" cy="32111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522764" y="2495409"/>
            <a:ext cx="6291858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Threats Detected:</a:t>
            </a:r>
            <a:r>
              <a:rPr lang="en-US" sz="165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Successful identification of ICMP, Nmap scans, and Password Guessing.</a:t>
            </a:r>
            <a:endParaRPr lang="en-US" sz="16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7329" y="3619061"/>
            <a:ext cx="321112" cy="32111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522764" y="3608405"/>
            <a:ext cx="6291858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Correlation Fidelity:</a:t>
            </a:r>
            <a:r>
              <a:rPr lang="en-US" sz="165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Wazuh accurately correlated alerts from both Snort and pfSense logs.</a:t>
            </a:r>
            <a:endParaRPr lang="en-US" sz="16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7329" y="4732057"/>
            <a:ext cx="321112" cy="321112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1522764" y="4721401"/>
            <a:ext cx="6291858" cy="1027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Reduced Noise:</a:t>
            </a:r>
            <a:r>
              <a:rPr lang="en-US" sz="165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Alert volume was managed and improved through systematic tuning of Snort rules and firewall configuration.</a:t>
            </a:r>
            <a:endParaRPr lang="en-US" sz="1650" dirty="0"/>
          </a:p>
        </p:txBody>
      </p:sp>
      <p:sp>
        <p:nvSpPr>
          <p:cNvPr id="10" name="Text 5"/>
          <p:cNvSpPr/>
          <p:nvPr/>
        </p:nvSpPr>
        <p:spPr>
          <a:xfrm>
            <a:off x="749260" y="6407706"/>
            <a:ext cx="6987540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505468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Conclusion:</a:t>
            </a:r>
            <a:r>
              <a:rPr lang="en-US" sz="165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Demonstrates strong technical viability for a high-fidelity, open-source SOC solution.</a:t>
            </a:r>
            <a:endParaRPr lang="en-US" sz="1650" dirty="0"/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981F48D-E555-49F6-2CE2-443ED6A236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689" y="1755235"/>
            <a:ext cx="6156271" cy="522776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96DF2C-6FF7-91D4-E71C-0097F88B21AB}"/>
              </a:ext>
            </a:extLst>
          </p:cNvPr>
          <p:cNvSpPr txBox="1"/>
          <p:nvPr/>
        </p:nvSpPr>
        <p:spPr>
          <a:xfrm>
            <a:off x="13996357" y="7860268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[4][5]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">
            <a:extLst>
              <a:ext uri="{FF2B5EF4-FFF2-40B4-BE49-F238E27FC236}">
                <a16:creationId xmlns:a16="http://schemas.microsoft.com/office/drawing/2014/main" id="{71A3A789-C014-8261-5E64-1D1103607291}"/>
              </a:ext>
            </a:extLst>
          </p:cNvPr>
          <p:cNvSpPr/>
          <p:nvPr/>
        </p:nvSpPr>
        <p:spPr>
          <a:xfrm>
            <a:off x="10641509" y="295192"/>
            <a:ext cx="22860" cy="555784"/>
          </a:xfrm>
          <a:prstGeom prst="roundRect">
            <a:avLst>
              <a:gd name="adj" fmla="val 340423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2">
            <a:extLst>
              <a:ext uri="{FF2B5EF4-FFF2-40B4-BE49-F238E27FC236}">
                <a16:creationId xmlns:a16="http://schemas.microsoft.com/office/drawing/2014/main" id="{ABF9580A-B781-597E-AF5B-D5DFE541C437}"/>
              </a:ext>
            </a:extLst>
          </p:cNvPr>
          <p:cNvSpPr/>
          <p:nvPr/>
        </p:nvSpPr>
        <p:spPr>
          <a:xfrm>
            <a:off x="5230328" y="274072"/>
            <a:ext cx="22860" cy="555784"/>
          </a:xfrm>
          <a:prstGeom prst="roundRect">
            <a:avLst>
              <a:gd name="adj" fmla="val 340423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" name="Picture 1" descr="A graph with red and black squares&#10;&#10;AI-generated content may be incorrect.">
            <a:extLst>
              <a:ext uri="{FF2B5EF4-FFF2-40B4-BE49-F238E27FC236}">
                <a16:creationId xmlns:a16="http://schemas.microsoft.com/office/drawing/2014/main" id="{37E2E736-9C04-1534-804D-123F6D9E45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602"/>
          <a:stretch>
            <a:fillRect/>
          </a:stretch>
        </p:blipFill>
        <p:spPr>
          <a:xfrm>
            <a:off x="192734" y="2377754"/>
            <a:ext cx="14197013" cy="5176602"/>
          </a:xfrm>
          <a:prstGeom prst="rect">
            <a:avLst/>
          </a:prstGeom>
        </p:spPr>
      </p:pic>
      <p:sp>
        <p:nvSpPr>
          <p:cNvPr id="3" name="Shape 1">
            <a:extLst>
              <a:ext uri="{FF2B5EF4-FFF2-40B4-BE49-F238E27FC236}">
                <a16:creationId xmlns:a16="http://schemas.microsoft.com/office/drawing/2014/main" id="{DD60DC3B-9BFD-B4E9-F852-45BDB25B5774}"/>
              </a:ext>
            </a:extLst>
          </p:cNvPr>
          <p:cNvSpPr/>
          <p:nvPr/>
        </p:nvSpPr>
        <p:spPr>
          <a:xfrm flipV="1">
            <a:off x="5022564" y="230703"/>
            <a:ext cx="8555832" cy="45779"/>
          </a:xfrm>
          <a:prstGeom prst="roundRect">
            <a:avLst>
              <a:gd name="adj" fmla="val 340423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1E386B3A-D116-8453-5C53-C8739B8E38AD}"/>
              </a:ext>
            </a:extLst>
          </p:cNvPr>
          <p:cNvSpPr/>
          <p:nvPr/>
        </p:nvSpPr>
        <p:spPr>
          <a:xfrm>
            <a:off x="5022564" y="68004"/>
            <a:ext cx="416838" cy="416838"/>
          </a:xfrm>
          <a:prstGeom prst="roundRect">
            <a:avLst>
              <a:gd name="adj" fmla="val 18669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C8889D60-759E-B3A3-DC8C-0F0B78114AF8}"/>
              </a:ext>
            </a:extLst>
          </p:cNvPr>
          <p:cNvSpPr/>
          <p:nvPr/>
        </p:nvSpPr>
        <p:spPr>
          <a:xfrm>
            <a:off x="5074475" y="142460"/>
            <a:ext cx="292537" cy="365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1</a:t>
            </a:r>
            <a:endParaRPr lang="en-US" sz="2300" dirty="0"/>
          </a:p>
        </p:txBody>
      </p:sp>
      <p:sp>
        <p:nvSpPr>
          <p:cNvPr id="7" name="Shape 7">
            <a:extLst>
              <a:ext uri="{FF2B5EF4-FFF2-40B4-BE49-F238E27FC236}">
                <a16:creationId xmlns:a16="http://schemas.microsoft.com/office/drawing/2014/main" id="{8B71212B-1ED2-8FB3-2C80-CAA69A749077}"/>
              </a:ext>
            </a:extLst>
          </p:cNvPr>
          <p:cNvSpPr/>
          <p:nvPr/>
        </p:nvSpPr>
        <p:spPr>
          <a:xfrm>
            <a:off x="7932451" y="276362"/>
            <a:ext cx="45719" cy="1083967"/>
          </a:xfrm>
          <a:prstGeom prst="roundRect">
            <a:avLst>
              <a:gd name="adj" fmla="val 340423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8">
            <a:extLst>
              <a:ext uri="{FF2B5EF4-FFF2-40B4-BE49-F238E27FC236}">
                <a16:creationId xmlns:a16="http://schemas.microsoft.com/office/drawing/2014/main" id="{AE809DD3-091E-2192-CF23-DAD49E34045C}"/>
              </a:ext>
            </a:extLst>
          </p:cNvPr>
          <p:cNvSpPr/>
          <p:nvPr/>
        </p:nvSpPr>
        <p:spPr>
          <a:xfrm>
            <a:off x="7735522" y="68004"/>
            <a:ext cx="416838" cy="416838"/>
          </a:xfrm>
          <a:prstGeom prst="roundRect">
            <a:avLst>
              <a:gd name="adj" fmla="val 18669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9">
            <a:extLst>
              <a:ext uri="{FF2B5EF4-FFF2-40B4-BE49-F238E27FC236}">
                <a16:creationId xmlns:a16="http://schemas.microsoft.com/office/drawing/2014/main" id="{62E7C2C5-0A1D-28DC-182C-3D38550BE57E}"/>
              </a:ext>
            </a:extLst>
          </p:cNvPr>
          <p:cNvSpPr/>
          <p:nvPr/>
        </p:nvSpPr>
        <p:spPr>
          <a:xfrm>
            <a:off x="7787553" y="142461"/>
            <a:ext cx="292537" cy="365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2</a:t>
            </a:r>
            <a:endParaRPr lang="en-US" sz="2300" dirty="0"/>
          </a:p>
        </p:txBody>
      </p:sp>
      <p:sp>
        <p:nvSpPr>
          <p:cNvPr id="11" name="Shape 13">
            <a:extLst>
              <a:ext uri="{FF2B5EF4-FFF2-40B4-BE49-F238E27FC236}">
                <a16:creationId xmlns:a16="http://schemas.microsoft.com/office/drawing/2014/main" id="{9ED4193B-9B3C-45B0-3BDB-2BCFF8A87834}"/>
              </a:ext>
            </a:extLst>
          </p:cNvPr>
          <p:cNvSpPr/>
          <p:nvPr/>
        </p:nvSpPr>
        <p:spPr>
          <a:xfrm>
            <a:off x="10448600" y="68004"/>
            <a:ext cx="416838" cy="416838"/>
          </a:xfrm>
          <a:prstGeom prst="roundRect">
            <a:avLst>
              <a:gd name="adj" fmla="val 18669"/>
            </a:avLst>
          </a:prstGeom>
          <a:solidFill>
            <a:srgbClr val="1A2D7A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4">
            <a:extLst>
              <a:ext uri="{FF2B5EF4-FFF2-40B4-BE49-F238E27FC236}">
                <a16:creationId xmlns:a16="http://schemas.microsoft.com/office/drawing/2014/main" id="{7E445736-41B3-5422-B411-4657ED917990}"/>
              </a:ext>
            </a:extLst>
          </p:cNvPr>
          <p:cNvSpPr/>
          <p:nvPr/>
        </p:nvSpPr>
        <p:spPr>
          <a:xfrm>
            <a:off x="10510691" y="119201"/>
            <a:ext cx="292537" cy="365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FFFAFA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3</a:t>
            </a:r>
            <a:endParaRPr lang="en-US" sz="2300" dirty="0">
              <a:solidFill>
                <a:srgbClr val="FFFAFA"/>
              </a:solidFill>
            </a:endParaRPr>
          </a:p>
        </p:txBody>
      </p:sp>
      <p:sp>
        <p:nvSpPr>
          <p:cNvPr id="13" name="Shape 17">
            <a:extLst>
              <a:ext uri="{FF2B5EF4-FFF2-40B4-BE49-F238E27FC236}">
                <a16:creationId xmlns:a16="http://schemas.microsoft.com/office/drawing/2014/main" id="{89241C72-81B5-47AF-40E2-A8B3F1E290C0}"/>
              </a:ext>
            </a:extLst>
          </p:cNvPr>
          <p:cNvSpPr/>
          <p:nvPr/>
        </p:nvSpPr>
        <p:spPr>
          <a:xfrm>
            <a:off x="13358486" y="276363"/>
            <a:ext cx="45719" cy="1083966"/>
          </a:xfrm>
          <a:prstGeom prst="roundRect">
            <a:avLst>
              <a:gd name="adj" fmla="val 340423"/>
            </a:avLst>
          </a:prstGeom>
          <a:solidFill>
            <a:srgbClr val="BBC2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8">
            <a:extLst>
              <a:ext uri="{FF2B5EF4-FFF2-40B4-BE49-F238E27FC236}">
                <a16:creationId xmlns:a16="http://schemas.microsoft.com/office/drawing/2014/main" id="{36E61514-082F-9488-ED46-BFE3C2427EEC}"/>
              </a:ext>
            </a:extLst>
          </p:cNvPr>
          <p:cNvSpPr/>
          <p:nvPr/>
        </p:nvSpPr>
        <p:spPr>
          <a:xfrm>
            <a:off x="13161558" y="68004"/>
            <a:ext cx="416838" cy="416838"/>
          </a:xfrm>
          <a:prstGeom prst="roundRect">
            <a:avLst>
              <a:gd name="adj" fmla="val 18669"/>
            </a:avLst>
          </a:prstGeom>
          <a:solidFill>
            <a:srgbClr val="FFFAFA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9">
            <a:extLst>
              <a:ext uri="{FF2B5EF4-FFF2-40B4-BE49-F238E27FC236}">
                <a16:creationId xmlns:a16="http://schemas.microsoft.com/office/drawing/2014/main" id="{D85DD0A4-E4AE-0EA7-FFC8-37F1C0E5418B}"/>
              </a:ext>
            </a:extLst>
          </p:cNvPr>
          <p:cNvSpPr/>
          <p:nvPr/>
        </p:nvSpPr>
        <p:spPr>
          <a:xfrm>
            <a:off x="13213589" y="164861"/>
            <a:ext cx="292537" cy="365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23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4</a:t>
            </a:r>
            <a:endParaRPr lang="en-US" sz="2300" dirty="0"/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BD741E83-1633-C103-50B6-7A10676168A6}"/>
              </a:ext>
            </a:extLst>
          </p:cNvPr>
          <p:cNvSpPr/>
          <p:nvPr/>
        </p:nvSpPr>
        <p:spPr>
          <a:xfrm>
            <a:off x="3855216" y="703417"/>
            <a:ext cx="2860595" cy="592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2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Literature Review and Theoretical</a:t>
            </a:r>
          </a:p>
          <a:p>
            <a:pPr marL="0" indent="0" algn="ctr">
              <a:lnSpc>
                <a:spcPts val="2300"/>
              </a:lnSpc>
              <a:buNone/>
            </a:pPr>
            <a:r>
              <a:rPr lang="en-US" sz="12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Foundations established.</a:t>
            </a:r>
            <a:endParaRPr lang="en-US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6DF4F4-4076-74D9-577A-611A1C5A2F82}"/>
              </a:ext>
            </a:extLst>
          </p:cNvPr>
          <p:cNvSpPr txBox="1"/>
          <p:nvPr/>
        </p:nvSpPr>
        <p:spPr>
          <a:xfrm>
            <a:off x="6386961" y="1245298"/>
            <a:ext cx="3136702" cy="64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2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Environment Setup and Core Implementation of </a:t>
            </a:r>
            <a:r>
              <a:rPr lang="en-US" sz="1200" dirty="0" err="1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pfSense</a:t>
            </a:r>
            <a:r>
              <a:rPr lang="en-US" sz="12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/Snort/Wazuh stack.</a:t>
            </a:r>
            <a:endParaRPr lang="en-US" sz="1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A20D82-A3A6-36D5-B5F5-F6AE7CEAC21F}"/>
              </a:ext>
            </a:extLst>
          </p:cNvPr>
          <p:cNvSpPr txBox="1"/>
          <p:nvPr/>
        </p:nvSpPr>
        <p:spPr>
          <a:xfrm>
            <a:off x="9392454" y="768088"/>
            <a:ext cx="2498110" cy="9394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2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Formal Testing, Data Collection, and Detailed Performance Analysis (Accuracy/Latency).</a:t>
            </a:r>
            <a:endParaRPr lang="en-US" sz="12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2CA40F4-122A-6449-A991-1F7ADFDA84E4}"/>
              </a:ext>
            </a:extLst>
          </p:cNvPr>
          <p:cNvSpPr txBox="1"/>
          <p:nvPr/>
        </p:nvSpPr>
        <p:spPr>
          <a:xfrm>
            <a:off x="12132290" y="1293907"/>
            <a:ext cx="2498110" cy="641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1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Evaluation of Results, Final Documentation, and Report Submission.</a:t>
            </a:r>
            <a:endParaRPr lang="en-US" sz="1100" dirty="0"/>
          </a:p>
        </p:txBody>
      </p:sp>
      <p:sp>
        <p:nvSpPr>
          <p:cNvPr id="28" name="Text 0">
            <a:extLst>
              <a:ext uri="{FF2B5EF4-FFF2-40B4-BE49-F238E27FC236}">
                <a16:creationId xmlns:a16="http://schemas.microsoft.com/office/drawing/2014/main" id="{99843A55-76C2-257D-E649-811DE032AE61}"/>
              </a:ext>
            </a:extLst>
          </p:cNvPr>
          <p:cNvSpPr/>
          <p:nvPr/>
        </p:nvSpPr>
        <p:spPr>
          <a:xfrm>
            <a:off x="296755" y="573084"/>
            <a:ext cx="3224746" cy="6093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GANTT CHART</a:t>
            </a:r>
          </a:p>
        </p:txBody>
      </p:sp>
    </p:spTree>
    <p:extLst>
      <p:ext uri="{BB962C8B-B14F-4D97-AF65-F5344CB8AC3E}">
        <p14:creationId xmlns:p14="http://schemas.microsoft.com/office/powerpoint/2010/main" val="3881973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58837-0EB0-E34C-0948-0C1C48325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22BB3E69-E7AE-0C06-D12A-9E5263287B10}"/>
              </a:ext>
            </a:extLst>
          </p:cNvPr>
          <p:cNvSpPr/>
          <p:nvPr/>
        </p:nvSpPr>
        <p:spPr>
          <a:xfrm>
            <a:off x="721519" y="914638"/>
            <a:ext cx="7833598" cy="678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3600" dirty="0">
                <a:solidFill>
                  <a:srgbClr val="3B3535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Conclusion and Future Work</a:t>
            </a:r>
            <a:endParaRPr lang="en-US" sz="3600" dirty="0">
              <a:solidFill>
                <a:srgbClr val="3B3535"/>
              </a:solidFill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1F5BD88-9403-A1A0-E88C-C99B7FF710FA}"/>
              </a:ext>
            </a:extLst>
          </p:cNvPr>
          <p:cNvSpPr/>
          <p:nvPr/>
        </p:nvSpPr>
        <p:spPr>
          <a:xfrm>
            <a:off x="721519" y="1675209"/>
            <a:ext cx="13043297" cy="4068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000" dirty="0">
                <a:solidFill>
                  <a:srgbClr val="1A2D7A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The OpenSOC pipeline is a functional, reproducible, and cost-effective solution.</a:t>
            </a:r>
            <a:endParaRPr lang="en-US" sz="2000" dirty="0">
              <a:solidFill>
                <a:srgbClr val="1A2D7A"/>
              </a:solidFill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14FF9399-BD4A-7117-4E89-70CB24353667}"/>
              </a:ext>
            </a:extLst>
          </p:cNvPr>
          <p:cNvSpPr/>
          <p:nvPr/>
        </p:nvSpPr>
        <p:spPr>
          <a:xfrm>
            <a:off x="721519" y="2597348"/>
            <a:ext cx="3045381" cy="3389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F1E1E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Key Project Outcomes</a:t>
            </a:r>
            <a:endParaRPr lang="en-US" sz="21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8D70F7E9-016C-039F-0EAE-7E2D30538325}"/>
              </a:ext>
            </a:extLst>
          </p:cNvPr>
          <p:cNvSpPr/>
          <p:nvPr/>
        </p:nvSpPr>
        <p:spPr>
          <a:xfrm>
            <a:off x="721519" y="3168134"/>
            <a:ext cx="463748" cy="463748"/>
          </a:xfrm>
          <a:prstGeom prst="roundRect">
            <a:avLst>
              <a:gd name="adj" fmla="val 1867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8ED5B120-EB24-C3CA-064C-A1191863E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0575" y="3237131"/>
            <a:ext cx="325517" cy="325517"/>
          </a:xfrm>
          <a:prstGeom prst="rect">
            <a:avLst/>
          </a:prstGeom>
        </p:spPr>
      </p:pic>
      <p:sp>
        <p:nvSpPr>
          <p:cNvPr id="7" name="Text 4">
            <a:extLst>
              <a:ext uri="{FF2B5EF4-FFF2-40B4-BE49-F238E27FC236}">
                <a16:creationId xmlns:a16="http://schemas.microsoft.com/office/drawing/2014/main" id="{FC664011-6522-1F5D-D091-C7AE4EDA7438}"/>
              </a:ext>
            </a:extLst>
          </p:cNvPr>
          <p:cNvSpPr/>
          <p:nvPr/>
        </p:nvSpPr>
        <p:spPr>
          <a:xfrm>
            <a:off x="1391364" y="3235047"/>
            <a:ext cx="4987766" cy="989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Proof of Concept:</a:t>
            </a:r>
            <a:r>
              <a:rPr lang="en-US" sz="16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Open-source SOCs are practical for academic labs and budget-constrained SMEs.</a:t>
            </a:r>
            <a:endParaRPr lang="en-US" sz="1600" dirty="0"/>
          </a:p>
        </p:txBody>
      </p:sp>
      <p:sp>
        <p:nvSpPr>
          <p:cNvPr id="8" name="Shape 5">
            <a:extLst>
              <a:ext uri="{FF2B5EF4-FFF2-40B4-BE49-F238E27FC236}">
                <a16:creationId xmlns:a16="http://schemas.microsoft.com/office/drawing/2014/main" id="{3152FDBE-F8C0-BB21-80BA-0A0507512A74}"/>
              </a:ext>
            </a:extLst>
          </p:cNvPr>
          <p:cNvSpPr/>
          <p:nvPr/>
        </p:nvSpPr>
        <p:spPr>
          <a:xfrm>
            <a:off x="721519" y="4637127"/>
            <a:ext cx="463748" cy="463748"/>
          </a:xfrm>
          <a:prstGeom prst="roundRect">
            <a:avLst>
              <a:gd name="adj" fmla="val 1867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>
            <a:extLst>
              <a:ext uri="{FF2B5EF4-FFF2-40B4-BE49-F238E27FC236}">
                <a16:creationId xmlns:a16="http://schemas.microsoft.com/office/drawing/2014/main" id="{D9922DFD-E57C-2424-F8B3-FC9409225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0575" y="4706124"/>
            <a:ext cx="325517" cy="325517"/>
          </a:xfrm>
          <a:prstGeom prst="rect">
            <a:avLst/>
          </a:prstGeom>
        </p:spPr>
      </p:pic>
      <p:sp>
        <p:nvSpPr>
          <p:cNvPr id="10" name="Text 6">
            <a:extLst>
              <a:ext uri="{FF2B5EF4-FFF2-40B4-BE49-F238E27FC236}">
                <a16:creationId xmlns:a16="http://schemas.microsoft.com/office/drawing/2014/main" id="{38E2AB2F-41D8-EEDE-6FCE-CAC68E79D416}"/>
              </a:ext>
            </a:extLst>
          </p:cNvPr>
          <p:cNvSpPr/>
          <p:nvPr/>
        </p:nvSpPr>
        <p:spPr>
          <a:xfrm>
            <a:off x="1391364" y="4704040"/>
            <a:ext cx="4987766" cy="659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High Visibility:</a:t>
            </a:r>
            <a:r>
              <a:rPr lang="en-US" sz="16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Achieved full network and host-level security visibility.[7]</a:t>
            </a:r>
            <a:endParaRPr lang="en-US" sz="1600" dirty="0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16B08131-061C-241A-32C5-A957CD801BC9}"/>
              </a:ext>
            </a:extLst>
          </p:cNvPr>
          <p:cNvSpPr/>
          <p:nvPr/>
        </p:nvSpPr>
        <p:spPr>
          <a:xfrm>
            <a:off x="721519" y="5776198"/>
            <a:ext cx="463748" cy="463748"/>
          </a:xfrm>
          <a:prstGeom prst="roundRect">
            <a:avLst>
              <a:gd name="adj" fmla="val 1867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>
            <a:extLst>
              <a:ext uri="{FF2B5EF4-FFF2-40B4-BE49-F238E27FC236}">
                <a16:creationId xmlns:a16="http://schemas.microsoft.com/office/drawing/2014/main" id="{907D2308-B78D-B7F6-DE49-FD50F6B9B48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0575" y="5845195"/>
            <a:ext cx="325517" cy="325517"/>
          </a:xfrm>
          <a:prstGeom prst="rect">
            <a:avLst/>
          </a:prstGeom>
        </p:spPr>
      </p:pic>
      <p:sp>
        <p:nvSpPr>
          <p:cNvPr id="13" name="Text 8">
            <a:extLst>
              <a:ext uri="{FF2B5EF4-FFF2-40B4-BE49-F238E27FC236}">
                <a16:creationId xmlns:a16="http://schemas.microsoft.com/office/drawing/2014/main" id="{D65A502C-8CCC-22C1-153B-9D86C890DF63}"/>
              </a:ext>
            </a:extLst>
          </p:cNvPr>
          <p:cNvSpPr/>
          <p:nvPr/>
        </p:nvSpPr>
        <p:spPr>
          <a:xfrm>
            <a:off x="1391364" y="5843111"/>
            <a:ext cx="4987766" cy="659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1600" b="1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Low Cost:</a:t>
            </a:r>
            <a:r>
              <a:rPr lang="en-US" sz="1600" dirty="0">
                <a:solidFill>
                  <a:srgbClr val="3B3535"/>
                </a:solidFill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Zero licensing fees for core security infrastructure.[8]</a:t>
            </a:r>
            <a:endParaRPr lang="en-US" sz="1600" dirty="0"/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E2554034-033B-D4D0-8E54-7DC8FE82CA8C}"/>
              </a:ext>
            </a:extLst>
          </p:cNvPr>
          <p:cNvSpPr/>
          <p:nvPr/>
        </p:nvSpPr>
        <p:spPr>
          <a:xfrm>
            <a:off x="6889671" y="2597348"/>
            <a:ext cx="3896320" cy="3389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F1E1E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Next Steps for Improvement</a:t>
            </a:r>
            <a:endParaRPr lang="en-US" sz="2100" dirty="0"/>
          </a:p>
        </p:txBody>
      </p:sp>
      <p:sp>
        <p:nvSpPr>
          <p:cNvPr id="21" name="Shape 13">
            <a:extLst>
              <a:ext uri="{FF2B5EF4-FFF2-40B4-BE49-F238E27FC236}">
                <a16:creationId xmlns:a16="http://schemas.microsoft.com/office/drawing/2014/main" id="{53955F22-536A-333B-02A4-3E5BDE4DDCB7}"/>
              </a:ext>
            </a:extLst>
          </p:cNvPr>
          <p:cNvSpPr/>
          <p:nvPr/>
        </p:nvSpPr>
        <p:spPr>
          <a:xfrm>
            <a:off x="6889671" y="3174920"/>
            <a:ext cx="412313" cy="412313"/>
          </a:xfrm>
          <a:prstGeom prst="roundRect">
            <a:avLst>
              <a:gd name="adj" fmla="val 2100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4">
            <a:extLst>
              <a:ext uri="{FF2B5EF4-FFF2-40B4-BE49-F238E27FC236}">
                <a16:creationId xmlns:a16="http://schemas.microsoft.com/office/drawing/2014/main" id="{13DD0397-C629-74C7-9AD6-E8AF497652DE}"/>
              </a:ext>
            </a:extLst>
          </p:cNvPr>
          <p:cNvSpPr/>
          <p:nvPr/>
        </p:nvSpPr>
        <p:spPr>
          <a:xfrm>
            <a:off x="7508082" y="3185993"/>
            <a:ext cx="6058832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600" dirty="0"/>
              <a:t>Expand Attack Scenarios :Introduce more diverse penetration simulations</a:t>
            </a:r>
          </a:p>
          <a:p>
            <a:pPr>
              <a:lnSpc>
                <a:spcPts val="2550"/>
              </a:lnSpc>
            </a:pPr>
            <a:r>
              <a:rPr lang="en-GB" sz="1600" dirty="0"/>
              <a:t> (e.g., DOS, SSH </a:t>
            </a:r>
            <a:r>
              <a:rPr lang="en-GB" sz="1600" dirty="0" err="1"/>
              <a:t>Bruteforce</a:t>
            </a:r>
            <a:r>
              <a:rPr lang="en-GB" sz="1600" dirty="0"/>
              <a:t> etc) to validate detection breadth</a:t>
            </a:r>
            <a:endParaRPr lang="en-US" sz="1600" dirty="0"/>
          </a:p>
        </p:txBody>
      </p:sp>
      <p:sp>
        <p:nvSpPr>
          <p:cNvPr id="24" name="Shape 15">
            <a:extLst>
              <a:ext uri="{FF2B5EF4-FFF2-40B4-BE49-F238E27FC236}">
                <a16:creationId xmlns:a16="http://schemas.microsoft.com/office/drawing/2014/main" id="{BC9A21A2-02A1-FF83-FF73-E72011DC9D6D}"/>
              </a:ext>
            </a:extLst>
          </p:cNvPr>
          <p:cNvSpPr/>
          <p:nvPr/>
        </p:nvSpPr>
        <p:spPr>
          <a:xfrm>
            <a:off x="6889671" y="4276114"/>
            <a:ext cx="412313" cy="412313"/>
          </a:xfrm>
          <a:prstGeom prst="roundRect">
            <a:avLst>
              <a:gd name="adj" fmla="val 2100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6">
            <a:extLst>
              <a:ext uri="{FF2B5EF4-FFF2-40B4-BE49-F238E27FC236}">
                <a16:creationId xmlns:a16="http://schemas.microsoft.com/office/drawing/2014/main" id="{CC571FFE-24D1-1122-8F89-E3B56060130D}"/>
              </a:ext>
            </a:extLst>
          </p:cNvPr>
          <p:cNvSpPr/>
          <p:nvPr/>
        </p:nvSpPr>
        <p:spPr>
          <a:xfrm>
            <a:off x="7508081" y="4287186"/>
            <a:ext cx="6408301" cy="6598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600" dirty="0"/>
              <a:t>Enhance Log Analytics</a:t>
            </a:r>
            <a:r>
              <a:rPr lang="en-US" sz="1600" dirty="0">
                <a:solidFill>
                  <a:srgbClr val="3B353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dirty="0"/>
              <a:t>Use Wazuh dashboards and queries for trend analysis </a:t>
            </a:r>
          </a:p>
          <a:p>
            <a:pPr>
              <a:lnSpc>
                <a:spcPts val="2550"/>
              </a:lnSpc>
            </a:pPr>
            <a:r>
              <a:rPr lang="en-GB" sz="1600" dirty="0"/>
              <a:t>focusing on false positive reduction and long-term alert behaviour.</a:t>
            </a:r>
            <a:endParaRPr lang="en-US" sz="1600" dirty="0"/>
          </a:p>
        </p:txBody>
      </p:sp>
      <p:sp>
        <p:nvSpPr>
          <p:cNvPr id="27" name="Shape 17">
            <a:extLst>
              <a:ext uri="{FF2B5EF4-FFF2-40B4-BE49-F238E27FC236}">
                <a16:creationId xmlns:a16="http://schemas.microsoft.com/office/drawing/2014/main" id="{8BA008B6-22EA-65D2-7A7C-D15F94F15CDC}"/>
              </a:ext>
            </a:extLst>
          </p:cNvPr>
          <p:cNvSpPr/>
          <p:nvPr/>
        </p:nvSpPr>
        <p:spPr>
          <a:xfrm>
            <a:off x="6897269" y="5487454"/>
            <a:ext cx="412313" cy="412313"/>
          </a:xfrm>
          <a:prstGeom prst="roundRect">
            <a:avLst>
              <a:gd name="adj" fmla="val 2100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9" name="Text 18">
            <a:extLst>
              <a:ext uri="{FF2B5EF4-FFF2-40B4-BE49-F238E27FC236}">
                <a16:creationId xmlns:a16="http://schemas.microsoft.com/office/drawing/2014/main" id="{7064A30F-094D-19B9-8618-78F082D28B63}"/>
              </a:ext>
            </a:extLst>
          </p:cNvPr>
          <p:cNvSpPr/>
          <p:nvPr/>
        </p:nvSpPr>
        <p:spPr>
          <a:xfrm>
            <a:off x="7515680" y="5454236"/>
            <a:ext cx="6408301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600" dirty="0"/>
              <a:t>System Optimisation</a:t>
            </a:r>
            <a:r>
              <a:rPr lang="en-US" sz="1600" dirty="0">
                <a:solidFill>
                  <a:srgbClr val="3B353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dirty="0"/>
              <a:t>Refine virtual resource allocation and </a:t>
            </a:r>
            <a:r>
              <a:rPr lang="en-GB" sz="1600" dirty="0" err="1"/>
              <a:t>pfSense</a:t>
            </a:r>
            <a:r>
              <a:rPr lang="en-GB" sz="1600" dirty="0"/>
              <a:t> rulesets </a:t>
            </a:r>
          </a:p>
          <a:p>
            <a:pPr>
              <a:lnSpc>
                <a:spcPts val="2550"/>
              </a:lnSpc>
            </a:pPr>
            <a:r>
              <a:rPr lang="en-GB" sz="1600" dirty="0"/>
              <a:t>for better throughput and stability under load.[9]</a:t>
            </a:r>
            <a:endParaRPr lang="en-US" sz="1600" dirty="0"/>
          </a:p>
        </p:txBody>
      </p:sp>
      <p:pic>
        <p:nvPicPr>
          <p:cNvPr id="37" name="Picture 36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309D93A6-67C5-54EA-9AFD-FF7A6E13936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4043" y="3210364"/>
            <a:ext cx="323566" cy="323566"/>
          </a:xfrm>
          <a:prstGeom prst="rect">
            <a:avLst/>
          </a:prstGeom>
        </p:spPr>
      </p:pic>
      <p:pic>
        <p:nvPicPr>
          <p:cNvPr id="39" name="Picture 3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D2AB2F13-0314-6FD9-5AF0-1927479571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6444" y="4320404"/>
            <a:ext cx="316723" cy="316723"/>
          </a:xfrm>
          <a:prstGeom prst="rect">
            <a:avLst/>
          </a:prstGeom>
        </p:spPr>
      </p:pic>
      <p:pic>
        <p:nvPicPr>
          <p:cNvPr id="41" name="Picture 40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53A14DBE-B267-B604-EA8A-7722FFE854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934043" y="5513910"/>
            <a:ext cx="342937" cy="342937"/>
          </a:xfrm>
          <a:prstGeom prst="rect">
            <a:avLst/>
          </a:prstGeom>
        </p:spPr>
      </p:pic>
      <p:sp>
        <p:nvSpPr>
          <p:cNvPr id="42" name="Shape 17">
            <a:extLst>
              <a:ext uri="{FF2B5EF4-FFF2-40B4-BE49-F238E27FC236}">
                <a16:creationId xmlns:a16="http://schemas.microsoft.com/office/drawing/2014/main" id="{DF159D2E-772E-6C14-DCD5-9D6DE3EF04C2}"/>
              </a:ext>
            </a:extLst>
          </p:cNvPr>
          <p:cNvSpPr/>
          <p:nvPr/>
        </p:nvSpPr>
        <p:spPr>
          <a:xfrm>
            <a:off x="6897269" y="6802871"/>
            <a:ext cx="412313" cy="412313"/>
          </a:xfrm>
          <a:prstGeom prst="roundRect">
            <a:avLst>
              <a:gd name="adj" fmla="val 21001"/>
            </a:avLst>
          </a:prstGeom>
          <a:solidFill>
            <a:srgbClr val="D5DCF6"/>
          </a:solidFill>
          <a:ln w="762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44" name="Picture 43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C730C1DA-2C91-A7C5-BC04-FAFF2AE679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15319" y="6839541"/>
            <a:ext cx="338971" cy="338971"/>
          </a:xfrm>
          <a:prstGeom prst="rect">
            <a:avLst/>
          </a:prstGeom>
        </p:spPr>
      </p:pic>
      <p:sp>
        <p:nvSpPr>
          <p:cNvPr id="45" name="Text 18">
            <a:extLst>
              <a:ext uri="{FF2B5EF4-FFF2-40B4-BE49-F238E27FC236}">
                <a16:creationId xmlns:a16="http://schemas.microsoft.com/office/drawing/2014/main" id="{CE03A00B-03E7-F070-A355-782C315FA7F3}"/>
              </a:ext>
            </a:extLst>
          </p:cNvPr>
          <p:cNvSpPr/>
          <p:nvPr/>
        </p:nvSpPr>
        <p:spPr>
          <a:xfrm>
            <a:off x="7508080" y="6802871"/>
            <a:ext cx="6408301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550"/>
              </a:lnSpc>
            </a:pPr>
            <a:r>
              <a:rPr lang="en-GB" sz="1600" b="1" dirty="0"/>
              <a:t>Future Research:</a:t>
            </a:r>
            <a:r>
              <a:rPr lang="en-GB" sz="1600" dirty="0"/>
              <a:t> Investigate automated correlation between IDS and</a:t>
            </a:r>
          </a:p>
          <a:p>
            <a:pPr>
              <a:lnSpc>
                <a:spcPts val="2550"/>
              </a:lnSpc>
            </a:pPr>
            <a:r>
              <a:rPr lang="en-GB" sz="1600" dirty="0"/>
              <a:t> firewall events to reduce analyst workload.[10]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49563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537AC9-3DE5-D51C-E0BC-26A325020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C6873AA8-12D7-ACC1-6CB6-07E0474BF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12D5D092-A9C2-7D98-6D6B-8AB42EB7C3DA}"/>
              </a:ext>
            </a:extLst>
          </p:cNvPr>
          <p:cNvSpPr/>
          <p:nvPr/>
        </p:nvSpPr>
        <p:spPr>
          <a:xfrm>
            <a:off x="240927" y="145915"/>
            <a:ext cx="8662146" cy="121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dirty="0">
                <a:solidFill>
                  <a:srgbClr val="1F1E1E"/>
                </a:solidFill>
                <a:latin typeface="Times New Roman" panose="02020603050405020304" pitchFamily="18" charset="0"/>
                <a:ea typeface="Alexandria Semi Bold" pitchFamily="34" charset="-122"/>
                <a:cs typeface="Times New Roman" panose="02020603050405020304" pitchFamily="18" charset="0"/>
              </a:rPr>
              <a:t>References and Supporting Documentation</a:t>
            </a:r>
            <a:endParaRPr lang="en-US" sz="3800" dirty="0"/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043A51B7-3802-8502-27A9-1F8F0B38F051}"/>
              </a:ext>
            </a:extLst>
          </p:cNvPr>
          <p:cNvSpPr/>
          <p:nvPr/>
        </p:nvSpPr>
        <p:spPr>
          <a:xfrm>
            <a:off x="439459" y="754324"/>
            <a:ext cx="7849553" cy="7429707"/>
          </a:xfrm>
          <a:prstGeom prst="roundRect">
            <a:avLst>
              <a:gd name="adj" fmla="val 5224"/>
            </a:avLst>
          </a:prstGeom>
          <a:solidFill>
            <a:srgbClr val="FFFAFA"/>
          </a:solidFill>
          <a:ln w="22860">
            <a:solidFill>
              <a:srgbClr val="BBC2D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" name="Rectangle 2">
            <a:extLst>
              <a:ext uri="{FF2B5EF4-FFF2-40B4-BE49-F238E27FC236}">
                <a16:creationId xmlns:a16="http://schemas.microsoft.com/office/drawing/2014/main" id="{A41C6A6E-60B9-13B0-303B-363501786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954" y="1349033"/>
            <a:ext cx="7266562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[1] NIST SP 800-61 Rev. 2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Computer Security Incident Handling Guide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</a:t>
            </a:r>
            <a:r>
              <a:rPr lang="en-US" altLang="en-US" sz="1200" dirty="0"/>
              <a:t>2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] NIST SP 800-94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Guide to Intrusion Detection and Prevention Systems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</a:t>
            </a:r>
            <a:r>
              <a:rPr lang="en-US" altLang="en-US" sz="1200" dirty="0"/>
              <a:t>3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] M. Roesch, “Snort Lightweight Intrusion Detection for Networks,” </a:t>
            </a: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Proc. LISA ’99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1200" dirty="0"/>
              <a:t>[4] M. M. Yamin, B. Katt, and V. </a:t>
            </a:r>
            <a:r>
              <a:rPr lang="en-GB" sz="1200" dirty="0" err="1"/>
              <a:t>Gkioulos</a:t>
            </a:r>
            <a:r>
              <a:rPr lang="en-GB" sz="1200" dirty="0"/>
              <a:t>, “Cyber ranges and security testbeds: Scenarios, functions, tools and architecture,” Computers &amp; Security, vol. 88, p. 101636, Jan. 2020, </a:t>
            </a:r>
            <a:r>
              <a:rPr lang="en-GB" sz="1200" dirty="0" err="1"/>
              <a:t>doi</a:t>
            </a:r>
            <a:r>
              <a:rPr lang="en-GB" sz="1200" dirty="0"/>
              <a:t>: </a:t>
            </a:r>
            <a:r>
              <a:rPr lang="en-GB" sz="1200" dirty="0">
                <a:hlinkClick r:id="rId4"/>
              </a:rPr>
              <a:t>https://doi.org/10.1016/j.cose.2019.101636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[5] Ibrahim </a:t>
            </a:r>
            <a:r>
              <a:rPr lang="en-GB" sz="1200" dirty="0" err="1"/>
              <a:t>Ghafir</a:t>
            </a:r>
            <a:r>
              <a:rPr lang="en-GB" sz="1200" dirty="0"/>
              <a:t>, M. Hammoudeh, and Václav </a:t>
            </a:r>
            <a:r>
              <a:rPr lang="en-GB" sz="1200" dirty="0" err="1"/>
              <a:t>Přenosil</a:t>
            </a:r>
            <a:r>
              <a:rPr lang="en-GB" sz="1200" dirty="0"/>
              <a:t>, “Botnet Command and Control Traffic Detection Challenges A Correlation based Solution,” </a:t>
            </a:r>
            <a:r>
              <a:rPr lang="en-GB" sz="1200" dirty="0" err="1"/>
              <a:t>Researchgate</a:t>
            </a:r>
            <a:r>
              <a:rPr lang="en-GB" sz="1200" dirty="0"/>
              <a:t>, Dec. 2016, </a:t>
            </a:r>
            <a:r>
              <a:rPr lang="en-GB" sz="1200" dirty="0" err="1"/>
              <a:t>doi</a:t>
            </a:r>
            <a:r>
              <a:rPr lang="en-GB" sz="1200" dirty="0"/>
              <a:t>: </a:t>
            </a:r>
            <a:r>
              <a:rPr lang="en-GB" sz="1200" dirty="0">
                <a:hlinkClick r:id="rId5"/>
              </a:rPr>
              <a:t>https://doi.org/10.15224/978-1-63248-113-9-01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[6] M. </a:t>
            </a:r>
            <a:r>
              <a:rPr lang="en-GB" sz="1200" dirty="0" err="1"/>
              <a:t>Vielberth</a:t>
            </a:r>
            <a:r>
              <a:rPr lang="en-GB" sz="1200" dirty="0"/>
              <a:t>, F. Bohm, I. </a:t>
            </a:r>
            <a:r>
              <a:rPr lang="en-GB" sz="1200" dirty="0" err="1"/>
              <a:t>Fichtinger</a:t>
            </a:r>
            <a:r>
              <a:rPr lang="en-GB" sz="1200" dirty="0"/>
              <a:t>, and G. </a:t>
            </a:r>
            <a:r>
              <a:rPr lang="en-GB" sz="1200" dirty="0" err="1"/>
              <a:t>Pernul</a:t>
            </a:r>
            <a:r>
              <a:rPr lang="en-GB" sz="1200" dirty="0"/>
              <a:t>, “Security Operations </a:t>
            </a:r>
            <a:r>
              <a:rPr lang="en-GB" sz="1200" dirty="0" err="1"/>
              <a:t>Center</a:t>
            </a:r>
            <a:r>
              <a:rPr lang="en-GB" sz="1200" dirty="0"/>
              <a:t>: A Systematic Study and Open Challenges,” IEEE Access, vol. 8, pp. 227756–227779, Dec. 2020, </a:t>
            </a:r>
            <a:r>
              <a:rPr lang="en-GB" sz="1200" dirty="0" err="1"/>
              <a:t>doi</a:t>
            </a:r>
            <a:r>
              <a:rPr lang="en-GB" sz="1200" dirty="0"/>
              <a:t>: </a:t>
            </a:r>
            <a:r>
              <a:rPr lang="en-GB" sz="1200" dirty="0">
                <a:hlinkClick r:id="rId6"/>
              </a:rPr>
              <a:t>https://doi.org/10.1109/access.2020.3045514</a:t>
            </a:r>
            <a:r>
              <a:rPr lang="en-GB" sz="1200" dirty="0"/>
              <a:t>.</a:t>
            </a:r>
          </a:p>
          <a:p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altLang="en-US" sz="1200" dirty="0"/>
              <a:t>[7]J. Manzoor, A. Waleed, A. F. Jamali, and A. Masood, “Cybersecurity on a budget: Evaluating security and performance of open-source SIEM solutions for SMEs,” </a:t>
            </a:r>
            <a:r>
              <a:rPr lang="en-GB" altLang="en-US" sz="1200" dirty="0" err="1"/>
              <a:t>PloS</a:t>
            </a:r>
            <a:r>
              <a:rPr lang="en-GB" altLang="en-US" sz="1200" dirty="0"/>
              <a:t> one, vol. 19, no. 3, pp. e0301183–e0301183, Mar. 2024, </a:t>
            </a:r>
            <a:r>
              <a:rPr lang="en-GB" altLang="en-US" sz="1200" dirty="0" err="1"/>
              <a:t>doi</a:t>
            </a:r>
            <a:r>
              <a:rPr lang="en-GB" altLang="en-US" sz="1200" dirty="0"/>
              <a:t>: </a:t>
            </a:r>
            <a:r>
              <a:rPr lang="en-GB" altLang="en-US" sz="1200" dirty="0">
                <a:hlinkClick r:id="rId7"/>
              </a:rPr>
              <a:t>https://doi.org/10.1371/journal.pone.0301183</a:t>
            </a:r>
            <a:r>
              <a:rPr lang="en-GB" altLang="en-US" sz="1200" dirty="0"/>
              <a:t>.</a:t>
            </a:r>
          </a:p>
          <a:p>
            <a:endParaRPr kumimoji="0" lang="en-GB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US" altLang="en-US" sz="1200" dirty="0"/>
              <a:t>[8]Konstantinos </a:t>
            </a:r>
            <a:r>
              <a:rPr lang="en-US" altLang="en-US" sz="1200" dirty="0" err="1"/>
              <a:t>Bezas</a:t>
            </a:r>
            <a:r>
              <a:rPr lang="en-US" altLang="en-US" sz="1200" dirty="0"/>
              <a:t> and Foteini Filippidou, “Comparative Analysis of Open Source Security Information &amp; Event Management Systems (SIEMs),” Indonesian Journal of Computer Science, vol. 12, no. 2, pp. 443–468, Apr. 2023, </a:t>
            </a:r>
            <a:r>
              <a:rPr lang="en-US" altLang="en-US" sz="1200" dirty="0" err="1"/>
              <a:t>doi</a:t>
            </a:r>
            <a:r>
              <a:rPr lang="en-US" altLang="en-US" sz="1200" dirty="0"/>
              <a:t>: </a:t>
            </a:r>
            <a:r>
              <a:rPr lang="en-US" altLang="en-US" sz="1200" dirty="0">
                <a:hlinkClick r:id="rId8"/>
              </a:rPr>
              <a:t>https://doi.org/10.33022/ijcs.v12i2.3182</a:t>
            </a:r>
            <a:r>
              <a:rPr lang="en-US" altLang="en-US" sz="1200" dirty="0"/>
              <a:t>.</a:t>
            </a:r>
          </a:p>
          <a:p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US" altLang="en-US" sz="1200" dirty="0"/>
              <a:t>[9]A. </a:t>
            </a:r>
            <a:r>
              <a:rPr lang="en-US" altLang="en-US" sz="1200" dirty="0" err="1"/>
              <a:t>Khraisat</a:t>
            </a:r>
            <a:r>
              <a:rPr lang="en-US" altLang="en-US" sz="1200" dirty="0"/>
              <a:t>, I. Gondal, P. </a:t>
            </a:r>
            <a:r>
              <a:rPr lang="en-US" altLang="en-US" sz="1200" dirty="0" err="1"/>
              <a:t>Vamplew</a:t>
            </a:r>
            <a:r>
              <a:rPr lang="en-US" altLang="en-US" sz="1200" dirty="0"/>
              <a:t>, and J. </a:t>
            </a:r>
            <a:r>
              <a:rPr lang="en-US" altLang="en-US" sz="1200" dirty="0" err="1"/>
              <a:t>Kamruzzaman</a:t>
            </a:r>
            <a:r>
              <a:rPr lang="en-US" altLang="en-US" sz="1200" dirty="0"/>
              <a:t>, “Survey of intrusion detection systems: techniques, datasets and challenges,” Cybersecurity, vol. 2, no. 1, pp. 1–22, Jul. 2019, </a:t>
            </a:r>
            <a:r>
              <a:rPr lang="en-US" altLang="en-US" sz="1200" dirty="0" err="1"/>
              <a:t>doi</a:t>
            </a:r>
            <a:r>
              <a:rPr lang="en-US" altLang="en-US" sz="1200" dirty="0"/>
              <a:t>: </a:t>
            </a:r>
            <a:r>
              <a:rPr lang="en-US" altLang="en-US" sz="1200" dirty="0">
                <a:hlinkClick r:id="rId9"/>
              </a:rPr>
              <a:t>https://doi.org/10.1186/s42400-019-0038-7</a:t>
            </a:r>
            <a:r>
              <a:rPr lang="en-US" altLang="en-US" sz="1200" dirty="0"/>
              <a:t>.</a:t>
            </a:r>
          </a:p>
          <a:p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US" altLang="en-US" sz="1200" dirty="0"/>
              <a:t>[10]Rahma </a:t>
            </a:r>
            <a:r>
              <a:rPr lang="en-US" altLang="en-US" sz="1200" dirty="0" err="1"/>
              <a:t>Alliouche</a:t>
            </a:r>
            <a:r>
              <a:rPr lang="en-US" altLang="en-US" sz="1200" dirty="0"/>
              <a:t> and Hind Chenni, “Toward Intelligent Cyber Defense: A Comprehensive Study of SOAR Technologies for AI-Based DDoS Detection,” ResearchGate, Aug. 26, 2025. https://www.researchgate.net/publication/394967622_Toward_Intelligent_Cyber_Defense_A_Comprehensive_Study_of_SOAR_Technologies_for_AI-Based_DDoS_Detection (accessed Oct. 27, 2025).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88641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1374</Words>
  <Application>Microsoft Office PowerPoint</Application>
  <PresentationFormat>Custom</PresentationFormat>
  <Paragraphs>164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Times New Roman</vt:lpstr>
      <vt:lpstr>Arial</vt:lpstr>
      <vt:lpstr>Aptos</vt:lpstr>
      <vt:lpstr>Sora Light</vt:lpstr>
      <vt:lpstr>Alexandria Semi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Ahnaf Hossain</cp:lastModifiedBy>
  <cp:revision>6</cp:revision>
  <dcterms:created xsi:type="dcterms:W3CDTF">2025-10-26T18:05:06Z</dcterms:created>
  <dcterms:modified xsi:type="dcterms:W3CDTF">2025-10-29T00:50:02Z</dcterms:modified>
</cp:coreProperties>
</file>