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75" r:id="rId1"/>
  </p:sldMasterIdLst>
  <p:sldIdLst>
    <p:sldId id="256" r:id="rId2"/>
    <p:sldId id="257" r:id="rId3"/>
    <p:sldId id="258" r:id="rId4"/>
    <p:sldId id="295" r:id="rId5"/>
    <p:sldId id="296" r:id="rId6"/>
    <p:sldId id="259" r:id="rId7"/>
    <p:sldId id="286" r:id="rId8"/>
    <p:sldId id="260" r:id="rId9"/>
    <p:sldId id="262" r:id="rId10"/>
    <p:sldId id="287" r:id="rId11"/>
    <p:sldId id="264" r:id="rId12"/>
    <p:sldId id="288" r:id="rId13"/>
    <p:sldId id="266" r:id="rId14"/>
    <p:sldId id="289" r:id="rId15"/>
    <p:sldId id="267" r:id="rId16"/>
    <p:sldId id="290" r:id="rId17"/>
    <p:sldId id="270" r:id="rId18"/>
    <p:sldId id="292" r:id="rId19"/>
    <p:sldId id="271" r:id="rId20"/>
    <p:sldId id="281" r:id="rId21"/>
    <p:sldId id="283" r:id="rId22"/>
    <p:sldId id="297" r:id="rId23"/>
    <p:sldId id="298"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3867" autoAdjust="0"/>
  </p:normalViewPr>
  <p:slideViewPr>
    <p:cSldViewPr snapToGrid="0">
      <p:cViewPr>
        <p:scale>
          <a:sx n="67" d="100"/>
          <a:sy n="67" d="100"/>
        </p:scale>
        <p:origin x="644" y="52"/>
      </p:cViewPr>
      <p:guideLst>
        <p:guide orient="horz" pos="2160"/>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1/7/2018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67551707"/>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1/7/2018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8780145"/>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1/7/2018</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61365692"/>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CA954B2F-12DE-47F5-8894-472B206D2E1E}" type="datetimeFigureOut">
              <a:rPr lang="en-US" smtClean="0"/>
              <a:t>1/7/2018</a:t>
            </a:fld>
            <a:endParaRPr lang="en-US" dirty="0"/>
          </a:p>
        </p:txBody>
      </p:sp>
      <p:sp>
        <p:nvSpPr>
          <p:cNvPr id="9" name="Footer Placeholder 8"/>
          <p:cNvSpPr>
            <a:spLocks noGrp="1"/>
          </p:cNvSpPr>
          <p:nvPr>
            <p:ph type="ftr" sz="quarter" idx="11"/>
          </p:nvPr>
        </p:nvSpPr>
        <p:spPr/>
        <p:txBody>
          <a:bodyPr/>
          <a:lstStyle/>
          <a:p>
            <a:r>
              <a:rPr lang="en-US" dirty="0"/>
              <a:t>
              </a:t>
            </a:r>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583339564"/>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3F30E46F-7819-4ACF-B48B-48222C2ACC88}" type="datetimeFigureOut">
              <a:rPr lang="en-US" smtClean="0"/>
              <a:t>1/7/2018</a:t>
            </a:fld>
            <a:endParaRPr lang="en-US" dirty="0"/>
          </a:p>
        </p:txBody>
      </p:sp>
      <p:sp>
        <p:nvSpPr>
          <p:cNvPr id="11" name="Footer Placeholder 10"/>
          <p:cNvSpPr>
            <a:spLocks noGrp="1"/>
          </p:cNvSpPr>
          <p:nvPr>
            <p:ph type="ftr" sz="quarter" idx="11"/>
          </p:nvPr>
        </p:nvSpPr>
        <p:spPr/>
        <p:txBody>
          <a:bodyPr/>
          <a:lstStyle/>
          <a:p>
            <a:r>
              <a:rPr lang="en-US" dirty="0"/>
              <a:t>
              </a:t>
            </a:r>
          </a:p>
        </p:txBody>
      </p:sp>
      <p:sp>
        <p:nvSpPr>
          <p:cNvPr id="12" name="Slide Number Placeholder 11"/>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31637870"/>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1FAF3416-4057-4DAA-829D-4CA07428D088}" type="datetimeFigureOut">
              <a:rPr lang="en-US" smtClean="0"/>
              <a:t>1/7/2018</a:t>
            </a:fld>
            <a:endParaRPr lang="en-US" dirty="0"/>
          </a:p>
        </p:txBody>
      </p:sp>
      <p:sp>
        <p:nvSpPr>
          <p:cNvPr id="7" name="Footer Placeholder 6"/>
          <p:cNvSpPr>
            <a:spLocks noGrp="1"/>
          </p:cNvSpPr>
          <p:nvPr>
            <p:ph type="ftr" sz="quarter" idx="11"/>
          </p:nvPr>
        </p:nvSpPr>
        <p:spPr/>
        <p:txBody>
          <a:bodyPr/>
          <a:lstStyle/>
          <a:p>
            <a:r>
              <a:rPr lang="en-US" dirty="0"/>
              <a:t>
              </a:t>
            </a:r>
          </a:p>
        </p:txBody>
      </p:sp>
      <p:sp>
        <p:nvSpPr>
          <p:cNvPr id="8" name="Slide Number Placeholder 7"/>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25102887"/>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921D9284-D300-4297-87F7-E791DCC15DB1}" type="datetimeFigureOut">
              <a:rPr lang="en-US" smtClean="0"/>
              <a:t>1/7/2018</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53056979"/>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37D525BB-DA17-4BA0-B3C8-3AC3ABC827E6}" type="datetimeFigureOut">
              <a:rPr lang="en-US" smtClean="0"/>
              <a:t>1/7/2018</a:t>
            </a:fld>
            <a:endParaRPr lang="en-US" dirty="0"/>
          </a:p>
        </p:txBody>
      </p:sp>
      <p:sp>
        <p:nvSpPr>
          <p:cNvPr id="9" name="Footer Placeholder 8"/>
          <p:cNvSpPr>
            <a:spLocks noGrp="1"/>
          </p:cNvSpPr>
          <p:nvPr>
            <p:ph type="ftr" sz="quarter" idx="11"/>
          </p:nvPr>
        </p:nvSpPr>
        <p:spPr/>
        <p:txBody>
          <a:bodyPr/>
          <a:lstStyle/>
          <a:p>
            <a:r>
              <a:rPr lang="en-US" dirty="0"/>
              <a:t>
              </a:t>
            </a:r>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46888126"/>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50000"/>
              <a:lumOff val="5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B16C4C9A-3960-41CF-A4E9-2A8FB932454B}" type="datetimeFigureOut">
              <a:rPr lang="en-US" smtClean="0"/>
              <a:t>1/7/2018</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r>
              <a:rPr lang="en-US" dirty="0"/>
              <a:t>
              </a:t>
            </a:r>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8368449"/>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57E33E-8B18-4087-B112-809917729534}" type="datetimeFigureOut">
              <a:rPr lang="en-US" smtClean="0"/>
              <a:t>1/7/2018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57705425"/>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FFE419-2371-464F-8239-3959401C3561}" type="datetimeFigureOut">
              <a:rPr lang="en-US" smtClean="0"/>
              <a:t>1/7/2018</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73048299"/>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3000">
              <a:schemeClr val="accent1">
                <a:lumMod val="19000"/>
                <a:lumOff val="81000"/>
              </a:schemeClr>
            </a:gs>
            <a:gs pos="74000">
              <a:schemeClr val="accent1">
                <a:lumMod val="45000"/>
                <a:lumOff val="55000"/>
              </a:schemeClr>
            </a:gs>
            <a:gs pos="58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fld id="{3CBC1C18-307B-4F68-A007-B5B542270E8D}" type="datetimeFigureOut">
              <a:rPr lang="en-US" smtClean="0"/>
              <a:t>1/7/2018</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bg2">
                    <a:lumMod val="40000"/>
                    <a:lumOff val="60000"/>
                  </a:schemeClr>
                </a:solidFill>
              </a:defRPr>
            </a:lvl1pPr>
          </a:lstStyle>
          <a:p>
            <a:r>
              <a:rPr lang="en-US" dirty="0"/>
              <a:t>
              </a:t>
            </a:r>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134532927"/>
      </p:ext>
    </p:extLst>
  </p:cSld>
  <p:clrMap bg1="dk1" tx1="lt1" bg2="dk2" tx2="lt2" accent1="accent1" accent2="accent2" accent3="accent3" accent4="accent4" accent5="accent5" accent6="accent6" hlink="hlink" folHlink="folHlink"/>
  <p:sldLayoutIdLst>
    <p:sldLayoutId id="2147483876" r:id="rId1"/>
    <p:sldLayoutId id="2147483877" r:id="rId2"/>
    <p:sldLayoutId id="2147483878" r:id="rId3"/>
    <p:sldLayoutId id="2147483879" r:id="rId4"/>
    <p:sldLayoutId id="2147483880" r:id="rId5"/>
    <p:sldLayoutId id="2147483881" r:id="rId6"/>
    <p:sldLayoutId id="2147483882" r:id="rId7"/>
    <p:sldLayoutId id="2147483883" r:id="rId8"/>
    <p:sldLayoutId id="2147483884" r:id="rId9"/>
    <p:sldLayoutId id="2147483885" r:id="rId10"/>
    <p:sldLayoutId id="2147483886" r:id="rId11"/>
  </p:sldLayoutIdLst>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tabLst>
          <a:tab pos="1143000" algn="l"/>
        </a:tabLst>
        <a:defRPr sz="2000" kern="1200">
          <a:solidFill>
            <a:schemeClr val="bg2">
              <a:lumMod val="20000"/>
              <a:lumOff val="80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800" kern="1200">
          <a:solidFill>
            <a:schemeClr val="bg2">
              <a:lumMod val="20000"/>
              <a:lumOff val="80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600" kern="1200">
          <a:solidFill>
            <a:schemeClr val="bg2">
              <a:lumMod val="20000"/>
              <a:lumOff val="80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tabLst>
          <a:tab pos="1143000" algn="l"/>
        </a:tabLst>
        <a:defRPr sz="1400" kern="1200">
          <a:solidFill>
            <a:schemeClr val="bg2">
              <a:lumMod val="20000"/>
              <a:lumOff val="80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9.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s://www.optical.org/en/about_us/history/index.cfm" TargetMode="External"/><Relationship Id="rId2" Type="http://schemas.openxmlformats.org/officeDocument/2006/relationships/hyperlink" Target="http://gov.wales/statistics-and-research/eye-care/?lang=en" TargetMode="External"/><Relationship Id="rId1" Type="http://schemas.openxmlformats.org/officeDocument/2006/relationships/slideLayout" Target="../slideLayouts/slideLayout4.xml"/><Relationship Id="rId6" Type="http://schemas.openxmlformats.org/officeDocument/2006/relationships/hyperlink" Target="http://www.colegsirgar.ac.uk/images/spec.jpg" TargetMode="External"/><Relationship Id="rId5" Type="http://schemas.openxmlformats.org/officeDocument/2006/relationships/hyperlink" Target="https://www.specsavers-spectrum.com/profile-journal/dispensing-case-study-mystery-missing-2mm/" TargetMode="External"/><Relationship Id="rId4" Type="http://schemas.openxmlformats.org/officeDocument/2006/relationships/hyperlink" Target="https://www.bing.com/images/search?view=detailV2&amp;ccid=IsOhHZNU&amp;id=81B07385F69D73BDE61F85773B593BC9D586EE0D&amp;thid=OIP.IsOhHZNU0o14aDXodGamFAEsC7&amp;q=specsavers&amp;simid=608027290747601232&amp;selectedindex=98&amp;mode=overlay&amp;first=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66773-881A-45E2-A342-CDD7B2A09CEB}"/>
              </a:ext>
            </a:extLst>
          </p:cNvPr>
          <p:cNvSpPr>
            <a:spLocks noGrp="1"/>
          </p:cNvSpPr>
          <p:nvPr>
            <p:ph type="ctrTitle"/>
          </p:nvPr>
        </p:nvSpPr>
        <p:spPr>
          <a:xfrm>
            <a:off x="342900" y="246189"/>
            <a:ext cx="8149236" cy="3876675"/>
          </a:xfrm>
        </p:spPr>
        <p:txBody>
          <a:bodyPr>
            <a:normAutofit/>
          </a:bodyPr>
          <a:lstStyle/>
          <a:p>
            <a:pPr algn="ctr"/>
            <a:r>
              <a:rPr lang="en-US" sz="3600" dirty="0">
                <a:solidFill>
                  <a:schemeClr val="accent3">
                    <a:lumMod val="50000"/>
                  </a:schemeClr>
                </a:solidFill>
              </a:rPr>
              <a:t>A Critical Discussion Explaining How Dame Mary and Doug Perkins: Founders and Managing Director of Specsavers</a:t>
            </a:r>
            <a:br>
              <a:rPr lang="en-US" sz="3600" dirty="0">
                <a:solidFill>
                  <a:schemeClr val="accent3">
                    <a:lumMod val="50000"/>
                  </a:schemeClr>
                </a:solidFill>
              </a:rPr>
            </a:br>
            <a:r>
              <a:rPr lang="en-US" sz="3600" dirty="0">
                <a:solidFill>
                  <a:schemeClr val="accent3">
                    <a:lumMod val="50000"/>
                  </a:schemeClr>
                </a:solidFill>
              </a:rPr>
              <a:t>  Have Identified Enterprise Opportunities Which Have Led to Economic and Social Change for a Region</a:t>
            </a:r>
            <a:r>
              <a:rPr lang="en-US" sz="1500" dirty="0">
                <a:solidFill>
                  <a:schemeClr val="accent3">
                    <a:lumMod val="50000"/>
                  </a:schemeClr>
                </a:solidFill>
              </a:rPr>
              <a:t>. </a:t>
            </a:r>
            <a:endParaRPr lang="en-GB" sz="1500" dirty="0">
              <a:solidFill>
                <a:schemeClr val="accent3">
                  <a:lumMod val="50000"/>
                </a:schemeClr>
              </a:solidFill>
            </a:endParaRPr>
          </a:p>
        </p:txBody>
      </p:sp>
      <p:graphicFrame>
        <p:nvGraphicFramePr>
          <p:cNvPr id="6" name="Table 5">
            <a:extLst>
              <a:ext uri="{FF2B5EF4-FFF2-40B4-BE49-F238E27FC236}">
                <a16:creationId xmlns:a16="http://schemas.microsoft.com/office/drawing/2014/main" id="{58B0B86E-D9C6-452A-BCD8-530CA8F2A929}"/>
              </a:ext>
            </a:extLst>
          </p:cNvPr>
          <p:cNvGraphicFramePr>
            <a:graphicFrameLocks noGrp="1"/>
          </p:cNvGraphicFramePr>
          <p:nvPr>
            <p:extLst>
              <p:ext uri="{D42A27DB-BD31-4B8C-83A1-F6EECF244321}">
                <p14:modId xmlns:p14="http://schemas.microsoft.com/office/powerpoint/2010/main" val="1009046660"/>
              </p:ext>
            </p:extLst>
          </p:nvPr>
        </p:nvGraphicFramePr>
        <p:xfrm>
          <a:off x="9169230" y="3695701"/>
          <a:ext cx="2679870" cy="2830385"/>
        </p:xfrm>
        <a:graphic>
          <a:graphicData uri="http://schemas.openxmlformats.org/drawingml/2006/table">
            <a:tbl>
              <a:tblPr firstCol="1">
                <a:effectLst>
                  <a:outerShdw blurRad="50800" dist="38100" algn="l" rotWithShape="0">
                    <a:prstClr val="black">
                      <a:alpha val="40000"/>
                    </a:prstClr>
                  </a:outerShdw>
                </a:effectLst>
                <a:tableStyleId>{5202B0CA-FC54-4496-8BCA-5EF66A818D29}</a:tableStyleId>
              </a:tblPr>
              <a:tblGrid>
                <a:gridCol w="974895">
                  <a:extLst>
                    <a:ext uri="{9D8B030D-6E8A-4147-A177-3AD203B41FA5}">
                      <a16:colId xmlns:a16="http://schemas.microsoft.com/office/drawing/2014/main" val="1600138142"/>
                    </a:ext>
                  </a:extLst>
                </a:gridCol>
                <a:gridCol w="1704975">
                  <a:extLst>
                    <a:ext uri="{9D8B030D-6E8A-4147-A177-3AD203B41FA5}">
                      <a16:colId xmlns:a16="http://schemas.microsoft.com/office/drawing/2014/main" val="3445882207"/>
                    </a:ext>
                  </a:extLst>
                </a:gridCol>
              </a:tblGrid>
              <a:tr h="328019">
                <a:tc>
                  <a:txBody>
                    <a:bodyPr/>
                    <a:lstStyle/>
                    <a:p>
                      <a:pPr algn="r">
                        <a:lnSpc>
                          <a:spcPct val="107000"/>
                        </a:lnSpc>
                        <a:spcAft>
                          <a:spcPts val="0"/>
                        </a:spcAft>
                      </a:pPr>
                      <a:endParaRPr lang="en-GB" sz="900" cap="all" dirty="0">
                        <a:effectLst/>
                      </a:endParaRPr>
                    </a:p>
                    <a:p>
                      <a:pPr algn="r">
                        <a:lnSpc>
                          <a:spcPct val="107000"/>
                        </a:lnSpc>
                        <a:spcAft>
                          <a:spcPts val="0"/>
                        </a:spcAft>
                      </a:pPr>
                      <a:r>
                        <a:rPr lang="en-GB" sz="900" cap="all" dirty="0">
                          <a:effectLst/>
                        </a:rPr>
                        <a:t>Name-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tc>
                  <a:txBody>
                    <a:bodyPr/>
                    <a:lstStyle/>
                    <a:p>
                      <a:pPr>
                        <a:lnSpc>
                          <a:spcPct val="107000"/>
                        </a:lnSpc>
                        <a:spcAft>
                          <a:spcPts val="0"/>
                        </a:spcAft>
                      </a:pPr>
                      <a:endParaRPr lang="fr-FR" sz="900" dirty="0">
                        <a:effectLst/>
                      </a:endParaRPr>
                    </a:p>
                    <a:p>
                      <a:pPr>
                        <a:lnSpc>
                          <a:spcPct val="107000"/>
                        </a:lnSpc>
                        <a:spcAft>
                          <a:spcPts val="0"/>
                        </a:spcAft>
                      </a:pPr>
                      <a:r>
                        <a:rPr lang="fr-FR" sz="900" dirty="0">
                          <a:effectLst/>
                        </a:rPr>
                        <a:t>Cathie Davies</a:t>
                      </a: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extLst>
                  <a:ext uri="{0D108BD9-81ED-4DB2-BD59-A6C34878D82A}">
                    <a16:rowId xmlns:a16="http://schemas.microsoft.com/office/drawing/2014/main" val="2764539906"/>
                  </a:ext>
                </a:extLst>
              </a:tr>
              <a:tr h="328019">
                <a:tc>
                  <a:txBody>
                    <a:bodyPr/>
                    <a:lstStyle/>
                    <a:p>
                      <a:pPr algn="r">
                        <a:lnSpc>
                          <a:spcPct val="107000"/>
                        </a:lnSpc>
                        <a:spcAft>
                          <a:spcPts val="0"/>
                        </a:spcAft>
                      </a:pPr>
                      <a:r>
                        <a:rPr lang="en-GB" sz="900" cap="all" dirty="0">
                          <a:effectLst/>
                        </a:rPr>
                        <a:t>Student Number-</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tc>
                  <a:txBody>
                    <a:bodyPr/>
                    <a:lstStyle/>
                    <a:p>
                      <a:pPr>
                        <a:lnSpc>
                          <a:spcPct val="107000"/>
                        </a:lnSpc>
                        <a:spcAft>
                          <a:spcPts val="0"/>
                        </a:spcAft>
                      </a:pPr>
                      <a:r>
                        <a:rPr lang="en-GB" sz="900" dirty="0">
                          <a:effectLst/>
                        </a:rPr>
                        <a:t>1705973</a:t>
                      </a:r>
                    </a:p>
                    <a:p>
                      <a:pPr>
                        <a:lnSpc>
                          <a:spcPct val="107000"/>
                        </a:lnSpc>
                        <a:spcAft>
                          <a:spcPts val="0"/>
                        </a:spcAft>
                      </a:pPr>
                      <a:r>
                        <a:rPr lang="fr-FR"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extLst>
                  <a:ext uri="{0D108BD9-81ED-4DB2-BD59-A6C34878D82A}">
                    <a16:rowId xmlns:a16="http://schemas.microsoft.com/office/drawing/2014/main" val="2853424516"/>
                  </a:ext>
                </a:extLst>
              </a:tr>
              <a:tr h="296461">
                <a:tc>
                  <a:txBody>
                    <a:bodyPr/>
                    <a:lstStyle/>
                    <a:p>
                      <a:pPr algn="r">
                        <a:lnSpc>
                          <a:spcPct val="107000"/>
                        </a:lnSpc>
                        <a:spcAft>
                          <a:spcPts val="0"/>
                        </a:spcAft>
                      </a:pPr>
                      <a:r>
                        <a:rPr lang="en-GB" sz="900" cap="all" dirty="0">
                          <a:effectLst/>
                        </a:rPr>
                        <a:t>Tutor-</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tc>
                  <a:txBody>
                    <a:bodyPr/>
                    <a:lstStyle/>
                    <a:p>
                      <a:pPr>
                        <a:lnSpc>
                          <a:spcPct val="107000"/>
                        </a:lnSpc>
                        <a:spcAft>
                          <a:spcPts val="0"/>
                        </a:spcAft>
                      </a:pPr>
                      <a:r>
                        <a:rPr lang="fr-FR" sz="900" dirty="0">
                          <a:effectLst/>
                        </a:rPr>
                        <a:t>Dr Louise Emmanuel, Dr Alex Bell</a:t>
                      </a:r>
                      <a:endParaRPr lang="en-GB" sz="900" dirty="0">
                        <a:effectLst/>
                      </a:endParaRPr>
                    </a:p>
                  </a:txBody>
                  <a:tcPr marL="53709" marR="53709" marT="0" marB="0"/>
                </a:tc>
                <a:extLst>
                  <a:ext uri="{0D108BD9-81ED-4DB2-BD59-A6C34878D82A}">
                    <a16:rowId xmlns:a16="http://schemas.microsoft.com/office/drawing/2014/main" val="2936407302"/>
                  </a:ext>
                </a:extLst>
              </a:tr>
              <a:tr h="219075">
                <a:tc>
                  <a:txBody>
                    <a:bodyPr/>
                    <a:lstStyle/>
                    <a:p>
                      <a:pPr algn="r">
                        <a:lnSpc>
                          <a:spcPct val="107000"/>
                        </a:lnSpc>
                        <a:spcAft>
                          <a:spcPts val="0"/>
                        </a:spcAft>
                      </a:pPr>
                      <a:r>
                        <a:rPr lang="en-GB" sz="900" cap="all" dirty="0">
                          <a:effectLst/>
                        </a:rPr>
                        <a:t>Date-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tc>
                  <a:txBody>
                    <a:bodyPr/>
                    <a:lstStyle/>
                    <a:p>
                      <a:pPr>
                        <a:lnSpc>
                          <a:spcPct val="107000"/>
                        </a:lnSpc>
                        <a:spcAft>
                          <a:spcPts val="0"/>
                        </a:spcAft>
                      </a:pPr>
                      <a:r>
                        <a:rPr lang="en-GB" sz="900" dirty="0">
                          <a:effectLst/>
                        </a:rPr>
                        <a:t>5</a:t>
                      </a:r>
                      <a:r>
                        <a:rPr lang="en-GB" sz="900" baseline="30000" dirty="0">
                          <a:effectLst/>
                        </a:rPr>
                        <a:t>th</a:t>
                      </a:r>
                      <a:r>
                        <a:rPr lang="en-GB" sz="900" dirty="0">
                          <a:effectLst/>
                        </a:rPr>
                        <a:t> November 2017</a:t>
                      </a:r>
                    </a:p>
                    <a:p>
                      <a:pPr>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extLst>
                  <a:ext uri="{0D108BD9-81ED-4DB2-BD59-A6C34878D82A}">
                    <a16:rowId xmlns:a16="http://schemas.microsoft.com/office/drawing/2014/main" val="2617136595"/>
                  </a:ext>
                </a:extLst>
              </a:tr>
              <a:tr h="275844">
                <a:tc>
                  <a:txBody>
                    <a:bodyPr/>
                    <a:lstStyle/>
                    <a:p>
                      <a:pPr algn="r">
                        <a:lnSpc>
                          <a:spcPct val="107000"/>
                        </a:lnSpc>
                        <a:spcAft>
                          <a:spcPts val="0"/>
                        </a:spcAft>
                      </a:pPr>
                      <a:r>
                        <a:rPr lang="en-GB" sz="900" cap="all" dirty="0">
                          <a:effectLst/>
                        </a:rPr>
                        <a:t>Module-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tc>
                  <a:txBody>
                    <a:bodyPr/>
                    <a:lstStyle/>
                    <a:p>
                      <a:pPr>
                        <a:lnSpc>
                          <a:spcPct val="107000"/>
                        </a:lnSpc>
                        <a:spcAft>
                          <a:spcPts val="0"/>
                        </a:spcAft>
                      </a:pPr>
                      <a:r>
                        <a:rPr lang="en-GB" sz="900" dirty="0">
                          <a:effectLst/>
                        </a:rPr>
                        <a:t>ENTREPRENEURSHIP</a:t>
                      </a:r>
                    </a:p>
                    <a:p>
                      <a:pPr>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extLst>
                  <a:ext uri="{0D108BD9-81ED-4DB2-BD59-A6C34878D82A}">
                    <a16:rowId xmlns:a16="http://schemas.microsoft.com/office/drawing/2014/main" val="3933800733"/>
                  </a:ext>
                </a:extLst>
              </a:tr>
              <a:tr h="328019">
                <a:tc>
                  <a:txBody>
                    <a:bodyPr/>
                    <a:lstStyle/>
                    <a:p>
                      <a:pPr algn="r">
                        <a:lnSpc>
                          <a:spcPct val="107000"/>
                        </a:lnSpc>
                        <a:spcAft>
                          <a:spcPts val="0"/>
                        </a:spcAft>
                      </a:pPr>
                      <a:r>
                        <a:rPr lang="en-GB" sz="900" cap="all" dirty="0">
                          <a:effectLst/>
                        </a:rPr>
                        <a:t>Assignment-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tc>
                  <a:txBody>
                    <a:bodyPr/>
                    <a:lstStyle/>
                    <a:p>
                      <a:pPr>
                        <a:lnSpc>
                          <a:spcPct val="107000"/>
                        </a:lnSpc>
                        <a:spcAft>
                          <a:spcPts val="0"/>
                        </a:spcAft>
                      </a:pPr>
                      <a:r>
                        <a:rPr lang="en-GB" sz="900" dirty="0">
                          <a:effectLst/>
                        </a:rPr>
                        <a:t>1</a:t>
                      </a:r>
                    </a:p>
                    <a:p>
                      <a:pPr>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extLst>
                  <a:ext uri="{0D108BD9-81ED-4DB2-BD59-A6C34878D82A}">
                    <a16:rowId xmlns:a16="http://schemas.microsoft.com/office/drawing/2014/main" val="2663771384"/>
                  </a:ext>
                </a:extLst>
              </a:tr>
              <a:tr h="483797">
                <a:tc>
                  <a:txBody>
                    <a:bodyPr/>
                    <a:lstStyle/>
                    <a:p>
                      <a:pPr algn="r">
                        <a:lnSpc>
                          <a:spcPct val="107000"/>
                        </a:lnSpc>
                        <a:spcAft>
                          <a:spcPts val="0"/>
                        </a:spcAft>
                      </a:pPr>
                      <a:r>
                        <a:rPr lang="fr-FR" sz="900" cap="all" dirty="0">
                          <a:effectLst/>
                        </a:rPr>
                        <a:t>Module Code- </a:t>
                      </a:r>
                      <a:endParaRPr lang="en-GB" sz="900" dirty="0">
                        <a:effectLst/>
                      </a:endParaRPr>
                    </a:p>
                    <a:p>
                      <a:pPr algn="r">
                        <a:lnSpc>
                          <a:spcPct val="107000"/>
                        </a:lnSpc>
                        <a:spcAft>
                          <a:spcPts val="0"/>
                        </a:spcAft>
                      </a:pPr>
                      <a:r>
                        <a:rPr lang="en-GB" sz="900" cap="all"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tc>
                  <a:txBody>
                    <a:bodyPr/>
                    <a:lstStyle/>
                    <a:p>
                      <a:pPr>
                        <a:lnSpc>
                          <a:spcPct val="107000"/>
                        </a:lnSpc>
                        <a:spcAft>
                          <a:spcPts val="0"/>
                        </a:spcAft>
                      </a:pPr>
                      <a:r>
                        <a:rPr lang="en-GB" sz="900" dirty="0">
                          <a:effectLst/>
                        </a:rPr>
                        <a:t>SBMA7111D</a:t>
                      </a:r>
                    </a:p>
                    <a:p>
                      <a:pPr>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extLst>
                  <a:ext uri="{0D108BD9-81ED-4DB2-BD59-A6C34878D82A}">
                    <a16:rowId xmlns:a16="http://schemas.microsoft.com/office/drawing/2014/main" val="601134621"/>
                  </a:ext>
                </a:extLst>
              </a:tr>
              <a:tr h="492030">
                <a:tc>
                  <a:txBody>
                    <a:bodyPr/>
                    <a:lstStyle/>
                    <a:p>
                      <a:pPr algn="r">
                        <a:lnSpc>
                          <a:spcPct val="107000"/>
                        </a:lnSpc>
                        <a:spcAft>
                          <a:spcPts val="0"/>
                        </a:spcAft>
                      </a:pPr>
                      <a:r>
                        <a:rPr lang="en-GB" sz="900" cap="all" dirty="0">
                          <a:effectLst/>
                        </a:rPr>
                        <a:t>Course-</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tc>
                  <a:txBody>
                    <a:bodyPr/>
                    <a:lstStyle/>
                    <a:p>
                      <a:pPr>
                        <a:lnSpc>
                          <a:spcPct val="107000"/>
                        </a:lnSpc>
                        <a:spcAft>
                          <a:spcPts val="0"/>
                        </a:spcAft>
                      </a:pPr>
                      <a:r>
                        <a:rPr lang="en-GB" sz="900" dirty="0">
                          <a:effectLst/>
                        </a:rPr>
                        <a:t>MBA General Management (distance learning)</a:t>
                      </a:r>
                    </a:p>
                    <a:p>
                      <a:pPr>
                        <a:lnSpc>
                          <a:spcPct val="107000"/>
                        </a:lnSpc>
                        <a:spcAft>
                          <a:spcPts val="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709" marR="53709" marT="0" marB="0"/>
                </a:tc>
                <a:extLst>
                  <a:ext uri="{0D108BD9-81ED-4DB2-BD59-A6C34878D82A}">
                    <a16:rowId xmlns:a16="http://schemas.microsoft.com/office/drawing/2014/main" val="3793479507"/>
                  </a:ext>
                </a:extLst>
              </a:tr>
            </a:tbl>
          </a:graphicData>
        </a:graphic>
      </p:graphicFrame>
      <p:pic>
        <p:nvPicPr>
          <p:cNvPr id="8" name="Picture 7">
            <a:extLst>
              <a:ext uri="{FF2B5EF4-FFF2-40B4-BE49-F238E27FC236}">
                <a16:creationId xmlns:a16="http://schemas.microsoft.com/office/drawing/2014/main" id="{878DC5AF-0915-46EE-BD14-060F438147AB}"/>
              </a:ext>
            </a:extLst>
          </p:cNvPr>
          <p:cNvPicPr>
            <a:picLocks noChangeAspect="1"/>
          </p:cNvPicPr>
          <p:nvPr/>
        </p:nvPicPr>
        <p:blipFill>
          <a:blip r:embed="rId2"/>
          <a:stretch>
            <a:fillRect/>
          </a:stretch>
        </p:blipFill>
        <p:spPr>
          <a:xfrm>
            <a:off x="5575215" y="4468686"/>
            <a:ext cx="3214688" cy="21431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011869348"/>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2DDFA-935C-490C-A29A-81069E25117C}"/>
              </a:ext>
            </a:extLst>
          </p:cNvPr>
          <p:cNvSpPr>
            <a:spLocks noGrp="1"/>
          </p:cNvSpPr>
          <p:nvPr>
            <p:ph type="title"/>
          </p:nvPr>
        </p:nvSpPr>
        <p:spPr/>
        <p:txBody>
          <a:bodyPr>
            <a:normAutofit/>
          </a:bodyPr>
          <a:lstStyle/>
          <a:p>
            <a:r>
              <a:rPr lang="en-GB" dirty="0"/>
              <a:t>Who are Entrepreneurs Dame Mary and Doug Perkins?</a:t>
            </a:r>
            <a:r>
              <a:rPr lang="en-US" sz="2000" dirty="0"/>
              <a:t> </a:t>
            </a:r>
            <a:br>
              <a:rPr lang="en-US" sz="2000" dirty="0"/>
            </a:br>
            <a:endParaRPr lang="en-GB" sz="2000" dirty="0"/>
          </a:p>
        </p:txBody>
      </p:sp>
      <p:sp>
        <p:nvSpPr>
          <p:cNvPr id="3" name="Content Placeholder 2">
            <a:extLst>
              <a:ext uri="{FF2B5EF4-FFF2-40B4-BE49-F238E27FC236}">
                <a16:creationId xmlns:a16="http://schemas.microsoft.com/office/drawing/2014/main" id="{A8C1A08A-4609-4124-ACF7-D438F14685EA}"/>
              </a:ext>
            </a:extLst>
          </p:cNvPr>
          <p:cNvSpPr>
            <a:spLocks noGrp="1"/>
          </p:cNvSpPr>
          <p:nvPr>
            <p:ph sz="half" idx="1"/>
          </p:nvPr>
        </p:nvSpPr>
        <p:spPr/>
        <p:txBody>
          <a:bodyPr>
            <a:normAutofit fontScale="92500" lnSpcReduction="10000"/>
          </a:bodyPr>
          <a:lstStyle/>
          <a:p>
            <a:pPr marL="0" indent="0">
              <a:buNone/>
            </a:pPr>
            <a:r>
              <a:rPr lang="en-US" sz="1600" dirty="0">
                <a:solidFill>
                  <a:schemeClr val="accent3">
                    <a:lumMod val="50000"/>
                  </a:schemeClr>
                </a:solidFill>
              </a:rPr>
              <a:t>Dame Mary and Doug Perkins are the married founders and co-owners of the Specsavers Optic Group which they set up together in 1985.</a:t>
            </a:r>
          </a:p>
          <a:p>
            <a:pPr marL="0" indent="0">
              <a:buNone/>
            </a:pPr>
            <a:r>
              <a:rPr lang="en-US" sz="1600" dirty="0">
                <a:solidFill>
                  <a:schemeClr val="accent3">
                    <a:lumMod val="50000"/>
                  </a:schemeClr>
                </a:solidFill>
              </a:rPr>
              <a:t>They have created the largest privately owned opticians in the world.</a:t>
            </a:r>
          </a:p>
          <a:p>
            <a:pPr marL="0" indent="0">
              <a:buNone/>
            </a:pPr>
            <a:br>
              <a:rPr lang="en-US" sz="1600" dirty="0">
                <a:solidFill>
                  <a:schemeClr val="accent3">
                    <a:lumMod val="50000"/>
                  </a:schemeClr>
                </a:solidFill>
              </a:rPr>
            </a:br>
            <a:r>
              <a:rPr lang="en-US" sz="1400" dirty="0">
                <a:solidFill>
                  <a:schemeClr val="accent3">
                    <a:lumMod val="50000"/>
                  </a:schemeClr>
                </a:solidFill>
              </a:rPr>
              <a:t>Throughout their long, 51-year careers as entrepreneurs, Dame Mary and Doug Perkins have been able to identify enterprise opportunities which have not only led to economic and social change for one region but nationally and possibly globally through their roles as Social Entrepreneurs, novice entrepreneurs, serial entrepreneurs and intrapreneurs , both as CEOs and board member. </a:t>
            </a:r>
          </a:p>
          <a:p>
            <a:pPr marL="0" indent="0">
              <a:buNone/>
            </a:pPr>
            <a:r>
              <a:rPr lang="en-US" sz="1400" dirty="0">
                <a:solidFill>
                  <a:schemeClr val="accent3">
                    <a:lumMod val="50000"/>
                  </a:schemeClr>
                </a:solidFill>
              </a:rPr>
              <a:t> In 1967, just after University the Perkins chose to form their first business  by purchasing a Opticians Practice based in Bristol which was once owned by Dame Mary’s father. This business went on to become </a:t>
            </a:r>
            <a:r>
              <a:rPr lang="en-US" sz="1400" b="1" dirty="0">
                <a:solidFill>
                  <a:schemeClr val="accent3">
                    <a:lumMod val="50000"/>
                  </a:schemeClr>
                </a:solidFill>
              </a:rPr>
              <a:t>Bebbington and Perkins, </a:t>
            </a:r>
            <a:r>
              <a:rPr lang="en-US" sz="1400" dirty="0">
                <a:solidFill>
                  <a:schemeClr val="accent3">
                    <a:lumMod val="50000"/>
                  </a:schemeClr>
                </a:solidFill>
              </a:rPr>
              <a:t>which by the point of sale in 1980, consisted of 23 stores and a manufacturing laboratory across the South West of the UK.</a:t>
            </a:r>
          </a:p>
        </p:txBody>
      </p:sp>
      <p:sp>
        <p:nvSpPr>
          <p:cNvPr id="4" name="Content Placeholder 3">
            <a:extLst>
              <a:ext uri="{FF2B5EF4-FFF2-40B4-BE49-F238E27FC236}">
                <a16:creationId xmlns:a16="http://schemas.microsoft.com/office/drawing/2014/main" id="{B3C996E3-5E5C-427F-93E2-8EC5E6F9EB38}"/>
              </a:ext>
            </a:extLst>
          </p:cNvPr>
          <p:cNvSpPr>
            <a:spLocks noGrp="1"/>
          </p:cNvSpPr>
          <p:nvPr>
            <p:ph sz="half" idx="2"/>
          </p:nvPr>
        </p:nvSpPr>
        <p:spPr>
          <a:xfrm>
            <a:off x="7827645" y="2905124"/>
            <a:ext cx="3474720" cy="3617595"/>
          </a:xfrm>
        </p:spPr>
        <p:txBody>
          <a:bodyPr>
            <a:normAutofit fontScale="92500" lnSpcReduction="10000"/>
          </a:bodyPr>
          <a:lstStyle/>
          <a:p>
            <a:pPr marL="0" indent="0">
              <a:buNone/>
            </a:pPr>
            <a:r>
              <a:rPr lang="en-US" dirty="0">
                <a:solidFill>
                  <a:schemeClr val="accent3">
                    <a:lumMod val="50000"/>
                  </a:schemeClr>
                </a:solidFill>
              </a:rPr>
              <a:t>“Doug and Dame Mary Perkins, are self-confessed entrepreneurs. Mr. Perkins’ summery bio on the social networking site LinkedIn reads; “Founder &amp; CEO of Specsavers, entrepreneur, a leading figure in optometry and audiology, a man with vision, a revolutionary” (Perkins 2017).”</a:t>
            </a:r>
            <a:r>
              <a:rPr lang="en-GB" dirty="0">
                <a:solidFill>
                  <a:schemeClr val="accent3">
                    <a:lumMod val="50000"/>
                  </a:schemeClr>
                </a:solidFill>
              </a:rPr>
              <a:t> (Davies, 2017).</a:t>
            </a:r>
            <a:endParaRPr lang="en-US" dirty="0">
              <a:solidFill>
                <a:schemeClr val="accent3">
                  <a:lumMod val="50000"/>
                </a:schemeClr>
              </a:solidFill>
            </a:endParaRPr>
          </a:p>
        </p:txBody>
      </p:sp>
      <p:pic>
        <p:nvPicPr>
          <p:cNvPr id="5" name="Picture 4">
            <a:extLst>
              <a:ext uri="{FF2B5EF4-FFF2-40B4-BE49-F238E27FC236}">
                <a16:creationId xmlns:a16="http://schemas.microsoft.com/office/drawing/2014/main" id="{428326A2-F671-4459-B678-8F0A9CE2ECB3}"/>
              </a:ext>
            </a:extLst>
          </p:cNvPr>
          <p:cNvPicPr>
            <a:picLocks noChangeAspect="1"/>
          </p:cNvPicPr>
          <p:nvPr/>
        </p:nvPicPr>
        <p:blipFill>
          <a:blip r:embed="rId2"/>
          <a:stretch>
            <a:fillRect/>
          </a:stretch>
        </p:blipFill>
        <p:spPr>
          <a:xfrm>
            <a:off x="8683942" y="681037"/>
            <a:ext cx="1762125" cy="2047875"/>
          </a:xfrm>
          <a:prstGeom prst="rect">
            <a:avLst/>
          </a:prstGeom>
        </p:spPr>
      </p:pic>
    </p:spTree>
    <p:extLst>
      <p:ext uri="{BB962C8B-B14F-4D97-AF65-F5344CB8AC3E}">
        <p14:creationId xmlns:p14="http://schemas.microsoft.com/office/powerpoint/2010/main" val="1945468239"/>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7EBA-C29B-4C84-9F45-545108D6CEA0}"/>
              </a:ext>
            </a:extLst>
          </p:cNvPr>
          <p:cNvSpPr>
            <a:spLocks noGrp="1"/>
          </p:cNvSpPr>
          <p:nvPr>
            <p:ph type="title"/>
          </p:nvPr>
        </p:nvSpPr>
        <p:spPr/>
        <p:txBody>
          <a:bodyPr/>
          <a:lstStyle/>
          <a:p>
            <a:r>
              <a:rPr lang="en-GB" dirty="0"/>
              <a:t>1967:</a:t>
            </a:r>
            <a:br>
              <a:rPr lang="en-GB" dirty="0"/>
            </a:br>
            <a:r>
              <a:rPr lang="en-GB" dirty="0"/>
              <a:t>Bebbington and Perkins</a:t>
            </a:r>
            <a:br>
              <a:rPr lang="en-GB" dirty="0"/>
            </a:br>
            <a:r>
              <a:rPr lang="en-GB" dirty="0"/>
              <a:t>formation</a:t>
            </a:r>
          </a:p>
        </p:txBody>
      </p:sp>
      <p:sp>
        <p:nvSpPr>
          <p:cNvPr id="3" name="Content Placeholder 2">
            <a:extLst>
              <a:ext uri="{FF2B5EF4-FFF2-40B4-BE49-F238E27FC236}">
                <a16:creationId xmlns:a16="http://schemas.microsoft.com/office/drawing/2014/main" id="{F55755C4-3B6F-4C90-91FA-8ED9A8BBC4F5}"/>
              </a:ext>
            </a:extLst>
          </p:cNvPr>
          <p:cNvSpPr>
            <a:spLocks noGrp="1"/>
          </p:cNvSpPr>
          <p:nvPr>
            <p:ph idx="1"/>
          </p:nvPr>
        </p:nvSpPr>
        <p:spPr>
          <a:xfrm>
            <a:off x="3869268" y="864108"/>
            <a:ext cx="7315200" cy="5327142"/>
          </a:xfrm>
        </p:spPr>
        <p:txBody>
          <a:bodyPr/>
          <a:lstStyle/>
          <a:p>
            <a:pPr marL="0" indent="0">
              <a:buNone/>
            </a:pPr>
            <a:r>
              <a:rPr lang="en-US" dirty="0">
                <a:solidFill>
                  <a:schemeClr val="accent3">
                    <a:lumMod val="50000"/>
                  </a:schemeClr>
                </a:solidFill>
              </a:rPr>
              <a:t>Just after University in 1967, the Perkins chose to form their first business (Perkins, 2017). Even though they possessed a little industry knowledge with some work experience under their belt, there was a lacking of business knowledge. The duo relied predominately on instinctive entrepreneurial skills to guide them in their quest for a feasible business opportunity (Davies, Perkins 2017).</a:t>
            </a:r>
          </a:p>
          <a:p>
            <a:pPr marL="0" indent="0">
              <a:buNone/>
            </a:pPr>
            <a:r>
              <a:rPr lang="en-US" dirty="0">
                <a:solidFill>
                  <a:schemeClr val="accent3">
                    <a:lumMod val="50000"/>
                  </a:schemeClr>
                </a:solidFill>
              </a:rPr>
              <a:t> What led to the motivation for formation of an initial business and which increased alertness to opportunities was a combination of the couple’s personality factors such as optimism/ realism and the synergy of their Motivation, Aptitude and Attitudes. Baron (2006) state that these cognitive processes that lead to Opportunity Alertness which “help entrepreneurs to identify new solutions to markets and customer needs in existing information, and to imagine new products and services that currently do not exist”.</a:t>
            </a:r>
          </a:p>
          <a:p>
            <a:pPr marL="0" indent="0">
              <a:buNone/>
            </a:pPr>
            <a:endParaRPr lang="en-US" dirty="0"/>
          </a:p>
          <a:p>
            <a:pPr marL="0" indent="0">
              <a:buNone/>
            </a:pPr>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4095878584"/>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7EBA-C29B-4C84-9F45-545108D6CEA0}"/>
              </a:ext>
            </a:extLst>
          </p:cNvPr>
          <p:cNvSpPr>
            <a:spLocks noGrp="1"/>
          </p:cNvSpPr>
          <p:nvPr>
            <p:ph type="title"/>
          </p:nvPr>
        </p:nvSpPr>
        <p:spPr/>
        <p:txBody>
          <a:bodyPr/>
          <a:lstStyle/>
          <a:p>
            <a:r>
              <a:rPr lang="en-GB" dirty="0"/>
              <a:t>1967:</a:t>
            </a:r>
            <a:br>
              <a:rPr lang="en-GB" dirty="0"/>
            </a:br>
            <a:r>
              <a:rPr lang="en-GB" dirty="0"/>
              <a:t>Bebbington and Perkins</a:t>
            </a:r>
            <a:br>
              <a:rPr lang="en-GB" dirty="0"/>
            </a:br>
            <a:r>
              <a:rPr lang="en-GB" dirty="0"/>
              <a:t>formation</a:t>
            </a:r>
          </a:p>
        </p:txBody>
      </p:sp>
      <p:sp>
        <p:nvSpPr>
          <p:cNvPr id="3" name="Content Placeholder 2">
            <a:extLst>
              <a:ext uri="{FF2B5EF4-FFF2-40B4-BE49-F238E27FC236}">
                <a16:creationId xmlns:a16="http://schemas.microsoft.com/office/drawing/2014/main" id="{F55755C4-3B6F-4C90-91FA-8ED9A8BBC4F5}"/>
              </a:ext>
            </a:extLst>
          </p:cNvPr>
          <p:cNvSpPr>
            <a:spLocks noGrp="1"/>
          </p:cNvSpPr>
          <p:nvPr>
            <p:ph sz="half" idx="1"/>
          </p:nvPr>
        </p:nvSpPr>
        <p:spPr>
          <a:xfrm>
            <a:off x="4029837" y="868680"/>
            <a:ext cx="3474720" cy="2655570"/>
          </a:xfrm>
        </p:spPr>
        <p:txBody>
          <a:bodyPr>
            <a:normAutofit/>
          </a:bodyPr>
          <a:lstStyle/>
          <a:p>
            <a:pPr marL="0" indent="0">
              <a:buNone/>
            </a:pPr>
            <a:endParaRPr lang="en-US" sz="1700" dirty="0"/>
          </a:p>
          <a:p>
            <a:pPr marL="0" indent="0">
              <a:buNone/>
            </a:pPr>
            <a:endParaRPr lang="en-US" dirty="0"/>
          </a:p>
          <a:p>
            <a:pPr marL="0" indent="0">
              <a:buNone/>
            </a:pPr>
            <a:endParaRPr lang="en-GB" u="sng" dirty="0">
              <a:solidFill>
                <a:schemeClr val="accent3">
                  <a:lumMod val="50000"/>
                </a:schemeClr>
              </a:solidFill>
            </a:endParaRPr>
          </a:p>
        </p:txBody>
      </p:sp>
      <p:sp>
        <p:nvSpPr>
          <p:cNvPr id="4" name="Content Placeholder 3">
            <a:extLst>
              <a:ext uri="{FF2B5EF4-FFF2-40B4-BE49-F238E27FC236}">
                <a16:creationId xmlns:a16="http://schemas.microsoft.com/office/drawing/2014/main" id="{39C5FAE4-68BC-4C31-A938-CDCB33D411D4}"/>
              </a:ext>
            </a:extLst>
          </p:cNvPr>
          <p:cNvSpPr>
            <a:spLocks noGrp="1"/>
          </p:cNvSpPr>
          <p:nvPr>
            <p:ph sz="half" idx="2"/>
          </p:nvPr>
        </p:nvSpPr>
        <p:spPr/>
        <p:txBody>
          <a:bodyPr>
            <a:normAutofit/>
          </a:bodyPr>
          <a:lstStyle/>
          <a:p>
            <a:r>
              <a:rPr lang="en-US" dirty="0">
                <a:solidFill>
                  <a:schemeClr val="accent3">
                    <a:lumMod val="50000"/>
                  </a:schemeClr>
                </a:solidFill>
                <a:latin typeface="Arial Narrow" panose="020B0606020202030204" pitchFamily="34" charset="0"/>
              </a:rPr>
              <a:t>Doug and Dame Mary considered West Wales (where they met while studying in university and at the time resided while working as post graduates), and South East England; Bristol where Dame Mary grew up and where Mary’s parents had a practice while looking for a place to start a business (Davies, Perkins 2017, Perkins, 2017). </a:t>
            </a:r>
          </a:p>
          <a:p>
            <a:endParaRPr lang="en-GB" dirty="0"/>
          </a:p>
        </p:txBody>
      </p:sp>
      <p:sp>
        <p:nvSpPr>
          <p:cNvPr id="6" name="Rectangle 5">
            <a:extLst>
              <a:ext uri="{FF2B5EF4-FFF2-40B4-BE49-F238E27FC236}">
                <a16:creationId xmlns:a16="http://schemas.microsoft.com/office/drawing/2014/main" id="{DEF2B4F9-5CEB-4683-9232-70EC9E9E3F2E}"/>
              </a:ext>
            </a:extLst>
          </p:cNvPr>
          <p:cNvSpPr/>
          <p:nvPr/>
        </p:nvSpPr>
        <p:spPr>
          <a:xfrm>
            <a:off x="3827527" y="209550"/>
            <a:ext cx="3990593" cy="6340197"/>
          </a:xfrm>
          <a:prstGeom prst="rect">
            <a:avLst/>
          </a:prstGeom>
        </p:spPr>
        <p:txBody>
          <a:bodyPr wrap="square">
            <a:spAutoFit/>
          </a:bodyPr>
          <a:lstStyle/>
          <a:p>
            <a:r>
              <a:rPr lang="en-GB" sz="1400" b="1" dirty="0">
                <a:solidFill>
                  <a:schemeClr val="accent3">
                    <a:lumMod val="50000"/>
                  </a:schemeClr>
                </a:solidFill>
                <a:effectLst>
                  <a:outerShdw blurRad="38100" dist="38100" dir="2700000" algn="tl">
                    <a:srgbClr val="000000">
                      <a:alpha val="43137"/>
                    </a:srgbClr>
                  </a:outerShdw>
                </a:effectLst>
                <a:latin typeface="Arial Narrow" panose="020B0606020202030204" pitchFamily="34" charset="0"/>
              </a:rPr>
              <a:t>Bristol 1967 vs West Wales 1967</a:t>
            </a:r>
          </a:p>
          <a:p>
            <a:r>
              <a:rPr lang="en-GB" sz="1400" u="sng" dirty="0">
                <a:solidFill>
                  <a:schemeClr val="accent3">
                    <a:lumMod val="50000"/>
                  </a:schemeClr>
                </a:solidFill>
                <a:latin typeface="Arial Narrow" panose="020B0606020202030204" pitchFamily="34" charset="0"/>
              </a:rPr>
              <a:t> West Wales</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Wales was suffering from decline of its primary Mining industries up until the 1980s .</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The economic development emphasis of these regions such as Wales at this time was to focus on developing industries which were dying (Howarth, 1983) and thus not looking into encourage innovative new possibilities. </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The UK Government was pumping resources in to designated </a:t>
            </a:r>
            <a:r>
              <a:rPr lang="en-US" sz="1400" i="1" dirty="0">
                <a:solidFill>
                  <a:schemeClr val="accent3">
                    <a:lumMod val="50000"/>
                  </a:schemeClr>
                </a:solidFill>
                <a:latin typeface="Arial Narrow" panose="020B0606020202030204" pitchFamily="34" charset="0"/>
              </a:rPr>
              <a:t>Development Regions, </a:t>
            </a:r>
            <a:r>
              <a:rPr lang="en-US" sz="1400" dirty="0">
                <a:solidFill>
                  <a:schemeClr val="accent3">
                    <a:lumMod val="50000"/>
                  </a:schemeClr>
                </a:solidFill>
                <a:latin typeface="Arial Narrow" panose="020B0606020202030204" pitchFamily="34" charset="0"/>
              </a:rPr>
              <a:t>which South Wales was now one of.</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Cardiff was slowly becoming more of a service industry economy, fitting with the Perkins business plan.</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Doug’s family resided in West Wales.</a:t>
            </a:r>
          </a:p>
          <a:p>
            <a:endParaRPr lang="en-GB" sz="1400" dirty="0">
              <a:solidFill>
                <a:schemeClr val="accent3">
                  <a:lumMod val="50000"/>
                </a:schemeClr>
              </a:solidFill>
              <a:latin typeface="Arial Narrow" panose="020B0606020202030204" pitchFamily="34" charset="0"/>
            </a:endParaRPr>
          </a:p>
          <a:p>
            <a:r>
              <a:rPr lang="en-GB" sz="1400" u="sng" dirty="0">
                <a:solidFill>
                  <a:schemeClr val="accent3">
                    <a:lumMod val="50000"/>
                  </a:schemeClr>
                </a:solidFill>
                <a:latin typeface="Arial Narrow" panose="020B0606020202030204" pitchFamily="34" charset="0"/>
              </a:rPr>
              <a:t>Bristol </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Bristol had a more vibrant economy in the view of Dame Mary. </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Growth of the types of manufacturing industries found in Bristol.</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Pre existing business to buy into, existing customers and resources, so need to have startup knowledge. </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Dame Mary's family resided. </a:t>
            </a:r>
          </a:p>
          <a:p>
            <a:pPr marL="285750" indent="-285750">
              <a:buFont typeface="Arial" panose="020B0604020202020204" pitchFamily="34" charset="0"/>
              <a:buChar char="•"/>
            </a:pPr>
            <a:r>
              <a:rPr lang="en-US" sz="1400" dirty="0">
                <a:solidFill>
                  <a:schemeClr val="accent3">
                    <a:lumMod val="50000"/>
                  </a:schemeClr>
                </a:solidFill>
                <a:latin typeface="Arial Narrow" panose="020B0606020202030204" pitchFamily="34" charset="0"/>
              </a:rPr>
              <a:t>Dame Mary's Father had a practice as an Optometrist in Bristol.</a:t>
            </a:r>
          </a:p>
          <a:p>
            <a:r>
              <a:rPr lang="en-US" sz="1400" dirty="0">
                <a:solidFill>
                  <a:schemeClr val="accent3">
                    <a:lumMod val="50000"/>
                  </a:schemeClr>
                </a:solidFill>
                <a:latin typeface="Arial Narrow" panose="020B0606020202030204" pitchFamily="34" charset="0"/>
              </a:rPr>
              <a:t> </a:t>
            </a:r>
            <a:endParaRPr lang="en-GB" sz="1400" dirty="0">
              <a:solidFill>
                <a:schemeClr val="accent3">
                  <a:lumMod val="50000"/>
                </a:schemeClr>
              </a:solidFill>
              <a:latin typeface="Arial Narrow" panose="020B0606020202030204" pitchFamily="34" charset="0"/>
            </a:endParaRPr>
          </a:p>
        </p:txBody>
      </p:sp>
    </p:spTree>
    <p:extLst>
      <p:ext uri="{BB962C8B-B14F-4D97-AF65-F5344CB8AC3E}">
        <p14:creationId xmlns:p14="http://schemas.microsoft.com/office/powerpoint/2010/main" val="2345396333"/>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77EBA-C29B-4C84-9F45-545108D6CEA0}"/>
              </a:ext>
            </a:extLst>
          </p:cNvPr>
          <p:cNvSpPr>
            <a:spLocks noGrp="1"/>
          </p:cNvSpPr>
          <p:nvPr>
            <p:ph type="title"/>
          </p:nvPr>
        </p:nvSpPr>
        <p:spPr/>
        <p:txBody>
          <a:bodyPr/>
          <a:lstStyle/>
          <a:p>
            <a:r>
              <a:rPr lang="en-GB" dirty="0"/>
              <a:t>1967:</a:t>
            </a:r>
            <a:br>
              <a:rPr lang="en-GB" dirty="0"/>
            </a:br>
            <a:r>
              <a:rPr lang="en-GB" dirty="0"/>
              <a:t>Bebbington and Perkins</a:t>
            </a:r>
            <a:br>
              <a:rPr lang="en-GB" dirty="0"/>
            </a:br>
            <a:r>
              <a:rPr lang="en-GB" dirty="0"/>
              <a:t>formation</a:t>
            </a:r>
          </a:p>
        </p:txBody>
      </p:sp>
      <p:sp>
        <p:nvSpPr>
          <p:cNvPr id="3" name="Content Placeholder 2">
            <a:extLst>
              <a:ext uri="{FF2B5EF4-FFF2-40B4-BE49-F238E27FC236}">
                <a16:creationId xmlns:a16="http://schemas.microsoft.com/office/drawing/2014/main" id="{F55755C4-3B6F-4C90-91FA-8ED9A8BBC4F5}"/>
              </a:ext>
            </a:extLst>
          </p:cNvPr>
          <p:cNvSpPr>
            <a:spLocks noGrp="1"/>
          </p:cNvSpPr>
          <p:nvPr>
            <p:ph idx="1"/>
          </p:nvPr>
        </p:nvSpPr>
        <p:spPr>
          <a:xfrm>
            <a:off x="3869268" y="864108"/>
            <a:ext cx="7315200" cy="5327142"/>
          </a:xfrm>
        </p:spPr>
        <p:txBody>
          <a:bodyPr>
            <a:normAutofit fontScale="62500" lnSpcReduction="20000"/>
          </a:bodyPr>
          <a:lstStyle/>
          <a:p>
            <a:pPr marL="0" indent="0">
              <a:buNone/>
            </a:pPr>
            <a:endParaRPr lang="en-US" dirty="0">
              <a:solidFill>
                <a:schemeClr val="accent3">
                  <a:lumMod val="50000"/>
                </a:schemeClr>
              </a:solidFill>
            </a:endParaRPr>
          </a:p>
          <a:p>
            <a:pPr marL="0" indent="0">
              <a:buNone/>
            </a:pPr>
            <a:endParaRPr lang="en-US" dirty="0">
              <a:solidFill>
                <a:schemeClr val="accent3">
                  <a:lumMod val="50000"/>
                </a:schemeClr>
              </a:solidFill>
            </a:endParaRPr>
          </a:p>
          <a:p>
            <a:pPr marL="0" indent="0">
              <a:buNone/>
            </a:pPr>
            <a:r>
              <a:rPr lang="en-US" sz="2600" dirty="0">
                <a:solidFill>
                  <a:schemeClr val="accent3">
                    <a:lumMod val="50000"/>
                  </a:schemeClr>
                </a:solidFill>
              </a:rPr>
              <a:t>It was the industry cluster of supporting business in such regions as Bristol are what could differentiates the economies of the time and provides the potential of larger set of opportunities for entrepreneurship (Cooke, 2001) and the deciding factor for the Perkins to move to Bristol, “Geographical concentration of interconnected companies, specialized suppliers, service providers, firms in related industries, and associated institutions…in particular fields that compete but also co-operate” (Porter,1998, Cooke, 2001). Indeed after purchasing into an existing business in Bristol 1967, Dame Mary and Doug took advantage of these regional links to industry, “with arrangements made British Aviation…., Rolls Royse engines which was at the time building Concorde aircrafts,... Wills Tobacco and also an established City Centre business” (Davies, Perkins, 2017). </a:t>
            </a:r>
          </a:p>
          <a:p>
            <a:pPr marL="0" indent="0">
              <a:buNone/>
            </a:pPr>
            <a:r>
              <a:rPr lang="en-US" sz="2600" dirty="0">
                <a:solidFill>
                  <a:schemeClr val="accent3">
                    <a:lumMod val="50000"/>
                  </a:schemeClr>
                </a:solidFill>
              </a:rPr>
              <a:t>In the interview with Dame Mary Perkins (2017), Dame Mary described the focus of this particular customer base as an opportunity that had not been exploited by competitors. The fits neatly with the Austrian theory of equilibrium and in particular Kirzner (Wickham, 2006), “an existing opportunity and value are captured by the entrepreneur rather than created or produced by them” (Hanlon, 2014). </a:t>
            </a:r>
          </a:p>
          <a:p>
            <a:pPr marL="0" indent="0">
              <a:buNone/>
            </a:pPr>
            <a:r>
              <a:rPr lang="en-US" sz="2600" dirty="0">
                <a:solidFill>
                  <a:schemeClr val="accent3">
                    <a:lumMod val="50000"/>
                  </a:schemeClr>
                </a:solidFill>
              </a:rPr>
              <a:t>The Entrepreneurial duo bought into Dame Mary’s father’s business, as he was  retiring, using money Doug’s grandparents loaned them. </a:t>
            </a:r>
          </a:p>
          <a:p>
            <a:pPr marL="0" indent="0">
              <a:buNone/>
            </a:pPr>
            <a:r>
              <a:rPr lang="en-US" sz="2600" dirty="0">
                <a:solidFill>
                  <a:schemeClr val="accent3">
                    <a:lumMod val="50000"/>
                  </a:schemeClr>
                </a:solidFill>
              </a:rPr>
              <a:t>The business was then merged it to become ‘Bebbington and Perkins’, adding new value to the existing enterprise (Bolton, Thompson, 2000). the duo had access to existing resources such as premises, </a:t>
            </a:r>
            <a:r>
              <a:rPr lang="en-GB" sz="2600" dirty="0">
                <a:solidFill>
                  <a:schemeClr val="accent3">
                    <a:lumMod val="50000"/>
                  </a:schemeClr>
                </a:solidFill>
              </a:rPr>
              <a:t>labour</a:t>
            </a:r>
            <a:r>
              <a:rPr lang="en-US" sz="2600" dirty="0">
                <a:solidFill>
                  <a:schemeClr val="accent3">
                    <a:lumMod val="50000"/>
                  </a:schemeClr>
                </a:solidFill>
              </a:rPr>
              <a:t>, suppliers which they would have taken  time to acquire if starting from scratch.</a:t>
            </a:r>
          </a:p>
          <a:p>
            <a:pPr marL="0" indent="0">
              <a:buNone/>
            </a:pPr>
            <a:endParaRPr lang="en-US" sz="2600" dirty="0"/>
          </a:p>
          <a:p>
            <a:pPr marL="0" indent="0">
              <a:buNone/>
            </a:pPr>
            <a:endParaRPr lang="en-US" dirty="0"/>
          </a:p>
          <a:p>
            <a:pPr marL="0" indent="0">
              <a:buNone/>
            </a:pPr>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1436415905"/>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32C6B-F207-4B5A-9E7E-072F073AB3DD}"/>
              </a:ext>
            </a:extLst>
          </p:cNvPr>
          <p:cNvSpPr>
            <a:spLocks noGrp="1"/>
          </p:cNvSpPr>
          <p:nvPr>
            <p:ph type="title"/>
          </p:nvPr>
        </p:nvSpPr>
        <p:spPr/>
        <p:txBody>
          <a:bodyPr/>
          <a:lstStyle/>
          <a:p>
            <a:r>
              <a:rPr lang="en-GB" dirty="0"/>
              <a:t>Bebbington and Perkins</a:t>
            </a:r>
          </a:p>
        </p:txBody>
      </p:sp>
      <p:sp>
        <p:nvSpPr>
          <p:cNvPr id="3" name="Content Placeholder 2">
            <a:extLst>
              <a:ext uri="{FF2B5EF4-FFF2-40B4-BE49-F238E27FC236}">
                <a16:creationId xmlns:a16="http://schemas.microsoft.com/office/drawing/2014/main" id="{246E220A-B93D-439B-AC97-0376C234B14F}"/>
              </a:ext>
            </a:extLst>
          </p:cNvPr>
          <p:cNvSpPr>
            <a:spLocks noGrp="1"/>
          </p:cNvSpPr>
          <p:nvPr>
            <p:ph sz="half" idx="1"/>
          </p:nvPr>
        </p:nvSpPr>
        <p:spPr>
          <a:xfrm>
            <a:off x="3867912" y="868680"/>
            <a:ext cx="4056888" cy="6217920"/>
          </a:xfrm>
        </p:spPr>
        <p:txBody>
          <a:bodyPr>
            <a:normAutofit fontScale="55000" lnSpcReduction="20000"/>
          </a:bodyPr>
          <a:lstStyle/>
          <a:p>
            <a:r>
              <a:rPr lang="en-US" sz="3600" dirty="0">
                <a:solidFill>
                  <a:schemeClr val="accent3">
                    <a:lumMod val="50000"/>
                  </a:schemeClr>
                </a:solidFill>
                <a:latin typeface="Arial Narrow" panose="020B0606020202030204" pitchFamily="34" charset="0"/>
              </a:rPr>
              <a:t>What the pair purchased in 1967 was an opticians business who’s resources consisted on a medical style room above a bakery which shared an receptionist office with an adjacent Doctors office (M). The business also included to other employees (Davies, Perkins, 2017). Although reasonable small by todays standards of optical practices, theses initial resources aloud them to “compete successfully” although as entrepreneurs they had to make them work harder than more experienced competitors in order to expand (Wickham, 2006).</a:t>
            </a:r>
          </a:p>
          <a:p>
            <a:r>
              <a:rPr lang="en-US" sz="3600" dirty="0">
                <a:solidFill>
                  <a:schemeClr val="accent3">
                    <a:lumMod val="50000"/>
                  </a:schemeClr>
                </a:solidFill>
                <a:latin typeface="Arial Narrow" panose="020B0606020202030204" pitchFamily="34" charset="0"/>
              </a:rPr>
              <a:t>“</a:t>
            </a:r>
            <a:r>
              <a:rPr lang="en-US" sz="3600" i="1" dirty="0">
                <a:solidFill>
                  <a:schemeClr val="accent3">
                    <a:lumMod val="50000"/>
                  </a:schemeClr>
                </a:solidFill>
                <a:latin typeface="Arial Narrow" panose="020B0606020202030204" pitchFamily="34" charset="0"/>
              </a:rPr>
              <a:t>Business ….had medical styles offices on first floor premises. With the growth that emerged we immediately felt the need for larger premises and a more retail outlook to the business.” </a:t>
            </a:r>
            <a:r>
              <a:rPr lang="en-US" sz="3600" dirty="0">
                <a:solidFill>
                  <a:schemeClr val="accent3">
                    <a:lumMod val="50000"/>
                  </a:schemeClr>
                </a:solidFill>
                <a:latin typeface="Arial Narrow" panose="020B0606020202030204" pitchFamily="34" charset="0"/>
              </a:rPr>
              <a:t>Dame Mary Perkins, 2017.</a:t>
            </a:r>
          </a:p>
          <a:p>
            <a:r>
              <a:rPr lang="en-US" sz="3600" dirty="0">
                <a:solidFill>
                  <a:schemeClr val="accent3">
                    <a:lumMod val="50000"/>
                  </a:schemeClr>
                </a:solidFill>
                <a:latin typeface="Arial Narrow" panose="020B0606020202030204" pitchFamily="34" charset="0"/>
              </a:rPr>
              <a:t>.</a:t>
            </a:r>
          </a:p>
          <a:p>
            <a:endParaRPr lang="en-GB" dirty="0"/>
          </a:p>
        </p:txBody>
      </p:sp>
      <p:sp>
        <p:nvSpPr>
          <p:cNvPr id="4" name="Content Placeholder 3">
            <a:extLst>
              <a:ext uri="{FF2B5EF4-FFF2-40B4-BE49-F238E27FC236}">
                <a16:creationId xmlns:a16="http://schemas.microsoft.com/office/drawing/2014/main" id="{58CE29F3-2A1D-4B9B-9ECA-17A4614789BD}"/>
              </a:ext>
            </a:extLst>
          </p:cNvPr>
          <p:cNvSpPr>
            <a:spLocks noGrp="1"/>
          </p:cNvSpPr>
          <p:nvPr>
            <p:ph sz="half" idx="2"/>
          </p:nvPr>
        </p:nvSpPr>
        <p:spPr/>
        <p:txBody>
          <a:bodyPr>
            <a:noAutofit/>
          </a:bodyPr>
          <a:lstStyle/>
          <a:p>
            <a:r>
              <a:rPr lang="en-US" sz="1800" dirty="0">
                <a:solidFill>
                  <a:schemeClr val="accent3">
                    <a:lumMod val="50000"/>
                  </a:schemeClr>
                </a:solidFill>
                <a:latin typeface="Arial Narrow" panose="020B0606020202030204" pitchFamily="34" charset="0"/>
              </a:rPr>
              <a:t>Bebbington and Perkins eventually expanded to chain of 23 optician practices around the South West of England before being sold for £2 million in 1980 to a competitor who would be Dolland &amp; Aitchison</a:t>
            </a:r>
            <a:endParaRPr lang="en-GB" sz="1800" dirty="0">
              <a:latin typeface="Arial Narrow" panose="020B0606020202030204" pitchFamily="34" charset="0"/>
            </a:endParaRPr>
          </a:p>
          <a:p>
            <a:r>
              <a:rPr lang="en-GB" sz="1800" dirty="0">
                <a:solidFill>
                  <a:schemeClr val="accent3">
                    <a:lumMod val="50000"/>
                  </a:schemeClr>
                </a:solidFill>
                <a:latin typeface="Arial Narrow" panose="020B0606020202030204" pitchFamily="34" charset="0"/>
              </a:rPr>
              <a:t>Dame Mary and Doug Perkins contribute the dilution of the brand within a national chain and the lack of further perceived opportunity in the business model for the decision to sell.</a:t>
            </a:r>
          </a:p>
          <a:p>
            <a:r>
              <a:rPr lang="en-US" sz="1800" dirty="0">
                <a:solidFill>
                  <a:schemeClr val="accent3">
                    <a:lumMod val="50000"/>
                  </a:schemeClr>
                </a:solidFill>
                <a:latin typeface="Arial Narrow" panose="020B0606020202030204" pitchFamily="34" charset="0"/>
              </a:rPr>
              <a:t>“whilst we had two or three stores it could be personally led by ourselves but once we got beyond this it was essential for us to establish good management structure. However firm you build the culture there is a dilution effect in the that the enterprise efficiency is never as good as if you run it yourself.” (Davies, Perkins, 2017).</a:t>
            </a:r>
            <a:endParaRPr lang="en-GB" sz="1800" dirty="0">
              <a:solidFill>
                <a:schemeClr val="accent3">
                  <a:lumMod val="50000"/>
                </a:schemeClr>
              </a:solidFill>
              <a:latin typeface="Arial Narrow" panose="020B0606020202030204" pitchFamily="34" charset="0"/>
            </a:endParaRPr>
          </a:p>
        </p:txBody>
      </p:sp>
    </p:spTree>
    <p:extLst>
      <p:ext uri="{BB962C8B-B14F-4D97-AF65-F5344CB8AC3E}">
        <p14:creationId xmlns:p14="http://schemas.microsoft.com/office/powerpoint/2010/main" val="1791694738"/>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75C00A5-F5C5-479C-916D-E869D0DF4F29}"/>
              </a:ext>
            </a:extLst>
          </p:cNvPr>
          <p:cNvSpPr>
            <a:spLocks noGrp="1"/>
          </p:cNvSpPr>
          <p:nvPr>
            <p:ph type="title"/>
          </p:nvPr>
        </p:nvSpPr>
        <p:spPr/>
        <p:txBody>
          <a:bodyPr/>
          <a:lstStyle/>
          <a:p>
            <a:r>
              <a:rPr lang="en-US" dirty="0"/>
              <a:t>Specsavers:</a:t>
            </a:r>
            <a:br>
              <a:rPr lang="en-US" dirty="0"/>
            </a:br>
            <a:r>
              <a:rPr lang="en-US" dirty="0"/>
              <a:t>An overview of  idea</a:t>
            </a:r>
            <a:br>
              <a:rPr lang="en-US" dirty="0"/>
            </a:br>
            <a:br>
              <a:rPr lang="en-US" dirty="0"/>
            </a:br>
            <a:endParaRPr lang="en-GB" dirty="0"/>
          </a:p>
        </p:txBody>
      </p:sp>
      <p:pic>
        <p:nvPicPr>
          <p:cNvPr id="7" name="Content Placeholder 6">
            <a:extLst>
              <a:ext uri="{FF2B5EF4-FFF2-40B4-BE49-F238E27FC236}">
                <a16:creationId xmlns:a16="http://schemas.microsoft.com/office/drawing/2014/main" id="{B097CAF8-F22C-459C-90FA-5833AD0D588E}"/>
              </a:ext>
            </a:extLst>
          </p:cNvPr>
          <p:cNvPicPr>
            <a:picLocks noGrp="1" noChangeAspect="1"/>
          </p:cNvPicPr>
          <p:nvPr>
            <p:ph sz="half" idx="1"/>
          </p:nvPr>
        </p:nvPicPr>
        <p:blipFill>
          <a:blip r:embed="rId2"/>
          <a:stretch>
            <a:fillRect/>
          </a:stretch>
        </p:blipFill>
        <p:spPr>
          <a:xfrm>
            <a:off x="3484367" y="2107465"/>
            <a:ext cx="4333753" cy="1575911"/>
          </a:xfrm>
          <a:prstGeom prst="rect">
            <a:avLst/>
          </a:prstGeom>
        </p:spPr>
      </p:pic>
      <p:sp>
        <p:nvSpPr>
          <p:cNvPr id="5" name="Content Placeholder 4">
            <a:extLst>
              <a:ext uri="{FF2B5EF4-FFF2-40B4-BE49-F238E27FC236}">
                <a16:creationId xmlns:a16="http://schemas.microsoft.com/office/drawing/2014/main" id="{06484439-C523-4B9D-BEDB-DC9B6956A42C}"/>
              </a:ext>
            </a:extLst>
          </p:cNvPr>
          <p:cNvSpPr>
            <a:spLocks noGrp="1"/>
          </p:cNvSpPr>
          <p:nvPr>
            <p:ph sz="half" idx="2"/>
          </p:nvPr>
        </p:nvSpPr>
        <p:spPr>
          <a:xfrm>
            <a:off x="7818120" y="2107464"/>
            <a:ext cx="3049905" cy="1950185"/>
          </a:xfrm>
        </p:spPr>
        <p:txBody>
          <a:bodyPr/>
          <a:lstStyle/>
          <a:p>
            <a:r>
              <a:rPr lang="en-GB" sz="1600" dirty="0">
                <a:solidFill>
                  <a:schemeClr val="accent3">
                    <a:lumMod val="50000"/>
                  </a:schemeClr>
                </a:solidFill>
                <a:latin typeface="Arial Narrow" panose="020B0606020202030204" pitchFamily="34" charset="0"/>
              </a:rPr>
              <a:t>Unique Business module with the Joint Venture Creation</a:t>
            </a:r>
          </a:p>
          <a:p>
            <a:r>
              <a:rPr lang="en-GB" sz="1600" dirty="0">
                <a:solidFill>
                  <a:schemeClr val="accent3">
                    <a:lumMod val="50000"/>
                  </a:schemeClr>
                </a:solidFill>
                <a:latin typeface="Arial Narrow" panose="020B0606020202030204" pitchFamily="34" charset="0"/>
              </a:rPr>
              <a:t>Individual stores, able to control day to day operations but ultimately managed by Specsavers Optic Group head office in Guernsey</a:t>
            </a:r>
          </a:p>
          <a:p>
            <a:endParaRPr lang="en-GB" dirty="0">
              <a:solidFill>
                <a:schemeClr val="accent3">
                  <a:lumMod val="50000"/>
                </a:schemeClr>
              </a:solidFill>
            </a:endParaRPr>
          </a:p>
        </p:txBody>
      </p:sp>
      <p:sp>
        <p:nvSpPr>
          <p:cNvPr id="6" name="Rectangle 5">
            <a:extLst>
              <a:ext uri="{FF2B5EF4-FFF2-40B4-BE49-F238E27FC236}">
                <a16:creationId xmlns:a16="http://schemas.microsoft.com/office/drawing/2014/main" id="{CEA057E2-1561-4F4A-98C1-62E391BD7E5E}"/>
              </a:ext>
            </a:extLst>
          </p:cNvPr>
          <p:cNvSpPr/>
          <p:nvPr/>
        </p:nvSpPr>
        <p:spPr>
          <a:xfrm>
            <a:off x="3484587" y="1195685"/>
            <a:ext cx="6070893" cy="584775"/>
          </a:xfrm>
          <a:prstGeom prst="rect">
            <a:avLst/>
          </a:prstGeom>
          <a:noFill/>
        </p:spPr>
        <p:txBody>
          <a:bodyPr wrap="none" lIns="91440" tIns="45720" rIns="91440" bIns="45720">
            <a:spAutoFit/>
          </a:bodyPr>
          <a:lstStyle/>
          <a:p>
            <a:pPr algn="ctr"/>
            <a:r>
              <a:rPr lang="en-GB" sz="3200" b="1" cap="none" spc="0" dirty="0">
                <a:ln w="22225">
                  <a:solidFill>
                    <a:schemeClr val="accent2"/>
                  </a:solidFill>
                  <a:prstDash val="solid"/>
                </a:ln>
                <a:solidFill>
                  <a:schemeClr val="accent2">
                    <a:lumMod val="40000"/>
                    <a:lumOff val="60000"/>
                  </a:schemeClr>
                </a:solidFill>
                <a:effectLst/>
              </a:rPr>
              <a:t>Affordable Eye care For Everyone</a:t>
            </a:r>
          </a:p>
        </p:txBody>
      </p:sp>
      <p:sp>
        <p:nvSpPr>
          <p:cNvPr id="8" name="Rectangle 7">
            <a:extLst>
              <a:ext uri="{FF2B5EF4-FFF2-40B4-BE49-F238E27FC236}">
                <a16:creationId xmlns:a16="http://schemas.microsoft.com/office/drawing/2014/main" id="{4A689D0A-B367-402A-BDA2-E4423C1F2416}"/>
              </a:ext>
            </a:extLst>
          </p:cNvPr>
          <p:cNvSpPr/>
          <p:nvPr/>
        </p:nvSpPr>
        <p:spPr>
          <a:xfrm>
            <a:off x="3590925" y="4215765"/>
            <a:ext cx="6238875" cy="2308324"/>
          </a:xfrm>
          <a:prstGeom prst="rect">
            <a:avLst/>
          </a:prstGeom>
        </p:spPr>
        <p:txBody>
          <a:bodyPr wrap="square">
            <a:spAutoFit/>
          </a:bodyPr>
          <a:lstStyle/>
          <a:p>
            <a:r>
              <a:rPr lang="en-US" sz="1600" dirty="0">
                <a:solidFill>
                  <a:schemeClr val="accent3">
                    <a:lumMod val="50000"/>
                  </a:schemeClr>
                </a:solidFill>
              </a:rPr>
              <a:t>The ambition in 1984 was to achieve growth of stores limited to 100 around West England and West Wales (davies, Perkins 2017), This would have been four times the 23 stores that Bebbington and Perkins had expanded to (Perkins,2017). </a:t>
            </a:r>
          </a:p>
          <a:p>
            <a:r>
              <a:rPr lang="en-US" sz="1600" dirty="0">
                <a:solidFill>
                  <a:schemeClr val="accent3">
                    <a:lumMod val="50000"/>
                  </a:schemeClr>
                </a:solidFill>
              </a:rPr>
              <a:t>Specsavers group had around 200 stores in 1993 and around 300 by 1995 (R), this was a period that the Perkins say they had very little extra outside help (davies, Perkins 2017) Specsavers now have more than 2000 stores globally (davies, Perkins 2017 and selling over 12 million glasses frames a year.</a:t>
            </a:r>
          </a:p>
        </p:txBody>
      </p:sp>
      <p:sp>
        <p:nvSpPr>
          <p:cNvPr id="9" name="TextBox 8">
            <a:extLst>
              <a:ext uri="{FF2B5EF4-FFF2-40B4-BE49-F238E27FC236}">
                <a16:creationId xmlns:a16="http://schemas.microsoft.com/office/drawing/2014/main" id="{F6EA3BC4-BB94-4B7D-A443-86798D22AD6C}"/>
              </a:ext>
            </a:extLst>
          </p:cNvPr>
          <p:cNvSpPr txBox="1"/>
          <p:nvPr/>
        </p:nvSpPr>
        <p:spPr>
          <a:xfrm flipH="1">
            <a:off x="160017" y="4705350"/>
            <a:ext cx="3324349" cy="1200329"/>
          </a:xfrm>
          <a:prstGeom prst="rect">
            <a:avLst/>
          </a:prstGeom>
          <a:noFill/>
        </p:spPr>
        <p:txBody>
          <a:bodyPr wrap="square" rtlCol="0">
            <a:spAutoFit/>
          </a:bodyPr>
          <a:lstStyle/>
          <a:p>
            <a:r>
              <a:rPr lang="en-GB" dirty="0"/>
              <a:t>2700 partners</a:t>
            </a:r>
          </a:p>
          <a:p>
            <a:r>
              <a:rPr lang="en-GB" dirty="0"/>
              <a:t>31000 employees</a:t>
            </a:r>
          </a:p>
          <a:p>
            <a:r>
              <a:rPr lang="en-GB" dirty="0"/>
              <a:t>1845 optical stores and hearing centres (Specsavers, 2017)</a:t>
            </a:r>
          </a:p>
        </p:txBody>
      </p:sp>
    </p:spTree>
    <p:extLst>
      <p:ext uri="{BB962C8B-B14F-4D97-AF65-F5344CB8AC3E}">
        <p14:creationId xmlns:p14="http://schemas.microsoft.com/office/powerpoint/2010/main" val="1073913204"/>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75C00A5-F5C5-479C-916D-E869D0DF4F29}"/>
              </a:ext>
            </a:extLst>
          </p:cNvPr>
          <p:cNvSpPr>
            <a:spLocks noGrp="1"/>
          </p:cNvSpPr>
          <p:nvPr>
            <p:ph type="title"/>
          </p:nvPr>
        </p:nvSpPr>
        <p:spPr/>
        <p:txBody>
          <a:bodyPr/>
          <a:lstStyle/>
          <a:p>
            <a:r>
              <a:rPr lang="en-US" dirty="0"/>
              <a:t>Specsavers:</a:t>
            </a:r>
            <a:br>
              <a:rPr lang="en-US" dirty="0"/>
            </a:br>
            <a:r>
              <a:rPr lang="en-US" dirty="0"/>
              <a:t>An overview of  idea</a:t>
            </a:r>
            <a:endParaRPr lang="en-GB" dirty="0"/>
          </a:p>
        </p:txBody>
      </p:sp>
      <p:sp>
        <p:nvSpPr>
          <p:cNvPr id="4" name="Content Placeholder 3">
            <a:extLst>
              <a:ext uri="{FF2B5EF4-FFF2-40B4-BE49-F238E27FC236}">
                <a16:creationId xmlns:a16="http://schemas.microsoft.com/office/drawing/2014/main" id="{7A1FC313-E645-461E-B9A4-9A7876426745}"/>
              </a:ext>
            </a:extLst>
          </p:cNvPr>
          <p:cNvSpPr>
            <a:spLocks noGrp="1"/>
          </p:cNvSpPr>
          <p:nvPr>
            <p:ph sz="half" idx="1"/>
          </p:nvPr>
        </p:nvSpPr>
        <p:spPr/>
        <p:txBody>
          <a:bodyPr>
            <a:normAutofit fontScale="77500" lnSpcReduction="20000"/>
          </a:bodyPr>
          <a:lstStyle/>
          <a:p>
            <a:pPr marL="0" indent="0">
              <a:buNone/>
            </a:pPr>
            <a:r>
              <a:rPr lang="en-US" dirty="0">
                <a:solidFill>
                  <a:schemeClr val="accent3">
                    <a:lumMod val="50000"/>
                  </a:schemeClr>
                </a:solidFill>
              </a:rPr>
              <a:t>In the paper published by the Centre for Integrated Marketing: </a:t>
            </a:r>
            <a:r>
              <a:rPr lang="en-US" i="1" dirty="0">
                <a:solidFill>
                  <a:schemeClr val="accent3">
                    <a:lumMod val="50000"/>
                  </a:schemeClr>
                </a:solidFill>
              </a:rPr>
              <a:t>Specsavers an integrated marketing business model (2003), </a:t>
            </a:r>
            <a:r>
              <a:rPr lang="en-US" dirty="0">
                <a:solidFill>
                  <a:schemeClr val="accent3">
                    <a:lumMod val="50000"/>
                  </a:schemeClr>
                </a:solidFill>
              </a:rPr>
              <a:t>the authors A. Jenkins and Sain B. list the following with in their introduction to the brand:</a:t>
            </a:r>
          </a:p>
          <a:p>
            <a:pPr marL="457200" indent="-457200">
              <a:buFont typeface="+mj-lt"/>
              <a:buAutoNum type="arabicPeriod"/>
            </a:pPr>
            <a:r>
              <a:rPr lang="en-US" dirty="0">
                <a:solidFill>
                  <a:schemeClr val="accent3">
                    <a:lumMod val="50000"/>
                  </a:schemeClr>
                </a:solidFill>
              </a:rPr>
              <a:t>It doesn’t matter in which channel or country the customer shops, it is one brand adjusting to the local context.</a:t>
            </a:r>
          </a:p>
          <a:p>
            <a:pPr marL="457200" indent="-457200">
              <a:buFont typeface="+mj-lt"/>
              <a:buAutoNum type="arabicPeriod"/>
            </a:pPr>
            <a:r>
              <a:rPr lang="en-US" dirty="0">
                <a:solidFill>
                  <a:schemeClr val="accent3">
                    <a:lumMod val="50000"/>
                  </a:schemeClr>
                </a:solidFill>
              </a:rPr>
              <a:t>The brand experience is consistently of service and value</a:t>
            </a:r>
          </a:p>
          <a:p>
            <a:pPr marL="457200" indent="-457200">
              <a:buFont typeface="+mj-lt"/>
              <a:buAutoNum type="arabicPeriod"/>
            </a:pPr>
            <a:r>
              <a:rPr lang="en-US" dirty="0">
                <a:solidFill>
                  <a:schemeClr val="accent3">
                    <a:lumMod val="50000"/>
                  </a:schemeClr>
                </a:solidFill>
              </a:rPr>
              <a:t>The brand provides value that no competitor offers</a:t>
            </a:r>
          </a:p>
          <a:p>
            <a:pPr marL="457200" indent="-457200">
              <a:buFont typeface="+mj-lt"/>
              <a:buAutoNum type="arabicPeriod"/>
            </a:pPr>
            <a:r>
              <a:rPr lang="en-US" dirty="0">
                <a:solidFill>
                  <a:schemeClr val="accent3">
                    <a:lumMod val="50000"/>
                  </a:schemeClr>
                </a:solidFill>
              </a:rPr>
              <a:t>Marketing/branding balance stakeholders needs</a:t>
            </a:r>
          </a:p>
          <a:p>
            <a:pPr marL="457200" indent="-457200">
              <a:buFont typeface="+mj-lt"/>
              <a:buAutoNum type="arabicPeriod"/>
            </a:pPr>
            <a:r>
              <a:rPr lang="en-US" dirty="0">
                <a:solidFill>
                  <a:schemeClr val="accent3">
                    <a:lumMod val="50000"/>
                  </a:schemeClr>
                </a:solidFill>
              </a:rPr>
              <a:t>The values expressed in the brand are the same as people experience in the company culture.</a:t>
            </a:r>
          </a:p>
          <a:p>
            <a:pPr marL="457200" indent="-457200">
              <a:buFont typeface="+mj-lt"/>
              <a:buAutoNum type="arabicPeriod"/>
            </a:pPr>
            <a:r>
              <a:rPr lang="en-US" dirty="0">
                <a:solidFill>
                  <a:schemeClr val="accent3">
                    <a:lumMod val="50000"/>
                  </a:schemeClr>
                </a:solidFill>
              </a:rPr>
              <a:t>The company acts on the belief that the motivation of people is a major asset</a:t>
            </a:r>
          </a:p>
          <a:p>
            <a:endParaRPr lang="en-GB" dirty="0">
              <a:solidFill>
                <a:schemeClr val="accent3">
                  <a:lumMod val="50000"/>
                </a:schemeClr>
              </a:solidFill>
            </a:endParaRPr>
          </a:p>
        </p:txBody>
      </p:sp>
      <p:sp>
        <p:nvSpPr>
          <p:cNvPr id="5" name="Content Placeholder 4">
            <a:extLst>
              <a:ext uri="{FF2B5EF4-FFF2-40B4-BE49-F238E27FC236}">
                <a16:creationId xmlns:a16="http://schemas.microsoft.com/office/drawing/2014/main" id="{06484439-C523-4B9D-BEDB-DC9B6956A42C}"/>
              </a:ext>
            </a:extLst>
          </p:cNvPr>
          <p:cNvSpPr>
            <a:spLocks noGrp="1"/>
          </p:cNvSpPr>
          <p:nvPr>
            <p:ph sz="half" idx="2"/>
          </p:nvPr>
        </p:nvSpPr>
        <p:spPr>
          <a:xfrm>
            <a:off x="7705725" y="733425"/>
            <a:ext cx="3600450" cy="4600575"/>
          </a:xfrm>
          <a:solidFill>
            <a:srgbClr val="92D050"/>
          </a:solidFill>
          <a:ln>
            <a:solidFill>
              <a:schemeClr val="bg1"/>
            </a:solidFill>
          </a:ln>
          <a:effectLst/>
          <a:scene3d>
            <a:camera prst="orthographicFront">
              <a:rot lat="0" lon="0" rev="0"/>
            </a:camera>
            <a:lightRig rig="glow" dir="t">
              <a:rot lat="0" lon="0" rev="14100000"/>
            </a:lightRig>
          </a:scene3d>
          <a:sp3d prstMaterial="softEdge">
            <a:bevelT w="127000" prst="artDeco"/>
          </a:sp3d>
        </p:spPr>
        <p:txBody>
          <a:bodyPr>
            <a:noAutofit/>
          </a:bodyPr>
          <a:lstStyle/>
          <a:p>
            <a:r>
              <a:rPr lang="en-GB" sz="2800" dirty="0">
                <a:solidFill>
                  <a:schemeClr val="accent3">
                    <a:lumMod val="50000"/>
                  </a:schemeClr>
                </a:solidFill>
                <a:effectLst>
                  <a:outerShdw blurRad="38100" dist="38100" dir="2700000" algn="tl">
                    <a:srgbClr val="000000">
                      <a:alpha val="43137"/>
                    </a:srgbClr>
                  </a:outerShdw>
                </a:effectLst>
              </a:rPr>
              <a:t>A typical practice costs £150000 to start.</a:t>
            </a:r>
          </a:p>
          <a:p>
            <a:r>
              <a:rPr lang="en-GB" sz="2800" dirty="0">
                <a:solidFill>
                  <a:schemeClr val="accent3">
                    <a:lumMod val="50000"/>
                  </a:schemeClr>
                </a:solidFill>
                <a:effectLst>
                  <a:outerShdw blurRad="38100" dist="38100" dir="2700000" algn="tl">
                    <a:srgbClr val="000000">
                      <a:alpha val="43137"/>
                    </a:srgbClr>
                  </a:outerShdw>
                </a:effectLst>
              </a:rPr>
              <a:t>Figure depends on size and location</a:t>
            </a:r>
          </a:p>
          <a:p>
            <a:r>
              <a:rPr lang="en-GB" sz="2800" dirty="0">
                <a:solidFill>
                  <a:schemeClr val="accent3">
                    <a:lumMod val="50000"/>
                  </a:schemeClr>
                </a:solidFill>
                <a:effectLst>
                  <a:outerShdw blurRad="38100" dist="38100" dir="2700000" algn="tl">
                    <a:srgbClr val="000000">
                      <a:alpha val="43137"/>
                    </a:srgbClr>
                  </a:outerShdw>
                </a:effectLst>
              </a:rPr>
              <a:t>The partners must put £20000 into the new business, Specsavers makes a similar commitment. </a:t>
            </a:r>
          </a:p>
        </p:txBody>
      </p:sp>
    </p:spTree>
    <p:extLst>
      <p:ext uri="{BB962C8B-B14F-4D97-AF65-F5344CB8AC3E}">
        <p14:creationId xmlns:p14="http://schemas.microsoft.com/office/powerpoint/2010/main" val="3680358253"/>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51495-8AA9-4119-9457-37A1090CDFD0}"/>
              </a:ext>
            </a:extLst>
          </p:cNvPr>
          <p:cNvSpPr>
            <a:spLocks noGrp="1"/>
          </p:cNvSpPr>
          <p:nvPr>
            <p:ph type="title"/>
          </p:nvPr>
        </p:nvSpPr>
        <p:spPr/>
        <p:txBody>
          <a:bodyPr/>
          <a:lstStyle/>
          <a:p>
            <a:r>
              <a:rPr lang="en-GB" dirty="0"/>
              <a:t>What makes it different</a:t>
            </a:r>
          </a:p>
        </p:txBody>
      </p:sp>
      <p:sp>
        <p:nvSpPr>
          <p:cNvPr id="4" name="Content Placeholder 3">
            <a:extLst>
              <a:ext uri="{FF2B5EF4-FFF2-40B4-BE49-F238E27FC236}">
                <a16:creationId xmlns:a16="http://schemas.microsoft.com/office/drawing/2014/main" id="{0381AB6B-663B-4A9D-8B5E-6A72DADA260A}"/>
              </a:ext>
            </a:extLst>
          </p:cNvPr>
          <p:cNvSpPr>
            <a:spLocks noGrp="1"/>
          </p:cNvSpPr>
          <p:nvPr>
            <p:ph sz="half" idx="2"/>
          </p:nvPr>
        </p:nvSpPr>
        <p:spPr>
          <a:xfrm>
            <a:off x="3676232" y="1123836"/>
            <a:ext cx="3474720" cy="5315063"/>
          </a:xfrm>
        </p:spPr>
        <p:txBody>
          <a:bodyPr>
            <a:normAutofit fontScale="85000" lnSpcReduction="10000"/>
          </a:bodyPr>
          <a:lstStyle/>
          <a:p>
            <a:r>
              <a:rPr lang="en-US" dirty="0">
                <a:solidFill>
                  <a:schemeClr val="accent3">
                    <a:lumMod val="50000"/>
                  </a:schemeClr>
                </a:solidFill>
              </a:rPr>
              <a:t>There is a “</a:t>
            </a:r>
            <a:r>
              <a:rPr lang="en-US" i="1" dirty="0">
                <a:solidFill>
                  <a:schemeClr val="accent3">
                    <a:lumMod val="50000"/>
                  </a:schemeClr>
                </a:solidFill>
              </a:rPr>
              <a:t>Joint Venture Culture or Super Franchise” (Davies, Perkins, 2017) ownership/ management structure to Specsavers, owning a 50% share in each of the individual store partnerships (Startup.co.uk, 2017) which are each companies in their own right; Each store is part-owned and managed by its own directors, who are shareholders of their own store</a:t>
            </a:r>
            <a:r>
              <a:rPr lang="en-US" dirty="0">
                <a:solidFill>
                  <a:schemeClr val="accent3">
                    <a:lumMod val="50000"/>
                  </a:schemeClr>
                </a:solidFill>
              </a:rPr>
              <a:t>” Dame Mary, 2017. This motivates management and staff to pay an extra interest in the stores success.</a:t>
            </a:r>
          </a:p>
          <a:p>
            <a:r>
              <a:rPr lang="en-US" dirty="0">
                <a:solidFill>
                  <a:schemeClr val="accent3">
                    <a:lumMod val="50000"/>
                  </a:schemeClr>
                </a:solidFill>
              </a:rPr>
              <a:t>This helps to empower key staff</a:t>
            </a:r>
          </a:p>
          <a:p>
            <a:r>
              <a:rPr lang="en-US" dirty="0">
                <a:solidFill>
                  <a:schemeClr val="accent3">
                    <a:lumMod val="50000"/>
                  </a:schemeClr>
                </a:solidFill>
              </a:rPr>
              <a:t>Each store is supported by key specialists in support offices, who provide a range of services, such as marketing, accounting, IT and wholesaling, among others.</a:t>
            </a:r>
          </a:p>
          <a:p>
            <a:r>
              <a:rPr lang="en-GB" dirty="0">
                <a:solidFill>
                  <a:schemeClr val="accent3">
                    <a:lumMod val="50000"/>
                  </a:schemeClr>
                </a:solidFill>
              </a:rPr>
              <a:t>Clinical decisions are made by the staff and management at the store</a:t>
            </a:r>
          </a:p>
          <a:p>
            <a:endParaRPr lang="en-GB" dirty="0">
              <a:solidFill>
                <a:schemeClr val="accent3">
                  <a:lumMod val="50000"/>
                </a:schemeClr>
              </a:solidFill>
            </a:endParaRPr>
          </a:p>
        </p:txBody>
      </p:sp>
      <p:sp>
        <p:nvSpPr>
          <p:cNvPr id="6" name="Content Placeholder 5">
            <a:extLst>
              <a:ext uri="{FF2B5EF4-FFF2-40B4-BE49-F238E27FC236}">
                <a16:creationId xmlns:a16="http://schemas.microsoft.com/office/drawing/2014/main" id="{EAB399FF-3A4D-4D41-AD86-2AD414B5801A}"/>
              </a:ext>
            </a:extLst>
          </p:cNvPr>
          <p:cNvSpPr>
            <a:spLocks noGrp="1"/>
          </p:cNvSpPr>
          <p:nvPr>
            <p:ph sz="quarter" idx="4"/>
          </p:nvPr>
        </p:nvSpPr>
        <p:spPr/>
        <p:txBody>
          <a:bodyPr>
            <a:normAutofit fontScale="85000" lnSpcReduction="10000"/>
          </a:bodyPr>
          <a:lstStyle/>
          <a:p>
            <a:r>
              <a:rPr lang="en-US" dirty="0">
                <a:solidFill>
                  <a:schemeClr val="accent3">
                    <a:lumMod val="50000"/>
                  </a:schemeClr>
                </a:solidFill>
              </a:rPr>
              <a:t>With their business model Specsavers have managed to find a way of “micromanaging” from Specsavers Group head-office while giving the Directors of the individual Specsavers store (each a separate business in its own right) the freedom to run themselves day to day. (H). Board members meet with the directors of the individual store once every eight weeks. This would be difficult for a other large multi-nationals.</a:t>
            </a:r>
            <a:endParaRPr lang="en-GB" dirty="0">
              <a:solidFill>
                <a:schemeClr val="accent3">
                  <a:lumMod val="50000"/>
                </a:schemeClr>
              </a:solidFill>
            </a:endParaRPr>
          </a:p>
        </p:txBody>
      </p:sp>
      <p:sp>
        <p:nvSpPr>
          <p:cNvPr id="7" name="Rectangle 6">
            <a:extLst>
              <a:ext uri="{FF2B5EF4-FFF2-40B4-BE49-F238E27FC236}">
                <a16:creationId xmlns:a16="http://schemas.microsoft.com/office/drawing/2014/main" id="{17CD29E6-5122-4D61-A3F0-278EC2D87531}"/>
              </a:ext>
            </a:extLst>
          </p:cNvPr>
          <p:cNvSpPr/>
          <p:nvPr/>
        </p:nvSpPr>
        <p:spPr>
          <a:xfrm>
            <a:off x="7521151" y="1073791"/>
            <a:ext cx="4004099" cy="584775"/>
          </a:xfrm>
          <a:prstGeom prst="rect">
            <a:avLst/>
          </a:prstGeom>
          <a:noFill/>
        </p:spPr>
        <p:txBody>
          <a:bodyPr wrap="square" lIns="91440" tIns="45720" rIns="91440" bIns="45720">
            <a:spAutoFit/>
          </a:bodyPr>
          <a:lstStyle/>
          <a:p>
            <a:pPr algn="ctr"/>
            <a:r>
              <a:rPr lang="en-GB" sz="3200" b="1" cap="none" spc="0" dirty="0">
                <a:ln w="22225">
                  <a:solidFill>
                    <a:schemeClr val="accent2"/>
                  </a:solidFill>
                  <a:prstDash val="solid"/>
                </a:ln>
                <a:solidFill>
                  <a:schemeClr val="accent2">
                    <a:lumMod val="40000"/>
                    <a:lumOff val="60000"/>
                  </a:schemeClr>
                </a:solidFill>
                <a:effectLst/>
              </a:rPr>
              <a:t>Joint Venture Culture</a:t>
            </a:r>
          </a:p>
        </p:txBody>
      </p:sp>
    </p:spTree>
    <p:extLst>
      <p:ext uri="{BB962C8B-B14F-4D97-AF65-F5344CB8AC3E}">
        <p14:creationId xmlns:p14="http://schemas.microsoft.com/office/powerpoint/2010/main" val="1590732875"/>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51495-8AA9-4119-9457-37A1090CDFD0}"/>
              </a:ext>
            </a:extLst>
          </p:cNvPr>
          <p:cNvSpPr>
            <a:spLocks noGrp="1"/>
          </p:cNvSpPr>
          <p:nvPr>
            <p:ph type="title"/>
          </p:nvPr>
        </p:nvSpPr>
        <p:spPr/>
        <p:txBody>
          <a:bodyPr/>
          <a:lstStyle/>
          <a:p>
            <a:r>
              <a:rPr lang="en-GB" dirty="0"/>
              <a:t>What makes it different</a:t>
            </a:r>
          </a:p>
        </p:txBody>
      </p:sp>
      <p:sp>
        <p:nvSpPr>
          <p:cNvPr id="3" name="Text Placeholder 2">
            <a:extLst>
              <a:ext uri="{FF2B5EF4-FFF2-40B4-BE49-F238E27FC236}">
                <a16:creationId xmlns:a16="http://schemas.microsoft.com/office/drawing/2014/main" id="{EB1DA035-0407-4DDC-B045-A8FCD403C48D}"/>
              </a:ext>
            </a:extLst>
          </p:cNvPr>
          <p:cNvSpPr>
            <a:spLocks noGrp="1"/>
          </p:cNvSpPr>
          <p:nvPr>
            <p:ph type="body" idx="1"/>
          </p:nvPr>
        </p:nvSpPr>
        <p:spPr>
          <a:xfrm>
            <a:off x="3867912" y="962026"/>
            <a:ext cx="5828538" cy="400050"/>
          </a:xfrm>
        </p:spPr>
        <p:txBody>
          <a:bodyPr>
            <a:normAutofit/>
          </a:bodyPr>
          <a:lstStyle/>
          <a:p>
            <a:pPr algn="ctr"/>
            <a:r>
              <a:rPr lang="en-GB" dirty="0">
                <a:ln w="22225">
                  <a:solidFill>
                    <a:schemeClr val="accent2"/>
                  </a:solidFill>
                  <a:prstDash val="solid"/>
                </a:ln>
                <a:solidFill>
                  <a:schemeClr val="accent2">
                    <a:lumMod val="40000"/>
                    <a:lumOff val="60000"/>
                  </a:schemeClr>
                </a:solidFill>
              </a:rPr>
              <a:t>The Creative of Disruption Advertisement in 1985</a:t>
            </a:r>
          </a:p>
        </p:txBody>
      </p:sp>
      <p:sp>
        <p:nvSpPr>
          <p:cNvPr id="4" name="Content Placeholder 3">
            <a:extLst>
              <a:ext uri="{FF2B5EF4-FFF2-40B4-BE49-F238E27FC236}">
                <a16:creationId xmlns:a16="http://schemas.microsoft.com/office/drawing/2014/main" id="{0381AB6B-663B-4A9D-8B5E-6A72DADA260A}"/>
              </a:ext>
            </a:extLst>
          </p:cNvPr>
          <p:cNvSpPr>
            <a:spLocks noGrp="1"/>
          </p:cNvSpPr>
          <p:nvPr>
            <p:ph sz="half" idx="2"/>
          </p:nvPr>
        </p:nvSpPr>
        <p:spPr>
          <a:xfrm>
            <a:off x="3867912" y="1362076"/>
            <a:ext cx="4171188" cy="4592220"/>
          </a:xfrm>
        </p:spPr>
        <p:txBody>
          <a:bodyPr>
            <a:normAutofit fontScale="92500" lnSpcReduction="20000"/>
          </a:bodyPr>
          <a:lstStyle/>
          <a:p>
            <a:r>
              <a:rPr lang="en-US" dirty="0">
                <a:solidFill>
                  <a:schemeClr val="accent3">
                    <a:lumMod val="50000"/>
                  </a:schemeClr>
                </a:solidFill>
              </a:rPr>
              <a:t>The new model developed by Specsavers “focused on telling customers what they’d get in the way of service, product and prices” not previously possible before the deregulation of the industry in 1984. They were the first to see the opportunity in advertising.</a:t>
            </a:r>
          </a:p>
          <a:p>
            <a:r>
              <a:rPr lang="en-US" dirty="0">
                <a:solidFill>
                  <a:schemeClr val="accent3">
                    <a:lumMod val="50000"/>
                  </a:schemeClr>
                </a:solidFill>
              </a:rPr>
              <a:t>The other success that was copied from the original business was the importance of customer service and knowledge. After having to depend on ‘word of mouth’ due to the heavily regulated industry up until 1985, the business had focus on “customer experience” to differentiate from competitors and expand brand awareness </a:t>
            </a:r>
            <a:endParaRPr lang="en-GB" dirty="0">
              <a:solidFill>
                <a:schemeClr val="accent3">
                  <a:lumMod val="50000"/>
                </a:schemeClr>
              </a:solidFill>
            </a:endParaRPr>
          </a:p>
        </p:txBody>
      </p:sp>
      <p:sp>
        <p:nvSpPr>
          <p:cNvPr id="6" name="Content Placeholder 5">
            <a:extLst>
              <a:ext uri="{FF2B5EF4-FFF2-40B4-BE49-F238E27FC236}">
                <a16:creationId xmlns:a16="http://schemas.microsoft.com/office/drawing/2014/main" id="{EAB399FF-3A4D-4D41-AD86-2AD414B5801A}"/>
              </a:ext>
            </a:extLst>
          </p:cNvPr>
          <p:cNvSpPr>
            <a:spLocks noGrp="1"/>
          </p:cNvSpPr>
          <p:nvPr>
            <p:ph sz="quarter" idx="4"/>
          </p:nvPr>
        </p:nvSpPr>
        <p:spPr>
          <a:xfrm>
            <a:off x="8362949" y="1971674"/>
            <a:ext cx="2930233" cy="3982621"/>
          </a:xfrm>
        </p:spPr>
        <p:txBody>
          <a:bodyPr>
            <a:normAutofit fontScale="92500" lnSpcReduction="20000"/>
          </a:bodyPr>
          <a:lstStyle/>
          <a:p>
            <a:r>
              <a:rPr lang="en-US" dirty="0">
                <a:solidFill>
                  <a:schemeClr val="accent3">
                    <a:lumMod val="50000"/>
                  </a:schemeClr>
                </a:solidFill>
              </a:rPr>
              <a:t>In 1984, the deregulation of Optical industry by the Thatcher government which included the relaxation of the regulations regarding the advertisement of optics, meant for the first time opticians could advertise their services and display their prices of goods and services. The publishing of the words optician, optometry or optometrist at the end of name was considered to be an advertisement and so decreed to be “only aloud in ordinary type” </a:t>
            </a:r>
          </a:p>
          <a:p>
            <a:endParaRPr lang="en-GB" dirty="0"/>
          </a:p>
        </p:txBody>
      </p:sp>
    </p:spTree>
    <p:extLst>
      <p:ext uri="{BB962C8B-B14F-4D97-AF65-F5344CB8AC3E}">
        <p14:creationId xmlns:p14="http://schemas.microsoft.com/office/powerpoint/2010/main" val="1178078481"/>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E7D7-98BC-4F53-9EEE-0ACC3809FF52}"/>
              </a:ext>
            </a:extLst>
          </p:cNvPr>
          <p:cNvSpPr>
            <a:spLocks noGrp="1"/>
          </p:cNvSpPr>
          <p:nvPr>
            <p:ph type="title"/>
          </p:nvPr>
        </p:nvSpPr>
        <p:spPr/>
        <p:txBody>
          <a:bodyPr/>
          <a:lstStyle/>
          <a:p>
            <a:r>
              <a:rPr lang="en-GB" dirty="0"/>
              <a:t>What benefits it offers</a:t>
            </a:r>
          </a:p>
        </p:txBody>
      </p:sp>
      <p:sp>
        <p:nvSpPr>
          <p:cNvPr id="3" name="Content Placeholder 2">
            <a:extLst>
              <a:ext uri="{FF2B5EF4-FFF2-40B4-BE49-F238E27FC236}">
                <a16:creationId xmlns:a16="http://schemas.microsoft.com/office/drawing/2014/main" id="{27D77E07-7B62-4D98-884A-701BE5A240DB}"/>
              </a:ext>
            </a:extLst>
          </p:cNvPr>
          <p:cNvSpPr>
            <a:spLocks noGrp="1"/>
          </p:cNvSpPr>
          <p:nvPr>
            <p:ph idx="1"/>
          </p:nvPr>
        </p:nvSpPr>
        <p:spPr/>
        <p:txBody>
          <a:bodyPr/>
          <a:lstStyle/>
          <a:p>
            <a:r>
              <a:rPr lang="en-US" dirty="0">
                <a:solidFill>
                  <a:schemeClr val="accent3">
                    <a:lumMod val="50000"/>
                  </a:schemeClr>
                </a:solidFill>
              </a:rPr>
              <a:t>“</a:t>
            </a:r>
            <a:r>
              <a:rPr lang="en-US" i="1" dirty="0">
                <a:solidFill>
                  <a:schemeClr val="accent3">
                    <a:lumMod val="50000"/>
                  </a:schemeClr>
                </a:solidFill>
              </a:rPr>
              <a:t>so we wanted plenty of choice for people, make more of a fashion purchase than a grudge, medical purchase. Until then, opticians only saw a few people a day. We wanted a volume business, bring down the price</a:t>
            </a:r>
            <a:r>
              <a:rPr lang="en-US" dirty="0">
                <a:solidFill>
                  <a:schemeClr val="accent3">
                    <a:lumMod val="50000"/>
                  </a:schemeClr>
                </a:solidFill>
              </a:rPr>
              <a:t>” Dame Mary Perkins. Increased choice to what was previously and what the independents can offer.</a:t>
            </a:r>
          </a:p>
          <a:p>
            <a:r>
              <a:rPr lang="en-US" dirty="0">
                <a:solidFill>
                  <a:schemeClr val="accent3">
                    <a:lumMod val="50000"/>
                  </a:schemeClr>
                </a:solidFill>
              </a:rPr>
              <a:t>Inexpensive fashion, “</a:t>
            </a:r>
            <a:r>
              <a:rPr lang="en-US" i="1" dirty="0">
                <a:solidFill>
                  <a:schemeClr val="accent3">
                    <a:lumMod val="50000"/>
                  </a:schemeClr>
                </a:solidFill>
              </a:rPr>
              <a:t>Affordable eye care for everyone</a:t>
            </a:r>
            <a:r>
              <a:rPr lang="en-US" dirty="0">
                <a:solidFill>
                  <a:schemeClr val="accent3">
                    <a:lumMod val="50000"/>
                  </a:schemeClr>
                </a:solidFill>
              </a:rPr>
              <a:t>” Dame Mary Perkins. Better offers than competitors. Specsavers were the first to offer 2 for 1 deals on optical glasses.</a:t>
            </a:r>
          </a:p>
          <a:p>
            <a:r>
              <a:rPr lang="en-US" dirty="0">
                <a:solidFill>
                  <a:schemeClr val="accent3">
                    <a:lumMod val="50000"/>
                  </a:schemeClr>
                </a:solidFill>
              </a:rPr>
              <a:t>“the world in which we operate maybe changing, but the one thing that remains consistent is specs avers’ fierce commitment to providing best value eyecare and hearing care, along with outstanding choice and customer service” (Specsavers, 2017).</a:t>
            </a:r>
            <a:endParaRPr lang="en-GB" dirty="0">
              <a:solidFill>
                <a:schemeClr val="accent3">
                  <a:lumMod val="50000"/>
                </a:schemeClr>
              </a:solidFill>
            </a:endParaRPr>
          </a:p>
        </p:txBody>
      </p:sp>
      <p:sp>
        <p:nvSpPr>
          <p:cNvPr id="4" name="Text Placeholder 3">
            <a:extLst>
              <a:ext uri="{FF2B5EF4-FFF2-40B4-BE49-F238E27FC236}">
                <a16:creationId xmlns:a16="http://schemas.microsoft.com/office/drawing/2014/main" id="{7CC13A91-19A6-4D79-B61C-7B76FA878572}"/>
              </a:ext>
            </a:extLst>
          </p:cNvPr>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538269084"/>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E7D7-98BC-4F53-9EEE-0ACC3809FF52}"/>
              </a:ext>
            </a:extLst>
          </p:cNvPr>
          <p:cNvSpPr>
            <a:spLocks noGrp="1"/>
          </p:cNvSpPr>
          <p:nvPr>
            <p:ph type="title"/>
          </p:nvPr>
        </p:nvSpPr>
        <p:spPr/>
        <p:txBody>
          <a:bodyPr/>
          <a:lstStyle/>
          <a:p>
            <a:r>
              <a:rPr lang="en-GB" dirty="0"/>
              <a:t>What benefits it offers</a:t>
            </a:r>
          </a:p>
        </p:txBody>
      </p:sp>
      <p:sp>
        <p:nvSpPr>
          <p:cNvPr id="3" name="Content Placeholder 2">
            <a:extLst>
              <a:ext uri="{FF2B5EF4-FFF2-40B4-BE49-F238E27FC236}">
                <a16:creationId xmlns:a16="http://schemas.microsoft.com/office/drawing/2014/main" id="{27D77E07-7B62-4D98-884A-701BE5A240DB}"/>
              </a:ext>
            </a:extLst>
          </p:cNvPr>
          <p:cNvSpPr>
            <a:spLocks noGrp="1"/>
          </p:cNvSpPr>
          <p:nvPr>
            <p:ph idx="1"/>
          </p:nvPr>
        </p:nvSpPr>
        <p:spPr>
          <a:xfrm>
            <a:off x="3609975" y="4857749"/>
            <a:ext cx="7573137" cy="1552575"/>
          </a:xfrm>
        </p:spPr>
        <p:txBody>
          <a:bodyPr>
            <a:normAutofit fontScale="85000" lnSpcReduction="20000"/>
          </a:bodyPr>
          <a:lstStyle/>
          <a:p>
            <a:pPr marL="0" indent="0">
              <a:buNone/>
            </a:pPr>
            <a:r>
              <a:rPr lang="en-GB" dirty="0">
                <a:solidFill>
                  <a:schemeClr val="accent3">
                    <a:lumMod val="50000"/>
                  </a:schemeClr>
                </a:solidFill>
              </a:rPr>
              <a:t>Virtual try on app. </a:t>
            </a:r>
          </a:p>
          <a:p>
            <a:pPr marL="0" indent="0">
              <a:buNone/>
            </a:pPr>
            <a:endParaRPr lang="en-GB" b="1" dirty="0">
              <a:solidFill>
                <a:schemeClr val="accent3">
                  <a:lumMod val="50000"/>
                </a:schemeClr>
              </a:solidFill>
            </a:endParaRPr>
          </a:p>
          <a:p>
            <a:pPr marL="0" indent="0">
              <a:buNone/>
            </a:pPr>
            <a:endParaRPr lang="en-GB" b="1" dirty="0">
              <a:solidFill>
                <a:schemeClr val="accent3">
                  <a:lumMod val="50000"/>
                </a:schemeClr>
              </a:solidFill>
            </a:endParaRPr>
          </a:p>
          <a:p>
            <a:pPr marL="0" indent="0">
              <a:buNone/>
            </a:pPr>
            <a:r>
              <a:rPr lang="en-GB" b="1" dirty="0">
                <a:solidFill>
                  <a:schemeClr val="accent3">
                    <a:lumMod val="50000"/>
                  </a:schemeClr>
                </a:solidFill>
              </a:rPr>
              <a:t>Technological innovation (disruptions) Specsavers has become early adopters of for a better customer experience. </a:t>
            </a:r>
          </a:p>
        </p:txBody>
      </p:sp>
      <p:sp>
        <p:nvSpPr>
          <p:cNvPr id="4" name="Text Placeholder 3">
            <a:extLst>
              <a:ext uri="{FF2B5EF4-FFF2-40B4-BE49-F238E27FC236}">
                <a16:creationId xmlns:a16="http://schemas.microsoft.com/office/drawing/2014/main" id="{7CC13A91-19A6-4D79-B61C-7B76FA878572}"/>
              </a:ext>
            </a:extLst>
          </p:cNvPr>
          <p:cNvSpPr>
            <a:spLocks noGrp="1"/>
          </p:cNvSpPr>
          <p:nvPr>
            <p:ph type="body" sz="half" idx="2"/>
          </p:nvPr>
        </p:nvSpPr>
        <p:spPr/>
        <p:txBody>
          <a:bodyPr/>
          <a:lstStyle/>
          <a:p>
            <a:endParaRPr lang="en-GB" dirty="0"/>
          </a:p>
        </p:txBody>
      </p:sp>
      <p:pic>
        <p:nvPicPr>
          <p:cNvPr id="5" name="Picture 4">
            <a:extLst>
              <a:ext uri="{FF2B5EF4-FFF2-40B4-BE49-F238E27FC236}">
                <a16:creationId xmlns:a16="http://schemas.microsoft.com/office/drawing/2014/main" id="{AC79B1F4-639A-43AE-BAAF-E9D5F7BE655B}"/>
              </a:ext>
            </a:extLst>
          </p:cNvPr>
          <p:cNvPicPr>
            <a:picLocks noChangeAspect="1"/>
          </p:cNvPicPr>
          <p:nvPr/>
        </p:nvPicPr>
        <p:blipFill rotWithShape="1">
          <a:blip r:embed="rId2"/>
          <a:srcRect l="42697" t="20099" r="12984" b="13984"/>
          <a:stretch/>
        </p:blipFill>
        <p:spPr>
          <a:xfrm>
            <a:off x="3609975" y="1552576"/>
            <a:ext cx="3568410" cy="2985402"/>
          </a:xfrm>
          <a:prstGeom prst="rect">
            <a:avLst/>
          </a:prstGeom>
        </p:spPr>
      </p:pic>
      <p:pic>
        <p:nvPicPr>
          <p:cNvPr id="6" name="Picture 5">
            <a:extLst>
              <a:ext uri="{FF2B5EF4-FFF2-40B4-BE49-F238E27FC236}">
                <a16:creationId xmlns:a16="http://schemas.microsoft.com/office/drawing/2014/main" id="{7AAC12E5-9F0B-4883-BF2E-965EF2BA0278}"/>
              </a:ext>
            </a:extLst>
          </p:cNvPr>
          <p:cNvPicPr>
            <a:picLocks noChangeAspect="1"/>
          </p:cNvPicPr>
          <p:nvPr/>
        </p:nvPicPr>
        <p:blipFill>
          <a:blip r:embed="rId3"/>
          <a:stretch>
            <a:fillRect/>
          </a:stretch>
        </p:blipFill>
        <p:spPr>
          <a:xfrm>
            <a:off x="7364886" y="1743076"/>
            <a:ext cx="4541353" cy="2743734"/>
          </a:xfrm>
          <a:prstGeom prst="rect">
            <a:avLst/>
          </a:prstGeom>
        </p:spPr>
      </p:pic>
      <p:sp>
        <p:nvSpPr>
          <p:cNvPr id="7" name="TextBox 6">
            <a:extLst>
              <a:ext uri="{FF2B5EF4-FFF2-40B4-BE49-F238E27FC236}">
                <a16:creationId xmlns:a16="http://schemas.microsoft.com/office/drawing/2014/main" id="{A0489405-A176-41CB-AF18-81C0F34D52B5}"/>
              </a:ext>
            </a:extLst>
          </p:cNvPr>
          <p:cNvSpPr txBox="1"/>
          <p:nvPr/>
        </p:nvSpPr>
        <p:spPr>
          <a:xfrm flipH="1">
            <a:off x="7592233" y="4972048"/>
            <a:ext cx="3294842" cy="646331"/>
          </a:xfrm>
          <a:prstGeom prst="rect">
            <a:avLst/>
          </a:prstGeom>
          <a:noFill/>
        </p:spPr>
        <p:txBody>
          <a:bodyPr wrap="square" rtlCol="0">
            <a:spAutoFit/>
          </a:bodyPr>
          <a:lstStyle/>
          <a:p>
            <a:r>
              <a:rPr lang="en-GB" dirty="0">
                <a:solidFill>
                  <a:schemeClr val="accent3">
                    <a:lumMod val="50000"/>
                  </a:schemeClr>
                </a:solidFill>
              </a:rPr>
              <a:t>Visual Dispensing Toolbox Measurement application</a:t>
            </a:r>
          </a:p>
        </p:txBody>
      </p:sp>
    </p:spTree>
    <p:extLst>
      <p:ext uri="{BB962C8B-B14F-4D97-AF65-F5344CB8AC3E}">
        <p14:creationId xmlns:p14="http://schemas.microsoft.com/office/powerpoint/2010/main" val="764360836"/>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86A2FFA7-AD1B-4F18-ADD0-77D4CAEC3F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person, music, pipe, indoor&#10;&#10;Description generated with very high confidence">
            <a:extLst>
              <a:ext uri="{FF2B5EF4-FFF2-40B4-BE49-F238E27FC236}">
                <a16:creationId xmlns:a16="http://schemas.microsoft.com/office/drawing/2014/main" id="{0FA9A160-8874-416A-A523-93D95EB5FAF4}"/>
              </a:ext>
            </a:extLst>
          </p:cNvPr>
          <p:cNvPicPr>
            <a:picLocks noChangeAspect="1"/>
          </p:cNvPicPr>
          <p:nvPr/>
        </p:nvPicPr>
        <p:blipFill rotWithShape="1">
          <a:blip r:embed="rId2"/>
          <a:srcRect r="-1" b="16645"/>
          <a:stretch/>
        </p:blipFill>
        <p:spPr>
          <a:xfrm>
            <a:off x="20" y="1"/>
            <a:ext cx="12188932" cy="6858000"/>
          </a:xfrm>
          <a:prstGeom prst="rect">
            <a:avLst/>
          </a:prstGeom>
        </p:spPr>
      </p:pic>
      <p:sp>
        <p:nvSpPr>
          <p:cNvPr id="25" name="Rectangle 19">
            <a:extLst>
              <a:ext uri="{FF2B5EF4-FFF2-40B4-BE49-F238E27FC236}">
                <a16:creationId xmlns:a16="http://schemas.microsoft.com/office/drawing/2014/main" id="{353ADD76-2BDE-4B34-BBF2-F6E3C0DDA02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1">
            <a:extLst>
              <a:ext uri="{FF2B5EF4-FFF2-40B4-BE49-F238E27FC236}">
                <a16:creationId xmlns:a16="http://schemas.microsoft.com/office/drawing/2014/main" id="{E44BA2E8-EBF6-4D04-87F1-3F81C80AAD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chemeClr val="tx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137E4F8-485A-4981-968B-CDD67568CD71}"/>
              </a:ext>
            </a:extLst>
          </p:cNvPr>
          <p:cNvSpPr>
            <a:spLocks noGrp="1"/>
          </p:cNvSpPr>
          <p:nvPr>
            <p:ph type="title"/>
          </p:nvPr>
        </p:nvSpPr>
        <p:spPr>
          <a:xfrm>
            <a:off x="289248" y="1123837"/>
            <a:ext cx="6451110" cy="1255469"/>
          </a:xfrm>
        </p:spPr>
        <p:txBody>
          <a:bodyPr>
            <a:normAutofit/>
          </a:bodyPr>
          <a:lstStyle/>
          <a:p>
            <a:r>
              <a:rPr lang="en-US" sz="2800"/>
              <a:t>Why customers would buy from Specsavers instead of competitors</a:t>
            </a:r>
            <a:br>
              <a:rPr lang="en-US" sz="2800"/>
            </a:br>
            <a:endParaRPr lang="en-GB" sz="2800"/>
          </a:p>
        </p:txBody>
      </p:sp>
      <p:sp>
        <p:nvSpPr>
          <p:cNvPr id="3" name="Content Placeholder 2">
            <a:extLst>
              <a:ext uri="{FF2B5EF4-FFF2-40B4-BE49-F238E27FC236}">
                <a16:creationId xmlns:a16="http://schemas.microsoft.com/office/drawing/2014/main" id="{6253DF13-8219-48D4-944E-2A3D884F141B}"/>
              </a:ext>
            </a:extLst>
          </p:cNvPr>
          <p:cNvSpPr>
            <a:spLocks noGrp="1"/>
          </p:cNvSpPr>
          <p:nvPr>
            <p:ph idx="1"/>
          </p:nvPr>
        </p:nvSpPr>
        <p:spPr>
          <a:xfrm>
            <a:off x="289248" y="2510395"/>
            <a:ext cx="6451109" cy="3274586"/>
          </a:xfrm>
        </p:spPr>
        <p:txBody>
          <a:bodyPr anchor="t">
            <a:normAutofit/>
          </a:bodyPr>
          <a:lstStyle/>
          <a:p>
            <a:r>
              <a:rPr lang="en-US" sz="1900">
                <a:solidFill>
                  <a:srgbClr val="FFFFFF"/>
                </a:solidFill>
              </a:rPr>
              <a:t>As a large multinational with their own manufactures and close links with suppliers Specsavers benefits from the economies of scale provided by large business but aims to provide the quality of service of the small independents (F).</a:t>
            </a:r>
          </a:p>
          <a:p>
            <a:r>
              <a:rPr lang="en-US" sz="1900">
                <a:solidFill>
                  <a:srgbClr val="FFFFFF"/>
                </a:solidFill>
              </a:rPr>
              <a:t>Due to the close operational nature of the stores with the head office, the head office is able to effectively and efficiently gather data which will allow Specsavers to target their chosen customer base quicker and more effectively, and with more expertise with marketing than their competitors.</a:t>
            </a:r>
          </a:p>
          <a:p>
            <a:r>
              <a:rPr lang="en-US" sz="1900">
                <a:solidFill>
                  <a:srgbClr val="FFFFFF"/>
                </a:solidFill>
              </a:rPr>
              <a:t>This will also lead to more focused product alignment.</a:t>
            </a:r>
          </a:p>
          <a:p>
            <a:endParaRPr lang="en-GB" sz="1900">
              <a:solidFill>
                <a:srgbClr val="FFFFFF"/>
              </a:solidFill>
            </a:endParaRPr>
          </a:p>
        </p:txBody>
      </p:sp>
    </p:spTree>
    <p:extLst>
      <p:ext uri="{BB962C8B-B14F-4D97-AF65-F5344CB8AC3E}">
        <p14:creationId xmlns:p14="http://schemas.microsoft.com/office/powerpoint/2010/main" val="1629126900"/>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7E4F8-485A-4981-968B-CDD67568CD71}"/>
              </a:ext>
            </a:extLst>
          </p:cNvPr>
          <p:cNvSpPr>
            <a:spLocks noGrp="1"/>
          </p:cNvSpPr>
          <p:nvPr>
            <p:ph type="title"/>
          </p:nvPr>
        </p:nvSpPr>
        <p:spPr/>
        <p:txBody>
          <a:bodyPr>
            <a:normAutofit/>
          </a:bodyPr>
          <a:lstStyle/>
          <a:p>
            <a:r>
              <a:rPr lang="en-US" dirty="0"/>
              <a:t>Why customers would buy from Specsavers instead of competitors</a:t>
            </a:r>
            <a:endParaRPr lang="en-GB" dirty="0"/>
          </a:p>
        </p:txBody>
      </p:sp>
      <p:sp>
        <p:nvSpPr>
          <p:cNvPr id="3" name="Content Placeholder 2">
            <a:extLst>
              <a:ext uri="{FF2B5EF4-FFF2-40B4-BE49-F238E27FC236}">
                <a16:creationId xmlns:a16="http://schemas.microsoft.com/office/drawing/2014/main" id="{6253DF13-8219-48D4-944E-2A3D884F141B}"/>
              </a:ext>
            </a:extLst>
          </p:cNvPr>
          <p:cNvSpPr>
            <a:spLocks noGrp="1"/>
          </p:cNvSpPr>
          <p:nvPr>
            <p:ph idx="1"/>
          </p:nvPr>
        </p:nvSpPr>
        <p:spPr/>
        <p:txBody>
          <a:bodyPr/>
          <a:lstStyle/>
          <a:p>
            <a:pPr marL="0" indent="0">
              <a:buNone/>
            </a:pPr>
            <a:r>
              <a:rPr lang="en-GB" dirty="0">
                <a:solidFill>
                  <a:schemeClr val="accent3">
                    <a:lumMod val="50000"/>
                  </a:schemeClr>
                </a:solidFill>
              </a:rPr>
              <a:t>“Within the next 2 or 3 years you will be able to choose all glasses at home in the office or at store” Doug Perkins, 2017.</a:t>
            </a:r>
          </a:p>
          <a:p>
            <a:pPr marL="0" indent="0">
              <a:buNone/>
            </a:pPr>
            <a:r>
              <a:rPr lang="en-GB" dirty="0">
                <a:solidFill>
                  <a:schemeClr val="accent3">
                    <a:lumMod val="50000"/>
                  </a:schemeClr>
                </a:solidFill>
              </a:rPr>
              <a:t>100000 people in the UK have used the home visit Healthcall service. Providing the service that customers would receive instore at home for those who can not get out.</a:t>
            </a:r>
          </a:p>
          <a:p>
            <a:pPr marL="0" indent="0">
              <a:buNone/>
            </a:pPr>
            <a:r>
              <a:rPr lang="en-GB" dirty="0">
                <a:solidFill>
                  <a:schemeClr val="accent3">
                    <a:lumMod val="50000"/>
                  </a:schemeClr>
                </a:solidFill>
              </a:rPr>
              <a:t>“core value of treating people as they would be treated ourselves is embedded in our culture” Specsavers, 2017.</a:t>
            </a:r>
          </a:p>
        </p:txBody>
      </p:sp>
    </p:spTree>
    <p:extLst>
      <p:ext uri="{BB962C8B-B14F-4D97-AF65-F5344CB8AC3E}">
        <p14:creationId xmlns:p14="http://schemas.microsoft.com/office/powerpoint/2010/main" val="2845874634"/>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07AE4-8875-4976-A552-129ABE4A59F4}"/>
              </a:ext>
            </a:extLst>
          </p:cNvPr>
          <p:cNvSpPr>
            <a:spLocks noGrp="1"/>
          </p:cNvSpPr>
          <p:nvPr>
            <p:ph type="title"/>
          </p:nvPr>
        </p:nvSpPr>
        <p:spPr/>
        <p:txBody>
          <a:bodyPr>
            <a:normAutofit fontScale="90000"/>
          </a:bodyPr>
          <a:lstStyle/>
          <a:p>
            <a:r>
              <a:rPr lang="en-US" dirty="0"/>
              <a:t>How Specsavers planned to develop the products or services</a:t>
            </a:r>
            <a:br>
              <a:rPr lang="en-US" dirty="0"/>
            </a:br>
            <a:endParaRPr lang="en-GB" dirty="0"/>
          </a:p>
        </p:txBody>
      </p:sp>
      <p:sp>
        <p:nvSpPr>
          <p:cNvPr id="3" name="Content Placeholder 2">
            <a:extLst>
              <a:ext uri="{FF2B5EF4-FFF2-40B4-BE49-F238E27FC236}">
                <a16:creationId xmlns:a16="http://schemas.microsoft.com/office/drawing/2014/main" id="{DFB9077C-059C-40D5-8EE9-B1F7C4D3C53C}"/>
              </a:ext>
            </a:extLst>
          </p:cNvPr>
          <p:cNvSpPr>
            <a:spLocks noGrp="1"/>
          </p:cNvSpPr>
          <p:nvPr>
            <p:ph idx="1"/>
          </p:nvPr>
        </p:nvSpPr>
        <p:spPr/>
        <p:txBody>
          <a:bodyPr>
            <a:normAutofit fontScale="62500" lnSpcReduction="20000"/>
          </a:bodyPr>
          <a:lstStyle/>
          <a:p>
            <a:endParaRPr lang="en-US" dirty="0">
              <a:solidFill>
                <a:schemeClr val="accent3">
                  <a:lumMod val="50000"/>
                </a:schemeClr>
              </a:solidFill>
            </a:endParaRPr>
          </a:p>
          <a:p>
            <a:r>
              <a:rPr lang="en-US" dirty="0">
                <a:solidFill>
                  <a:schemeClr val="accent3">
                    <a:lumMod val="50000"/>
                  </a:schemeClr>
                </a:solidFill>
              </a:rPr>
              <a:t>The Specsavers Group share of the business financed Initially through the Perkins £2million made from the sale Bebbington and Perkins, then by the reinvestment of the Perkins’ dividends, loaned to the company for 0%. This makes sure the company is independent from outside influences.</a:t>
            </a:r>
          </a:p>
          <a:p>
            <a:r>
              <a:rPr lang="en-US" dirty="0">
                <a:solidFill>
                  <a:schemeClr val="accent3">
                    <a:lumMod val="50000"/>
                  </a:schemeClr>
                </a:solidFill>
              </a:rPr>
              <a:t>The Specsavers Optic group owns a 50% share in each of the individual store partnerships which are each companies in their own right, with the other 50% belonging to managing director of each store “Each store is part-owned and managed by its own directors, who are shareholders of their own businesses</a:t>
            </a:r>
          </a:p>
          <a:p>
            <a:r>
              <a:rPr lang="en-US" dirty="0">
                <a:solidFill>
                  <a:schemeClr val="accent3">
                    <a:lumMod val="50000"/>
                  </a:schemeClr>
                </a:solidFill>
              </a:rPr>
              <a:t> Each individual store is supported by key specialists in Specsavers Optic Groups support offices, who provide a range of services.</a:t>
            </a:r>
          </a:p>
          <a:p>
            <a:r>
              <a:rPr lang="en-GB" dirty="0">
                <a:solidFill>
                  <a:schemeClr val="accent3">
                    <a:lumMod val="50000"/>
                  </a:schemeClr>
                </a:solidFill>
              </a:rPr>
              <a:t>“specialist support is available for many different aspects of optical practice management and professional development” </a:t>
            </a:r>
            <a:r>
              <a:rPr lang="en-US" dirty="0">
                <a:solidFill>
                  <a:schemeClr val="accent3">
                    <a:lumMod val="50000"/>
                  </a:schemeClr>
                </a:solidFill>
              </a:rPr>
              <a:t>Services provided include:</a:t>
            </a:r>
          </a:p>
          <a:p>
            <a:pPr marL="457200" indent="-457200">
              <a:buFont typeface="+mj-lt"/>
              <a:buAutoNum type="arabicPeriod"/>
            </a:pPr>
            <a:r>
              <a:rPr lang="en-US" dirty="0">
                <a:solidFill>
                  <a:schemeClr val="accent3">
                    <a:lumMod val="50000"/>
                  </a:schemeClr>
                </a:solidFill>
              </a:rPr>
              <a:t>Business planning, development and operational guidance</a:t>
            </a:r>
          </a:p>
          <a:p>
            <a:pPr marL="457200" indent="-457200">
              <a:buFont typeface="+mj-lt"/>
              <a:buAutoNum type="arabicPeriod"/>
            </a:pPr>
            <a:r>
              <a:rPr lang="en-US" dirty="0">
                <a:solidFill>
                  <a:schemeClr val="accent3">
                    <a:lumMod val="50000"/>
                  </a:schemeClr>
                </a:solidFill>
              </a:rPr>
              <a:t>Recruitment</a:t>
            </a:r>
          </a:p>
          <a:p>
            <a:pPr marL="457200" indent="-457200">
              <a:buFont typeface="+mj-lt"/>
              <a:buAutoNum type="arabicPeriod"/>
            </a:pPr>
            <a:r>
              <a:rPr lang="en-US" dirty="0">
                <a:solidFill>
                  <a:schemeClr val="accent3">
                    <a:lumMod val="50000"/>
                  </a:schemeClr>
                </a:solidFill>
              </a:rPr>
              <a:t>Staff and management training</a:t>
            </a:r>
          </a:p>
          <a:p>
            <a:pPr marL="457200" indent="-457200">
              <a:buFont typeface="+mj-lt"/>
              <a:buAutoNum type="arabicPeriod"/>
            </a:pPr>
            <a:r>
              <a:rPr lang="en-US" dirty="0">
                <a:solidFill>
                  <a:schemeClr val="accent3">
                    <a:lumMod val="50000"/>
                  </a:schemeClr>
                </a:solidFill>
              </a:rPr>
              <a:t>Professional development</a:t>
            </a:r>
          </a:p>
          <a:p>
            <a:pPr marL="457200" indent="-457200">
              <a:buFont typeface="+mj-lt"/>
              <a:buAutoNum type="arabicPeriod"/>
            </a:pPr>
            <a:r>
              <a:rPr lang="en-US" dirty="0">
                <a:solidFill>
                  <a:schemeClr val="accent3">
                    <a:lumMod val="50000"/>
                  </a:schemeClr>
                </a:solidFill>
              </a:rPr>
              <a:t>Legal and financial planning </a:t>
            </a:r>
          </a:p>
          <a:p>
            <a:pPr marL="457200" indent="-457200">
              <a:buFont typeface="+mj-lt"/>
              <a:buAutoNum type="arabicPeriod"/>
            </a:pPr>
            <a:r>
              <a:rPr lang="en-US" dirty="0">
                <a:solidFill>
                  <a:schemeClr val="accent3">
                    <a:lumMod val="50000"/>
                  </a:schemeClr>
                </a:solidFill>
              </a:rPr>
              <a:t>Banking and accountancy services</a:t>
            </a:r>
          </a:p>
          <a:p>
            <a:pPr marL="457200" indent="-457200">
              <a:buFont typeface="+mj-lt"/>
              <a:buAutoNum type="arabicPeriod"/>
            </a:pPr>
            <a:r>
              <a:rPr lang="en-US" dirty="0">
                <a:solidFill>
                  <a:schemeClr val="accent3">
                    <a:lumMod val="50000"/>
                  </a:schemeClr>
                </a:solidFill>
              </a:rPr>
              <a:t>Premium rate stock and equipment purchasing</a:t>
            </a:r>
          </a:p>
          <a:p>
            <a:pPr marL="457200" indent="-457200">
              <a:buFont typeface="+mj-lt"/>
              <a:buAutoNum type="arabicPeriod"/>
            </a:pPr>
            <a:r>
              <a:rPr lang="en-US" dirty="0">
                <a:solidFill>
                  <a:schemeClr val="accent3">
                    <a:lumMod val="50000"/>
                  </a:schemeClr>
                </a:solidFill>
              </a:rPr>
              <a:t>Local and national marketing, PR</a:t>
            </a:r>
          </a:p>
          <a:p>
            <a:pPr marL="457200" indent="-457200">
              <a:buFont typeface="+mj-lt"/>
              <a:buAutoNum type="arabicPeriod"/>
            </a:pPr>
            <a:r>
              <a:rPr lang="en-US" dirty="0">
                <a:solidFill>
                  <a:schemeClr val="accent3">
                    <a:lumMod val="50000"/>
                  </a:schemeClr>
                </a:solidFill>
              </a:rPr>
              <a:t>Retail systems</a:t>
            </a:r>
          </a:p>
          <a:p>
            <a:pPr marL="0" indent="0">
              <a:buNone/>
            </a:pPr>
            <a:endParaRPr lang="en-GB" dirty="0">
              <a:solidFill>
                <a:schemeClr val="accent3">
                  <a:lumMod val="50000"/>
                </a:schemeClr>
              </a:solidFill>
            </a:endParaRPr>
          </a:p>
        </p:txBody>
      </p:sp>
      <p:sp>
        <p:nvSpPr>
          <p:cNvPr id="4" name="Text Placeholder 3">
            <a:extLst>
              <a:ext uri="{FF2B5EF4-FFF2-40B4-BE49-F238E27FC236}">
                <a16:creationId xmlns:a16="http://schemas.microsoft.com/office/drawing/2014/main" id="{5BD7954A-0613-40EA-A656-91B0A4F0C40E}"/>
              </a:ext>
            </a:extLst>
          </p:cNvPr>
          <p:cNvSpPr>
            <a:spLocks noGrp="1"/>
          </p:cNvSpPr>
          <p:nvPr>
            <p:ph type="body" sz="half" idx="2"/>
          </p:nvPr>
        </p:nvSpPr>
        <p:spPr>
          <a:xfrm>
            <a:off x="256032" y="3494176"/>
            <a:ext cx="2834640" cy="2321990"/>
          </a:xfrm>
        </p:spPr>
        <p:txBody>
          <a:bodyPr/>
          <a:lstStyle/>
          <a:p>
            <a:endParaRPr lang="en-GB" dirty="0"/>
          </a:p>
        </p:txBody>
      </p:sp>
      <p:pic>
        <p:nvPicPr>
          <p:cNvPr id="5" name="Picture 4">
            <a:extLst>
              <a:ext uri="{FF2B5EF4-FFF2-40B4-BE49-F238E27FC236}">
                <a16:creationId xmlns:a16="http://schemas.microsoft.com/office/drawing/2014/main" id="{D0F8407A-8204-4EB0-B893-BB10A315589A}"/>
              </a:ext>
            </a:extLst>
          </p:cNvPr>
          <p:cNvPicPr>
            <a:picLocks noChangeAspect="1"/>
          </p:cNvPicPr>
          <p:nvPr/>
        </p:nvPicPr>
        <p:blipFill>
          <a:blip r:embed="rId2"/>
          <a:stretch>
            <a:fillRect/>
          </a:stretch>
        </p:blipFill>
        <p:spPr>
          <a:xfrm>
            <a:off x="8020812" y="3848099"/>
            <a:ext cx="3162300" cy="2371725"/>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pic>
    </p:spTree>
    <p:extLst>
      <p:ext uri="{BB962C8B-B14F-4D97-AF65-F5344CB8AC3E}">
        <p14:creationId xmlns:p14="http://schemas.microsoft.com/office/powerpoint/2010/main" val="1988425514"/>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07AE4-8875-4976-A552-129ABE4A59F4}"/>
              </a:ext>
            </a:extLst>
          </p:cNvPr>
          <p:cNvSpPr>
            <a:spLocks noGrp="1"/>
          </p:cNvSpPr>
          <p:nvPr>
            <p:ph type="title"/>
          </p:nvPr>
        </p:nvSpPr>
        <p:spPr/>
        <p:txBody>
          <a:bodyPr>
            <a:normAutofit/>
          </a:bodyPr>
          <a:lstStyle/>
          <a:p>
            <a:r>
              <a:rPr lang="en-US" dirty="0"/>
              <a:t>Specsavers’</a:t>
            </a:r>
            <a:br>
              <a:rPr lang="en-US" dirty="0"/>
            </a:br>
            <a:r>
              <a:rPr lang="en-US" dirty="0"/>
              <a:t>products or services</a:t>
            </a:r>
            <a:br>
              <a:rPr lang="en-US" dirty="0"/>
            </a:br>
            <a:endParaRPr lang="en-GB" dirty="0"/>
          </a:p>
        </p:txBody>
      </p:sp>
      <p:sp>
        <p:nvSpPr>
          <p:cNvPr id="3" name="Content Placeholder 2">
            <a:extLst>
              <a:ext uri="{FF2B5EF4-FFF2-40B4-BE49-F238E27FC236}">
                <a16:creationId xmlns:a16="http://schemas.microsoft.com/office/drawing/2014/main" id="{DFB9077C-059C-40D5-8EE9-B1F7C4D3C53C}"/>
              </a:ext>
            </a:extLst>
          </p:cNvPr>
          <p:cNvSpPr>
            <a:spLocks noGrp="1"/>
          </p:cNvSpPr>
          <p:nvPr>
            <p:ph idx="1"/>
          </p:nvPr>
        </p:nvSpPr>
        <p:spPr>
          <a:xfrm>
            <a:off x="3876673" y="438149"/>
            <a:ext cx="7334252" cy="3082291"/>
          </a:xfrm>
        </p:spPr>
        <p:txBody>
          <a:bodyPr/>
          <a:lstStyle/>
          <a:p>
            <a:r>
              <a:rPr lang="en-US" dirty="0">
                <a:solidFill>
                  <a:schemeClr val="accent3">
                    <a:lumMod val="50000"/>
                  </a:schemeClr>
                </a:solidFill>
              </a:rPr>
              <a:t>separate glasses into a separate retail space inside the opticians practice away from the ophthalmologist office was an innovation that was most beneficial and was an insight that would prove important for the industry itself. Specsavers  Annual report 2016-2017 states that “retail side of optics, the providers most essential source of income.</a:t>
            </a:r>
          </a:p>
          <a:p>
            <a:endParaRPr lang="en-GB" dirty="0">
              <a:solidFill>
                <a:schemeClr val="accent3">
                  <a:lumMod val="50000"/>
                </a:schemeClr>
              </a:solidFill>
            </a:endParaRPr>
          </a:p>
        </p:txBody>
      </p:sp>
      <p:sp>
        <p:nvSpPr>
          <p:cNvPr id="4" name="Text Placeholder 3">
            <a:extLst>
              <a:ext uri="{FF2B5EF4-FFF2-40B4-BE49-F238E27FC236}">
                <a16:creationId xmlns:a16="http://schemas.microsoft.com/office/drawing/2014/main" id="{5BD7954A-0613-40EA-A656-91B0A4F0C40E}"/>
              </a:ext>
            </a:extLst>
          </p:cNvPr>
          <p:cNvSpPr>
            <a:spLocks noGrp="1"/>
          </p:cNvSpPr>
          <p:nvPr>
            <p:ph type="body" sz="half" idx="2"/>
          </p:nvPr>
        </p:nvSpPr>
        <p:spPr/>
        <p:txBody>
          <a:bodyPr/>
          <a:lstStyle/>
          <a:p>
            <a:endParaRPr lang="en-GB" dirty="0"/>
          </a:p>
        </p:txBody>
      </p:sp>
      <p:pic>
        <p:nvPicPr>
          <p:cNvPr id="5" name="Picture 4">
            <a:extLst>
              <a:ext uri="{FF2B5EF4-FFF2-40B4-BE49-F238E27FC236}">
                <a16:creationId xmlns:a16="http://schemas.microsoft.com/office/drawing/2014/main" id="{0CBEBCAF-1148-453D-85EC-2166F18DA2F2}"/>
              </a:ext>
            </a:extLst>
          </p:cNvPr>
          <p:cNvPicPr>
            <a:picLocks noChangeAspect="1"/>
          </p:cNvPicPr>
          <p:nvPr/>
        </p:nvPicPr>
        <p:blipFill>
          <a:blip r:embed="rId2"/>
          <a:stretch>
            <a:fillRect/>
          </a:stretch>
        </p:blipFill>
        <p:spPr>
          <a:xfrm>
            <a:off x="4147947" y="2865423"/>
            <a:ext cx="5727194" cy="3579496"/>
          </a:xfrm>
          <a:prstGeom prst="rect">
            <a:avLst/>
          </a:prstGeom>
        </p:spPr>
      </p:pic>
    </p:spTree>
    <p:extLst>
      <p:ext uri="{BB962C8B-B14F-4D97-AF65-F5344CB8AC3E}">
        <p14:creationId xmlns:p14="http://schemas.microsoft.com/office/powerpoint/2010/main" val="2742072051"/>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8C9F8-E27F-40F6-9145-D5A5C79FBDC4}"/>
              </a:ext>
            </a:extLst>
          </p:cNvPr>
          <p:cNvSpPr>
            <a:spLocks noGrp="1"/>
          </p:cNvSpPr>
          <p:nvPr>
            <p:ph type="title"/>
          </p:nvPr>
        </p:nvSpPr>
        <p:spPr/>
        <p:txBody>
          <a:bodyPr>
            <a:normAutofit/>
          </a:bodyPr>
          <a:lstStyle/>
          <a:p>
            <a:r>
              <a:rPr lang="en-US" dirty="0"/>
              <a:t>The key features and success factors of the optic industry </a:t>
            </a:r>
            <a:endParaRPr lang="en-GB" dirty="0"/>
          </a:p>
        </p:txBody>
      </p:sp>
      <p:sp>
        <p:nvSpPr>
          <p:cNvPr id="5" name="Content Placeholder 4">
            <a:extLst>
              <a:ext uri="{FF2B5EF4-FFF2-40B4-BE49-F238E27FC236}">
                <a16:creationId xmlns:a16="http://schemas.microsoft.com/office/drawing/2014/main" id="{F1B7BBA1-BFC9-4340-97CA-6B20C183BE82}"/>
              </a:ext>
            </a:extLst>
          </p:cNvPr>
          <p:cNvSpPr>
            <a:spLocks noGrp="1"/>
          </p:cNvSpPr>
          <p:nvPr>
            <p:ph idx="1"/>
          </p:nvPr>
        </p:nvSpPr>
        <p:spPr>
          <a:xfrm>
            <a:off x="3639312" y="1600200"/>
            <a:ext cx="7315200" cy="1828800"/>
          </a:xfrm>
        </p:spPr>
        <p:txBody>
          <a:bodyPr>
            <a:normAutofit fontScale="92500" lnSpcReduction="20000"/>
          </a:bodyPr>
          <a:lstStyle/>
          <a:p>
            <a:r>
              <a:rPr lang="en-US" dirty="0">
                <a:solidFill>
                  <a:schemeClr val="accent3">
                    <a:lumMod val="50000"/>
                  </a:schemeClr>
                </a:solidFill>
              </a:rPr>
              <a:t>Other events which changed the meaning of the industry were the limiting of free collective glasses to “children and low-income groups” in 1985 and the abolishment of the free NHS eye-test for everyone in 1988 (P). </a:t>
            </a:r>
          </a:p>
          <a:p>
            <a:r>
              <a:rPr lang="en-US" dirty="0">
                <a:solidFill>
                  <a:schemeClr val="accent3">
                    <a:lumMod val="50000"/>
                  </a:schemeClr>
                </a:solidFill>
              </a:rPr>
              <a:t>40% of people don’t have eye tests every 2 years (Eye Care Trust)</a:t>
            </a:r>
          </a:p>
          <a:p>
            <a:r>
              <a:rPr lang="en-US" dirty="0">
                <a:solidFill>
                  <a:schemeClr val="accent3">
                    <a:lumMod val="50000"/>
                  </a:schemeClr>
                </a:solidFill>
              </a:rPr>
              <a:t>2016-2017, the number of eye tests carried out paid by the NHS were 776,827.</a:t>
            </a:r>
          </a:p>
          <a:p>
            <a:endParaRPr lang="en-US" dirty="0">
              <a:solidFill>
                <a:schemeClr val="accent3">
                  <a:lumMod val="50000"/>
                </a:schemeClr>
              </a:solidFill>
            </a:endParaRPr>
          </a:p>
          <a:p>
            <a:endParaRPr lang="en-US" dirty="0">
              <a:solidFill>
                <a:schemeClr val="accent3">
                  <a:lumMod val="50000"/>
                </a:schemeClr>
              </a:solidFill>
            </a:endParaRPr>
          </a:p>
          <a:p>
            <a:endParaRPr lang="en-GB" dirty="0">
              <a:solidFill>
                <a:schemeClr val="accent3">
                  <a:lumMod val="50000"/>
                </a:schemeClr>
              </a:solidFill>
            </a:endParaRPr>
          </a:p>
        </p:txBody>
      </p:sp>
      <p:sp>
        <p:nvSpPr>
          <p:cNvPr id="6" name="Text Placeholder 5">
            <a:extLst>
              <a:ext uri="{FF2B5EF4-FFF2-40B4-BE49-F238E27FC236}">
                <a16:creationId xmlns:a16="http://schemas.microsoft.com/office/drawing/2014/main" id="{9AB28216-1CA5-4F68-A8A9-0765CB16405B}"/>
              </a:ext>
            </a:extLst>
          </p:cNvPr>
          <p:cNvSpPr>
            <a:spLocks noGrp="1"/>
          </p:cNvSpPr>
          <p:nvPr>
            <p:ph type="body" sz="half" idx="2"/>
          </p:nvPr>
        </p:nvSpPr>
        <p:spPr/>
        <p:txBody>
          <a:bodyPr/>
          <a:lstStyle/>
          <a:p>
            <a:endParaRPr lang="en-GB" dirty="0"/>
          </a:p>
        </p:txBody>
      </p:sp>
      <p:sp>
        <p:nvSpPr>
          <p:cNvPr id="7" name="Rectangle 6">
            <a:extLst>
              <a:ext uri="{FF2B5EF4-FFF2-40B4-BE49-F238E27FC236}">
                <a16:creationId xmlns:a16="http://schemas.microsoft.com/office/drawing/2014/main" id="{64112229-7071-4861-A25B-4DCABF34D9DE}"/>
              </a:ext>
            </a:extLst>
          </p:cNvPr>
          <p:cNvSpPr/>
          <p:nvPr/>
        </p:nvSpPr>
        <p:spPr>
          <a:xfrm>
            <a:off x="3900296" y="3224010"/>
            <a:ext cx="6100953" cy="2862322"/>
          </a:xfrm>
          <a:prstGeom prst="rect">
            <a:avLst/>
          </a:prstGeom>
        </p:spPr>
        <p:txBody>
          <a:bodyPr wrap="square">
            <a:spAutoFit/>
          </a:bodyPr>
          <a:lstStyle/>
          <a:p>
            <a:r>
              <a:rPr lang="en-US" dirty="0"/>
              <a:t>Types of eye specialists;</a:t>
            </a:r>
          </a:p>
          <a:p>
            <a:r>
              <a:rPr lang="en-US" dirty="0"/>
              <a:t>Ophthalmologist- Eye doctor (M.D.). At least 8 further years of medical training after degree. Can perform surgery</a:t>
            </a:r>
          </a:p>
          <a:p>
            <a:r>
              <a:rPr lang="en-US" dirty="0"/>
              <a:t>Optometrist- healthcare professional who can provide primary vision; sight testing, correction, diagnosis, treatment and managing changes.</a:t>
            </a:r>
          </a:p>
          <a:p>
            <a:r>
              <a:rPr lang="en-US" dirty="0"/>
              <a:t>Optician- technician who can design, verify and fit spectacles with a prescription written by ophthalmologist or optometrist.</a:t>
            </a:r>
          </a:p>
          <a:p>
            <a:r>
              <a:rPr lang="en-US" dirty="0"/>
              <a:t>Assistants- can fit spectacles but only to certain groups and under direct supervision by one of the above three.</a:t>
            </a:r>
          </a:p>
        </p:txBody>
      </p:sp>
    </p:spTree>
    <p:extLst>
      <p:ext uri="{BB962C8B-B14F-4D97-AF65-F5344CB8AC3E}">
        <p14:creationId xmlns:p14="http://schemas.microsoft.com/office/powerpoint/2010/main" val="2927639848"/>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AF0D3D-ABE8-48B1-B63B-130AAD0211A6}"/>
              </a:ext>
            </a:extLst>
          </p:cNvPr>
          <p:cNvSpPr>
            <a:spLocks noGrp="1"/>
          </p:cNvSpPr>
          <p:nvPr>
            <p:ph type="title"/>
          </p:nvPr>
        </p:nvSpPr>
        <p:spPr/>
        <p:txBody>
          <a:bodyPr/>
          <a:lstStyle/>
          <a:p>
            <a:r>
              <a:rPr lang="en-GB" dirty="0"/>
              <a:t>SWOT Analysis</a:t>
            </a:r>
            <a:br>
              <a:rPr lang="en-GB" dirty="0"/>
            </a:br>
            <a:r>
              <a:rPr lang="en-GB" dirty="0"/>
              <a:t>for the Future of Specsavers</a:t>
            </a:r>
          </a:p>
        </p:txBody>
      </p:sp>
      <p:sp>
        <p:nvSpPr>
          <p:cNvPr id="5" name="Content Placeholder 4">
            <a:extLst>
              <a:ext uri="{FF2B5EF4-FFF2-40B4-BE49-F238E27FC236}">
                <a16:creationId xmlns:a16="http://schemas.microsoft.com/office/drawing/2014/main" id="{BF9CECF0-772C-41F9-B884-8B35048933D3}"/>
              </a:ext>
            </a:extLst>
          </p:cNvPr>
          <p:cNvSpPr>
            <a:spLocks noGrp="1"/>
          </p:cNvSpPr>
          <p:nvPr>
            <p:ph sz="half" idx="1"/>
          </p:nvPr>
        </p:nvSpPr>
        <p:spPr/>
        <p:txBody>
          <a:bodyPr>
            <a:normAutofit lnSpcReduction="10000"/>
          </a:bodyPr>
          <a:lstStyle/>
          <a:p>
            <a:r>
              <a:rPr lang="en-GB" b="1" dirty="0">
                <a:solidFill>
                  <a:schemeClr val="accent3">
                    <a:lumMod val="50000"/>
                  </a:schemeClr>
                </a:solidFill>
              </a:rPr>
              <a:t>Strengths</a:t>
            </a:r>
          </a:p>
          <a:p>
            <a:r>
              <a:rPr lang="en-GB" dirty="0">
                <a:solidFill>
                  <a:schemeClr val="accent3">
                    <a:lumMod val="50000"/>
                  </a:schemeClr>
                </a:solidFill>
              </a:rPr>
              <a:t>Financed independently-</a:t>
            </a:r>
          </a:p>
          <a:p>
            <a:r>
              <a:rPr lang="en-GB" dirty="0">
                <a:solidFill>
                  <a:schemeClr val="accent3">
                    <a:lumMod val="50000"/>
                  </a:schemeClr>
                </a:solidFill>
              </a:rPr>
              <a:t>The Specsavers Group share of the business financed Initially through the Perkins £2million made from the sale Bebbington and Perkins, then by the reinvestment of the Perkins’ dividends, loaned to the company for 0%. This makes sure the company is independent from outside influences.</a:t>
            </a:r>
          </a:p>
          <a:p>
            <a:r>
              <a:rPr lang="en-GB" dirty="0">
                <a:solidFill>
                  <a:schemeClr val="accent3">
                    <a:lumMod val="50000"/>
                  </a:schemeClr>
                </a:solidFill>
              </a:rPr>
              <a:t>Early adopters of technological innovations.</a:t>
            </a:r>
          </a:p>
          <a:p>
            <a:r>
              <a:rPr lang="en-GB" dirty="0">
                <a:solidFill>
                  <a:schemeClr val="accent3">
                    <a:lumMod val="50000"/>
                  </a:schemeClr>
                </a:solidFill>
              </a:rPr>
              <a:t>Accredited training program</a:t>
            </a:r>
          </a:p>
        </p:txBody>
      </p:sp>
      <p:sp>
        <p:nvSpPr>
          <p:cNvPr id="6" name="Content Placeholder 5">
            <a:extLst>
              <a:ext uri="{FF2B5EF4-FFF2-40B4-BE49-F238E27FC236}">
                <a16:creationId xmlns:a16="http://schemas.microsoft.com/office/drawing/2014/main" id="{04CCB26A-05F4-4156-8A9D-AB477F4EE533}"/>
              </a:ext>
            </a:extLst>
          </p:cNvPr>
          <p:cNvSpPr>
            <a:spLocks noGrp="1"/>
          </p:cNvSpPr>
          <p:nvPr>
            <p:ph sz="half" idx="2"/>
          </p:nvPr>
        </p:nvSpPr>
        <p:spPr/>
        <p:txBody>
          <a:bodyPr>
            <a:normAutofit lnSpcReduction="10000"/>
          </a:bodyPr>
          <a:lstStyle/>
          <a:p>
            <a:r>
              <a:rPr lang="en-GB" b="1" dirty="0">
                <a:solidFill>
                  <a:schemeClr val="accent3">
                    <a:lumMod val="50000"/>
                  </a:schemeClr>
                </a:solidFill>
              </a:rPr>
              <a:t>Weaknesses</a:t>
            </a:r>
          </a:p>
          <a:p>
            <a:r>
              <a:rPr lang="en-GB" dirty="0">
                <a:solidFill>
                  <a:schemeClr val="accent3">
                    <a:lumMod val="50000"/>
                  </a:schemeClr>
                </a:solidFill>
              </a:rPr>
              <a:t>Lack of future Optometrists</a:t>
            </a:r>
          </a:p>
          <a:p>
            <a:r>
              <a:rPr lang="en-GB" dirty="0">
                <a:solidFill>
                  <a:schemeClr val="accent3">
                    <a:lumMod val="50000"/>
                  </a:schemeClr>
                </a:solidFill>
              </a:rPr>
              <a:t>Education limited to certain areas and certain universities.</a:t>
            </a:r>
          </a:p>
          <a:p>
            <a:r>
              <a:rPr lang="en-GB" dirty="0">
                <a:solidFill>
                  <a:schemeClr val="accent3">
                    <a:lumMod val="50000"/>
                  </a:schemeClr>
                </a:solidFill>
              </a:rPr>
              <a:t>Graduates are increasingly more likely to stay near their home town creating deserts of needed skills in areas.</a:t>
            </a:r>
          </a:p>
          <a:p>
            <a:r>
              <a:rPr lang="en-GB" dirty="0">
                <a:solidFill>
                  <a:schemeClr val="accent3">
                    <a:lumMod val="50000"/>
                  </a:schemeClr>
                </a:solidFill>
              </a:rPr>
              <a:t>Specsavers have been criticised with “devaluing the industry”</a:t>
            </a:r>
          </a:p>
          <a:p>
            <a:r>
              <a:rPr lang="en-GB" dirty="0">
                <a:solidFill>
                  <a:schemeClr val="accent3">
                    <a:lumMod val="50000"/>
                  </a:schemeClr>
                </a:solidFill>
              </a:rPr>
              <a:t>Some optometrists would not consider a partnership as the perceive a lack of control and requirements of management.</a:t>
            </a:r>
          </a:p>
        </p:txBody>
      </p:sp>
    </p:spTree>
    <p:extLst>
      <p:ext uri="{BB962C8B-B14F-4D97-AF65-F5344CB8AC3E}">
        <p14:creationId xmlns:p14="http://schemas.microsoft.com/office/powerpoint/2010/main" val="3908301275"/>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AF0D3D-ABE8-48B1-B63B-130AAD0211A6}"/>
              </a:ext>
            </a:extLst>
          </p:cNvPr>
          <p:cNvSpPr>
            <a:spLocks noGrp="1"/>
          </p:cNvSpPr>
          <p:nvPr>
            <p:ph type="title"/>
          </p:nvPr>
        </p:nvSpPr>
        <p:spPr/>
        <p:txBody>
          <a:bodyPr/>
          <a:lstStyle/>
          <a:p>
            <a:r>
              <a:rPr lang="en-US" dirty="0"/>
              <a:t>SWOT Analysis</a:t>
            </a:r>
            <a:br>
              <a:rPr lang="en-US" dirty="0"/>
            </a:br>
            <a:r>
              <a:rPr lang="en-US" dirty="0"/>
              <a:t>for the Future of Specsavers</a:t>
            </a:r>
            <a:endParaRPr lang="en-GB" dirty="0"/>
          </a:p>
        </p:txBody>
      </p:sp>
      <p:sp>
        <p:nvSpPr>
          <p:cNvPr id="5" name="Content Placeholder 4">
            <a:extLst>
              <a:ext uri="{FF2B5EF4-FFF2-40B4-BE49-F238E27FC236}">
                <a16:creationId xmlns:a16="http://schemas.microsoft.com/office/drawing/2014/main" id="{BF9CECF0-772C-41F9-B884-8B35048933D3}"/>
              </a:ext>
            </a:extLst>
          </p:cNvPr>
          <p:cNvSpPr>
            <a:spLocks noGrp="1"/>
          </p:cNvSpPr>
          <p:nvPr>
            <p:ph sz="half" idx="1"/>
          </p:nvPr>
        </p:nvSpPr>
        <p:spPr>
          <a:xfrm>
            <a:off x="3867912" y="868680"/>
            <a:ext cx="3474720" cy="5817870"/>
          </a:xfrm>
        </p:spPr>
        <p:txBody>
          <a:bodyPr numCol="1">
            <a:normAutofit fontScale="70000" lnSpcReduction="20000"/>
          </a:bodyPr>
          <a:lstStyle/>
          <a:p>
            <a:pPr marL="0" indent="0">
              <a:buNone/>
            </a:pPr>
            <a:r>
              <a:rPr lang="en-GB" sz="2300" b="1" dirty="0">
                <a:solidFill>
                  <a:schemeClr val="accent3">
                    <a:lumMod val="50000"/>
                  </a:schemeClr>
                </a:solidFill>
              </a:rPr>
              <a:t>Opportunities</a:t>
            </a:r>
          </a:p>
          <a:p>
            <a:pPr marL="0" indent="0">
              <a:buNone/>
            </a:pPr>
            <a:r>
              <a:rPr lang="en-US" sz="2300" dirty="0">
                <a:solidFill>
                  <a:schemeClr val="accent3">
                    <a:lumMod val="50000"/>
                  </a:schemeClr>
                </a:solidFill>
              </a:rPr>
              <a:t>The ‘uberization’ of eye health- the bureaucracy use of technology to circumvent and legislation, leading to disruption in the interests of productivity and efficiency” (Q).</a:t>
            </a:r>
          </a:p>
          <a:p>
            <a:pPr marL="0" indent="0">
              <a:buNone/>
            </a:pPr>
            <a:r>
              <a:rPr lang="en-US" sz="2300" dirty="0">
                <a:solidFill>
                  <a:schemeClr val="accent3">
                    <a:lumMod val="50000"/>
                  </a:schemeClr>
                </a:solidFill>
              </a:rPr>
              <a:t> The biggest disruption with in the last decade has been technologies such as the internet which is effecting; </a:t>
            </a:r>
          </a:p>
          <a:p>
            <a:r>
              <a:rPr lang="en-US" sz="2300" dirty="0">
                <a:solidFill>
                  <a:schemeClr val="accent3">
                    <a:lumMod val="50000"/>
                  </a:schemeClr>
                </a:solidFill>
              </a:rPr>
              <a:t>education of the public about issues such as self-care and conditions,</a:t>
            </a:r>
          </a:p>
          <a:p>
            <a:r>
              <a:rPr lang="en-US" sz="2300" dirty="0">
                <a:solidFill>
                  <a:schemeClr val="accent3">
                    <a:lumMod val="50000"/>
                  </a:schemeClr>
                </a:solidFill>
              </a:rPr>
              <a:t> the ability to market more effectively towards you specifically chosen demographics, real-time booking of patients and the digitizing of health records</a:t>
            </a:r>
          </a:p>
          <a:p>
            <a:pPr marL="0" indent="0">
              <a:buNone/>
            </a:pPr>
            <a:r>
              <a:rPr lang="en-US" sz="2300" dirty="0">
                <a:solidFill>
                  <a:schemeClr val="accent3">
                    <a:lumMod val="50000"/>
                  </a:schemeClr>
                </a:solidFill>
              </a:rPr>
              <a:t>Aging population/ under pressure NHS provides scope to offer specialized treatments, differentiating from competitors.</a:t>
            </a:r>
          </a:p>
          <a:p>
            <a:pPr marL="0" indent="0">
              <a:buNone/>
            </a:pPr>
            <a:r>
              <a:rPr lang="en-US" sz="2300" dirty="0">
                <a:solidFill>
                  <a:schemeClr val="accent3">
                    <a:lumMod val="50000"/>
                  </a:schemeClr>
                </a:solidFill>
              </a:rPr>
              <a:t>322139 ophthalmology outpatients in Welsh Hospitals in 2015. this gives opticians practices to reinvest in skills to cover some of these patients.</a:t>
            </a:r>
          </a:p>
          <a:p>
            <a:pPr marL="0" indent="0">
              <a:buNone/>
            </a:pPr>
            <a:r>
              <a:rPr lang="en-US" sz="2300" dirty="0">
                <a:solidFill>
                  <a:schemeClr val="accent3">
                    <a:lumMod val="50000"/>
                  </a:schemeClr>
                </a:solidFill>
              </a:rPr>
              <a:t>390 patients in the first few months of 2017 had been waiting more than the targeted 14 weeks for NHS hearing aid.</a:t>
            </a:r>
          </a:p>
          <a:p>
            <a:pPr marL="0" indent="0">
              <a:buNone/>
            </a:pPr>
            <a:endParaRPr lang="en-US" dirty="0">
              <a:solidFill>
                <a:schemeClr val="accent3">
                  <a:lumMod val="50000"/>
                </a:schemeClr>
              </a:solidFill>
            </a:endParaRPr>
          </a:p>
          <a:p>
            <a:pPr marL="0" indent="0">
              <a:buNone/>
            </a:pPr>
            <a:endParaRPr lang="en-GB" dirty="0">
              <a:solidFill>
                <a:schemeClr val="accent3">
                  <a:lumMod val="50000"/>
                </a:schemeClr>
              </a:solidFill>
            </a:endParaRPr>
          </a:p>
        </p:txBody>
      </p:sp>
      <p:sp>
        <p:nvSpPr>
          <p:cNvPr id="6" name="Content Placeholder 5">
            <a:extLst>
              <a:ext uri="{FF2B5EF4-FFF2-40B4-BE49-F238E27FC236}">
                <a16:creationId xmlns:a16="http://schemas.microsoft.com/office/drawing/2014/main" id="{04CCB26A-05F4-4156-8A9D-AB477F4EE533}"/>
              </a:ext>
            </a:extLst>
          </p:cNvPr>
          <p:cNvSpPr>
            <a:spLocks noGrp="1"/>
          </p:cNvSpPr>
          <p:nvPr>
            <p:ph sz="half" idx="2"/>
          </p:nvPr>
        </p:nvSpPr>
        <p:spPr/>
        <p:txBody>
          <a:bodyPr>
            <a:noAutofit/>
          </a:bodyPr>
          <a:lstStyle/>
          <a:p>
            <a:r>
              <a:rPr lang="en-GB" sz="1800" b="1" dirty="0">
                <a:solidFill>
                  <a:schemeClr val="accent3">
                    <a:lumMod val="50000"/>
                  </a:schemeClr>
                </a:solidFill>
              </a:rPr>
              <a:t>Threats</a:t>
            </a:r>
          </a:p>
          <a:p>
            <a:r>
              <a:rPr lang="en-GB" sz="1800" dirty="0">
                <a:solidFill>
                  <a:schemeClr val="accent3">
                    <a:lumMod val="50000"/>
                  </a:schemeClr>
                </a:solidFill>
              </a:rPr>
              <a:t>In 1991, LASIK laser eye surgery was introduce. There is future possibility it may become more popular in future as technology and technique improves</a:t>
            </a:r>
            <a:r>
              <a:rPr lang="en-GB" sz="1800" b="1" dirty="0">
                <a:solidFill>
                  <a:schemeClr val="accent3">
                    <a:lumMod val="50000"/>
                  </a:schemeClr>
                </a:solidFill>
              </a:rPr>
              <a:t>.</a:t>
            </a:r>
          </a:p>
          <a:p>
            <a:r>
              <a:rPr lang="en-GB" sz="1800" dirty="0">
                <a:solidFill>
                  <a:schemeClr val="accent3">
                    <a:lumMod val="50000"/>
                  </a:schemeClr>
                </a:solidFill>
              </a:rPr>
              <a:t>Supermarkets</a:t>
            </a:r>
            <a:r>
              <a:rPr lang="en-GB" sz="1800" b="1" dirty="0">
                <a:solidFill>
                  <a:schemeClr val="accent3">
                    <a:lumMod val="50000"/>
                  </a:schemeClr>
                </a:solidFill>
              </a:rPr>
              <a:t> </a:t>
            </a:r>
            <a:r>
              <a:rPr lang="en-GB" sz="1800" dirty="0">
                <a:solidFill>
                  <a:schemeClr val="accent3">
                    <a:lumMod val="50000"/>
                  </a:schemeClr>
                </a:solidFill>
              </a:rPr>
              <a:t>who are entering the optics market. They have a greater footfall per day as customers visit opticians purely for one reason, supermarkets already have the customers there for separate reason, it provides the customer with convenience.</a:t>
            </a:r>
          </a:p>
          <a:p>
            <a:r>
              <a:rPr lang="en-GB" sz="1800" dirty="0">
                <a:solidFill>
                  <a:schemeClr val="accent3">
                    <a:lumMod val="50000"/>
                  </a:schemeClr>
                </a:solidFill>
              </a:rPr>
              <a:t>Supermarkets have great access to economies of scale.</a:t>
            </a:r>
          </a:p>
          <a:p>
            <a:r>
              <a:rPr lang="en-GB" sz="1800" dirty="0">
                <a:solidFill>
                  <a:schemeClr val="accent3">
                    <a:lumMod val="50000"/>
                  </a:schemeClr>
                </a:solidFill>
              </a:rPr>
              <a:t>Internet sellers like Glass Direct, convenient and cheap.</a:t>
            </a:r>
          </a:p>
        </p:txBody>
      </p:sp>
    </p:spTree>
    <p:extLst>
      <p:ext uri="{BB962C8B-B14F-4D97-AF65-F5344CB8AC3E}">
        <p14:creationId xmlns:p14="http://schemas.microsoft.com/office/powerpoint/2010/main" val="3013792168"/>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71738-A1E4-46BB-948C-327FB9F301FC}"/>
              </a:ext>
            </a:extLst>
          </p:cNvPr>
          <p:cNvSpPr>
            <a:spLocks noGrp="1"/>
          </p:cNvSpPr>
          <p:nvPr>
            <p:ph type="title"/>
          </p:nvPr>
        </p:nvSpPr>
        <p:spPr>
          <a:xfrm>
            <a:off x="256032" y="1143000"/>
            <a:ext cx="3001518" cy="2377440"/>
          </a:xfrm>
        </p:spPr>
        <p:txBody>
          <a:bodyPr/>
          <a:lstStyle/>
          <a:p>
            <a:r>
              <a:rPr lang="en-GB" dirty="0"/>
              <a:t>Social Entrepreneurship </a:t>
            </a:r>
          </a:p>
        </p:txBody>
      </p:sp>
      <p:pic>
        <p:nvPicPr>
          <p:cNvPr id="5" name="Picture Placeholder 4">
            <a:extLst>
              <a:ext uri="{FF2B5EF4-FFF2-40B4-BE49-F238E27FC236}">
                <a16:creationId xmlns:a16="http://schemas.microsoft.com/office/drawing/2014/main" id="{7745493A-BC75-4CA8-BCA4-00DD6446050F}"/>
              </a:ext>
            </a:extLst>
          </p:cNvPr>
          <p:cNvPicPr>
            <a:picLocks noGrp="1" noChangeAspect="1"/>
          </p:cNvPicPr>
          <p:nvPr>
            <p:ph type="pic" idx="1"/>
          </p:nvPr>
        </p:nvPicPr>
        <p:blipFill>
          <a:blip r:embed="rId2"/>
          <a:srcRect l="18096" r="18096"/>
          <a:stretch>
            <a:fillRect/>
          </a:stretch>
        </p:blipFill>
        <p:spPr>
          <a:xfrm>
            <a:off x="8540306" y="276224"/>
            <a:ext cx="3157537" cy="6453209"/>
          </a:xfrm>
          <a:prstGeom prst="rect">
            <a:avLst/>
          </a:prstGeom>
        </p:spPr>
      </p:pic>
      <p:sp>
        <p:nvSpPr>
          <p:cNvPr id="4" name="Text Placeholder 3">
            <a:extLst>
              <a:ext uri="{FF2B5EF4-FFF2-40B4-BE49-F238E27FC236}">
                <a16:creationId xmlns:a16="http://schemas.microsoft.com/office/drawing/2014/main" id="{ABC0C6D6-1EB1-486D-8DCD-8F19C489E9A2}"/>
              </a:ext>
            </a:extLst>
          </p:cNvPr>
          <p:cNvSpPr>
            <a:spLocks noGrp="1"/>
          </p:cNvSpPr>
          <p:nvPr>
            <p:ph type="body" sz="half" idx="2"/>
          </p:nvPr>
        </p:nvSpPr>
        <p:spPr/>
        <p:txBody>
          <a:bodyPr/>
          <a:lstStyle/>
          <a:p>
            <a:endParaRPr lang="en-GB" dirty="0"/>
          </a:p>
        </p:txBody>
      </p:sp>
      <p:pic>
        <p:nvPicPr>
          <p:cNvPr id="6" name="Picture 5">
            <a:extLst>
              <a:ext uri="{FF2B5EF4-FFF2-40B4-BE49-F238E27FC236}">
                <a16:creationId xmlns:a16="http://schemas.microsoft.com/office/drawing/2014/main" id="{F0D07389-6786-400E-9E00-5642B30229FF}"/>
              </a:ext>
            </a:extLst>
          </p:cNvPr>
          <p:cNvPicPr>
            <a:picLocks noChangeAspect="1"/>
          </p:cNvPicPr>
          <p:nvPr/>
        </p:nvPicPr>
        <p:blipFill>
          <a:blip r:embed="rId3"/>
          <a:stretch>
            <a:fillRect/>
          </a:stretch>
        </p:blipFill>
        <p:spPr>
          <a:xfrm>
            <a:off x="7344728" y="4998661"/>
            <a:ext cx="685800" cy="971550"/>
          </a:xfrm>
          <a:prstGeom prst="rect">
            <a:avLst/>
          </a:prstGeom>
        </p:spPr>
      </p:pic>
      <p:pic>
        <p:nvPicPr>
          <p:cNvPr id="7" name="Picture 6">
            <a:extLst>
              <a:ext uri="{FF2B5EF4-FFF2-40B4-BE49-F238E27FC236}">
                <a16:creationId xmlns:a16="http://schemas.microsoft.com/office/drawing/2014/main" id="{9CE32440-4D86-41EC-AF74-6A45DCC19765}"/>
              </a:ext>
            </a:extLst>
          </p:cNvPr>
          <p:cNvPicPr>
            <a:picLocks noChangeAspect="1"/>
          </p:cNvPicPr>
          <p:nvPr/>
        </p:nvPicPr>
        <p:blipFill>
          <a:blip r:embed="rId4"/>
          <a:stretch>
            <a:fillRect/>
          </a:stretch>
        </p:blipFill>
        <p:spPr>
          <a:xfrm>
            <a:off x="494157" y="4485726"/>
            <a:ext cx="3449193" cy="2167032"/>
          </a:xfrm>
          <a:prstGeom prst="rect">
            <a:avLst/>
          </a:prstGeom>
        </p:spPr>
      </p:pic>
      <p:sp>
        <p:nvSpPr>
          <p:cNvPr id="8" name="Rectangle 7">
            <a:extLst>
              <a:ext uri="{FF2B5EF4-FFF2-40B4-BE49-F238E27FC236}">
                <a16:creationId xmlns:a16="http://schemas.microsoft.com/office/drawing/2014/main" id="{BEBC37B1-B5CE-4E8E-AEFD-8C5CC6064FF1}"/>
              </a:ext>
            </a:extLst>
          </p:cNvPr>
          <p:cNvSpPr/>
          <p:nvPr/>
        </p:nvSpPr>
        <p:spPr>
          <a:xfrm>
            <a:off x="3651695" y="762059"/>
            <a:ext cx="6153150" cy="3139321"/>
          </a:xfrm>
          <a:prstGeom prst="rect">
            <a:avLst/>
          </a:prstGeom>
        </p:spPr>
        <p:txBody>
          <a:bodyPr wrap="square">
            <a:spAutoFit/>
          </a:bodyPr>
          <a:lstStyle/>
          <a:p>
            <a:r>
              <a:rPr lang="en-US" dirty="0">
                <a:solidFill>
                  <a:schemeClr val="accent2">
                    <a:lumMod val="75000"/>
                  </a:schemeClr>
                </a:solidFill>
              </a:rPr>
              <a:t>Examples of Corporate Social Entrepreneurship that The Specsavers Optical Group and individual practices support are; £1.3 raised through fundraising for local and national causes, support of Eye Care Trust and National Eye Health week to raise awareness, partnerships with Blind People (RNIB) to help fund sight-loss advisors in the UK as well as others (Director.co.uk, 2009). </a:t>
            </a:r>
          </a:p>
          <a:p>
            <a:r>
              <a:rPr lang="en-US" dirty="0">
                <a:solidFill>
                  <a:schemeClr val="accent2">
                    <a:lumMod val="75000"/>
                  </a:schemeClr>
                </a:solidFill>
              </a:rPr>
              <a:t>A social entrepreneurship that Dame Mary personally take part in include a not-for-profit Modern Muse, whom she is a founding patron of, that aims to encourage young women in to different industries (modernmuse.org,2017).</a:t>
            </a:r>
          </a:p>
        </p:txBody>
      </p:sp>
    </p:spTree>
    <p:extLst>
      <p:ext uri="{BB962C8B-B14F-4D97-AF65-F5344CB8AC3E}">
        <p14:creationId xmlns:p14="http://schemas.microsoft.com/office/powerpoint/2010/main" val="1511144363"/>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4DB45FE-6F26-4C44-A467-D66665382D64}"/>
              </a:ext>
            </a:extLst>
          </p:cNvPr>
          <p:cNvSpPr/>
          <p:nvPr/>
        </p:nvSpPr>
        <p:spPr>
          <a:xfrm>
            <a:off x="866775" y="1429673"/>
            <a:ext cx="10458450" cy="4247317"/>
          </a:xfrm>
          <a:prstGeom prst="rect">
            <a:avLst/>
          </a:prstGeom>
        </p:spPr>
        <p:txBody>
          <a:bodyPr wrap="square">
            <a:spAutoFit/>
          </a:bodyPr>
          <a:lstStyle/>
          <a:p>
            <a:r>
              <a:rPr lang="en-US" dirty="0"/>
              <a:t>Dame Mary and Doug Perkins are definitely a case where the right opportunity presented itself, at the right time, where the right entrepreneurial cognitive abilities and motivations of two partners complimented each  (please see previous paper on Motivation (Davies, 2017)), and continuous learning and appraisal of situation can build to lead to something monumental.</a:t>
            </a:r>
          </a:p>
          <a:p>
            <a:r>
              <a:rPr lang="en-US" dirty="0"/>
              <a:t>What can be taken from the example of the Perkins and the Specsavers model is that the opportunity for entrepreneurship is greatly increased with the support of specialists who have an understanding of concepts of business. As both a novice, a serial and as well as intrapreneurs both Dame Mary and Doug Perkins have benefited from individuals who can advise and support the enterprise. It would should be more hands on than a traditional consultancy. Indeed the business model of Specsavers is the adding of value to individual optician businesses by providing business support such as accounting, training, auditing etc. ‘Business Angels’ whose model of supplying the business backbone to enterprises encourage other to take the leap into entrepreneurship, thus having a positive effect on economic development and so, providing social/ ecological benefits to a region such as Wales. This is not necessarily something that the Government should support itself but maybe should encourage. This instead provides an opportunity for additional entrepreneurship both classical and/or social entrepreneurship by individuals. </a:t>
            </a:r>
          </a:p>
        </p:txBody>
      </p:sp>
    </p:spTree>
    <p:extLst>
      <p:ext uri="{BB962C8B-B14F-4D97-AF65-F5344CB8AC3E}">
        <p14:creationId xmlns:p14="http://schemas.microsoft.com/office/powerpoint/2010/main" val="380685835"/>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8FDB79-C268-4FE8-8D67-77329DEF34AD}"/>
              </a:ext>
            </a:extLst>
          </p:cNvPr>
          <p:cNvSpPr/>
          <p:nvPr/>
        </p:nvSpPr>
        <p:spPr>
          <a:xfrm>
            <a:off x="982663" y="2837586"/>
            <a:ext cx="10153650" cy="1938992"/>
          </a:xfrm>
          <a:prstGeom prst="rect">
            <a:avLst/>
          </a:prstGeom>
        </p:spPr>
        <p:txBody>
          <a:bodyPr wrap="square">
            <a:spAutoFit/>
          </a:bodyPr>
          <a:lstStyle/>
          <a:p>
            <a:r>
              <a:rPr lang="en-US" sz="2400" b="1" dirty="0"/>
              <a:t>On further reflection, on the knowledge I have accumulated researching for this assignment, this would have been my business proposition for Week 6 and &amp; on the MBA 2017 Entrepreneurship module. The vast skill set and experience of my cohort and especially my own group would provide a good fit for the plan.</a:t>
            </a:r>
            <a:endParaRPr lang="en-GB" sz="2400" b="1" dirty="0"/>
          </a:p>
        </p:txBody>
      </p:sp>
    </p:spTree>
    <p:extLst>
      <p:ext uri="{BB962C8B-B14F-4D97-AF65-F5344CB8AC3E}">
        <p14:creationId xmlns:p14="http://schemas.microsoft.com/office/powerpoint/2010/main" val="39542631"/>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9E3DD-F706-4BB5-A66E-E4EDE763B800}"/>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EE42C0D9-0B4C-4152-ABA7-48F4EFB4F736}"/>
              </a:ext>
            </a:extLst>
          </p:cNvPr>
          <p:cNvSpPr>
            <a:spLocks noGrp="1"/>
          </p:cNvSpPr>
          <p:nvPr>
            <p:ph sz="half" idx="1"/>
          </p:nvPr>
        </p:nvSpPr>
        <p:spPr>
          <a:xfrm>
            <a:off x="3867912" y="868679"/>
            <a:ext cx="3474720" cy="5674995"/>
          </a:xfrm>
        </p:spPr>
        <p:txBody>
          <a:bodyPr>
            <a:normAutofit fontScale="47500" lnSpcReduction="20000"/>
          </a:bodyPr>
          <a:lstStyle/>
          <a:p>
            <a:pPr marL="0" indent="0">
              <a:buNone/>
            </a:pPr>
            <a:r>
              <a:rPr lang="en-US" u="sng" dirty="0">
                <a:solidFill>
                  <a:schemeClr val="accent2">
                    <a:lumMod val="75000"/>
                  </a:schemeClr>
                </a:solidFill>
              </a:rPr>
              <a:t>WELSH GOVERNMENT (2017), Sensory health: Eye care and hearing statistics, [online] at </a:t>
            </a:r>
            <a:r>
              <a:rPr lang="en-US" u="sng" dirty="0">
                <a:solidFill>
                  <a:schemeClr val="accent2">
                    <a:lumMod val="75000"/>
                  </a:schemeClr>
                </a:solidFill>
                <a:hlinkClick r:id="rId2"/>
              </a:rPr>
              <a:t>http://gov.wales/statistics-and-research/eye-care/?lang=en</a:t>
            </a:r>
            <a:endParaRPr lang="en-US" u="sng" dirty="0">
              <a:solidFill>
                <a:schemeClr val="accent2">
                  <a:lumMod val="75000"/>
                </a:schemeClr>
              </a:solidFill>
            </a:endParaRPr>
          </a:p>
          <a:p>
            <a:pPr marL="0" indent="0">
              <a:buNone/>
            </a:pPr>
            <a:r>
              <a:rPr lang="en-US" u="sng" dirty="0">
                <a:solidFill>
                  <a:schemeClr val="accent2">
                    <a:lumMod val="75000"/>
                  </a:schemeClr>
                </a:solidFill>
              </a:rPr>
              <a:t>THE EXPRESS, (2013), The Modest Lifestyle Of Specsavers Founder Dame Mary Perkins, [online] at http://www.express.co.uk/life-style/life/449469/The-modest-lifestyle-of-Specsavers-founder-Dame-Mary-Perkins, [accessed] on 01/11/2017</a:t>
            </a:r>
          </a:p>
          <a:p>
            <a:pPr marL="0" indent="0">
              <a:buNone/>
            </a:pPr>
            <a:r>
              <a:rPr lang="en-US" u="sng" dirty="0">
                <a:solidFill>
                  <a:schemeClr val="accent2">
                    <a:lumMod val="75000"/>
                  </a:schemeClr>
                </a:solidFill>
              </a:rPr>
              <a:t>STARTUPS.CO.UK, (2012), Dame Mary Perkins: Specsavers. The Specsavers' co-founder on successful organic growth, managing a vast network, and dealing with tough calls [online] at https://startups.co.uk/dame-mary-perkins-specsavers/ [accessed] on 30/10/2017. </a:t>
            </a:r>
          </a:p>
          <a:p>
            <a:pPr marL="0" indent="0">
              <a:buNone/>
            </a:pPr>
            <a:r>
              <a:rPr lang="en-US" u="sng" dirty="0">
                <a:solidFill>
                  <a:schemeClr val="accent2">
                    <a:lumMod val="75000"/>
                  </a:schemeClr>
                </a:solidFill>
              </a:rPr>
              <a:t>SPECSAVERS, (2017), Partnerships, [online] at https://www.specsavers.co.uk/news-and-information/partnership, (accessed) on 01/12/2017</a:t>
            </a:r>
          </a:p>
          <a:p>
            <a:pPr marL="0" indent="0">
              <a:buNone/>
            </a:pPr>
            <a:r>
              <a:rPr lang="en-US" u="sng" dirty="0">
                <a:solidFill>
                  <a:schemeClr val="accent2">
                    <a:lumMod val="75000"/>
                  </a:schemeClr>
                </a:solidFill>
              </a:rPr>
              <a:t>SPECSAVERS, (2017), Annual </a:t>
            </a:r>
            <a:r>
              <a:rPr lang="en-US" u="sng" dirty="0" err="1">
                <a:solidFill>
                  <a:schemeClr val="accent2">
                    <a:lumMod val="75000"/>
                  </a:schemeClr>
                </a:solidFill>
              </a:rPr>
              <a:t>Reort</a:t>
            </a:r>
            <a:r>
              <a:rPr lang="en-US" u="sng" dirty="0">
                <a:solidFill>
                  <a:schemeClr val="accent2">
                    <a:lumMod val="75000"/>
                  </a:schemeClr>
                </a:solidFill>
              </a:rPr>
              <a:t> 2016-2017, [online] at https://view.joomag.com/annual-review-2016-2017/0135989001500988633?short (accessed) on 01/12/2017.</a:t>
            </a:r>
          </a:p>
          <a:p>
            <a:pPr marL="0" indent="0">
              <a:buNone/>
            </a:pPr>
            <a:r>
              <a:rPr lang="en-US" u="sng" dirty="0">
                <a:solidFill>
                  <a:schemeClr val="accent2">
                    <a:lumMod val="75000"/>
                  </a:schemeClr>
                </a:solidFill>
              </a:rPr>
              <a:t>SPECSAVERS, (2017), Dame Mary Perkins Co-founder, [online] at https://jobs.specsavers.co.uk/our-board/dame-mary-perkins/, (accessed on 01/12/2017).</a:t>
            </a:r>
          </a:p>
          <a:p>
            <a:pPr marL="0" indent="0">
              <a:buNone/>
            </a:pPr>
            <a:r>
              <a:rPr lang="en-US" u="sng" dirty="0">
                <a:solidFill>
                  <a:schemeClr val="accent2">
                    <a:lumMod val="75000"/>
                  </a:schemeClr>
                </a:solidFill>
              </a:rPr>
              <a:t>MODERNMUSE, (2017), founding Patron, [online] at https://www.modernmuse.org/#/</a:t>
            </a:r>
            <a:r>
              <a:rPr lang="en-US" dirty="0">
                <a:solidFill>
                  <a:schemeClr val="accent2">
                    <a:lumMod val="75000"/>
                  </a:schemeClr>
                </a:solidFill>
              </a:rPr>
              <a:t>CAL COUNCIL (GOC), (2017), Protecting the public1958-2008 Celebrating 50 years of optical regulation/ 50th anniversary report, [online] at </a:t>
            </a:r>
            <a:r>
              <a:rPr lang="en-US" dirty="0">
                <a:solidFill>
                  <a:schemeClr val="accent2">
                    <a:lumMod val="75000"/>
                  </a:schemeClr>
                </a:solidFill>
                <a:hlinkClick r:id="rId3"/>
              </a:rPr>
              <a:t>https://www.optical.org/en/about_us/history/index.cfm</a:t>
            </a:r>
            <a:r>
              <a:rPr lang="en-US" dirty="0">
                <a:solidFill>
                  <a:schemeClr val="accent2">
                    <a:lumMod val="75000"/>
                  </a:schemeClr>
                </a:solidFill>
              </a:rPr>
              <a:t>.</a:t>
            </a:r>
          </a:p>
          <a:p>
            <a:pPr marL="0" indent="0">
              <a:buNone/>
            </a:pPr>
            <a:r>
              <a:rPr lang="en-US" dirty="0">
                <a:solidFill>
                  <a:schemeClr val="accent2">
                    <a:lumMod val="75000"/>
                  </a:schemeClr>
                </a:solidFill>
              </a:rPr>
              <a:t>2020 HEALTH, (2016), Foresight Project Report executive Summery, [online] at http://www.opticalconfederation.org.uk/downloads/foresightfull-reportwebsps.pdf</a:t>
            </a:r>
            <a:endParaRPr lang="en-GB" dirty="0">
              <a:solidFill>
                <a:schemeClr val="accent2">
                  <a:lumMod val="75000"/>
                </a:schemeClr>
              </a:solidFill>
            </a:endParaRPr>
          </a:p>
          <a:p>
            <a:pPr marL="0" indent="0">
              <a:buNone/>
            </a:pPr>
            <a:r>
              <a:rPr lang="en-US" u="sng" dirty="0">
                <a:solidFill>
                  <a:schemeClr val="accent2">
                    <a:lumMod val="75000"/>
                  </a:schemeClr>
                </a:solidFill>
              </a:rPr>
              <a:t>DAVIES, C, PERKINS, M, (2017), Mary Perkins Interview, email interview, </a:t>
            </a:r>
            <a:r>
              <a:rPr lang="en-US" u="sng" dirty="0" err="1">
                <a:solidFill>
                  <a:schemeClr val="accent2">
                    <a:lumMod val="75000"/>
                  </a:schemeClr>
                </a:solidFill>
              </a:rPr>
              <a:t>Llanelli</a:t>
            </a:r>
            <a:r>
              <a:rPr lang="en-US" u="sng" dirty="0">
                <a:solidFill>
                  <a:schemeClr val="accent2">
                    <a:lumMod val="75000"/>
                  </a:schemeClr>
                </a:solidFill>
              </a:rPr>
              <a:t>, Guernsey, 25/10/2017- 30/10/2017</a:t>
            </a:r>
          </a:p>
          <a:p>
            <a:pPr marL="0" indent="0">
              <a:buNone/>
            </a:pPr>
            <a:endParaRPr lang="en-GB" u="sng" dirty="0">
              <a:solidFill>
                <a:schemeClr val="accent2">
                  <a:lumMod val="75000"/>
                </a:schemeClr>
              </a:solidFill>
            </a:endParaRPr>
          </a:p>
        </p:txBody>
      </p:sp>
      <p:sp>
        <p:nvSpPr>
          <p:cNvPr id="4" name="Content Placeholder 3">
            <a:extLst>
              <a:ext uri="{FF2B5EF4-FFF2-40B4-BE49-F238E27FC236}">
                <a16:creationId xmlns:a16="http://schemas.microsoft.com/office/drawing/2014/main" id="{2273D262-E667-4CFA-8DA9-3714CB61C5D6}"/>
              </a:ext>
            </a:extLst>
          </p:cNvPr>
          <p:cNvSpPr>
            <a:spLocks noGrp="1"/>
          </p:cNvSpPr>
          <p:nvPr>
            <p:ph sz="half" idx="2"/>
          </p:nvPr>
        </p:nvSpPr>
        <p:spPr>
          <a:xfrm>
            <a:off x="7846695" y="1123837"/>
            <a:ext cx="3474720" cy="5120640"/>
          </a:xfrm>
        </p:spPr>
        <p:txBody>
          <a:bodyPr>
            <a:normAutofit fontScale="47500" lnSpcReduction="20000"/>
          </a:bodyPr>
          <a:lstStyle/>
          <a:p>
            <a:pPr marL="0" indent="0">
              <a:buNone/>
            </a:pPr>
            <a:r>
              <a:rPr lang="en-US" u="sng" dirty="0">
                <a:solidFill>
                  <a:schemeClr val="accent2">
                    <a:lumMod val="75000"/>
                  </a:schemeClr>
                </a:solidFill>
              </a:rPr>
              <a:t>BARON R. A., (2006), Opportunity Recognition as Patten Recognition, Academy of Management Perspectives, p-104-119.</a:t>
            </a:r>
            <a:endParaRPr lang="en-GB" u="sng" dirty="0">
              <a:solidFill>
                <a:schemeClr val="accent2">
                  <a:lumMod val="75000"/>
                </a:schemeClr>
              </a:solidFill>
            </a:endParaRPr>
          </a:p>
          <a:p>
            <a:pPr marL="0" indent="0">
              <a:buNone/>
            </a:pPr>
            <a:r>
              <a:rPr lang="en-US" u="sng" dirty="0">
                <a:solidFill>
                  <a:schemeClr val="accent2">
                    <a:lumMod val="75000"/>
                  </a:schemeClr>
                </a:solidFill>
              </a:rPr>
              <a:t>2020 HEALTH, (2016), Foresight Project Report executive Summery, [online] at http://www.opticalconfederation.org.uk/downloads/foresightfull-reportwebsps.pdf</a:t>
            </a:r>
          </a:p>
          <a:p>
            <a:pPr marL="0" indent="0">
              <a:buNone/>
            </a:pPr>
            <a:r>
              <a:rPr lang="en-US" u="sng" dirty="0">
                <a:solidFill>
                  <a:schemeClr val="accent2">
                    <a:lumMod val="75000"/>
                  </a:schemeClr>
                </a:solidFill>
              </a:rPr>
              <a:t>DAVIES, C, PERKINS, M, (2017), Mary Perkins Interview, email interview, </a:t>
            </a:r>
            <a:r>
              <a:rPr lang="en-US" u="sng" dirty="0" err="1">
                <a:solidFill>
                  <a:schemeClr val="accent2">
                    <a:lumMod val="75000"/>
                  </a:schemeClr>
                </a:solidFill>
              </a:rPr>
              <a:t>Llanelli</a:t>
            </a:r>
            <a:r>
              <a:rPr lang="en-US" u="sng" dirty="0">
                <a:solidFill>
                  <a:schemeClr val="accent2">
                    <a:lumMod val="75000"/>
                  </a:schemeClr>
                </a:solidFill>
              </a:rPr>
              <a:t>, Guernsey, 25/10/2017- 30/10/2017</a:t>
            </a:r>
          </a:p>
          <a:p>
            <a:pPr marL="0" indent="0">
              <a:buNone/>
            </a:pPr>
            <a:endParaRPr lang="en-GB" u="sng" dirty="0">
              <a:solidFill>
                <a:schemeClr val="accent2">
                  <a:lumMod val="75000"/>
                </a:schemeClr>
              </a:solidFill>
            </a:endParaRPr>
          </a:p>
          <a:p>
            <a:pPr marL="0" indent="0">
              <a:buNone/>
            </a:pPr>
            <a:endParaRPr lang="en-GB" u="sng" dirty="0">
              <a:solidFill>
                <a:schemeClr val="accent2">
                  <a:lumMod val="75000"/>
                </a:schemeClr>
              </a:solidFill>
            </a:endParaRPr>
          </a:p>
          <a:p>
            <a:pPr marL="0" indent="0">
              <a:buNone/>
            </a:pPr>
            <a:r>
              <a:rPr lang="en-GB" u="sng" dirty="0">
                <a:solidFill>
                  <a:schemeClr val="accent2">
                    <a:lumMod val="75000"/>
                  </a:schemeClr>
                </a:solidFill>
              </a:rPr>
              <a:t>Images</a:t>
            </a:r>
          </a:p>
          <a:p>
            <a:pPr marL="0" indent="0">
              <a:buNone/>
            </a:pPr>
            <a:r>
              <a:rPr lang="en-GB" u="sng" dirty="0">
                <a:solidFill>
                  <a:schemeClr val="accent2">
                    <a:lumMod val="75000"/>
                  </a:schemeClr>
                </a:solidFill>
              </a:rPr>
              <a:t>https://static.standard.co.uk/s3fs-public/thumbnails/image/2014/10/15/11/Specsavers.jpg</a:t>
            </a:r>
          </a:p>
          <a:p>
            <a:pPr marL="0" indent="0">
              <a:buNone/>
            </a:pPr>
            <a:r>
              <a:rPr lang="en-GB" u="sng" dirty="0">
                <a:solidFill>
                  <a:schemeClr val="accent2">
                    <a:lumMod val="75000"/>
                  </a:schemeClr>
                </a:solidFill>
              </a:rPr>
              <a:t>https://www.bing.com/images/search?view=detailV2&amp;ccid=aae5BGcf&amp;id=407FD2F81C316CFF78A97141A8D84E9C14B7FF70&amp;thid=OIP.aae5BGcfC4UogtbGgWu_agAAAA&amp;q=mary+perkins+doug+perkins&amp;simid=608035661687164798&amp;selectedIndex=3&amp;ajaxhist=0</a:t>
            </a:r>
          </a:p>
          <a:p>
            <a:pPr marL="0" indent="0">
              <a:buNone/>
            </a:pPr>
            <a:r>
              <a:rPr lang="en-GB" u="sng" dirty="0">
                <a:solidFill>
                  <a:schemeClr val="accent2">
                    <a:lumMod val="75000"/>
                  </a:schemeClr>
                </a:solidFill>
                <a:hlinkClick r:id="rId4"/>
              </a:rPr>
              <a:t>https://www.bing.com/images/search?view=detailV2&amp;ccid=IsOhHZNU&amp;id=81B07385F69D73BDE61F85773B593BC9D586EE0D&amp;thid=OIP.IsOhHZNU0o14aDXodGamFAEsC7&amp;q=specsavers&amp;simid=608027290747601232&amp;selectedindex=98&amp;mode=overlay&amp;first=1</a:t>
            </a:r>
            <a:endParaRPr lang="en-GB" u="sng" dirty="0">
              <a:solidFill>
                <a:schemeClr val="accent2">
                  <a:lumMod val="75000"/>
                </a:schemeClr>
              </a:solidFill>
            </a:endParaRPr>
          </a:p>
          <a:p>
            <a:pPr marL="0" indent="0">
              <a:buNone/>
            </a:pPr>
            <a:r>
              <a:rPr lang="en-GB" u="sng" dirty="0">
                <a:solidFill>
                  <a:schemeClr val="accent2">
                    <a:lumMod val="75000"/>
                  </a:schemeClr>
                </a:solidFill>
                <a:hlinkClick r:id="rId5"/>
              </a:rPr>
              <a:t>https://www.specsavers-spectrum.com/profile-journal/dispensing-case-study-mystery-missing-2mm/</a:t>
            </a:r>
            <a:endParaRPr lang="en-GB" u="sng" dirty="0">
              <a:solidFill>
                <a:schemeClr val="accent2">
                  <a:lumMod val="75000"/>
                </a:schemeClr>
              </a:solidFill>
            </a:endParaRPr>
          </a:p>
          <a:p>
            <a:pPr marL="0" indent="0">
              <a:buNone/>
            </a:pPr>
            <a:r>
              <a:rPr lang="en-GB" u="sng" dirty="0">
                <a:solidFill>
                  <a:schemeClr val="accent2">
                    <a:lumMod val="75000"/>
                  </a:schemeClr>
                </a:solidFill>
                <a:hlinkClick r:id="rId6"/>
              </a:rPr>
              <a:t>http://www.colegsirgar.ac.uk/images/spec.jpg</a:t>
            </a:r>
            <a:endParaRPr lang="en-GB" u="sng" dirty="0">
              <a:solidFill>
                <a:schemeClr val="accent2">
                  <a:lumMod val="75000"/>
                </a:schemeClr>
              </a:solidFill>
            </a:endParaRPr>
          </a:p>
          <a:p>
            <a:pPr marL="0" indent="0">
              <a:buNone/>
            </a:pPr>
            <a:r>
              <a:rPr lang="en-GB" u="sng" dirty="0">
                <a:solidFill>
                  <a:schemeClr val="accent2">
                    <a:lumMod val="75000"/>
                  </a:schemeClr>
                </a:solidFill>
              </a:rPr>
              <a:t>http://i4.walesonline.co.uk/business/business-news/article5675152.ece/ALTERNATES/s615b/Dame-Mary-Perkins.jpg</a:t>
            </a:r>
          </a:p>
        </p:txBody>
      </p:sp>
    </p:spTree>
    <p:extLst>
      <p:ext uri="{BB962C8B-B14F-4D97-AF65-F5344CB8AC3E}">
        <p14:creationId xmlns:p14="http://schemas.microsoft.com/office/powerpoint/2010/main" val="1545383714"/>
      </p:ext>
    </p:extLst>
  </p:cSld>
  <p:clrMapOvr>
    <a:masterClrMapping/>
  </p:clrMapOvr>
  <mc:AlternateContent xmlns:mc="http://schemas.openxmlformats.org/markup-compatibility/2006">
    <mc:Choice xmlns:p14="http://schemas.microsoft.com/office/powerpoint/2010/main" Requires="p14">
      <p:transition spd="slow" p14:dur="3400" advTm="20000">
        <p14:reveal/>
      </p:transition>
    </mc:Choice>
    <mc:Fallback>
      <p:transition spd="slow" advTm="20000">
        <p:fade/>
      </p:transition>
    </mc:Fallback>
  </mc:AlternateContent>
</p:sld>
</file>

<file path=ppt/theme/theme1.xml><?xml version="1.0" encoding="utf-8"?>
<a:theme xmlns:a="http://schemas.openxmlformats.org/drawingml/2006/main" name="Fra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9935E573-C197-41A8-BCA1-5D5F62C560B7}"/>
    </a:ext>
  </a:extLst>
</a:theme>
</file>

<file path=docProps/app.xml><?xml version="1.0" encoding="utf-8"?>
<Properties xmlns="http://schemas.openxmlformats.org/officeDocument/2006/extended-properties" xmlns:vt="http://schemas.openxmlformats.org/officeDocument/2006/docPropsVTypes">
  <Template>TM03457475[[fn=Frame]]</Template>
  <TotalTime>0</TotalTime>
  <Words>4013</Words>
  <Application>Microsoft Office PowerPoint</Application>
  <PresentationFormat>Widescreen</PresentationFormat>
  <Paragraphs>203</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Narrow</vt:lpstr>
      <vt:lpstr>Calibri</vt:lpstr>
      <vt:lpstr>Corbel</vt:lpstr>
      <vt:lpstr>Times New Roman</vt:lpstr>
      <vt:lpstr>Wingdings 2</vt:lpstr>
      <vt:lpstr>Frame</vt:lpstr>
      <vt:lpstr>A Critical Discussion Explaining How Dame Mary and Doug Perkins: Founders and Managing Director of Specsavers   Have Identified Enterprise Opportunities Which Have Led to Economic and Social Change for a Region. </vt:lpstr>
      <vt:lpstr>Who are Entrepreneurs Dame Mary and Doug Perkins?  </vt:lpstr>
      <vt:lpstr>1967: Bebbington and Perkins formation</vt:lpstr>
      <vt:lpstr>1967: Bebbington and Perkins formation</vt:lpstr>
      <vt:lpstr>1967: Bebbington and Perkins formation</vt:lpstr>
      <vt:lpstr>Bebbington and Perkins</vt:lpstr>
      <vt:lpstr>Specsavers: An overview of  idea  </vt:lpstr>
      <vt:lpstr>Specsavers: An overview of  idea</vt:lpstr>
      <vt:lpstr>What makes it different</vt:lpstr>
      <vt:lpstr>What makes it different</vt:lpstr>
      <vt:lpstr>What benefits it offers</vt:lpstr>
      <vt:lpstr>What benefits it offers</vt:lpstr>
      <vt:lpstr>Why customers would buy from Specsavers instead of competitors </vt:lpstr>
      <vt:lpstr>Why customers would buy from Specsavers instead of competitors</vt:lpstr>
      <vt:lpstr>How Specsavers planned to develop the products or services </vt:lpstr>
      <vt:lpstr>Specsavers’ products or services </vt:lpstr>
      <vt:lpstr>The key features and success factors of the optic industry </vt:lpstr>
      <vt:lpstr>SWOT Analysis for the Future of Specsavers</vt:lpstr>
      <vt:lpstr>SWOT Analysis for the Future of Specsavers</vt:lpstr>
      <vt:lpstr>Social Entrepreneurship </vt:lpstr>
      <vt:lpstr>PowerPoint Presentation</vt:lpstr>
      <vt:lpstr>PowerPoint Presentation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Provide a critical discussion explaining how the selected entrepreneur has identified enterprise opportunities which have led to economic and or social change for a region. Within your discussion you should draw from litriture relating to the impact of entrepreneurship on economic developemnent</dc:title>
  <dc:creator>cathie davies</dc:creator>
  <cp:lastModifiedBy>cathie davies</cp:lastModifiedBy>
  <cp:revision>48</cp:revision>
  <dcterms:created xsi:type="dcterms:W3CDTF">2018-01-07T09:47:42Z</dcterms:created>
  <dcterms:modified xsi:type="dcterms:W3CDTF">2018-01-07T21:25:54Z</dcterms:modified>
</cp:coreProperties>
</file>