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Lst>
  <p:sldSz cx="12801600" cy="9601200" type="A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99FF"/>
    <a:srgbClr val="FECEED"/>
    <a:srgbClr val="EEFF89"/>
    <a:srgbClr val="E1D7CD"/>
    <a:srgbClr val="E3F866"/>
    <a:srgbClr val="F6C368"/>
    <a:srgbClr val="F99377"/>
    <a:srgbClr val="FFFFCC"/>
    <a:srgbClr val="FFFF99"/>
    <a:srgbClr val="D5C8B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774BD7-2D7B-4393-850E-1CED1F80BD76}" v="6" dt="2023-12-12T19:19:14.6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43" autoAdjust="0"/>
    <p:restoredTop sz="93775" autoAdjust="0"/>
  </p:normalViewPr>
  <p:slideViewPr>
    <p:cSldViewPr snapToGrid="0">
      <p:cViewPr varScale="1">
        <p:scale>
          <a:sx n="48" d="100"/>
          <a:sy n="48" d="100"/>
        </p:scale>
        <p:origin x="84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lly Morton-Lewis" userId="2c4e89fc25796500" providerId="LiveId" clId="{C6774BD7-2D7B-4393-850E-1CED1F80BD76}"/>
    <pc:docChg chg="undo custSel modSld">
      <pc:chgData name="Tilly Morton-Lewis" userId="2c4e89fc25796500" providerId="LiveId" clId="{C6774BD7-2D7B-4393-850E-1CED1F80BD76}" dt="2024-01-14T20:30:56.804" v="6021" actId="478"/>
      <pc:docMkLst>
        <pc:docMk/>
      </pc:docMkLst>
      <pc:sldChg chg="addSp delSp modSp mod">
        <pc:chgData name="Tilly Morton-Lewis" userId="2c4e89fc25796500" providerId="LiveId" clId="{C6774BD7-2D7B-4393-850E-1CED1F80BD76}" dt="2024-01-14T20:30:56.804" v="6021" actId="478"/>
        <pc:sldMkLst>
          <pc:docMk/>
          <pc:sldMk cId="478197206" sldId="256"/>
        </pc:sldMkLst>
        <pc:spChg chg="add mod">
          <ac:chgData name="Tilly Morton-Lewis" userId="2c4e89fc25796500" providerId="LiveId" clId="{C6774BD7-2D7B-4393-850E-1CED1F80BD76}" dt="2023-12-18T17:27:09.463" v="5813" actId="688"/>
          <ac:spMkLst>
            <pc:docMk/>
            <pc:sldMk cId="478197206" sldId="256"/>
            <ac:spMk id="2" creationId="{9D1A8006-D329-80B4-6086-AA6F5B4208FA}"/>
          </ac:spMkLst>
        </pc:spChg>
        <pc:spChg chg="add mod">
          <ac:chgData name="Tilly Morton-Lewis" userId="2c4e89fc25796500" providerId="LiveId" clId="{C6774BD7-2D7B-4393-850E-1CED1F80BD76}" dt="2023-12-18T15:55:32.831" v="5812" actId="20577"/>
          <ac:spMkLst>
            <pc:docMk/>
            <pc:sldMk cId="478197206" sldId="256"/>
            <ac:spMk id="3" creationId="{63883695-6A33-D5E4-BF4E-9388D799FA93}"/>
          </ac:spMkLst>
        </pc:spChg>
        <pc:spChg chg="mod">
          <ac:chgData name="Tilly Morton-Lewis" userId="2c4e89fc25796500" providerId="LiveId" clId="{C6774BD7-2D7B-4393-850E-1CED1F80BD76}" dt="2024-01-07T13:15:17.165" v="6020" actId="20577"/>
          <ac:spMkLst>
            <pc:docMk/>
            <pc:sldMk cId="478197206" sldId="256"/>
            <ac:spMk id="4" creationId="{51FC95C9-A702-F0C0-6AA3-F87194A34B2A}"/>
          </ac:spMkLst>
        </pc:spChg>
        <pc:spChg chg="mod">
          <ac:chgData name="Tilly Morton-Lewis" userId="2c4e89fc25796500" providerId="LiveId" clId="{C6774BD7-2D7B-4393-850E-1CED1F80BD76}" dt="2023-12-13T19:58:09.172" v="5332" actId="1076"/>
          <ac:spMkLst>
            <pc:docMk/>
            <pc:sldMk cId="478197206" sldId="256"/>
            <ac:spMk id="6" creationId="{4AD2F51C-A14B-B31F-32B6-A503C45ADC42}"/>
          </ac:spMkLst>
        </pc:spChg>
        <pc:spChg chg="mod">
          <ac:chgData name="Tilly Morton-Lewis" userId="2c4e89fc25796500" providerId="LiveId" clId="{C6774BD7-2D7B-4393-850E-1CED1F80BD76}" dt="2023-12-18T17:30:15.877" v="5814" actId="1076"/>
          <ac:spMkLst>
            <pc:docMk/>
            <pc:sldMk cId="478197206" sldId="256"/>
            <ac:spMk id="7" creationId="{6E511F98-83AE-EF3D-CB93-E2FEC8152F63}"/>
          </ac:spMkLst>
        </pc:spChg>
        <pc:spChg chg="mod">
          <ac:chgData name="Tilly Morton-Lewis" userId="2c4e89fc25796500" providerId="LiveId" clId="{C6774BD7-2D7B-4393-850E-1CED1F80BD76}" dt="2023-12-13T19:21:52.754" v="4575" actId="1076"/>
          <ac:spMkLst>
            <pc:docMk/>
            <pc:sldMk cId="478197206" sldId="256"/>
            <ac:spMk id="8" creationId="{7222D6EB-05E2-87C9-9D9B-D22B74E3EB32}"/>
          </ac:spMkLst>
        </pc:spChg>
        <pc:spChg chg="mod">
          <ac:chgData name="Tilly Morton-Lewis" userId="2c4e89fc25796500" providerId="LiveId" clId="{C6774BD7-2D7B-4393-850E-1CED1F80BD76}" dt="2023-12-13T19:58:40.117" v="5338" actId="1076"/>
          <ac:spMkLst>
            <pc:docMk/>
            <pc:sldMk cId="478197206" sldId="256"/>
            <ac:spMk id="9" creationId="{03870AD7-9F28-279B-39F2-17C476C74556}"/>
          </ac:spMkLst>
        </pc:spChg>
        <pc:spChg chg="del mod">
          <ac:chgData name="Tilly Morton-Lewis" userId="2c4e89fc25796500" providerId="LiveId" clId="{C6774BD7-2D7B-4393-850E-1CED1F80BD76}" dt="2023-12-13T18:11:20.596" v="2953" actId="478"/>
          <ac:spMkLst>
            <pc:docMk/>
            <pc:sldMk cId="478197206" sldId="256"/>
            <ac:spMk id="11" creationId="{4E002E5A-3B1E-BCA7-0434-77C6F6869666}"/>
          </ac:spMkLst>
        </pc:spChg>
        <pc:spChg chg="mod">
          <ac:chgData name="Tilly Morton-Lewis" userId="2c4e89fc25796500" providerId="LiveId" clId="{C6774BD7-2D7B-4393-850E-1CED1F80BD76}" dt="2023-12-13T20:16:30.350" v="5799" actId="14100"/>
          <ac:spMkLst>
            <pc:docMk/>
            <pc:sldMk cId="478197206" sldId="256"/>
            <ac:spMk id="12" creationId="{99475864-85A9-1B46-AF9B-33435BA310CD}"/>
          </ac:spMkLst>
        </pc:spChg>
        <pc:spChg chg="add mod ord">
          <ac:chgData name="Tilly Morton-Lewis" userId="2c4e89fc25796500" providerId="LiveId" clId="{C6774BD7-2D7B-4393-850E-1CED1F80BD76}" dt="2023-12-13T19:58:00.358" v="5330" actId="14100"/>
          <ac:spMkLst>
            <pc:docMk/>
            <pc:sldMk cId="478197206" sldId="256"/>
            <ac:spMk id="13" creationId="{89978B3A-79BB-3AE7-99A3-D1FAE73F6CFB}"/>
          </ac:spMkLst>
        </pc:spChg>
        <pc:spChg chg="mod">
          <ac:chgData name="Tilly Morton-Lewis" userId="2c4e89fc25796500" providerId="LiveId" clId="{C6774BD7-2D7B-4393-850E-1CED1F80BD76}" dt="2023-12-13T19:58:44.197" v="5339" actId="1076"/>
          <ac:spMkLst>
            <pc:docMk/>
            <pc:sldMk cId="478197206" sldId="256"/>
            <ac:spMk id="14" creationId="{57A9528E-D418-3E66-09E7-31182DA1CFA2}"/>
          </ac:spMkLst>
        </pc:spChg>
        <pc:spChg chg="add mod">
          <ac:chgData name="Tilly Morton-Lewis" userId="2c4e89fc25796500" providerId="LiveId" clId="{C6774BD7-2D7B-4393-850E-1CED1F80BD76}" dt="2023-12-13T18:28:57.650" v="3144" actId="20577"/>
          <ac:spMkLst>
            <pc:docMk/>
            <pc:sldMk cId="478197206" sldId="256"/>
            <ac:spMk id="15" creationId="{DF66C047-F9FC-1F84-0A1C-46BE7FA1F3F4}"/>
          </ac:spMkLst>
        </pc:spChg>
        <pc:spChg chg="add mod">
          <ac:chgData name="Tilly Morton-Lewis" userId="2c4e89fc25796500" providerId="LiveId" clId="{C6774BD7-2D7B-4393-850E-1CED1F80BD76}" dt="2023-12-13T19:22:41.027" v="4582" actId="1076"/>
          <ac:spMkLst>
            <pc:docMk/>
            <pc:sldMk cId="478197206" sldId="256"/>
            <ac:spMk id="16" creationId="{5C555F71-F1BE-68AA-52EA-53DFC3BC5FF2}"/>
          </ac:spMkLst>
        </pc:spChg>
        <pc:spChg chg="mod">
          <ac:chgData name="Tilly Morton-Lewis" userId="2c4e89fc25796500" providerId="LiveId" clId="{C6774BD7-2D7B-4393-850E-1CED1F80BD76}" dt="2023-12-13T19:58:31.102" v="5336" actId="1076"/>
          <ac:spMkLst>
            <pc:docMk/>
            <pc:sldMk cId="478197206" sldId="256"/>
            <ac:spMk id="17" creationId="{DEAC88CA-90B6-2D87-ED05-AF75B62D5380}"/>
          </ac:spMkLst>
        </pc:spChg>
        <pc:spChg chg="del">
          <ac:chgData name="Tilly Morton-Lewis" userId="2c4e89fc25796500" providerId="LiveId" clId="{C6774BD7-2D7B-4393-850E-1CED1F80BD76}" dt="2023-12-12T17:39:58.937" v="1"/>
          <ac:spMkLst>
            <pc:docMk/>
            <pc:sldMk cId="478197206" sldId="256"/>
            <ac:spMk id="18" creationId="{66BAE14E-11E4-CB99-149E-5AB6D26DBB17}"/>
          </ac:spMkLst>
        </pc:spChg>
        <pc:spChg chg="add del mod ord">
          <ac:chgData name="Tilly Morton-Lewis" userId="2c4e89fc25796500" providerId="LiveId" clId="{C6774BD7-2D7B-4393-850E-1CED1F80BD76}" dt="2023-12-13T18:26:21.892" v="3137" actId="478"/>
          <ac:spMkLst>
            <pc:docMk/>
            <pc:sldMk cId="478197206" sldId="256"/>
            <ac:spMk id="18" creationId="{8B954AA5-A9FE-570F-D687-BBC96664A083}"/>
          </ac:spMkLst>
        </pc:spChg>
        <pc:spChg chg="add mod">
          <ac:chgData name="Tilly Morton-Lewis" userId="2c4e89fc25796500" providerId="LiveId" clId="{C6774BD7-2D7B-4393-850E-1CED1F80BD76}" dt="2023-12-13T19:21:34.678" v="4572" actId="1076"/>
          <ac:spMkLst>
            <pc:docMk/>
            <pc:sldMk cId="478197206" sldId="256"/>
            <ac:spMk id="19" creationId="{3F3225B2-8FE6-13ED-4DC8-8C7C812D7EA2}"/>
          </ac:spMkLst>
        </pc:spChg>
        <pc:spChg chg="add del mod">
          <ac:chgData name="Tilly Morton-Lewis" userId="2c4e89fc25796500" providerId="LiveId" clId="{C6774BD7-2D7B-4393-850E-1CED1F80BD76}" dt="2023-12-13T18:28:18.754" v="3140" actId="478"/>
          <ac:spMkLst>
            <pc:docMk/>
            <pc:sldMk cId="478197206" sldId="256"/>
            <ac:spMk id="20" creationId="{26F3ED0F-20DC-1EE7-2B4B-374B8BBF4F4C}"/>
          </ac:spMkLst>
        </pc:spChg>
        <pc:spChg chg="add del mod">
          <ac:chgData name="Tilly Morton-Lewis" userId="2c4e89fc25796500" providerId="LiveId" clId="{C6774BD7-2D7B-4393-850E-1CED1F80BD76}" dt="2023-12-12T17:42:58.631" v="12" actId="478"/>
          <ac:spMkLst>
            <pc:docMk/>
            <pc:sldMk cId="478197206" sldId="256"/>
            <ac:spMk id="20" creationId="{C226DC1B-714E-CB1B-9E3C-BEA5C016D423}"/>
          </ac:spMkLst>
        </pc:spChg>
        <pc:spChg chg="add del mod">
          <ac:chgData name="Tilly Morton-Lewis" userId="2c4e89fc25796500" providerId="LiveId" clId="{C6774BD7-2D7B-4393-850E-1CED1F80BD76}" dt="2023-12-12T18:48:49.779" v="168"/>
          <ac:spMkLst>
            <pc:docMk/>
            <pc:sldMk cId="478197206" sldId="256"/>
            <ac:spMk id="21" creationId="{31ACF98C-F3B8-9585-FA23-5AED76139B32}"/>
          </ac:spMkLst>
        </pc:spChg>
        <pc:spChg chg="add mod ord">
          <ac:chgData name="Tilly Morton-Lewis" userId="2c4e89fc25796500" providerId="LiveId" clId="{C6774BD7-2D7B-4393-850E-1CED1F80BD76}" dt="2023-12-13T19:58:04.914" v="5331" actId="1076"/>
          <ac:spMkLst>
            <pc:docMk/>
            <pc:sldMk cId="478197206" sldId="256"/>
            <ac:spMk id="21" creationId="{B69666BA-872D-B075-1220-938AB171A229}"/>
          </ac:spMkLst>
        </pc:spChg>
        <pc:spChg chg="add mod">
          <ac:chgData name="Tilly Morton-Lewis" userId="2c4e89fc25796500" providerId="LiveId" clId="{C6774BD7-2D7B-4393-850E-1CED1F80BD76}" dt="2023-12-13T19:59:07.779" v="5343" actId="1076"/>
          <ac:spMkLst>
            <pc:docMk/>
            <pc:sldMk cId="478197206" sldId="256"/>
            <ac:spMk id="22" creationId="{AE8C05EE-F5AB-729F-9E2F-FB6A37109077}"/>
          </ac:spMkLst>
        </pc:spChg>
        <pc:spChg chg="add mod">
          <ac:chgData name="Tilly Morton-Lewis" userId="2c4e89fc25796500" providerId="LiveId" clId="{C6774BD7-2D7B-4393-850E-1CED1F80BD76}" dt="2023-12-13T19:58:34.854" v="5337" actId="1076"/>
          <ac:spMkLst>
            <pc:docMk/>
            <pc:sldMk cId="478197206" sldId="256"/>
            <ac:spMk id="23" creationId="{4803EFF6-6D4E-762E-DFE0-C6BBAA63D77F}"/>
          </ac:spMkLst>
        </pc:spChg>
        <pc:spChg chg="add mod ord">
          <ac:chgData name="Tilly Morton-Lewis" userId="2c4e89fc25796500" providerId="LiveId" clId="{C6774BD7-2D7B-4393-850E-1CED1F80BD76}" dt="2023-12-13T19:58:26.763" v="5335" actId="1076"/>
          <ac:spMkLst>
            <pc:docMk/>
            <pc:sldMk cId="478197206" sldId="256"/>
            <ac:spMk id="24" creationId="{2C1BD08C-0323-F484-9A8C-D7C22BFD8146}"/>
          </ac:spMkLst>
        </pc:spChg>
        <pc:spChg chg="add mod ord">
          <ac:chgData name="Tilly Morton-Lewis" userId="2c4e89fc25796500" providerId="LiveId" clId="{C6774BD7-2D7B-4393-850E-1CED1F80BD76}" dt="2023-12-13T19:58:54.054" v="5340" actId="14100"/>
          <ac:spMkLst>
            <pc:docMk/>
            <pc:sldMk cId="478197206" sldId="256"/>
            <ac:spMk id="25" creationId="{28DD1F1A-F384-80C6-8ADC-A6A49D6BF898}"/>
          </ac:spMkLst>
        </pc:spChg>
        <pc:spChg chg="add mod ord">
          <ac:chgData name="Tilly Morton-Lewis" userId="2c4e89fc25796500" providerId="LiveId" clId="{C6774BD7-2D7B-4393-850E-1CED1F80BD76}" dt="2023-12-13T20:04:45.470" v="5403" actId="1076"/>
          <ac:spMkLst>
            <pc:docMk/>
            <pc:sldMk cId="478197206" sldId="256"/>
            <ac:spMk id="26" creationId="{59765705-1B09-A664-C706-34071A9EE56D}"/>
          </ac:spMkLst>
        </pc:spChg>
        <pc:spChg chg="add mod ord">
          <ac:chgData name="Tilly Morton-Lewis" userId="2c4e89fc25796500" providerId="LiveId" clId="{C6774BD7-2D7B-4393-850E-1CED1F80BD76}" dt="2023-12-13T19:21:44.571" v="4574" actId="1076"/>
          <ac:spMkLst>
            <pc:docMk/>
            <pc:sldMk cId="478197206" sldId="256"/>
            <ac:spMk id="27" creationId="{04296045-5FD7-95C8-A179-B8F60D79A253}"/>
          </ac:spMkLst>
        </pc:spChg>
        <pc:spChg chg="add mod ord">
          <ac:chgData name="Tilly Morton-Lewis" userId="2c4e89fc25796500" providerId="LiveId" clId="{C6774BD7-2D7B-4393-850E-1CED1F80BD76}" dt="2023-12-13T19:59:03.798" v="5342" actId="1076"/>
          <ac:spMkLst>
            <pc:docMk/>
            <pc:sldMk cId="478197206" sldId="256"/>
            <ac:spMk id="28" creationId="{54B9F8F5-AE25-0E72-A45A-E20922D48185}"/>
          </ac:spMkLst>
        </pc:spChg>
        <pc:spChg chg="add del mod">
          <ac:chgData name="Tilly Morton-Lewis" userId="2c4e89fc25796500" providerId="LiveId" clId="{C6774BD7-2D7B-4393-850E-1CED1F80BD76}" dt="2023-12-13T18:53:36.039" v="3871" actId="478"/>
          <ac:spMkLst>
            <pc:docMk/>
            <pc:sldMk cId="478197206" sldId="256"/>
            <ac:spMk id="29" creationId="{0CE3F421-ADC3-AA7D-E0CD-ECC2D9DF8286}"/>
          </ac:spMkLst>
        </pc:spChg>
        <pc:spChg chg="add mod">
          <ac:chgData name="Tilly Morton-Lewis" userId="2c4e89fc25796500" providerId="LiveId" clId="{C6774BD7-2D7B-4393-850E-1CED1F80BD76}" dt="2023-12-13T19:28:37.467" v="4600" actId="20577"/>
          <ac:spMkLst>
            <pc:docMk/>
            <pc:sldMk cId="478197206" sldId="256"/>
            <ac:spMk id="30" creationId="{F9C5CF61-18AC-E4C6-2D4C-7852D800250D}"/>
          </ac:spMkLst>
        </pc:spChg>
        <pc:spChg chg="add del">
          <ac:chgData name="Tilly Morton-Lewis" userId="2c4e89fc25796500" providerId="LiveId" clId="{C6774BD7-2D7B-4393-850E-1CED1F80BD76}" dt="2023-12-13T19:09:05.409" v="4502" actId="478"/>
          <ac:spMkLst>
            <pc:docMk/>
            <pc:sldMk cId="478197206" sldId="256"/>
            <ac:spMk id="31" creationId="{A0EDE4C7-3A43-B29B-836A-6C09EE567A3A}"/>
          </ac:spMkLst>
        </pc:spChg>
        <pc:spChg chg="add mod ord">
          <ac:chgData name="Tilly Morton-Lewis" userId="2c4e89fc25796500" providerId="LiveId" clId="{C6774BD7-2D7B-4393-850E-1CED1F80BD76}" dt="2023-12-13T19:23:58.826" v="4597" actId="14100"/>
          <ac:spMkLst>
            <pc:docMk/>
            <pc:sldMk cId="478197206" sldId="256"/>
            <ac:spMk id="32" creationId="{E96D87C0-AA80-BFEF-4A2A-A7CC6EDEF7AB}"/>
          </ac:spMkLst>
        </pc:spChg>
        <pc:spChg chg="add mod">
          <ac:chgData name="Tilly Morton-Lewis" userId="2c4e89fc25796500" providerId="LiveId" clId="{C6774BD7-2D7B-4393-850E-1CED1F80BD76}" dt="2023-12-18T15:26:45.896" v="5807" actId="20577"/>
          <ac:spMkLst>
            <pc:docMk/>
            <pc:sldMk cId="478197206" sldId="256"/>
            <ac:spMk id="33" creationId="{25C6E349-7AA1-CD1C-D6C8-6A98A9AF5768}"/>
          </ac:spMkLst>
        </pc:spChg>
        <pc:spChg chg="add mod">
          <ac:chgData name="Tilly Morton-Lewis" userId="2c4e89fc25796500" providerId="LiveId" clId="{C6774BD7-2D7B-4393-850E-1CED1F80BD76}" dt="2023-12-13T20:32:53.439" v="5804" actId="14100"/>
          <ac:spMkLst>
            <pc:docMk/>
            <pc:sldMk cId="478197206" sldId="256"/>
            <ac:spMk id="34" creationId="{25B5D086-F5FB-3BEE-3F76-345475E15C70}"/>
          </ac:spMkLst>
        </pc:spChg>
        <pc:spChg chg="add mod">
          <ac:chgData name="Tilly Morton-Lewis" userId="2c4e89fc25796500" providerId="LiveId" clId="{C6774BD7-2D7B-4393-850E-1CED1F80BD76}" dt="2023-12-18T18:03:03.811" v="5950" actId="20577"/>
          <ac:spMkLst>
            <pc:docMk/>
            <pc:sldMk cId="478197206" sldId="256"/>
            <ac:spMk id="35" creationId="{DAE42818-5313-919F-5172-A4ABD78C2D37}"/>
          </ac:spMkLst>
        </pc:spChg>
        <pc:picChg chg="add del mod">
          <ac:chgData name="Tilly Morton-Lewis" userId="2c4e89fc25796500" providerId="LiveId" clId="{C6774BD7-2D7B-4393-850E-1CED1F80BD76}" dt="2024-01-14T20:30:56.804" v="6021" actId="478"/>
          <ac:picMkLst>
            <pc:docMk/>
            <pc:sldMk cId="478197206" sldId="256"/>
            <ac:picMk id="10" creationId="{1939F381-DC04-4856-9B49-35154697AD7F}"/>
          </ac:picMkLst>
        </pc:picChg>
        <pc:picChg chg="add del mod">
          <ac:chgData name="Tilly Morton-Lewis" userId="2c4e89fc25796500" providerId="LiveId" clId="{C6774BD7-2D7B-4393-850E-1CED1F80BD76}" dt="2023-12-12T19:19:23.697" v="1126" actId="478"/>
          <ac:picMkLst>
            <pc:docMk/>
            <pc:sldMk cId="478197206" sldId="256"/>
            <ac:picMk id="24" creationId="{0FB855A2-4577-AC33-2470-9DA2AF63A95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BEB69AE-4FCB-413A-A7F6-0B2F3DDE3621}"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F031F-6F20-484E-8F65-6C0FD9CD8171}" type="slidenum">
              <a:rPr lang="en-GB" smtClean="0"/>
              <a:t>‹#›</a:t>
            </a:fld>
            <a:endParaRPr lang="en-GB"/>
          </a:p>
        </p:txBody>
      </p:sp>
    </p:spTree>
    <p:extLst>
      <p:ext uri="{BB962C8B-B14F-4D97-AF65-F5344CB8AC3E}">
        <p14:creationId xmlns:p14="http://schemas.microsoft.com/office/powerpoint/2010/main" val="1182082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EB69AE-4FCB-413A-A7F6-0B2F3DDE3621}"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F031F-6F20-484E-8F65-6C0FD9CD8171}" type="slidenum">
              <a:rPr lang="en-GB" smtClean="0"/>
              <a:t>‹#›</a:t>
            </a:fld>
            <a:endParaRPr lang="en-GB"/>
          </a:p>
        </p:txBody>
      </p:sp>
    </p:spTree>
    <p:extLst>
      <p:ext uri="{BB962C8B-B14F-4D97-AF65-F5344CB8AC3E}">
        <p14:creationId xmlns:p14="http://schemas.microsoft.com/office/powerpoint/2010/main" val="1932901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tint val="82000"/>
                  </a:schemeClr>
                </a:solidFill>
              </a:defRPr>
            </a:lvl1pPr>
            <a:lvl2pPr marL="640080" indent="0">
              <a:buNone/>
              <a:defRPr sz="2800">
                <a:solidFill>
                  <a:schemeClr val="tx1">
                    <a:tint val="82000"/>
                  </a:schemeClr>
                </a:solidFill>
              </a:defRPr>
            </a:lvl2pPr>
            <a:lvl3pPr marL="1280160" indent="0">
              <a:buNone/>
              <a:defRPr sz="2520">
                <a:solidFill>
                  <a:schemeClr val="tx1">
                    <a:tint val="82000"/>
                  </a:schemeClr>
                </a:solidFill>
              </a:defRPr>
            </a:lvl3pPr>
            <a:lvl4pPr marL="1920240" indent="0">
              <a:buNone/>
              <a:defRPr sz="2240">
                <a:solidFill>
                  <a:schemeClr val="tx1">
                    <a:tint val="82000"/>
                  </a:schemeClr>
                </a:solidFill>
              </a:defRPr>
            </a:lvl4pPr>
            <a:lvl5pPr marL="2560320" indent="0">
              <a:buNone/>
              <a:defRPr sz="2240">
                <a:solidFill>
                  <a:schemeClr val="tx1">
                    <a:tint val="82000"/>
                  </a:schemeClr>
                </a:solidFill>
              </a:defRPr>
            </a:lvl5pPr>
            <a:lvl6pPr marL="3200400" indent="0">
              <a:buNone/>
              <a:defRPr sz="2240">
                <a:solidFill>
                  <a:schemeClr val="tx1">
                    <a:tint val="82000"/>
                  </a:schemeClr>
                </a:solidFill>
              </a:defRPr>
            </a:lvl6pPr>
            <a:lvl7pPr marL="3840480" indent="0">
              <a:buNone/>
              <a:defRPr sz="2240">
                <a:solidFill>
                  <a:schemeClr val="tx1">
                    <a:tint val="82000"/>
                  </a:schemeClr>
                </a:solidFill>
              </a:defRPr>
            </a:lvl7pPr>
            <a:lvl8pPr marL="4480560" indent="0">
              <a:buNone/>
              <a:defRPr sz="2240">
                <a:solidFill>
                  <a:schemeClr val="tx1">
                    <a:tint val="82000"/>
                  </a:schemeClr>
                </a:solidFill>
              </a:defRPr>
            </a:lvl8pPr>
            <a:lvl9pPr marL="5120640" indent="0">
              <a:buNone/>
              <a:defRPr sz="224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EB69AE-4FCB-413A-A7F6-0B2F3DDE3621}"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F031F-6F20-484E-8F65-6C0FD9CD8171}" type="slidenum">
              <a:rPr lang="en-GB" smtClean="0"/>
              <a:t>‹#›</a:t>
            </a:fld>
            <a:endParaRPr lang="en-GB"/>
          </a:p>
        </p:txBody>
      </p:sp>
    </p:spTree>
    <p:extLst>
      <p:ext uri="{BB962C8B-B14F-4D97-AF65-F5344CB8AC3E}">
        <p14:creationId xmlns:p14="http://schemas.microsoft.com/office/powerpoint/2010/main" val="1666758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EB69AE-4FCB-413A-A7F6-0B2F3DDE3621}" type="datetimeFigureOut">
              <a:rPr lang="en-GB" smtClean="0"/>
              <a:t>14/01/2024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FF031F-6F20-484E-8F65-6C0FD9CD8171}" type="slidenum">
              <a:rPr lang="en-GB" smtClean="0"/>
              <a:t>‹#›</a:t>
            </a:fld>
            <a:endParaRPr lang="en-GB"/>
          </a:p>
        </p:txBody>
      </p:sp>
    </p:spTree>
    <p:extLst>
      <p:ext uri="{BB962C8B-B14F-4D97-AF65-F5344CB8AC3E}">
        <p14:creationId xmlns:p14="http://schemas.microsoft.com/office/powerpoint/2010/main" val="3389312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BEB69AE-4FCB-413A-A7F6-0B2F3DDE3621}" type="datetimeFigureOut">
              <a:rPr lang="en-GB" smtClean="0"/>
              <a:t>14/01/2024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FF031F-6F20-484E-8F65-6C0FD9CD8171}" type="slidenum">
              <a:rPr lang="en-GB" smtClean="0"/>
              <a:t>‹#›</a:t>
            </a:fld>
            <a:endParaRPr lang="en-GB"/>
          </a:p>
        </p:txBody>
      </p:sp>
    </p:spTree>
    <p:extLst>
      <p:ext uri="{BB962C8B-B14F-4D97-AF65-F5344CB8AC3E}">
        <p14:creationId xmlns:p14="http://schemas.microsoft.com/office/powerpoint/2010/main" val="1624719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BEB69AE-4FCB-413A-A7F6-0B2F3DDE3621}" type="datetimeFigureOut">
              <a:rPr lang="en-GB" smtClean="0"/>
              <a:t>14/01/2024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FF031F-6F20-484E-8F65-6C0FD9CD8171}" type="slidenum">
              <a:rPr lang="en-GB" smtClean="0"/>
              <a:t>‹#›</a:t>
            </a:fld>
            <a:endParaRPr lang="en-GB"/>
          </a:p>
        </p:txBody>
      </p:sp>
    </p:spTree>
    <p:extLst>
      <p:ext uri="{BB962C8B-B14F-4D97-AF65-F5344CB8AC3E}">
        <p14:creationId xmlns:p14="http://schemas.microsoft.com/office/powerpoint/2010/main" val="2641077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EB69AE-4FCB-413A-A7F6-0B2F3DDE3621}" type="datetimeFigureOut">
              <a:rPr lang="en-GB" smtClean="0"/>
              <a:t>14/01/2024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FF031F-6F20-484E-8F65-6C0FD9CD8171}" type="slidenum">
              <a:rPr lang="en-GB" smtClean="0"/>
              <a:t>‹#›</a:t>
            </a:fld>
            <a:endParaRPr lang="en-GB"/>
          </a:p>
        </p:txBody>
      </p:sp>
    </p:spTree>
    <p:extLst>
      <p:ext uri="{BB962C8B-B14F-4D97-AF65-F5344CB8AC3E}">
        <p14:creationId xmlns:p14="http://schemas.microsoft.com/office/powerpoint/2010/main" val="1505789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EBEB69AE-4FCB-413A-A7F6-0B2F3DDE3621}" type="datetimeFigureOut">
              <a:rPr lang="en-GB" smtClean="0"/>
              <a:t>14/01/2024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FF031F-6F20-484E-8F65-6C0FD9CD8171}" type="slidenum">
              <a:rPr lang="en-GB" smtClean="0"/>
              <a:t>‹#›</a:t>
            </a:fld>
            <a:endParaRPr lang="en-GB"/>
          </a:p>
        </p:txBody>
      </p:sp>
    </p:spTree>
    <p:extLst>
      <p:ext uri="{BB962C8B-B14F-4D97-AF65-F5344CB8AC3E}">
        <p14:creationId xmlns:p14="http://schemas.microsoft.com/office/powerpoint/2010/main" val="1001671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EBEB69AE-4FCB-413A-A7F6-0B2F3DDE3621}" type="datetimeFigureOut">
              <a:rPr lang="en-GB" smtClean="0"/>
              <a:t>14/01/2024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FF031F-6F20-484E-8F65-6C0FD9CD8171}" type="slidenum">
              <a:rPr lang="en-GB" smtClean="0"/>
              <a:t>‹#›</a:t>
            </a:fld>
            <a:endParaRPr lang="en-GB"/>
          </a:p>
        </p:txBody>
      </p:sp>
    </p:spTree>
    <p:extLst>
      <p:ext uri="{BB962C8B-B14F-4D97-AF65-F5344CB8AC3E}">
        <p14:creationId xmlns:p14="http://schemas.microsoft.com/office/powerpoint/2010/main" val="4284068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EB69AE-4FCB-413A-A7F6-0B2F3DDE3621}"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F031F-6F20-484E-8F65-6C0FD9CD8171}" type="slidenum">
              <a:rPr lang="en-GB" smtClean="0"/>
              <a:t>‹#›</a:t>
            </a:fld>
            <a:endParaRPr lang="en-GB"/>
          </a:p>
        </p:txBody>
      </p:sp>
    </p:spTree>
    <p:extLst>
      <p:ext uri="{BB962C8B-B14F-4D97-AF65-F5344CB8AC3E}">
        <p14:creationId xmlns:p14="http://schemas.microsoft.com/office/powerpoint/2010/main" val="3537680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EB69AE-4FCB-413A-A7F6-0B2F3DDE3621}"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F031F-6F20-484E-8F65-6C0FD9CD8171}" type="slidenum">
              <a:rPr lang="en-GB" smtClean="0"/>
              <a:t>‹#›</a:t>
            </a:fld>
            <a:endParaRPr lang="en-GB"/>
          </a:p>
        </p:txBody>
      </p:sp>
    </p:spTree>
    <p:extLst>
      <p:ext uri="{BB962C8B-B14F-4D97-AF65-F5344CB8AC3E}">
        <p14:creationId xmlns:p14="http://schemas.microsoft.com/office/powerpoint/2010/main" val="848438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82000"/>
                  </a:schemeClr>
                </a:solidFill>
              </a:defRPr>
            </a:lvl1pPr>
          </a:lstStyle>
          <a:p>
            <a:fld id="{EBEB69AE-4FCB-413A-A7F6-0B2F3DDE3621}" type="datetimeFigureOut">
              <a:rPr lang="en-GB" smtClean="0"/>
              <a:t>14/01/2024</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82000"/>
                  </a:schemeClr>
                </a:solidFill>
              </a:defRPr>
            </a:lvl1pPr>
          </a:lstStyle>
          <a:p>
            <a:fld id="{2EFF031F-6F20-484E-8F65-6C0FD9CD8171}" type="slidenum">
              <a:rPr lang="en-GB" smtClean="0"/>
              <a:t>‹#›</a:t>
            </a:fld>
            <a:endParaRPr lang="en-GB"/>
          </a:p>
        </p:txBody>
      </p:sp>
    </p:spTree>
    <p:extLst>
      <p:ext uri="{BB962C8B-B14F-4D97-AF65-F5344CB8AC3E}">
        <p14:creationId xmlns:p14="http://schemas.microsoft.com/office/powerpoint/2010/main" val="180162743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1D7CD"/>
        </a:solidFill>
        <a:effectLst/>
      </p:bgPr>
    </p:bg>
    <p:spTree>
      <p:nvGrpSpPr>
        <p:cNvPr id="1" name=""/>
        <p:cNvGrpSpPr/>
        <p:nvPr/>
      </p:nvGrpSpPr>
      <p:grpSpPr>
        <a:xfrm>
          <a:off x="0" y="0"/>
          <a:ext cx="0" cy="0"/>
          <a:chOff x="0" y="0"/>
          <a:chExt cx="0" cy="0"/>
        </a:xfrm>
      </p:grpSpPr>
      <p:sp>
        <p:nvSpPr>
          <p:cNvPr id="28" name="Rectangle: Rounded Corners 27">
            <a:extLst>
              <a:ext uri="{FF2B5EF4-FFF2-40B4-BE49-F238E27FC236}">
                <a16:creationId xmlns:a16="http://schemas.microsoft.com/office/drawing/2014/main" id="{54B9F8F5-AE25-0E72-A45A-E20922D48185}"/>
              </a:ext>
            </a:extLst>
          </p:cNvPr>
          <p:cNvSpPr/>
          <p:nvPr/>
        </p:nvSpPr>
        <p:spPr>
          <a:xfrm>
            <a:off x="8522116" y="6945763"/>
            <a:ext cx="4182533" cy="1627729"/>
          </a:xfrm>
          <a:prstGeom prst="roundRect">
            <a:avLst/>
          </a:prstGeom>
          <a:solidFill>
            <a:srgbClr val="EEFF8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Rounded Corners 26">
            <a:extLst>
              <a:ext uri="{FF2B5EF4-FFF2-40B4-BE49-F238E27FC236}">
                <a16:creationId xmlns:a16="http://schemas.microsoft.com/office/drawing/2014/main" id="{04296045-5FD7-95C8-A179-B8F60D79A253}"/>
              </a:ext>
            </a:extLst>
          </p:cNvPr>
          <p:cNvSpPr/>
          <p:nvPr/>
        </p:nvSpPr>
        <p:spPr>
          <a:xfrm>
            <a:off x="6871738" y="3863205"/>
            <a:ext cx="5917279" cy="3152830"/>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E96D87C0-AA80-BFEF-4A2A-A7CC6EDEF7AB}"/>
              </a:ext>
            </a:extLst>
          </p:cNvPr>
          <p:cNvSpPr/>
          <p:nvPr/>
        </p:nvSpPr>
        <p:spPr>
          <a:xfrm>
            <a:off x="4632777" y="1392194"/>
            <a:ext cx="2949005" cy="1523774"/>
          </a:xfrm>
          <a:prstGeom prst="ellipse">
            <a:avLst/>
          </a:prstGeom>
          <a:solidFill>
            <a:srgbClr val="FECE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Rounded Corners 25">
            <a:extLst>
              <a:ext uri="{FF2B5EF4-FFF2-40B4-BE49-F238E27FC236}">
                <a16:creationId xmlns:a16="http://schemas.microsoft.com/office/drawing/2014/main" id="{59765705-1B09-A664-C706-34071A9EE56D}"/>
              </a:ext>
            </a:extLst>
          </p:cNvPr>
          <p:cNvSpPr/>
          <p:nvPr/>
        </p:nvSpPr>
        <p:spPr>
          <a:xfrm>
            <a:off x="7575336" y="666518"/>
            <a:ext cx="5273726" cy="3152830"/>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28DD1F1A-F384-80C6-8ADC-A6A49D6BF898}"/>
              </a:ext>
            </a:extLst>
          </p:cNvPr>
          <p:cNvSpPr/>
          <p:nvPr/>
        </p:nvSpPr>
        <p:spPr>
          <a:xfrm>
            <a:off x="45650" y="5670427"/>
            <a:ext cx="6606726" cy="2401685"/>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Rounded Corners 23">
            <a:extLst>
              <a:ext uri="{FF2B5EF4-FFF2-40B4-BE49-F238E27FC236}">
                <a16:creationId xmlns:a16="http://schemas.microsoft.com/office/drawing/2014/main" id="{2C1BD08C-0323-F484-9A8C-D7C22BFD8146}"/>
              </a:ext>
            </a:extLst>
          </p:cNvPr>
          <p:cNvSpPr/>
          <p:nvPr/>
        </p:nvSpPr>
        <p:spPr>
          <a:xfrm>
            <a:off x="128465" y="3350888"/>
            <a:ext cx="4718612" cy="2408440"/>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B69666BA-872D-B075-1220-938AB171A229}"/>
              </a:ext>
            </a:extLst>
          </p:cNvPr>
          <p:cNvSpPr/>
          <p:nvPr/>
        </p:nvSpPr>
        <p:spPr>
          <a:xfrm>
            <a:off x="-2" y="568007"/>
            <a:ext cx="4696554" cy="2948575"/>
          </a:xfrm>
          <a:prstGeom prst="round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89978B3A-79BB-3AE7-99A3-D1FAE73F6CFB}"/>
              </a:ext>
            </a:extLst>
          </p:cNvPr>
          <p:cNvSpPr/>
          <p:nvPr/>
        </p:nvSpPr>
        <p:spPr>
          <a:xfrm>
            <a:off x="5202573" y="65812"/>
            <a:ext cx="1938299" cy="612314"/>
          </a:xfrm>
          <a:prstGeom prst="roundRect">
            <a:avLst/>
          </a:prstGeom>
          <a:gradFill>
            <a:gsLst>
              <a:gs pos="22000">
                <a:srgbClr val="F99377"/>
              </a:gs>
              <a:gs pos="41000">
                <a:srgbClr val="00B0F0"/>
              </a:gs>
              <a:gs pos="61000">
                <a:srgbClr val="E3F866"/>
              </a:gs>
              <a:gs pos="87000">
                <a:srgbClr val="92D050"/>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51FC95C9-A702-F0C0-6AA3-F87194A34B2A}"/>
              </a:ext>
            </a:extLst>
          </p:cNvPr>
          <p:cNvSpPr txBox="1"/>
          <p:nvPr/>
        </p:nvSpPr>
        <p:spPr>
          <a:xfrm>
            <a:off x="72623" y="1038104"/>
            <a:ext cx="4671391" cy="3171381"/>
          </a:xfrm>
          <a:prstGeom prst="rect">
            <a:avLst/>
          </a:prstGeom>
          <a:noFill/>
        </p:spPr>
        <p:txBody>
          <a:bodyPr wrap="square" rtlCol="0">
            <a:spAutoFit/>
          </a:bodyPr>
          <a:lstStyle/>
          <a:p>
            <a:pPr>
              <a:lnSpc>
                <a:spcPts val="1286"/>
              </a:lnSpc>
            </a:pPr>
            <a:r>
              <a:rPr lang="en-GB" sz="1100" b="1" dirty="0">
                <a:solidFill>
                  <a:srgbClr val="000000"/>
                </a:solidFill>
                <a:ea typeface="Times New Roman" panose="02020603050405020304" pitchFamily="18" charset="0"/>
                <a:cs typeface="Calibri Light" panose="020F0302020204030204" pitchFamily="34" charset="0"/>
              </a:rPr>
              <a:t>.School A doesn’t have a community centre, so they use the school hall to bring the community together.</a:t>
            </a:r>
            <a:endParaRPr lang="en-GB" sz="1100" b="1" dirty="0">
              <a:ea typeface="Times New Roman" panose="02020603050405020304" pitchFamily="18" charset="0"/>
              <a:cs typeface="Calibri Light" panose="020F0302020204030204" pitchFamily="34" charset="0"/>
            </a:endParaRPr>
          </a:p>
          <a:p>
            <a:pPr>
              <a:lnSpc>
                <a:spcPts val="1286"/>
              </a:lnSpc>
            </a:pPr>
            <a:r>
              <a:rPr lang="en-GB" sz="1100" b="1" dirty="0">
                <a:solidFill>
                  <a:srgbClr val="000000"/>
                </a:solidFill>
                <a:ea typeface="Times New Roman" panose="02020603050405020304" pitchFamily="18" charset="0"/>
                <a:cs typeface="Calibri Light" panose="020F0302020204030204" pitchFamily="34" charset="0"/>
              </a:rPr>
              <a:t>.The school hosts Brownie clubs, fun days, dance club </a:t>
            </a:r>
            <a:r>
              <a:rPr lang="en-GB" sz="1100" b="1" dirty="0" err="1">
                <a:solidFill>
                  <a:srgbClr val="000000"/>
                </a:solidFill>
                <a:ea typeface="Times New Roman" panose="02020603050405020304" pitchFamily="18" charset="0"/>
                <a:cs typeface="Calibri Light" panose="020F0302020204030204" pitchFamily="34" charset="0"/>
              </a:rPr>
              <a:t>ect</a:t>
            </a:r>
            <a:endParaRPr lang="en-GB" sz="1100" b="1" dirty="0">
              <a:ea typeface="Times New Roman" panose="02020603050405020304" pitchFamily="18" charset="0"/>
              <a:cs typeface="Calibri Light" panose="020F0302020204030204" pitchFamily="34" charset="0"/>
            </a:endParaRPr>
          </a:p>
          <a:p>
            <a:pPr>
              <a:lnSpc>
                <a:spcPts val="1286"/>
              </a:lnSpc>
            </a:pPr>
            <a:r>
              <a:rPr lang="en-GB" sz="1100" b="1" dirty="0">
                <a:solidFill>
                  <a:srgbClr val="000000"/>
                </a:solidFill>
                <a:ea typeface="Times New Roman" panose="02020603050405020304" pitchFamily="18" charset="0"/>
                <a:cs typeface="Calibri Light" panose="020F0302020204030204" pitchFamily="34" charset="0"/>
              </a:rPr>
              <a:t>.There is a local food bank which the school A supports at harvest time</a:t>
            </a:r>
          </a:p>
          <a:p>
            <a:pPr>
              <a:lnSpc>
                <a:spcPts val="1286"/>
              </a:lnSpc>
            </a:pPr>
            <a:r>
              <a:rPr lang="en-GB" sz="1100" b="1" dirty="0">
                <a:solidFill>
                  <a:srgbClr val="000000"/>
                </a:solidFill>
                <a:ea typeface="Times New Roman" panose="02020603050405020304" pitchFamily="18" charset="0"/>
                <a:cs typeface="Calibri Light" panose="020F0302020204030204" pitchFamily="34" charset="0"/>
              </a:rPr>
              <a:t>. School A offer free breakfast clubs to support learning. </a:t>
            </a:r>
            <a:endParaRPr lang="en-GB" sz="1100" b="1" dirty="0">
              <a:ea typeface="Times New Roman" panose="02020603050405020304" pitchFamily="18" charset="0"/>
              <a:cs typeface="Calibri Light" panose="020F0302020204030204" pitchFamily="34" charset="0"/>
            </a:endParaRPr>
          </a:p>
          <a:p>
            <a:pPr>
              <a:lnSpc>
                <a:spcPts val="1286"/>
              </a:lnSpc>
            </a:pPr>
            <a:r>
              <a:rPr lang="en-GB" sz="1100" b="1" dirty="0">
                <a:solidFill>
                  <a:srgbClr val="000000"/>
                </a:solidFill>
                <a:ea typeface="Times New Roman" panose="02020603050405020304" pitchFamily="18" charset="0"/>
                <a:cs typeface="Calibri Light" panose="020F0302020204030204" pitchFamily="34" charset="0"/>
              </a:rPr>
              <a:t>.The children on the school council pick every year which local charity they would like to support.</a:t>
            </a:r>
            <a:endParaRPr lang="en-GB" sz="1100" b="1" dirty="0">
              <a:ea typeface="Times New Roman" panose="02020603050405020304" pitchFamily="18" charset="0"/>
              <a:cs typeface="Calibri Light" panose="020F0302020204030204" pitchFamily="34" charset="0"/>
            </a:endParaRPr>
          </a:p>
          <a:p>
            <a:pPr>
              <a:lnSpc>
                <a:spcPts val="1286"/>
              </a:lnSpc>
            </a:pPr>
            <a:r>
              <a:rPr lang="en-GB" sz="1100" b="1" dirty="0">
                <a:solidFill>
                  <a:srgbClr val="000000"/>
                </a:solidFill>
                <a:ea typeface="Times New Roman" panose="02020603050405020304" pitchFamily="18" charset="0"/>
                <a:cs typeface="Calibri Light" panose="020F0302020204030204" pitchFamily="34" charset="0"/>
              </a:rPr>
              <a:t>.School A has a choir which on occasions sings at the local church. The local pastor would also visit the school to tell bible stories.</a:t>
            </a:r>
            <a:endParaRPr lang="en-GB" sz="1100" b="1" dirty="0">
              <a:ea typeface="Times New Roman" panose="02020603050405020304" pitchFamily="18" charset="0"/>
              <a:cs typeface="Calibri Light" panose="020F0302020204030204" pitchFamily="34" charset="0"/>
            </a:endParaRPr>
          </a:p>
          <a:p>
            <a:pPr>
              <a:lnSpc>
                <a:spcPts val="1286"/>
              </a:lnSpc>
            </a:pPr>
            <a:r>
              <a:rPr lang="en-GB" sz="1100" b="1" dirty="0">
                <a:solidFill>
                  <a:srgbClr val="000000"/>
                </a:solidFill>
                <a:ea typeface="Times New Roman" panose="02020603050405020304" pitchFamily="18" charset="0"/>
                <a:cs typeface="Calibri Light" panose="020F0302020204030204" pitchFamily="34" charset="0"/>
              </a:rPr>
              <a:t>.The school is also open to the public as a polling station.</a:t>
            </a:r>
            <a:endParaRPr lang="en-GB" sz="1100" b="1" dirty="0">
              <a:ea typeface="Times New Roman" panose="02020603050405020304" pitchFamily="18" charset="0"/>
              <a:cs typeface="Calibri Light" panose="020F0302020204030204" pitchFamily="34" charset="0"/>
            </a:endParaRPr>
          </a:p>
          <a:p>
            <a:pPr>
              <a:lnSpc>
                <a:spcPts val="1286"/>
              </a:lnSpc>
            </a:pPr>
            <a:r>
              <a:rPr lang="en-GB" sz="1100" b="1" dirty="0">
                <a:solidFill>
                  <a:srgbClr val="000000"/>
                </a:solidFill>
                <a:ea typeface="Times New Roman" panose="02020603050405020304" pitchFamily="18" charset="0"/>
                <a:cs typeface="Calibri Light" panose="020F0302020204030204" pitchFamily="34" charset="0"/>
              </a:rPr>
              <a:t>.the community has a local farm which has world war 2 resources and has a lot of local history that children visit</a:t>
            </a:r>
          </a:p>
          <a:p>
            <a:pPr>
              <a:lnSpc>
                <a:spcPts val="1286"/>
              </a:lnSpc>
            </a:pPr>
            <a:r>
              <a:rPr lang="en-GB" sz="1100" b="1" dirty="0">
                <a:solidFill>
                  <a:srgbClr val="000000"/>
                </a:solidFill>
                <a:ea typeface="Times New Roman" panose="02020603050405020304" pitchFamily="18" charset="0"/>
                <a:cs typeface="Calibri Light" panose="020F0302020204030204" pitchFamily="34" charset="0"/>
              </a:rPr>
              <a:t>.On the school website there is a community page which tells you about the school community and how the school is involved</a:t>
            </a:r>
          </a:p>
          <a:p>
            <a:pPr>
              <a:lnSpc>
                <a:spcPts val="1286"/>
              </a:lnSpc>
            </a:pPr>
            <a:endParaRPr lang="en-GB" sz="1100" b="1" dirty="0">
              <a:ea typeface="Times New Roman" panose="02020603050405020304" pitchFamily="18" charset="0"/>
              <a:cs typeface="Calibri Light" panose="020F0302020204030204" pitchFamily="34" charset="0"/>
            </a:endParaRPr>
          </a:p>
          <a:p>
            <a:pPr>
              <a:lnSpc>
                <a:spcPct val="107000"/>
              </a:lnSpc>
              <a:spcAft>
                <a:spcPts val="571"/>
              </a:spcAft>
            </a:pPr>
            <a:r>
              <a:rPr lang="en-GB" sz="1000" kern="100" dirty="0">
                <a:latin typeface="Aptos" panose="020B0004020202020204" pitchFamily="34" charset="0"/>
                <a:ea typeface="Aptos" panose="020B0004020202020204" pitchFamily="34" charset="0"/>
                <a:cs typeface="Arial" panose="020B0604020202020204" pitchFamily="34" charset="0"/>
              </a:rPr>
              <a:t> </a:t>
            </a:r>
          </a:p>
          <a:p>
            <a:endParaRPr lang="en-GB" sz="1094" kern="100" dirty="0">
              <a:latin typeface="Aptos" panose="020B0004020202020204" pitchFamily="34" charset="0"/>
              <a:ea typeface="Aptos" panose="020B0004020202020204" pitchFamily="34" charset="0"/>
              <a:cs typeface="Arial" panose="020B0604020202020204" pitchFamily="34" charset="0"/>
            </a:endParaRPr>
          </a:p>
          <a:p>
            <a:endParaRPr lang="en-GB" sz="1094" dirty="0"/>
          </a:p>
        </p:txBody>
      </p:sp>
      <p:sp>
        <p:nvSpPr>
          <p:cNvPr id="6" name="TextBox 5">
            <a:extLst>
              <a:ext uri="{FF2B5EF4-FFF2-40B4-BE49-F238E27FC236}">
                <a16:creationId xmlns:a16="http://schemas.microsoft.com/office/drawing/2014/main" id="{4AD2F51C-A14B-B31F-32B6-A503C45ADC42}"/>
              </a:ext>
            </a:extLst>
          </p:cNvPr>
          <p:cNvSpPr txBox="1"/>
          <p:nvPr/>
        </p:nvSpPr>
        <p:spPr>
          <a:xfrm>
            <a:off x="601572" y="592211"/>
            <a:ext cx="3263912" cy="429990"/>
          </a:xfrm>
          <a:prstGeom prst="rect">
            <a:avLst/>
          </a:prstGeom>
          <a:solidFill>
            <a:schemeClr val="accent2">
              <a:lumMod val="40000"/>
              <a:lumOff val="60000"/>
            </a:schemeClr>
          </a:solidFill>
        </p:spPr>
        <p:txBody>
          <a:bodyPr wrap="square" rtlCol="0">
            <a:spAutoFit/>
          </a:bodyPr>
          <a:lstStyle/>
          <a:p>
            <a:r>
              <a:rPr lang="en-GB" sz="1100" b="1" u="sng" kern="100" dirty="0">
                <a:solidFill>
                  <a:srgbClr val="000000"/>
                </a:solidFill>
                <a:ea typeface="Aptos" panose="020B0004020202020204" pitchFamily="34" charset="0"/>
                <a:cs typeface="Calibri Light" panose="020F0302020204030204" pitchFamily="34" charset="0"/>
              </a:rPr>
              <a:t>How schools engage with the local community?</a:t>
            </a:r>
          </a:p>
          <a:p>
            <a:endParaRPr lang="en-GB" sz="1094" dirty="0"/>
          </a:p>
        </p:txBody>
      </p:sp>
      <p:sp>
        <p:nvSpPr>
          <p:cNvPr id="7" name="TextBox 6">
            <a:extLst>
              <a:ext uri="{FF2B5EF4-FFF2-40B4-BE49-F238E27FC236}">
                <a16:creationId xmlns:a16="http://schemas.microsoft.com/office/drawing/2014/main" id="{6E511F98-83AE-EF3D-CB93-E2FEC8152F63}"/>
              </a:ext>
            </a:extLst>
          </p:cNvPr>
          <p:cNvSpPr txBox="1"/>
          <p:nvPr/>
        </p:nvSpPr>
        <p:spPr>
          <a:xfrm>
            <a:off x="7610622" y="4106137"/>
            <a:ext cx="4973053" cy="3421962"/>
          </a:xfrm>
          <a:prstGeom prst="rect">
            <a:avLst/>
          </a:prstGeom>
          <a:noFill/>
        </p:spPr>
        <p:txBody>
          <a:bodyPr wrap="square" rtlCol="0">
            <a:spAutoFit/>
          </a:bodyPr>
          <a:lstStyle/>
          <a:p>
            <a:pPr>
              <a:lnSpc>
                <a:spcPts val="1393"/>
              </a:lnSpc>
            </a:pPr>
            <a:endParaRPr lang="en-GB" sz="1100" b="1" dirty="0">
              <a:solidFill>
                <a:srgbClr val="000000"/>
              </a:solidFill>
              <a:latin typeface="Calibri Light" panose="020F0302020204030204" pitchFamily="34" charset="0"/>
              <a:ea typeface="Times New Roman" panose="02020603050405020304" pitchFamily="18" charset="0"/>
              <a:cs typeface="Calibri Light" panose="020F0302020204030204" pitchFamily="34" charset="0"/>
            </a:endParaRPr>
          </a:p>
          <a:p>
            <a:pPr>
              <a:lnSpc>
                <a:spcPts val="1393"/>
              </a:lnSpc>
            </a:pPr>
            <a:r>
              <a:rPr lang="en-GB" sz="1100" b="1" dirty="0">
                <a:solidFill>
                  <a:srgbClr val="000000"/>
                </a:solidFill>
                <a:ea typeface="Times New Roman" panose="02020603050405020304" pitchFamily="18" charset="0"/>
                <a:cs typeface="Calibri Light" panose="020F0302020204030204" pitchFamily="34" charset="0"/>
              </a:rPr>
              <a:t>school A have Google classrooms which allows parents/Guardians to have a look at what their children have been doing that day.</a:t>
            </a:r>
            <a:endParaRPr lang="en-GB" sz="1100" b="1" dirty="0">
              <a:ea typeface="Times New Roman" panose="02020603050405020304" pitchFamily="18" charset="0"/>
              <a:cs typeface="Calibri Light" panose="020F0302020204030204" pitchFamily="34" charset="0"/>
            </a:endParaRPr>
          </a:p>
          <a:p>
            <a:pPr>
              <a:lnSpc>
                <a:spcPts val="1393"/>
              </a:lnSpc>
            </a:pPr>
            <a:r>
              <a:rPr lang="en-GB" sz="1100" b="1" dirty="0">
                <a:solidFill>
                  <a:srgbClr val="000000"/>
                </a:solidFill>
                <a:ea typeface="Times New Roman" panose="02020603050405020304" pitchFamily="18" charset="0"/>
                <a:cs typeface="Calibri Light" panose="020F0302020204030204" pitchFamily="34" charset="0"/>
              </a:rPr>
              <a:t>.School A gives out certificates to the children this way the parents can see what the children are achieving in class. </a:t>
            </a:r>
            <a:endParaRPr lang="en-GB" sz="1100" b="1" dirty="0">
              <a:ea typeface="Times New Roman" panose="02020603050405020304" pitchFamily="18" charset="0"/>
              <a:cs typeface="Calibri Light" panose="020F0302020204030204" pitchFamily="34" charset="0"/>
            </a:endParaRPr>
          </a:p>
          <a:p>
            <a:pPr>
              <a:lnSpc>
                <a:spcPts val="1393"/>
              </a:lnSpc>
            </a:pPr>
            <a:r>
              <a:rPr lang="en-GB" sz="1100" b="1" dirty="0">
                <a:solidFill>
                  <a:srgbClr val="000000"/>
                </a:solidFill>
                <a:ea typeface="Times New Roman" panose="02020603050405020304" pitchFamily="18" charset="0"/>
                <a:cs typeface="Calibri Light" panose="020F0302020204030204" pitchFamily="34" charset="0"/>
              </a:rPr>
              <a:t>.School A have a parent council where there is 1 parent representative per years group. their role is to the help raise money for events and to be s spokesperson on behalf of other parents in the year group.</a:t>
            </a:r>
            <a:endParaRPr lang="en-GB" sz="1100" b="1" dirty="0">
              <a:ea typeface="Times New Roman" panose="02020603050405020304" pitchFamily="18" charset="0"/>
              <a:cs typeface="Calibri Light" panose="020F0302020204030204" pitchFamily="34" charset="0"/>
            </a:endParaRPr>
          </a:p>
          <a:p>
            <a:pPr>
              <a:lnSpc>
                <a:spcPts val="1393"/>
              </a:lnSpc>
            </a:pPr>
            <a:r>
              <a:rPr lang="en-GB" sz="1100" b="1" dirty="0">
                <a:solidFill>
                  <a:srgbClr val="000000"/>
                </a:solidFill>
                <a:ea typeface="Times New Roman" panose="02020603050405020304" pitchFamily="18" charset="0"/>
                <a:cs typeface="Calibri Light" panose="020F0302020204030204" pitchFamily="34" charset="0"/>
              </a:rPr>
              <a:t>. if a parent/guardian has a concern or worried school A will send the parent/guardians a text message or phone home to resolve the issue.</a:t>
            </a:r>
            <a:endParaRPr lang="en-GB" sz="1100" b="1" dirty="0">
              <a:ea typeface="Times New Roman" panose="02020603050405020304" pitchFamily="18" charset="0"/>
              <a:cs typeface="Calibri Light" panose="020F0302020204030204" pitchFamily="34" charset="0"/>
            </a:endParaRPr>
          </a:p>
          <a:p>
            <a:pPr>
              <a:lnSpc>
                <a:spcPts val="1393"/>
              </a:lnSpc>
            </a:pPr>
            <a:r>
              <a:rPr lang="en-GB" sz="1100" b="1" dirty="0">
                <a:solidFill>
                  <a:srgbClr val="000000"/>
                </a:solidFill>
                <a:ea typeface="Times New Roman" panose="02020603050405020304" pitchFamily="18" charset="0"/>
                <a:cs typeface="Calibri Light" panose="020F0302020204030204" pitchFamily="34" charset="0"/>
              </a:rPr>
              <a:t>. When the children do one two one reading with the teachers in school A they will write their targets in a reading diary so the parents/guardians can see what their child is achieving.</a:t>
            </a:r>
          </a:p>
          <a:p>
            <a:pPr>
              <a:lnSpc>
                <a:spcPts val="1393"/>
              </a:lnSpc>
            </a:pPr>
            <a:r>
              <a:rPr lang="en-GB" sz="1100" b="1" dirty="0">
                <a:solidFill>
                  <a:srgbClr val="000000"/>
                </a:solidFill>
                <a:ea typeface="Times New Roman" panose="02020603050405020304" pitchFamily="18" charset="0"/>
                <a:cs typeface="Calibri Light" panose="020F0302020204030204" pitchFamily="34" charset="0"/>
              </a:rPr>
              <a:t>.School A do  class fairs where they put their work on display from the term, and parent’s/Guardians can view and ask questions about their child’s work </a:t>
            </a:r>
            <a:endParaRPr lang="en-GB" sz="1100" b="1" dirty="0">
              <a:ea typeface="Times New Roman" panose="02020603050405020304" pitchFamily="18" charset="0"/>
              <a:cs typeface="Calibri Light" panose="020F0302020204030204" pitchFamily="34" charset="0"/>
            </a:endParaRPr>
          </a:p>
          <a:p>
            <a:pPr>
              <a:lnSpc>
                <a:spcPct val="107000"/>
              </a:lnSpc>
              <a:spcAft>
                <a:spcPts val="571"/>
              </a:spcAft>
            </a:pPr>
            <a:r>
              <a:rPr lang="en-GB" sz="1286" b="1" kern="100" dirty="0">
                <a:latin typeface="Aptos" panose="020B0004020202020204" pitchFamily="34" charset="0"/>
                <a:ea typeface="Aptos" panose="020B0004020202020204" pitchFamily="34" charset="0"/>
                <a:cs typeface="Arial" panose="020B0604020202020204" pitchFamily="34" charset="0"/>
              </a:rPr>
              <a:t> </a:t>
            </a:r>
          </a:p>
          <a:p>
            <a:endParaRPr lang="en-GB" sz="1094" dirty="0"/>
          </a:p>
        </p:txBody>
      </p:sp>
      <p:sp>
        <p:nvSpPr>
          <p:cNvPr id="8" name="TextBox 7">
            <a:extLst>
              <a:ext uri="{FF2B5EF4-FFF2-40B4-BE49-F238E27FC236}">
                <a16:creationId xmlns:a16="http://schemas.microsoft.com/office/drawing/2014/main" id="{7222D6EB-05E2-87C9-9D9B-D22B74E3EB32}"/>
              </a:ext>
            </a:extLst>
          </p:cNvPr>
          <p:cNvSpPr txBox="1"/>
          <p:nvPr/>
        </p:nvSpPr>
        <p:spPr>
          <a:xfrm>
            <a:off x="8414731" y="3895127"/>
            <a:ext cx="3514549" cy="429990"/>
          </a:xfrm>
          <a:prstGeom prst="rect">
            <a:avLst/>
          </a:prstGeom>
          <a:solidFill>
            <a:schemeClr val="tx2">
              <a:lumMod val="10000"/>
              <a:lumOff val="90000"/>
            </a:schemeClr>
          </a:solidFill>
        </p:spPr>
        <p:txBody>
          <a:bodyPr wrap="square" rtlCol="0">
            <a:spAutoFit/>
          </a:bodyPr>
          <a:lstStyle/>
          <a:p>
            <a:r>
              <a:rPr lang="en-GB" sz="1100" b="1" u="sng" kern="100" dirty="0">
                <a:solidFill>
                  <a:srgbClr val="000000"/>
                </a:solidFill>
                <a:latin typeface="Aptos" panose="020B0004020202020204" pitchFamily="34" charset="0"/>
                <a:ea typeface="Aptos" panose="020B0004020202020204" pitchFamily="34" charset="0"/>
                <a:cs typeface="Arial" panose="020B0604020202020204" pitchFamily="34" charset="0"/>
              </a:rPr>
              <a:t>How do schools share information with parents?</a:t>
            </a:r>
            <a:endParaRPr lang="en-GB" sz="1100" b="1" u="sng" kern="100" dirty="0">
              <a:latin typeface="Aptos" panose="020B0004020202020204" pitchFamily="34" charset="0"/>
              <a:ea typeface="Aptos" panose="020B0004020202020204" pitchFamily="34" charset="0"/>
              <a:cs typeface="Arial" panose="020B0604020202020204" pitchFamily="34" charset="0"/>
            </a:endParaRPr>
          </a:p>
          <a:p>
            <a:endParaRPr lang="en-GB" sz="1094" dirty="0"/>
          </a:p>
        </p:txBody>
      </p:sp>
      <p:sp>
        <p:nvSpPr>
          <p:cNvPr id="9" name="TextBox 8">
            <a:extLst>
              <a:ext uri="{FF2B5EF4-FFF2-40B4-BE49-F238E27FC236}">
                <a16:creationId xmlns:a16="http://schemas.microsoft.com/office/drawing/2014/main" id="{03870AD7-9F28-279B-39F2-17C476C74556}"/>
              </a:ext>
            </a:extLst>
          </p:cNvPr>
          <p:cNvSpPr txBox="1"/>
          <p:nvPr/>
        </p:nvSpPr>
        <p:spPr>
          <a:xfrm>
            <a:off x="296454" y="5252226"/>
            <a:ext cx="4382634" cy="538609"/>
          </a:xfrm>
          <a:prstGeom prst="rect">
            <a:avLst/>
          </a:prstGeom>
          <a:solidFill>
            <a:schemeClr val="accent5">
              <a:lumMod val="20000"/>
              <a:lumOff val="80000"/>
            </a:schemeClr>
          </a:solidFill>
        </p:spPr>
        <p:txBody>
          <a:bodyPr wrap="square" rtlCol="0">
            <a:spAutoFit/>
          </a:bodyPr>
          <a:lstStyle/>
          <a:p>
            <a:r>
              <a:rPr lang="en-GB" sz="1100" b="1" u="sng" kern="100" dirty="0">
                <a:solidFill>
                  <a:srgbClr val="000000"/>
                </a:solidFill>
                <a:effectLst/>
                <a:ea typeface="Aptos" panose="020B0004020202020204" pitchFamily="34" charset="0"/>
                <a:cs typeface="Arial" panose="020B0604020202020204" pitchFamily="34" charset="0"/>
              </a:rPr>
              <a:t>How do schools work with families before a child starts school?</a:t>
            </a:r>
            <a:endParaRPr lang="en-GB" sz="1100" b="1" u="sng" kern="100" dirty="0">
              <a:effectLst/>
              <a:ea typeface="Aptos" panose="020B0004020202020204" pitchFamily="34" charset="0"/>
              <a:cs typeface="Arial" panose="020B0604020202020204" pitchFamily="34" charset="0"/>
            </a:endParaRPr>
          </a:p>
          <a:p>
            <a:endParaRPr lang="en-GB" dirty="0"/>
          </a:p>
        </p:txBody>
      </p:sp>
      <p:sp>
        <p:nvSpPr>
          <p:cNvPr id="12" name="TextBox 11">
            <a:extLst>
              <a:ext uri="{FF2B5EF4-FFF2-40B4-BE49-F238E27FC236}">
                <a16:creationId xmlns:a16="http://schemas.microsoft.com/office/drawing/2014/main" id="{99475864-85A9-1B46-AF9B-33435BA310CD}"/>
              </a:ext>
            </a:extLst>
          </p:cNvPr>
          <p:cNvSpPr txBox="1"/>
          <p:nvPr/>
        </p:nvSpPr>
        <p:spPr>
          <a:xfrm>
            <a:off x="5326418" y="169716"/>
            <a:ext cx="2476281" cy="338554"/>
          </a:xfrm>
          <a:prstGeom prst="rect">
            <a:avLst/>
          </a:prstGeom>
          <a:noFill/>
        </p:spPr>
        <p:txBody>
          <a:bodyPr wrap="square" rtlCol="0">
            <a:spAutoFit/>
          </a:bodyPr>
          <a:lstStyle/>
          <a:p>
            <a:r>
              <a:rPr lang="en-GB" sz="1600" b="1" u="sng" dirty="0"/>
              <a:t>Start at my feet</a:t>
            </a:r>
          </a:p>
        </p:txBody>
      </p:sp>
      <p:sp>
        <p:nvSpPr>
          <p:cNvPr id="14" name="TextBox 13">
            <a:extLst>
              <a:ext uri="{FF2B5EF4-FFF2-40B4-BE49-F238E27FC236}">
                <a16:creationId xmlns:a16="http://schemas.microsoft.com/office/drawing/2014/main" id="{57A9528E-D418-3E66-09E7-31182DA1CFA2}"/>
              </a:ext>
            </a:extLst>
          </p:cNvPr>
          <p:cNvSpPr txBox="1"/>
          <p:nvPr/>
        </p:nvSpPr>
        <p:spPr>
          <a:xfrm>
            <a:off x="174708" y="5840128"/>
            <a:ext cx="6448926" cy="2123658"/>
          </a:xfrm>
          <a:prstGeom prst="rect">
            <a:avLst/>
          </a:prstGeom>
          <a:noFill/>
        </p:spPr>
        <p:txBody>
          <a:bodyPr wrap="square">
            <a:spAutoFit/>
          </a:bodyPr>
          <a:lstStyle/>
          <a:p>
            <a:r>
              <a:rPr lang="en-GB" sz="1100" b="1" i="0" dirty="0">
                <a:solidFill>
                  <a:srgbClr val="000000"/>
                </a:solidFill>
                <a:effectLst/>
                <a:cs typeface="Calibri Light" panose="020F0302020204030204" pitchFamily="34" charset="0"/>
              </a:rPr>
              <a:t>School A has subtitles on their school website which prepares a parent foe their child’s first and what to expect</a:t>
            </a:r>
            <a:endParaRPr lang="en-GB" sz="1100" b="1" dirty="0">
              <a:solidFill>
                <a:srgbClr val="000000"/>
              </a:solidFill>
              <a:effectLst/>
              <a:cs typeface="Calibri Light" panose="020F0302020204030204" pitchFamily="34" charset="0"/>
            </a:endParaRPr>
          </a:p>
          <a:p>
            <a:r>
              <a:rPr lang="en-GB" sz="1100" b="1" i="0" dirty="0">
                <a:solidFill>
                  <a:srgbClr val="000000"/>
                </a:solidFill>
                <a:effectLst/>
                <a:cs typeface="Calibri Light" panose="020F0302020204030204" pitchFamily="34" charset="0"/>
              </a:rPr>
              <a:t>.In June they have a transition meeting before they for parents with children who have special needs </a:t>
            </a:r>
            <a:endParaRPr lang="en-GB" sz="1100" b="1" dirty="0">
              <a:solidFill>
                <a:srgbClr val="000000"/>
              </a:solidFill>
              <a:effectLst/>
              <a:cs typeface="Calibri Light" panose="020F0302020204030204" pitchFamily="34" charset="0"/>
            </a:endParaRPr>
          </a:p>
          <a:p>
            <a:r>
              <a:rPr lang="en-GB" sz="1100" b="1" i="0" dirty="0">
                <a:solidFill>
                  <a:srgbClr val="000000"/>
                </a:solidFill>
                <a:effectLst/>
                <a:cs typeface="Calibri Light" panose="020F0302020204030204" pitchFamily="34" charset="0"/>
              </a:rPr>
              <a:t>In July parents/guardians have an information evening for new nursery students, they will also get the opportunity to meet the parents </a:t>
            </a:r>
            <a:endParaRPr lang="en-GB" sz="1100" b="1" dirty="0">
              <a:solidFill>
                <a:srgbClr val="000000"/>
              </a:solidFill>
              <a:effectLst/>
              <a:cs typeface="Calibri Light" panose="020F0302020204030204" pitchFamily="34" charset="0"/>
            </a:endParaRPr>
          </a:p>
          <a:p>
            <a:r>
              <a:rPr lang="en-GB" sz="1100" b="1" i="0" dirty="0">
                <a:solidFill>
                  <a:srgbClr val="000000"/>
                </a:solidFill>
                <a:effectLst/>
                <a:cs typeface="Calibri Light" panose="020F0302020204030204" pitchFamily="34" charset="0"/>
              </a:rPr>
              <a:t>.On occasion the teacher or head teacher will do a home visit</a:t>
            </a:r>
            <a:endParaRPr lang="en-GB" sz="1100" b="1" dirty="0">
              <a:solidFill>
                <a:srgbClr val="000000"/>
              </a:solidFill>
              <a:effectLst/>
              <a:cs typeface="Calibri Light" panose="020F0302020204030204" pitchFamily="34" charset="0"/>
            </a:endParaRPr>
          </a:p>
          <a:p>
            <a:r>
              <a:rPr lang="en-GB" sz="1100" b="1" i="0" dirty="0">
                <a:solidFill>
                  <a:srgbClr val="000000"/>
                </a:solidFill>
                <a:effectLst/>
                <a:cs typeface="Calibri Light" panose="020F0302020204030204" pitchFamily="34" charset="0"/>
              </a:rPr>
              <a:t>.In September they won’t go into full time straight away they will have a stager entry where they will go in for a few hours here and there, so they get use to their new learning environment</a:t>
            </a:r>
            <a:endParaRPr lang="en-GB" sz="1100" b="1" dirty="0">
              <a:solidFill>
                <a:srgbClr val="000000"/>
              </a:solidFill>
              <a:effectLst/>
              <a:cs typeface="Calibri Light" panose="020F0302020204030204" pitchFamily="34" charset="0"/>
            </a:endParaRPr>
          </a:p>
          <a:p>
            <a:r>
              <a:rPr lang="en-GB" sz="1100" b="1" i="0" dirty="0">
                <a:solidFill>
                  <a:srgbClr val="000000"/>
                </a:solidFill>
                <a:effectLst/>
                <a:cs typeface="Calibri Light" panose="020F0302020204030204" pitchFamily="34" charset="0"/>
              </a:rPr>
              <a:t>.Once the children are used to their new environment they will slowly get introduced to going in full time</a:t>
            </a:r>
            <a:endParaRPr lang="en-GB" sz="1100" b="1" dirty="0">
              <a:solidFill>
                <a:srgbClr val="000000"/>
              </a:solidFill>
              <a:effectLst/>
              <a:cs typeface="Calibri Light" panose="020F0302020204030204" pitchFamily="34" charset="0"/>
            </a:endParaRPr>
          </a:p>
          <a:p>
            <a:r>
              <a:rPr lang="en-GB" sz="1100" b="1" i="0" dirty="0">
                <a:solidFill>
                  <a:srgbClr val="000000"/>
                </a:solidFill>
                <a:effectLst/>
                <a:cs typeface="Calibri Light" panose="020F0302020204030204" pitchFamily="34" charset="0"/>
              </a:rPr>
              <a:t>.By December, the children will stay for play sessions </a:t>
            </a:r>
            <a:endParaRPr lang="en-GB" sz="1100" b="1" dirty="0">
              <a:solidFill>
                <a:srgbClr val="000000"/>
              </a:solidFill>
              <a:effectLst/>
              <a:cs typeface="Calibri Light" panose="020F0302020204030204" pitchFamily="34" charset="0"/>
            </a:endParaRPr>
          </a:p>
        </p:txBody>
      </p:sp>
      <p:sp>
        <p:nvSpPr>
          <p:cNvPr id="17" name="TextBox 16">
            <a:extLst>
              <a:ext uri="{FF2B5EF4-FFF2-40B4-BE49-F238E27FC236}">
                <a16:creationId xmlns:a16="http://schemas.microsoft.com/office/drawing/2014/main" id="{DEAC88CA-90B6-2D87-ED05-AF75B62D5380}"/>
              </a:ext>
            </a:extLst>
          </p:cNvPr>
          <p:cNvSpPr txBox="1"/>
          <p:nvPr/>
        </p:nvSpPr>
        <p:spPr>
          <a:xfrm>
            <a:off x="1198575" y="3348529"/>
            <a:ext cx="2419485" cy="261610"/>
          </a:xfrm>
          <a:prstGeom prst="rect">
            <a:avLst/>
          </a:prstGeom>
          <a:solidFill>
            <a:schemeClr val="accent4">
              <a:lumMod val="20000"/>
              <a:lumOff val="80000"/>
            </a:schemeClr>
          </a:solidFill>
        </p:spPr>
        <p:txBody>
          <a:bodyPr wrap="square" rtlCol="0">
            <a:spAutoFit/>
          </a:bodyPr>
          <a:lstStyle/>
          <a:p>
            <a:r>
              <a:rPr lang="en-GB" sz="1100" b="1" u="sng" dirty="0">
                <a:solidFill>
                  <a:srgbClr val="000000"/>
                </a:solidFill>
              </a:rPr>
              <a:t>Bronfenbrenner Ecological system</a:t>
            </a:r>
            <a:endParaRPr lang="en-GB" sz="1100" b="1" u="sng" dirty="0"/>
          </a:p>
        </p:txBody>
      </p:sp>
      <p:sp>
        <p:nvSpPr>
          <p:cNvPr id="19" name="TextBox 18">
            <a:extLst>
              <a:ext uri="{FF2B5EF4-FFF2-40B4-BE49-F238E27FC236}">
                <a16:creationId xmlns:a16="http://schemas.microsoft.com/office/drawing/2014/main" id="{3F3225B2-8FE6-13ED-4DC8-8C7C812D7EA2}"/>
              </a:ext>
            </a:extLst>
          </p:cNvPr>
          <p:cNvSpPr txBox="1"/>
          <p:nvPr/>
        </p:nvSpPr>
        <p:spPr>
          <a:xfrm>
            <a:off x="8077528" y="742429"/>
            <a:ext cx="4491788" cy="430887"/>
          </a:xfrm>
          <a:prstGeom prst="rect">
            <a:avLst/>
          </a:prstGeom>
          <a:solidFill>
            <a:schemeClr val="accent6">
              <a:lumMod val="20000"/>
              <a:lumOff val="80000"/>
            </a:schemeClr>
          </a:solidFill>
        </p:spPr>
        <p:txBody>
          <a:bodyPr wrap="square" rtlCol="0">
            <a:spAutoFit/>
          </a:bodyPr>
          <a:lstStyle/>
          <a:p>
            <a:r>
              <a:rPr lang="en-GB" sz="1100" b="1" i="0" u="sng" dirty="0">
                <a:solidFill>
                  <a:srgbClr val="000000"/>
                </a:solidFill>
                <a:effectLst/>
              </a:rPr>
              <a:t>How do schools encourage families to support the different areas of learning?</a:t>
            </a:r>
            <a:endParaRPr lang="en-GB" sz="1100" b="1" u="sng" dirty="0"/>
          </a:p>
        </p:txBody>
      </p:sp>
      <p:sp>
        <p:nvSpPr>
          <p:cNvPr id="22" name="TextBox 21">
            <a:extLst>
              <a:ext uri="{FF2B5EF4-FFF2-40B4-BE49-F238E27FC236}">
                <a16:creationId xmlns:a16="http://schemas.microsoft.com/office/drawing/2014/main" id="{AE8C05EE-F5AB-729F-9E2F-FB6A37109077}"/>
              </a:ext>
            </a:extLst>
          </p:cNvPr>
          <p:cNvSpPr txBox="1"/>
          <p:nvPr/>
        </p:nvSpPr>
        <p:spPr>
          <a:xfrm>
            <a:off x="9773071" y="7055800"/>
            <a:ext cx="2083634" cy="261610"/>
          </a:xfrm>
          <a:prstGeom prst="rect">
            <a:avLst/>
          </a:prstGeom>
          <a:solidFill>
            <a:srgbClr val="FFFFCC"/>
          </a:solidFill>
        </p:spPr>
        <p:txBody>
          <a:bodyPr wrap="square" rtlCol="0">
            <a:spAutoFit/>
          </a:bodyPr>
          <a:lstStyle/>
          <a:p>
            <a:r>
              <a:rPr lang="en-GB" sz="1100" b="1" u="sng" dirty="0">
                <a:cs typeface="Calibri Light" panose="020F0302020204030204" pitchFamily="34" charset="0"/>
              </a:rPr>
              <a:t>Maslow’s hierarchy of needs</a:t>
            </a:r>
          </a:p>
        </p:txBody>
      </p:sp>
      <p:sp>
        <p:nvSpPr>
          <p:cNvPr id="23" name="TextBox 22">
            <a:extLst>
              <a:ext uri="{FF2B5EF4-FFF2-40B4-BE49-F238E27FC236}">
                <a16:creationId xmlns:a16="http://schemas.microsoft.com/office/drawing/2014/main" id="{4803EFF6-6D4E-762E-DFE0-C6BBAA63D77F}"/>
              </a:ext>
            </a:extLst>
          </p:cNvPr>
          <p:cNvSpPr txBox="1"/>
          <p:nvPr/>
        </p:nvSpPr>
        <p:spPr>
          <a:xfrm>
            <a:off x="139259" y="3659702"/>
            <a:ext cx="4382634" cy="1615827"/>
          </a:xfrm>
          <a:prstGeom prst="rect">
            <a:avLst/>
          </a:prstGeom>
          <a:noFill/>
        </p:spPr>
        <p:txBody>
          <a:bodyPr wrap="square" rtlCol="0">
            <a:spAutoFit/>
          </a:bodyPr>
          <a:lstStyle/>
          <a:p>
            <a:r>
              <a:rPr lang="en-GB" sz="1100" b="1" dirty="0"/>
              <a:t>Bronfenbrenner Ecological system theory looks at the interaction between factors in the child’s immediate family, community and environment. Not only does it look at their immediate interactions but also the interaction of their larger environment. The Microsystem is the circle that contains the people/environment who has the largest impact on the child will. Then you have the Mesosystem that is where two microsystem collaborate. An example of the mesosystem is when schools do parents evening.</a:t>
            </a:r>
          </a:p>
          <a:p>
            <a:endParaRPr lang="en-GB" sz="1100" b="1" dirty="0"/>
          </a:p>
        </p:txBody>
      </p:sp>
      <p:sp>
        <p:nvSpPr>
          <p:cNvPr id="2" name="TextBox 1">
            <a:extLst>
              <a:ext uri="{FF2B5EF4-FFF2-40B4-BE49-F238E27FC236}">
                <a16:creationId xmlns:a16="http://schemas.microsoft.com/office/drawing/2014/main" id="{9D1A8006-D329-80B4-6086-AA6F5B4208FA}"/>
              </a:ext>
            </a:extLst>
          </p:cNvPr>
          <p:cNvSpPr txBox="1"/>
          <p:nvPr/>
        </p:nvSpPr>
        <p:spPr>
          <a:xfrm>
            <a:off x="8606482" y="7293275"/>
            <a:ext cx="4182533" cy="1277273"/>
          </a:xfrm>
          <a:prstGeom prst="rect">
            <a:avLst/>
          </a:prstGeom>
          <a:noFill/>
        </p:spPr>
        <p:txBody>
          <a:bodyPr wrap="square" rtlCol="0">
            <a:spAutoFit/>
          </a:bodyPr>
          <a:lstStyle/>
          <a:p>
            <a:r>
              <a:rPr lang="en-GB" sz="1100" b="1" dirty="0"/>
              <a:t>Maslow suggests that everyone has a hierarchy of needs. His theory argues that humans need to satisfy their basic biological needs, there are 5 tears in the pyramid, but before they can meet higher level needs Maslow's suggests we must satisfy the bottom tier before we move up the pyramid. The bottom tear is phycological and then safety, love, esteem and self-actualization is at the top.</a:t>
            </a:r>
          </a:p>
        </p:txBody>
      </p:sp>
      <p:sp>
        <p:nvSpPr>
          <p:cNvPr id="3" name="TextBox 2">
            <a:extLst>
              <a:ext uri="{FF2B5EF4-FFF2-40B4-BE49-F238E27FC236}">
                <a16:creationId xmlns:a16="http://schemas.microsoft.com/office/drawing/2014/main" id="{63883695-6A33-D5E4-BF4E-9388D799FA93}"/>
              </a:ext>
            </a:extLst>
          </p:cNvPr>
          <p:cNvSpPr txBox="1"/>
          <p:nvPr/>
        </p:nvSpPr>
        <p:spPr>
          <a:xfrm>
            <a:off x="7845244" y="1147926"/>
            <a:ext cx="4491788" cy="2462213"/>
          </a:xfrm>
          <a:prstGeom prst="rect">
            <a:avLst/>
          </a:prstGeom>
          <a:noFill/>
        </p:spPr>
        <p:txBody>
          <a:bodyPr wrap="square" rtlCol="0">
            <a:spAutoFit/>
          </a:bodyPr>
          <a:lstStyle/>
          <a:p>
            <a:r>
              <a:rPr lang="en-GB" sz="1100" b="1" dirty="0"/>
              <a:t>.</a:t>
            </a:r>
            <a:r>
              <a:rPr lang="en-GB" sz="1100" b="1"/>
              <a:t>School A website </a:t>
            </a:r>
            <a:r>
              <a:rPr lang="en-GB" sz="1100" b="1" dirty="0"/>
              <a:t>have a Parents link which</a:t>
            </a:r>
          </a:p>
          <a:p>
            <a:r>
              <a:rPr lang="en-GB" sz="1100" b="1" dirty="0"/>
              <a:t>It can take them to the areas of learning and what the school are trying to achieve in each subject. For example,  on the expressive Arts page it says they want to help to develop their child's creative imagination</a:t>
            </a:r>
          </a:p>
          <a:p>
            <a:r>
              <a:rPr lang="en-GB" sz="1100" b="1" dirty="0"/>
              <a:t>. Under each subject there is a link to the Welsh government page where it tells you about  curriculum for Wales and the 4 purposes, this way the parents can learn and read what schools across Wales are trying to achieve</a:t>
            </a:r>
          </a:p>
          <a:p>
            <a:r>
              <a:rPr lang="en-GB" sz="1100" b="1" dirty="0"/>
              <a:t>. School A has a useful links page. It can take parents/Guardians to different websites where it give you free lessons and information on a variety of different subjects </a:t>
            </a:r>
          </a:p>
          <a:p>
            <a:r>
              <a:rPr lang="en-GB" sz="1100" b="1" dirty="0"/>
              <a:t>.School A do information evenings to update parents on what maybe to come within the academic year </a:t>
            </a:r>
          </a:p>
        </p:txBody>
      </p:sp>
      <p:sp>
        <p:nvSpPr>
          <p:cNvPr id="15" name="TextBox 14">
            <a:extLst>
              <a:ext uri="{FF2B5EF4-FFF2-40B4-BE49-F238E27FC236}">
                <a16:creationId xmlns:a16="http://schemas.microsoft.com/office/drawing/2014/main" id="{DF66C047-F9FC-1F84-0A1C-46BE7FA1F3F4}"/>
              </a:ext>
            </a:extLst>
          </p:cNvPr>
          <p:cNvSpPr txBox="1"/>
          <p:nvPr/>
        </p:nvSpPr>
        <p:spPr>
          <a:xfrm>
            <a:off x="-74065" y="0"/>
            <a:ext cx="3263911" cy="261610"/>
          </a:xfrm>
          <a:prstGeom prst="rect">
            <a:avLst/>
          </a:prstGeom>
          <a:noFill/>
        </p:spPr>
        <p:txBody>
          <a:bodyPr wrap="square" rtlCol="0">
            <a:spAutoFit/>
          </a:bodyPr>
          <a:lstStyle/>
          <a:p>
            <a:r>
              <a:rPr lang="en-GB" sz="1100" b="1" u="sng" dirty="0"/>
              <a:t>Article 28- You have the right to education.</a:t>
            </a:r>
          </a:p>
        </p:txBody>
      </p:sp>
      <p:sp>
        <p:nvSpPr>
          <p:cNvPr id="16" name="TextBox 15">
            <a:extLst>
              <a:ext uri="{FF2B5EF4-FFF2-40B4-BE49-F238E27FC236}">
                <a16:creationId xmlns:a16="http://schemas.microsoft.com/office/drawing/2014/main" id="{5C555F71-F1BE-68AA-52EA-53DFC3BC5FF2}"/>
              </a:ext>
            </a:extLst>
          </p:cNvPr>
          <p:cNvSpPr txBox="1"/>
          <p:nvPr/>
        </p:nvSpPr>
        <p:spPr>
          <a:xfrm>
            <a:off x="9830377" y="8958557"/>
            <a:ext cx="3263911" cy="600164"/>
          </a:xfrm>
          <a:prstGeom prst="rect">
            <a:avLst/>
          </a:prstGeom>
          <a:noFill/>
        </p:spPr>
        <p:txBody>
          <a:bodyPr wrap="square" rtlCol="0">
            <a:spAutoFit/>
          </a:bodyPr>
          <a:lstStyle/>
          <a:p>
            <a:r>
              <a:rPr lang="en-GB" sz="1100" b="1" u="sng" dirty="0"/>
              <a:t>Article 24- You have the right to clean water, healthy food, clean environment and good healthcare.</a:t>
            </a:r>
          </a:p>
        </p:txBody>
      </p:sp>
      <p:sp>
        <p:nvSpPr>
          <p:cNvPr id="30" name="TextBox 29">
            <a:extLst>
              <a:ext uri="{FF2B5EF4-FFF2-40B4-BE49-F238E27FC236}">
                <a16:creationId xmlns:a16="http://schemas.microsoft.com/office/drawing/2014/main" id="{F9C5CF61-18AC-E4C6-2D4C-7852D800250D}"/>
              </a:ext>
            </a:extLst>
          </p:cNvPr>
          <p:cNvSpPr txBox="1"/>
          <p:nvPr/>
        </p:nvSpPr>
        <p:spPr>
          <a:xfrm>
            <a:off x="4926968" y="1562050"/>
            <a:ext cx="2513414" cy="1107996"/>
          </a:xfrm>
          <a:prstGeom prst="rect">
            <a:avLst/>
          </a:prstGeom>
          <a:noFill/>
        </p:spPr>
        <p:txBody>
          <a:bodyPr wrap="square" rtlCol="0">
            <a:spAutoFit/>
          </a:bodyPr>
          <a:lstStyle/>
          <a:p>
            <a:r>
              <a:rPr lang="en-GB" sz="1100" b="1" u="sng" dirty="0"/>
              <a:t>How can parents/Guardians  bring learning into the home?</a:t>
            </a:r>
          </a:p>
          <a:p>
            <a:r>
              <a:rPr lang="en-GB" sz="1100" b="1" dirty="0"/>
              <a:t>.LAP- Language and Play</a:t>
            </a:r>
          </a:p>
          <a:p>
            <a:r>
              <a:rPr lang="en-GB" sz="1100" b="1" dirty="0"/>
              <a:t>.NAP-Number and Play</a:t>
            </a:r>
          </a:p>
          <a:p>
            <a:r>
              <a:rPr lang="en-GB" sz="1100" b="1" dirty="0"/>
              <a:t>WAP-Welsh and Play</a:t>
            </a:r>
          </a:p>
          <a:p>
            <a:r>
              <a:rPr lang="en-GB" sz="1100" b="1" dirty="0"/>
              <a:t>OLAP-Outdoor Learning and Playing</a:t>
            </a:r>
          </a:p>
        </p:txBody>
      </p:sp>
      <p:sp>
        <p:nvSpPr>
          <p:cNvPr id="33" name="TextBox 32">
            <a:extLst>
              <a:ext uri="{FF2B5EF4-FFF2-40B4-BE49-F238E27FC236}">
                <a16:creationId xmlns:a16="http://schemas.microsoft.com/office/drawing/2014/main" id="{25C6E349-7AA1-CD1C-D6C8-6A98A9AF5768}"/>
              </a:ext>
            </a:extLst>
          </p:cNvPr>
          <p:cNvSpPr txBox="1"/>
          <p:nvPr/>
        </p:nvSpPr>
        <p:spPr>
          <a:xfrm>
            <a:off x="-74065" y="8072112"/>
            <a:ext cx="7904707" cy="1446550"/>
          </a:xfrm>
          <a:prstGeom prst="rect">
            <a:avLst/>
          </a:prstGeom>
          <a:noFill/>
        </p:spPr>
        <p:txBody>
          <a:bodyPr wrap="square" rtlCol="0">
            <a:spAutoFit/>
          </a:bodyPr>
          <a:lstStyle/>
          <a:p>
            <a:r>
              <a:rPr lang="en-GB" sz="1100" b="1" u="sng" dirty="0"/>
              <a:t>Equality Vs Equity</a:t>
            </a:r>
          </a:p>
          <a:p>
            <a:r>
              <a:rPr lang="en-GB" sz="1100" b="1" dirty="0"/>
              <a:t>Equality means giving everyone the same resources and opportunities as others regardless of any differences they may have.</a:t>
            </a:r>
          </a:p>
          <a:p>
            <a:endParaRPr lang="en-GB" sz="1100" b="1" dirty="0"/>
          </a:p>
          <a:p>
            <a:r>
              <a:rPr lang="en-GB" sz="1100" b="1" dirty="0"/>
              <a:t>Equity means catering and providing different levels of support to help those who  have different needs.</a:t>
            </a:r>
          </a:p>
          <a:p>
            <a:endParaRPr lang="en-GB" sz="1100" b="1" dirty="0"/>
          </a:p>
          <a:p>
            <a:r>
              <a:rPr lang="en-GB" sz="1100" b="1" dirty="0"/>
              <a:t>I notices in school X  they gave everyone the same resources and opportunities. However, if they did notice someone was struggling, they would provide them with additional support </a:t>
            </a:r>
          </a:p>
        </p:txBody>
      </p:sp>
      <p:sp>
        <p:nvSpPr>
          <p:cNvPr id="34" name="Oval 33">
            <a:extLst>
              <a:ext uri="{FF2B5EF4-FFF2-40B4-BE49-F238E27FC236}">
                <a16:creationId xmlns:a16="http://schemas.microsoft.com/office/drawing/2014/main" id="{25B5D086-F5FB-3BEE-3F76-345475E15C70}"/>
              </a:ext>
            </a:extLst>
          </p:cNvPr>
          <p:cNvSpPr/>
          <p:nvPr/>
        </p:nvSpPr>
        <p:spPr>
          <a:xfrm rot="21353937">
            <a:off x="4454268" y="3107476"/>
            <a:ext cx="3234587" cy="2000660"/>
          </a:xfrm>
          <a:prstGeom prst="ellipse">
            <a:avLst/>
          </a:prstGeom>
          <a:solidFill>
            <a:srgbClr val="9999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TextBox 34">
            <a:extLst>
              <a:ext uri="{FF2B5EF4-FFF2-40B4-BE49-F238E27FC236}">
                <a16:creationId xmlns:a16="http://schemas.microsoft.com/office/drawing/2014/main" id="{DAE42818-5313-919F-5172-A4ABD78C2D37}"/>
              </a:ext>
            </a:extLst>
          </p:cNvPr>
          <p:cNvSpPr txBox="1"/>
          <p:nvPr/>
        </p:nvSpPr>
        <p:spPr>
          <a:xfrm>
            <a:off x="4770275" y="3535984"/>
            <a:ext cx="2826800" cy="1107996"/>
          </a:xfrm>
          <a:prstGeom prst="rect">
            <a:avLst/>
          </a:prstGeom>
          <a:noFill/>
        </p:spPr>
        <p:txBody>
          <a:bodyPr wrap="square" rtlCol="0">
            <a:spAutoFit/>
          </a:bodyPr>
          <a:lstStyle/>
          <a:p>
            <a:r>
              <a:rPr lang="en-GB" sz="1100" b="1" dirty="0"/>
              <a:t>Welsh government want 1million Welsh speakers by 2050. School A are always introducing Welsh into their learning. By getting the children to do morning greetings and using other Welsh phrases throughout the day. </a:t>
            </a:r>
          </a:p>
        </p:txBody>
      </p:sp>
    </p:spTree>
    <p:extLst>
      <p:ext uri="{BB962C8B-B14F-4D97-AF65-F5344CB8AC3E}">
        <p14:creationId xmlns:p14="http://schemas.microsoft.com/office/powerpoint/2010/main" val="4781972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1011</Words>
  <Application>Microsoft Office PowerPoint</Application>
  <PresentationFormat>A3 Paper (297x420 mm)</PresentationFormat>
  <Paragraphs>54</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Aptos Display</vt:lpstr>
      <vt:lpstr>Arial</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Tilly Morton-Lewis</dc:creator>
  <cp:lastModifiedBy>Tilly Morton-Lewis</cp:lastModifiedBy>
  <cp:revision>2</cp:revision>
  <dcterms:created xsi:type="dcterms:W3CDTF">2023-12-12T16:35:25Z</dcterms:created>
  <dcterms:modified xsi:type="dcterms:W3CDTF">2024-01-14T20:58:02Z</dcterms:modified>
</cp:coreProperties>
</file>