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4.xml" ContentType="application/vnd.openxmlformats-officedocument.presentationml.tags+xml"/>
  <Override PartName="/ppt/notesSlides/notesSlide27.xml" ContentType="application/vnd.openxmlformats-officedocument.presentationml.notesSlide+xml"/>
  <Override PartName="/ppt/tags/tag5.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45"/>
  </p:notesMasterIdLst>
  <p:sldIdLst>
    <p:sldId id="256" r:id="rId5"/>
    <p:sldId id="317" r:id="rId6"/>
    <p:sldId id="318" r:id="rId7"/>
    <p:sldId id="258" r:id="rId8"/>
    <p:sldId id="259" r:id="rId9"/>
    <p:sldId id="260" r:id="rId10"/>
    <p:sldId id="261" r:id="rId11"/>
    <p:sldId id="262" r:id="rId12"/>
    <p:sldId id="263" r:id="rId13"/>
    <p:sldId id="264" r:id="rId14"/>
    <p:sldId id="265" r:id="rId15"/>
    <p:sldId id="266" r:id="rId16"/>
    <p:sldId id="268" r:id="rId17"/>
    <p:sldId id="269" r:id="rId18"/>
    <p:sldId id="270" r:id="rId19"/>
    <p:sldId id="271" r:id="rId20"/>
    <p:sldId id="272" r:id="rId21"/>
    <p:sldId id="273" r:id="rId22"/>
    <p:sldId id="274" r:id="rId23"/>
    <p:sldId id="312" r:id="rId24"/>
    <p:sldId id="284" r:id="rId25"/>
    <p:sldId id="287" r:id="rId26"/>
    <p:sldId id="288" r:id="rId27"/>
    <p:sldId id="285" r:id="rId28"/>
    <p:sldId id="286" r:id="rId29"/>
    <p:sldId id="290" r:id="rId30"/>
    <p:sldId id="289" r:id="rId31"/>
    <p:sldId id="293" r:id="rId32"/>
    <p:sldId id="276" r:id="rId33"/>
    <p:sldId id="279" r:id="rId34"/>
    <p:sldId id="283" r:id="rId35"/>
    <p:sldId id="307" r:id="rId36"/>
    <p:sldId id="308" r:id="rId37"/>
    <p:sldId id="309" r:id="rId38"/>
    <p:sldId id="310" r:id="rId39"/>
    <p:sldId id="311" r:id="rId40"/>
    <p:sldId id="313" r:id="rId41"/>
    <p:sldId id="314" r:id="rId42"/>
    <p:sldId id="315" r:id="rId43"/>
    <p:sldId id="316" r:id="rId44"/>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4740" autoAdjust="0"/>
  </p:normalViewPr>
  <p:slideViewPr>
    <p:cSldViewPr snapToGrid="0">
      <p:cViewPr varScale="1">
        <p:scale>
          <a:sx n="70" d="100"/>
          <a:sy n="70" d="100"/>
        </p:scale>
        <p:origin x="1166"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51BFB2-AE71-401F-A51E-003A8EF7EE1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69733E5-84BE-4200-96A9-9350237B4364}">
      <dgm:prSet/>
      <dgm:spPr/>
      <dgm:t>
        <a:bodyPr/>
        <a:lstStyle/>
        <a:p>
          <a:r>
            <a:rPr lang="en-US"/>
            <a:t>1) It may make the D unfit to stand trial- I.e. the illness may have developed after the commission of the offence</a:t>
          </a:r>
        </a:p>
      </dgm:t>
    </dgm:pt>
    <dgm:pt modelId="{7B0B5BCC-30B1-4E62-B75D-5824508EBE67}" type="parTrans" cxnId="{6494EAF2-5513-4514-815E-1F21BEC2AE04}">
      <dgm:prSet/>
      <dgm:spPr/>
      <dgm:t>
        <a:bodyPr/>
        <a:lstStyle/>
        <a:p>
          <a:endParaRPr lang="en-US"/>
        </a:p>
      </dgm:t>
    </dgm:pt>
    <dgm:pt modelId="{1F7BF448-EE4B-4F00-BCBF-E2B633C0643C}" type="sibTrans" cxnId="{6494EAF2-5513-4514-815E-1F21BEC2AE04}">
      <dgm:prSet/>
      <dgm:spPr/>
      <dgm:t>
        <a:bodyPr/>
        <a:lstStyle/>
        <a:p>
          <a:endParaRPr lang="en-US"/>
        </a:p>
      </dgm:t>
    </dgm:pt>
    <dgm:pt modelId="{4E905202-06E3-4EAD-98B5-5E7D34884CDC}">
      <dgm:prSet/>
      <dgm:spPr/>
      <dgm:t>
        <a:bodyPr/>
        <a:lstStyle/>
        <a:p>
          <a:r>
            <a:rPr lang="en-US"/>
            <a:t>2) It may excuse the D from liability because it operated at the time of the commission of the offence to deprive them of legal responsibility.</a:t>
          </a:r>
        </a:p>
      </dgm:t>
    </dgm:pt>
    <dgm:pt modelId="{52CEB0F2-869A-405B-B1F6-4C2B51B62B39}" type="parTrans" cxnId="{0E771E6D-8D81-4E92-97A0-522797AC87EC}">
      <dgm:prSet/>
      <dgm:spPr/>
      <dgm:t>
        <a:bodyPr/>
        <a:lstStyle/>
        <a:p>
          <a:endParaRPr lang="en-US"/>
        </a:p>
      </dgm:t>
    </dgm:pt>
    <dgm:pt modelId="{0D5910A1-20F8-4BEC-B88A-F89B7830A16B}" type="sibTrans" cxnId="{0E771E6D-8D81-4E92-97A0-522797AC87EC}">
      <dgm:prSet/>
      <dgm:spPr/>
      <dgm:t>
        <a:bodyPr/>
        <a:lstStyle/>
        <a:p>
          <a:endParaRPr lang="en-US"/>
        </a:p>
      </dgm:t>
    </dgm:pt>
    <dgm:pt modelId="{53675069-C871-4B80-AB26-E1EFF71C0E79}">
      <dgm:prSet/>
      <dgm:spPr/>
      <dgm:t>
        <a:bodyPr/>
        <a:lstStyle/>
        <a:p>
          <a:r>
            <a:rPr lang="en-US"/>
            <a:t>- Insanity overlaps with diminished responsibility and automatism:</a:t>
          </a:r>
        </a:p>
      </dgm:t>
    </dgm:pt>
    <dgm:pt modelId="{FC5D0669-0CC8-4C52-80D3-7D764F336847}" type="parTrans" cxnId="{077C7FA0-7F21-4F6F-A115-520D68B62F97}">
      <dgm:prSet/>
      <dgm:spPr/>
      <dgm:t>
        <a:bodyPr/>
        <a:lstStyle/>
        <a:p>
          <a:endParaRPr lang="en-US"/>
        </a:p>
      </dgm:t>
    </dgm:pt>
    <dgm:pt modelId="{9CE05943-1BD4-419E-9EB8-505933C4A5F2}" type="sibTrans" cxnId="{077C7FA0-7F21-4F6F-A115-520D68B62F97}">
      <dgm:prSet/>
      <dgm:spPr/>
      <dgm:t>
        <a:bodyPr/>
        <a:lstStyle/>
        <a:p>
          <a:endParaRPr lang="en-US"/>
        </a:p>
      </dgm:t>
    </dgm:pt>
    <dgm:pt modelId="{C29DF721-E0C5-40F3-98E4-F94B7E74FB25}">
      <dgm:prSet/>
      <dgm:spPr/>
      <dgm:t>
        <a:bodyPr/>
        <a:lstStyle/>
        <a:p>
          <a:r>
            <a:rPr lang="en-US"/>
            <a:t>Insanity is the appropriate defence where D's mind has been affected by an INternal factor e.g. epilepsy/diabetes</a:t>
          </a:r>
        </a:p>
      </dgm:t>
    </dgm:pt>
    <dgm:pt modelId="{00246EF6-59F0-4A8E-B501-B110E0777193}" type="parTrans" cxnId="{584DF599-AE2B-4EB5-9A89-532859055DD0}">
      <dgm:prSet/>
      <dgm:spPr/>
      <dgm:t>
        <a:bodyPr/>
        <a:lstStyle/>
        <a:p>
          <a:endParaRPr lang="en-US"/>
        </a:p>
      </dgm:t>
    </dgm:pt>
    <dgm:pt modelId="{9D60110A-C307-4EC6-8567-5A9DEE60259D}" type="sibTrans" cxnId="{584DF599-AE2B-4EB5-9A89-532859055DD0}">
      <dgm:prSet/>
      <dgm:spPr/>
      <dgm:t>
        <a:bodyPr/>
        <a:lstStyle/>
        <a:p>
          <a:endParaRPr lang="en-US"/>
        </a:p>
      </dgm:t>
    </dgm:pt>
    <dgm:pt modelId="{23C30502-86E5-43FD-833E-CDE2B4A1EC2A}">
      <dgm:prSet/>
      <dgm:spPr/>
      <dgm:t>
        <a:bodyPr/>
        <a:lstStyle/>
        <a:p>
          <a:r>
            <a:rPr lang="en-US"/>
            <a:t>- burden is on the D to prove that they were legally insane</a:t>
          </a:r>
        </a:p>
      </dgm:t>
    </dgm:pt>
    <dgm:pt modelId="{A76BF1E2-A05E-4A70-B497-0C9221189630}" type="parTrans" cxnId="{0DFE0A39-666C-4281-9573-66A43C3D2DC2}">
      <dgm:prSet/>
      <dgm:spPr/>
      <dgm:t>
        <a:bodyPr/>
        <a:lstStyle/>
        <a:p>
          <a:endParaRPr lang="en-US"/>
        </a:p>
      </dgm:t>
    </dgm:pt>
    <dgm:pt modelId="{5B30B5BC-C95C-462E-9C35-E05B41DB9A11}" type="sibTrans" cxnId="{0DFE0A39-666C-4281-9573-66A43C3D2DC2}">
      <dgm:prSet/>
      <dgm:spPr/>
      <dgm:t>
        <a:bodyPr/>
        <a:lstStyle/>
        <a:p>
          <a:endParaRPr lang="en-US"/>
        </a:p>
      </dgm:t>
    </dgm:pt>
    <dgm:pt modelId="{AF71283F-3AA4-4CE3-8382-7CB1107542C3}">
      <dgm:prSet/>
      <dgm:spPr/>
      <dgm:t>
        <a:bodyPr/>
        <a:lstStyle/>
        <a:p>
          <a:r>
            <a:rPr lang="en-US"/>
            <a:t>- Medical evidence will be required</a:t>
          </a:r>
        </a:p>
      </dgm:t>
    </dgm:pt>
    <dgm:pt modelId="{275AE5B9-7C51-494E-A33F-BBB58E6517D9}" type="parTrans" cxnId="{FA0EE2A6-FF25-4E57-94EB-20D6EC1A8D4B}">
      <dgm:prSet/>
      <dgm:spPr/>
      <dgm:t>
        <a:bodyPr/>
        <a:lstStyle/>
        <a:p>
          <a:endParaRPr lang="en-US"/>
        </a:p>
      </dgm:t>
    </dgm:pt>
    <dgm:pt modelId="{E9B82721-77CB-4630-A058-3783B33AF63F}" type="sibTrans" cxnId="{FA0EE2A6-FF25-4E57-94EB-20D6EC1A8D4B}">
      <dgm:prSet/>
      <dgm:spPr/>
      <dgm:t>
        <a:bodyPr/>
        <a:lstStyle/>
        <a:p>
          <a:endParaRPr lang="en-US"/>
        </a:p>
      </dgm:t>
    </dgm:pt>
    <dgm:pt modelId="{BF3D6E1D-5B9A-4D7E-85DD-19C23770401F}" type="pres">
      <dgm:prSet presAssocID="{CB51BFB2-AE71-401F-A51E-003A8EF7EE1F}" presName="linear" presStyleCnt="0">
        <dgm:presLayoutVars>
          <dgm:animLvl val="lvl"/>
          <dgm:resizeHandles val="exact"/>
        </dgm:presLayoutVars>
      </dgm:prSet>
      <dgm:spPr/>
    </dgm:pt>
    <dgm:pt modelId="{82B9EC22-1204-4020-9DD7-93CF0211D340}" type="pres">
      <dgm:prSet presAssocID="{869733E5-84BE-4200-96A9-9350237B4364}" presName="parentText" presStyleLbl="node1" presStyleIdx="0" presStyleCnt="6">
        <dgm:presLayoutVars>
          <dgm:chMax val="0"/>
          <dgm:bulletEnabled val="1"/>
        </dgm:presLayoutVars>
      </dgm:prSet>
      <dgm:spPr/>
    </dgm:pt>
    <dgm:pt modelId="{2EADC91E-E07E-483C-911F-A48E8E428145}" type="pres">
      <dgm:prSet presAssocID="{1F7BF448-EE4B-4F00-BCBF-E2B633C0643C}" presName="spacer" presStyleCnt="0"/>
      <dgm:spPr/>
    </dgm:pt>
    <dgm:pt modelId="{9EFB738D-E16C-4CF0-AFDB-5A49479947BC}" type="pres">
      <dgm:prSet presAssocID="{4E905202-06E3-4EAD-98B5-5E7D34884CDC}" presName="parentText" presStyleLbl="node1" presStyleIdx="1" presStyleCnt="6">
        <dgm:presLayoutVars>
          <dgm:chMax val="0"/>
          <dgm:bulletEnabled val="1"/>
        </dgm:presLayoutVars>
      </dgm:prSet>
      <dgm:spPr/>
    </dgm:pt>
    <dgm:pt modelId="{67399E14-17F9-4EBD-80C3-02A60C373101}" type="pres">
      <dgm:prSet presAssocID="{0D5910A1-20F8-4BEC-B88A-F89B7830A16B}" presName="spacer" presStyleCnt="0"/>
      <dgm:spPr/>
    </dgm:pt>
    <dgm:pt modelId="{D8E0FEF9-C2F2-445B-B25A-90BEA2146AF0}" type="pres">
      <dgm:prSet presAssocID="{53675069-C871-4B80-AB26-E1EFF71C0E79}" presName="parentText" presStyleLbl="node1" presStyleIdx="2" presStyleCnt="6">
        <dgm:presLayoutVars>
          <dgm:chMax val="0"/>
          <dgm:bulletEnabled val="1"/>
        </dgm:presLayoutVars>
      </dgm:prSet>
      <dgm:spPr/>
    </dgm:pt>
    <dgm:pt modelId="{CB01C997-1881-4173-A355-611892FCE107}" type="pres">
      <dgm:prSet presAssocID="{9CE05943-1BD4-419E-9EB8-505933C4A5F2}" presName="spacer" presStyleCnt="0"/>
      <dgm:spPr/>
    </dgm:pt>
    <dgm:pt modelId="{967D2AD1-8C27-4622-99ED-2918E03C7393}" type="pres">
      <dgm:prSet presAssocID="{C29DF721-E0C5-40F3-98E4-F94B7E74FB25}" presName="parentText" presStyleLbl="node1" presStyleIdx="3" presStyleCnt="6">
        <dgm:presLayoutVars>
          <dgm:chMax val="0"/>
          <dgm:bulletEnabled val="1"/>
        </dgm:presLayoutVars>
      </dgm:prSet>
      <dgm:spPr/>
    </dgm:pt>
    <dgm:pt modelId="{22F1E95C-0943-4751-A4A3-EC613EFF3F01}" type="pres">
      <dgm:prSet presAssocID="{9D60110A-C307-4EC6-8567-5A9DEE60259D}" presName="spacer" presStyleCnt="0"/>
      <dgm:spPr/>
    </dgm:pt>
    <dgm:pt modelId="{BFF8EC5E-0893-4E34-8DCA-F0A468227A69}" type="pres">
      <dgm:prSet presAssocID="{23C30502-86E5-43FD-833E-CDE2B4A1EC2A}" presName="parentText" presStyleLbl="node1" presStyleIdx="4" presStyleCnt="6">
        <dgm:presLayoutVars>
          <dgm:chMax val="0"/>
          <dgm:bulletEnabled val="1"/>
        </dgm:presLayoutVars>
      </dgm:prSet>
      <dgm:spPr/>
    </dgm:pt>
    <dgm:pt modelId="{F8CF1DD4-9334-4D1D-BDDF-CCCD3030889E}" type="pres">
      <dgm:prSet presAssocID="{5B30B5BC-C95C-462E-9C35-E05B41DB9A11}" presName="spacer" presStyleCnt="0"/>
      <dgm:spPr/>
    </dgm:pt>
    <dgm:pt modelId="{464CDF07-E24F-4AC7-B888-E04EC3428991}" type="pres">
      <dgm:prSet presAssocID="{AF71283F-3AA4-4CE3-8382-7CB1107542C3}" presName="parentText" presStyleLbl="node1" presStyleIdx="5" presStyleCnt="6">
        <dgm:presLayoutVars>
          <dgm:chMax val="0"/>
          <dgm:bulletEnabled val="1"/>
        </dgm:presLayoutVars>
      </dgm:prSet>
      <dgm:spPr/>
    </dgm:pt>
  </dgm:ptLst>
  <dgm:cxnLst>
    <dgm:cxn modelId="{A89FCB10-50C6-41B4-9DAA-62E4E2893BCB}" type="presOf" srcId="{4E905202-06E3-4EAD-98B5-5E7D34884CDC}" destId="{9EFB738D-E16C-4CF0-AFDB-5A49479947BC}" srcOrd="0" destOrd="0" presId="urn:microsoft.com/office/officeart/2005/8/layout/vList2"/>
    <dgm:cxn modelId="{0DFE0A39-666C-4281-9573-66A43C3D2DC2}" srcId="{CB51BFB2-AE71-401F-A51E-003A8EF7EE1F}" destId="{23C30502-86E5-43FD-833E-CDE2B4A1EC2A}" srcOrd="4" destOrd="0" parTransId="{A76BF1E2-A05E-4A70-B497-0C9221189630}" sibTransId="{5B30B5BC-C95C-462E-9C35-E05B41DB9A11}"/>
    <dgm:cxn modelId="{0E771E6D-8D81-4E92-97A0-522797AC87EC}" srcId="{CB51BFB2-AE71-401F-A51E-003A8EF7EE1F}" destId="{4E905202-06E3-4EAD-98B5-5E7D34884CDC}" srcOrd="1" destOrd="0" parTransId="{52CEB0F2-869A-405B-B1F6-4C2B51B62B39}" sibTransId="{0D5910A1-20F8-4BEC-B88A-F89B7830A16B}"/>
    <dgm:cxn modelId="{CAC6A152-35C2-4356-9297-2068488620D8}" type="presOf" srcId="{53675069-C871-4B80-AB26-E1EFF71C0E79}" destId="{D8E0FEF9-C2F2-445B-B25A-90BEA2146AF0}" srcOrd="0" destOrd="0" presId="urn:microsoft.com/office/officeart/2005/8/layout/vList2"/>
    <dgm:cxn modelId="{0F2E9581-5D4C-419B-AF41-5B84F3192720}" type="presOf" srcId="{C29DF721-E0C5-40F3-98E4-F94B7E74FB25}" destId="{967D2AD1-8C27-4622-99ED-2918E03C7393}" srcOrd="0" destOrd="0" presId="urn:microsoft.com/office/officeart/2005/8/layout/vList2"/>
    <dgm:cxn modelId="{584DF599-AE2B-4EB5-9A89-532859055DD0}" srcId="{CB51BFB2-AE71-401F-A51E-003A8EF7EE1F}" destId="{C29DF721-E0C5-40F3-98E4-F94B7E74FB25}" srcOrd="3" destOrd="0" parTransId="{00246EF6-59F0-4A8E-B501-B110E0777193}" sibTransId="{9D60110A-C307-4EC6-8567-5A9DEE60259D}"/>
    <dgm:cxn modelId="{077C7FA0-7F21-4F6F-A115-520D68B62F97}" srcId="{CB51BFB2-AE71-401F-A51E-003A8EF7EE1F}" destId="{53675069-C871-4B80-AB26-E1EFF71C0E79}" srcOrd="2" destOrd="0" parTransId="{FC5D0669-0CC8-4C52-80D3-7D764F336847}" sibTransId="{9CE05943-1BD4-419E-9EB8-505933C4A5F2}"/>
    <dgm:cxn modelId="{FA0EE2A6-FF25-4E57-94EB-20D6EC1A8D4B}" srcId="{CB51BFB2-AE71-401F-A51E-003A8EF7EE1F}" destId="{AF71283F-3AA4-4CE3-8382-7CB1107542C3}" srcOrd="5" destOrd="0" parTransId="{275AE5B9-7C51-494E-A33F-BBB58E6517D9}" sibTransId="{E9B82721-77CB-4630-A058-3783B33AF63F}"/>
    <dgm:cxn modelId="{421C59BB-D8F0-47B9-8BD8-42A34AA610C3}" type="presOf" srcId="{23C30502-86E5-43FD-833E-CDE2B4A1EC2A}" destId="{BFF8EC5E-0893-4E34-8DCA-F0A468227A69}" srcOrd="0" destOrd="0" presId="urn:microsoft.com/office/officeart/2005/8/layout/vList2"/>
    <dgm:cxn modelId="{0C2CD2BC-7B06-4C31-BA8A-8DF31547065E}" type="presOf" srcId="{869733E5-84BE-4200-96A9-9350237B4364}" destId="{82B9EC22-1204-4020-9DD7-93CF0211D340}" srcOrd="0" destOrd="0" presId="urn:microsoft.com/office/officeart/2005/8/layout/vList2"/>
    <dgm:cxn modelId="{515CA0D4-2224-40EF-8D16-D40FCA366497}" type="presOf" srcId="{AF71283F-3AA4-4CE3-8382-7CB1107542C3}" destId="{464CDF07-E24F-4AC7-B888-E04EC3428991}" srcOrd="0" destOrd="0" presId="urn:microsoft.com/office/officeart/2005/8/layout/vList2"/>
    <dgm:cxn modelId="{F33417EE-A975-4970-8D8E-79CCEC12B958}" type="presOf" srcId="{CB51BFB2-AE71-401F-A51E-003A8EF7EE1F}" destId="{BF3D6E1D-5B9A-4D7E-85DD-19C23770401F}" srcOrd="0" destOrd="0" presId="urn:microsoft.com/office/officeart/2005/8/layout/vList2"/>
    <dgm:cxn modelId="{6494EAF2-5513-4514-815E-1F21BEC2AE04}" srcId="{CB51BFB2-AE71-401F-A51E-003A8EF7EE1F}" destId="{869733E5-84BE-4200-96A9-9350237B4364}" srcOrd="0" destOrd="0" parTransId="{7B0B5BCC-30B1-4E62-B75D-5824508EBE67}" sibTransId="{1F7BF448-EE4B-4F00-BCBF-E2B633C0643C}"/>
    <dgm:cxn modelId="{506ECEEA-8483-4F53-9D99-2AB0DBE5FAA8}" type="presParOf" srcId="{BF3D6E1D-5B9A-4D7E-85DD-19C23770401F}" destId="{82B9EC22-1204-4020-9DD7-93CF0211D340}" srcOrd="0" destOrd="0" presId="urn:microsoft.com/office/officeart/2005/8/layout/vList2"/>
    <dgm:cxn modelId="{D68C21BF-A9A0-44F7-9AB6-CF012043664E}" type="presParOf" srcId="{BF3D6E1D-5B9A-4D7E-85DD-19C23770401F}" destId="{2EADC91E-E07E-483C-911F-A48E8E428145}" srcOrd="1" destOrd="0" presId="urn:microsoft.com/office/officeart/2005/8/layout/vList2"/>
    <dgm:cxn modelId="{5F38E968-2C83-4184-AB35-6CD53F90D201}" type="presParOf" srcId="{BF3D6E1D-5B9A-4D7E-85DD-19C23770401F}" destId="{9EFB738D-E16C-4CF0-AFDB-5A49479947BC}" srcOrd="2" destOrd="0" presId="urn:microsoft.com/office/officeart/2005/8/layout/vList2"/>
    <dgm:cxn modelId="{F1EDD3ED-D819-4EBB-91C1-914F628F3971}" type="presParOf" srcId="{BF3D6E1D-5B9A-4D7E-85DD-19C23770401F}" destId="{67399E14-17F9-4EBD-80C3-02A60C373101}" srcOrd="3" destOrd="0" presId="urn:microsoft.com/office/officeart/2005/8/layout/vList2"/>
    <dgm:cxn modelId="{A1D04767-BE92-48C9-A78C-676E54172D20}" type="presParOf" srcId="{BF3D6E1D-5B9A-4D7E-85DD-19C23770401F}" destId="{D8E0FEF9-C2F2-445B-B25A-90BEA2146AF0}" srcOrd="4" destOrd="0" presId="urn:microsoft.com/office/officeart/2005/8/layout/vList2"/>
    <dgm:cxn modelId="{25DDB674-AD32-44EA-9382-D3DDDB5400A6}" type="presParOf" srcId="{BF3D6E1D-5B9A-4D7E-85DD-19C23770401F}" destId="{CB01C997-1881-4173-A355-611892FCE107}" srcOrd="5" destOrd="0" presId="urn:microsoft.com/office/officeart/2005/8/layout/vList2"/>
    <dgm:cxn modelId="{43ABA162-87E0-4400-9579-D33B7864E6B9}" type="presParOf" srcId="{BF3D6E1D-5B9A-4D7E-85DD-19C23770401F}" destId="{967D2AD1-8C27-4622-99ED-2918E03C7393}" srcOrd="6" destOrd="0" presId="urn:microsoft.com/office/officeart/2005/8/layout/vList2"/>
    <dgm:cxn modelId="{A808FB20-025D-4638-8C91-DEB6F9EDC22F}" type="presParOf" srcId="{BF3D6E1D-5B9A-4D7E-85DD-19C23770401F}" destId="{22F1E95C-0943-4751-A4A3-EC613EFF3F01}" srcOrd="7" destOrd="0" presId="urn:microsoft.com/office/officeart/2005/8/layout/vList2"/>
    <dgm:cxn modelId="{D17187E5-A60C-4FAF-B817-B26AF6169FCC}" type="presParOf" srcId="{BF3D6E1D-5B9A-4D7E-85DD-19C23770401F}" destId="{BFF8EC5E-0893-4E34-8DCA-F0A468227A69}" srcOrd="8" destOrd="0" presId="urn:microsoft.com/office/officeart/2005/8/layout/vList2"/>
    <dgm:cxn modelId="{27080DC3-6773-4B85-BCAE-FB4A0DCBC708}" type="presParOf" srcId="{BF3D6E1D-5B9A-4D7E-85DD-19C23770401F}" destId="{F8CF1DD4-9334-4D1D-BDDF-CCCD3030889E}" srcOrd="9" destOrd="0" presId="urn:microsoft.com/office/officeart/2005/8/layout/vList2"/>
    <dgm:cxn modelId="{8920EDFB-A8D2-4B96-81C9-B1AE3F818973}" type="presParOf" srcId="{BF3D6E1D-5B9A-4D7E-85DD-19C23770401F}" destId="{464CDF07-E24F-4AC7-B888-E04EC3428991}"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B9EC22-1204-4020-9DD7-93CF0211D340}">
      <dsp:nvSpPr>
        <dsp:cNvPr id="0" name=""/>
        <dsp:cNvSpPr/>
      </dsp:nvSpPr>
      <dsp:spPr>
        <a:xfrm>
          <a:off x="0" y="101929"/>
          <a:ext cx="6980394"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1) It may make the D unfit to stand trial- I.e. the illness may have developed after the commission of the offence</a:t>
          </a:r>
        </a:p>
      </dsp:txBody>
      <dsp:txXfrm>
        <a:off x="27187" y="129116"/>
        <a:ext cx="6926020" cy="502546"/>
      </dsp:txXfrm>
    </dsp:sp>
    <dsp:sp modelId="{9EFB738D-E16C-4CF0-AFDB-5A49479947BC}">
      <dsp:nvSpPr>
        <dsp:cNvPr id="0" name=""/>
        <dsp:cNvSpPr/>
      </dsp:nvSpPr>
      <dsp:spPr>
        <a:xfrm>
          <a:off x="0" y="699169"/>
          <a:ext cx="6980394"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2) It may excuse the D from liability because it operated at the time of the commission of the offence to deprive them of legal responsibility.</a:t>
          </a:r>
        </a:p>
      </dsp:txBody>
      <dsp:txXfrm>
        <a:off x="27187" y="726356"/>
        <a:ext cx="6926020" cy="502546"/>
      </dsp:txXfrm>
    </dsp:sp>
    <dsp:sp modelId="{D8E0FEF9-C2F2-445B-B25A-90BEA2146AF0}">
      <dsp:nvSpPr>
        <dsp:cNvPr id="0" name=""/>
        <dsp:cNvSpPr/>
      </dsp:nvSpPr>
      <dsp:spPr>
        <a:xfrm>
          <a:off x="0" y="1296409"/>
          <a:ext cx="6980394"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Insanity overlaps with diminished responsibility and automatism:</a:t>
          </a:r>
        </a:p>
      </dsp:txBody>
      <dsp:txXfrm>
        <a:off x="27187" y="1323596"/>
        <a:ext cx="6926020" cy="502546"/>
      </dsp:txXfrm>
    </dsp:sp>
    <dsp:sp modelId="{967D2AD1-8C27-4622-99ED-2918E03C7393}">
      <dsp:nvSpPr>
        <dsp:cNvPr id="0" name=""/>
        <dsp:cNvSpPr/>
      </dsp:nvSpPr>
      <dsp:spPr>
        <a:xfrm>
          <a:off x="0" y="1893649"/>
          <a:ext cx="6980394"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Insanity is the appropriate defence where D's mind has been affected by an INternal factor e.g. epilepsy/diabetes</a:t>
          </a:r>
        </a:p>
      </dsp:txBody>
      <dsp:txXfrm>
        <a:off x="27187" y="1920836"/>
        <a:ext cx="6926020" cy="502546"/>
      </dsp:txXfrm>
    </dsp:sp>
    <dsp:sp modelId="{BFF8EC5E-0893-4E34-8DCA-F0A468227A69}">
      <dsp:nvSpPr>
        <dsp:cNvPr id="0" name=""/>
        <dsp:cNvSpPr/>
      </dsp:nvSpPr>
      <dsp:spPr>
        <a:xfrm>
          <a:off x="0" y="2490889"/>
          <a:ext cx="6980394"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burden is on the D to prove that they were legally insane</a:t>
          </a:r>
        </a:p>
      </dsp:txBody>
      <dsp:txXfrm>
        <a:off x="27187" y="2518076"/>
        <a:ext cx="6926020" cy="502546"/>
      </dsp:txXfrm>
    </dsp:sp>
    <dsp:sp modelId="{464CDF07-E24F-4AC7-B888-E04EC3428991}">
      <dsp:nvSpPr>
        <dsp:cNvPr id="0" name=""/>
        <dsp:cNvSpPr/>
      </dsp:nvSpPr>
      <dsp:spPr>
        <a:xfrm>
          <a:off x="0" y="3088129"/>
          <a:ext cx="6980394" cy="556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Medical evidence will be required</a:t>
          </a:r>
        </a:p>
      </dsp:txBody>
      <dsp:txXfrm>
        <a:off x="27187" y="3115316"/>
        <a:ext cx="6926020" cy="50254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8295"/>
          </a:xfrm>
          <a:prstGeom prst="rect">
            <a:avLst/>
          </a:prstGeom>
        </p:spPr>
        <p:txBody>
          <a:bodyPr vert="horz" lIns="91440" tIns="45720" rIns="91440" bIns="45720" rtlCol="0"/>
          <a:lstStyle>
            <a:lvl1pPr algn="r">
              <a:defRPr sz="1200"/>
            </a:lvl1pPr>
          </a:lstStyle>
          <a:p>
            <a:fld id="{2D355D96-2A20-4294-B026-28C265FF5C7E}" type="datetimeFigureOut">
              <a:rPr lang="en-GB" smtClean="0"/>
              <a:t>29/03/2023</a:t>
            </a:fld>
            <a:endParaRPr lang="en-GB"/>
          </a:p>
        </p:txBody>
      </p:sp>
      <p:sp>
        <p:nvSpPr>
          <p:cNvPr id="4" name="Slide Image Placeholder 3"/>
          <p:cNvSpPr>
            <a:spLocks noGrp="1" noRot="1" noChangeAspect="1"/>
          </p:cNvSpPr>
          <p:nvPr>
            <p:ph type="sldImg" idx="2"/>
          </p:nvPr>
        </p:nvSpPr>
        <p:spPr>
          <a:xfrm>
            <a:off x="419100" y="1241425"/>
            <a:ext cx="5956300"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440" tIns="45720" rIns="91440" bIns="45720" rtlCol="0" anchor="b"/>
          <a:lstStyle>
            <a:lvl1pPr algn="r">
              <a:defRPr sz="1200"/>
            </a:lvl1pPr>
          </a:lstStyle>
          <a:p>
            <a:fld id="{1D8DD009-CDA9-4CEF-BDD8-6398CFCB2E77}" type="slidenum">
              <a:rPr lang="en-GB" smtClean="0"/>
              <a:t>‹#›</a:t>
            </a:fld>
            <a:endParaRPr lang="en-GB"/>
          </a:p>
        </p:txBody>
      </p:sp>
    </p:spTree>
    <p:extLst>
      <p:ext uri="{BB962C8B-B14F-4D97-AF65-F5344CB8AC3E}">
        <p14:creationId xmlns:p14="http://schemas.microsoft.com/office/powerpoint/2010/main" val="28036946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D8DD009-CDA9-4CEF-BDD8-6398CFCB2E77}" type="slidenum">
              <a:rPr lang="en-GB" smtClean="0"/>
              <a:t>1</a:t>
            </a:fld>
            <a:endParaRPr lang="en-GB"/>
          </a:p>
        </p:txBody>
      </p:sp>
    </p:spTree>
    <p:extLst>
      <p:ext uri="{BB962C8B-B14F-4D97-AF65-F5344CB8AC3E}">
        <p14:creationId xmlns:p14="http://schemas.microsoft.com/office/powerpoint/2010/main" val="195475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1D8DD009-CDA9-4CEF-BDD8-6398CFCB2E77}" type="slidenum">
              <a:rPr lang="en-GB" smtClean="0"/>
              <a:t>4</a:t>
            </a:fld>
            <a:endParaRPr lang="en-GB"/>
          </a:p>
        </p:txBody>
      </p:sp>
    </p:spTree>
    <p:extLst>
      <p:ext uri="{BB962C8B-B14F-4D97-AF65-F5344CB8AC3E}">
        <p14:creationId xmlns:p14="http://schemas.microsoft.com/office/powerpoint/2010/main" val="2006764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D8DD009-CDA9-4CEF-BDD8-6398CFCB2E77}" type="slidenum">
              <a:rPr lang="en-GB" smtClean="0"/>
              <a:t>5</a:t>
            </a:fld>
            <a:endParaRPr lang="en-GB"/>
          </a:p>
        </p:txBody>
      </p:sp>
    </p:spTree>
    <p:extLst>
      <p:ext uri="{BB962C8B-B14F-4D97-AF65-F5344CB8AC3E}">
        <p14:creationId xmlns:p14="http://schemas.microsoft.com/office/powerpoint/2010/main" val="3984057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i="1" dirty="0"/>
              <a:t> </a:t>
            </a:r>
            <a:endParaRPr lang="en-GB" dirty="0">
              <a:ea typeface="+mn-ea"/>
              <a:cs typeface="+mn-cs"/>
            </a:endParaRPr>
          </a:p>
          <a:p>
            <a:pPr marL="0" indent="0">
              <a:buNone/>
            </a:pPr>
            <a:endParaRPr lang="en-GB" baseline="0" dirty="0"/>
          </a:p>
          <a:p>
            <a:pPr marL="0" indent="0">
              <a:buNone/>
            </a:pPr>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6</a:t>
            </a:fld>
            <a:endParaRPr lang="en-GB"/>
          </a:p>
        </p:txBody>
      </p:sp>
    </p:spTree>
    <p:extLst>
      <p:ext uri="{BB962C8B-B14F-4D97-AF65-F5344CB8AC3E}">
        <p14:creationId xmlns:p14="http://schemas.microsoft.com/office/powerpoint/2010/main" val="2238475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panose="020F0502020204030204"/>
            </a:endParaRPr>
          </a:p>
        </p:txBody>
      </p:sp>
      <p:sp>
        <p:nvSpPr>
          <p:cNvPr id="4" name="Slide Number Placeholder 3"/>
          <p:cNvSpPr>
            <a:spLocks noGrp="1"/>
          </p:cNvSpPr>
          <p:nvPr>
            <p:ph type="sldNum" sz="quarter" idx="10"/>
          </p:nvPr>
        </p:nvSpPr>
        <p:spPr/>
        <p:txBody>
          <a:bodyPr/>
          <a:lstStyle/>
          <a:p>
            <a:fld id="{1D8DD009-CDA9-4CEF-BDD8-6398CFCB2E77}" type="slidenum">
              <a:rPr lang="en-GB" smtClean="0"/>
              <a:t>7</a:t>
            </a:fld>
            <a:endParaRPr lang="en-GB"/>
          </a:p>
        </p:txBody>
      </p:sp>
    </p:spTree>
    <p:extLst>
      <p:ext uri="{BB962C8B-B14F-4D97-AF65-F5344CB8AC3E}">
        <p14:creationId xmlns:p14="http://schemas.microsoft.com/office/powerpoint/2010/main" val="317338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8</a:t>
            </a:fld>
            <a:endParaRPr lang="en-GB"/>
          </a:p>
        </p:txBody>
      </p:sp>
    </p:spTree>
    <p:extLst>
      <p:ext uri="{BB962C8B-B14F-4D97-AF65-F5344CB8AC3E}">
        <p14:creationId xmlns:p14="http://schemas.microsoft.com/office/powerpoint/2010/main" val="1141064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9</a:t>
            </a:fld>
            <a:endParaRPr lang="en-GB"/>
          </a:p>
        </p:txBody>
      </p:sp>
    </p:spTree>
    <p:extLst>
      <p:ext uri="{BB962C8B-B14F-4D97-AF65-F5344CB8AC3E}">
        <p14:creationId xmlns:p14="http://schemas.microsoft.com/office/powerpoint/2010/main" val="3497467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10</a:t>
            </a:fld>
            <a:endParaRPr lang="en-GB"/>
          </a:p>
        </p:txBody>
      </p:sp>
    </p:spTree>
    <p:extLst>
      <p:ext uri="{BB962C8B-B14F-4D97-AF65-F5344CB8AC3E}">
        <p14:creationId xmlns:p14="http://schemas.microsoft.com/office/powerpoint/2010/main" val="980770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11</a:t>
            </a:fld>
            <a:endParaRPr lang="en-GB"/>
          </a:p>
        </p:txBody>
      </p:sp>
    </p:spTree>
    <p:extLst>
      <p:ext uri="{BB962C8B-B14F-4D97-AF65-F5344CB8AC3E}">
        <p14:creationId xmlns:p14="http://schemas.microsoft.com/office/powerpoint/2010/main" val="654465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12</a:t>
            </a:fld>
            <a:endParaRPr lang="en-GB"/>
          </a:p>
        </p:txBody>
      </p:sp>
    </p:spTree>
    <p:extLst>
      <p:ext uri="{BB962C8B-B14F-4D97-AF65-F5344CB8AC3E}">
        <p14:creationId xmlns:p14="http://schemas.microsoft.com/office/powerpoint/2010/main" val="3143631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13</a:t>
            </a:fld>
            <a:endParaRPr lang="en-GB"/>
          </a:p>
        </p:txBody>
      </p:sp>
    </p:spTree>
    <p:extLst>
      <p:ext uri="{BB962C8B-B14F-4D97-AF65-F5344CB8AC3E}">
        <p14:creationId xmlns:p14="http://schemas.microsoft.com/office/powerpoint/2010/main" val="2738859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14</a:t>
            </a:fld>
            <a:endParaRPr lang="en-GB"/>
          </a:p>
        </p:txBody>
      </p:sp>
    </p:spTree>
    <p:extLst>
      <p:ext uri="{BB962C8B-B14F-4D97-AF65-F5344CB8AC3E}">
        <p14:creationId xmlns:p14="http://schemas.microsoft.com/office/powerpoint/2010/main" val="30085964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15</a:t>
            </a:fld>
            <a:endParaRPr lang="en-GB"/>
          </a:p>
        </p:txBody>
      </p:sp>
    </p:spTree>
    <p:extLst>
      <p:ext uri="{BB962C8B-B14F-4D97-AF65-F5344CB8AC3E}">
        <p14:creationId xmlns:p14="http://schemas.microsoft.com/office/powerpoint/2010/main" val="2812873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16</a:t>
            </a:fld>
            <a:endParaRPr lang="en-GB"/>
          </a:p>
        </p:txBody>
      </p:sp>
    </p:spTree>
    <p:extLst>
      <p:ext uri="{BB962C8B-B14F-4D97-AF65-F5344CB8AC3E}">
        <p14:creationId xmlns:p14="http://schemas.microsoft.com/office/powerpoint/2010/main" val="32711242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D8DD009-CDA9-4CEF-BDD8-6398CFCB2E77}" type="slidenum">
              <a:rPr lang="en-GB" smtClean="0"/>
              <a:t>17</a:t>
            </a:fld>
            <a:endParaRPr lang="en-GB"/>
          </a:p>
        </p:txBody>
      </p:sp>
    </p:spTree>
    <p:extLst>
      <p:ext uri="{BB962C8B-B14F-4D97-AF65-F5344CB8AC3E}">
        <p14:creationId xmlns:p14="http://schemas.microsoft.com/office/powerpoint/2010/main" val="7806785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baseline="0" dirty="0"/>
          </a:p>
          <a:p>
            <a:pPr marL="0" indent="0">
              <a:buNone/>
            </a:pPr>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18</a:t>
            </a:fld>
            <a:endParaRPr lang="en-GB"/>
          </a:p>
        </p:txBody>
      </p:sp>
    </p:spTree>
    <p:extLst>
      <p:ext uri="{BB962C8B-B14F-4D97-AF65-F5344CB8AC3E}">
        <p14:creationId xmlns:p14="http://schemas.microsoft.com/office/powerpoint/2010/main" val="4201458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8DD009-CDA9-4CEF-BDD8-6398CFCB2E77}" type="slidenum">
              <a:rPr lang="en-GB" smtClean="0"/>
              <a:t>19</a:t>
            </a:fld>
            <a:endParaRPr lang="en-GB"/>
          </a:p>
        </p:txBody>
      </p:sp>
    </p:spTree>
    <p:extLst>
      <p:ext uri="{BB962C8B-B14F-4D97-AF65-F5344CB8AC3E}">
        <p14:creationId xmlns:p14="http://schemas.microsoft.com/office/powerpoint/2010/main" val="2256919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22C4D0A-F94A-4C10-95CC-2DB2EC463302}" type="slidenum">
              <a:rPr lang="en-GB" smtClean="0"/>
              <a:t>21</a:t>
            </a:fld>
            <a:endParaRPr lang="en-GB"/>
          </a:p>
        </p:txBody>
      </p:sp>
    </p:spTree>
    <p:extLst>
      <p:ext uri="{BB962C8B-B14F-4D97-AF65-F5344CB8AC3E}">
        <p14:creationId xmlns:p14="http://schemas.microsoft.com/office/powerpoint/2010/main" val="985793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22C4D0A-F94A-4C10-95CC-2DB2EC463302}" type="slidenum">
              <a:rPr lang="en-GB" smtClean="0"/>
              <a:t>22</a:t>
            </a:fld>
            <a:endParaRPr lang="en-GB"/>
          </a:p>
        </p:txBody>
      </p:sp>
    </p:spTree>
    <p:extLst>
      <p:ext uri="{BB962C8B-B14F-4D97-AF65-F5344CB8AC3E}">
        <p14:creationId xmlns:p14="http://schemas.microsoft.com/office/powerpoint/2010/main" val="12965533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2016" indent="-222016">
              <a:buAutoNum type="arabicPeriod"/>
            </a:pPr>
            <a:endParaRPr lang="en-GB" dirty="0"/>
          </a:p>
        </p:txBody>
      </p:sp>
      <p:sp>
        <p:nvSpPr>
          <p:cNvPr id="4" name="Slide Number Placeholder 3"/>
          <p:cNvSpPr>
            <a:spLocks noGrp="1"/>
          </p:cNvSpPr>
          <p:nvPr>
            <p:ph type="sldNum" sz="quarter" idx="10"/>
          </p:nvPr>
        </p:nvSpPr>
        <p:spPr/>
        <p:txBody>
          <a:bodyPr/>
          <a:lstStyle/>
          <a:p>
            <a:fld id="{822C4D0A-F94A-4C10-95CC-2DB2EC463302}" type="slidenum">
              <a:rPr lang="en-GB" smtClean="0"/>
              <a:t>23</a:t>
            </a:fld>
            <a:endParaRPr lang="en-GB"/>
          </a:p>
        </p:txBody>
      </p:sp>
    </p:spTree>
    <p:extLst>
      <p:ext uri="{BB962C8B-B14F-4D97-AF65-F5344CB8AC3E}">
        <p14:creationId xmlns:p14="http://schemas.microsoft.com/office/powerpoint/2010/main" val="27173371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22C4D0A-F94A-4C10-95CC-2DB2EC463302}" type="slidenum">
              <a:rPr lang="en-GB" smtClean="0"/>
              <a:t>24</a:t>
            </a:fld>
            <a:endParaRPr lang="en-GB"/>
          </a:p>
        </p:txBody>
      </p:sp>
    </p:spTree>
    <p:extLst>
      <p:ext uri="{BB962C8B-B14F-4D97-AF65-F5344CB8AC3E}">
        <p14:creationId xmlns:p14="http://schemas.microsoft.com/office/powerpoint/2010/main" val="30314994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2C4D0A-F94A-4C10-95CC-2DB2EC463302}" type="slidenum">
              <a:rPr lang="en-GB" smtClean="0"/>
              <a:t>25</a:t>
            </a:fld>
            <a:endParaRPr lang="en-GB"/>
          </a:p>
        </p:txBody>
      </p:sp>
    </p:spTree>
    <p:extLst>
      <p:ext uri="{BB962C8B-B14F-4D97-AF65-F5344CB8AC3E}">
        <p14:creationId xmlns:p14="http://schemas.microsoft.com/office/powerpoint/2010/main" val="119408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Actus reus requirements: </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6E68B28C-E451-4403-A250-F359D7134F13}" type="slidenum">
              <a:rPr lang="en-GB" smtClean="0"/>
              <a:t>27</a:t>
            </a:fld>
            <a:endParaRPr lang="en-GB"/>
          </a:p>
        </p:txBody>
      </p:sp>
    </p:spTree>
    <p:extLst>
      <p:ext uri="{BB962C8B-B14F-4D97-AF65-F5344CB8AC3E}">
        <p14:creationId xmlns:p14="http://schemas.microsoft.com/office/powerpoint/2010/main" val="14846276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a:ln/>
        </p:spPr>
      </p:sp>
      <p:sp>
        <p:nvSpPr>
          <p:cNvPr id="22530" name="Notes Placeholder 2"/>
          <p:cNvSpPr>
            <a:spLocks noGrp="1"/>
          </p:cNvSpPr>
          <p:nvPr>
            <p:ph type="body" idx="1"/>
          </p:nvPr>
        </p:nvSpPr>
        <p:spPr>
          <a:noFill/>
          <a:ln/>
        </p:spPr>
        <p:txBody>
          <a:bodyPr/>
          <a:lstStyle/>
          <a:p>
            <a:endParaRPr lang="en-US"/>
          </a:p>
        </p:txBody>
      </p:sp>
      <p:sp>
        <p:nvSpPr>
          <p:cNvPr id="22531" name="Slide Number Placeholder 3"/>
          <p:cNvSpPr>
            <a:spLocks noGrp="1"/>
          </p:cNvSpPr>
          <p:nvPr>
            <p:ph type="sldNum" sz="quarter" idx="5"/>
          </p:nvPr>
        </p:nvSpPr>
        <p:spPr>
          <a:noFill/>
        </p:spPr>
        <p:txBody>
          <a:bodyPr/>
          <a:lstStyle/>
          <a:p>
            <a:fld id="{A4CBD0F7-ADD7-4526-A713-625EC18D444B}" type="slidenum">
              <a:rPr lang="en-GB" smtClean="0"/>
              <a:pPr/>
              <a:t>28</a:t>
            </a:fld>
            <a:endParaRPr lang="en-GB"/>
          </a:p>
        </p:txBody>
      </p:sp>
    </p:spTree>
    <p:extLst>
      <p:ext uri="{BB962C8B-B14F-4D97-AF65-F5344CB8AC3E}">
        <p14:creationId xmlns:p14="http://schemas.microsoft.com/office/powerpoint/2010/main" val="4030035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noTextEdit="1"/>
          </p:cNvSpPr>
          <p:nvPr>
            <p:ph type="sldImg"/>
          </p:nvPr>
        </p:nvSpPr>
        <p:spPr>
          <a:ln/>
        </p:spPr>
      </p:sp>
      <p:sp>
        <p:nvSpPr>
          <p:cNvPr id="30722" name="Notes Placeholder 2"/>
          <p:cNvSpPr>
            <a:spLocks noGrp="1"/>
          </p:cNvSpPr>
          <p:nvPr>
            <p:ph type="body" idx="1"/>
          </p:nvPr>
        </p:nvSpPr>
        <p:spPr>
          <a:noFill/>
          <a:ln/>
        </p:spPr>
        <p:txBody>
          <a:bodyPr/>
          <a:lstStyle/>
          <a:p>
            <a:endParaRPr lang="en-US"/>
          </a:p>
        </p:txBody>
      </p:sp>
      <p:sp>
        <p:nvSpPr>
          <p:cNvPr id="30723" name="Slide Number Placeholder 3"/>
          <p:cNvSpPr>
            <a:spLocks noGrp="1"/>
          </p:cNvSpPr>
          <p:nvPr>
            <p:ph type="sldNum" sz="quarter" idx="5"/>
          </p:nvPr>
        </p:nvSpPr>
        <p:spPr>
          <a:noFill/>
        </p:spPr>
        <p:txBody>
          <a:bodyPr/>
          <a:lstStyle/>
          <a:p>
            <a:fld id="{1B40FCD7-74DB-485E-B5F0-7D9957857715}" type="slidenum">
              <a:rPr lang="en-GB" smtClean="0"/>
              <a:pPr/>
              <a:t>29</a:t>
            </a:fld>
            <a:endParaRPr lang="en-GB"/>
          </a:p>
        </p:txBody>
      </p:sp>
    </p:spTree>
    <p:extLst>
      <p:ext uri="{BB962C8B-B14F-4D97-AF65-F5344CB8AC3E}">
        <p14:creationId xmlns:p14="http://schemas.microsoft.com/office/powerpoint/2010/main" val="33059938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5C04186-66AE-4FB3-B839-87C237920849}" type="slidenum">
              <a:rPr lang="en-GB" smtClean="0"/>
              <a:t>30</a:t>
            </a:fld>
            <a:endParaRPr lang="en-GB"/>
          </a:p>
        </p:txBody>
      </p:sp>
    </p:spTree>
    <p:extLst>
      <p:ext uri="{BB962C8B-B14F-4D97-AF65-F5344CB8AC3E}">
        <p14:creationId xmlns:p14="http://schemas.microsoft.com/office/powerpoint/2010/main" val="28751898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05C04186-66AE-4FB3-B839-87C237920849}" type="slidenum">
              <a:rPr lang="en-GB" smtClean="0"/>
              <a:t>31</a:t>
            </a:fld>
            <a:endParaRPr lang="en-GB"/>
          </a:p>
        </p:txBody>
      </p:sp>
    </p:spTree>
    <p:extLst>
      <p:ext uri="{BB962C8B-B14F-4D97-AF65-F5344CB8AC3E}">
        <p14:creationId xmlns:p14="http://schemas.microsoft.com/office/powerpoint/2010/main" val="38740952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5C04186-66AE-4FB3-B839-87C237920849}" type="slidenum">
              <a:rPr lang="en-GB" smtClean="0"/>
              <a:t>32</a:t>
            </a:fld>
            <a:endParaRPr lang="en-GB"/>
          </a:p>
        </p:txBody>
      </p:sp>
    </p:spTree>
    <p:extLst>
      <p:ext uri="{BB962C8B-B14F-4D97-AF65-F5344CB8AC3E}">
        <p14:creationId xmlns:p14="http://schemas.microsoft.com/office/powerpoint/2010/main" val="12939697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C04186-66AE-4FB3-B839-87C237920849}" type="slidenum">
              <a:rPr lang="en-GB" smtClean="0"/>
              <a:t>33</a:t>
            </a:fld>
            <a:endParaRPr lang="en-GB"/>
          </a:p>
        </p:txBody>
      </p:sp>
    </p:spTree>
    <p:extLst>
      <p:ext uri="{BB962C8B-B14F-4D97-AF65-F5344CB8AC3E}">
        <p14:creationId xmlns:p14="http://schemas.microsoft.com/office/powerpoint/2010/main" val="38635210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C04186-66AE-4FB3-B839-87C237920849}" type="slidenum">
              <a:rPr lang="en-GB" smtClean="0"/>
              <a:t>34</a:t>
            </a:fld>
            <a:endParaRPr lang="en-GB"/>
          </a:p>
        </p:txBody>
      </p:sp>
    </p:spTree>
    <p:extLst>
      <p:ext uri="{BB962C8B-B14F-4D97-AF65-F5344CB8AC3E}">
        <p14:creationId xmlns:p14="http://schemas.microsoft.com/office/powerpoint/2010/main" val="16899577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the qualifying trigger has been identified, it must be assessed whether this led to a loss of self control s54(1)(b).</a:t>
            </a:r>
          </a:p>
          <a:p>
            <a:r>
              <a:rPr lang="en-GB" dirty="0"/>
              <a:t>S54(2) removes the requirement</a:t>
            </a:r>
            <a:r>
              <a:rPr lang="en-GB" baseline="0" dirty="0"/>
              <a:t> that the loss of control must be sudden. A requirement for a sudden loss of self control meant that sufferers of domestic violence meant that sufferers of domestic violence, who killed following a slow burn reaction, could often not rely on the defence of provocation (Ahluwalia [1992]).</a:t>
            </a:r>
          </a:p>
          <a:p>
            <a:endParaRPr lang="en-GB" baseline="0" dirty="0"/>
          </a:p>
          <a:p>
            <a:r>
              <a:rPr lang="en-GB" baseline="0" dirty="0"/>
              <a:t>Although the removal of the suddenness requirement by s54(2) does seem to relax the law, it is important to read this provision in conjunction with s54(4), which states that D should not act out of a considered desire for revenge.</a:t>
            </a:r>
          </a:p>
          <a:p>
            <a:r>
              <a:rPr lang="en-GB" baseline="0" dirty="0"/>
              <a:t>In Humphreys [1995] it was held that the provocation could be cumulative.</a:t>
            </a:r>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05C04186-66AE-4FB3-B839-87C237920849}" type="slidenum">
              <a:rPr lang="en-GB" smtClean="0"/>
              <a:t>35</a:t>
            </a:fld>
            <a:endParaRPr lang="en-GB"/>
          </a:p>
        </p:txBody>
      </p:sp>
    </p:spTree>
    <p:extLst>
      <p:ext uri="{BB962C8B-B14F-4D97-AF65-F5344CB8AC3E}">
        <p14:creationId xmlns:p14="http://schemas.microsoft.com/office/powerpoint/2010/main" val="34831934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very similar to</a:t>
            </a:r>
            <a:r>
              <a:rPr lang="en-GB" baseline="0" dirty="0"/>
              <a:t> the reasonable person test under the old law of provocation. The test is objective and the jury must be satisfied that:</a:t>
            </a:r>
          </a:p>
          <a:p>
            <a:pPr marL="171450" indent="-171450">
              <a:buFontTx/>
              <a:buChar char="-"/>
            </a:pPr>
            <a:r>
              <a:rPr lang="en-GB" baseline="0" dirty="0"/>
              <a:t>A person of D’s sex and age</a:t>
            </a:r>
          </a:p>
          <a:p>
            <a:pPr marL="171450" indent="-171450">
              <a:buFontTx/>
              <a:buChar char="-"/>
            </a:pPr>
            <a:r>
              <a:rPr lang="en-GB" baseline="0" dirty="0"/>
              <a:t>With a normal degree of tolerance and self restraint</a:t>
            </a:r>
          </a:p>
          <a:p>
            <a:pPr marL="171450" indent="-171450">
              <a:buFontTx/>
              <a:buChar char="-"/>
            </a:pPr>
            <a:r>
              <a:rPr lang="en-GB" baseline="0" dirty="0"/>
              <a:t>And in the circumstances of the D</a:t>
            </a:r>
          </a:p>
          <a:p>
            <a:pPr marL="171450" indent="-171450">
              <a:buFontTx/>
              <a:buChar char="-"/>
            </a:pPr>
            <a:r>
              <a:rPr lang="en-GB" baseline="0" dirty="0"/>
              <a:t>Might have reacted in the same …way to D</a:t>
            </a:r>
          </a:p>
          <a:p>
            <a:pPr marL="171450" indent="-171450">
              <a:buFontTx/>
              <a:buChar char="-"/>
            </a:pPr>
            <a:r>
              <a:rPr lang="en-GB" baseline="0" dirty="0"/>
              <a:t>Or in a similar way.</a:t>
            </a:r>
          </a:p>
          <a:p>
            <a:pPr marL="171450" indent="-171450">
              <a:buFontTx/>
              <a:buChar char="-"/>
            </a:pPr>
            <a:endParaRPr lang="en-GB" baseline="0" dirty="0"/>
          </a:p>
          <a:p>
            <a:pPr marL="0" indent="0">
              <a:buFontTx/>
              <a:buNone/>
            </a:pPr>
            <a:r>
              <a:rPr lang="en-GB" baseline="0" dirty="0"/>
              <a:t>According to s54(4) D cannot rely upon the defence where he acted in a “considered desire for revenge”. It will be remembered that the loss of control no longer has to be sudden for the defence to apply. However, this section seems to suggest that a time-gap or cooling-off period between the qualifying trigger and the killing may be fatal to D’s defence. </a:t>
            </a:r>
            <a:endParaRPr lang="en-GB" dirty="0"/>
          </a:p>
        </p:txBody>
      </p:sp>
      <p:sp>
        <p:nvSpPr>
          <p:cNvPr id="4" name="Slide Number Placeholder 3"/>
          <p:cNvSpPr>
            <a:spLocks noGrp="1"/>
          </p:cNvSpPr>
          <p:nvPr>
            <p:ph type="sldNum" sz="quarter" idx="10"/>
          </p:nvPr>
        </p:nvSpPr>
        <p:spPr/>
        <p:txBody>
          <a:bodyPr/>
          <a:lstStyle/>
          <a:p>
            <a:fld id="{05C04186-66AE-4FB3-B839-87C237920849}" type="slidenum">
              <a:rPr lang="en-GB" smtClean="0"/>
              <a:t>36</a:t>
            </a:fld>
            <a:endParaRPr lang="en-GB"/>
          </a:p>
        </p:txBody>
      </p:sp>
    </p:spTree>
    <p:extLst>
      <p:ext uri="{BB962C8B-B14F-4D97-AF65-F5344CB8AC3E}">
        <p14:creationId xmlns:p14="http://schemas.microsoft.com/office/powerpoint/2010/main" val="19024585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5537779-86A5-44D9-86BD-DE2E6C9A14D6}" type="slidenum">
              <a:rPr lang="en-GB" smtClean="0"/>
              <a:t>38</a:t>
            </a:fld>
            <a:endParaRPr lang="en-GB"/>
          </a:p>
        </p:txBody>
      </p:sp>
    </p:spTree>
    <p:extLst>
      <p:ext uri="{BB962C8B-B14F-4D97-AF65-F5344CB8AC3E}">
        <p14:creationId xmlns:p14="http://schemas.microsoft.com/office/powerpoint/2010/main" val="42066233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Sullivan (1984) D committed actual bodily harm while suffering from an epileptic seizure. Insanity was the appropriate defence because</a:t>
            </a:r>
            <a:r>
              <a:rPr lang="en-GB" baseline="0" dirty="0"/>
              <a:t> the malfunctioning of the mind had been caused by an internal factor, amounting to a disease of the mind.</a:t>
            </a:r>
          </a:p>
          <a:p>
            <a:endParaRPr lang="en-GB" baseline="0" dirty="0"/>
          </a:p>
          <a:p>
            <a:r>
              <a:rPr lang="en-GB" baseline="0" dirty="0"/>
              <a:t>Burgess [1991] – It is now clear that sleepwalking is due to an internal cause and the appropriate defence is insanity</a:t>
            </a:r>
          </a:p>
          <a:p>
            <a:endParaRPr lang="en-GB" baseline="0" dirty="0"/>
          </a:p>
          <a:p>
            <a:r>
              <a:rPr lang="en-GB" baseline="0" dirty="0"/>
              <a:t>Hennessy [1989] – a diabetic who had been disqualified from driving took a car and drove it while in a hyperglycaemic state (too much blood sugar). Insanity was the appropriate defence because the malfunctioning of the mind had been caused by this diabetes, an internal factor (he had failed to take his insulin).</a:t>
            </a:r>
          </a:p>
          <a:p>
            <a:endParaRPr lang="en-GB" dirty="0"/>
          </a:p>
        </p:txBody>
      </p:sp>
      <p:sp>
        <p:nvSpPr>
          <p:cNvPr id="4" name="Slide Number Placeholder 3"/>
          <p:cNvSpPr>
            <a:spLocks noGrp="1"/>
          </p:cNvSpPr>
          <p:nvPr>
            <p:ph type="sldNum" sz="quarter" idx="10"/>
          </p:nvPr>
        </p:nvSpPr>
        <p:spPr/>
        <p:txBody>
          <a:bodyPr/>
          <a:lstStyle/>
          <a:p>
            <a:fld id="{35537779-86A5-44D9-86BD-DE2E6C9A14D6}" type="slidenum">
              <a:rPr lang="en-GB" smtClean="0"/>
              <a:t>39</a:t>
            </a:fld>
            <a:endParaRPr lang="en-GB"/>
          </a:p>
        </p:txBody>
      </p:sp>
    </p:spTree>
    <p:extLst>
      <p:ext uri="{BB962C8B-B14F-4D97-AF65-F5344CB8AC3E}">
        <p14:creationId xmlns:p14="http://schemas.microsoft.com/office/powerpoint/2010/main" val="2718776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25139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39282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10247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6148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3/29/2023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83022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3/29/2023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53010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3/29/2023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71965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0482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10808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21661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87769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3/29/2023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9126288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olo journey">
            <a:extLst>
              <a:ext uri="{FF2B5EF4-FFF2-40B4-BE49-F238E27FC236}">
                <a16:creationId xmlns:a16="http://schemas.microsoft.com/office/drawing/2014/main" id="{2D7F6D2C-63B3-47EF-90AB-562CC94BACE8}"/>
              </a:ext>
            </a:extLst>
          </p:cNvPr>
          <p:cNvPicPr>
            <a:picLocks noChangeAspect="1"/>
          </p:cNvPicPr>
          <p:nvPr/>
        </p:nvPicPr>
        <p:blipFill rotWithShape="1">
          <a:blip r:embed="rId3"/>
          <a:srcRect t="16435" b="8565"/>
          <a:stretch/>
        </p:blipFill>
        <p:spPr>
          <a:xfrm>
            <a:off x="-3047" y="10"/>
            <a:ext cx="12191999" cy="6857990"/>
          </a:xfrm>
          <a:prstGeom prst="rect">
            <a:avLst/>
          </a:prstGeom>
        </p:spPr>
      </p:pic>
      <p:sp>
        <p:nvSpPr>
          <p:cNvPr id="1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dirty="0">
                <a:solidFill>
                  <a:srgbClr val="FFFFFF"/>
                </a:solidFill>
              </a:rPr>
              <a:t>Assignment 2 Preparation</a:t>
            </a:r>
          </a:p>
        </p:txBody>
      </p:sp>
      <p:sp>
        <p:nvSpPr>
          <p:cNvPr id="3" name="Subtitle 2"/>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pPr>
              <a:spcAft>
                <a:spcPts val="600"/>
              </a:spcAft>
            </a:pPr>
            <a:r>
              <a:rPr lang="en-GB" dirty="0">
                <a:solidFill>
                  <a:srgbClr val="FFFFFF"/>
                </a:solidFill>
              </a:rPr>
              <a:t>Criminal Law</a:t>
            </a:r>
          </a:p>
        </p:txBody>
      </p:sp>
    </p:spTree>
    <p:extLst>
      <p:ext uri="{BB962C8B-B14F-4D97-AF65-F5344CB8AC3E}">
        <p14:creationId xmlns:p14="http://schemas.microsoft.com/office/powerpoint/2010/main" val="2231066781"/>
      </p:ext>
    </p:extLst>
  </p:cSld>
  <p:clrMapOvr>
    <a:masterClrMapping/>
  </p:clrMapOvr>
  <mc:AlternateContent xmlns:mc="http://schemas.openxmlformats.org/markup-compatibility/2006" xmlns:p14="http://schemas.microsoft.com/office/powerpoint/2010/main">
    <mc:Choice Requires="p14">
      <p:transition spd="slow" p14:dur="2000" advTm="9571"/>
    </mc:Choice>
    <mc:Fallback xmlns="">
      <p:transition spd="slow" advTm="95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7" descr="Text, letter&#10;&#10;Description automatically generated">
            <a:extLst>
              <a:ext uri="{FF2B5EF4-FFF2-40B4-BE49-F238E27FC236}">
                <a16:creationId xmlns:a16="http://schemas.microsoft.com/office/drawing/2014/main" id="{77568DFE-3F9E-5E4F-7D37-8B69F5CC1ACC}"/>
              </a:ext>
            </a:extLst>
          </p:cNvPr>
          <p:cNvPicPr>
            <a:picLocks noGrp="1" noChangeAspect="1"/>
          </p:cNvPicPr>
          <p:nvPr>
            <p:ph idx="1"/>
          </p:nvPr>
        </p:nvPicPr>
        <p:blipFill>
          <a:blip r:embed="rId2"/>
          <a:stretch>
            <a:fillRect/>
          </a:stretch>
        </p:blipFill>
        <p:spPr>
          <a:xfrm>
            <a:off x="2709333" y="643466"/>
            <a:ext cx="6773334" cy="5571067"/>
          </a:xfrm>
          <a:prstGeom prst="rect">
            <a:avLst/>
          </a:prstGeom>
        </p:spPr>
      </p:pic>
      <p:sp>
        <p:nvSpPr>
          <p:cNvPr id="2" name="TextBox 1">
            <a:extLst>
              <a:ext uri="{FF2B5EF4-FFF2-40B4-BE49-F238E27FC236}">
                <a16:creationId xmlns:a16="http://schemas.microsoft.com/office/drawing/2014/main" id="{D1A2D9A7-1D36-E9FE-1C0A-898DD7524D94}"/>
              </a:ext>
            </a:extLst>
          </p:cNvPr>
          <p:cNvSpPr txBox="1"/>
          <p:nvPr/>
        </p:nvSpPr>
        <p:spPr>
          <a:xfrm>
            <a:off x="0" y="2677885"/>
            <a:ext cx="3189514" cy="1077218"/>
          </a:xfrm>
          <a:prstGeom prst="rect">
            <a:avLst/>
          </a:prstGeom>
          <a:noFill/>
        </p:spPr>
        <p:txBody>
          <a:bodyPr wrap="square" rtlCol="0">
            <a:spAutoFit/>
          </a:bodyPr>
          <a:lstStyle/>
          <a:p>
            <a:r>
              <a:rPr lang="en-GB" sz="3200" dirty="0">
                <a:solidFill>
                  <a:srgbClr val="FF0000"/>
                </a:solidFill>
              </a:rPr>
              <a:t>DUE:- 5th May 2023 @23:59pm</a:t>
            </a:r>
          </a:p>
        </p:txBody>
      </p:sp>
      <p:sp>
        <p:nvSpPr>
          <p:cNvPr id="3" name="TextBox 2">
            <a:extLst>
              <a:ext uri="{FF2B5EF4-FFF2-40B4-BE49-F238E27FC236}">
                <a16:creationId xmlns:a16="http://schemas.microsoft.com/office/drawing/2014/main" id="{3E1EF462-0342-97FA-9EA9-AE6278E3CEC7}"/>
              </a:ext>
            </a:extLst>
          </p:cNvPr>
          <p:cNvSpPr txBox="1"/>
          <p:nvPr/>
        </p:nvSpPr>
        <p:spPr>
          <a:xfrm>
            <a:off x="751113" y="6107240"/>
            <a:ext cx="10722429" cy="369332"/>
          </a:xfrm>
          <a:prstGeom prst="rect">
            <a:avLst/>
          </a:prstGeom>
          <a:noFill/>
        </p:spPr>
        <p:txBody>
          <a:bodyPr wrap="square" rtlCol="0">
            <a:spAutoFit/>
          </a:bodyPr>
          <a:lstStyle/>
          <a:p>
            <a:r>
              <a:rPr lang="en-GB" dirty="0">
                <a:solidFill>
                  <a:srgbClr val="FF0000"/>
                </a:solidFill>
              </a:rPr>
              <a:t>PLEASE READ THE FULL ASSIGNMENT BRIEF AS WE HAVE INCLUDED SOME RELEVANT CASE LAW TO HELP YOU!!</a:t>
            </a:r>
          </a:p>
        </p:txBody>
      </p:sp>
    </p:spTree>
    <p:extLst>
      <p:ext uri="{BB962C8B-B14F-4D97-AF65-F5344CB8AC3E}">
        <p14:creationId xmlns:p14="http://schemas.microsoft.com/office/powerpoint/2010/main" val="336432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mpty speech bubbles">
            <a:extLst>
              <a:ext uri="{FF2B5EF4-FFF2-40B4-BE49-F238E27FC236}">
                <a16:creationId xmlns:a16="http://schemas.microsoft.com/office/drawing/2014/main" id="{F8315C41-6527-6BDE-DEF5-E83AFAD1A82E}"/>
              </a:ext>
            </a:extLst>
          </p:cNvPr>
          <p:cNvPicPr>
            <a:picLocks noChangeAspect="1"/>
          </p:cNvPicPr>
          <p:nvPr/>
        </p:nvPicPr>
        <p:blipFill rotWithShape="1">
          <a:blip r:embed="rId2">
            <a:alphaModFix amt="50000"/>
          </a:blip>
          <a:srcRect t="5609" r="-1" b="10100"/>
          <a:stretch/>
        </p:blipFill>
        <p:spPr>
          <a:xfrm>
            <a:off x="20" y="10"/>
            <a:ext cx="12188930" cy="6857990"/>
          </a:xfrm>
          <a:prstGeom prst="rect">
            <a:avLst/>
          </a:prstGeom>
        </p:spPr>
      </p:pic>
      <p:sp>
        <p:nvSpPr>
          <p:cNvPr id="2" name="Title 1">
            <a:extLst>
              <a:ext uri="{FF2B5EF4-FFF2-40B4-BE49-F238E27FC236}">
                <a16:creationId xmlns:a16="http://schemas.microsoft.com/office/drawing/2014/main" id="{D759C21B-67FE-D42D-4427-F831F02EC815}"/>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a:solidFill>
                  <a:srgbClr val="FFFFFF"/>
                </a:solidFill>
              </a:rPr>
              <a:t>Now lets recap…….</a:t>
            </a:r>
          </a:p>
        </p:txBody>
      </p:sp>
      <p:sp>
        <p:nvSpPr>
          <p:cNvPr id="22"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95119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dirty="0">
                <a:solidFill>
                  <a:srgbClr val="FFFFFF"/>
                </a:solidFill>
              </a:rPr>
              <a:t>Non- fatal offences against the person</a:t>
            </a:r>
          </a:p>
        </p:txBody>
      </p:sp>
      <p:sp>
        <p:nvSpPr>
          <p:cNvPr id="3" name="Content Placeholder 2"/>
          <p:cNvSpPr>
            <a:spLocks noGrp="1"/>
          </p:cNvSpPr>
          <p:nvPr>
            <p:ph idx="1"/>
          </p:nvPr>
        </p:nvSpPr>
        <p:spPr>
          <a:xfrm>
            <a:off x="1209473" y="3036775"/>
            <a:ext cx="10169070" cy="3710947"/>
          </a:xfrm>
        </p:spPr>
        <p:txBody>
          <a:bodyPr vert="horz" lIns="91440" tIns="45720" rIns="91440" bIns="45720" rtlCol="0" anchor="ctr">
            <a:noAutofit/>
          </a:bodyPr>
          <a:lstStyle/>
          <a:p>
            <a:pPr marL="383540" indent="-383540">
              <a:buFont typeface="Wingdings" panose="05000000000000000000" pitchFamily="2" charset="2"/>
              <a:buChar char="v"/>
            </a:pPr>
            <a:r>
              <a:rPr lang="en-GB" sz="2400" b="1" u="sng" dirty="0"/>
              <a:t>Common law and </a:t>
            </a:r>
            <a:r>
              <a:rPr lang="en-GB" sz="2400" b="1" u="sng" dirty="0">
                <a:solidFill>
                  <a:srgbClr val="FF0000"/>
                </a:solidFill>
              </a:rPr>
              <a:t>s39 Criminal Justice Act 1988</a:t>
            </a:r>
            <a:endParaRPr lang="en-US" sz="2400" dirty="0">
              <a:solidFill>
                <a:srgbClr val="FF0000"/>
              </a:solidFill>
              <a:cs typeface="Calibri"/>
            </a:endParaRPr>
          </a:p>
          <a:p>
            <a:pPr marL="383540" indent="-383540">
              <a:buFontTx/>
              <a:buChar char="-"/>
            </a:pPr>
            <a:r>
              <a:rPr lang="en-GB" sz="2400" dirty="0"/>
              <a:t>Assault</a:t>
            </a:r>
            <a:endParaRPr lang="en-GB" sz="2400" dirty="0">
              <a:cs typeface="Calibri"/>
            </a:endParaRPr>
          </a:p>
          <a:p>
            <a:pPr marL="383540" indent="-383540">
              <a:buFontTx/>
              <a:buChar char="-"/>
            </a:pPr>
            <a:r>
              <a:rPr lang="en-GB" sz="2400" dirty="0"/>
              <a:t>Battery</a:t>
            </a:r>
            <a:endParaRPr lang="en-GB" sz="2400" dirty="0">
              <a:cs typeface="Calibri"/>
            </a:endParaRPr>
          </a:p>
          <a:p>
            <a:pPr marL="383540" indent="-383540">
              <a:buFontTx/>
              <a:buChar char="-"/>
            </a:pPr>
            <a:endParaRPr lang="en-GB" sz="2400" b="1" dirty="0">
              <a:cs typeface="Calibri"/>
            </a:endParaRPr>
          </a:p>
          <a:p>
            <a:pPr marL="383540" indent="-383540">
              <a:buFont typeface="Wingdings" panose="05000000000000000000" pitchFamily="2" charset="2"/>
              <a:buChar char="v"/>
            </a:pPr>
            <a:r>
              <a:rPr lang="en-GB" sz="2400" b="1" u="sng" dirty="0">
                <a:solidFill>
                  <a:srgbClr val="FF0000"/>
                </a:solidFill>
              </a:rPr>
              <a:t>Offences against the Person Act 1861 (OAPA)</a:t>
            </a:r>
            <a:endParaRPr lang="en-GB" sz="2400" b="1" u="sng" dirty="0">
              <a:solidFill>
                <a:srgbClr val="FF0000"/>
              </a:solidFill>
              <a:cs typeface="Calibri"/>
            </a:endParaRPr>
          </a:p>
          <a:p>
            <a:pPr marL="383540" indent="-383540">
              <a:buFontTx/>
              <a:buChar char="-"/>
            </a:pPr>
            <a:r>
              <a:rPr lang="en-GB" sz="2400" b="1" dirty="0"/>
              <a:t>S47: </a:t>
            </a:r>
            <a:r>
              <a:rPr lang="en-GB" sz="2400" dirty="0"/>
              <a:t>Assault occasioning actual bodily harm (ABH)</a:t>
            </a:r>
            <a:endParaRPr lang="en-GB" sz="2400" dirty="0">
              <a:cs typeface="Calibri"/>
            </a:endParaRPr>
          </a:p>
          <a:p>
            <a:pPr marL="383540" indent="-383540">
              <a:buFontTx/>
              <a:buChar char="-"/>
            </a:pPr>
            <a:r>
              <a:rPr lang="en-GB" sz="2400" b="1" dirty="0"/>
              <a:t>S20: </a:t>
            </a:r>
            <a:r>
              <a:rPr lang="en-GB" sz="2400" dirty="0"/>
              <a:t>Unlawful and malicious wounding or inflicting grievous bodily harm (GBH) – without intent</a:t>
            </a:r>
            <a:endParaRPr lang="en-GB" sz="2400" dirty="0">
              <a:cs typeface="Calibri"/>
            </a:endParaRPr>
          </a:p>
          <a:p>
            <a:pPr marL="383540" indent="-383540">
              <a:buFontTx/>
              <a:buChar char="-"/>
            </a:pPr>
            <a:r>
              <a:rPr lang="en-GB" sz="2400" b="1" dirty="0"/>
              <a:t>S18: </a:t>
            </a:r>
            <a:r>
              <a:rPr lang="en-GB" sz="2400" dirty="0"/>
              <a:t>Unlawful and malicious wounding or causing GBH with intent to cause GBH.</a:t>
            </a:r>
            <a:endParaRPr lang="en-GB" sz="2400" dirty="0">
              <a:cs typeface="Calibri"/>
            </a:endParaRPr>
          </a:p>
          <a:p>
            <a:pPr marL="383540" indent="-383540">
              <a:buFontTx/>
              <a:buChar char="-"/>
            </a:pPr>
            <a:endParaRPr lang="en-GB" sz="2000" dirty="0"/>
          </a:p>
          <a:p>
            <a:pPr marL="0" indent="0">
              <a:buNone/>
            </a:pPr>
            <a:endParaRPr lang="en-GB" sz="2000" dirty="0"/>
          </a:p>
        </p:txBody>
      </p:sp>
    </p:spTree>
    <p:extLst>
      <p:ext uri="{BB962C8B-B14F-4D97-AF65-F5344CB8AC3E}">
        <p14:creationId xmlns:p14="http://schemas.microsoft.com/office/powerpoint/2010/main" val="883059856"/>
      </p:ext>
    </p:extLst>
  </p:cSld>
  <p:clrMapOvr>
    <a:masterClrMapping/>
  </p:clrMapOvr>
  <mc:AlternateContent xmlns:mc="http://schemas.openxmlformats.org/markup-compatibility/2006" xmlns:p14="http://schemas.microsoft.com/office/powerpoint/2010/main">
    <mc:Choice Requires="p14">
      <p:transition spd="slow" p14:dur="2000" advTm="93508"/>
    </mc:Choice>
    <mc:Fallback xmlns="">
      <p:transition spd="slow" advTm="935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49CD2D09-B1BB-4DF5-9E1C-3D21B21ED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83355637-BA71-4F63-94C9-E77BF81BD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p:cNvSpPr>
            <a:spLocks noGrp="1"/>
          </p:cNvSpPr>
          <p:nvPr>
            <p:ph type="title"/>
          </p:nvPr>
        </p:nvSpPr>
        <p:spPr>
          <a:xfrm>
            <a:off x="804998" y="223351"/>
            <a:ext cx="4803636" cy="1311664"/>
          </a:xfrm>
        </p:spPr>
        <p:txBody>
          <a:bodyPr>
            <a:normAutofit/>
          </a:bodyPr>
          <a:lstStyle/>
          <a:p>
            <a:r>
              <a:rPr lang="en-GB">
                <a:solidFill>
                  <a:srgbClr val="000000"/>
                </a:solidFill>
              </a:rPr>
              <a:t>BATTERY</a:t>
            </a:r>
          </a:p>
        </p:txBody>
      </p:sp>
      <p:sp>
        <p:nvSpPr>
          <p:cNvPr id="3" name="Content Placeholder 2"/>
          <p:cNvSpPr>
            <a:spLocks noGrp="1"/>
          </p:cNvSpPr>
          <p:nvPr>
            <p:ph idx="1"/>
          </p:nvPr>
        </p:nvSpPr>
        <p:spPr>
          <a:xfrm>
            <a:off x="373677" y="1510143"/>
            <a:ext cx="5138123" cy="4550830"/>
          </a:xfrm>
        </p:spPr>
        <p:txBody>
          <a:bodyPr vert="horz" lIns="91440" tIns="45720" rIns="91440" bIns="45720" rtlCol="0" anchor="ctr">
            <a:noAutofit/>
          </a:bodyPr>
          <a:lstStyle/>
          <a:p>
            <a:pPr marL="0" indent="0">
              <a:buNone/>
            </a:pPr>
            <a:r>
              <a:rPr lang="en-GB" sz="2000" b="1" i="1" dirty="0">
                <a:solidFill>
                  <a:srgbClr val="000000"/>
                </a:solidFill>
              </a:rPr>
              <a:t>Battery is the intentional or reckless infliction of unlawful personal violence upon V </a:t>
            </a:r>
            <a:endParaRPr lang="en-GB" sz="2000" b="1" i="1" dirty="0">
              <a:solidFill>
                <a:srgbClr val="000000"/>
              </a:solidFill>
              <a:cs typeface="Calibri"/>
            </a:endParaRPr>
          </a:p>
          <a:p>
            <a:pPr marL="0" indent="0">
              <a:buNone/>
            </a:pPr>
            <a:r>
              <a:rPr lang="en-GB" sz="2000" b="1" i="1" dirty="0">
                <a:solidFill>
                  <a:srgbClr val="000000"/>
                </a:solidFill>
              </a:rPr>
              <a:t>(Rolfe 1952).</a:t>
            </a:r>
            <a:endParaRPr lang="en-GB" sz="2000" b="1" i="1" dirty="0">
              <a:solidFill>
                <a:srgbClr val="000000"/>
              </a:solidFill>
              <a:cs typeface="Calibri"/>
            </a:endParaRPr>
          </a:p>
          <a:p>
            <a:pPr marL="0" indent="0">
              <a:buNone/>
            </a:pPr>
            <a:r>
              <a:rPr lang="en-GB" sz="2000" b="1" u="sng" dirty="0">
                <a:solidFill>
                  <a:srgbClr val="000000"/>
                </a:solidFill>
              </a:rPr>
              <a:t>Elements of the offence:</a:t>
            </a:r>
            <a:endParaRPr lang="en-GB" sz="2000" b="1" u="sng" dirty="0">
              <a:solidFill>
                <a:srgbClr val="000000"/>
              </a:solidFill>
              <a:cs typeface="Calibri"/>
            </a:endParaRPr>
          </a:p>
          <a:p>
            <a:pPr marL="383540" indent="-383540">
              <a:buFontTx/>
              <a:buChar char="-"/>
            </a:pPr>
            <a:r>
              <a:rPr lang="en-GB" sz="2000" dirty="0">
                <a:solidFill>
                  <a:srgbClr val="000000"/>
                </a:solidFill>
                <a:latin typeface="Century Gothic"/>
              </a:rPr>
              <a:t>There was some conduct on the part of D;</a:t>
            </a:r>
          </a:p>
          <a:p>
            <a:pPr marL="383540" indent="-383540">
              <a:buFontTx/>
              <a:buChar char="-"/>
            </a:pPr>
            <a:r>
              <a:rPr lang="en-GB" sz="2000" dirty="0">
                <a:solidFill>
                  <a:srgbClr val="000000"/>
                </a:solidFill>
                <a:latin typeface="Century Gothic"/>
              </a:rPr>
              <a:t>V suffered unlawful personal violence;</a:t>
            </a:r>
          </a:p>
          <a:p>
            <a:pPr marL="383540" indent="-383540">
              <a:buFontTx/>
              <a:buChar char="-"/>
            </a:pPr>
            <a:r>
              <a:rPr lang="en-GB" sz="2000" dirty="0">
                <a:solidFill>
                  <a:srgbClr val="000000"/>
                </a:solidFill>
                <a:latin typeface="Century Gothic"/>
              </a:rPr>
              <a:t>This was inflicted as a result of D’s conduct;</a:t>
            </a:r>
          </a:p>
          <a:p>
            <a:pPr marL="383540" indent="-383540">
              <a:buFontTx/>
              <a:buChar char="-"/>
            </a:pPr>
            <a:r>
              <a:rPr lang="en-GB" sz="2000" dirty="0">
                <a:solidFill>
                  <a:srgbClr val="000000"/>
                </a:solidFill>
                <a:latin typeface="Century Gothic"/>
              </a:rPr>
              <a:t>D intended or was reckless to causing the unlawful personal violence</a:t>
            </a:r>
          </a:p>
        </p:txBody>
      </p:sp>
      <p:sp>
        <p:nvSpPr>
          <p:cNvPr id="13"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p:cNvPicPr>
            <a:picLocks noChangeAspect="1"/>
          </p:cNvPicPr>
          <p:nvPr/>
        </p:nvPicPr>
        <p:blipFill rotWithShape="1">
          <a:blip r:embed="rId4"/>
          <a:srcRect l="13427" r="21481"/>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2932706563"/>
      </p:ext>
    </p:extLst>
  </p:cSld>
  <p:clrMapOvr>
    <a:masterClrMapping/>
  </p:clrMapOvr>
  <mc:AlternateContent xmlns:mc="http://schemas.openxmlformats.org/markup-compatibility/2006" xmlns:p14="http://schemas.microsoft.com/office/powerpoint/2010/main">
    <mc:Choice Requires="p14">
      <p:transition spd="slow" p14:dur="2000" advTm="72689"/>
    </mc:Choice>
    <mc:Fallback xmlns="">
      <p:transition spd="slow" advTm="7268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10">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2"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1047280" y="759805"/>
            <a:ext cx="10306520" cy="1325563"/>
          </a:xfrm>
        </p:spPr>
        <p:txBody>
          <a:bodyPr>
            <a:normAutofit/>
          </a:bodyPr>
          <a:lstStyle/>
          <a:p>
            <a:r>
              <a:rPr lang="en-GB" sz="4000">
                <a:solidFill>
                  <a:srgbClr val="FFFFFF"/>
                </a:solidFill>
              </a:rPr>
              <a:t>The actus reus of battery</a:t>
            </a:r>
          </a:p>
        </p:txBody>
      </p:sp>
      <p:sp>
        <p:nvSpPr>
          <p:cNvPr id="3" name="Content Placeholder 2"/>
          <p:cNvSpPr>
            <a:spLocks noGrp="1"/>
          </p:cNvSpPr>
          <p:nvPr>
            <p:ph idx="1"/>
          </p:nvPr>
        </p:nvSpPr>
        <p:spPr>
          <a:xfrm>
            <a:off x="1353018" y="2077507"/>
            <a:ext cx="8237354" cy="4368290"/>
          </a:xfrm>
        </p:spPr>
        <p:txBody>
          <a:bodyPr vert="horz" lIns="91440" tIns="45720" rIns="91440" bIns="45720" rtlCol="0" anchor="t">
            <a:noAutofit/>
          </a:bodyPr>
          <a:lstStyle/>
          <a:p>
            <a:pPr marL="457200" indent="-457200">
              <a:buAutoNum type="arabicParenBoth"/>
            </a:pPr>
            <a:r>
              <a:rPr lang="en-GB" sz="2400" b="1" u="sng" dirty="0"/>
              <a:t>Conduct </a:t>
            </a:r>
            <a:endParaRPr lang="en-GB" sz="2400" b="1" u="sng" dirty="0">
              <a:cs typeface="Calibri"/>
            </a:endParaRPr>
          </a:p>
          <a:p>
            <a:pPr marL="0" indent="0">
              <a:buNone/>
            </a:pPr>
            <a:r>
              <a:rPr lang="en-GB" sz="2400" b="1" i="1" dirty="0">
                <a:solidFill>
                  <a:srgbClr val="FF0000"/>
                </a:solidFill>
              </a:rPr>
              <a:t>Fagan v MPC [1968]</a:t>
            </a:r>
            <a:endParaRPr lang="en-GB" sz="2400" b="1" i="1" dirty="0">
              <a:solidFill>
                <a:srgbClr val="FF0000"/>
              </a:solidFill>
              <a:cs typeface="Calibri"/>
            </a:endParaRPr>
          </a:p>
          <a:p>
            <a:pPr marL="0" indent="0">
              <a:buNone/>
            </a:pPr>
            <a:r>
              <a:rPr lang="en-GB" sz="2400" b="1" i="1" dirty="0">
                <a:solidFill>
                  <a:srgbClr val="FF0000"/>
                </a:solidFill>
              </a:rPr>
              <a:t>DPP v K ( a minor)[1990]</a:t>
            </a:r>
            <a:endParaRPr lang="en-GB" sz="2400" b="1" i="1" dirty="0">
              <a:solidFill>
                <a:srgbClr val="FF0000"/>
              </a:solidFill>
              <a:cs typeface="Calibri"/>
            </a:endParaRPr>
          </a:p>
          <a:p>
            <a:pPr marL="0" indent="0">
              <a:buNone/>
            </a:pPr>
            <a:r>
              <a:rPr lang="en-GB" sz="2400" b="1" i="1" dirty="0">
                <a:solidFill>
                  <a:srgbClr val="FF0000"/>
                </a:solidFill>
              </a:rPr>
              <a:t>Santana Bermudez [2004]</a:t>
            </a:r>
            <a:endParaRPr lang="en-GB" sz="2400" b="1" i="1" dirty="0">
              <a:solidFill>
                <a:srgbClr val="FF0000"/>
              </a:solidFill>
              <a:cs typeface="Calibri"/>
            </a:endParaRPr>
          </a:p>
          <a:p>
            <a:pPr marL="0" indent="0">
              <a:buNone/>
            </a:pPr>
            <a:r>
              <a:rPr lang="en-GB" sz="2400" b="1" u="sng" dirty="0"/>
              <a:t>(2) V suffered unlawful personal violence</a:t>
            </a:r>
            <a:endParaRPr lang="en-GB" sz="2400" b="1" u="sng" dirty="0">
              <a:cs typeface="Calibri"/>
            </a:endParaRPr>
          </a:p>
          <a:p>
            <a:pPr marL="0" indent="0">
              <a:buNone/>
            </a:pPr>
            <a:r>
              <a:rPr lang="en-GB" sz="2400" dirty="0"/>
              <a:t>a)Unlawful – </a:t>
            </a:r>
            <a:r>
              <a:rPr lang="en-GB" sz="2400" b="1" i="1" dirty="0">
                <a:solidFill>
                  <a:srgbClr val="FF0000"/>
                </a:solidFill>
              </a:rPr>
              <a:t>McMillan v CPS [2008], </a:t>
            </a:r>
            <a:r>
              <a:rPr lang="en-GB" sz="2400" b="1" i="1" dirty="0" err="1">
                <a:solidFill>
                  <a:srgbClr val="FF0000"/>
                </a:solidFill>
              </a:rPr>
              <a:t>Kenlin</a:t>
            </a:r>
            <a:r>
              <a:rPr lang="en-GB" sz="2400" b="1" i="1" dirty="0">
                <a:solidFill>
                  <a:srgbClr val="FF0000"/>
                </a:solidFill>
              </a:rPr>
              <a:t> v Gardiner [1967]</a:t>
            </a:r>
            <a:endParaRPr lang="en-GB" sz="2400" b="1" i="1" dirty="0">
              <a:solidFill>
                <a:srgbClr val="FF0000"/>
              </a:solidFill>
              <a:cs typeface="Calibri"/>
            </a:endParaRPr>
          </a:p>
          <a:p>
            <a:pPr marL="0" indent="0">
              <a:buNone/>
            </a:pPr>
            <a:r>
              <a:rPr lang="en-GB" sz="2400" dirty="0"/>
              <a:t>b) Personal – </a:t>
            </a:r>
            <a:r>
              <a:rPr lang="en-GB" sz="2400" b="1" i="1" dirty="0">
                <a:solidFill>
                  <a:srgbClr val="FF0000"/>
                </a:solidFill>
              </a:rPr>
              <a:t>Day [1845]</a:t>
            </a:r>
            <a:endParaRPr lang="en-GB" sz="2400" b="1" i="1" dirty="0">
              <a:solidFill>
                <a:srgbClr val="FF0000"/>
              </a:solidFill>
              <a:cs typeface="Calibri"/>
            </a:endParaRPr>
          </a:p>
          <a:p>
            <a:pPr marL="0" indent="0">
              <a:buNone/>
            </a:pPr>
            <a:r>
              <a:rPr lang="en-GB" sz="2400" dirty="0"/>
              <a:t>c) Violence – </a:t>
            </a:r>
            <a:r>
              <a:rPr lang="en-GB" sz="2400" b="1" i="1" dirty="0">
                <a:solidFill>
                  <a:srgbClr val="FF0000"/>
                </a:solidFill>
              </a:rPr>
              <a:t>Cole v Turner [1704] </a:t>
            </a:r>
            <a:r>
              <a:rPr lang="en-GB" sz="2400" b="1" dirty="0">
                <a:solidFill>
                  <a:srgbClr val="FF0000"/>
                </a:solidFill>
              </a:rPr>
              <a:t>, </a:t>
            </a:r>
            <a:r>
              <a:rPr lang="en-GB" sz="2400" b="1" i="1" dirty="0">
                <a:solidFill>
                  <a:srgbClr val="FF0000"/>
                </a:solidFill>
              </a:rPr>
              <a:t>Ireland; Burstow [1998]</a:t>
            </a:r>
            <a:endParaRPr lang="en-GB" sz="2400" b="1" i="1" dirty="0">
              <a:solidFill>
                <a:srgbClr val="FF0000"/>
              </a:solidFill>
              <a:cs typeface="Calibri"/>
            </a:endParaRPr>
          </a:p>
          <a:p>
            <a:pPr marL="0" indent="0">
              <a:buNone/>
            </a:pPr>
            <a:r>
              <a:rPr lang="en-GB" sz="2400" b="1" u="sng" dirty="0"/>
              <a:t>(3) Violence was inflicted as a result of D’s conduct</a:t>
            </a:r>
            <a:endParaRPr lang="en-GB" sz="2400" b="1" u="sng" dirty="0">
              <a:cs typeface="Calibri"/>
            </a:endParaRPr>
          </a:p>
          <a:p>
            <a:pPr marL="0" indent="0">
              <a:buNone/>
            </a:pPr>
            <a:r>
              <a:rPr lang="en-GB" sz="2400" b="1" i="1" dirty="0">
                <a:solidFill>
                  <a:srgbClr val="FF0000"/>
                </a:solidFill>
                <a:cs typeface="Calibri"/>
              </a:rPr>
              <a:t>Haystead v Chief Constable of Derbyshire [2002]</a:t>
            </a:r>
            <a:endParaRPr lang="en-GB" sz="2400" b="1" dirty="0">
              <a:solidFill>
                <a:srgbClr val="000000"/>
              </a:solidFill>
              <a:cs typeface="Calibri"/>
            </a:endParaRPr>
          </a:p>
          <a:p>
            <a:pPr marL="0" indent="0">
              <a:buNone/>
            </a:pPr>
            <a:endParaRPr lang="en-GB" sz="2400" b="1" u="sng" dirty="0">
              <a:cs typeface="Calibri" panose="020F0502020204030204"/>
            </a:endParaRPr>
          </a:p>
          <a:p>
            <a:pPr marL="0" indent="0">
              <a:buNone/>
            </a:pPr>
            <a:endParaRPr lang="en-GB" sz="1500" b="1" dirty="0">
              <a:cs typeface="Calibri" panose="020F0502020204030204"/>
            </a:endParaRPr>
          </a:p>
        </p:txBody>
      </p:sp>
      <p:pic>
        <p:nvPicPr>
          <p:cNvPr id="4" name="Picture 3"/>
          <p:cNvPicPr>
            <a:picLocks noChangeAspect="1"/>
          </p:cNvPicPr>
          <p:nvPr/>
        </p:nvPicPr>
        <p:blipFill rotWithShape="1">
          <a:blip r:embed="rId3"/>
          <a:srcRect l="27898" r="-2" b="-2"/>
          <a:stretch/>
        </p:blipFill>
        <p:spPr>
          <a:xfrm>
            <a:off x="8739962" y="2492376"/>
            <a:ext cx="2161333" cy="1601135"/>
          </a:xfrm>
          <a:prstGeom prst="rect">
            <a:avLst/>
          </a:prstGeom>
        </p:spPr>
      </p:pic>
    </p:spTree>
    <p:extLst>
      <p:ext uri="{BB962C8B-B14F-4D97-AF65-F5344CB8AC3E}">
        <p14:creationId xmlns:p14="http://schemas.microsoft.com/office/powerpoint/2010/main" val="4174820748"/>
      </p:ext>
    </p:extLst>
  </p:cSld>
  <p:clrMapOvr>
    <a:masterClrMapping/>
  </p:clrMapOvr>
  <mc:AlternateContent xmlns:mc="http://schemas.openxmlformats.org/markup-compatibility/2006" xmlns:p14="http://schemas.microsoft.com/office/powerpoint/2010/main">
    <mc:Choice Requires="p14">
      <p:transition spd="slow" p14:dur="2000" advTm="423466"/>
    </mc:Choice>
    <mc:Fallback xmlns="">
      <p:transition spd="slow" advTm="42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The mens rea of battery:</a:t>
            </a:r>
            <a:br>
              <a:rPr lang="en-GB" sz="4000">
                <a:solidFill>
                  <a:srgbClr val="FFFFFF"/>
                </a:solidFill>
              </a:rPr>
            </a:br>
            <a:r>
              <a:rPr lang="en-GB" sz="4000">
                <a:solidFill>
                  <a:srgbClr val="FFFFFF"/>
                </a:solidFill>
              </a:rPr>
              <a:t>‘D intended or was reckless’</a:t>
            </a:r>
          </a:p>
        </p:txBody>
      </p:sp>
      <p:sp>
        <p:nvSpPr>
          <p:cNvPr id="3" name="Content Placeholder 2"/>
          <p:cNvSpPr>
            <a:spLocks noGrp="1"/>
          </p:cNvSpPr>
          <p:nvPr>
            <p:ph idx="1"/>
          </p:nvPr>
        </p:nvSpPr>
        <p:spPr>
          <a:xfrm>
            <a:off x="4134811" y="1127051"/>
            <a:ext cx="7230796" cy="5068476"/>
          </a:xfrm>
        </p:spPr>
        <p:txBody>
          <a:bodyPr vert="horz" lIns="91440" tIns="45720" rIns="91440" bIns="45720" rtlCol="0" anchor="ctr">
            <a:noAutofit/>
          </a:bodyPr>
          <a:lstStyle/>
          <a:p>
            <a:r>
              <a:rPr lang="en-GB" sz="3200" i="1" dirty="0">
                <a:solidFill>
                  <a:srgbClr val="FF0000"/>
                </a:solidFill>
              </a:rPr>
              <a:t>Venna [1975]</a:t>
            </a:r>
            <a:r>
              <a:rPr lang="en-GB" sz="3200" dirty="0"/>
              <a:t> – Battery ( and assault) can be committed recklessly and intentionally.</a:t>
            </a:r>
            <a:endParaRPr lang="en-GB" sz="3200" dirty="0">
              <a:cs typeface="Calibri"/>
            </a:endParaRPr>
          </a:p>
          <a:p>
            <a:r>
              <a:rPr lang="en-GB" sz="3200" i="1" dirty="0">
                <a:solidFill>
                  <a:srgbClr val="FF0000"/>
                </a:solidFill>
                <a:cs typeface="Calibri"/>
              </a:rPr>
              <a:t>Pegram v DPP [2019]</a:t>
            </a:r>
          </a:p>
          <a:p>
            <a:pPr marL="0" indent="0">
              <a:buNone/>
            </a:pPr>
            <a:endParaRPr lang="en-GB" sz="3200" dirty="0">
              <a:cs typeface="Calibri"/>
            </a:endParaRPr>
          </a:p>
          <a:p>
            <a:r>
              <a:rPr lang="en-GB" sz="3200" b="1" dirty="0"/>
              <a:t>Intention</a:t>
            </a:r>
            <a:r>
              <a:rPr lang="en-GB" sz="3200" dirty="0"/>
              <a:t>: it must be either Ds aim or purpose to apply unlawful personal violence (direct intention)</a:t>
            </a:r>
            <a:endParaRPr lang="en-GB" sz="3200" dirty="0">
              <a:cs typeface="Calibri"/>
            </a:endParaRPr>
          </a:p>
          <a:p>
            <a:pPr marL="0" indent="0">
              <a:buNone/>
            </a:pPr>
            <a:r>
              <a:rPr lang="en-GB" sz="3200" dirty="0"/>
              <a:t> or</a:t>
            </a:r>
            <a:endParaRPr lang="en-GB" sz="3200" dirty="0">
              <a:cs typeface="Calibri"/>
            </a:endParaRPr>
          </a:p>
          <a:p>
            <a:pPr marL="0" indent="0">
              <a:buNone/>
            </a:pPr>
            <a:r>
              <a:rPr lang="en-GB" sz="3200" dirty="0"/>
              <a:t> that it must be virtually certain that D’s conduct would result in the application of such violence and that D was aware of this (Indirect intention).</a:t>
            </a:r>
            <a:endParaRPr lang="en-GB" sz="3200" dirty="0">
              <a:cs typeface="Calibri"/>
            </a:endParaRPr>
          </a:p>
        </p:txBody>
      </p:sp>
    </p:spTree>
    <p:extLst>
      <p:ext uri="{BB962C8B-B14F-4D97-AF65-F5344CB8AC3E}">
        <p14:creationId xmlns:p14="http://schemas.microsoft.com/office/powerpoint/2010/main" val="3534844968"/>
      </p:ext>
    </p:extLst>
  </p:cSld>
  <p:clrMapOvr>
    <a:masterClrMapping/>
  </p:clrMapOvr>
  <mc:AlternateContent xmlns:mc="http://schemas.openxmlformats.org/markup-compatibility/2006" xmlns:p14="http://schemas.microsoft.com/office/powerpoint/2010/main">
    <mc:Choice Requires="p14">
      <p:transition spd="slow" p14:dur="2000" advTm="206331"/>
    </mc:Choice>
    <mc:Fallback xmlns="">
      <p:transition spd="slow" advTm="20633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ASSAULT – s39 CJA 1988</a:t>
            </a:r>
          </a:p>
        </p:txBody>
      </p:sp>
      <p:sp>
        <p:nvSpPr>
          <p:cNvPr id="3" name="Content Placeholder 2"/>
          <p:cNvSpPr>
            <a:spLocks noGrp="1"/>
          </p:cNvSpPr>
          <p:nvPr>
            <p:ph idx="1"/>
          </p:nvPr>
        </p:nvSpPr>
        <p:spPr>
          <a:xfrm>
            <a:off x="1367624" y="2490436"/>
            <a:ext cx="9708995" cy="3567173"/>
          </a:xfrm>
        </p:spPr>
        <p:txBody>
          <a:bodyPr anchor="ctr">
            <a:normAutofit fontScale="92500" lnSpcReduction="20000"/>
          </a:bodyPr>
          <a:lstStyle/>
          <a:p>
            <a:pPr marL="0" indent="0">
              <a:buNone/>
            </a:pPr>
            <a:r>
              <a:rPr lang="en-GB" b="1" dirty="0"/>
              <a:t>D commits an assault where he intentionally or recklessly causes V to apprehend immediate unlawful personal violence –</a:t>
            </a:r>
            <a:endParaRPr lang="en-GB" b="1" dirty="0">
              <a:cs typeface="Calibri"/>
            </a:endParaRPr>
          </a:p>
          <a:p>
            <a:pPr marL="0" indent="0">
              <a:buNone/>
            </a:pPr>
            <a:r>
              <a:rPr lang="en-GB" b="1" i="1" dirty="0">
                <a:solidFill>
                  <a:srgbClr val="FF0000"/>
                </a:solidFill>
              </a:rPr>
              <a:t> Fagan v Metropolitan Police Commissioner [1968]</a:t>
            </a:r>
            <a:endParaRPr lang="en-GB" b="1" i="1">
              <a:solidFill>
                <a:srgbClr val="FF0000"/>
              </a:solidFill>
              <a:cs typeface="Calibri"/>
            </a:endParaRPr>
          </a:p>
          <a:p>
            <a:pPr marL="0" indent="0">
              <a:buNone/>
            </a:pPr>
            <a:endParaRPr lang="en-GB" b="1" dirty="0">
              <a:cs typeface="Calibri"/>
            </a:endParaRPr>
          </a:p>
          <a:p>
            <a:pPr marL="0" indent="0">
              <a:buNone/>
            </a:pPr>
            <a:r>
              <a:rPr lang="en-GB" b="1" u="sng" dirty="0"/>
              <a:t>Elements of the offence:</a:t>
            </a:r>
            <a:endParaRPr lang="en-GB" b="1" u="sng" dirty="0">
              <a:cs typeface="Calibri"/>
            </a:endParaRPr>
          </a:p>
          <a:p>
            <a:pPr>
              <a:buFontTx/>
              <a:buChar char="-"/>
            </a:pPr>
            <a:r>
              <a:rPr lang="en-GB" dirty="0"/>
              <a:t>There was some conduct on the part of D</a:t>
            </a:r>
            <a:endParaRPr lang="en-GB" dirty="0">
              <a:cs typeface="Calibri"/>
            </a:endParaRPr>
          </a:p>
          <a:p>
            <a:pPr>
              <a:buFontTx/>
              <a:buChar char="-"/>
            </a:pPr>
            <a:r>
              <a:rPr lang="en-GB" dirty="0"/>
              <a:t>V apprehended immediate unlawful personal violence (a battery)</a:t>
            </a:r>
            <a:endParaRPr lang="en-GB" dirty="0">
              <a:cs typeface="Calibri"/>
            </a:endParaRPr>
          </a:p>
          <a:p>
            <a:pPr>
              <a:buFontTx/>
              <a:buChar char="-"/>
            </a:pPr>
            <a:r>
              <a:rPr lang="en-GB" dirty="0"/>
              <a:t>This was caused as a result of Ds conduct;</a:t>
            </a:r>
            <a:endParaRPr lang="en-GB" dirty="0">
              <a:cs typeface="Calibri"/>
            </a:endParaRPr>
          </a:p>
          <a:p>
            <a:pPr>
              <a:buFontTx/>
              <a:buChar char="-"/>
            </a:pPr>
            <a:r>
              <a:rPr lang="en-GB" dirty="0"/>
              <a:t>D intended or was reckless to causing the apprehension of  a battery</a:t>
            </a:r>
            <a:endParaRPr lang="en-GB" dirty="0">
              <a:cs typeface="Calibri"/>
            </a:endParaRPr>
          </a:p>
        </p:txBody>
      </p:sp>
    </p:spTree>
    <p:extLst>
      <p:ext uri="{BB962C8B-B14F-4D97-AF65-F5344CB8AC3E}">
        <p14:creationId xmlns:p14="http://schemas.microsoft.com/office/powerpoint/2010/main" val="1781915868"/>
      </p:ext>
    </p:extLst>
  </p:cSld>
  <p:clrMapOvr>
    <a:masterClrMapping/>
  </p:clrMapOvr>
  <mc:AlternateContent xmlns:mc="http://schemas.openxmlformats.org/markup-compatibility/2006" xmlns:p14="http://schemas.microsoft.com/office/powerpoint/2010/main">
    <mc:Choice Requires="p14">
      <p:transition spd="slow" p14:dur="2000" advTm="98378"/>
    </mc:Choice>
    <mc:Fallback xmlns="">
      <p:transition spd="slow" advTm="9837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C5E1D13B-3A3C-462E-A6FF-A3D5A3881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6">
            <a:extLst>
              <a:ext uri="{FF2B5EF4-FFF2-40B4-BE49-F238E27FC236}">
                <a16:creationId xmlns:a16="http://schemas.microsoft.com/office/drawing/2014/main" id="{B82AB0A7-5ADB-43AA-A85D-9EB9D8BC0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9421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7">
            <a:extLst>
              <a:ext uri="{FF2B5EF4-FFF2-40B4-BE49-F238E27FC236}">
                <a16:creationId xmlns:a16="http://schemas.microsoft.com/office/drawing/2014/main" id="{94214E17-97F3-4B04-AAE9-03BA148AE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92875"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Rectangle 8">
            <a:extLst>
              <a:ext uri="{FF2B5EF4-FFF2-40B4-BE49-F238E27FC236}">
                <a16:creationId xmlns:a16="http://schemas.microsoft.com/office/drawing/2014/main" id="{EC9D92EA-1FC7-47BC-8749-59CAF27E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 y="634080"/>
            <a:ext cx="7275530"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46050" y="304292"/>
            <a:ext cx="6149595" cy="1190546"/>
          </a:xfrm>
        </p:spPr>
        <p:txBody>
          <a:bodyPr>
            <a:normAutofit/>
          </a:bodyPr>
          <a:lstStyle/>
          <a:p>
            <a:r>
              <a:rPr lang="en-GB" sz="3600">
                <a:solidFill>
                  <a:srgbClr val="FFFFFF"/>
                </a:solidFill>
              </a:rPr>
              <a:t>The actus reus of assault</a:t>
            </a:r>
          </a:p>
        </p:txBody>
      </p:sp>
      <p:sp>
        <p:nvSpPr>
          <p:cNvPr id="3" name="Content Placeholder 2"/>
          <p:cNvSpPr>
            <a:spLocks noGrp="1"/>
          </p:cNvSpPr>
          <p:nvPr>
            <p:ph idx="1"/>
          </p:nvPr>
        </p:nvSpPr>
        <p:spPr>
          <a:xfrm>
            <a:off x="207245" y="1341195"/>
            <a:ext cx="6796576" cy="4192913"/>
          </a:xfrm>
        </p:spPr>
        <p:txBody>
          <a:bodyPr anchor="t">
            <a:normAutofit fontScale="92500"/>
          </a:bodyPr>
          <a:lstStyle/>
          <a:p>
            <a:pPr marL="457200" indent="-457200">
              <a:buAutoNum type="arabicParenBoth"/>
            </a:pPr>
            <a:r>
              <a:rPr lang="en-GB" sz="2400" b="1" dirty="0">
                <a:solidFill>
                  <a:srgbClr val="FEFFFF"/>
                </a:solidFill>
              </a:rPr>
              <a:t>There was some conduct on the part of D – </a:t>
            </a:r>
            <a:r>
              <a:rPr lang="en-GB" sz="2400" b="1" i="1" dirty="0"/>
              <a:t>Meade v Belt [1823]: Ireland: Burstow [1998]</a:t>
            </a:r>
            <a:endParaRPr lang="en-GB" sz="2400" b="1" i="1" dirty="0">
              <a:cs typeface="Calibri"/>
            </a:endParaRPr>
          </a:p>
          <a:p>
            <a:pPr marL="457200" indent="-457200">
              <a:buAutoNum type="arabicParenBoth"/>
            </a:pPr>
            <a:r>
              <a:rPr lang="en-GB" sz="2400" b="1" dirty="0">
                <a:solidFill>
                  <a:srgbClr val="FEFFFF"/>
                </a:solidFill>
              </a:rPr>
              <a:t>V apprehended immediate unlawful personal violence (a battery)</a:t>
            </a:r>
            <a:endParaRPr lang="en-GB" sz="2400" b="1" dirty="0">
              <a:solidFill>
                <a:srgbClr val="FEFFFF"/>
              </a:solidFill>
              <a:cs typeface="Calibri"/>
            </a:endParaRPr>
          </a:p>
          <a:p>
            <a:pPr marL="457200" indent="-457200">
              <a:buAutoNum type="alphaLcParenR"/>
            </a:pPr>
            <a:r>
              <a:rPr lang="en-GB" sz="2400" b="1" dirty="0">
                <a:solidFill>
                  <a:srgbClr val="FEFFFF"/>
                </a:solidFill>
              </a:rPr>
              <a:t>Apprehension</a:t>
            </a:r>
            <a:endParaRPr lang="en-GB" sz="2400" b="1" dirty="0">
              <a:solidFill>
                <a:srgbClr val="FEFFFF"/>
              </a:solidFill>
              <a:cs typeface="Calibri"/>
            </a:endParaRPr>
          </a:p>
          <a:p>
            <a:pPr marL="457200" indent="-457200">
              <a:buAutoNum type="alphaLcParenR"/>
            </a:pPr>
            <a:r>
              <a:rPr lang="en-GB" sz="2400" b="1" dirty="0">
                <a:solidFill>
                  <a:srgbClr val="FEFFFF"/>
                </a:solidFill>
              </a:rPr>
              <a:t>Immediate – </a:t>
            </a:r>
          </a:p>
          <a:p>
            <a:pPr marL="0" indent="0">
              <a:buNone/>
            </a:pPr>
            <a:r>
              <a:rPr lang="en-GB" sz="2400" b="1" dirty="0"/>
              <a:t>       Thomas v National Union of Mineworkers [1986]</a:t>
            </a:r>
            <a:endParaRPr lang="en-GB" sz="2400" b="1" dirty="0">
              <a:cs typeface="Calibri"/>
            </a:endParaRPr>
          </a:p>
          <a:p>
            <a:pPr marL="0" indent="0">
              <a:buNone/>
            </a:pPr>
            <a:r>
              <a:rPr lang="en-GB" sz="2400" b="1" dirty="0"/>
              <a:t>       Constanza [1997]</a:t>
            </a:r>
            <a:endParaRPr lang="en-GB" sz="2400" b="1" dirty="0">
              <a:cs typeface="Calibri"/>
            </a:endParaRPr>
          </a:p>
          <a:p>
            <a:pPr marL="0" indent="0">
              <a:buNone/>
            </a:pPr>
            <a:r>
              <a:rPr lang="en-GB" sz="2400" b="1" dirty="0">
                <a:solidFill>
                  <a:srgbClr val="FEFFFF"/>
                </a:solidFill>
              </a:rPr>
              <a:t>(3) This was caused as a result of D’s conduct</a:t>
            </a:r>
          </a:p>
          <a:p>
            <a:pPr marL="0" indent="0">
              <a:buNone/>
            </a:pPr>
            <a:r>
              <a:rPr lang="en-GB" sz="2400" b="1" dirty="0">
                <a:cs typeface="Calibri"/>
              </a:rPr>
              <a:t>        R v Lamb (1967)</a:t>
            </a:r>
          </a:p>
        </p:txBody>
      </p:sp>
      <p:pic>
        <p:nvPicPr>
          <p:cNvPr id="4" name="Picture 3"/>
          <p:cNvPicPr>
            <a:picLocks noChangeAspect="1"/>
          </p:cNvPicPr>
          <p:nvPr/>
        </p:nvPicPr>
        <p:blipFill rotWithShape="1">
          <a:blip r:embed="rId3"/>
          <a:srcRect l="11232" r="34986" b="1"/>
          <a:stretch/>
        </p:blipFill>
        <p:spPr>
          <a:xfrm>
            <a:off x="7554137" y="1353980"/>
            <a:ext cx="4637558" cy="5257799"/>
          </a:xfrm>
          <a:prstGeom prst="rect">
            <a:avLst/>
          </a:prstGeom>
        </p:spPr>
      </p:pic>
    </p:spTree>
    <p:extLst>
      <p:ext uri="{BB962C8B-B14F-4D97-AF65-F5344CB8AC3E}">
        <p14:creationId xmlns:p14="http://schemas.microsoft.com/office/powerpoint/2010/main" val="840049946"/>
      </p:ext>
    </p:extLst>
  </p:cSld>
  <p:clrMapOvr>
    <a:masterClrMapping/>
  </p:clrMapOvr>
  <mc:AlternateContent xmlns:mc="http://schemas.openxmlformats.org/markup-compatibility/2006" xmlns:p14="http://schemas.microsoft.com/office/powerpoint/2010/main">
    <mc:Choice Requires="p14">
      <p:transition spd="slow" p14:dur="2000" advTm="246054"/>
    </mc:Choice>
    <mc:Fallback xmlns="">
      <p:transition spd="slow" advTm="24605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dirty="0">
                <a:solidFill>
                  <a:srgbClr val="FFFFFF"/>
                </a:solidFill>
              </a:rPr>
              <a:t>The Mens rea of assault</a:t>
            </a: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3200" b="1" u="sng" dirty="0"/>
              <a:t>D can possess the MR for assault in 3 ways:</a:t>
            </a:r>
          </a:p>
          <a:p>
            <a:r>
              <a:rPr lang="en-GB" sz="2400" dirty="0"/>
              <a:t>Where it is D’s aim or purpose to cause somebody to apprehend immediate unlawful personal violence – </a:t>
            </a:r>
            <a:r>
              <a:rPr lang="en-GB" sz="2400" b="1" dirty="0">
                <a:solidFill>
                  <a:srgbClr val="0070C0"/>
                </a:solidFill>
              </a:rPr>
              <a:t>DIRECT INTENTION</a:t>
            </a:r>
            <a:endParaRPr lang="en-GB" sz="2400" b="1" dirty="0">
              <a:solidFill>
                <a:srgbClr val="0070C0"/>
              </a:solidFill>
              <a:cs typeface="Calibri"/>
            </a:endParaRPr>
          </a:p>
          <a:p>
            <a:r>
              <a:rPr lang="en-GB" sz="2400" dirty="0"/>
              <a:t>Where it is virtually certain that D’s conduct will cause somebody to apprehend immediate unlawful personal violence and D is aware of this – </a:t>
            </a:r>
            <a:r>
              <a:rPr lang="en-GB" sz="2400" b="1" dirty="0">
                <a:solidFill>
                  <a:srgbClr val="0070C0"/>
                </a:solidFill>
              </a:rPr>
              <a:t>INDIRECT INTENTION</a:t>
            </a:r>
            <a:endParaRPr lang="en-GB" sz="2400" b="1" dirty="0">
              <a:solidFill>
                <a:srgbClr val="0070C0"/>
              </a:solidFill>
              <a:cs typeface="Calibri"/>
            </a:endParaRPr>
          </a:p>
          <a:p>
            <a:r>
              <a:rPr lang="en-GB" sz="2400" dirty="0"/>
              <a:t>Where D realises the risk that his conduct might cause somebody to apprehend immediate unlawful personal violence </a:t>
            </a:r>
            <a:r>
              <a:rPr lang="en-GB" sz="2400" b="1" dirty="0">
                <a:solidFill>
                  <a:srgbClr val="0070C0"/>
                </a:solidFill>
              </a:rPr>
              <a:t>(SUBJECTIVE</a:t>
            </a:r>
            <a:r>
              <a:rPr lang="en-GB" sz="2400" dirty="0"/>
              <a:t> </a:t>
            </a:r>
            <a:r>
              <a:rPr lang="en-GB" sz="2400" b="1" dirty="0">
                <a:solidFill>
                  <a:srgbClr val="0070C0"/>
                </a:solidFill>
              </a:rPr>
              <a:t>RECKLESSNESS</a:t>
            </a:r>
            <a:r>
              <a:rPr lang="en-GB" sz="2400" dirty="0"/>
              <a:t>) – Cunningham [1957]</a:t>
            </a:r>
            <a:endParaRPr lang="en-GB" sz="2400" dirty="0">
              <a:cs typeface="Calibri"/>
            </a:endParaRPr>
          </a:p>
        </p:txBody>
      </p:sp>
    </p:spTree>
    <p:extLst>
      <p:ext uri="{BB962C8B-B14F-4D97-AF65-F5344CB8AC3E}">
        <p14:creationId xmlns:p14="http://schemas.microsoft.com/office/powerpoint/2010/main" val="286577795"/>
      </p:ext>
    </p:extLst>
  </p:cSld>
  <p:clrMapOvr>
    <a:masterClrMapping/>
  </p:clrMapOvr>
  <mc:AlternateContent xmlns:mc="http://schemas.openxmlformats.org/markup-compatibility/2006" xmlns:p14="http://schemas.microsoft.com/office/powerpoint/2010/main">
    <mc:Choice Requires="p14">
      <p:transition spd="slow" p14:dur="2000" advTm="77161"/>
    </mc:Choice>
    <mc:Fallback xmlns="">
      <p:transition spd="slow" advTm="7716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ASSAULT OCCASIONING ACTUAL BODILY HARM  - S.47 OAPA 1861</a:t>
            </a:r>
          </a:p>
        </p:txBody>
      </p:sp>
      <p:sp>
        <p:nvSpPr>
          <p:cNvPr id="3" name="TextBox 2"/>
          <p:cNvSpPr txBox="1"/>
          <p:nvPr/>
        </p:nvSpPr>
        <p:spPr>
          <a:xfrm>
            <a:off x="1371600" y="2306171"/>
            <a:ext cx="10085294" cy="3879476"/>
          </a:xfrm>
          <a:prstGeom prst="rect">
            <a:avLst/>
          </a:prstGeom>
          <a:solidFill>
            <a:schemeClr val="bg1"/>
          </a:solidFill>
        </p:spPr>
        <p:txBody>
          <a:bodyPr wrap="square" rtlCol="0">
            <a:spAutoFit/>
          </a:bodyPr>
          <a:lstStyle/>
          <a:p>
            <a:endParaRPr lang="en-GB" dirty="0"/>
          </a:p>
        </p:txBody>
      </p:sp>
      <p:sp>
        <p:nvSpPr>
          <p:cNvPr id="4" name="TextBox 3"/>
          <p:cNvSpPr txBox="1"/>
          <p:nvPr/>
        </p:nvSpPr>
        <p:spPr>
          <a:xfrm>
            <a:off x="847419" y="2082138"/>
            <a:ext cx="9614393" cy="3416320"/>
          </a:xfrm>
          <a:prstGeom prst="rect">
            <a:avLst/>
          </a:prstGeom>
          <a:noFill/>
        </p:spPr>
        <p:txBody>
          <a:bodyPr wrap="square" rtlCol="0">
            <a:spAutoFit/>
          </a:bodyPr>
          <a:lstStyle/>
          <a:p>
            <a:r>
              <a:rPr lang="en-GB" sz="2400" b="1" dirty="0">
                <a:solidFill>
                  <a:srgbClr val="FF0000"/>
                </a:solidFill>
              </a:rPr>
              <a:t>S47 OAPA 1861:</a:t>
            </a:r>
          </a:p>
          <a:p>
            <a:r>
              <a:rPr lang="en-GB" sz="2400" i="1" dirty="0"/>
              <a:t>Whosoever shall be convicted on indictment of any assault occasioning actual bodily harm shall be liable to imprisonment for not more than five years.</a:t>
            </a:r>
          </a:p>
          <a:p>
            <a:endParaRPr lang="en-GB" sz="2400" i="1" dirty="0"/>
          </a:p>
          <a:p>
            <a:r>
              <a:rPr lang="en-GB" sz="2400" b="1" u="sng" dirty="0"/>
              <a:t>Elements of the offence</a:t>
            </a:r>
          </a:p>
          <a:p>
            <a:pPr marL="285750" indent="-285750">
              <a:buFontTx/>
              <a:buChar char="-"/>
            </a:pPr>
            <a:r>
              <a:rPr lang="en-GB" sz="2400" dirty="0"/>
              <a:t>D committed an assault or battery</a:t>
            </a:r>
          </a:p>
          <a:p>
            <a:pPr marL="285750" indent="-285750">
              <a:buFontTx/>
              <a:buChar char="-"/>
            </a:pPr>
            <a:r>
              <a:rPr lang="en-GB" sz="2400" dirty="0"/>
              <a:t>V suffered actual bodily harm (ABH)</a:t>
            </a:r>
          </a:p>
          <a:p>
            <a:pPr marL="285750" indent="-285750">
              <a:buFontTx/>
              <a:buChar char="-"/>
            </a:pPr>
            <a:r>
              <a:rPr lang="en-GB" sz="2400" dirty="0"/>
              <a:t>The assault or battery occasioned the actual bodily harm</a:t>
            </a:r>
          </a:p>
        </p:txBody>
      </p:sp>
    </p:spTree>
    <p:extLst>
      <p:ext uri="{BB962C8B-B14F-4D97-AF65-F5344CB8AC3E}">
        <p14:creationId xmlns:p14="http://schemas.microsoft.com/office/powerpoint/2010/main" val="2734811165"/>
      </p:ext>
    </p:extLst>
  </p:cSld>
  <p:clrMapOvr>
    <a:masterClrMapping/>
  </p:clrMapOvr>
  <mc:AlternateContent xmlns:mc="http://schemas.openxmlformats.org/markup-compatibility/2006" xmlns:p14="http://schemas.microsoft.com/office/powerpoint/2010/main">
    <mc:Choice Requires="p14">
      <p:transition spd="slow" p14:dur="2000" advTm="61830"/>
    </mc:Choice>
    <mc:Fallback xmlns="">
      <p:transition spd="slow" advTm="618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C77198B-22A0-4205-A2E4-E24577A22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6">
            <a:extLst>
              <a:ext uri="{FF2B5EF4-FFF2-40B4-BE49-F238E27FC236}">
                <a16:creationId xmlns:a16="http://schemas.microsoft.com/office/drawing/2014/main" id="{19A35E77-CE03-4E92-9287-B397D2D34B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9421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7">
            <a:extLst>
              <a:ext uri="{FF2B5EF4-FFF2-40B4-BE49-F238E27FC236}">
                <a16:creationId xmlns:a16="http://schemas.microsoft.com/office/drawing/2014/main" id="{967A2DA2-D839-405E-B535-F5154508F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92875"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Rectangle 8">
            <a:extLst>
              <a:ext uri="{FF2B5EF4-FFF2-40B4-BE49-F238E27FC236}">
                <a16:creationId xmlns:a16="http://schemas.microsoft.com/office/drawing/2014/main" id="{4B5BF789-FD4E-4820-AA6B-A10BE210E5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 y="634080"/>
            <a:ext cx="7275530"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30" y="908140"/>
            <a:ext cx="6954726" cy="946131"/>
          </a:xfrm>
        </p:spPr>
        <p:txBody>
          <a:bodyPr vert="horz" lIns="91440" tIns="45720" rIns="91440" bIns="45720" rtlCol="0" anchor="ctr">
            <a:normAutofit fontScale="90000"/>
          </a:bodyPr>
          <a:lstStyle/>
          <a:p>
            <a:r>
              <a:rPr lang="en-US" sz="3600" kern="1200">
                <a:solidFill>
                  <a:srgbClr val="FFFFFF"/>
                </a:solidFill>
                <a:latin typeface="+mj-lt"/>
                <a:ea typeface="+mj-ea"/>
                <a:cs typeface="+mj-cs"/>
              </a:rPr>
              <a:t>The </a:t>
            </a:r>
            <a:r>
              <a:rPr lang="en-US" sz="3600">
                <a:solidFill>
                  <a:srgbClr val="FFFFFF"/>
                </a:solidFill>
              </a:rPr>
              <a:t>actus</a:t>
            </a:r>
            <a:r>
              <a:rPr lang="en-US" sz="3600" kern="1200">
                <a:solidFill>
                  <a:srgbClr val="FFFFFF"/>
                </a:solidFill>
                <a:latin typeface="+mj-lt"/>
                <a:ea typeface="+mj-ea"/>
                <a:cs typeface="+mj-cs"/>
              </a:rPr>
              <a:t> </a:t>
            </a:r>
            <a:r>
              <a:rPr lang="en-US" sz="3600" kern="1200" err="1">
                <a:solidFill>
                  <a:srgbClr val="FFFFFF"/>
                </a:solidFill>
                <a:latin typeface="+mj-lt"/>
                <a:ea typeface="+mj-ea"/>
                <a:cs typeface="+mj-cs"/>
              </a:rPr>
              <a:t>reus</a:t>
            </a:r>
            <a:r>
              <a:rPr lang="en-US" sz="3600" kern="1200" dirty="0">
                <a:solidFill>
                  <a:srgbClr val="FFFFFF"/>
                </a:solidFill>
                <a:latin typeface="+mj-lt"/>
                <a:ea typeface="+mj-ea"/>
                <a:cs typeface="+mj-cs"/>
              </a:rPr>
              <a:t> of Assault occasioning actual bodily harm</a:t>
            </a:r>
          </a:p>
        </p:txBody>
      </p:sp>
      <p:sp>
        <p:nvSpPr>
          <p:cNvPr id="3" name="TextBox 2"/>
          <p:cNvSpPr txBox="1"/>
          <p:nvPr/>
        </p:nvSpPr>
        <p:spPr>
          <a:xfrm>
            <a:off x="149736" y="2074441"/>
            <a:ext cx="6810953" cy="3804724"/>
          </a:xfrm>
          <a:prstGeom prst="rect">
            <a:avLst/>
          </a:prstGeom>
        </p:spPr>
        <p:txBody>
          <a:bodyPr vert="horz" lIns="91440" tIns="45720" rIns="91440" bIns="45720" rtlCol="0" anchor="t">
            <a:normAutofit/>
          </a:bodyPr>
          <a:lstStyle/>
          <a:p>
            <a:pPr marL="285750" indent="-228600" defTabSz="914400">
              <a:lnSpc>
                <a:spcPct val="90000"/>
              </a:lnSpc>
              <a:spcAft>
                <a:spcPts val="600"/>
              </a:spcAft>
              <a:buFont typeface="Arial" panose="020B0604020202020204" pitchFamily="34" charset="0"/>
              <a:buChar char="•"/>
            </a:pPr>
            <a:r>
              <a:rPr lang="en-US" sz="2000" b="1" u="sng" dirty="0">
                <a:solidFill>
                  <a:srgbClr val="FEFFFF"/>
                </a:solidFill>
              </a:rPr>
              <a:t>D committed an assault or battery</a:t>
            </a:r>
          </a:p>
          <a:p>
            <a:pPr marL="285750" indent="-228600" defTabSz="914400">
              <a:lnSpc>
                <a:spcPct val="90000"/>
              </a:lnSpc>
              <a:spcAft>
                <a:spcPts val="600"/>
              </a:spcAft>
              <a:buFont typeface="Arial" panose="020B0604020202020204" pitchFamily="34" charset="0"/>
              <a:buChar char="•"/>
            </a:pPr>
            <a:r>
              <a:rPr lang="en-US" sz="2000" b="1" u="sng" dirty="0">
                <a:solidFill>
                  <a:srgbClr val="FEFFFF"/>
                </a:solidFill>
              </a:rPr>
              <a:t>V suffered actual bodily harm</a:t>
            </a:r>
            <a:endParaRPr lang="en-US" sz="2000" b="1" u="sng" dirty="0">
              <a:solidFill>
                <a:srgbClr val="FEFFFF"/>
              </a:solidFill>
              <a:cs typeface="Calibri"/>
            </a:endParaRPr>
          </a:p>
          <a:p>
            <a:pPr indent="-228600" defTabSz="914400">
              <a:lnSpc>
                <a:spcPct val="90000"/>
              </a:lnSpc>
              <a:spcAft>
                <a:spcPts val="600"/>
              </a:spcAft>
              <a:buFont typeface="Arial" panose="020B0604020202020204" pitchFamily="34" charset="0"/>
              <a:buChar char="•"/>
            </a:pPr>
            <a:r>
              <a:rPr lang="en-US" i="1" dirty="0">
                <a:solidFill>
                  <a:srgbClr val="FEFFFF"/>
                </a:solidFill>
              </a:rPr>
              <a:t>Miller [1954]</a:t>
            </a:r>
          </a:p>
          <a:p>
            <a:pPr indent="-228600" defTabSz="914400">
              <a:lnSpc>
                <a:spcPct val="90000"/>
              </a:lnSpc>
              <a:spcAft>
                <a:spcPts val="600"/>
              </a:spcAft>
              <a:buFont typeface="Arial" panose="020B0604020202020204" pitchFamily="34" charset="0"/>
              <a:buChar char="•"/>
            </a:pPr>
            <a:r>
              <a:rPr lang="en-US" i="1" dirty="0">
                <a:solidFill>
                  <a:srgbClr val="FEFFFF"/>
                </a:solidFill>
              </a:rPr>
              <a:t>T v DPP [2003]</a:t>
            </a:r>
          </a:p>
          <a:p>
            <a:pPr indent="-228600" defTabSz="914400">
              <a:lnSpc>
                <a:spcPct val="90000"/>
              </a:lnSpc>
              <a:spcAft>
                <a:spcPts val="600"/>
              </a:spcAft>
              <a:buFont typeface="Arial" panose="020B0604020202020204" pitchFamily="34" charset="0"/>
              <a:buChar char="•"/>
            </a:pPr>
            <a:r>
              <a:rPr lang="en-US" i="1" dirty="0">
                <a:solidFill>
                  <a:srgbClr val="FEFFFF"/>
                </a:solidFill>
              </a:rPr>
              <a:t>Chan-Fook [1994]</a:t>
            </a:r>
          </a:p>
          <a:p>
            <a:pPr indent="-228600" defTabSz="914400">
              <a:lnSpc>
                <a:spcPct val="90000"/>
              </a:lnSpc>
              <a:spcAft>
                <a:spcPts val="600"/>
              </a:spcAft>
              <a:buFont typeface="Arial" panose="020B0604020202020204" pitchFamily="34" charset="0"/>
              <a:buChar char="•"/>
            </a:pPr>
            <a:r>
              <a:rPr lang="en-US" i="1" dirty="0">
                <a:solidFill>
                  <a:srgbClr val="FEFFFF"/>
                </a:solidFill>
              </a:rPr>
              <a:t>Saunders [1985]</a:t>
            </a:r>
          </a:p>
          <a:p>
            <a:pPr indent="-228600" defTabSz="914400">
              <a:lnSpc>
                <a:spcPct val="90000"/>
              </a:lnSpc>
              <a:spcAft>
                <a:spcPts val="600"/>
              </a:spcAft>
              <a:buFont typeface="Arial" panose="020B0604020202020204" pitchFamily="34" charset="0"/>
              <a:buChar char="•"/>
            </a:pPr>
            <a:r>
              <a:rPr lang="en-US" i="1" dirty="0">
                <a:solidFill>
                  <a:srgbClr val="FEFFFF"/>
                </a:solidFill>
              </a:rPr>
              <a:t>Smith [1985]</a:t>
            </a:r>
          </a:p>
          <a:p>
            <a:pPr indent="-228600" defTabSz="914400">
              <a:lnSpc>
                <a:spcPct val="90000"/>
              </a:lnSpc>
              <a:spcAft>
                <a:spcPts val="600"/>
              </a:spcAft>
              <a:buFont typeface="Arial" panose="020B0604020202020204" pitchFamily="34" charset="0"/>
              <a:buChar char="•"/>
            </a:pPr>
            <a:r>
              <a:rPr lang="en-US" i="1" dirty="0">
                <a:solidFill>
                  <a:srgbClr val="FEFFFF"/>
                </a:solidFill>
              </a:rPr>
              <a:t>Jones [1981]</a:t>
            </a:r>
          </a:p>
          <a:p>
            <a:pPr indent="-228600" defTabSz="914400">
              <a:lnSpc>
                <a:spcPct val="90000"/>
              </a:lnSpc>
              <a:spcAft>
                <a:spcPts val="600"/>
              </a:spcAft>
              <a:buFont typeface="Arial" panose="020B0604020202020204" pitchFamily="34" charset="0"/>
              <a:buChar char="•"/>
            </a:pPr>
            <a:r>
              <a:rPr lang="en-US" i="1" dirty="0">
                <a:solidFill>
                  <a:srgbClr val="FEFFFF"/>
                </a:solidFill>
              </a:rPr>
              <a:t>DPP v Smith [2006]</a:t>
            </a:r>
          </a:p>
          <a:p>
            <a:pPr indent="-228600" defTabSz="914400">
              <a:lnSpc>
                <a:spcPct val="90000"/>
              </a:lnSpc>
              <a:spcAft>
                <a:spcPts val="600"/>
              </a:spcAft>
              <a:buFont typeface="Arial" panose="020B0604020202020204" pitchFamily="34" charset="0"/>
              <a:buChar char="•"/>
            </a:pPr>
            <a:r>
              <a:rPr lang="en-US" i="1" dirty="0">
                <a:solidFill>
                  <a:srgbClr val="FEFFFF"/>
                </a:solidFill>
              </a:rPr>
              <a:t>Taylor v Granville [1978]</a:t>
            </a:r>
          </a:p>
          <a:p>
            <a:pPr marL="285750" indent="-228600" defTabSz="914400">
              <a:lnSpc>
                <a:spcPct val="90000"/>
              </a:lnSpc>
              <a:spcAft>
                <a:spcPts val="600"/>
              </a:spcAft>
              <a:buFont typeface="Arial" panose="020B0604020202020204" pitchFamily="34" charset="0"/>
              <a:buChar char="•"/>
            </a:pPr>
            <a:r>
              <a:rPr lang="en-US" sz="2000" b="1" u="sng" dirty="0">
                <a:solidFill>
                  <a:srgbClr val="FEFFFF"/>
                </a:solidFill>
              </a:rPr>
              <a:t>The assault or battery occasioned the actual bodily harm</a:t>
            </a:r>
            <a:endParaRPr lang="en-US" sz="2000" b="1" u="sng" dirty="0">
              <a:solidFill>
                <a:srgbClr val="FEFFFF"/>
              </a:solidFill>
              <a:cs typeface="Calibri"/>
            </a:endParaRPr>
          </a:p>
        </p:txBody>
      </p:sp>
      <p:pic>
        <p:nvPicPr>
          <p:cNvPr id="6" name="Picture 5"/>
          <p:cNvPicPr>
            <a:picLocks noChangeAspect="1"/>
          </p:cNvPicPr>
          <p:nvPr/>
        </p:nvPicPr>
        <p:blipFill rotWithShape="1">
          <a:blip r:embed="rId3"/>
          <a:srcRect t="7573" r="2" b="2"/>
          <a:stretch/>
        </p:blipFill>
        <p:spPr>
          <a:xfrm>
            <a:off x="9872767" y="1366856"/>
            <a:ext cx="2318928" cy="2642616"/>
          </a:xfrm>
          <a:prstGeom prst="rect">
            <a:avLst/>
          </a:prstGeom>
        </p:spPr>
      </p:pic>
      <p:pic>
        <p:nvPicPr>
          <p:cNvPr id="4" name="Picture 3"/>
          <p:cNvPicPr>
            <a:picLocks noChangeAspect="1"/>
          </p:cNvPicPr>
          <p:nvPr/>
        </p:nvPicPr>
        <p:blipFill rotWithShape="1">
          <a:blip r:embed="rId4"/>
          <a:srcRect t="5119" r="-1" b="10407"/>
          <a:stretch/>
        </p:blipFill>
        <p:spPr>
          <a:xfrm>
            <a:off x="7555687" y="4005739"/>
            <a:ext cx="4636008" cy="2606040"/>
          </a:xfrm>
          <a:prstGeom prst="rect">
            <a:avLst/>
          </a:prstGeom>
        </p:spPr>
      </p:pic>
      <p:pic>
        <p:nvPicPr>
          <p:cNvPr id="5" name="Picture 4"/>
          <p:cNvPicPr>
            <a:picLocks noChangeAspect="1"/>
          </p:cNvPicPr>
          <p:nvPr/>
        </p:nvPicPr>
        <p:blipFill rotWithShape="1">
          <a:blip r:embed="rId5"/>
          <a:srcRect l="23937" r="17579" b="3"/>
          <a:stretch/>
        </p:blipFill>
        <p:spPr>
          <a:xfrm>
            <a:off x="7555687" y="1366856"/>
            <a:ext cx="2322576" cy="2642616"/>
          </a:xfrm>
          <a:prstGeom prst="rect">
            <a:avLst/>
          </a:prstGeom>
        </p:spPr>
      </p:pic>
      <p:cxnSp>
        <p:nvCxnSpPr>
          <p:cNvPr id="19" name="Straight Connector 18">
            <a:extLst>
              <a:ext uri="{FF2B5EF4-FFF2-40B4-BE49-F238E27FC236}">
                <a16:creationId xmlns:a16="http://schemas.microsoft.com/office/drawing/2014/main" id="{60D18ED8-2F35-4D33-9DC6-1D564B0BE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555687" y="4009472"/>
            <a:ext cx="4636008" cy="0"/>
          </a:xfrm>
          <a:prstGeom prst="line">
            <a:avLst/>
          </a:prstGeom>
          <a:ln w="12700">
            <a:solidFill>
              <a:srgbClr val="FE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C4CDFF7-59C2-4E97-883E-489B3B78B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872767" y="1366856"/>
            <a:ext cx="298" cy="2642616"/>
          </a:xfrm>
          <a:prstGeom prst="line">
            <a:avLst/>
          </a:prstGeom>
          <a:ln w="12700">
            <a:solidFill>
              <a:srgbClr val="FE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3582644"/>
      </p:ext>
    </p:extLst>
  </p:cSld>
  <p:clrMapOvr>
    <a:masterClrMapping/>
  </p:clrMapOvr>
  <mc:AlternateContent xmlns:mc="http://schemas.openxmlformats.org/markup-compatibility/2006" xmlns:p14="http://schemas.microsoft.com/office/powerpoint/2010/main">
    <mc:Choice Requires="p14">
      <p:transition spd="slow" p14:dur="2000" advTm="265178"/>
    </mc:Choice>
    <mc:Fallback xmlns="">
      <p:transition spd="slow" advTm="26517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WOUNDING AND INFLICTING GRIEVOUS BODILY HARM WITHOUT INTENT: S20</a:t>
            </a:r>
          </a:p>
        </p:txBody>
      </p:sp>
      <p:sp>
        <p:nvSpPr>
          <p:cNvPr id="4" name="TextBox 3"/>
          <p:cNvSpPr txBox="1"/>
          <p:nvPr/>
        </p:nvSpPr>
        <p:spPr>
          <a:xfrm>
            <a:off x="698656" y="1805881"/>
            <a:ext cx="9816944" cy="4836966"/>
          </a:xfrm>
          <a:prstGeom prst="rect">
            <a:avLst/>
          </a:prstGeom>
          <a:solidFill>
            <a:schemeClr val="bg1"/>
          </a:solidFill>
        </p:spPr>
        <p:txBody>
          <a:bodyPr wrap="square" rtlCol="0">
            <a:spAutoFit/>
          </a:bodyPr>
          <a:lstStyle/>
          <a:p>
            <a:endParaRPr lang="en-GB" dirty="0"/>
          </a:p>
        </p:txBody>
      </p:sp>
      <p:sp>
        <p:nvSpPr>
          <p:cNvPr id="6" name="TextBox 5"/>
          <p:cNvSpPr txBox="1"/>
          <p:nvPr/>
        </p:nvSpPr>
        <p:spPr>
          <a:xfrm>
            <a:off x="760520" y="1801166"/>
            <a:ext cx="10052649" cy="4678204"/>
          </a:xfrm>
          <a:prstGeom prst="rect">
            <a:avLst/>
          </a:prstGeom>
          <a:noFill/>
        </p:spPr>
        <p:txBody>
          <a:bodyPr wrap="square" lIns="91440" tIns="45720" rIns="91440" bIns="45720" rtlCol="0" anchor="t">
            <a:spAutoFit/>
          </a:bodyPr>
          <a:lstStyle/>
          <a:p>
            <a:r>
              <a:rPr lang="en-GB" sz="2800" b="1" i="1" dirty="0">
                <a:solidFill>
                  <a:srgbClr val="FF0000"/>
                </a:solidFill>
              </a:rPr>
              <a:t>S20 OAPA 1861: </a:t>
            </a:r>
            <a:r>
              <a:rPr lang="en-GB" sz="2800" i="1" dirty="0"/>
              <a:t>Whosoever shall unlawfully and maliciously wound or inflict any grievous bodily harm upon any other person, either with or without any weapon or instrument, shall be guilty of a misdemeanour, and being convicted thereof shall…. Be liable to imprisonment for not more than five years.</a:t>
            </a:r>
            <a:endParaRPr lang="en-GB" sz="2800" i="1" dirty="0">
              <a:cs typeface="Calibri"/>
            </a:endParaRPr>
          </a:p>
          <a:p>
            <a:endParaRPr lang="en-GB" sz="2800" b="1" u="sng" dirty="0">
              <a:cs typeface="Calibri"/>
            </a:endParaRPr>
          </a:p>
          <a:p>
            <a:r>
              <a:rPr lang="en-GB" sz="2800" b="1" u="sng" dirty="0"/>
              <a:t>Elements of the offence:</a:t>
            </a:r>
            <a:endParaRPr lang="en-GB" sz="2800" b="1" u="sng" dirty="0">
              <a:cs typeface="Calibri"/>
            </a:endParaRPr>
          </a:p>
          <a:p>
            <a:pPr marL="285750" indent="-285750">
              <a:buFontTx/>
              <a:buChar char="-"/>
            </a:pPr>
            <a:r>
              <a:rPr lang="en-GB" sz="2800" dirty="0"/>
              <a:t>There was unlawful conduct on the part of D;</a:t>
            </a:r>
            <a:endParaRPr lang="en-GB" sz="2800" dirty="0">
              <a:cs typeface="Calibri"/>
            </a:endParaRPr>
          </a:p>
          <a:p>
            <a:pPr marL="285750" indent="-285750">
              <a:buFontTx/>
              <a:buChar char="-"/>
            </a:pPr>
            <a:r>
              <a:rPr lang="en-GB" sz="2800" dirty="0"/>
              <a:t>Another person suffered a wound or grievous bodily harm (GBH);</a:t>
            </a:r>
            <a:endParaRPr lang="en-GB" sz="2800" dirty="0">
              <a:cs typeface="Calibri"/>
            </a:endParaRPr>
          </a:p>
          <a:p>
            <a:pPr marL="285750" indent="-285750">
              <a:buFontTx/>
              <a:buChar char="-"/>
            </a:pPr>
            <a:r>
              <a:rPr lang="en-GB" sz="2800" dirty="0"/>
              <a:t>D maliciously inflicted the wound or GBH.</a:t>
            </a:r>
            <a:endParaRPr lang="en-GB" sz="2800" dirty="0">
              <a:cs typeface="Calibri"/>
            </a:endParaRPr>
          </a:p>
          <a:p>
            <a:r>
              <a:rPr lang="en-GB" dirty="0"/>
              <a:t> </a:t>
            </a:r>
          </a:p>
        </p:txBody>
      </p:sp>
    </p:spTree>
    <p:extLst>
      <p:ext uri="{BB962C8B-B14F-4D97-AF65-F5344CB8AC3E}">
        <p14:creationId xmlns:p14="http://schemas.microsoft.com/office/powerpoint/2010/main" val="2819567861"/>
      </p:ext>
    </p:extLst>
  </p:cSld>
  <p:clrMapOvr>
    <a:masterClrMapping/>
  </p:clrMapOvr>
  <mc:AlternateContent xmlns:mc="http://schemas.openxmlformats.org/markup-compatibility/2006" xmlns:p14="http://schemas.microsoft.com/office/powerpoint/2010/main">
    <mc:Choice Requires="p14">
      <p:transition spd="slow" p14:dur="2000" advTm="59774"/>
    </mc:Choice>
    <mc:Fallback xmlns="">
      <p:transition spd="slow" advTm="5977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4993743-B10A-433C-9996-3035D2C3A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45">
            <a:extLst>
              <a:ext uri="{FF2B5EF4-FFF2-40B4-BE49-F238E27FC236}">
                <a16:creationId xmlns:a16="http://schemas.microsoft.com/office/drawing/2014/main" id="{BB3B8946-A0AA-42D4-8A24-639DC6EA17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6">
            <a:extLst>
              <a:ext uri="{FF2B5EF4-FFF2-40B4-BE49-F238E27FC236}">
                <a16:creationId xmlns:a16="http://schemas.microsoft.com/office/drawing/2014/main" id="{AB1038E6-06EF-4DCB-B52E-D3825C50F7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47">
            <a:extLst>
              <a:ext uri="{FF2B5EF4-FFF2-40B4-BE49-F238E27FC236}">
                <a16:creationId xmlns:a16="http://schemas.microsoft.com/office/drawing/2014/main" id="{5C7EF35C-8B7D-4026-8F09-8B2B225057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44">
            <a:extLst>
              <a:ext uri="{FF2B5EF4-FFF2-40B4-BE49-F238E27FC236}">
                <a16:creationId xmlns:a16="http://schemas.microsoft.com/office/drawing/2014/main" id="{5F24A71D-C0A9-49AC-B2D1-5A9EA2BD38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348538"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Rectangle 21">
            <a:extLst>
              <a:ext uri="{FF2B5EF4-FFF2-40B4-BE49-F238E27FC236}">
                <a16:creationId xmlns:a16="http://schemas.microsoft.com/office/drawing/2014/main" id="{14280C55-570C-4284-9850-B2BA33DB67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7033095"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64760" y="804328"/>
            <a:ext cx="6091312" cy="1205821"/>
          </a:xfrm>
        </p:spPr>
        <p:txBody>
          <a:bodyPr vert="horz" lIns="91440" tIns="45720" rIns="91440" bIns="45720" rtlCol="0" anchor="ctr">
            <a:normAutofit/>
          </a:bodyPr>
          <a:lstStyle/>
          <a:p>
            <a:r>
              <a:rPr lang="en-US" sz="3400">
                <a:solidFill>
                  <a:srgbClr val="FEFFFF"/>
                </a:solidFill>
              </a:rPr>
              <a:t>The actus reus of wounding and inflicting GBH without intent</a:t>
            </a:r>
          </a:p>
        </p:txBody>
      </p:sp>
      <p:sp>
        <p:nvSpPr>
          <p:cNvPr id="5" name="TextBox 4"/>
          <p:cNvSpPr txBox="1"/>
          <p:nvPr/>
        </p:nvSpPr>
        <p:spPr>
          <a:xfrm>
            <a:off x="1138416" y="2379431"/>
            <a:ext cx="6880938" cy="4296404"/>
          </a:xfrm>
          <a:prstGeom prst="rect">
            <a:avLst/>
          </a:prstGeom>
        </p:spPr>
        <p:txBody>
          <a:bodyPr vert="horz" lIns="91440" tIns="45720" rIns="91440" bIns="45720" rtlCol="0" anchor="t">
            <a:noAutofit/>
          </a:bodyPr>
          <a:lstStyle/>
          <a:p>
            <a:pPr indent="-228600" defTabSz="914400">
              <a:lnSpc>
                <a:spcPct val="90000"/>
              </a:lnSpc>
              <a:spcAft>
                <a:spcPts val="600"/>
              </a:spcAft>
              <a:buFont typeface="Arial" panose="020B0604020202020204" pitchFamily="34" charset="0"/>
              <a:buChar char="•"/>
            </a:pPr>
            <a:r>
              <a:rPr lang="en-US" sz="2000" b="1" dirty="0"/>
              <a:t>Actus </a:t>
            </a:r>
            <a:r>
              <a:rPr lang="en-US" sz="2000" b="1" dirty="0" err="1"/>
              <a:t>reus</a:t>
            </a:r>
            <a:r>
              <a:rPr lang="en-US" sz="2000" b="1" dirty="0"/>
              <a:t>: </a:t>
            </a:r>
            <a:r>
              <a:rPr lang="en-US" sz="2000" b="1" dirty="0">
                <a:solidFill>
                  <a:srgbClr val="0070C0"/>
                </a:solidFill>
              </a:rPr>
              <a:t>With or without a weapon, D unlawfully causes either a wound or GBH to another person</a:t>
            </a:r>
            <a:endParaRPr lang="en-US" sz="2000" b="1" dirty="0">
              <a:solidFill>
                <a:srgbClr val="0070C0"/>
              </a:solidFill>
              <a:cs typeface="Calibri"/>
            </a:endParaRPr>
          </a:p>
          <a:p>
            <a:pPr indent="-228600" defTabSz="914400">
              <a:lnSpc>
                <a:spcPct val="90000"/>
              </a:lnSpc>
              <a:spcAft>
                <a:spcPts val="600"/>
              </a:spcAft>
              <a:buFont typeface="Arial" panose="020B0604020202020204" pitchFamily="34" charset="0"/>
              <a:buChar char="•"/>
            </a:pPr>
            <a:endParaRPr lang="en-US" sz="2000" b="1" dirty="0">
              <a:cs typeface="Calibri"/>
            </a:endParaRPr>
          </a:p>
          <a:p>
            <a:pPr marL="285750" indent="-228600" defTabSz="914400">
              <a:lnSpc>
                <a:spcPct val="90000"/>
              </a:lnSpc>
              <a:spcAft>
                <a:spcPts val="600"/>
              </a:spcAft>
              <a:buFont typeface="Arial" panose="020B0604020202020204" pitchFamily="34" charset="0"/>
              <a:buChar char="•"/>
            </a:pPr>
            <a:r>
              <a:rPr lang="en-US" sz="2000" b="1" dirty="0"/>
              <a:t>There was unlawful conduct on the part of D</a:t>
            </a:r>
            <a:endParaRPr lang="en-US" sz="2000" b="1" dirty="0">
              <a:cs typeface="Calibri"/>
            </a:endParaRPr>
          </a:p>
          <a:p>
            <a:pPr marL="285750" indent="-228600" defTabSz="914400">
              <a:lnSpc>
                <a:spcPct val="90000"/>
              </a:lnSpc>
              <a:spcAft>
                <a:spcPts val="600"/>
              </a:spcAft>
              <a:buFont typeface="Arial" panose="020B0604020202020204" pitchFamily="34" charset="0"/>
              <a:buChar char="•"/>
            </a:pPr>
            <a:r>
              <a:rPr lang="en-US" sz="2000" b="1" dirty="0"/>
              <a:t>Another person suffered either a wound or grievous bodily harm</a:t>
            </a:r>
            <a:endParaRPr lang="en-US" sz="2000" b="1" dirty="0">
              <a:cs typeface="Calibri"/>
            </a:endParaRPr>
          </a:p>
          <a:p>
            <a:pPr marL="342900" indent="-228600" defTabSz="914400">
              <a:lnSpc>
                <a:spcPct val="90000"/>
              </a:lnSpc>
              <a:spcAft>
                <a:spcPts val="600"/>
              </a:spcAft>
              <a:buFont typeface="Arial" panose="020B0604020202020204" pitchFamily="34" charset="0"/>
              <a:buChar char="•"/>
            </a:pPr>
            <a:r>
              <a:rPr lang="en-US" sz="2000" b="1" dirty="0"/>
              <a:t>Wounding – </a:t>
            </a:r>
            <a:r>
              <a:rPr lang="en-US" sz="2000" b="1" i="1" dirty="0">
                <a:solidFill>
                  <a:srgbClr val="FF0000"/>
                </a:solidFill>
              </a:rPr>
              <a:t>C v Eisenhower (1984)</a:t>
            </a:r>
            <a:endParaRPr lang="en-US" sz="2000" b="1" i="1" dirty="0">
              <a:solidFill>
                <a:srgbClr val="FF0000"/>
              </a:solidFill>
              <a:cs typeface="Calibri"/>
            </a:endParaRPr>
          </a:p>
          <a:p>
            <a:pPr marL="342900" indent="-228600" defTabSz="914400">
              <a:lnSpc>
                <a:spcPct val="90000"/>
              </a:lnSpc>
              <a:spcAft>
                <a:spcPts val="600"/>
              </a:spcAft>
              <a:buFont typeface="Arial" panose="020B0604020202020204" pitchFamily="34" charset="0"/>
              <a:buChar char="•"/>
            </a:pPr>
            <a:r>
              <a:rPr lang="en-US" sz="2000" b="1" dirty="0"/>
              <a:t>Grievous bodily harm (GBH) – </a:t>
            </a:r>
            <a:endParaRPr lang="en-US" sz="2000" b="1" dirty="0">
              <a:cs typeface="Calibri"/>
            </a:endParaRPr>
          </a:p>
          <a:p>
            <a:pPr indent="-228600" defTabSz="914400">
              <a:lnSpc>
                <a:spcPct val="90000"/>
              </a:lnSpc>
              <a:spcAft>
                <a:spcPts val="600"/>
              </a:spcAft>
              <a:buFont typeface="Arial" panose="020B0604020202020204" pitchFamily="34" charset="0"/>
              <a:buChar char="•"/>
            </a:pPr>
            <a:r>
              <a:rPr lang="en-US" sz="2000" b="1" i="1" dirty="0">
                <a:solidFill>
                  <a:srgbClr val="FF0000"/>
                </a:solidFill>
              </a:rPr>
              <a:t>Smith [1961]</a:t>
            </a:r>
            <a:endParaRPr lang="en-US" sz="2000" b="1" i="1" dirty="0">
              <a:solidFill>
                <a:srgbClr val="FF0000"/>
              </a:solidFill>
              <a:cs typeface="Calibri"/>
            </a:endParaRPr>
          </a:p>
          <a:p>
            <a:pPr indent="-228600" defTabSz="914400">
              <a:lnSpc>
                <a:spcPct val="90000"/>
              </a:lnSpc>
              <a:spcAft>
                <a:spcPts val="600"/>
              </a:spcAft>
              <a:buFont typeface="Arial" panose="020B0604020202020204" pitchFamily="34" charset="0"/>
              <a:buChar char="•"/>
            </a:pPr>
            <a:r>
              <a:rPr lang="en-US" sz="2000" b="1" i="1" dirty="0">
                <a:solidFill>
                  <a:srgbClr val="FF0000"/>
                </a:solidFill>
              </a:rPr>
              <a:t>Wood [1830]</a:t>
            </a:r>
            <a:endParaRPr lang="en-US" sz="2000" b="1" i="1" dirty="0">
              <a:solidFill>
                <a:srgbClr val="FF0000"/>
              </a:solidFill>
              <a:cs typeface="Calibri"/>
            </a:endParaRPr>
          </a:p>
          <a:p>
            <a:pPr indent="-228600" defTabSz="914400">
              <a:lnSpc>
                <a:spcPct val="90000"/>
              </a:lnSpc>
              <a:spcAft>
                <a:spcPts val="600"/>
              </a:spcAft>
              <a:buFont typeface="Arial" panose="020B0604020202020204" pitchFamily="34" charset="0"/>
              <a:buChar char="•"/>
            </a:pPr>
            <a:r>
              <a:rPr lang="en-US" sz="2000" b="1" i="1" dirty="0" err="1">
                <a:solidFill>
                  <a:srgbClr val="FF0000"/>
                </a:solidFill>
              </a:rPr>
              <a:t>Bollom</a:t>
            </a:r>
            <a:r>
              <a:rPr lang="en-US" sz="2000" b="1" i="1" dirty="0">
                <a:solidFill>
                  <a:srgbClr val="FF0000"/>
                </a:solidFill>
              </a:rPr>
              <a:t> [2004]</a:t>
            </a:r>
            <a:endParaRPr lang="en-US" sz="2000" b="1" i="1" dirty="0">
              <a:solidFill>
                <a:srgbClr val="FF0000"/>
              </a:solidFill>
              <a:cs typeface="Calibri"/>
            </a:endParaRPr>
          </a:p>
          <a:p>
            <a:pPr marL="285750" indent="-228600" defTabSz="914400">
              <a:lnSpc>
                <a:spcPct val="90000"/>
              </a:lnSpc>
              <a:spcAft>
                <a:spcPts val="600"/>
              </a:spcAft>
              <a:buFont typeface="Arial" panose="020B0604020202020204" pitchFamily="34" charset="0"/>
              <a:buChar char="•"/>
            </a:pPr>
            <a:r>
              <a:rPr lang="en-US" sz="2000" b="1" dirty="0"/>
              <a:t>D’s conduct caused the wound/inflicted the grievous bodily harm</a:t>
            </a:r>
            <a:endParaRPr lang="en-US" sz="2000" b="1" dirty="0">
              <a:cs typeface="Calibri"/>
            </a:endParaRPr>
          </a:p>
        </p:txBody>
      </p:sp>
      <p:pic>
        <p:nvPicPr>
          <p:cNvPr id="6" name="Picture 5"/>
          <p:cNvPicPr>
            <a:picLocks noChangeAspect="1"/>
          </p:cNvPicPr>
          <p:nvPr/>
        </p:nvPicPr>
        <p:blipFill>
          <a:blip r:embed="rId3"/>
          <a:stretch>
            <a:fillRect/>
          </a:stretch>
        </p:blipFill>
        <p:spPr>
          <a:xfrm>
            <a:off x="8024706" y="1261619"/>
            <a:ext cx="3343407" cy="1451097"/>
          </a:xfrm>
          <a:prstGeom prst="rect">
            <a:avLst/>
          </a:prstGeom>
        </p:spPr>
      </p:pic>
      <p:pic>
        <p:nvPicPr>
          <p:cNvPr id="7" name="Picture 6"/>
          <p:cNvPicPr>
            <a:picLocks noChangeAspect="1"/>
          </p:cNvPicPr>
          <p:nvPr/>
        </p:nvPicPr>
        <p:blipFill>
          <a:blip r:embed="rId4"/>
          <a:stretch>
            <a:fillRect/>
          </a:stretch>
        </p:blipFill>
        <p:spPr>
          <a:xfrm>
            <a:off x="8024706" y="3547207"/>
            <a:ext cx="3340358" cy="2685647"/>
          </a:xfrm>
          <a:prstGeom prst="rect">
            <a:avLst/>
          </a:prstGeom>
        </p:spPr>
      </p:pic>
    </p:spTree>
    <p:extLst>
      <p:ext uri="{BB962C8B-B14F-4D97-AF65-F5344CB8AC3E}">
        <p14:creationId xmlns:p14="http://schemas.microsoft.com/office/powerpoint/2010/main" val="1312978247"/>
      </p:ext>
    </p:extLst>
  </p:cSld>
  <p:clrMapOvr>
    <a:masterClrMapping/>
  </p:clrMapOvr>
  <mc:AlternateContent xmlns:mc="http://schemas.openxmlformats.org/markup-compatibility/2006" xmlns:p14="http://schemas.microsoft.com/office/powerpoint/2010/main">
    <mc:Choice Requires="p14">
      <p:transition spd="slow" p14:dur="2000" advTm="251635"/>
    </mc:Choice>
    <mc:Fallback xmlns="">
      <p:transition spd="slow" advTm="2516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3"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Rectangle 16">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1047280" y="759805"/>
            <a:ext cx="10306520" cy="1325563"/>
          </a:xfrm>
        </p:spPr>
        <p:txBody>
          <a:bodyPr vert="horz" lIns="91440" tIns="45720" rIns="91440" bIns="45720" rtlCol="0" anchor="ctr">
            <a:normAutofit/>
          </a:bodyPr>
          <a:lstStyle/>
          <a:p>
            <a:r>
              <a:rPr lang="en-US" sz="4000">
                <a:solidFill>
                  <a:srgbClr val="FFFFFF"/>
                </a:solidFill>
              </a:rPr>
              <a:t>The Mens rea for wounding and inflicting GBH without intent</a:t>
            </a:r>
          </a:p>
        </p:txBody>
      </p:sp>
      <p:sp>
        <p:nvSpPr>
          <p:cNvPr id="4" name="TextBox 3"/>
          <p:cNvSpPr txBox="1"/>
          <p:nvPr/>
        </p:nvSpPr>
        <p:spPr>
          <a:xfrm>
            <a:off x="1065470" y="2436941"/>
            <a:ext cx="4412979" cy="4095120"/>
          </a:xfrm>
          <a:prstGeom prst="rect">
            <a:avLst/>
          </a:prstGeom>
        </p:spPr>
        <p:txBody>
          <a:bodyPr vert="horz" lIns="91440" tIns="45720" rIns="91440" bIns="45720" rtlCol="0" anchor="t">
            <a:normAutofit/>
          </a:bodyPr>
          <a:lstStyle/>
          <a:p>
            <a:pPr indent="-228600" defTabSz="914400">
              <a:lnSpc>
                <a:spcPct val="90000"/>
              </a:lnSpc>
              <a:spcAft>
                <a:spcPts val="600"/>
              </a:spcAft>
              <a:buFont typeface="Arial" panose="020B0604020202020204" pitchFamily="34" charset="0"/>
              <a:buChar char="•"/>
            </a:pPr>
            <a:r>
              <a:rPr lang="en-US" sz="2400"/>
              <a:t>“</a:t>
            </a:r>
            <a:r>
              <a:rPr lang="en-US" sz="2400" b="1"/>
              <a:t>Maliciously” – </a:t>
            </a:r>
            <a:r>
              <a:rPr lang="en-US" sz="2400" b="1" i="1">
                <a:solidFill>
                  <a:srgbClr val="FF0000"/>
                </a:solidFill>
              </a:rPr>
              <a:t>Savage, </a:t>
            </a:r>
            <a:r>
              <a:rPr lang="en-US" sz="2400" b="1" i="1" err="1">
                <a:solidFill>
                  <a:srgbClr val="FF0000"/>
                </a:solidFill>
              </a:rPr>
              <a:t>Parmenter</a:t>
            </a:r>
            <a:r>
              <a:rPr lang="en-US" sz="2400" b="1" i="1">
                <a:solidFill>
                  <a:srgbClr val="FF0000"/>
                </a:solidFill>
              </a:rPr>
              <a:t> [1991]</a:t>
            </a:r>
          </a:p>
          <a:p>
            <a:pPr indent="-228600" defTabSz="914400">
              <a:lnSpc>
                <a:spcPct val="90000"/>
              </a:lnSpc>
              <a:spcAft>
                <a:spcPts val="600"/>
              </a:spcAft>
              <a:buFont typeface="Arial" panose="020B0604020202020204" pitchFamily="34" charset="0"/>
              <a:buChar char="•"/>
            </a:pPr>
            <a:endParaRPr lang="en-US" sz="2400" b="1"/>
          </a:p>
          <a:p>
            <a:pPr indent="-228600" defTabSz="914400">
              <a:lnSpc>
                <a:spcPct val="90000"/>
              </a:lnSpc>
              <a:spcAft>
                <a:spcPts val="600"/>
              </a:spcAft>
              <a:buFont typeface="Arial" panose="020B0604020202020204" pitchFamily="34" charset="0"/>
              <a:buChar char="•"/>
            </a:pPr>
            <a:r>
              <a:rPr lang="en-US" sz="2400" b="1"/>
              <a:t>House of Lords held that the </a:t>
            </a:r>
            <a:r>
              <a:rPr lang="en-US" sz="2400" b="1" err="1"/>
              <a:t>mens</a:t>
            </a:r>
            <a:r>
              <a:rPr lang="en-US" sz="2400" b="1"/>
              <a:t> rea for s20 is that D must foresee that as a result of his conduct:</a:t>
            </a:r>
          </a:p>
          <a:p>
            <a:pPr indent="-228600" defTabSz="914400">
              <a:lnSpc>
                <a:spcPct val="90000"/>
              </a:lnSpc>
              <a:spcAft>
                <a:spcPts val="600"/>
              </a:spcAft>
              <a:buFont typeface="Arial" panose="020B0604020202020204" pitchFamily="34" charset="0"/>
              <a:buChar char="•"/>
            </a:pPr>
            <a:endParaRPr lang="en-US" sz="2400" b="1"/>
          </a:p>
          <a:p>
            <a:pPr indent="-228600" defTabSz="914400">
              <a:lnSpc>
                <a:spcPct val="90000"/>
              </a:lnSpc>
              <a:spcAft>
                <a:spcPts val="600"/>
              </a:spcAft>
              <a:buFont typeface="Arial" panose="020B0604020202020204" pitchFamily="34" charset="0"/>
              <a:buChar char="•"/>
            </a:pPr>
            <a:r>
              <a:rPr lang="en-US" sz="2400"/>
              <a:t>“some physical harm to some person, albeit of a minor character, might result.”</a:t>
            </a:r>
          </a:p>
          <a:p>
            <a:pPr indent="-228600" defTabSz="914400">
              <a:lnSpc>
                <a:spcPct val="90000"/>
              </a:lnSpc>
              <a:spcAft>
                <a:spcPts val="600"/>
              </a:spcAft>
              <a:buFont typeface="Arial" panose="020B0604020202020204" pitchFamily="34" charset="0"/>
              <a:buChar char="•"/>
            </a:pPr>
            <a:endParaRPr lang="en-US" sz="2400" b="1"/>
          </a:p>
          <a:p>
            <a:pPr indent="-228600" defTabSz="914400">
              <a:lnSpc>
                <a:spcPct val="90000"/>
              </a:lnSpc>
              <a:spcAft>
                <a:spcPts val="600"/>
              </a:spcAft>
              <a:buFont typeface="Arial" panose="020B0604020202020204" pitchFamily="34" charset="0"/>
              <a:buChar char="•"/>
            </a:pPr>
            <a:endParaRPr lang="en-US" sz="2400" b="1"/>
          </a:p>
          <a:p>
            <a:pPr indent="-228600" defTabSz="914400">
              <a:lnSpc>
                <a:spcPct val="90000"/>
              </a:lnSpc>
              <a:spcAft>
                <a:spcPts val="600"/>
              </a:spcAft>
              <a:buFont typeface="Arial" panose="020B0604020202020204" pitchFamily="34" charset="0"/>
              <a:buChar char="•"/>
            </a:pPr>
            <a:endParaRPr lang="en-US" sz="2400" b="1"/>
          </a:p>
        </p:txBody>
      </p:sp>
      <p:pic>
        <p:nvPicPr>
          <p:cNvPr id="5" name="Picture 4"/>
          <p:cNvPicPr>
            <a:picLocks noChangeAspect="1"/>
          </p:cNvPicPr>
          <p:nvPr/>
        </p:nvPicPr>
        <p:blipFill rotWithShape="1">
          <a:blip r:embed="rId3"/>
          <a:srcRect t="24882" r="2" b="15701"/>
          <a:stretch/>
        </p:blipFill>
        <p:spPr>
          <a:xfrm>
            <a:off x="6098892" y="2492376"/>
            <a:ext cx="4802404" cy="3563372"/>
          </a:xfrm>
          <a:prstGeom prst="rect">
            <a:avLst/>
          </a:prstGeom>
        </p:spPr>
      </p:pic>
    </p:spTree>
    <p:extLst>
      <p:ext uri="{BB962C8B-B14F-4D97-AF65-F5344CB8AC3E}">
        <p14:creationId xmlns:p14="http://schemas.microsoft.com/office/powerpoint/2010/main" val="137089160"/>
      </p:ext>
    </p:extLst>
  </p:cSld>
  <p:clrMapOvr>
    <a:masterClrMapping/>
  </p:clrMapOvr>
  <mc:AlternateContent xmlns:mc="http://schemas.openxmlformats.org/markup-compatibility/2006" xmlns:p14="http://schemas.microsoft.com/office/powerpoint/2010/main">
    <mc:Choice Requires="p14">
      <p:transition spd="slow" p14:dur="2000" advTm="122220"/>
    </mc:Choice>
    <mc:Fallback xmlns="">
      <p:transition spd="slow" advTm="1222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Wounding and causing grievous bodily harm with intent: s18 OAPA 1861</a:t>
            </a:r>
          </a:p>
        </p:txBody>
      </p:sp>
      <p:sp>
        <p:nvSpPr>
          <p:cNvPr id="3" name="TextBox 2"/>
          <p:cNvSpPr txBox="1"/>
          <p:nvPr/>
        </p:nvSpPr>
        <p:spPr>
          <a:xfrm>
            <a:off x="793377" y="2171700"/>
            <a:ext cx="6172200" cy="4303059"/>
          </a:xfrm>
          <a:prstGeom prst="rect">
            <a:avLst/>
          </a:prstGeom>
          <a:solidFill>
            <a:schemeClr val="bg1"/>
          </a:solidFill>
        </p:spPr>
        <p:txBody>
          <a:bodyPr wrap="square" rtlCol="0">
            <a:spAutoFit/>
          </a:bodyPr>
          <a:lstStyle/>
          <a:p>
            <a:endParaRPr lang="en-GB" dirty="0"/>
          </a:p>
        </p:txBody>
      </p:sp>
      <p:sp>
        <p:nvSpPr>
          <p:cNvPr id="4" name="TextBox 3"/>
          <p:cNvSpPr txBox="1"/>
          <p:nvPr/>
        </p:nvSpPr>
        <p:spPr>
          <a:xfrm>
            <a:off x="954742" y="2171700"/>
            <a:ext cx="5849470" cy="4154984"/>
          </a:xfrm>
          <a:prstGeom prst="rect">
            <a:avLst/>
          </a:prstGeom>
          <a:noFill/>
        </p:spPr>
        <p:txBody>
          <a:bodyPr wrap="square" rtlCol="0">
            <a:spAutoFit/>
          </a:bodyPr>
          <a:lstStyle/>
          <a:p>
            <a:r>
              <a:rPr lang="en-GB" sz="2400" dirty="0">
                <a:latin typeface="BrowalliaUPC" panose="020B0604020202020204" pitchFamily="34" charset="-34"/>
                <a:cs typeface="BrowalliaUPC" panose="020B0604020202020204" pitchFamily="34" charset="-34"/>
              </a:rPr>
              <a:t>Whosoever shall unlawfully and maliciously by any means whatsoever wound or cause any grievous bodily harm to any person, with intent to do some grievous bodily harm to any person, or with intent to resist or prevent the lawful apprehension or detainer of any person, shall be guilty of felony, and being convicted thereof shall be liable to be kept in penal servitude for life (IMPRISONMENT). </a:t>
            </a:r>
          </a:p>
        </p:txBody>
      </p:sp>
      <p:sp>
        <p:nvSpPr>
          <p:cNvPr id="5" name="TextBox 4"/>
          <p:cNvSpPr txBox="1"/>
          <p:nvPr/>
        </p:nvSpPr>
        <p:spPr>
          <a:xfrm>
            <a:off x="7368988" y="2171700"/>
            <a:ext cx="4329953" cy="4303059"/>
          </a:xfrm>
          <a:prstGeom prst="rect">
            <a:avLst/>
          </a:prstGeom>
          <a:solidFill>
            <a:schemeClr val="tx2">
              <a:lumMod val="10000"/>
              <a:lumOff val="90000"/>
            </a:schemeClr>
          </a:solidFill>
        </p:spPr>
        <p:txBody>
          <a:bodyPr wrap="square" rtlCol="0">
            <a:spAutoFit/>
          </a:bodyPr>
          <a:lstStyle/>
          <a:p>
            <a:endParaRPr lang="en-GB" dirty="0"/>
          </a:p>
        </p:txBody>
      </p:sp>
      <p:sp>
        <p:nvSpPr>
          <p:cNvPr id="6" name="TextBox 5"/>
          <p:cNvSpPr txBox="1"/>
          <p:nvPr/>
        </p:nvSpPr>
        <p:spPr>
          <a:xfrm>
            <a:off x="7597588" y="2430403"/>
            <a:ext cx="3375212" cy="3970318"/>
          </a:xfrm>
          <a:prstGeom prst="rect">
            <a:avLst/>
          </a:prstGeom>
          <a:noFill/>
        </p:spPr>
        <p:txBody>
          <a:bodyPr wrap="square" rtlCol="0">
            <a:spAutoFit/>
          </a:bodyPr>
          <a:lstStyle/>
          <a:p>
            <a:r>
              <a:rPr lang="en-GB" b="1" u="sng" dirty="0"/>
              <a:t>Elements of the offence</a:t>
            </a:r>
            <a:r>
              <a:rPr lang="en-GB" dirty="0"/>
              <a:t>:</a:t>
            </a:r>
          </a:p>
          <a:p>
            <a:pPr marL="285750" indent="-285750">
              <a:buFontTx/>
              <a:buChar char="-"/>
            </a:pPr>
            <a:r>
              <a:rPr lang="en-GB" dirty="0"/>
              <a:t>There was unlawful conduct on the part of D (by any means)</a:t>
            </a:r>
          </a:p>
          <a:p>
            <a:pPr marL="285750" indent="-285750">
              <a:buFontTx/>
              <a:buChar char="-"/>
            </a:pPr>
            <a:r>
              <a:rPr lang="en-GB" dirty="0"/>
              <a:t>A person suffered a wound and/or GBH</a:t>
            </a:r>
          </a:p>
          <a:p>
            <a:pPr marL="285750" indent="-285750">
              <a:buFontTx/>
              <a:buChar char="-"/>
            </a:pPr>
            <a:r>
              <a:rPr lang="en-GB" dirty="0"/>
              <a:t>D’s conduct caused the wound and/or GBH</a:t>
            </a:r>
          </a:p>
          <a:p>
            <a:pPr marL="285750" indent="-285750">
              <a:buFontTx/>
              <a:buChar char="-"/>
            </a:pPr>
            <a:r>
              <a:rPr lang="en-GB" dirty="0"/>
              <a:t>D maliciously brought about the result;</a:t>
            </a:r>
          </a:p>
          <a:p>
            <a:pPr marL="285750" indent="-285750">
              <a:buFontTx/>
              <a:buChar char="-"/>
            </a:pPr>
            <a:r>
              <a:rPr lang="en-GB" dirty="0"/>
              <a:t>D intended to cause GBH or to resist or prevent the lawful apprehension or detainer of any person</a:t>
            </a:r>
          </a:p>
        </p:txBody>
      </p:sp>
    </p:spTree>
    <p:custDataLst>
      <p:tags r:id="rId1"/>
    </p:custDataLst>
    <p:extLst>
      <p:ext uri="{BB962C8B-B14F-4D97-AF65-F5344CB8AC3E}">
        <p14:creationId xmlns:p14="http://schemas.microsoft.com/office/powerpoint/2010/main" val="3352281245"/>
      </p:ext>
    </p:extLst>
  </p:cSld>
  <p:clrMapOvr>
    <a:masterClrMapping/>
  </p:clrMapOvr>
  <mc:AlternateContent xmlns:mc="http://schemas.openxmlformats.org/markup-compatibility/2006" xmlns:p14="http://schemas.microsoft.com/office/powerpoint/2010/main">
    <mc:Choice Requires="p14">
      <p:transition spd="slow" p14:dur="2000" advTm="49041"/>
    </mc:Choice>
    <mc:Fallback xmlns="">
      <p:transition spd="slow" advTm="490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grpId="0" nodeType="clickEffect">
                                  <p:stCondLst>
                                    <p:cond delay="0"/>
                                  </p:stCondLst>
                                  <p:childTnLst>
                                    <p:animRot by="21600000">
                                      <p:cBhvr>
                                        <p:cTn id="11"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Rectangle 18">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vert="horz" lIns="91440" tIns="45720" rIns="91440" bIns="45720" rtlCol="0" anchor="ctr">
            <a:normAutofit/>
          </a:bodyPr>
          <a:lstStyle/>
          <a:p>
            <a:r>
              <a:rPr lang="en-US" sz="4000" kern="1200">
                <a:solidFill>
                  <a:srgbClr val="FFFFFF"/>
                </a:solidFill>
                <a:latin typeface="+mj-lt"/>
                <a:ea typeface="+mj-ea"/>
                <a:cs typeface="+mj-cs"/>
              </a:rPr>
              <a:t>S18 OAPA 1861 provides one offence, but there are 4 ways of committing it</a:t>
            </a:r>
          </a:p>
        </p:txBody>
      </p:sp>
      <p:sp>
        <p:nvSpPr>
          <p:cNvPr id="4" name="TextBox 3"/>
          <p:cNvSpPr txBox="1"/>
          <p:nvPr/>
        </p:nvSpPr>
        <p:spPr>
          <a:xfrm>
            <a:off x="1367624" y="2490436"/>
            <a:ext cx="9708995" cy="3567173"/>
          </a:xfrm>
          <a:prstGeom prst="rect">
            <a:avLst/>
          </a:prstGeom>
        </p:spPr>
        <p:txBody>
          <a:bodyPr vert="horz" lIns="91440" tIns="45720" rIns="91440" bIns="45720" rtlCol="0" anchor="ctr">
            <a:normAutofit/>
          </a:bodyPr>
          <a:lstStyle/>
          <a:p>
            <a:pPr indent="-228600" defTabSz="914400">
              <a:lnSpc>
                <a:spcPct val="90000"/>
              </a:lnSpc>
              <a:spcAft>
                <a:spcPts val="600"/>
              </a:spcAft>
              <a:buFont typeface="Arial" panose="020B0604020202020204" pitchFamily="34" charset="0"/>
              <a:buChar char="•"/>
            </a:pPr>
            <a:r>
              <a:rPr lang="en-US" sz="2000" b="1"/>
              <a:t>(1) Wounding with intent to resist/prevent lawful apprehension/detainer of a person</a:t>
            </a:r>
            <a:endParaRPr lang="en-US" sz="2000" b="1" dirty="0">
              <a:cs typeface="Calibri"/>
            </a:endParaRPr>
          </a:p>
          <a:p>
            <a:pPr indent="-228600" defTabSz="914400">
              <a:lnSpc>
                <a:spcPct val="90000"/>
              </a:lnSpc>
              <a:spcAft>
                <a:spcPts val="600"/>
              </a:spcAft>
              <a:buFont typeface="Arial" panose="020B0604020202020204" pitchFamily="34" charset="0"/>
              <a:buChar char="•"/>
            </a:pPr>
            <a:endParaRPr lang="en-US" sz="2000" b="1" dirty="0">
              <a:cs typeface="Calibri"/>
            </a:endParaRPr>
          </a:p>
          <a:p>
            <a:pPr indent="-228600" defTabSz="914400">
              <a:lnSpc>
                <a:spcPct val="90000"/>
              </a:lnSpc>
              <a:spcAft>
                <a:spcPts val="600"/>
              </a:spcAft>
              <a:buFont typeface="Arial" panose="020B0604020202020204" pitchFamily="34" charset="0"/>
              <a:buChar char="•"/>
            </a:pPr>
            <a:r>
              <a:rPr lang="en-US" sz="2000" b="1"/>
              <a:t>(2) Wounding with intent to cause some GBH</a:t>
            </a:r>
            <a:endParaRPr lang="en-US" sz="2000" b="1" dirty="0">
              <a:cs typeface="Calibri"/>
            </a:endParaRPr>
          </a:p>
          <a:p>
            <a:pPr indent="-228600" defTabSz="914400">
              <a:lnSpc>
                <a:spcPct val="90000"/>
              </a:lnSpc>
              <a:spcAft>
                <a:spcPts val="600"/>
              </a:spcAft>
              <a:buFont typeface="Arial" panose="020B0604020202020204" pitchFamily="34" charset="0"/>
              <a:buChar char="•"/>
            </a:pPr>
            <a:endParaRPr lang="en-US" sz="2000" b="1" dirty="0">
              <a:cs typeface="Calibri"/>
            </a:endParaRPr>
          </a:p>
          <a:p>
            <a:pPr indent="-228600" defTabSz="914400">
              <a:lnSpc>
                <a:spcPct val="90000"/>
              </a:lnSpc>
              <a:spcAft>
                <a:spcPts val="600"/>
              </a:spcAft>
              <a:buFont typeface="Arial" panose="020B0604020202020204" pitchFamily="34" charset="0"/>
              <a:buChar char="•"/>
            </a:pPr>
            <a:r>
              <a:rPr lang="en-US" sz="2000" b="1"/>
              <a:t>(3) Causing GBH with intent to resist/prevent lawful apprehension/detainer of a person</a:t>
            </a:r>
            <a:endParaRPr lang="en-US" sz="2000" b="1" dirty="0">
              <a:cs typeface="Calibri"/>
            </a:endParaRPr>
          </a:p>
          <a:p>
            <a:pPr indent="-228600" defTabSz="914400">
              <a:lnSpc>
                <a:spcPct val="90000"/>
              </a:lnSpc>
              <a:spcAft>
                <a:spcPts val="600"/>
              </a:spcAft>
              <a:buFont typeface="Arial" panose="020B0604020202020204" pitchFamily="34" charset="0"/>
              <a:buChar char="•"/>
            </a:pPr>
            <a:endParaRPr lang="en-US" sz="2000" b="1" dirty="0">
              <a:cs typeface="Calibri"/>
            </a:endParaRPr>
          </a:p>
          <a:p>
            <a:pPr indent="-228600" defTabSz="914400">
              <a:lnSpc>
                <a:spcPct val="90000"/>
              </a:lnSpc>
              <a:spcAft>
                <a:spcPts val="600"/>
              </a:spcAft>
              <a:buFont typeface="Arial" panose="020B0604020202020204" pitchFamily="34" charset="0"/>
              <a:buChar char="•"/>
            </a:pPr>
            <a:r>
              <a:rPr lang="en-US" sz="2000" b="1"/>
              <a:t>(4) Causing GBH with intent to cause some GBH</a:t>
            </a:r>
            <a:endParaRPr lang="en-US" sz="2000" b="1">
              <a:cs typeface="Calibri"/>
            </a:endParaRPr>
          </a:p>
          <a:p>
            <a:pPr indent="-228600" defTabSz="914400">
              <a:lnSpc>
                <a:spcPct val="90000"/>
              </a:lnSpc>
              <a:spcAft>
                <a:spcPts val="600"/>
              </a:spcAft>
              <a:buFont typeface="Arial" panose="020B0604020202020204" pitchFamily="34" charset="0"/>
              <a:buChar char="•"/>
            </a:pPr>
            <a:endParaRPr lang="en-US" sz="2000"/>
          </a:p>
          <a:p>
            <a:pPr defTabSz="914400">
              <a:lnSpc>
                <a:spcPct val="90000"/>
              </a:lnSpc>
              <a:spcAft>
                <a:spcPts val="600"/>
              </a:spcAft>
            </a:pPr>
            <a:r>
              <a:rPr lang="en-US" sz="2000"/>
              <a:t>The offence carries a maximum sentence of life imprisonment</a:t>
            </a:r>
            <a:endParaRPr lang="en-US" sz="2000">
              <a:cs typeface="Calibri" panose="020F0502020204030204"/>
            </a:endParaRPr>
          </a:p>
        </p:txBody>
      </p:sp>
    </p:spTree>
    <p:extLst>
      <p:ext uri="{BB962C8B-B14F-4D97-AF65-F5344CB8AC3E}">
        <p14:creationId xmlns:p14="http://schemas.microsoft.com/office/powerpoint/2010/main" val="620021810"/>
      </p:ext>
    </p:extLst>
  </p:cSld>
  <p:clrMapOvr>
    <a:masterClrMapping/>
  </p:clrMapOvr>
  <mc:AlternateContent xmlns:mc="http://schemas.openxmlformats.org/markup-compatibility/2006" xmlns:p14="http://schemas.microsoft.com/office/powerpoint/2010/main">
    <mc:Choice Requires="p14">
      <p:transition spd="slow" p14:dur="2000" advTm="44147"/>
    </mc:Choice>
    <mc:Fallback xmlns="">
      <p:transition spd="slow" advTm="4414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9930" y="-57150"/>
            <a:ext cx="9601200" cy="1485900"/>
          </a:xfrm>
        </p:spPr>
        <p:txBody>
          <a:bodyPr/>
          <a:lstStyle/>
          <a:p>
            <a:r>
              <a:rPr lang="en-GB" dirty="0"/>
              <a:t>The actus </a:t>
            </a:r>
            <a:r>
              <a:rPr lang="en-GB" dirty="0" err="1"/>
              <a:t>reus</a:t>
            </a:r>
            <a:r>
              <a:rPr lang="en-GB" dirty="0"/>
              <a:t> of s18</a:t>
            </a:r>
          </a:p>
        </p:txBody>
      </p:sp>
      <p:sp>
        <p:nvSpPr>
          <p:cNvPr id="4" name="TextBox 3"/>
          <p:cNvSpPr txBox="1"/>
          <p:nvPr/>
        </p:nvSpPr>
        <p:spPr>
          <a:xfrm>
            <a:off x="481874" y="1338830"/>
            <a:ext cx="11022552" cy="4832092"/>
          </a:xfrm>
          <a:prstGeom prst="rect">
            <a:avLst/>
          </a:prstGeom>
          <a:noFill/>
        </p:spPr>
        <p:txBody>
          <a:bodyPr wrap="square" rtlCol="0">
            <a:spAutoFit/>
          </a:bodyPr>
          <a:lstStyle/>
          <a:p>
            <a:pPr algn="ctr"/>
            <a:r>
              <a:rPr lang="en-GB" sz="2800" b="1" i="1" dirty="0">
                <a:solidFill>
                  <a:srgbClr val="00B0F0"/>
                </a:solidFill>
              </a:rPr>
              <a:t>The AR requires that D, unlawfully and by any means, causes a wound or GBH to any person</a:t>
            </a:r>
          </a:p>
          <a:p>
            <a:pPr algn="ctr"/>
            <a:endParaRPr lang="en-GB" sz="2800" b="1" i="1" dirty="0"/>
          </a:p>
          <a:p>
            <a:pPr marL="285750" indent="-285750">
              <a:buFont typeface="Wingdings" panose="05000000000000000000" pitchFamily="2" charset="2"/>
              <a:buChar char="v"/>
            </a:pPr>
            <a:r>
              <a:rPr lang="en-GB" sz="2800" b="1" dirty="0">
                <a:solidFill>
                  <a:schemeClr val="accent6">
                    <a:lumMod val="75000"/>
                  </a:schemeClr>
                </a:solidFill>
              </a:rPr>
              <a:t>There was unlawful conduct on the part of D (by any means)</a:t>
            </a:r>
          </a:p>
          <a:p>
            <a:pPr marL="342900" indent="-342900">
              <a:buAutoNum type="arabicParenBoth"/>
            </a:pPr>
            <a:r>
              <a:rPr lang="en-GB" sz="2800" b="1" dirty="0"/>
              <a:t>Unlawful</a:t>
            </a:r>
          </a:p>
          <a:p>
            <a:pPr marL="342900" indent="-342900">
              <a:buAutoNum type="arabicParenBoth"/>
            </a:pPr>
            <a:r>
              <a:rPr lang="en-GB" sz="2800" b="1" dirty="0"/>
              <a:t> Conduct</a:t>
            </a:r>
          </a:p>
          <a:p>
            <a:pPr marL="342900" indent="-342900">
              <a:buAutoNum type="arabicParenBoth"/>
            </a:pPr>
            <a:r>
              <a:rPr lang="en-GB" sz="2800" b="1" dirty="0"/>
              <a:t>By any means</a:t>
            </a:r>
          </a:p>
          <a:p>
            <a:endParaRPr lang="en-GB" sz="2800" b="1" dirty="0"/>
          </a:p>
          <a:p>
            <a:pPr marL="285750" indent="-285750">
              <a:buFont typeface="Wingdings" panose="05000000000000000000" pitchFamily="2" charset="2"/>
              <a:buChar char="v"/>
            </a:pPr>
            <a:r>
              <a:rPr lang="en-GB" sz="2800" b="1" dirty="0">
                <a:solidFill>
                  <a:schemeClr val="accent6">
                    <a:lumMod val="75000"/>
                  </a:schemeClr>
                </a:solidFill>
              </a:rPr>
              <a:t>A person suffered a wound and/or grievous bodily harm</a:t>
            </a:r>
          </a:p>
          <a:p>
            <a:endParaRPr lang="en-GB" sz="2800" b="1" dirty="0">
              <a:solidFill>
                <a:schemeClr val="accent6">
                  <a:lumMod val="75000"/>
                </a:schemeClr>
              </a:solidFill>
            </a:endParaRPr>
          </a:p>
          <a:p>
            <a:pPr marL="285750" indent="-285750">
              <a:buFont typeface="Wingdings" panose="05000000000000000000" pitchFamily="2" charset="2"/>
              <a:buChar char="v"/>
            </a:pPr>
            <a:r>
              <a:rPr lang="en-GB" sz="2800" b="1" dirty="0">
                <a:solidFill>
                  <a:schemeClr val="accent6">
                    <a:lumMod val="75000"/>
                  </a:schemeClr>
                </a:solidFill>
              </a:rPr>
              <a:t>D’s conduct caused the wound and/or grievous bodily harm</a:t>
            </a:r>
          </a:p>
        </p:txBody>
      </p:sp>
    </p:spTree>
    <p:custDataLst>
      <p:tags r:id="rId1"/>
    </p:custDataLst>
    <p:extLst>
      <p:ext uri="{BB962C8B-B14F-4D97-AF65-F5344CB8AC3E}">
        <p14:creationId xmlns:p14="http://schemas.microsoft.com/office/powerpoint/2010/main" val="3089298235"/>
      </p:ext>
    </p:extLst>
  </p:cSld>
  <p:clrMapOvr>
    <a:masterClrMapping/>
  </p:clrMapOvr>
  <mc:AlternateContent xmlns:mc="http://schemas.openxmlformats.org/markup-compatibility/2006" xmlns:p14="http://schemas.microsoft.com/office/powerpoint/2010/main">
    <mc:Choice Requires="p14">
      <p:transition spd="slow" p14:dur="2000" advTm="104363"/>
    </mc:Choice>
    <mc:Fallback xmlns="">
      <p:transition spd="slow" advTm="1043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t>
            </a:r>
            <a:r>
              <a:rPr lang="en-GB" dirty="0" err="1"/>
              <a:t>mens</a:t>
            </a:r>
            <a:r>
              <a:rPr lang="en-GB" dirty="0"/>
              <a:t> rea of s18</a:t>
            </a:r>
          </a:p>
        </p:txBody>
      </p:sp>
      <p:sp>
        <p:nvSpPr>
          <p:cNvPr id="3" name="TextBox 2"/>
          <p:cNvSpPr txBox="1"/>
          <p:nvPr/>
        </p:nvSpPr>
        <p:spPr>
          <a:xfrm>
            <a:off x="1169581" y="1722474"/>
            <a:ext cx="9633099" cy="4912242"/>
          </a:xfrm>
          <a:prstGeom prst="rect">
            <a:avLst/>
          </a:prstGeom>
          <a:solidFill>
            <a:schemeClr val="bg1"/>
          </a:solidFill>
        </p:spPr>
        <p:txBody>
          <a:bodyPr wrap="square" rtlCol="0">
            <a:spAutoFit/>
          </a:bodyPr>
          <a:lstStyle/>
          <a:p>
            <a:endParaRPr lang="en-GB" dirty="0"/>
          </a:p>
        </p:txBody>
      </p:sp>
      <p:sp>
        <p:nvSpPr>
          <p:cNvPr id="4" name="TextBox 3"/>
          <p:cNvSpPr txBox="1"/>
          <p:nvPr/>
        </p:nvSpPr>
        <p:spPr>
          <a:xfrm>
            <a:off x="1169582" y="1913860"/>
            <a:ext cx="9431080" cy="1815882"/>
          </a:xfrm>
          <a:prstGeom prst="rect">
            <a:avLst/>
          </a:prstGeom>
          <a:noFill/>
        </p:spPr>
        <p:txBody>
          <a:bodyPr wrap="square" rtlCol="0">
            <a:spAutoFit/>
          </a:bodyPr>
          <a:lstStyle/>
          <a:p>
            <a:pPr marL="342900" indent="-342900">
              <a:buAutoNum type="arabicParenR"/>
            </a:pPr>
            <a:r>
              <a:rPr lang="en-GB" sz="2800" u="sng" dirty="0">
                <a:solidFill>
                  <a:srgbClr val="00B0F0"/>
                </a:solidFill>
              </a:rPr>
              <a:t>D intended GBH to any person</a:t>
            </a:r>
          </a:p>
          <a:p>
            <a:pPr marL="285750" indent="-285750">
              <a:buFontTx/>
              <a:buChar char="-"/>
            </a:pPr>
            <a:r>
              <a:rPr lang="en-GB" sz="2800" dirty="0"/>
              <a:t>Guilty if causes GBH to someone other than intended V</a:t>
            </a:r>
          </a:p>
          <a:p>
            <a:pPr marL="285750" indent="-285750">
              <a:buFontTx/>
              <a:buChar char="-"/>
            </a:pPr>
            <a:r>
              <a:rPr lang="en-GB" sz="2800" dirty="0">
                <a:solidFill>
                  <a:srgbClr val="FF0000"/>
                </a:solidFill>
              </a:rPr>
              <a:t>Taylor [2009] </a:t>
            </a:r>
            <a:r>
              <a:rPr lang="en-GB" sz="2800" dirty="0"/>
              <a:t>– D must intend GBH not wound</a:t>
            </a:r>
          </a:p>
          <a:p>
            <a:pPr marL="285750" indent="-285750">
              <a:buFontTx/>
              <a:buChar char="-"/>
            </a:pPr>
            <a:r>
              <a:rPr lang="en-GB" sz="2800" dirty="0" err="1">
                <a:solidFill>
                  <a:srgbClr val="FF0000"/>
                </a:solidFill>
              </a:rPr>
              <a:t>Mowatt</a:t>
            </a:r>
            <a:r>
              <a:rPr lang="en-GB" sz="2800" dirty="0">
                <a:solidFill>
                  <a:srgbClr val="FF0000"/>
                </a:solidFill>
              </a:rPr>
              <a:t> [1968] </a:t>
            </a:r>
            <a:r>
              <a:rPr lang="en-GB" sz="2800" dirty="0"/>
              <a:t>– ignore “maliciously”</a:t>
            </a:r>
          </a:p>
        </p:txBody>
      </p:sp>
      <p:sp>
        <p:nvSpPr>
          <p:cNvPr id="5" name="TextBox 4"/>
          <p:cNvSpPr txBox="1"/>
          <p:nvPr/>
        </p:nvSpPr>
        <p:spPr>
          <a:xfrm>
            <a:off x="1371600" y="4061637"/>
            <a:ext cx="8516679" cy="2246769"/>
          </a:xfrm>
          <a:prstGeom prst="rect">
            <a:avLst/>
          </a:prstGeom>
          <a:noFill/>
        </p:spPr>
        <p:txBody>
          <a:bodyPr wrap="square" rtlCol="0">
            <a:spAutoFit/>
          </a:bodyPr>
          <a:lstStyle/>
          <a:p>
            <a:r>
              <a:rPr lang="en-GB" sz="2800" b="1" u="sng" dirty="0">
                <a:solidFill>
                  <a:srgbClr val="00B0F0"/>
                </a:solidFill>
              </a:rPr>
              <a:t>2) D will not need to have intention to cause GBH</a:t>
            </a:r>
          </a:p>
          <a:p>
            <a:r>
              <a:rPr lang="en-GB" sz="2800" b="1" dirty="0"/>
              <a:t>D will have the intention either to </a:t>
            </a:r>
          </a:p>
          <a:p>
            <a:pPr marL="400050" indent="-400050">
              <a:buAutoNum type="romanLcParenR"/>
            </a:pPr>
            <a:r>
              <a:rPr lang="en-GB" sz="2800" b="1" dirty="0"/>
              <a:t>Resist arrest, or</a:t>
            </a:r>
          </a:p>
          <a:p>
            <a:pPr marL="400050" indent="-400050">
              <a:buAutoNum type="romanLcParenR"/>
            </a:pPr>
            <a:r>
              <a:rPr lang="en-GB" sz="2800" b="1" dirty="0"/>
              <a:t>Prevent the lawful arrest or detainer of any person</a:t>
            </a:r>
          </a:p>
        </p:txBody>
      </p:sp>
    </p:spTree>
    <p:custDataLst>
      <p:tags r:id="rId1"/>
    </p:custDataLst>
    <p:extLst>
      <p:ext uri="{BB962C8B-B14F-4D97-AF65-F5344CB8AC3E}">
        <p14:creationId xmlns:p14="http://schemas.microsoft.com/office/powerpoint/2010/main" val="3720132286"/>
      </p:ext>
    </p:extLst>
  </p:cSld>
  <p:clrMapOvr>
    <a:masterClrMapping/>
  </p:clrMapOvr>
  <mc:AlternateContent xmlns:mc="http://schemas.openxmlformats.org/markup-compatibility/2006" xmlns:p14="http://schemas.microsoft.com/office/powerpoint/2010/main">
    <mc:Choice Requires="p14">
      <p:transition spd="slow" p14:dur="2000" advTm="129818"/>
    </mc:Choice>
    <mc:Fallback xmlns="">
      <p:transition spd="slow" advTm="1298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141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AE0972-4924-21CC-93C8-8D7A2AD05ABD}"/>
              </a:ext>
            </a:extLst>
          </p:cNvPr>
          <p:cNvSpPr>
            <a:spLocks noGrp="1"/>
          </p:cNvSpPr>
          <p:nvPr>
            <p:ph type="title"/>
          </p:nvPr>
        </p:nvSpPr>
        <p:spPr>
          <a:xfrm>
            <a:off x="9093496" y="618681"/>
            <a:ext cx="2613872" cy="4794567"/>
          </a:xfrm>
        </p:spPr>
        <p:txBody>
          <a:bodyPr>
            <a:normAutofit/>
          </a:bodyPr>
          <a:lstStyle/>
          <a:p>
            <a:r>
              <a:rPr lang="en-GB" sz="3600">
                <a:solidFill>
                  <a:srgbClr val="FFFFFF"/>
                </a:solidFill>
              </a:rPr>
              <a:t>Criminal Damage</a:t>
            </a:r>
            <a:br>
              <a:rPr lang="en-GB" sz="3600">
                <a:solidFill>
                  <a:srgbClr val="FFFFFF"/>
                </a:solidFill>
              </a:rPr>
            </a:br>
            <a:r>
              <a:rPr lang="en-GB" sz="3600">
                <a:solidFill>
                  <a:srgbClr val="FFFFFF"/>
                </a:solidFill>
              </a:rPr>
              <a:t> </a:t>
            </a:r>
          </a:p>
        </p:txBody>
      </p:sp>
      <p:sp>
        <p:nvSpPr>
          <p:cNvPr id="2057"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Car vandalism - how and when to claim on insurance | AA Insurance">
            <a:extLst>
              <a:ext uri="{FF2B5EF4-FFF2-40B4-BE49-F238E27FC236}">
                <a16:creationId xmlns:a16="http://schemas.microsoft.com/office/drawing/2014/main" id="{80EDB644-09EB-804F-0DA4-EAF72EE8279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2" r="6782" b="1"/>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55201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950" y="1179151"/>
            <a:ext cx="3300646" cy="4463889"/>
          </a:xfrm>
        </p:spPr>
        <p:txBody>
          <a:bodyPr anchor="ctr">
            <a:normAutofit/>
          </a:bodyPr>
          <a:lstStyle/>
          <a:p>
            <a:r>
              <a:rPr lang="en-GB" dirty="0"/>
              <a:t>Criminal Damage</a:t>
            </a:r>
          </a:p>
        </p:txBody>
      </p:sp>
      <p:sp>
        <p:nvSpPr>
          <p:cNvPr id="3" name="Content Placeholder 2"/>
          <p:cNvSpPr>
            <a:spLocks noGrp="1"/>
          </p:cNvSpPr>
          <p:nvPr>
            <p:ph idx="1"/>
          </p:nvPr>
        </p:nvSpPr>
        <p:spPr>
          <a:xfrm>
            <a:off x="4978918" y="1109145"/>
            <a:ext cx="6341016" cy="4603900"/>
          </a:xfrm>
        </p:spPr>
        <p:txBody>
          <a:bodyPr anchor="ctr">
            <a:normAutofit/>
          </a:bodyPr>
          <a:lstStyle/>
          <a:p>
            <a:pPr>
              <a:lnSpc>
                <a:spcPct val="90000"/>
              </a:lnSpc>
            </a:pPr>
            <a:r>
              <a:rPr lang="en-GB" sz="1700"/>
              <a:t>The basic offence is defined in s1(1) Criminal Damage Act 1971:</a:t>
            </a:r>
          </a:p>
          <a:p>
            <a:pPr lvl="1">
              <a:lnSpc>
                <a:spcPct val="90000"/>
              </a:lnSpc>
            </a:pPr>
            <a:r>
              <a:rPr lang="en-GB" sz="1700" i="1"/>
              <a:t>A person who without lawful excuse destroys or damages any property belonging to another intending to destroy or damage any such property or being reckless as to whether any such property would be destroyed or damaged shall be guilty of an offence</a:t>
            </a:r>
          </a:p>
          <a:p>
            <a:pPr marL="457200" lvl="1" indent="0">
              <a:lnSpc>
                <a:spcPct val="90000"/>
              </a:lnSpc>
              <a:buNone/>
            </a:pPr>
            <a:endParaRPr lang="en-GB" sz="1700" i="1"/>
          </a:p>
          <a:p>
            <a:pPr>
              <a:lnSpc>
                <a:spcPct val="90000"/>
              </a:lnSpc>
            </a:pPr>
            <a:r>
              <a:rPr lang="en-GB" sz="1700"/>
              <a:t>The elements of the offence are:</a:t>
            </a:r>
          </a:p>
          <a:p>
            <a:pPr lvl="1">
              <a:lnSpc>
                <a:spcPct val="90000"/>
              </a:lnSpc>
            </a:pPr>
            <a:r>
              <a:rPr lang="en-GB" sz="1700"/>
              <a:t>There is property</a:t>
            </a:r>
          </a:p>
          <a:p>
            <a:pPr lvl="1">
              <a:lnSpc>
                <a:spcPct val="90000"/>
              </a:lnSpc>
            </a:pPr>
            <a:r>
              <a:rPr lang="en-GB" sz="1700"/>
              <a:t>That belongs to another</a:t>
            </a:r>
          </a:p>
          <a:p>
            <a:pPr lvl="1">
              <a:lnSpc>
                <a:spcPct val="90000"/>
              </a:lnSpc>
            </a:pPr>
            <a:r>
              <a:rPr lang="en-GB" sz="1700"/>
              <a:t>D’s conduct</a:t>
            </a:r>
          </a:p>
          <a:p>
            <a:pPr lvl="1">
              <a:lnSpc>
                <a:spcPct val="90000"/>
              </a:lnSpc>
            </a:pPr>
            <a:r>
              <a:rPr lang="en-GB" sz="1700"/>
              <a:t>Destroys or damages the property</a:t>
            </a:r>
          </a:p>
          <a:p>
            <a:pPr lvl="1">
              <a:lnSpc>
                <a:spcPct val="90000"/>
              </a:lnSpc>
            </a:pPr>
            <a:r>
              <a:rPr lang="en-GB" sz="1700"/>
              <a:t>D does not have a lawful excuse</a:t>
            </a:r>
          </a:p>
          <a:p>
            <a:pPr lvl="1">
              <a:lnSpc>
                <a:spcPct val="90000"/>
              </a:lnSpc>
            </a:pPr>
            <a:r>
              <a:rPr lang="en-GB" sz="1700"/>
              <a:t>D intends or is reckless to destroying or damaging property</a:t>
            </a:r>
          </a:p>
        </p:txBody>
      </p:sp>
    </p:spTree>
    <p:extLst>
      <p:ext uri="{BB962C8B-B14F-4D97-AF65-F5344CB8AC3E}">
        <p14:creationId xmlns:p14="http://schemas.microsoft.com/office/powerpoint/2010/main" val="3084404227"/>
      </p:ext>
    </p:extLst>
  </p:cSld>
  <p:clrMapOvr>
    <a:masterClrMapping/>
  </p:clrMapOvr>
  <mc:AlternateContent xmlns:mc="http://schemas.openxmlformats.org/markup-compatibility/2006" xmlns:p14="http://schemas.microsoft.com/office/powerpoint/2010/main">
    <mc:Choice Requires="p14">
      <p:transition spd="slow" p14:dur="2000" advTm="65775"/>
    </mc:Choice>
    <mc:Fallback xmlns="">
      <p:transition spd="slow" advTm="6577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4146" y="-109268"/>
            <a:ext cx="6447266" cy="1320800"/>
          </a:xfrm>
        </p:spPr>
        <p:txBody>
          <a:bodyPr anchor="ctr">
            <a:normAutofit/>
          </a:bodyPr>
          <a:lstStyle/>
          <a:p>
            <a:r>
              <a:rPr lang="en-GB" dirty="0"/>
              <a:t>Criminal Damage – Actus reus</a:t>
            </a:r>
          </a:p>
        </p:txBody>
      </p:sp>
      <p:sp>
        <p:nvSpPr>
          <p:cNvPr id="3" name="Content Placeholder 2"/>
          <p:cNvSpPr>
            <a:spLocks noGrp="1"/>
          </p:cNvSpPr>
          <p:nvPr>
            <p:ph idx="1"/>
          </p:nvPr>
        </p:nvSpPr>
        <p:spPr>
          <a:xfrm>
            <a:off x="845997" y="866628"/>
            <a:ext cx="6254222" cy="5519790"/>
          </a:xfrm>
        </p:spPr>
        <p:txBody>
          <a:bodyPr vert="horz" lIns="91440" tIns="45720" rIns="91440" bIns="45720" rtlCol="0" anchor="t">
            <a:noAutofit/>
          </a:bodyPr>
          <a:lstStyle/>
          <a:p>
            <a:pPr marL="0" indent="0">
              <a:lnSpc>
                <a:spcPct val="90000"/>
              </a:lnSpc>
              <a:buNone/>
            </a:pPr>
            <a:r>
              <a:rPr lang="en-GB" b="1" dirty="0"/>
              <a:t>ACTUS REUS: D without lawful excuse, destroys or damages property belonging to another</a:t>
            </a:r>
            <a:endParaRPr lang="en-US"/>
          </a:p>
          <a:p>
            <a:pPr>
              <a:lnSpc>
                <a:spcPct val="90000"/>
              </a:lnSpc>
            </a:pPr>
            <a:r>
              <a:rPr lang="en-GB" b="1" u="sng" dirty="0"/>
              <a:t>Property</a:t>
            </a:r>
          </a:p>
          <a:p>
            <a:pPr>
              <a:lnSpc>
                <a:spcPct val="90000"/>
              </a:lnSpc>
            </a:pPr>
            <a:r>
              <a:rPr lang="en-GB" b="1" dirty="0">
                <a:solidFill>
                  <a:srgbClr val="00B0F0"/>
                </a:solidFill>
              </a:rPr>
              <a:t>S10(1) CDA 1971</a:t>
            </a:r>
            <a:r>
              <a:rPr lang="en-GB" b="1" dirty="0"/>
              <a:t>- </a:t>
            </a:r>
            <a:r>
              <a:rPr lang="en-GB" dirty="0"/>
              <a:t>defines property. Includes:</a:t>
            </a:r>
          </a:p>
          <a:p>
            <a:pPr lvl="1">
              <a:lnSpc>
                <a:spcPct val="90000"/>
              </a:lnSpc>
            </a:pPr>
            <a:r>
              <a:rPr lang="en-GB" sz="1800" dirty="0"/>
              <a:t>Tangible items, real or personal</a:t>
            </a:r>
          </a:p>
          <a:p>
            <a:pPr lvl="1">
              <a:lnSpc>
                <a:spcPct val="90000"/>
              </a:lnSpc>
            </a:pPr>
            <a:r>
              <a:rPr lang="en-GB" sz="1800" dirty="0"/>
              <a:t>Land</a:t>
            </a:r>
          </a:p>
          <a:p>
            <a:pPr lvl="1">
              <a:lnSpc>
                <a:spcPct val="90000"/>
              </a:lnSpc>
            </a:pPr>
            <a:r>
              <a:rPr lang="en-GB" sz="1800" dirty="0"/>
              <a:t>Wild creatures that have been tamed</a:t>
            </a:r>
          </a:p>
          <a:p>
            <a:pPr lvl="1">
              <a:lnSpc>
                <a:spcPct val="90000"/>
              </a:lnSpc>
            </a:pPr>
            <a:r>
              <a:rPr lang="en-GB" sz="1800" dirty="0"/>
              <a:t>Creatures reduced to possession </a:t>
            </a:r>
            <a:r>
              <a:rPr lang="en-GB" sz="1800" b="1" dirty="0"/>
              <a:t>(</a:t>
            </a:r>
            <a:r>
              <a:rPr lang="en-GB" sz="1800" b="1" dirty="0">
                <a:solidFill>
                  <a:srgbClr val="FF0000"/>
                </a:solidFill>
              </a:rPr>
              <a:t>Cresswell v DPP; Currie v DPP [2006</a:t>
            </a:r>
            <a:r>
              <a:rPr lang="en-GB" sz="1800" b="1" dirty="0"/>
              <a:t>])</a:t>
            </a:r>
          </a:p>
          <a:p>
            <a:pPr lvl="1">
              <a:lnSpc>
                <a:spcPct val="90000"/>
              </a:lnSpc>
            </a:pPr>
            <a:endParaRPr lang="en-GB" sz="1800" b="1" dirty="0"/>
          </a:p>
          <a:p>
            <a:pPr>
              <a:lnSpc>
                <a:spcPct val="90000"/>
              </a:lnSpc>
            </a:pPr>
            <a:r>
              <a:rPr lang="en-GB" b="1" dirty="0"/>
              <a:t>It does not include:</a:t>
            </a:r>
          </a:p>
          <a:p>
            <a:pPr lvl="1">
              <a:lnSpc>
                <a:spcPct val="90000"/>
              </a:lnSpc>
            </a:pPr>
            <a:r>
              <a:rPr lang="en-GB" sz="1800" b="1" dirty="0"/>
              <a:t>Mushrooms and fungi growing wild</a:t>
            </a:r>
          </a:p>
          <a:p>
            <a:pPr lvl="1">
              <a:lnSpc>
                <a:spcPct val="90000"/>
              </a:lnSpc>
            </a:pPr>
            <a:r>
              <a:rPr lang="en-GB" sz="1800" b="1" dirty="0"/>
              <a:t>Flowers, fruit, foliage, shrubs or trees growing wild on any land</a:t>
            </a:r>
          </a:p>
          <a:p>
            <a:pPr lvl="1">
              <a:lnSpc>
                <a:spcPct val="90000"/>
              </a:lnSpc>
            </a:pPr>
            <a:r>
              <a:rPr lang="en-GB" sz="1800" b="1" dirty="0"/>
              <a:t>Intangible property such a copyrights and patents</a:t>
            </a:r>
          </a:p>
          <a:p>
            <a:pPr lvl="1">
              <a:lnSpc>
                <a:spcPct val="90000"/>
              </a:lnSpc>
            </a:pPr>
            <a:endParaRPr lang="en-GB" sz="1300" b="1"/>
          </a:p>
          <a:p>
            <a:pPr lvl="1">
              <a:lnSpc>
                <a:spcPct val="90000"/>
              </a:lnSpc>
            </a:pPr>
            <a:endParaRPr lang="en-GB" sz="1300"/>
          </a:p>
        </p:txBody>
      </p:sp>
      <p:pic>
        <p:nvPicPr>
          <p:cNvPr id="4" name="Picture 3"/>
          <p:cNvPicPr>
            <a:picLocks noChangeAspect="1"/>
          </p:cNvPicPr>
          <p:nvPr/>
        </p:nvPicPr>
        <p:blipFill rotWithShape="1">
          <a:blip r:embed="rId3"/>
          <a:srcRect l="10617" r="6270" b="-1"/>
          <a:stretch/>
        </p:blipFill>
        <p:spPr>
          <a:xfrm>
            <a:off x="7531482" y="10"/>
            <a:ext cx="4657341" cy="3448414"/>
          </a:xfrm>
          <a:prstGeom prst="rect">
            <a:avLst/>
          </a:prstGeom>
        </p:spPr>
      </p:pic>
      <p:pic>
        <p:nvPicPr>
          <p:cNvPr id="5" name="Picture 4"/>
          <p:cNvPicPr>
            <a:picLocks noChangeAspect="1"/>
          </p:cNvPicPr>
          <p:nvPr/>
        </p:nvPicPr>
        <p:blipFill rotWithShape="1">
          <a:blip r:embed="rId4"/>
          <a:srcRect t="19315" r="1" b="7061"/>
          <a:stretch/>
        </p:blipFill>
        <p:spPr>
          <a:xfrm>
            <a:off x="7528308" y="3437472"/>
            <a:ext cx="4657341" cy="3428996"/>
          </a:xfrm>
          <a:prstGeom prst="rect">
            <a:avLst/>
          </a:prstGeom>
        </p:spPr>
      </p:pic>
    </p:spTree>
    <p:extLst>
      <p:ext uri="{BB962C8B-B14F-4D97-AF65-F5344CB8AC3E}">
        <p14:creationId xmlns:p14="http://schemas.microsoft.com/office/powerpoint/2010/main" val="3788196929"/>
      </p:ext>
    </p:extLst>
  </p:cSld>
  <p:clrMapOvr>
    <a:masterClrMapping/>
  </p:clrMapOvr>
  <mc:AlternateContent xmlns:mc="http://schemas.openxmlformats.org/markup-compatibility/2006" xmlns:p14="http://schemas.microsoft.com/office/powerpoint/2010/main">
    <mc:Choice Requires="p14">
      <p:transition spd="slow" p14:dur="2000" advTm="193990"/>
    </mc:Choice>
    <mc:Fallback xmlns="">
      <p:transition spd="slow" advTm="19399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8730" y="207034"/>
            <a:ext cx="8596668" cy="781878"/>
          </a:xfrm>
        </p:spPr>
        <p:txBody>
          <a:bodyPr/>
          <a:lstStyle/>
          <a:p>
            <a:r>
              <a:rPr lang="en-GB" dirty="0"/>
              <a:t>Criminal Damage: Mens Rea</a:t>
            </a:r>
          </a:p>
        </p:txBody>
      </p:sp>
      <p:sp>
        <p:nvSpPr>
          <p:cNvPr id="3" name="Content Placeholder 2"/>
          <p:cNvSpPr>
            <a:spLocks noGrp="1"/>
          </p:cNvSpPr>
          <p:nvPr>
            <p:ph idx="1"/>
          </p:nvPr>
        </p:nvSpPr>
        <p:spPr>
          <a:xfrm>
            <a:off x="562315" y="514460"/>
            <a:ext cx="9603083" cy="5977780"/>
          </a:xfrm>
        </p:spPr>
        <p:txBody>
          <a:bodyPr vert="horz" lIns="91440" tIns="45720" rIns="91440" bIns="45720" rtlCol="0" anchor="t">
            <a:normAutofit/>
          </a:bodyPr>
          <a:lstStyle/>
          <a:p>
            <a:pPr marL="0" indent="0">
              <a:buNone/>
            </a:pPr>
            <a:endParaRPr lang="en-GB" dirty="0"/>
          </a:p>
          <a:p>
            <a:pPr marL="0" indent="0">
              <a:buNone/>
            </a:pPr>
            <a:r>
              <a:rPr lang="en-GB" sz="2400" b="1" dirty="0"/>
              <a:t>D must:</a:t>
            </a:r>
          </a:p>
          <a:p>
            <a:pPr lvl="1"/>
            <a:r>
              <a:rPr lang="en-GB" sz="2000" b="1" dirty="0"/>
              <a:t>Intend to destroy or damage property, or be reckless to this;</a:t>
            </a:r>
          </a:p>
          <a:p>
            <a:pPr lvl="1"/>
            <a:r>
              <a:rPr lang="en-GB" sz="2000" b="1" dirty="0"/>
              <a:t>Know or be reckless to the fact that the damage or destruction is to property belonging to another</a:t>
            </a:r>
            <a:endParaRPr lang="en-GB" dirty="0"/>
          </a:p>
          <a:p>
            <a:pPr marL="457200" lvl="1" indent="0">
              <a:buNone/>
            </a:pPr>
            <a:r>
              <a:rPr lang="en-GB" sz="1800" b="1" dirty="0">
                <a:solidFill>
                  <a:srgbClr val="00B0F0"/>
                </a:solidFill>
              </a:rPr>
              <a:t>Intention</a:t>
            </a:r>
          </a:p>
          <a:p>
            <a:pPr lvl="2"/>
            <a:r>
              <a:rPr lang="en-GB" sz="1600" dirty="0"/>
              <a:t>Can be direct or oblique.  D’s good motive is irrelevant</a:t>
            </a:r>
          </a:p>
          <a:p>
            <a:pPr marL="457200" lvl="1" indent="0">
              <a:buNone/>
            </a:pPr>
            <a:r>
              <a:rPr lang="en-GB" sz="1800" b="1" dirty="0">
                <a:solidFill>
                  <a:srgbClr val="00B0F0"/>
                </a:solidFill>
              </a:rPr>
              <a:t>Recklessness</a:t>
            </a:r>
          </a:p>
          <a:p>
            <a:pPr lvl="2"/>
            <a:r>
              <a:rPr lang="en-GB" sz="1600" dirty="0"/>
              <a:t>Subjective – </a:t>
            </a:r>
            <a:r>
              <a:rPr lang="en-GB" sz="1600" b="1" dirty="0"/>
              <a:t>G and Another [2003] overruled Caldwell [1982]  - now only SUBJECTIVE recklessness</a:t>
            </a:r>
          </a:p>
          <a:p>
            <a:pPr lvl="1"/>
            <a:endParaRPr lang="en-GB" sz="1800" b="1" dirty="0"/>
          </a:p>
          <a:p>
            <a:pPr marL="457200" lvl="1" indent="0">
              <a:buNone/>
            </a:pPr>
            <a:r>
              <a:rPr lang="en-GB" sz="1800" b="1" dirty="0">
                <a:solidFill>
                  <a:srgbClr val="00B0F0"/>
                </a:solidFill>
              </a:rPr>
              <a:t>Know or be reckless to the fact that the damage or destruction is to property belonging to another</a:t>
            </a:r>
          </a:p>
          <a:p>
            <a:pPr lvl="2"/>
            <a:r>
              <a:rPr lang="en-GB" sz="1600" dirty="0"/>
              <a:t>Destruction/damage under a mistaken belief is insufficient </a:t>
            </a:r>
            <a:r>
              <a:rPr lang="en-GB" sz="1600" b="1" dirty="0"/>
              <a:t>Smith [1974]</a:t>
            </a:r>
            <a:endParaRPr lang="en-GB" sz="1600" dirty="0"/>
          </a:p>
          <a:p>
            <a:endParaRPr lang="en-GB" dirty="0"/>
          </a:p>
        </p:txBody>
      </p:sp>
    </p:spTree>
    <p:extLst>
      <p:ext uri="{BB962C8B-B14F-4D97-AF65-F5344CB8AC3E}">
        <p14:creationId xmlns:p14="http://schemas.microsoft.com/office/powerpoint/2010/main" val="1486293607"/>
      </p:ext>
    </p:extLst>
  </p:cSld>
  <p:clrMapOvr>
    <a:masterClrMapping/>
  </p:clrMapOvr>
  <mc:AlternateContent xmlns:mc="http://schemas.openxmlformats.org/markup-compatibility/2006" xmlns:p14="http://schemas.microsoft.com/office/powerpoint/2010/main">
    <mc:Choice Requires="p14">
      <p:transition spd="slow" p14:dur="2000" advTm="293634"/>
    </mc:Choice>
    <mc:Fallback xmlns="">
      <p:transition spd="slow" advTm="29363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2" y="609600"/>
            <a:ext cx="8596668" cy="1320800"/>
          </a:xfrm>
        </p:spPr>
        <p:txBody>
          <a:bodyPr>
            <a:normAutofit/>
          </a:bodyPr>
          <a:lstStyle/>
          <a:p>
            <a:r>
              <a:rPr lang="en-GB" dirty="0"/>
              <a:t>Criminal Damage- The aggravated offence</a:t>
            </a:r>
          </a:p>
        </p:txBody>
      </p:sp>
      <p:sp>
        <p:nvSpPr>
          <p:cNvPr id="3" name="Content Placeholder 2"/>
          <p:cNvSpPr>
            <a:spLocks noGrp="1"/>
          </p:cNvSpPr>
          <p:nvPr>
            <p:ph idx="1"/>
          </p:nvPr>
        </p:nvSpPr>
        <p:spPr>
          <a:xfrm>
            <a:off x="1074710" y="1643005"/>
            <a:ext cx="9779237" cy="4680090"/>
          </a:xfrm>
        </p:spPr>
        <p:txBody>
          <a:bodyPr vert="horz" lIns="91440" tIns="45720" rIns="91440" bIns="45720" rtlCol="0" anchor="t">
            <a:normAutofit lnSpcReduction="10000"/>
          </a:bodyPr>
          <a:lstStyle/>
          <a:p>
            <a:pPr marL="0" indent="0">
              <a:lnSpc>
                <a:spcPct val="90000"/>
              </a:lnSpc>
              <a:buNone/>
            </a:pPr>
            <a:endParaRPr lang="en-GB" sz="2000" b="1" dirty="0">
              <a:solidFill>
                <a:srgbClr val="00B0F0"/>
              </a:solidFill>
            </a:endParaRPr>
          </a:p>
          <a:p>
            <a:pPr>
              <a:lnSpc>
                <a:spcPct val="90000"/>
              </a:lnSpc>
            </a:pPr>
            <a:r>
              <a:rPr lang="en-GB" sz="2000" b="1">
                <a:solidFill>
                  <a:srgbClr val="00B0F0"/>
                </a:solidFill>
              </a:rPr>
              <a:t>s1(2) CDA 1971:</a:t>
            </a:r>
          </a:p>
          <a:p>
            <a:pPr marL="342900" lvl="1" indent="-342900">
              <a:lnSpc>
                <a:spcPct val="90000"/>
              </a:lnSpc>
            </a:pPr>
            <a:r>
              <a:rPr lang="en-GB" i="1"/>
              <a:t>A person who without lawful excuse destroys or damages any property, whether belonging to himself or another –</a:t>
            </a:r>
          </a:p>
          <a:p>
            <a:pPr marL="742950" lvl="2" indent="-342900">
              <a:lnSpc>
                <a:spcPct val="90000"/>
              </a:lnSpc>
            </a:pPr>
            <a:r>
              <a:rPr lang="en-GB" sz="1600" i="1"/>
              <a:t>(a) intending to destroy or damage any such property or being reckless as to whether any such property would be destroyed or damaged , and</a:t>
            </a:r>
          </a:p>
          <a:p>
            <a:pPr marL="742950" lvl="2" indent="-342900">
              <a:lnSpc>
                <a:spcPct val="90000"/>
              </a:lnSpc>
            </a:pPr>
            <a:r>
              <a:rPr lang="en-GB" sz="1600" i="1"/>
              <a:t>(b) intending by the destruction or damage to endanger the life of another or being reckless as to whether the life of another would be endangered</a:t>
            </a:r>
          </a:p>
          <a:p>
            <a:pPr marL="400050" lvl="2" indent="0">
              <a:lnSpc>
                <a:spcPct val="90000"/>
              </a:lnSpc>
              <a:buNone/>
            </a:pPr>
            <a:endParaRPr lang="en-GB" sz="1600" i="1"/>
          </a:p>
          <a:p>
            <a:pPr marL="342900" lvl="1" indent="-342900">
              <a:lnSpc>
                <a:spcPct val="90000"/>
              </a:lnSpc>
            </a:pPr>
            <a:r>
              <a:rPr lang="en-GB" b="1" u="sng"/>
              <a:t>The elements of the offence</a:t>
            </a:r>
            <a:r>
              <a:rPr lang="en-GB"/>
              <a:t>:</a:t>
            </a:r>
          </a:p>
          <a:p>
            <a:pPr marL="742950" lvl="2" indent="-342900">
              <a:lnSpc>
                <a:spcPct val="90000"/>
              </a:lnSpc>
            </a:pPr>
            <a:r>
              <a:rPr lang="en-GB" sz="1600"/>
              <a:t>Without lawful excuse</a:t>
            </a:r>
          </a:p>
          <a:p>
            <a:pPr marL="742950" lvl="2" indent="-342900">
              <a:lnSpc>
                <a:spcPct val="90000"/>
              </a:lnSpc>
            </a:pPr>
            <a:r>
              <a:rPr lang="en-GB" sz="1600"/>
              <a:t>D destroys or damages</a:t>
            </a:r>
          </a:p>
          <a:p>
            <a:pPr marL="742950" lvl="2" indent="-342900">
              <a:lnSpc>
                <a:spcPct val="90000"/>
              </a:lnSpc>
            </a:pPr>
            <a:r>
              <a:rPr lang="en-GB" sz="1600"/>
              <a:t>Property</a:t>
            </a:r>
          </a:p>
          <a:p>
            <a:pPr marL="742950" lvl="2" indent="-342900">
              <a:lnSpc>
                <a:spcPct val="90000"/>
              </a:lnSpc>
            </a:pPr>
            <a:r>
              <a:rPr lang="en-GB" sz="1600"/>
              <a:t>Belonging to himself or another</a:t>
            </a:r>
          </a:p>
          <a:p>
            <a:pPr marL="742950" lvl="2" indent="-342900">
              <a:lnSpc>
                <a:spcPct val="90000"/>
              </a:lnSpc>
            </a:pPr>
            <a:r>
              <a:rPr lang="en-GB" sz="1600"/>
              <a:t>Where D intends or is reckless as to destroying or damaging the property</a:t>
            </a:r>
          </a:p>
          <a:p>
            <a:pPr marL="742950" lvl="2" indent="-342900">
              <a:lnSpc>
                <a:spcPct val="90000"/>
              </a:lnSpc>
            </a:pPr>
            <a:r>
              <a:rPr lang="en-GB" sz="1600"/>
              <a:t>And where D intends by the destruction or damage to endanger the life of another, or is reckless to this</a:t>
            </a:r>
          </a:p>
          <a:p>
            <a:pPr>
              <a:lnSpc>
                <a:spcPct val="90000"/>
              </a:lnSpc>
            </a:pPr>
            <a:endParaRPr lang="en-GB" sz="1600"/>
          </a:p>
        </p:txBody>
      </p:sp>
    </p:spTree>
    <p:extLst>
      <p:ext uri="{BB962C8B-B14F-4D97-AF65-F5344CB8AC3E}">
        <p14:creationId xmlns:p14="http://schemas.microsoft.com/office/powerpoint/2010/main" val="2755248748"/>
      </p:ext>
    </p:extLst>
  </p:cSld>
  <p:clrMapOvr>
    <a:masterClrMapping/>
  </p:clrMapOvr>
  <mc:AlternateContent xmlns:mc="http://schemas.openxmlformats.org/markup-compatibility/2006" xmlns:p14="http://schemas.microsoft.com/office/powerpoint/2010/main">
    <mc:Choice Requires="p14">
      <p:transition spd="slow" p14:dur="2000" advTm="95270"/>
    </mc:Choice>
    <mc:Fallback xmlns="">
      <p:transition spd="slow" advTm="9527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Criminal Damage</a:t>
            </a:r>
          </a:p>
        </p:txBody>
      </p:sp>
      <p:sp>
        <p:nvSpPr>
          <p:cNvPr id="3" name="Content Placeholder 2"/>
          <p:cNvSpPr>
            <a:spLocks noGrp="1"/>
          </p:cNvSpPr>
          <p:nvPr>
            <p:ph idx="1"/>
          </p:nvPr>
        </p:nvSpPr>
        <p:spPr>
          <a:xfrm>
            <a:off x="677334" y="1270000"/>
            <a:ext cx="8596668" cy="5263322"/>
          </a:xfrm>
        </p:spPr>
        <p:txBody>
          <a:bodyPr>
            <a:normAutofit fontScale="85000" lnSpcReduction="10000"/>
          </a:bodyPr>
          <a:lstStyle/>
          <a:p>
            <a:r>
              <a:rPr lang="en-GB" dirty="0"/>
              <a:t>The aggravated offence</a:t>
            </a:r>
          </a:p>
          <a:p>
            <a:pPr lvl="1"/>
            <a:r>
              <a:rPr lang="en-GB" dirty="0"/>
              <a:t>ACTUS REUS</a:t>
            </a:r>
          </a:p>
          <a:p>
            <a:pPr lvl="2"/>
            <a:r>
              <a:rPr lang="en-GB" dirty="0"/>
              <a:t>The two defences of lawful excuse in s5(2) do not apply to the aggravated offence</a:t>
            </a:r>
          </a:p>
          <a:p>
            <a:pPr lvl="2"/>
            <a:r>
              <a:rPr lang="en-GB" dirty="0"/>
              <a:t>“Destroy” and “damage” have the same meaning as under s1(1)</a:t>
            </a:r>
          </a:p>
          <a:p>
            <a:pPr lvl="2"/>
            <a:r>
              <a:rPr lang="en-GB" dirty="0"/>
              <a:t>The aggravated offence can be committed where D destroys or damages his own property</a:t>
            </a:r>
          </a:p>
          <a:p>
            <a:pPr lvl="1"/>
            <a:r>
              <a:rPr lang="en-GB" dirty="0"/>
              <a:t>MENS REA</a:t>
            </a:r>
          </a:p>
          <a:p>
            <a:pPr lvl="2"/>
            <a:r>
              <a:rPr lang="en-GB" dirty="0"/>
              <a:t>(a)		Intent to destroy or damage property, or be reckless to this; and</a:t>
            </a:r>
          </a:p>
          <a:p>
            <a:pPr lvl="2"/>
            <a:r>
              <a:rPr lang="en-GB" dirty="0"/>
              <a:t>(b)	Intend by the damage to endanger life, or be reckless to this</a:t>
            </a:r>
          </a:p>
          <a:p>
            <a:pPr marL="914400" lvl="2" indent="0">
              <a:buNone/>
            </a:pPr>
            <a:endParaRPr lang="en-GB" dirty="0"/>
          </a:p>
          <a:p>
            <a:pPr lvl="2"/>
            <a:r>
              <a:rPr lang="en-GB" dirty="0"/>
              <a:t>Ulterior intent as part of the MR goes beyond the AR</a:t>
            </a:r>
          </a:p>
          <a:p>
            <a:pPr lvl="2"/>
            <a:r>
              <a:rPr lang="en-GB" dirty="0"/>
              <a:t>(a)		Intention/recklessness as in simple offence</a:t>
            </a:r>
          </a:p>
          <a:p>
            <a:pPr lvl="2"/>
            <a:r>
              <a:rPr lang="en-GB" dirty="0"/>
              <a:t>(b)	Intend by damage to endanger life or be reckless to this</a:t>
            </a:r>
          </a:p>
          <a:p>
            <a:pPr lvl="3"/>
            <a:r>
              <a:rPr lang="en-GB" dirty="0"/>
              <a:t>Must be intend to endanger life </a:t>
            </a:r>
            <a:r>
              <a:rPr lang="en-GB" b="1" u="sng" dirty="0"/>
              <a:t>by the damage caused</a:t>
            </a:r>
            <a:r>
              <a:rPr lang="en-GB" b="1" dirty="0"/>
              <a:t>  Steer [1987]</a:t>
            </a:r>
          </a:p>
          <a:p>
            <a:pPr lvl="3"/>
            <a:r>
              <a:rPr lang="en-GB" dirty="0"/>
              <a:t>Intent can be direct or indirect </a:t>
            </a:r>
            <a:r>
              <a:rPr lang="en-GB" b="1" dirty="0" err="1"/>
              <a:t>Woollin</a:t>
            </a:r>
            <a:r>
              <a:rPr lang="en-GB" b="1" dirty="0"/>
              <a:t> [1998]</a:t>
            </a:r>
          </a:p>
          <a:p>
            <a:pPr lvl="3"/>
            <a:r>
              <a:rPr lang="en-GB" dirty="0"/>
              <a:t>Recklessness is subjective </a:t>
            </a:r>
            <a:r>
              <a:rPr lang="en-GB" b="1" dirty="0"/>
              <a:t>G and Another [2003]</a:t>
            </a:r>
          </a:p>
          <a:p>
            <a:pPr lvl="3"/>
            <a:r>
              <a:rPr lang="en-GB" dirty="0"/>
              <a:t>No requirement that life was actually endangered or that the damage/destruction even created a risk of this </a:t>
            </a:r>
            <a:r>
              <a:rPr lang="en-GB" b="1" dirty="0"/>
              <a:t>Dudley [1989], Sangha [1998]</a:t>
            </a:r>
          </a:p>
          <a:p>
            <a:pPr lvl="3"/>
            <a:r>
              <a:rPr lang="en-GB" dirty="0"/>
              <a:t>The danger of life must come from the property -</a:t>
            </a:r>
            <a:r>
              <a:rPr lang="en-GB" b="1" dirty="0"/>
              <a:t>R v </a:t>
            </a:r>
            <a:r>
              <a:rPr lang="en-GB" b="1" dirty="0" err="1"/>
              <a:t>Wenton</a:t>
            </a:r>
            <a:r>
              <a:rPr lang="en-GB" b="1" dirty="0"/>
              <a:t> (2010)</a:t>
            </a:r>
            <a:endParaRPr lang="en-GB" dirty="0"/>
          </a:p>
          <a:p>
            <a:pPr lvl="2"/>
            <a:endParaRPr lang="en-GB" dirty="0"/>
          </a:p>
          <a:p>
            <a:pPr lvl="2"/>
            <a:endParaRPr lang="en-GB" dirty="0"/>
          </a:p>
          <a:p>
            <a:pPr lvl="2"/>
            <a:endParaRPr lang="en-GB" dirty="0"/>
          </a:p>
        </p:txBody>
      </p:sp>
    </p:spTree>
    <p:extLst>
      <p:ext uri="{BB962C8B-B14F-4D97-AF65-F5344CB8AC3E}">
        <p14:creationId xmlns:p14="http://schemas.microsoft.com/office/powerpoint/2010/main" val="1685862781"/>
      </p:ext>
    </p:extLst>
  </p:cSld>
  <p:clrMapOvr>
    <a:masterClrMapping/>
  </p:clrMapOvr>
  <mc:AlternateContent xmlns:mc="http://schemas.openxmlformats.org/markup-compatibility/2006" xmlns:p14="http://schemas.microsoft.com/office/powerpoint/2010/main">
    <mc:Choice Requires="p14">
      <p:transition spd="slow" p14:dur="2000" advTm="544155"/>
    </mc:Choice>
    <mc:Fallback xmlns="">
      <p:transition spd="slow" advTm="54415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04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BB059F-5A13-0EE1-4D32-A6034B858DB1}"/>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3600">
                <a:solidFill>
                  <a:srgbClr val="FFFFFF"/>
                </a:solidFill>
              </a:rPr>
              <a:t>Murder </a:t>
            </a:r>
          </a:p>
        </p:txBody>
      </p:sp>
      <p:sp>
        <p:nvSpPr>
          <p:cNvPr id="1033"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ost famous murder cases that are too chilling for the world to forget -  iPleaders">
            <a:extLst>
              <a:ext uri="{FF2B5EF4-FFF2-40B4-BE49-F238E27FC236}">
                <a16:creationId xmlns:a16="http://schemas.microsoft.com/office/drawing/2014/main" id="{0CCECAB7-2AF3-9A3A-087D-48C84E4AA6C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16574"/>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6926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6C278-63C0-4D37-B511-83CC94550B50}"/>
              </a:ext>
            </a:extLst>
          </p:cNvPr>
          <p:cNvSpPr>
            <a:spLocks noGrp="1"/>
          </p:cNvSpPr>
          <p:nvPr>
            <p:ph type="title"/>
          </p:nvPr>
        </p:nvSpPr>
        <p:spPr>
          <a:xfrm>
            <a:off x="8458200" y="607392"/>
            <a:ext cx="3161963" cy="1645920"/>
          </a:xfrm>
        </p:spPr>
        <p:txBody>
          <a:bodyPr anchor="b">
            <a:normAutofit/>
          </a:bodyPr>
          <a:lstStyle/>
          <a:p>
            <a:endParaRPr lang="en-GB" dirty="0"/>
          </a:p>
        </p:txBody>
      </p:sp>
      <p:sp>
        <p:nvSpPr>
          <p:cNvPr id="3" name="Content Placeholder 2">
            <a:extLst>
              <a:ext uri="{FF2B5EF4-FFF2-40B4-BE49-F238E27FC236}">
                <a16:creationId xmlns:a16="http://schemas.microsoft.com/office/drawing/2014/main" id="{3BA32B5F-3208-447F-B54C-0F768027219B}"/>
              </a:ext>
            </a:extLst>
          </p:cNvPr>
          <p:cNvSpPr>
            <a:spLocks noGrp="1"/>
          </p:cNvSpPr>
          <p:nvPr>
            <p:ph idx="1"/>
          </p:nvPr>
        </p:nvSpPr>
        <p:spPr>
          <a:xfrm>
            <a:off x="685800" y="609600"/>
            <a:ext cx="6858000" cy="5334000"/>
          </a:xfrm>
        </p:spPr>
        <p:txBody>
          <a:bodyPr>
            <a:normAutofit fontScale="92500" lnSpcReduction="10000"/>
          </a:bodyPr>
          <a:lstStyle/>
          <a:p>
            <a:r>
              <a:rPr lang="en-GB" b="1" u="sng" dirty="0"/>
              <a:t>Define murder</a:t>
            </a:r>
          </a:p>
          <a:p>
            <a:pPr marL="0" indent="0">
              <a:buNone/>
            </a:pPr>
            <a:r>
              <a:rPr lang="en-GB" dirty="0"/>
              <a:t>Murder is where D kills V and D intends to kill or intends to cause GBH. The offence takes place under the Kings peace.</a:t>
            </a:r>
          </a:p>
          <a:p>
            <a:r>
              <a:rPr lang="en-GB" b="1" u="sng" dirty="0"/>
              <a:t>What is the Actus Reus of Murder?</a:t>
            </a:r>
          </a:p>
          <a:p>
            <a:pPr marL="0" indent="0">
              <a:buNone/>
            </a:pPr>
            <a:r>
              <a:rPr lang="en-GB" dirty="0"/>
              <a:t>D unlawfully kills another person under the Kings peace and V is a person.</a:t>
            </a:r>
          </a:p>
          <a:p>
            <a:pPr marL="0" indent="0">
              <a:buNone/>
            </a:pPr>
            <a:r>
              <a:rPr lang="en-GB" dirty="0"/>
              <a:t>Gibbins and Proctor [1918]</a:t>
            </a:r>
          </a:p>
          <a:p>
            <a:pPr marL="0" indent="0">
              <a:buNone/>
            </a:pPr>
            <a:r>
              <a:rPr lang="en-GB" b="1" i="1" u="sng" dirty="0"/>
              <a:t>What is the </a:t>
            </a:r>
            <a:r>
              <a:rPr lang="en-GB" b="1" i="1" u="sng" dirty="0" err="1"/>
              <a:t>mens</a:t>
            </a:r>
            <a:r>
              <a:rPr lang="en-GB" b="1" i="1" u="sng" dirty="0"/>
              <a:t> rea of murder?</a:t>
            </a:r>
          </a:p>
          <a:p>
            <a:pPr marL="0" indent="0">
              <a:buNone/>
            </a:pPr>
            <a:r>
              <a:rPr lang="en-GB" dirty="0"/>
              <a:t>Malice aforethought: intention to kill or to cause GBH</a:t>
            </a:r>
          </a:p>
        </p:txBody>
      </p:sp>
      <p:sp>
        <p:nvSpPr>
          <p:cNvPr id="8" name="Text Placeholder 3">
            <a:extLst>
              <a:ext uri="{FF2B5EF4-FFF2-40B4-BE49-F238E27FC236}">
                <a16:creationId xmlns:a16="http://schemas.microsoft.com/office/drawing/2014/main" id="{60607BE5-BAAC-4316-AF31-C34B93D683D3}"/>
              </a:ext>
            </a:extLst>
          </p:cNvPr>
          <p:cNvSpPr>
            <a:spLocks noGrp="1"/>
          </p:cNvSpPr>
          <p:nvPr>
            <p:ph type="body" sz="half" idx="2"/>
          </p:nvPr>
        </p:nvSpPr>
        <p:spPr>
          <a:xfrm>
            <a:off x="8458200" y="2336800"/>
            <a:ext cx="3161963" cy="3606800"/>
          </a:xfrm>
        </p:spPr>
        <p:txBody>
          <a:bodyPr/>
          <a:lstStyle/>
          <a:p>
            <a:endParaRPr lang="en-US"/>
          </a:p>
        </p:txBody>
      </p:sp>
    </p:spTree>
    <p:extLst>
      <p:ext uri="{BB962C8B-B14F-4D97-AF65-F5344CB8AC3E}">
        <p14:creationId xmlns:p14="http://schemas.microsoft.com/office/powerpoint/2010/main" val="306932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81200" y="428626"/>
            <a:ext cx="8229600" cy="1419225"/>
          </a:xfrm>
        </p:spPr>
        <p:txBody>
          <a:bodyPr/>
          <a:lstStyle/>
          <a:p>
            <a:pPr eaLnBrk="1" hangingPunct="1"/>
            <a:r>
              <a:rPr lang="en-GB"/>
              <a:t>Specific </a:t>
            </a:r>
            <a:r>
              <a:rPr lang="en-GB" u="sng"/>
              <a:t>partial</a:t>
            </a:r>
            <a:r>
              <a:rPr lang="en-GB"/>
              <a:t> defences to murder</a:t>
            </a:r>
          </a:p>
        </p:txBody>
      </p:sp>
      <p:sp>
        <p:nvSpPr>
          <p:cNvPr id="21506" name="Rectangle 3"/>
          <p:cNvSpPr>
            <a:spLocks noGrp="1" noChangeArrowheads="1"/>
          </p:cNvSpPr>
          <p:nvPr>
            <p:ph idx="1"/>
          </p:nvPr>
        </p:nvSpPr>
        <p:spPr>
          <a:xfrm>
            <a:off x="677334" y="1457011"/>
            <a:ext cx="8596668" cy="4584351"/>
          </a:xfrm>
        </p:spPr>
        <p:txBody>
          <a:bodyPr>
            <a:normAutofit/>
          </a:bodyPr>
          <a:lstStyle/>
          <a:p>
            <a:pPr algn="just" eaLnBrk="1" hangingPunct="1"/>
            <a:r>
              <a:rPr lang="en-GB" sz="2400" dirty="0"/>
              <a:t>Killing with </a:t>
            </a:r>
            <a:r>
              <a:rPr lang="en-GB" sz="2400" b="1" dirty="0">
                <a:solidFill>
                  <a:srgbClr val="FF0000"/>
                </a:solidFill>
              </a:rPr>
              <a:t>diminished responsibility</a:t>
            </a:r>
            <a:r>
              <a:rPr lang="en-GB" sz="2400" dirty="0"/>
              <a:t>: a statutory defence under s. 2, Homicide Act 1957</a:t>
            </a:r>
          </a:p>
          <a:p>
            <a:pPr algn="just" eaLnBrk="1" hangingPunct="1"/>
            <a:r>
              <a:rPr lang="en-GB" sz="2400" dirty="0"/>
              <a:t>Killing under </a:t>
            </a:r>
            <a:r>
              <a:rPr lang="en-GB" sz="2400" b="1" dirty="0">
                <a:solidFill>
                  <a:srgbClr val="FF0000"/>
                </a:solidFill>
              </a:rPr>
              <a:t>loss of control </a:t>
            </a:r>
            <a:r>
              <a:rPr lang="en-GB" sz="2400" b="1" dirty="0"/>
              <a:t>ss54 and 55 Coroners and Justice Act 2009  </a:t>
            </a:r>
            <a:r>
              <a:rPr lang="en-GB" sz="2400" i="1" dirty="0"/>
              <a:t>(formerly provocation):</a:t>
            </a:r>
            <a:r>
              <a:rPr lang="en-GB" sz="2400" dirty="0"/>
              <a:t> a common law defence modified by s. 3, Homicide Act 1957</a:t>
            </a:r>
          </a:p>
          <a:p>
            <a:pPr algn="just" eaLnBrk="1" hangingPunct="1"/>
            <a:r>
              <a:rPr lang="en-GB" sz="2400" dirty="0"/>
              <a:t>Killing in pursuance of a </a:t>
            </a:r>
            <a:r>
              <a:rPr lang="en-GB" sz="2400" b="1" dirty="0">
                <a:solidFill>
                  <a:srgbClr val="FF0000"/>
                </a:solidFill>
              </a:rPr>
              <a:t>suicide pact</a:t>
            </a:r>
            <a:r>
              <a:rPr lang="en-GB" sz="2400" dirty="0">
                <a:solidFill>
                  <a:srgbClr val="FF0000"/>
                </a:solidFill>
              </a:rPr>
              <a:t> </a:t>
            </a:r>
            <a:r>
              <a:rPr lang="en-GB" sz="2400" dirty="0"/>
              <a:t>(where all participants are meant to die): s. 4, Homicide Act 1957</a:t>
            </a:r>
          </a:p>
          <a:p>
            <a:pPr algn="just" eaLnBrk="1" hangingPunct="1">
              <a:buFont typeface="Wingdings 2" pitchFamily="18" charset="2"/>
              <a:buNone/>
            </a:pPr>
            <a:r>
              <a:rPr lang="en-GB" sz="2400" dirty="0"/>
              <a:t>	These defences, if successful, reduce what would otherwise be murder (because of D’s intent) to ‘voluntary manslaughter’</a:t>
            </a:r>
          </a:p>
          <a:p>
            <a:pPr algn="just" eaLnBrk="1" hangingPunct="1"/>
            <a:endParaRPr lang="en-GB" sz="2400" dirty="0"/>
          </a:p>
          <a:p>
            <a:pPr algn="just" eaLnBrk="1" hangingPunct="1">
              <a:buFont typeface="Wingdings" pitchFamily="2" charset="2"/>
              <a:buNone/>
            </a:pPr>
            <a:endParaRPr lang="en-GB" sz="2400" dirty="0"/>
          </a:p>
        </p:txBody>
      </p:sp>
      <p:sp>
        <p:nvSpPr>
          <p:cNvPr id="4" name="Footer Placeholder 4"/>
          <p:cNvSpPr>
            <a:spLocks noGrp="1"/>
          </p:cNvSpPr>
          <p:nvPr>
            <p:ph type="ftr" sz="quarter" idx="11"/>
          </p:nvPr>
        </p:nvSpPr>
        <p:spPr/>
        <p:txBody>
          <a:bodyPr/>
          <a:lstStyle/>
          <a:p>
            <a:pPr>
              <a:defRPr/>
            </a:pPr>
            <a:r>
              <a:rPr lang="en-GB" dirty="0"/>
              <a:t>Criminal law: homicide scenario</a:t>
            </a:r>
          </a:p>
        </p:txBody>
      </p:sp>
      <p:sp>
        <p:nvSpPr>
          <p:cNvPr id="5" name="Slide Number Placeholder 5"/>
          <p:cNvSpPr>
            <a:spLocks noGrp="1"/>
          </p:cNvSpPr>
          <p:nvPr>
            <p:ph type="sldNum" sz="quarter" idx="12"/>
          </p:nvPr>
        </p:nvSpPr>
        <p:spPr/>
        <p:txBody>
          <a:bodyPr/>
          <a:lstStyle/>
          <a:p>
            <a:pPr>
              <a:defRPr/>
            </a:pPr>
            <a:fld id="{A16A201A-FCB3-4259-8E70-3570164CD319}" type="slidenum">
              <a:rPr lang="en-GB"/>
              <a:pPr>
                <a:defRPr/>
              </a:pPr>
              <a:t>28</a:t>
            </a:fld>
            <a:endParaRPr lang="en-GB"/>
          </a:p>
        </p:txBody>
      </p:sp>
    </p:spTree>
    <p:extLst>
      <p:ext uri="{BB962C8B-B14F-4D97-AF65-F5344CB8AC3E}">
        <p14:creationId xmlns:p14="http://schemas.microsoft.com/office/powerpoint/2010/main" val="4051865774"/>
      </p:ext>
    </p:extLst>
  </p:cSld>
  <p:clrMapOvr>
    <a:masterClrMapping/>
  </p:clrMapOvr>
  <mc:AlternateContent xmlns:mc="http://schemas.openxmlformats.org/markup-compatibility/2006" xmlns:p14="http://schemas.microsoft.com/office/powerpoint/2010/main">
    <mc:Choice Requires="p14">
      <p:transition spd="slow" p14:dur="2000" advTm="60242"/>
    </mc:Choice>
    <mc:Fallback xmlns="">
      <p:transition spd="slow" advTm="6024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a:defRPr/>
            </a:pPr>
            <a:r>
              <a:rPr lang="en-GB" sz="3800" dirty="0"/>
              <a:t>Specific defences to murder: DIMINISHED RESPONSIBILITY</a:t>
            </a:r>
          </a:p>
        </p:txBody>
      </p:sp>
      <p:sp>
        <p:nvSpPr>
          <p:cNvPr id="29698" name="Rectangle 3"/>
          <p:cNvSpPr>
            <a:spLocks noGrp="1" noChangeArrowheads="1"/>
          </p:cNvSpPr>
          <p:nvPr>
            <p:ph idx="1"/>
          </p:nvPr>
        </p:nvSpPr>
        <p:spPr/>
        <p:txBody>
          <a:bodyPr/>
          <a:lstStyle/>
          <a:p>
            <a:pPr algn="just" eaLnBrk="1" hangingPunct="1">
              <a:buFont typeface="Wingdings" pitchFamily="2" charset="2"/>
              <a:buNone/>
            </a:pPr>
            <a:r>
              <a:rPr lang="en-GB" sz="2400" dirty="0"/>
              <a:t>	Section 2, Homicide Act 1957 provides for the defence:</a:t>
            </a:r>
          </a:p>
          <a:p>
            <a:pPr algn="just" eaLnBrk="1" hangingPunct="1">
              <a:buFont typeface="Wingdings" pitchFamily="2" charset="2"/>
              <a:buNone/>
            </a:pPr>
            <a:r>
              <a:rPr lang="en-GB" sz="2400" dirty="0"/>
              <a:t>	“Where a person kills or is party to the killing of another, he shall not be convicted of murder if he was suffering from such </a:t>
            </a:r>
            <a:r>
              <a:rPr lang="en-GB" sz="2400" b="1" u="sng" dirty="0"/>
              <a:t>abnormality of mind</a:t>
            </a:r>
            <a:r>
              <a:rPr lang="en-GB" sz="2400" u="sng" dirty="0"/>
              <a:t> </a:t>
            </a:r>
            <a:r>
              <a:rPr lang="en-GB" sz="2400" dirty="0"/>
              <a:t>(whether arising from a condition of arrested or retarded development of mind or any inherent causes or induced by injury or disease) as </a:t>
            </a:r>
            <a:r>
              <a:rPr lang="en-GB" sz="2400" b="1" u="sng" dirty="0"/>
              <a:t>substantially impaired his mental responsibility</a:t>
            </a:r>
            <a:r>
              <a:rPr lang="en-GB" sz="2400" dirty="0"/>
              <a:t> for his acts or omissions in doing or being a party to the killing.”</a:t>
            </a:r>
          </a:p>
          <a:p>
            <a:pPr algn="just" eaLnBrk="1" hangingPunct="1">
              <a:buFont typeface="Wingdings" pitchFamily="2" charset="2"/>
              <a:buNone/>
            </a:pPr>
            <a:endParaRPr lang="en-GB" sz="2400" dirty="0"/>
          </a:p>
        </p:txBody>
      </p:sp>
      <p:sp>
        <p:nvSpPr>
          <p:cNvPr id="4" name="Footer Placeholder 4"/>
          <p:cNvSpPr>
            <a:spLocks noGrp="1"/>
          </p:cNvSpPr>
          <p:nvPr>
            <p:ph type="ftr" sz="quarter" idx="11"/>
          </p:nvPr>
        </p:nvSpPr>
        <p:spPr/>
        <p:txBody>
          <a:bodyPr/>
          <a:lstStyle/>
          <a:p>
            <a:pPr>
              <a:defRPr/>
            </a:pPr>
            <a:r>
              <a:rPr lang="en-GB"/>
              <a:t>Criminal law: homicide scenario</a:t>
            </a:r>
          </a:p>
        </p:txBody>
      </p:sp>
      <p:sp>
        <p:nvSpPr>
          <p:cNvPr id="5" name="Slide Number Placeholder 5"/>
          <p:cNvSpPr>
            <a:spLocks noGrp="1"/>
          </p:cNvSpPr>
          <p:nvPr>
            <p:ph type="sldNum" sz="quarter" idx="12"/>
          </p:nvPr>
        </p:nvSpPr>
        <p:spPr/>
        <p:txBody>
          <a:bodyPr/>
          <a:lstStyle/>
          <a:p>
            <a:pPr>
              <a:defRPr/>
            </a:pPr>
            <a:fld id="{9B319B41-8E7D-49B5-AF4A-53B7AEAF677C}" type="slidenum">
              <a:rPr lang="en-GB"/>
              <a:pPr>
                <a:defRPr/>
              </a:pPr>
              <a:t>29</a:t>
            </a:fld>
            <a:endParaRPr lang="en-GB"/>
          </a:p>
        </p:txBody>
      </p:sp>
    </p:spTree>
    <p:extLst>
      <p:ext uri="{BB962C8B-B14F-4D97-AF65-F5344CB8AC3E}">
        <p14:creationId xmlns:p14="http://schemas.microsoft.com/office/powerpoint/2010/main" val="457570518"/>
      </p:ext>
    </p:extLst>
  </p:cSld>
  <p:clrMapOvr>
    <a:masterClrMapping/>
  </p:clrMapOvr>
  <mc:AlternateContent xmlns:mc="http://schemas.openxmlformats.org/markup-compatibility/2006" xmlns:p14="http://schemas.microsoft.com/office/powerpoint/2010/main">
    <mc:Choice Requires="p14">
      <p:transition spd="slow" p14:dur="2000" advTm="224989"/>
    </mc:Choice>
    <mc:Fallback xmlns="">
      <p:transition spd="slow" advTm="2249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Diminished responsibility</a:t>
            </a:r>
          </a:p>
        </p:txBody>
      </p:sp>
      <p:sp>
        <p:nvSpPr>
          <p:cNvPr id="3" name="Content Placeholder 2"/>
          <p:cNvSpPr>
            <a:spLocks noGrp="1"/>
          </p:cNvSpPr>
          <p:nvPr>
            <p:ph idx="1"/>
          </p:nvPr>
        </p:nvSpPr>
        <p:spPr>
          <a:xfrm>
            <a:off x="677334" y="1324303"/>
            <a:ext cx="8596668" cy="4717059"/>
          </a:xfrm>
        </p:spPr>
        <p:txBody>
          <a:bodyPr>
            <a:normAutofit/>
          </a:bodyPr>
          <a:lstStyle/>
          <a:p>
            <a:r>
              <a:rPr lang="en-GB" sz="3000" dirty="0"/>
              <a:t>Recognised medical conditions include functional mental illness:-</a:t>
            </a:r>
          </a:p>
          <a:p>
            <a:pPr lvl="1"/>
            <a:r>
              <a:rPr lang="en-GB" sz="2600" dirty="0"/>
              <a:t>Clinical depression (</a:t>
            </a:r>
            <a:r>
              <a:rPr lang="en-GB" sz="2600" b="1" i="1" dirty="0" err="1"/>
              <a:t>Gittens</a:t>
            </a:r>
            <a:r>
              <a:rPr lang="en-GB" sz="2600" b="1" i="1" dirty="0"/>
              <a:t> [184])</a:t>
            </a:r>
          </a:p>
          <a:p>
            <a:pPr lvl="1"/>
            <a:r>
              <a:rPr lang="en-GB" sz="2600" dirty="0"/>
              <a:t>Schizophrenia </a:t>
            </a:r>
            <a:r>
              <a:rPr lang="en-GB" sz="2600" b="1" i="1" dirty="0"/>
              <a:t>(Moyle [2008])</a:t>
            </a:r>
          </a:p>
          <a:p>
            <a:pPr lvl="1"/>
            <a:r>
              <a:rPr lang="en-GB" sz="2600" dirty="0"/>
              <a:t>Battered women’s syndrome </a:t>
            </a:r>
            <a:r>
              <a:rPr lang="en-GB" sz="2600" b="1" i="1" dirty="0"/>
              <a:t>(Hobson [1998], Ahluwalia [1992])</a:t>
            </a:r>
          </a:p>
          <a:p>
            <a:pPr lvl="1"/>
            <a:r>
              <a:rPr lang="en-GB" sz="2600" dirty="0"/>
              <a:t>Premenstrual tension and post natal depression </a:t>
            </a:r>
            <a:r>
              <a:rPr lang="en-GB" sz="2600" b="1" i="1" dirty="0"/>
              <a:t>(Reynolds [1988])</a:t>
            </a:r>
          </a:p>
          <a:p>
            <a:pPr lvl="1"/>
            <a:r>
              <a:rPr lang="en-GB" sz="2600" dirty="0"/>
              <a:t>Paranoia </a:t>
            </a:r>
            <a:r>
              <a:rPr lang="en-GB" sz="2600" b="1" i="1" dirty="0"/>
              <a:t>(</a:t>
            </a:r>
            <a:r>
              <a:rPr lang="en-GB" sz="2600" b="1" i="1" dirty="0" err="1"/>
              <a:t>Simcox</a:t>
            </a:r>
            <a:r>
              <a:rPr lang="en-GB" sz="2600" b="1" i="1" dirty="0"/>
              <a:t> [1964])</a:t>
            </a:r>
          </a:p>
          <a:p>
            <a:pPr lvl="1"/>
            <a:r>
              <a:rPr lang="en-GB" sz="2600" dirty="0"/>
              <a:t>Personality disorders </a:t>
            </a:r>
            <a:r>
              <a:rPr lang="en-GB" sz="2600" b="1" i="1" dirty="0"/>
              <a:t>(Haddon [2003])</a:t>
            </a:r>
            <a:endParaRPr lang="en-GB" sz="2600" dirty="0"/>
          </a:p>
          <a:p>
            <a:pPr lvl="1"/>
            <a:endParaRPr lang="en-GB" dirty="0"/>
          </a:p>
        </p:txBody>
      </p:sp>
      <p:sp>
        <p:nvSpPr>
          <p:cNvPr id="4" name="Footer Placeholder 3"/>
          <p:cNvSpPr>
            <a:spLocks noGrp="1"/>
          </p:cNvSpPr>
          <p:nvPr>
            <p:ph type="ftr" sz="quarter" idx="11"/>
          </p:nvPr>
        </p:nvSpPr>
        <p:spPr/>
        <p:txBody>
          <a:bodyPr/>
          <a:lstStyle/>
          <a:p>
            <a:pPr>
              <a:defRPr/>
            </a:pPr>
            <a:r>
              <a:rPr lang="en-GB"/>
              <a:t>Criminal law: homicide scenario</a:t>
            </a:r>
          </a:p>
        </p:txBody>
      </p:sp>
      <p:sp>
        <p:nvSpPr>
          <p:cNvPr id="5" name="Slide Number Placeholder 4"/>
          <p:cNvSpPr>
            <a:spLocks noGrp="1"/>
          </p:cNvSpPr>
          <p:nvPr>
            <p:ph type="sldNum" sz="quarter" idx="12"/>
          </p:nvPr>
        </p:nvSpPr>
        <p:spPr/>
        <p:txBody>
          <a:bodyPr/>
          <a:lstStyle/>
          <a:p>
            <a:pPr>
              <a:defRPr/>
            </a:pPr>
            <a:fld id="{A7EEAEB3-36AD-46D2-A88A-C353B3695621}" type="slidenum">
              <a:rPr lang="en-GB" smtClean="0"/>
              <a:pPr>
                <a:defRPr/>
              </a:pPr>
              <a:t>30</a:t>
            </a:fld>
            <a:endParaRPr lang="en-GB"/>
          </a:p>
        </p:txBody>
      </p:sp>
    </p:spTree>
    <p:extLst>
      <p:ext uri="{BB962C8B-B14F-4D97-AF65-F5344CB8AC3E}">
        <p14:creationId xmlns:p14="http://schemas.microsoft.com/office/powerpoint/2010/main" val="1615040856"/>
      </p:ext>
    </p:extLst>
  </p:cSld>
  <p:clrMapOvr>
    <a:masterClrMapping/>
  </p:clrMapOvr>
  <mc:AlternateContent xmlns:mc="http://schemas.openxmlformats.org/markup-compatibility/2006" xmlns:p14="http://schemas.microsoft.com/office/powerpoint/2010/main">
    <mc:Choice Requires="p14">
      <p:transition spd="slow" p14:dur="2000" advTm="55529"/>
    </mc:Choice>
    <mc:Fallback xmlns="">
      <p:transition spd="slow" advTm="5552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Loss of control</a:t>
            </a:r>
          </a:p>
        </p:txBody>
      </p:sp>
      <p:sp>
        <p:nvSpPr>
          <p:cNvPr id="3" name="Content Placeholder 2"/>
          <p:cNvSpPr>
            <a:spLocks noGrp="1"/>
          </p:cNvSpPr>
          <p:nvPr>
            <p:ph idx="1"/>
          </p:nvPr>
        </p:nvSpPr>
        <p:spPr>
          <a:xfrm>
            <a:off x="677334" y="1768703"/>
            <a:ext cx="8908100" cy="4127600"/>
          </a:xfrm>
        </p:spPr>
        <p:txBody>
          <a:bodyPr>
            <a:normAutofit/>
          </a:bodyPr>
          <a:lstStyle/>
          <a:p>
            <a:r>
              <a:rPr lang="en-GB" sz="2800" dirty="0">
                <a:solidFill>
                  <a:srgbClr val="FF0000"/>
                </a:solidFill>
              </a:rPr>
              <a:t>S54 (1) Coroners and Justice Act 2009</a:t>
            </a:r>
          </a:p>
          <a:p>
            <a:pPr lvl="1"/>
            <a:r>
              <a:rPr lang="en-GB" sz="2400" dirty="0"/>
              <a:t>Where a person (D) kills or is a party to the killing of another V), D is not to be convicted of murder if </a:t>
            </a:r>
          </a:p>
          <a:p>
            <a:pPr marL="914400" lvl="1" indent="-457200">
              <a:buAutoNum type="alphaLcParenBoth"/>
            </a:pPr>
            <a:r>
              <a:rPr lang="en-GB" sz="2400" dirty="0"/>
              <a:t>D’s acts and omissions in doing to being a party to the killing resulted from D’s loss of self control </a:t>
            </a:r>
          </a:p>
          <a:p>
            <a:pPr marL="914400" lvl="1" indent="-457200">
              <a:buAutoNum type="alphaLcParenBoth"/>
            </a:pPr>
            <a:r>
              <a:rPr lang="en-GB" sz="2400" dirty="0"/>
              <a:t>the loss of self control had a qualifying trigger and </a:t>
            </a:r>
          </a:p>
          <a:p>
            <a:pPr marL="914400" lvl="1" indent="-457200">
              <a:buAutoNum type="alphaLcParenBoth"/>
            </a:pPr>
            <a:r>
              <a:rPr lang="en-GB" sz="2400" dirty="0"/>
              <a:t>a person of D’s sex and age, with a normal degree of tolerance and self restraint and in the circumstances of D, might have reacted in the same or in a similar way to D</a:t>
            </a:r>
          </a:p>
        </p:txBody>
      </p:sp>
      <p:sp>
        <p:nvSpPr>
          <p:cNvPr id="4" name="Footer Placeholder 3"/>
          <p:cNvSpPr>
            <a:spLocks noGrp="1"/>
          </p:cNvSpPr>
          <p:nvPr>
            <p:ph type="ftr" sz="quarter" idx="11"/>
          </p:nvPr>
        </p:nvSpPr>
        <p:spPr/>
        <p:txBody>
          <a:bodyPr/>
          <a:lstStyle/>
          <a:p>
            <a:pPr>
              <a:defRPr/>
            </a:pPr>
            <a:r>
              <a:rPr lang="en-GB"/>
              <a:t>Criminal law: homicide scenario</a:t>
            </a:r>
          </a:p>
        </p:txBody>
      </p:sp>
      <p:sp>
        <p:nvSpPr>
          <p:cNvPr id="5" name="Slide Number Placeholder 4"/>
          <p:cNvSpPr>
            <a:spLocks noGrp="1"/>
          </p:cNvSpPr>
          <p:nvPr>
            <p:ph type="sldNum" sz="quarter" idx="12"/>
          </p:nvPr>
        </p:nvSpPr>
        <p:spPr/>
        <p:txBody>
          <a:bodyPr/>
          <a:lstStyle/>
          <a:p>
            <a:pPr>
              <a:defRPr/>
            </a:pPr>
            <a:fld id="{A7EEAEB3-36AD-46D2-A88A-C353B3695621}" type="slidenum">
              <a:rPr lang="en-GB" smtClean="0"/>
              <a:pPr>
                <a:defRPr/>
              </a:pPr>
              <a:t>31</a:t>
            </a:fld>
            <a:endParaRPr lang="en-GB"/>
          </a:p>
        </p:txBody>
      </p:sp>
    </p:spTree>
    <p:custDataLst>
      <p:tags r:id="rId1"/>
    </p:custDataLst>
    <p:extLst>
      <p:ext uri="{BB962C8B-B14F-4D97-AF65-F5344CB8AC3E}">
        <p14:creationId xmlns:p14="http://schemas.microsoft.com/office/powerpoint/2010/main" val="3585411860"/>
      </p:ext>
    </p:extLst>
  </p:cSld>
  <p:clrMapOvr>
    <a:masterClrMapping/>
  </p:clrMapOvr>
  <mc:AlternateContent xmlns:mc="http://schemas.openxmlformats.org/markup-compatibility/2006" xmlns:p14="http://schemas.microsoft.com/office/powerpoint/2010/main">
    <mc:Choice Requires="p14">
      <p:transition spd="slow" p14:dur="2000" advTm="70784"/>
    </mc:Choice>
    <mc:Fallback xmlns="">
      <p:transition spd="slow" advTm="707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Loss of control</a:t>
            </a:r>
          </a:p>
        </p:txBody>
      </p:sp>
      <p:sp>
        <p:nvSpPr>
          <p:cNvPr id="3" name="Content Placeholder 2"/>
          <p:cNvSpPr>
            <a:spLocks noGrp="1"/>
          </p:cNvSpPr>
          <p:nvPr>
            <p:ph idx="1"/>
          </p:nvPr>
        </p:nvSpPr>
        <p:spPr>
          <a:xfrm>
            <a:off x="677334" y="1270000"/>
            <a:ext cx="8596668" cy="3880773"/>
          </a:xfrm>
        </p:spPr>
        <p:txBody>
          <a:bodyPr>
            <a:noAutofit/>
          </a:bodyPr>
          <a:lstStyle/>
          <a:p>
            <a:r>
              <a:rPr lang="en-GB" sz="2800" u="sng" dirty="0"/>
              <a:t>Elements of the defence:</a:t>
            </a:r>
          </a:p>
          <a:p>
            <a:pPr lvl="1"/>
            <a:r>
              <a:rPr lang="en-GB" sz="2400" dirty="0"/>
              <a:t>One of two qualifying triggers applies</a:t>
            </a:r>
          </a:p>
          <a:p>
            <a:pPr lvl="1"/>
            <a:r>
              <a:rPr lang="en-GB" sz="2400" dirty="0"/>
              <a:t>This causes D to lose self control</a:t>
            </a:r>
          </a:p>
          <a:p>
            <a:pPr lvl="1"/>
            <a:r>
              <a:rPr lang="en-GB" sz="2400" dirty="0"/>
              <a:t>This led to an act or omission resulting in D killing or being party to a killing</a:t>
            </a:r>
          </a:p>
          <a:p>
            <a:pPr lvl="1"/>
            <a:r>
              <a:rPr lang="en-GB" sz="2400" dirty="0"/>
              <a:t>A person of D’s sex and age, with a normal degree of tolerance and self restraint and in the circumstances of D, might have reacted in the same or in a similar way to D</a:t>
            </a:r>
          </a:p>
          <a:p>
            <a:pPr lvl="1"/>
            <a:r>
              <a:rPr lang="en-GB" sz="2400" dirty="0"/>
              <a:t>D did not act in a considered desire for revenge</a:t>
            </a:r>
          </a:p>
        </p:txBody>
      </p:sp>
      <p:sp>
        <p:nvSpPr>
          <p:cNvPr id="4" name="Footer Placeholder 3"/>
          <p:cNvSpPr>
            <a:spLocks noGrp="1"/>
          </p:cNvSpPr>
          <p:nvPr>
            <p:ph type="ftr" sz="quarter" idx="11"/>
          </p:nvPr>
        </p:nvSpPr>
        <p:spPr/>
        <p:txBody>
          <a:bodyPr/>
          <a:lstStyle/>
          <a:p>
            <a:pPr>
              <a:defRPr/>
            </a:pPr>
            <a:r>
              <a:rPr lang="en-GB"/>
              <a:t>Criminal law: homicide scenario</a:t>
            </a:r>
          </a:p>
        </p:txBody>
      </p:sp>
      <p:sp>
        <p:nvSpPr>
          <p:cNvPr id="5" name="Slide Number Placeholder 4"/>
          <p:cNvSpPr>
            <a:spLocks noGrp="1"/>
          </p:cNvSpPr>
          <p:nvPr>
            <p:ph type="sldNum" sz="quarter" idx="12"/>
          </p:nvPr>
        </p:nvSpPr>
        <p:spPr/>
        <p:txBody>
          <a:bodyPr/>
          <a:lstStyle/>
          <a:p>
            <a:pPr>
              <a:defRPr/>
            </a:pPr>
            <a:fld id="{A7EEAEB3-36AD-46D2-A88A-C353B3695621}" type="slidenum">
              <a:rPr lang="en-GB" smtClean="0"/>
              <a:pPr>
                <a:defRPr/>
              </a:pPr>
              <a:t>32</a:t>
            </a:fld>
            <a:endParaRPr lang="en-GB"/>
          </a:p>
        </p:txBody>
      </p:sp>
    </p:spTree>
    <p:custDataLst>
      <p:tags r:id="rId1"/>
    </p:custDataLst>
    <p:extLst>
      <p:ext uri="{BB962C8B-B14F-4D97-AF65-F5344CB8AC3E}">
        <p14:creationId xmlns:p14="http://schemas.microsoft.com/office/powerpoint/2010/main" val="3826680933"/>
      </p:ext>
    </p:extLst>
  </p:cSld>
  <p:clrMapOvr>
    <a:masterClrMapping/>
  </p:clrMapOvr>
  <mc:AlternateContent xmlns:mc="http://schemas.openxmlformats.org/markup-compatibility/2006" xmlns:p14="http://schemas.microsoft.com/office/powerpoint/2010/main">
    <mc:Choice Requires="p14">
      <p:transition spd="slow" p14:dur="2000" advTm="91102"/>
    </mc:Choice>
    <mc:Fallback xmlns="">
      <p:transition spd="slow" advTm="911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Loss of control – qualifying trigger</a:t>
            </a:r>
          </a:p>
        </p:txBody>
      </p:sp>
      <p:sp>
        <p:nvSpPr>
          <p:cNvPr id="3" name="Content Placeholder 2"/>
          <p:cNvSpPr>
            <a:spLocks noGrp="1"/>
          </p:cNvSpPr>
          <p:nvPr>
            <p:ph idx="1"/>
          </p:nvPr>
        </p:nvSpPr>
        <p:spPr>
          <a:xfrm>
            <a:off x="677334" y="1376624"/>
            <a:ext cx="8939632" cy="5481375"/>
          </a:xfrm>
        </p:spPr>
        <p:txBody>
          <a:bodyPr>
            <a:normAutofit/>
          </a:bodyPr>
          <a:lstStyle/>
          <a:p>
            <a:r>
              <a:rPr lang="en-GB" sz="3200" dirty="0"/>
              <a:t>Requires a qualifying trigger s 54(1) (b)</a:t>
            </a:r>
          </a:p>
          <a:p>
            <a:r>
              <a:rPr lang="en-GB" sz="3200" dirty="0"/>
              <a:t>Two qualifying triggers (ss55(3) and (4))</a:t>
            </a:r>
          </a:p>
          <a:p>
            <a:pPr lvl="1"/>
            <a:r>
              <a:rPr lang="en-GB" sz="2800" dirty="0"/>
              <a:t>S55(3) – </a:t>
            </a:r>
            <a:r>
              <a:rPr lang="en-GB" sz="2800" u="sng" dirty="0">
                <a:solidFill>
                  <a:srgbClr val="FF0000"/>
                </a:solidFill>
              </a:rPr>
              <a:t>1</a:t>
            </a:r>
            <a:r>
              <a:rPr lang="en-GB" sz="2800" u="sng" baseline="30000" dirty="0">
                <a:solidFill>
                  <a:srgbClr val="FF0000"/>
                </a:solidFill>
              </a:rPr>
              <a:t>st</a:t>
            </a:r>
            <a:r>
              <a:rPr lang="en-GB" sz="2800" u="sng" dirty="0">
                <a:solidFill>
                  <a:srgbClr val="FF0000"/>
                </a:solidFill>
              </a:rPr>
              <a:t> qualifying trigger</a:t>
            </a:r>
          </a:p>
          <a:p>
            <a:pPr lvl="2"/>
            <a:r>
              <a:rPr lang="en-GB" sz="2400" b="1" dirty="0">
                <a:solidFill>
                  <a:srgbClr val="FF0000"/>
                </a:solidFill>
              </a:rPr>
              <a:t>D’s fear of serious violence from V against D or another identified person</a:t>
            </a:r>
            <a:r>
              <a:rPr lang="en-GB" sz="2400" dirty="0">
                <a:solidFill>
                  <a:srgbClr val="FF0000"/>
                </a:solidFill>
              </a:rPr>
              <a:t> </a:t>
            </a:r>
            <a:r>
              <a:rPr lang="en-GB" sz="2400" b="1" i="1" dirty="0">
                <a:solidFill>
                  <a:srgbClr val="FF0000"/>
                </a:solidFill>
              </a:rPr>
              <a:t>Pearson [1992].</a:t>
            </a:r>
            <a:r>
              <a:rPr lang="en-GB" sz="2400" dirty="0">
                <a:solidFill>
                  <a:srgbClr val="FF0000"/>
                </a:solidFill>
              </a:rPr>
              <a:t>  </a:t>
            </a:r>
          </a:p>
          <a:p>
            <a:pPr lvl="2"/>
            <a:r>
              <a:rPr lang="en-GB" sz="2400" dirty="0"/>
              <a:t>Test is subjective – fear need only have been genuine, not reasonable</a:t>
            </a:r>
          </a:p>
          <a:p>
            <a:pPr lvl="2"/>
            <a:r>
              <a:rPr lang="en-GB" sz="2400" dirty="0"/>
              <a:t>S55(6) – court is to disregard D’s fear if it was caused by something which D incited to be said or done for the purpose of providing an excuse to use violence</a:t>
            </a:r>
          </a:p>
        </p:txBody>
      </p:sp>
      <p:sp>
        <p:nvSpPr>
          <p:cNvPr id="4" name="Footer Placeholder 3"/>
          <p:cNvSpPr>
            <a:spLocks noGrp="1"/>
          </p:cNvSpPr>
          <p:nvPr>
            <p:ph type="ftr" sz="quarter" idx="11"/>
          </p:nvPr>
        </p:nvSpPr>
        <p:spPr/>
        <p:txBody>
          <a:bodyPr/>
          <a:lstStyle/>
          <a:p>
            <a:pPr>
              <a:defRPr/>
            </a:pPr>
            <a:r>
              <a:rPr lang="en-GB"/>
              <a:t>Criminal law: homicide scenario</a:t>
            </a:r>
          </a:p>
        </p:txBody>
      </p:sp>
      <p:sp>
        <p:nvSpPr>
          <p:cNvPr id="5" name="Slide Number Placeholder 4"/>
          <p:cNvSpPr>
            <a:spLocks noGrp="1"/>
          </p:cNvSpPr>
          <p:nvPr>
            <p:ph type="sldNum" sz="quarter" idx="12"/>
          </p:nvPr>
        </p:nvSpPr>
        <p:spPr/>
        <p:txBody>
          <a:bodyPr/>
          <a:lstStyle/>
          <a:p>
            <a:pPr>
              <a:defRPr/>
            </a:pPr>
            <a:fld id="{A7EEAEB3-36AD-46D2-A88A-C353B3695621}" type="slidenum">
              <a:rPr lang="en-GB" smtClean="0"/>
              <a:pPr>
                <a:defRPr/>
              </a:pPr>
              <a:t>33</a:t>
            </a:fld>
            <a:endParaRPr lang="en-GB"/>
          </a:p>
        </p:txBody>
      </p:sp>
    </p:spTree>
    <p:extLst>
      <p:ext uri="{BB962C8B-B14F-4D97-AF65-F5344CB8AC3E}">
        <p14:creationId xmlns:p14="http://schemas.microsoft.com/office/powerpoint/2010/main" val="1929891760"/>
      </p:ext>
    </p:extLst>
  </p:cSld>
  <p:clrMapOvr>
    <a:masterClrMapping/>
  </p:clrMapOvr>
  <mc:AlternateContent xmlns:mc="http://schemas.openxmlformats.org/markup-compatibility/2006" xmlns:p14="http://schemas.microsoft.com/office/powerpoint/2010/main">
    <mc:Choice Requires="p14">
      <p:transition spd="slow" p14:dur="2000" advTm="199238"/>
    </mc:Choice>
    <mc:Fallback xmlns="">
      <p:transition spd="slow" advTm="19923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Loss of control – qualifying trigger</a:t>
            </a:r>
          </a:p>
        </p:txBody>
      </p:sp>
      <p:sp>
        <p:nvSpPr>
          <p:cNvPr id="3" name="Content Placeholder 2"/>
          <p:cNvSpPr>
            <a:spLocks noGrp="1"/>
          </p:cNvSpPr>
          <p:nvPr>
            <p:ph idx="1"/>
          </p:nvPr>
        </p:nvSpPr>
        <p:spPr>
          <a:xfrm>
            <a:off x="677334" y="2160589"/>
            <a:ext cx="9318004" cy="4539756"/>
          </a:xfrm>
        </p:spPr>
        <p:txBody>
          <a:bodyPr>
            <a:normAutofit/>
          </a:bodyPr>
          <a:lstStyle/>
          <a:p>
            <a:r>
              <a:rPr lang="en-GB" sz="3200" b="1" dirty="0"/>
              <a:t>S55(4) applies where loss of control was caused by things said/done which</a:t>
            </a:r>
            <a:r>
              <a:rPr lang="en-GB" sz="3200" dirty="0"/>
              <a:t>:</a:t>
            </a:r>
          </a:p>
          <a:p>
            <a:pPr lvl="1"/>
            <a:r>
              <a:rPr lang="en-GB" sz="2800" dirty="0"/>
              <a:t>Constituted circumstances of an extremely grave character, and</a:t>
            </a:r>
          </a:p>
          <a:p>
            <a:pPr lvl="1"/>
            <a:r>
              <a:rPr lang="en-GB" sz="2800" dirty="0"/>
              <a:t>Caused D to have a justifiable sense of being seriously wronged</a:t>
            </a:r>
          </a:p>
          <a:p>
            <a:pPr lvl="2"/>
            <a:r>
              <a:rPr lang="en-GB" sz="2400" b="1" i="1" dirty="0">
                <a:solidFill>
                  <a:srgbClr val="FF0000"/>
                </a:solidFill>
              </a:rPr>
              <a:t>Dawes, Hatter and Bowyer [2013] </a:t>
            </a:r>
            <a:r>
              <a:rPr lang="en-GB" sz="2400" b="1" i="1" dirty="0"/>
              <a:t>– </a:t>
            </a:r>
            <a:r>
              <a:rPr lang="en-GB" sz="2400" dirty="0"/>
              <a:t>judged objectively</a:t>
            </a:r>
          </a:p>
          <a:p>
            <a:pPr lvl="2"/>
            <a:r>
              <a:rPr lang="en-GB" sz="2400" b="1" i="1" dirty="0">
                <a:solidFill>
                  <a:srgbClr val="FF0000"/>
                </a:solidFill>
              </a:rPr>
              <a:t>R v Clinton (2012)- </a:t>
            </a:r>
            <a:r>
              <a:rPr lang="en-GB" sz="2400" dirty="0"/>
              <a:t>Sexual infidelity cannot be a qualifying trigger</a:t>
            </a:r>
          </a:p>
          <a:p>
            <a:pPr marL="457200" lvl="1" indent="0">
              <a:buNone/>
            </a:pPr>
            <a:endParaRPr lang="en-GB" sz="2400" dirty="0"/>
          </a:p>
          <a:p>
            <a:pPr lvl="1"/>
            <a:endParaRPr lang="en-GB" sz="1800" dirty="0"/>
          </a:p>
        </p:txBody>
      </p:sp>
      <p:sp>
        <p:nvSpPr>
          <p:cNvPr id="4" name="Footer Placeholder 3"/>
          <p:cNvSpPr>
            <a:spLocks noGrp="1"/>
          </p:cNvSpPr>
          <p:nvPr>
            <p:ph type="ftr" sz="quarter" idx="11"/>
          </p:nvPr>
        </p:nvSpPr>
        <p:spPr/>
        <p:txBody>
          <a:bodyPr/>
          <a:lstStyle/>
          <a:p>
            <a:pPr>
              <a:defRPr/>
            </a:pPr>
            <a:r>
              <a:rPr lang="en-GB"/>
              <a:t>Criminal law: homicide scenario</a:t>
            </a:r>
          </a:p>
        </p:txBody>
      </p:sp>
      <p:sp>
        <p:nvSpPr>
          <p:cNvPr id="5" name="Slide Number Placeholder 4"/>
          <p:cNvSpPr>
            <a:spLocks noGrp="1"/>
          </p:cNvSpPr>
          <p:nvPr>
            <p:ph type="sldNum" sz="quarter" idx="12"/>
          </p:nvPr>
        </p:nvSpPr>
        <p:spPr/>
        <p:txBody>
          <a:bodyPr/>
          <a:lstStyle/>
          <a:p>
            <a:pPr>
              <a:defRPr/>
            </a:pPr>
            <a:fld id="{A7EEAEB3-36AD-46D2-A88A-C353B3695621}" type="slidenum">
              <a:rPr lang="en-GB" smtClean="0"/>
              <a:pPr>
                <a:defRPr/>
              </a:pPr>
              <a:t>34</a:t>
            </a:fld>
            <a:endParaRPr lang="en-GB"/>
          </a:p>
        </p:txBody>
      </p:sp>
    </p:spTree>
    <p:extLst>
      <p:ext uri="{BB962C8B-B14F-4D97-AF65-F5344CB8AC3E}">
        <p14:creationId xmlns:p14="http://schemas.microsoft.com/office/powerpoint/2010/main" val="2474266092"/>
      </p:ext>
    </p:extLst>
  </p:cSld>
  <p:clrMapOvr>
    <a:masterClrMapping/>
  </p:clrMapOvr>
  <mc:AlternateContent xmlns:mc="http://schemas.openxmlformats.org/markup-compatibility/2006" xmlns:p14="http://schemas.microsoft.com/office/powerpoint/2010/main">
    <mc:Choice Requires="p14">
      <p:transition spd="slow" p14:dur="2000" advTm="137983"/>
    </mc:Choice>
    <mc:Fallback xmlns="">
      <p:transition spd="slow" advTm="137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Loss of control </a:t>
            </a:r>
          </a:p>
        </p:txBody>
      </p:sp>
      <p:sp>
        <p:nvSpPr>
          <p:cNvPr id="3" name="Content Placeholder 2"/>
          <p:cNvSpPr>
            <a:spLocks noGrp="1"/>
          </p:cNvSpPr>
          <p:nvPr>
            <p:ph idx="1"/>
          </p:nvPr>
        </p:nvSpPr>
        <p:spPr>
          <a:xfrm>
            <a:off x="677334" y="1657979"/>
            <a:ext cx="8596668" cy="4383384"/>
          </a:xfrm>
        </p:spPr>
        <p:txBody>
          <a:bodyPr>
            <a:normAutofit/>
          </a:bodyPr>
          <a:lstStyle/>
          <a:p>
            <a:r>
              <a:rPr lang="en-GB" sz="3600" u="sng" dirty="0"/>
              <a:t>Caused D to lose self-control</a:t>
            </a:r>
          </a:p>
          <a:p>
            <a:pPr lvl="1"/>
            <a:r>
              <a:rPr lang="en-GB" sz="3200" dirty="0"/>
              <a:t>Qualifying trigger must lead to loss of control – s54(1)(b)</a:t>
            </a:r>
          </a:p>
          <a:p>
            <a:pPr lvl="1"/>
            <a:r>
              <a:rPr lang="en-GB" sz="3200" dirty="0"/>
              <a:t>Loss of control does not have to be sudden  - s54(2)</a:t>
            </a:r>
          </a:p>
          <a:p>
            <a:pPr lvl="1"/>
            <a:r>
              <a:rPr lang="en-GB" sz="3200" dirty="0"/>
              <a:t>Need not be from a “one off” incident</a:t>
            </a:r>
            <a:r>
              <a:rPr lang="en-GB" sz="3200" i="1" dirty="0"/>
              <a:t>- </a:t>
            </a:r>
            <a:r>
              <a:rPr lang="en-GB" sz="3200" b="1" i="1" dirty="0">
                <a:solidFill>
                  <a:srgbClr val="FF0000"/>
                </a:solidFill>
              </a:rPr>
              <a:t>Humphreys [1995]- can be cumulative</a:t>
            </a:r>
          </a:p>
          <a:p>
            <a:pPr marL="0" indent="0">
              <a:buNone/>
            </a:pPr>
            <a:endParaRPr lang="en-GB" sz="2400" b="1" i="1" dirty="0"/>
          </a:p>
        </p:txBody>
      </p:sp>
      <p:sp>
        <p:nvSpPr>
          <p:cNvPr id="4" name="Footer Placeholder 3"/>
          <p:cNvSpPr>
            <a:spLocks noGrp="1"/>
          </p:cNvSpPr>
          <p:nvPr>
            <p:ph type="ftr" sz="quarter" idx="11"/>
          </p:nvPr>
        </p:nvSpPr>
        <p:spPr/>
        <p:txBody>
          <a:bodyPr/>
          <a:lstStyle/>
          <a:p>
            <a:pPr>
              <a:defRPr/>
            </a:pPr>
            <a:r>
              <a:rPr lang="en-GB"/>
              <a:t>Criminal law: homicide scenario</a:t>
            </a:r>
          </a:p>
        </p:txBody>
      </p:sp>
      <p:sp>
        <p:nvSpPr>
          <p:cNvPr id="5" name="Slide Number Placeholder 4"/>
          <p:cNvSpPr>
            <a:spLocks noGrp="1"/>
          </p:cNvSpPr>
          <p:nvPr>
            <p:ph type="sldNum" sz="quarter" idx="12"/>
          </p:nvPr>
        </p:nvSpPr>
        <p:spPr/>
        <p:txBody>
          <a:bodyPr/>
          <a:lstStyle/>
          <a:p>
            <a:pPr>
              <a:defRPr/>
            </a:pPr>
            <a:fld id="{A7EEAEB3-36AD-46D2-A88A-C353B3695621}" type="slidenum">
              <a:rPr lang="en-GB" smtClean="0"/>
              <a:pPr>
                <a:defRPr/>
              </a:pPr>
              <a:t>35</a:t>
            </a:fld>
            <a:endParaRPr lang="en-GB"/>
          </a:p>
        </p:txBody>
      </p:sp>
    </p:spTree>
    <p:extLst>
      <p:ext uri="{BB962C8B-B14F-4D97-AF65-F5344CB8AC3E}">
        <p14:creationId xmlns:p14="http://schemas.microsoft.com/office/powerpoint/2010/main" val="2350819416"/>
      </p:ext>
    </p:extLst>
  </p:cSld>
  <p:clrMapOvr>
    <a:masterClrMapping/>
  </p:clrMapOvr>
  <mc:AlternateContent xmlns:mc="http://schemas.openxmlformats.org/markup-compatibility/2006" xmlns:p14="http://schemas.microsoft.com/office/powerpoint/2010/main">
    <mc:Choice Requires="p14">
      <p:transition spd="slow" p14:dur="2000" advTm="175182"/>
    </mc:Choice>
    <mc:Fallback xmlns="">
      <p:transition spd="slow" advTm="17518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Loss of control</a:t>
            </a:r>
          </a:p>
        </p:txBody>
      </p:sp>
      <p:sp>
        <p:nvSpPr>
          <p:cNvPr id="3" name="Content Placeholder 2"/>
          <p:cNvSpPr>
            <a:spLocks noGrp="1"/>
          </p:cNvSpPr>
          <p:nvPr>
            <p:ph idx="1"/>
          </p:nvPr>
        </p:nvSpPr>
        <p:spPr>
          <a:xfrm>
            <a:off x="677334" y="1261241"/>
            <a:ext cx="8596668" cy="4780121"/>
          </a:xfrm>
        </p:spPr>
        <p:txBody>
          <a:bodyPr>
            <a:normAutofit/>
          </a:bodyPr>
          <a:lstStyle/>
          <a:p>
            <a:pPr marL="0" indent="0" algn="ctr">
              <a:buNone/>
            </a:pPr>
            <a:r>
              <a:rPr lang="en-GB" sz="3000" u="sng" dirty="0"/>
              <a:t>Sex, age, degree of tolerance and self restraint in D’s circumstances – s54(1)(c)</a:t>
            </a:r>
          </a:p>
          <a:p>
            <a:pPr lvl="1"/>
            <a:r>
              <a:rPr lang="en-GB" sz="2400" dirty="0"/>
              <a:t>Objective test:</a:t>
            </a:r>
          </a:p>
          <a:p>
            <a:pPr lvl="2"/>
            <a:r>
              <a:rPr lang="en-GB" sz="2400" dirty="0"/>
              <a:t>Person of D’s sex and age</a:t>
            </a:r>
          </a:p>
          <a:p>
            <a:pPr lvl="2"/>
            <a:r>
              <a:rPr lang="en-GB" sz="2400" dirty="0"/>
              <a:t>With a normal degree of tolerance and self restraint</a:t>
            </a:r>
          </a:p>
          <a:p>
            <a:pPr lvl="2"/>
            <a:r>
              <a:rPr lang="en-GB" sz="2400" dirty="0"/>
              <a:t>And in the circumstances of D</a:t>
            </a:r>
          </a:p>
          <a:p>
            <a:pPr lvl="2"/>
            <a:r>
              <a:rPr lang="en-GB" sz="2400" dirty="0"/>
              <a:t>Might have reacted in the same… way to D [and killed]</a:t>
            </a:r>
          </a:p>
          <a:p>
            <a:pPr lvl="2"/>
            <a:r>
              <a:rPr lang="en-GB" sz="2400" dirty="0"/>
              <a:t>Or in a similar way [and killed]</a:t>
            </a:r>
          </a:p>
          <a:p>
            <a:pPr marL="0" indent="0">
              <a:buNone/>
            </a:pPr>
            <a:endParaRPr lang="en-GB" dirty="0"/>
          </a:p>
        </p:txBody>
      </p:sp>
      <p:sp>
        <p:nvSpPr>
          <p:cNvPr id="4" name="Footer Placeholder 3"/>
          <p:cNvSpPr>
            <a:spLocks noGrp="1"/>
          </p:cNvSpPr>
          <p:nvPr>
            <p:ph type="ftr" sz="quarter" idx="11"/>
          </p:nvPr>
        </p:nvSpPr>
        <p:spPr/>
        <p:txBody>
          <a:bodyPr/>
          <a:lstStyle/>
          <a:p>
            <a:pPr>
              <a:defRPr/>
            </a:pPr>
            <a:r>
              <a:rPr lang="en-GB" dirty="0"/>
              <a:t>Criminal law: homicide scenario</a:t>
            </a:r>
          </a:p>
        </p:txBody>
      </p:sp>
      <p:sp>
        <p:nvSpPr>
          <p:cNvPr id="5" name="Slide Number Placeholder 4"/>
          <p:cNvSpPr>
            <a:spLocks noGrp="1"/>
          </p:cNvSpPr>
          <p:nvPr>
            <p:ph type="sldNum" sz="quarter" idx="12"/>
          </p:nvPr>
        </p:nvSpPr>
        <p:spPr/>
        <p:txBody>
          <a:bodyPr/>
          <a:lstStyle/>
          <a:p>
            <a:pPr>
              <a:defRPr/>
            </a:pPr>
            <a:fld id="{A7EEAEB3-36AD-46D2-A88A-C353B3695621}" type="slidenum">
              <a:rPr lang="en-GB" smtClean="0"/>
              <a:pPr>
                <a:defRPr/>
              </a:pPr>
              <a:t>36</a:t>
            </a:fld>
            <a:endParaRPr lang="en-GB" dirty="0"/>
          </a:p>
        </p:txBody>
      </p:sp>
    </p:spTree>
    <p:extLst>
      <p:ext uri="{BB962C8B-B14F-4D97-AF65-F5344CB8AC3E}">
        <p14:creationId xmlns:p14="http://schemas.microsoft.com/office/powerpoint/2010/main" val="2017321388"/>
      </p:ext>
    </p:extLst>
  </p:cSld>
  <p:clrMapOvr>
    <a:masterClrMapping/>
  </p:clrMapOvr>
  <mc:AlternateContent xmlns:mc="http://schemas.openxmlformats.org/markup-compatibility/2006" xmlns:p14="http://schemas.microsoft.com/office/powerpoint/2010/main">
    <mc:Choice Requires="p14">
      <p:transition spd="slow" p14:dur="2000" advTm="54855"/>
    </mc:Choice>
    <mc:Fallback xmlns="">
      <p:transition spd="slow" advTm="5485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761413" cy="706964"/>
          </a:xfrm>
        </p:spPr>
        <p:txBody>
          <a:bodyPr vert="horz" lIns="91440" tIns="45720" rIns="91440" bIns="45720" rtlCol="0" anchor="ctr">
            <a:normAutofit/>
          </a:bodyPr>
          <a:lstStyle/>
          <a:p>
            <a:r>
              <a:rPr lang="en-US" dirty="0"/>
              <a:t>Insanity</a:t>
            </a:r>
          </a:p>
        </p:txBody>
      </p:sp>
      <p:pic>
        <p:nvPicPr>
          <p:cNvPr id="5" name="Picture 4"/>
          <p:cNvPicPr>
            <a:picLocks noChangeAspect="1"/>
          </p:cNvPicPr>
          <p:nvPr/>
        </p:nvPicPr>
        <p:blipFill rotWithShape="1">
          <a:blip r:embed="rId2"/>
          <a:srcRect l="4442" r="1117"/>
          <a:stretch/>
        </p:blipFill>
        <p:spPr>
          <a:xfrm>
            <a:off x="8509638" y="2775951"/>
            <a:ext cx="2634119" cy="1859465"/>
          </a:xfrm>
          <a:prstGeom prst="roundRect">
            <a:avLst>
              <a:gd name="adj" fmla="val 1858"/>
            </a:avLst>
          </a:prstGeom>
          <a:effectLst>
            <a:outerShdw blurRad="50800" dist="50800" dir="5400000" algn="tl" rotWithShape="0">
              <a:srgbClr val="000000">
                <a:alpha val="43000"/>
              </a:srgbClr>
            </a:outerShdw>
          </a:effectLst>
        </p:spPr>
      </p:pic>
      <p:graphicFrame>
        <p:nvGraphicFramePr>
          <p:cNvPr id="7" name="TextBox 2">
            <a:extLst>
              <a:ext uri="{FF2B5EF4-FFF2-40B4-BE49-F238E27FC236}">
                <a16:creationId xmlns:a16="http://schemas.microsoft.com/office/drawing/2014/main" id="{781F9D08-06FC-2B5F-ADD9-138A0BA4558C}"/>
              </a:ext>
            </a:extLst>
          </p:cNvPr>
          <p:cNvGraphicFramePr/>
          <p:nvPr/>
        </p:nvGraphicFramePr>
        <p:xfrm>
          <a:off x="1154954" y="2603500"/>
          <a:ext cx="6980394" cy="3746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2861177"/>
      </p:ext>
    </p:extLst>
  </p:cSld>
  <p:clrMapOvr>
    <a:masterClrMapping/>
  </p:clrMapOvr>
  <mc:AlternateContent xmlns:mc="http://schemas.openxmlformats.org/markup-compatibility/2006" xmlns:p14="http://schemas.microsoft.com/office/powerpoint/2010/main">
    <mc:Choice Requires="p14">
      <p:transition spd="slow" p14:dur="2000" advTm="269868"/>
    </mc:Choice>
    <mc:Fallback xmlns="">
      <p:transition spd="slow" advTm="26986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4087" y="1130603"/>
            <a:ext cx="3342442" cy="4596794"/>
          </a:xfrm>
        </p:spPr>
        <p:txBody>
          <a:bodyPr anchor="ctr">
            <a:normAutofit/>
          </a:bodyPr>
          <a:lstStyle/>
          <a:p>
            <a:r>
              <a:rPr lang="en-GB" sz="3200" b="1" dirty="0">
                <a:solidFill>
                  <a:srgbClr val="FF0000"/>
                </a:solidFill>
              </a:rPr>
              <a:t>Test for insanity: </a:t>
            </a:r>
            <a:r>
              <a:rPr lang="en-GB" sz="3200" b="1" dirty="0" err="1">
                <a:solidFill>
                  <a:srgbClr val="FF0000"/>
                </a:solidFill>
              </a:rPr>
              <a:t>m’Naghten</a:t>
            </a:r>
            <a:r>
              <a:rPr lang="en-GB" sz="3200" b="1" dirty="0">
                <a:solidFill>
                  <a:srgbClr val="FF0000"/>
                </a:solidFill>
              </a:rPr>
              <a:t> rules</a:t>
            </a:r>
          </a:p>
        </p:txBody>
      </p:sp>
      <p:sp>
        <p:nvSpPr>
          <p:cNvPr id="3" name="Content Placeholder 2"/>
          <p:cNvSpPr>
            <a:spLocks noGrp="1"/>
          </p:cNvSpPr>
          <p:nvPr>
            <p:ph idx="1"/>
          </p:nvPr>
        </p:nvSpPr>
        <p:spPr>
          <a:xfrm>
            <a:off x="5290077" y="437513"/>
            <a:ext cx="5502614" cy="5954325"/>
          </a:xfrm>
        </p:spPr>
        <p:txBody>
          <a:bodyPr anchor="ctr">
            <a:normAutofit/>
          </a:bodyPr>
          <a:lstStyle/>
          <a:p>
            <a:r>
              <a:rPr lang="en-GB" sz="2000" b="1" dirty="0" err="1"/>
              <a:t>M’Naghten</a:t>
            </a:r>
            <a:r>
              <a:rPr lang="en-GB" sz="2000" b="1" dirty="0"/>
              <a:t>[1843] </a:t>
            </a:r>
            <a:r>
              <a:rPr lang="en-GB" sz="2000" dirty="0"/>
              <a:t>D had been found to be suffering from delusions and was acquitted of murdering Sir Robert Peel’s secretary.</a:t>
            </a:r>
          </a:p>
          <a:p>
            <a:endParaRPr lang="en-GB" sz="2000" dirty="0"/>
          </a:p>
          <a:p>
            <a:r>
              <a:rPr lang="en-GB" sz="2000" b="1" i="1" dirty="0"/>
              <a:t>Everyman is presumed sane, but this can be rebutted by evidence that he was ‘labouring under such a defect of reason, from disease’</a:t>
            </a:r>
          </a:p>
          <a:p>
            <a:endParaRPr lang="en-GB" sz="2000" b="1" i="1" dirty="0"/>
          </a:p>
          <a:p>
            <a:r>
              <a:rPr lang="en-GB" sz="2000" b="1" u="sng" dirty="0">
                <a:latin typeface="Arial Narrow" panose="020B0606020202030204" pitchFamily="34" charset="0"/>
              </a:rPr>
              <a:t>The elements of the defence are:</a:t>
            </a:r>
          </a:p>
          <a:p>
            <a:pPr marL="0" indent="0">
              <a:buNone/>
            </a:pPr>
            <a:r>
              <a:rPr lang="en-GB" sz="2000" dirty="0">
                <a:latin typeface="Arial Narrow" panose="020B0606020202030204" pitchFamily="34" charset="0"/>
              </a:rPr>
              <a:t>- D has a disease of the mind</a:t>
            </a:r>
          </a:p>
          <a:p>
            <a:pPr marL="0" indent="0">
              <a:buNone/>
            </a:pPr>
            <a:r>
              <a:rPr lang="en-GB" sz="2000" dirty="0">
                <a:latin typeface="Arial Narrow" panose="020B0606020202030204" pitchFamily="34" charset="0"/>
              </a:rPr>
              <a:t>- which leads to a defect of reason</a:t>
            </a:r>
          </a:p>
          <a:p>
            <a:pPr marL="0" indent="0">
              <a:buNone/>
            </a:pPr>
            <a:r>
              <a:rPr lang="en-GB" sz="2000" dirty="0">
                <a:latin typeface="Arial Narrow" panose="020B0606020202030204" pitchFamily="34" charset="0"/>
              </a:rPr>
              <a:t>- which in turn means that D does not know the nature and quality of his act, or that if he does, he does not know that the act is wrong</a:t>
            </a:r>
          </a:p>
          <a:p>
            <a:endParaRPr lang="en-GB" sz="2000" dirty="0"/>
          </a:p>
        </p:txBody>
      </p:sp>
    </p:spTree>
    <p:extLst>
      <p:ext uri="{BB962C8B-B14F-4D97-AF65-F5344CB8AC3E}">
        <p14:creationId xmlns:p14="http://schemas.microsoft.com/office/powerpoint/2010/main" val="3084866914"/>
      </p:ext>
    </p:extLst>
  </p:cSld>
  <p:clrMapOvr>
    <a:masterClrMapping/>
  </p:clrMapOvr>
  <mc:AlternateContent xmlns:mc="http://schemas.openxmlformats.org/markup-compatibility/2006" xmlns:p14="http://schemas.microsoft.com/office/powerpoint/2010/main">
    <mc:Choice Requires="p14">
      <p:transition spd="slow" p14:dur="2000" advTm="109878"/>
    </mc:Choice>
    <mc:Fallback xmlns="">
      <p:transition spd="slow" advTm="10987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9098" y="629265"/>
            <a:ext cx="6072776" cy="1622322"/>
          </a:xfrm>
        </p:spPr>
        <p:txBody>
          <a:bodyPr>
            <a:normAutofit/>
          </a:bodyPr>
          <a:lstStyle/>
          <a:p>
            <a:r>
              <a:rPr lang="en-GB" dirty="0"/>
              <a:t>D has a disease of the mind</a:t>
            </a:r>
          </a:p>
        </p:txBody>
      </p:sp>
      <p:pic>
        <p:nvPicPr>
          <p:cNvPr id="4" name="Picture 3"/>
          <p:cNvPicPr>
            <a:picLocks noChangeAspect="1"/>
          </p:cNvPicPr>
          <p:nvPr/>
        </p:nvPicPr>
        <p:blipFill rotWithShape="1">
          <a:blip r:embed="rId3"/>
          <a:srcRect l="18225" r="14572" b="1"/>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3" name="Content Placeholder 2"/>
          <p:cNvSpPr>
            <a:spLocks noGrp="1"/>
          </p:cNvSpPr>
          <p:nvPr>
            <p:ph idx="1"/>
          </p:nvPr>
        </p:nvSpPr>
        <p:spPr>
          <a:xfrm>
            <a:off x="639098" y="2418735"/>
            <a:ext cx="6072776" cy="3811740"/>
          </a:xfrm>
        </p:spPr>
        <p:txBody>
          <a:bodyPr anchor="ctr">
            <a:normAutofit/>
          </a:bodyPr>
          <a:lstStyle/>
          <a:p>
            <a:pPr>
              <a:lnSpc>
                <a:spcPct val="90000"/>
              </a:lnSpc>
            </a:pPr>
            <a:r>
              <a:rPr lang="en-GB" sz="1400" dirty="0"/>
              <a:t>- A disease of the mind will be established  where an </a:t>
            </a:r>
            <a:r>
              <a:rPr lang="en-GB" sz="1400" b="1" dirty="0"/>
              <a:t>internal factor </a:t>
            </a:r>
            <a:r>
              <a:rPr lang="en-GB" sz="1400" dirty="0"/>
              <a:t>causes a malfunctioning of mind </a:t>
            </a:r>
            <a:r>
              <a:rPr lang="en-GB" sz="1400" b="1" dirty="0"/>
              <a:t>(Kemp [1957])</a:t>
            </a:r>
          </a:p>
          <a:p>
            <a:pPr>
              <a:lnSpc>
                <a:spcPct val="90000"/>
              </a:lnSpc>
            </a:pPr>
            <a:r>
              <a:rPr lang="en-GB" sz="1400" b="1" u="sng" dirty="0"/>
              <a:t>(a) INTERNAL FACTORS</a:t>
            </a:r>
          </a:p>
          <a:p>
            <a:pPr>
              <a:lnSpc>
                <a:spcPct val="90000"/>
              </a:lnSpc>
            </a:pPr>
            <a:r>
              <a:rPr lang="en-GB" sz="1400" dirty="0"/>
              <a:t>- Mental disorders</a:t>
            </a:r>
          </a:p>
          <a:p>
            <a:pPr>
              <a:lnSpc>
                <a:spcPct val="90000"/>
              </a:lnSpc>
            </a:pPr>
            <a:r>
              <a:rPr lang="en-GB" sz="1400" dirty="0"/>
              <a:t>- some degeneration or changed physical state – </a:t>
            </a:r>
            <a:r>
              <a:rPr lang="en-GB" sz="1400" b="1" dirty="0"/>
              <a:t>Sullivan [1984]</a:t>
            </a:r>
          </a:p>
          <a:p>
            <a:pPr>
              <a:lnSpc>
                <a:spcPct val="90000"/>
              </a:lnSpc>
            </a:pPr>
            <a:r>
              <a:rPr lang="en-GB" sz="1400" dirty="0"/>
              <a:t>- sleep walking – </a:t>
            </a:r>
            <a:r>
              <a:rPr lang="en-GB" sz="1400" b="1" dirty="0"/>
              <a:t>Burgess [1991</a:t>
            </a:r>
            <a:r>
              <a:rPr lang="en-GB" sz="1400" dirty="0"/>
              <a:t>]</a:t>
            </a:r>
          </a:p>
          <a:p>
            <a:pPr>
              <a:lnSpc>
                <a:spcPct val="90000"/>
              </a:lnSpc>
            </a:pPr>
            <a:r>
              <a:rPr lang="en-GB" sz="1400" dirty="0"/>
              <a:t>- Diabetes – </a:t>
            </a:r>
            <a:r>
              <a:rPr lang="en-GB" sz="1400" b="1" dirty="0"/>
              <a:t>Hennessy [1989]</a:t>
            </a:r>
          </a:p>
          <a:p>
            <a:pPr>
              <a:lnSpc>
                <a:spcPct val="90000"/>
              </a:lnSpc>
            </a:pPr>
            <a:r>
              <a:rPr lang="en-GB" sz="1400" b="1" u="sng" dirty="0"/>
              <a:t>B) Does a disease of the mind have to result in violence?</a:t>
            </a:r>
          </a:p>
          <a:p>
            <a:pPr>
              <a:lnSpc>
                <a:spcPct val="90000"/>
              </a:lnSpc>
            </a:pPr>
            <a:r>
              <a:rPr lang="en-GB" sz="1400" b="1" dirty="0"/>
              <a:t>Bratt v Attorney General For Northern Ireland [1963] </a:t>
            </a:r>
            <a:r>
              <a:rPr lang="en-GB" sz="1400" dirty="0"/>
              <a:t>– a disease of the mind is any mental disorder which manifests itself in violence and is prone to recur.</a:t>
            </a:r>
          </a:p>
          <a:p>
            <a:pPr>
              <a:lnSpc>
                <a:spcPct val="90000"/>
              </a:lnSpc>
            </a:pPr>
            <a:r>
              <a:rPr lang="en-GB" sz="1400" b="1" dirty="0"/>
              <a:t>Quick [1973] -  a person can have a disease of the mind and not be violent</a:t>
            </a:r>
          </a:p>
          <a:p>
            <a:pPr>
              <a:lnSpc>
                <a:spcPct val="90000"/>
              </a:lnSpc>
            </a:pPr>
            <a:endParaRPr lang="en-GB" sz="1400" b="1" dirty="0">
              <a:solidFill>
                <a:srgbClr val="FFFFFF"/>
              </a:solidFill>
            </a:endParaRPr>
          </a:p>
        </p:txBody>
      </p:sp>
    </p:spTree>
    <p:extLst>
      <p:ext uri="{BB962C8B-B14F-4D97-AF65-F5344CB8AC3E}">
        <p14:creationId xmlns:p14="http://schemas.microsoft.com/office/powerpoint/2010/main" val="3162130774"/>
      </p:ext>
    </p:extLst>
  </p:cSld>
  <p:clrMapOvr>
    <a:masterClrMapping/>
  </p:clrMapOvr>
  <mc:AlternateContent xmlns:mc="http://schemas.openxmlformats.org/markup-compatibility/2006" xmlns:p14="http://schemas.microsoft.com/office/powerpoint/2010/main">
    <mc:Choice Requires="p14">
      <p:transition spd="slow" p14:dur="2000" advTm="498159"/>
    </mc:Choice>
    <mc:Fallback xmlns="">
      <p:transition spd="slow" advTm="49815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6" name="Rectangle 307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A8DAE6-1BDA-AAF3-2E58-E7FC66118434}"/>
              </a:ext>
            </a:extLst>
          </p:cNvPr>
          <p:cNvSpPr>
            <a:spLocks noGrp="1"/>
          </p:cNvSpPr>
          <p:nvPr>
            <p:ph type="title"/>
          </p:nvPr>
        </p:nvSpPr>
        <p:spPr>
          <a:xfrm>
            <a:off x="589560" y="856180"/>
            <a:ext cx="4560584" cy="1128068"/>
          </a:xfrm>
        </p:spPr>
        <p:txBody>
          <a:bodyPr anchor="ctr">
            <a:normAutofit/>
          </a:bodyPr>
          <a:lstStyle/>
          <a:p>
            <a:r>
              <a:rPr lang="en-GB" sz="4000"/>
              <a:t>Please remember….</a:t>
            </a:r>
          </a:p>
        </p:txBody>
      </p:sp>
      <p:grpSp>
        <p:nvGrpSpPr>
          <p:cNvPr id="3077" name="Group 308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3082" name="Rectangle 308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3" name="Rectangle 308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78" name="Rectangle 308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2865EAF-996B-2945-4A92-BF12492F8680}"/>
              </a:ext>
            </a:extLst>
          </p:cNvPr>
          <p:cNvSpPr>
            <a:spLocks noGrp="1"/>
          </p:cNvSpPr>
          <p:nvPr>
            <p:ph idx="1"/>
          </p:nvPr>
        </p:nvSpPr>
        <p:spPr>
          <a:xfrm>
            <a:off x="590719" y="2330505"/>
            <a:ext cx="4559425" cy="3979585"/>
          </a:xfrm>
        </p:spPr>
        <p:txBody>
          <a:bodyPr anchor="ctr">
            <a:normAutofit/>
          </a:bodyPr>
          <a:lstStyle/>
          <a:p>
            <a:r>
              <a:rPr lang="en-GB" sz="2000"/>
              <a:t>Due on Turnitin by the 5</a:t>
            </a:r>
            <a:r>
              <a:rPr lang="en-GB" sz="2000" baseline="30000"/>
              <a:t>th</a:t>
            </a:r>
            <a:r>
              <a:rPr lang="en-GB" sz="2000"/>
              <a:t> May 2023 @ 23:59pm</a:t>
            </a:r>
          </a:p>
          <a:p>
            <a:r>
              <a:rPr lang="en-GB" sz="2000"/>
              <a:t>Read the question carefully to include ALL offences and possible defences</a:t>
            </a:r>
          </a:p>
          <a:p>
            <a:r>
              <a:rPr lang="en-GB" sz="2000"/>
              <a:t>Ensure to include relevant case law to support your answer</a:t>
            </a:r>
          </a:p>
          <a:p>
            <a:r>
              <a:rPr lang="en-GB" sz="2000"/>
              <a:t>Provide a discussion surrounding your choice of offences/ defences to justify why you feel they apply to this case</a:t>
            </a:r>
          </a:p>
          <a:p>
            <a:r>
              <a:rPr lang="en-GB" sz="2000"/>
              <a:t>Include a cover page and reference list at the end of your work</a:t>
            </a:r>
          </a:p>
          <a:p>
            <a:pPr marL="0" indent="0">
              <a:buNone/>
            </a:pPr>
            <a:endParaRPr lang="en-GB" sz="2000"/>
          </a:p>
        </p:txBody>
      </p:sp>
      <p:sp>
        <p:nvSpPr>
          <p:cNvPr id="3080" name="Rectangle 308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6" name="Rectangle 308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Good Luck – Tagged &quot;Emoji&quot; – Edibilis">
            <a:extLst>
              <a:ext uri="{FF2B5EF4-FFF2-40B4-BE49-F238E27FC236}">
                <a16:creationId xmlns:a16="http://schemas.microsoft.com/office/drawing/2014/main" id="{20814122-62AD-53C5-9CEF-71E9FC85EC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3494"/>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73196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3|31.2"/>
</p:tagLst>
</file>

<file path=ppt/tags/tag2.xml><?xml version="1.0" encoding="utf-8"?>
<p:tagLst xmlns:a="http://schemas.openxmlformats.org/drawingml/2006/main" xmlns:r="http://schemas.openxmlformats.org/officeDocument/2006/relationships" xmlns:p="http://schemas.openxmlformats.org/presentationml/2006/main">
  <p:tag name="TIMING" val="|2.4"/>
</p:tagLst>
</file>

<file path=ppt/tags/tag3.xml><?xml version="1.0" encoding="utf-8"?>
<p:tagLst xmlns:a="http://schemas.openxmlformats.org/drawingml/2006/main" xmlns:r="http://schemas.openxmlformats.org/officeDocument/2006/relationships" xmlns:p="http://schemas.openxmlformats.org/presentationml/2006/main">
  <p:tag name="TIMING" val="|3.7|77.6"/>
</p:tagLst>
</file>

<file path=ppt/tags/tag4.xml><?xml version="1.0" encoding="utf-8"?>
<p:tagLst xmlns:a="http://schemas.openxmlformats.org/drawingml/2006/main" xmlns:r="http://schemas.openxmlformats.org/officeDocument/2006/relationships" xmlns:p="http://schemas.openxmlformats.org/presentationml/2006/main">
  <p:tag name="TIMING" val="|3.1|25.7|13.2|8|4.2"/>
</p:tagLst>
</file>

<file path=ppt/tags/tag5.xml><?xml version="1.0" encoding="utf-8"?>
<p:tagLst xmlns:a="http://schemas.openxmlformats.org/drawingml/2006/main" xmlns:r="http://schemas.openxmlformats.org/officeDocument/2006/relationships" xmlns:p="http://schemas.openxmlformats.org/presentationml/2006/main">
  <p:tag name="TIMING" val="|0.7|0.7"/>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5" ma:contentTypeDescription="Create a new document." ma:contentTypeScope="" ma:versionID="acd2d1990088ae20273bc116f9d35339">
  <xsd:schema xmlns:xsd="http://www.w3.org/2001/XMLSchema" xmlns:xs="http://www.w3.org/2001/XMLSchema" xmlns:p="http://schemas.microsoft.com/office/2006/metadata/properties" xmlns:ns2="58fca413-3b36-4298-af2b-d24aa1f4750f" xmlns:ns3="1084fe36-8241-4751-a893-1fa9f44ff207" targetNamespace="http://schemas.microsoft.com/office/2006/metadata/properties" ma:root="true" ma:fieldsID="722d430d9b27bb3f29374e11a5408984" ns2:_="" ns3:_="">
    <xsd:import namespace="58fca413-3b36-4298-af2b-d24aa1f4750f"/>
    <xsd:import namespace="1084fe36-8241-4751-a893-1fa9f44ff20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084fe36-8241-4751-a893-1fa9f44ff20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A2A385-22A4-4581-BF50-FAD6CEE1F31F}">
  <ds:schemaRefs>
    <ds:schemaRef ds:uri="http://www.w3.org/XML/1998/namespace"/>
    <ds:schemaRef ds:uri="97e90ac9-f7c9-4ef0-b151-0ad37f9b04e3"/>
    <ds:schemaRef ds:uri="http://schemas.microsoft.com/office/2006/metadata/properties"/>
    <ds:schemaRef ds:uri="http://schemas.microsoft.com/office/2006/documentManagement/types"/>
    <ds:schemaRef ds:uri="http://purl.org/dc/elements/1.1/"/>
    <ds:schemaRef ds:uri="e89b0d28-101f-4150-bb20-b1c24cca2db8"/>
    <ds:schemaRef ds:uri="http://purl.org/dc/dcmitype/"/>
    <ds:schemaRef ds:uri="http://schemas.openxmlformats.org/package/2006/metadata/core-properties"/>
    <ds:schemaRef ds:uri="http://purl.org/dc/terms/"/>
    <ds:schemaRef ds:uri="http://schemas.microsoft.com/office/infopath/2007/PartnerControls"/>
  </ds:schemaRefs>
</ds:datastoreItem>
</file>

<file path=customXml/itemProps2.xml><?xml version="1.0" encoding="utf-8"?>
<ds:datastoreItem xmlns:ds="http://schemas.openxmlformats.org/officeDocument/2006/customXml" ds:itemID="{8D67DFF3-EB7D-40A2-982D-421B7515A8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1084fe36-8241-4751-a893-1fa9f44ff2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1C5B79E-8118-4DE2-B045-AB8700E0FF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TM10001105[[fn=Crop]]</Template>
  <TotalTime>65</TotalTime>
  <Words>3667</Words>
  <Application>Microsoft Office PowerPoint</Application>
  <PresentationFormat>Widescreen</PresentationFormat>
  <Paragraphs>387</Paragraphs>
  <Slides>40</Slides>
  <Notes>34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Assignment 2 Preparation</vt:lpstr>
      <vt:lpstr>PowerPoint Presentation</vt:lpstr>
      <vt:lpstr>Now lets recap…….</vt:lpstr>
      <vt:lpstr>Non- fatal offences against the person</vt:lpstr>
      <vt:lpstr>BATTERY</vt:lpstr>
      <vt:lpstr>The actus reus of battery</vt:lpstr>
      <vt:lpstr>The mens rea of battery: ‘D intended or was reckless’</vt:lpstr>
      <vt:lpstr>ASSAULT – s39 CJA 1988</vt:lpstr>
      <vt:lpstr>The actus reus of assault</vt:lpstr>
      <vt:lpstr>The Mens rea of assault</vt:lpstr>
      <vt:lpstr>ASSAULT OCCASIONING ACTUAL BODILY HARM  - S.47 OAPA 1861</vt:lpstr>
      <vt:lpstr>The actus reus of Assault occasioning actual bodily harm</vt:lpstr>
      <vt:lpstr>WOUNDING AND INFLICTING GRIEVOUS BODILY HARM WITHOUT INTENT: S20</vt:lpstr>
      <vt:lpstr>The actus reus of wounding and inflicting GBH without intent</vt:lpstr>
      <vt:lpstr>The Mens rea for wounding and inflicting GBH without intent</vt:lpstr>
      <vt:lpstr>Wounding and causing grievous bodily harm with intent: s18 OAPA 1861</vt:lpstr>
      <vt:lpstr>S18 OAPA 1861 provides one offence, but there are 4 ways of committing it</vt:lpstr>
      <vt:lpstr>The actus reus of s18</vt:lpstr>
      <vt:lpstr>The mens rea of s18</vt:lpstr>
      <vt:lpstr>Criminal Damage  </vt:lpstr>
      <vt:lpstr>Criminal Damage</vt:lpstr>
      <vt:lpstr>Criminal Damage – Actus reus</vt:lpstr>
      <vt:lpstr>Criminal Damage: Mens Rea</vt:lpstr>
      <vt:lpstr>Criminal Damage- The aggravated offence</vt:lpstr>
      <vt:lpstr>Criminal Damage</vt:lpstr>
      <vt:lpstr>Murder </vt:lpstr>
      <vt:lpstr>PowerPoint Presentation</vt:lpstr>
      <vt:lpstr>Specific partial defences to murder</vt:lpstr>
      <vt:lpstr>Specific defences to murder: DIMINISHED RESPONSIBILITY</vt:lpstr>
      <vt:lpstr>Diminished responsibility</vt:lpstr>
      <vt:lpstr>Loss of control</vt:lpstr>
      <vt:lpstr>Loss of control</vt:lpstr>
      <vt:lpstr>Loss of control – qualifying trigger</vt:lpstr>
      <vt:lpstr>Loss of control – qualifying trigger</vt:lpstr>
      <vt:lpstr>Loss of control </vt:lpstr>
      <vt:lpstr>Loss of control</vt:lpstr>
      <vt:lpstr>Insanity</vt:lpstr>
      <vt:lpstr>Test for insanity: m’Naghten rules</vt:lpstr>
      <vt:lpstr>D has a disease of the mind</vt:lpstr>
      <vt:lpstr>Please 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Non-fatal offences against the person</dc:title>
  <dc:creator>Laura Knight</dc:creator>
  <cp:lastModifiedBy>Sadie France</cp:lastModifiedBy>
  <cp:revision>478</cp:revision>
  <cp:lastPrinted>2021-02-08T13:02:43Z</cp:lastPrinted>
  <dcterms:created xsi:type="dcterms:W3CDTF">2017-09-27T09:47:26Z</dcterms:created>
  <dcterms:modified xsi:type="dcterms:W3CDTF">2023-03-29T10:30:08Z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0x0101000BE7DBDF00C77446A3212AEFF4577A21</vt:lpwstr>
  </property>
</Properties>
</file>