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70" r:id="rId5"/>
    <p:sldId id="278" r:id="rId6"/>
    <p:sldId id="279" r:id="rId7"/>
    <p:sldId id="280" r:id="rId8"/>
    <p:sldId id="269" r:id="rId9"/>
    <p:sldId id="263" r:id="rId10"/>
    <p:sldId id="262" r:id="rId11"/>
    <p:sldId id="264" r:id="rId12"/>
    <p:sldId id="266" r:id="rId13"/>
    <p:sldId id="261" r:id="rId14"/>
    <p:sldId id="276" r:id="rId15"/>
    <p:sldId id="273" r:id="rId16"/>
    <p:sldId id="287" r:id="rId17"/>
    <p:sldId id="272" r:id="rId18"/>
    <p:sldId id="285" r:id="rId19"/>
    <p:sldId id="271" r:id="rId20"/>
    <p:sldId id="257" r:id="rId21"/>
    <p:sldId id="265" r:id="rId22"/>
    <p:sldId id="281" r:id="rId23"/>
    <p:sldId id="289"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D155B0A-7F50-468A-A5AC-B98D2B36F452}">
          <p14:sldIdLst>
            <p14:sldId id="256"/>
            <p14:sldId id="258"/>
            <p14:sldId id="259"/>
            <p14:sldId id="270"/>
            <p14:sldId id="278"/>
            <p14:sldId id="279"/>
            <p14:sldId id="280"/>
            <p14:sldId id="269"/>
            <p14:sldId id="263"/>
            <p14:sldId id="262"/>
            <p14:sldId id="264"/>
            <p14:sldId id="266"/>
            <p14:sldId id="261"/>
            <p14:sldId id="276"/>
            <p14:sldId id="273"/>
            <p14:sldId id="287"/>
            <p14:sldId id="272"/>
            <p14:sldId id="285"/>
            <p14:sldId id="271"/>
            <p14:sldId id="257"/>
            <p14:sldId id="265"/>
            <p14:sldId id="281"/>
            <p14:sldId id="28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FEBE7-5FAB-3ADD-9B6F-5DEDC1336661}" v="136" dt="2026-03-25T20:42:32.273"/>
    <p1510:client id="{7CA8D5BB-DFAD-63C4-768D-41190563E8C6}" v="218" dt="2026-03-26T19:18:15.800"/>
    <p1510:client id="{834F3EFD-0FB2-F35B-EEA5-358B21D6CE77}" v="197" dt="2026-03-26T05:35:08.984"/>
    <p1510:client id="{A43ABC23-AB0D-B710-D28B-29D7E79069A3}" v="8" dt="2026-03-26T18:40:46.469"/>
    <p1510:client id="{B069B68B-AB18-8362-F66C-86D0D921D917}" v="932" dt="2026-03-26T22:33:37.458"/>
    <p1510:client id="{BC3A3EA8-6839-4240-80C9-0F2E214E65D9}" v="42" dt="2026-03-26T21:59:53.632"/>
    <p1510:client id="{C898D74B-4E1B-0F6D-5C44-0DC8D499E29A}" v="325" dt="2026-03-26T05:29:25.536"/>
    <p1510:client id="{D3E99FCF-7E25-A1B8-ACBC-CB333F3151EE}" v="25" dt="2026-03-24T22:54:17.439"/>
    <p1510:client id="{DCED9990-4607-141E-3E7B-7985303A984C}" v="2" dt="2026-03-26T22:34:09.072"/>
    <p1510:client id="{EFB4F6C4-D89B-2F75-9AD2-2747C9EC3460}" v="54" dt="2026-03-26T05:09:59.944"/>
    <p1510:client id="{F19DA51D-F4A6-AA42-4B25-C2975BA9E611}" v="423" dt="2026-03-26T22:26:19.010"/>
    <p1510:client id="{F6511F79-E9FA-4D48-FC0E-D5ADE889FB1D}" v="24" dt="2026-03-26T05:30:35.9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80DC83-F376-47EC-AB77-0E037860E91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1D60529-DA94-4EC7-B66A-EB2AC5BA39FD}">
      <dgm:prSet/>
      <dgm:spPr/>
      <dgm:t>
        <a:bodyPr/>
        <a:lstStyle/>
        <a:p>
          <a:r>
            <a:rPr lang="en-GB"/>
            <a:t>Picking up an object.</a:t>
          </a:r>
          <a:endParaRPr lang="en-US"/>
        </a:p>
      </dgm:t>
    </dgm:pt>
    <dgm:pt modelId="{D58362A3-5787-45A8-B3DE-083610DD90CE}" type="parTrans" cxnId="{059FA3D1-774E-49BF-930B-9087AB4CF764}">
      <dgm:prSet/>
      <dgm:spPr/>
      <dgm:t>
        <a:bodyPr/>
        <a:lstStyle/>
        <a:p>
          <a:endParaRPr lang="en-US"/>
        </a:p>
      </dgm:t>
    </dgm:pt>
    <dgm:pt modelId="{B92F9ECC-DA91-4BF4-A523-02AF441C1985}" type="sibTrans" cxnId="{059FA3D1-774E-49BF-930B-9087AB4CF764}">
      <dgm:prSet/>
      <dgm:spPr/>
      <dgm:t>
        <a:bodyPr/>
        <a:lstStyle/>
        <a:p>
          <a:endParaRPr lang="en-US"/>
        </a:p>
      </dgm:t>
    </dgm:pt>
    <dgm:pt modelId="{7771A9B2-7E9E-41E5-B168-FBB10FE2C9B4}">
      <dgm:prSet/>
      <dgm:spPr/>
      <dgm:t>
        <a:bodyPr/>
        <a:lstStyle/>
        <a:p>
          <a:r>
            <a:rPr lang="en-GB"/>
            <a:t>Opening a door.</a:t>
          </a:r>
          <a:endParaRPr lang="en-US"/>
        </a:p>
      </dgm:t>
    </dgm:pt>
    <dgm:pt modelId="{A04BAF49-FCF2-409B-9A91-46FFE5D4843A}" type="parTrans" cxnId="{8A90A5BE-927F-4C2C-9C04-19C0F0EDB696}">
      <dgm:prSet/>
      <dgm:spPr/>
      <dgm:t>
        <a:bodyPr/>
        <a:lstStyle/>
        <a:p>
          <a:endParaRPr lang="en-US"/>
        </a:p>
      </dgm:t>
    </dgm:pt>
    <dgm:pt modelId="{8FD3964A-0784-4F94-AE3F-D31427747EFD}" type="sibTrans" cxnId="{8A90A5BE-927F-4C2C-9C04-19C0F0EDB696}">
      <dgm:prSet/>
      <dgm:spPr/>
      <dgm:t>
        <a:bodyPr/>
        <a:lstStyle/>
        <a:p>
          <a:endParaRPr lang="en-US"/>
        </a:p>
      </dgm:t>
    </dgm:pt>
    <dgm:pt modelId="{E1642E1D-10CC-4AA8-8225-DA613562B252}">
      <dgm:prSet/>
      <dgm:spPr/>
      <dgm:t>
        <a:bodyPr/>
        <a:lstStyle/>
        <a:p>
          <a:r>
            <a:rPr lang="en-GB"/>
            <a:t>Assisting someone to another room.</a:t>
          </a:r>
          <a:endParaRPr lang="en-US"/>
        </a:p>
      </dgm:t>
    </dgm:pt>
    <dgm:pt modelId="{7D4E04F3-3C43-4A05-BD55-AE9855B879D9}" type="parTrans" cxnId="{9B9389EF-B2F1-4A34-8C45-78DD8FB78B78}">
      <dgm:prSet/>
      <dgm:spPr/>
      <dgm:t>
        <a:bodyPr/>
        <a:lstStyle/>
        <a:p>
          <a:endParaRPr lang="en-US"/>
        </a:p>
      </dgm:t>
    </dgm:pt>
    <dgm:pt modelId="{6D6CFF56-904C-45A6-AE9E-AC413513E8D3}" type="sibTrans" cxnId="{9B9389EF-B2F1-4A34-8C45-78DD8FB78B78}">
      <dgm:prSet/>
      <dgm:spPr/>
      <dgm:t>
        <a:bodyPr/>
        <a:lstStyle/>
        <a:p>
          <a:endParaRPr lang="en-US"/>
        </a:p>
      </dgm:t>
    </dgm:pt>
    <dgm:pt modelId="{D48AD934-1D1E-4F02-95F3-76DA4CAE207A}">
      <dgm:prSet/>
      <dgm:spPr/>
      <dgm:t>
        <a:bodyPr/>
        <a:lstStyle/>
        <a:p>
          <a:r>
            <a:rPr lang="en-GB"/>
            <a:t>Assisting a person to cross a road</a:t>
          </a:r>
          <a:endParaRPr lang="en-US"/>
        </a:p>
      </dgm:t>
    </dgm:pt>
    <dgm:pt modelId="{9439520B-0469-4D01-ACE8-3D6EB697B7F6}" type="parTrans" cxnId="{C3DE23AA-76BA-453D-BFC4-383C19AA7588}">
      <dgm:prSet/>
      <dgm:spPr/>
      <dgm:t>
        <a:bodyPr/>
        <a:lstStyle/>
        <a:p>
          <a:endParaRPr lang="en-US"/>
        </a:p>
      </dgm:t>
    </dgm:pt>
    <dgm:pt modelId="{B303A0CC-E8B9-446B-86D8-96D335D21E0A}" type="sibTrans" cxnId="{C3DE23AA-76BA-453D-BFC4-383C19AA7588}">
      <dgm:prSet/>
      <dgm:spPr/>
      <dgm:t>
        <a:bodyPr/>
        <a:lstStyle/>
        <a:p>
          <a:endParaRPr lang="en-US"/>
        </a:p>
      </dgm:t>
    </dgm:pt>
    <dgm:pt modelId="{A8B74FC2-6A5B-46D7-956F-16B0898299FB}" type="pres">
      <dgm:prSet presAssocID="{D380DC83-F376-47EC-AB77-0E037860E916}" presName="root" presStyleCnt="0">
        <dgm:presLayoutVars>
          <dgm:dir/>
          <dgm:resizeHandles val="exact"/>
        </dgm:presLayoutVars>
      </dgm:prSet>
      <dgm:spPr/>
    </dgm:pt>
    <dgm:pt modelId="{064852D1-59BA-4B1B-963B-363C63C9181F}" type="pres">
      <dgm:prSet presAssocID="{01D60529-DA94-4EC7-B66A-EB2AC5BA39FD}" presName="compNode" presStyleCnt="0"/>
      <dgm:spPr/>
    </dgm:pt>
    <dgm:pt modelId="{DF93BDA9-A6D4-48A0-A1E7-3C9AA7C9AD49}" type="pres">
      <dgm:prSet presAssocID="{01D60529-DA94-4EC7-B66A-EB2AC5BA39FD}" presName="bgRect" presStyleLbl="bgShp" presStyleIdx="0" presStyleCnt="4"/>
      <dgm:spPr/>
    </dgm:pt>
    <dgm:pt modelId="{862B62AE-C897-464A-9B3D-DB774476758D}" type="pres">
      <dgm:prSet presAssocID="{01D60529-DA94-4EC7-B66A-EB2AC5BA39F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C648F1A1-95B2-4872-BB6D-5295AA7C00A0}" type="pres">
      <dgm:prSet presAssocID="{01D60529-DA94-4EC7-B66A-EB2AC5BA39FD}" presName="spaceRect" presStyleCnt="0"/>
      <dgm:spPr/>
    </dgm:pt>
    <dgm:pt modelId="{A7DCD1A4-C143-4516-A17A-20C7D744B66C}" type="pres">
      <dgm:prSet presAssocID="{01D60529-DA94-4EC7-B66A-EB2AC5BA39FD}" presName="parTx" presStyleLbl="revTx" presStyleIdx="0" presStyleCnt="4">
        <dgm:presLayoutVars>
          <dgm:chMax val="0"/>
          <dgm:chPref val="0"/>
        </dgm:presLayoutVars>
      </dgm:prSet>
      <dgm:spPr/>
    </dgm:pt>
    <dgm:pt modelId="{BA273BAD-27D0-4B37-95E4-4BF0862369BC}" type="pres">
      <dgm:prSet presAssocID="{B92F9ECC-DA91-4BF4-A523-02AF441C1985}" presName="sibTrans" presStyleCnt="0"/>
      <dgm:spPr/>
    </dgm:pt>
    <dgm:pt modelId="{3F255B17-9DA7-48A8-B890-1987A1EBDADE}" type="pres">
      <dgm:prSet presAssocID="{7771A9B2-7E9E-41E5-B168-FBB10FE2C9B4}" presName="compNode" presStyleCnt="0"/>
      <dgm:spPr/>
    </dgm:pt>
    <dgm:pt modelId="{25B40CCD-F102-4EFF-B7AB-49936E5AB1B9}" type="pres">
      <dgm:prSet presAssocID="{7771A9B2-7E9E-41E5-B168-FBB10FE2C9B4}" presName="bgRect" presStyleLbl="bgShp" presStyleIdx="1" presStyleCnt="4"/>
      <dgm:spPr/>
    </dgm:pt>
    <dgm:pt modelId="{958931CB-040F-4689-BC90-DAD66B8A16B5}" type="pres">
      <dgm:prSet presAssocID="{7771A9B2-7E9E-41E5-B168-FBB10FE2C9B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or Open"/>
        </a:ext>
      </dgm:extLst>
    </dgm:pt>
    <dgm:pt modelId="{D908CE64-2ACA-4EE7-8B06-FA62936DF8F6}" type="pres">
      <dgm:prSet presAssocID="{7771A9B2-7E9E-41E5-B168-FBB10FE2C9B4}" presName="spaceRect" presStyleCnt="0"/>
      <dgm:spPr/>
    </dgm:pt>
    <dgm:pt modelId="{9856F271-550A-44BA-98B0-1AEC74E1B95A}" type="pres">
      <dgm:prSet presAssocID="{7771A9B2-7E9E-41E5-B168-FBB10FE2C9B4}" presName="parTx" presStyleLbl="revTx" presStyleIdx="1" presStyleCnt="4">
        <dgm:presLayoutVars>
          <dgm:chMax val="0"/>
          <dgm:chPref val="0"/>
        </dgm:presLayoutVars>
      </dgm:prSet>
      <dgm:spPr/>
    </dgm:pt>
    <dgm:pt modelId="{7EC962A8-31CA-416E-A762-B8941EC39371}" type="pres">
      <dgm:prSet presAssocID="{8FD3964A-0784-4F94-AE3F-D31427747EFD}" presName="sibTrans" presStyleCnt="0"/>
      <dgm:spPr/>
    </dgm:pt>
    <dgm:pt modelId="{1E80C55B-2262-4C98-AD20-951C8C972F71}" type="pres">
      <dgm:prSet presAssocID="{E1642E1D-10CC-4AA8-8225-DA613562B252}" presName="compNode" presStyleCnt="0"/>
      <dgm:spPr/>
    </dgm:pt>
    <dgm:pt modelId="{AACE9ED0-071C-44F4-BE97-042DC1E56173}" type="pres">
      <dgm:prSet presAssocID="{E1642E1D-10CC-4AA8-8225-DA613562B252}" presName="bgRect" presStyleLbl="bgShp" presStyleIdx="2" presStyleCnt="4"/>
      <dgm:spPr/>
    </dgm:pt>
    <dgm:pt modelId="{4ACAC221-02A3-4BF6-8906-E2119DB88D9F}" type="pres">
      <dgm:prSet presAssocID="{E1642E1D-10CC-4AA8-8225-DA613562B25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iter"/>
        </a:ext>
      </dgm:extLst>
    </dgm:pt>
    <dgm:pt modelId="{CA218F6B-D77B-47D9-B2B9-2C7AB53D40F0}" type="pres">
      <dgm:prSet presAssocID="{E1642E1D-10CC-4AA8-8225-DA613562B252}" presName="spaceRect" presStyleCnt="0"/>
      <dgm:spPr/>
    </dgm:pt>
    <dgm:pt modelId="{7A179B1B-1E26-4976-8F4F-2AAFDE5E3DF7}" type="pres">
      <dgm:prSet presAssocID="{E1642E1D-10CC-4AA8-8225-DA613562B252}" presName="parTx" presStyleLbl="revTx" presStyleIdx="2" presStyleCnt="4">
        <dgm:presLayoutVars>
          <dgm:chMax val="0"/>
          <dgm:chPref val="0"/>
        </dgm:presLayoutVars>
      </dgm:prSet>
      <dgm:spPr/>
    </dgm:pt>
    <dgm:pt modelId="{5E8F09AD-8040-43F0-B229-46DE6DD6382A}" type="pres">
      <dgm:prSet presAssocID="{6D6CFF56-904C-45A6-AE9E-AC413513E8D3}" presName="sibTrans" presStyleCnt="0"/>
      <dgm:spPr/>
    </dgm:pt>
    <dgm:pt modelId="{4C92E2CB-F198-4036-816F-EB90232FEBA1}" type="pres">
      <dgm:prSet presAssocID="{D48AD934-1D1E-4F02-95F3-76DA4CAE207A}" presName="compNode" presStyleCnt="0"/>
      <dgm:spPr/>
    </dgm:pt>
    <dgm:pt modelId="{3F4019FE-F856-4338-889D-59E52EE53C75}" type="pres">
      <dgm:prSet presAssocID="{D48AD934-1D1E-4F02-95F3-76DA4CAE207A}" presName="bgRect" presStyleLbl="bgShp" presStyleIdx="3" presStyleCnt="4"/>
      <dgm:spPr/>
    </dgm:pt>
    <dgm:pt modelId="{0C76A675-D128-46F0-9978-7034DA08C645}" type="pres">
      <dgm:prSet presAssocID="{D48AD934-1D1E-4F02-95F3-76DA4CAE207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E8C15966-3B92-4BC8-9D41-2758335DACE3}" type="pres">
      <dgm:prSet presAssocID="{D48AD934-1D1E-4F02-95F3-76DA4CAE207A}" presName="spaceRect" presStyleCnt="0"/>
      <dgm:spPr/>
    </dgm:pt>
    <dgm:pt modelId="{0C1BBAB9-2208-464A-85EE-5248A6CAC8D0}" type="pres">
      <dgm:prSet presAssocID="{D48AD934-1D1E-4F02-95F3-76DA4CAE207A}" presName="parTx" presStyleLbl="revTx" presStyleIdx="3" presStyleCnt="4">
        <dgm:presLayoutVars>
          <dgm:chMax val="0"/>
          <dgm:chPref val="0"/>
        </dgm:presLayoutVars>
      </dgm:prSet>
      <dgm:spPr/>
    </dgm:pt>
  </dgm:ptLst>
  <dgm:cxnLst>
    <dgm:cxn modelId="{1037FC63-C8AC-4328-80FD-5271B5909A4C}" type="presOf" srcId="{D380DC83-F376-47EC-AB77-0E037860E916}" destId="{A8B74FC2-6A5B-46D7-956F-16B0898299FB}" srcOrd="0" destOrd="0" presId="urn:microsoft.com/office/officeart/2018/2/layout/IconVerticalSolidList"/>
    <dgm:cxn modelId="{76B7A369-5240-4B26-BC60-5DA5496B4E7A}" type="presOf" srcId="{7771A9B2-7E9E-41E5-B168-FBB10FE2C9B4}" destId="{9856F271-550A-44BA-98B0-1AEC74E1B95A}" srcOrd="0" destOrd="0" presId="urn:microsoft.com/office/officeart/2018/2/layout/IconVerticalSolidList"/>
    <dgm:cxn modelId="{C3DE23AA-76BA-453D-BFC4-383C19AA7588}" srcId="{D380DC83-F376-47EC-AB77-0E037860E916}" destId="{D48AD934-1D1E-4F02-95F3-76DA4CAE207A}" srcOrd="3" destOrd="0" parTransId="{9439520B-0469-4D01-ACE8-3D6EB697B7F6}" sibTransId="{B303A0CC-E8B9-446B-86D8-96D335D21E0A}"/>
    <dgm:cxn modelId="{C5BD55AA-9C89-40FF-8B72-E9C6EE7F26CC}" type="presOf" srcId="{E1642E1D-10CC-4AA8-8225-DA613562B252}" destId="{7A179B1B-1E26-4976-8F4F-2AAFDE5E3DF7}" srcOrd="0" destOrd="0" presId="urn:microsoft.com/office/officeart/2018/2/layout/IconVerticalSolidList"/>
    <dgm:cxn modelId="{ED2759B8-247F-4A82-8386-284736F5FA4B}" type="presOf" srcId="{D48AD934-1D1E-4F02-95F3-76DA4CAE207A}" destId="{0C1BBAB9-2208-464A-85EE-5248A6CAC8D0}" srcOrd="0" destOrd="0" presId="urn:microsoft.com/office/officeart/2018/2/layout/IconVerticalSolidList"/>
    <dgm:cxn modelId="{8A90A5BE-927F-4C2C-9C04-19C0F0EDB696}" srcId="{D380DC83-F376-47EC-AB77-0E037860E916}" destId="{7771A9B2-7E9E-41E5-B168-FBB10FE2C9B4}" srcOrd="1" destOrd="0" parTransId="{A04BAF49-FCF2-409B-9A91-46FFE5D4843A}" sibTransId="{8FD3964A-0784-4F94-AE3F-D31427747EFD}"/>
    <dgm:cxn modelId="{059FA3D1-774E-49BF-930B-9087AB4CF764}" srcId="{D380DC83-F376-47EC-AB77-0E037860E916}" destId="{01D60529-DA94-4EC7-B66A-EB2AC5BA39FD}" srcOrd="0" destOrd="0" parTransId="{D58362A3-5787-45A8-B3DE-083610DD90CE}" sibTransId="{B92F9ECC-DA91-4BF4-A523-02AF441C1985}"/>
    <dgm:cxn modelId="{73B1EFE7-C705-4EE9-9AEC-7497E33C97D9}" type="presOf" srcId="{01D60529-DA94-4EC7-B66A-EB2AC5BA39FD}" destId="{A7DCD1A4-C143-4516-A17A-20C7D744B66C}" srcOrd="0" destOrd="0" presId="urn:microsoft.com/office/officeart/2018/2/layout/IconVerticalSolidList"/>
    <dgm:cxn modelId="{9B9389EF-B2F1-4A34-8C45-78DD8FB78B78}" srcId="{D380DC83-F376-47EC-AB77-0E037860E916}" destId="{E1642E1D-10CC-4AA8-8225-DA613562B252}" srcOrd="2" destOrd="0" parTransId="{7D4E04F3-3C43-4A05-BD55-AE9855B879D9}" sibTransId="{6D6CFF56-904C-45A6-AE9E-AC413513E8D3}"/>
    <dgm:cxn modelId="{2D51EE52-51B3-4F22-BF83-76091C035525}" type="presParOf" srcId="{A8B74FC2-6A5B-46D7-956F-16B0898299FB}" destId="{064852D1-59BA-4B1B-963B-363C63C9181F}" srcOrd="0" destOrd="0" presId="urn:microsoft.com/office/officeart/2018/2/layout/IconVerticalSolidList"/>
    <dgm:cxn modelId="{2A39F232-ADDA-429D-B9FC-2E020834C8D5}" type="presParOf" srcId="{064852D1-59BA-4B1B-963B-363C63C9181F}" destId="{DF93BDA9-A6D4-48A0-A1E7-3C9AA7C9AD49}" srcOrd="0" destOrd="0" presId="urn:microsoft.com/office/officeart/2018/2/layout/IconVerticalSolidList"/>
    <dgm:cxn modelId="{75C3D45E-B845-4663-8875-1FA76777AE45}" type="presParOf" srcId="{064852D1-59BA-4B1B-963B-363C63C9181F}" destId="{862B62AE-C897-464A-9B3D-DB774476758D}" srcOrd="1" destOrd="0" presId="urn:microsoft.com/office/officeart/2018/2/layout/IconVerticalSolidList"/>
    <dgm:cxn modelId="{0E86918E-F846-434E-BD0F-963B1E6EC540}" type="presParOf" srcId="{064852D1-59BA-4B1B-963B-363C63C9181F}" destId="{C648F1A1-95B2-4872-BB6D-5295AA7C00A0}" srcOrd="2" destOrd="0" presId="urn:microsoft.com/office/officeart/2018/2/layout/IconVerticalSolidList"/>
    <dgm:cxn modelId="{C787E490-D87A-4BC8-B270-0C4214936E6D}" type="presParOf" srcId="{064852D1-59BA-4B1B-963B-363C63C9181F}" destId="{A7DCD1A4-C143-4516-A17A-20C7D744B66C}" srcOrd="3" destOrd="0" presId="urn:microsoft.com/office/officeart/2018/2/layout/IconVerticalSolidList"/>
    <dgm:cxn modelId="{5D8DFCC5-41ED-4E47-A1AF-D6A834B1ACCC}" type="presParOf" srcId="{A8B74FC2-6A5B-46D7-956F-16B0898299FB}" destId="{BA273BAD-27D0-4B37-95E4-4BF0862369BC}" srcOrd="1" destOrd="0" presId="urn:microsoft.com/office/officeart/2018/2/layout/IconVerticalSolidList"/>
    <dgm:cxn modelId="{004DBC0D-297E-41C1-9003-4C0C540ED773}" type="presParOf" srcId="{A8B74FC2-6A5B-46D7-956F-16B0898299FB}" destId="{3F255B17-9DA7-48A8-B890-1987A1EBDADE}" srcOrd="2" destOrd="0" presId="urn:microsoft.com/office/officeart/2018/2/layout/IconVerticalSolidList"/>
    <dgm:cxn modelId="{844F2CEB-B343-4770-AEDB-FCC761455A59}" type="presParOf" srcId="{3F255B17-9DA7-48A8-B890-1987A1EBDADE}" destId="{25B40CCD-F102-4EFF-B7AB-49936E5AB1B9}" srcOrd="0" destOrd="0" presId="urn:microsoft.com/office/officeart/2018/2/layout/IconVerticalSolidList"/>
    <dgm:cxn modelId="{D405163D-5773-407D-A88B-F68CFD530227}" type="presParOf" srcId="{3F255B17-9DA7-48A8-B890-1987A1EBDADE}" destId="{958931CB-040F-4689-BC90-DAD66B8A16B5}" srcOrd="1" destOrd="0" presId="urn:microsoft.com/office/officeart/2018/2/layout/IconVerticalSolidList"/>
    <dgm:cxn modelId="{74ADB3C2-F729-4D46-BEA8-16CF72B46D9D}" type="presParOf" srcId="{3F255B17-9DA7-48A8-B890-1987A1EBDADE}" destId="{D908CE64-2ACA-4EE7-8B06-FA62936DF8F6}" srcOrd="2" destOrd="0" presId="urn:microsoft.com/office/officeart/2018/2/layout/IconVerticalSolidList"/>
    <dgm:cxn modelId="{3E3C621E-5FA0-4E04-BF16-B3E9D11DA9DA}" type="presParOf" srcId="{3F255B17-9DA7-48A8-B890-1987A1EBDADE}" destId="{9856F271-550A-44BA-98B0-1AEC74E1B95A}" srcOrd="3" destOrd="0" presId="urn:microsoft.com/office/officeart/2018/2/layout/IconVerticalSolidList"/>
    <dgm:cxn modelId="{5AA136A5-B811-4535-A85C-3823861F443D}" type="presParOf" srcId="{A8B74FC2-6A5B-46D7-956F-16B0898299FB}" destId="{7EC962A8-31CA-416E-A762-B8941EC39371}" srcOrd="3" destOrd="0" presId="urn:microsoft.com/office/officeart/2018/2/layout/IconVerticalSolidList"/>
    <dgm:cxn modelId="{CA27ED00-09D0-4BD4-A50E-2F7A84DEC2A6}" type="presParOf" srcId="{A8B74FC2-6A5B-46D7-956F-16B0898299FB}" destId="{1E80C55B-2262-4C98-AD20-951C8C972F71}" srcOrd="4" destOrd="0" presId="urn:microsoft.com/office/officeart/2018/2/layout/IconVerticalSolidList"/>
    <dgm:cxn modelId="{5CD96026-560F-4A06-B5E0-1DDFFD99176E}" type="presParOf" srcId="{1E80C55B-2262-4C98-AD20-951C8C972F71}" destId="{AACE9ED0-071C-44F4-BE97-042DC1E56173}" srcOrd="0" destOrd="0" presId="urn:microsoft.com/office/officeart/2018/2/layout/IconVerticalSolidList"/>
    <dgm:cxn modelId="{E9A0A870-D6A5-425F-B548-0D94A226CEF5}" type="presParOf" srcId="{1E80C55B-2262-4C98-AD20-951C8C972F71}" destId="{4ACAC221-02A3-4BF6-8906-E2119DB88D9F}" srcOrd="1" destOrd="0" presId="urn:microsoft.com/office/officeart/2018/2/layout/IconVerticalSolidList"/>
    <dgm:cxn modelId="{E756E9D9-7186-4488-9DE0-8BCC0A374D35}" type="presParOf" srcId="{1E80C55B-2262-4C98-AD20-951C8C972F71}" destId="{CA218F6B-D77B-47D9-B2B9-2C7AB53D40F0}" srcOrd="2" destOrd="0" presId="urn:microsoft.com/office/officeart/2018/2/layout/IconVerticalSolidList"/>
    <dgm:cxn modelId="{A62FAB98-BA60-4C3D-A3A9-84039C081A99}" type="presParOf" srcId="{1E80C55B-2262-4C98-AD20-951C8C972F71}" destId="{7A179B1B-1E26-4976-8F4F-2AAFDE5E3DF7}" srcOrd="3" destOrd="0" presId="urn:microsoft.com/office/officeart/2018/2/layout/IconVerticalSolidList"/>
    <dgm:cxn modelId="{D364980C-F24D-4162-9120-6D2322ACF97C}" type="presParOf" srcId="{A8B74FC2-6A5B-46D7-956F-16B0898299FB}" destId="{5E8F09AD-8040-43F0-B229-46DE6DD6382A}" srcOrd="5" destOrd="0" presId="urn:microsoft.com/office/officeart/2018/2/layout/IconVerticalSolidList"/>
    <dgm:cxn modelId="{3E011402-D00A-46A1-8F20-370FEE6308A7}" type="presParOf" srcId="{A8B74FC2-6A5B-46D7-956F-16B0898299FB}" destId="{4C92E2CB-F198-4036-816F-EB90232FEBA1}" srcOrd="6" destOrd="0" presId="urn:microsoft.com/office/officeart/2018/2/layout/IconVerticalSolidList"/>
    <dgm:cxn modelId="{6329333B-2F6D-49E2-BC20-D97BCFD8E96F}" type="presParOf" srcId="{4C92E2CB-F198-4036-816F-EB90232FEBA1}" destId="{3F4019FE-F856-4338-889D-59E52EE53C75}" srcOrd="0" destOrd="0" presId="urn:microsoft.com/office/officeart/2018/2/layout/IconVerticalSolidList"/>
    <dgm:cxn modelId="{2F02095C-68B0-432A-A686-FA5ED97AED25}" type="presParOf" srcId="{4C92E2CB-F198-4036-816F-EB90232FEBA1}" destId="{0C76A675-D128-46F0-9978-7034DA08C645}" srcOrd="1" destOrd="0" presId="urn:microsoft.com/office/officeart/2018/2/layout/IconVerticalSolidList"/>
    <dgm:cxn modelId="{2E1EEA22-3D6C-474A-9583-4EE79C3D1C29}" type="presParOf" srcId="{4C92E2CB-F198-4036-816F-EB90232FEBA1}" destId="{E8C15966-3B92-4BC8-9D41-2758335DACE3}" srcOrd="2" destOrd="0" presId="urn:microsoft.com/office/officeart/2018/2/layout/IconVerticalSolidList"/>
    <dgm:cxn modelId="{03570313-024E-4BAC-A115-38902C2F01EA}" type="presParOf" srcId="{4C92E2CB-F198-4036-816F-EB90232FEBA1}" destId="{0C1BBAB9-2208-464A-85EE-5248A6CAC8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8ACD44-20CD-47C2-B676-C804C4AEBA39}"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ADCF660A-F141-4AB9-AB63-022CBE15DFCB}">
      <dgm:prSet/>
      <dgm:spPr/>
      <dgm:t>
        <a:bodyPr/>
        <a:lstStyle/>
        <a:p>
          <a:pPr algn="l" rtl="0">
            <a:lnSpc>
              <a:spcPct val="90000"/>
            </a:lnSpc>
          </a:pPr>
          <a:r>
            <a:rPr lang="en-US" sz="2000" b="0">
              <a:latin typeface="Aptos"/>
            </a:rPr>
            <a:t>                                                                         Collision with </a:t>
          </a:r>
          <a:r>
            <a:rPr lang="en-US" sz="2000">
              <a:latin typeface="Aptos"/>
            </a:rPr>
            <a:t>people – Use a controlled environment with clear paths to reduce the chance of unexpected obstacles.</a:t>
          </a:r>
          <a:endParaRPr lang="en-US"/>
        </a:p>
      </dgm:t>
    </dgm:pt>
    <dgm:pt modelId="{05776264-0FF9-4385-94C3-8332DFA0A12F}" type="parTrans" cxnId="{55DF04D2-B563-423B-B63A-BBEBA2B07632}">
      <dgm:prSet/>
      <dgm:spPr/>
      <dgm:t>
        <a:bodyPr/>
        <a:lstStyle/>
        <a:p>
          <a:endParaRPr lang="en-US"/>
        </a:p>
      </dgm:t>
    </dgm:pt>
    <dgm:pt modelId="{8E45E608-E8C5-4930-A4DC-74E0AB6FA994}" type="sibTrans" cxnId="{55DF04D2-B563-423B-B63A-BBEBA2B07632}">
      <dgm:prSet phldrT="01" phldr="0"/>
      <dgm:spPr/>
      <dgm:t>
        <a:bodyPr/>
        <a:lstStyle/>
        <a:p>
          <a:endParaRPr lang="en-US"/>
        </a:p>
      </dgm:t>
    </dgm:pt>
    <dgm:pt modelId="{ACF14ABB-AA09-4016-B568-0F9FED3803B0}">
      <dgm:prSet/>
      <dgm:spPr/>
      <dgm:t>
        <a:bodyPr/>
        <a:lstStyle/>
        <a:p>
          <a:pPr algn="l" rtl="0">
            <a:lnSpc>
              <a:spcPct val="90000"/>
            </a:lnSpc>
          </a:pPr>
          <a:r>
            <a:rPr lang="en-US" sz="2000" b="0">
              <a:latin typeface="Aptos"/>
            </a:rPr>
            <a:t>                                                                 Road Crossing</a:t>
          </a:r>
          <a:r>
            <a:rPr lang="en-US" sz="2000">
              <a:latin typeface="Aptos"/>
            </a:rPr>
            <a:t> – Controlled environment with both sides of the road blocked off</a:t>
          </a:r>
          <a:r>
            <a:rPr lang="en-US" sz="2000"/>
            <a:t>; the user will be wearing a hi-vis vest, and the driver will be </a:t>
          </a:r>
          <a:r>
            <a:rPr lang="en-US" sz="2000">
              <a:latin typeface="Aptos"/>
            </a:rPr>
            <a:t>actively informed of when the crossing will occur.</a:t>
          </a:r>
        </a:p>
      </dgm:t>
    </dgm:pt>
    <dgm:pt modelId="{9F0BB9CF-E357-4715-92D6-2104B9C66D5B}" type="parTrans" cxnId="{3144B866-0EF0-4413-8564-050B07952DAF}">
      <dgm:prSet/>
      <dgm:spPr/>
      <dgm:t>
        <a:bodyPr/>
        <a:lstStyle/>
        <a:p>
          <a:endParaRPr lang="en-US"/>
        </a:p>
      </dgm:t>
    </dgm:pt>
    <dgm:pt modelId="{55A9364B-BBF0-490C-BB68-205C99C719DD}" type="sibTrans" cxnId="{3144B866-0EF0-4413-8564-050B07952DAF}">
      <dgm:prSet phldrT="03" phldr="0"/>
      <dgm:spPr/>
      <dgm:t>
        <a:bodyPr/>
        <a:lstStyle/>
        <a:p>
          <a:endParaRPr lang="en-US"/>
        </a:p>
      </dgm:t>
    </dgm:pt>
    <dgm:pt modelId="{6D80996D-3AD1-4D34-B901-A05186ACA2AD}">
      <dgm:prSet/>
      <dgm:spPr/>
      <dgm:t>
        <a:bodyPr/>
        <a:lstStyle/>
        <a:p>
          <a:pPr algn="l" rtl="0">
            <a:lnSpc>
              <a:spcPct val="90000"/>
            </a:lnSpc>
          </a:pPr>
          <a:r>
            <a:rPr lang="en-US" sz="2000" b="0">
              <a:latin typeface="Aptos"/>
            </a:rPr>
            <a:t>                                                                 Emergency Stop – </a:t>
          </a:r>
          <a:r>
            <a:rPr lang="en-GB" sz="1200" b="0">
              <a:latin typeface="Aptos"/>
            </a:rPr>
            <a:t>As an additional safety measure, testers </a:t>
          </a:r>
          <a:r>
            <a:rPr lang="en-GB" sz="1200">
              <a:latin typeface="Aptos"/>
            </a:rPr>
            <a:t>will have access to Spots E-Stop at all times.</a:t>
          </a:r>
        </a:p>
      </dgm:t>
    </dgm:pt>
    <dgm:pt modelId="{AC572872-60AA-46A4-8DB9-08EF57E70141}" type="parTrans" cxnId="{ED937612-8993-4CD5-A780-5835F9DF53D4}">
      <dgm:prSet/>
      <dgm:spPr/>
      <dgm:t>
        <a:bodyPr/>
        <a:lstStyle/>
        <a:p>
          <a:endParaRPr lang="en-US"/>
        </a:p>
      </dgm:t>
    </dgm:pt>
    <dgm:pt modelId="{3D139583-70F0-4323-9914-D5D6210A17F1}" type="sibTrans" cxnId="{ED937612-8993-4CD5-A780-5835F9DF53D4}">
      <dgm:prSet phldrT="04" phldr="0"/>
      <dgm:spPr/>
      <dgm:t>
        <a:bodyPr/>
        <a:lstStyle/>
        <a:p>
          <a:endParaRPr lang="en-US"/>
        </a:p>
      </dgm:t>
    </dgm:pt>
    <dgm:pt modelId="{F4794C50-F90B-4371-9CD6-63AC3891532F}">
      <dgm:prSet phldr="0"/>
      <dgm:spPr/>
      <dgm:t>
        <a:bodyPr/>
        <a:lstStyle/>
        <a:p>
          <a:pPr algn="l" rtl="0">
            <a:lnSpc>
              <a:spcPct val="90000"/>
            </a:lnSpc>
          </a:pPr>
          <a:r>
            <a:rPr lang="en-US" sz="2000" b="0">
              <a:latin typeface="Aptos"/>
            </a:rPr>
            <a:t>                                                         Opening a Door </a:t>
          </a:r>
          <a:r>
            <a:rPr lang="en-US" sz="2000">
              <a:latin typeface="Aptos"/>
            </a:rPr>
            <a:t>– Use a controlled environment, with observers verifying that both sides of the doorway are clear before operation.</a:t>
          </a:r>
        </a:p>
      </dgm:t>
    </dgm:pt>
    <dgm:pt modelId="{FD59A79F-267D-43A0-893E-A5EE2739AF39}" type="parTrans" cxnId="{CD60ED18-B514-430E-B7F9-F2E093B2A7D3}">
      <dgm:prSet/>
      <dgm:spPr/>
    </dgm:pt>
    <dgm:pt modelId="{CA5214D8-655F-46E9-AFC8-8F75CDE0CA53}" type="sibTrans" cxnId="{CD60ED18-B514-430E-B7F9-F2E093B2A7D3}">
      <dgm:prSet phldrT="02" phldr="0"/>
      <dgm:spPr/>
      <dgm:t>
        <a:bodyPr/>
        <a:lstStyle/>
        <a:p>
          <a:endParaRPr lang="en-US"/>
        </a:p>
      </dgm:t>
    </dgm:pt>
    <dgm:pt modelId="{49170350-EB05-4224-9EF2-04E32875000B}" type="pres">
      <dgm:prSet presAssocID="{D18ACD44-20CD-47C2-B676-C804C4AEBA39}" presName="Name0" presStyleCnt="0">
        <dgm:presLayoutVars>
          <dgm:animLvl val="lvl"/>
          <dgm:resizeHandles val="exact"/>
        </dgm:presLayoutVars>
      </dgm:prSet>
      <dgm:spPr/>
    </dgm:pt>
    <dgm:pt modelId="{3AFE7959-CB53-42D3-9A49-78D3139EE6FE}" type="pres">
      <dgm:prSet presAssocID="{ADCF660A-F141-4AB9-AB63-022CBE15DFCB}" presName="compositeNode" presStyleCnt="0">
        <dgm:presLayoutVars>
          <dgm:bulletEnabled val="1"/>
        </dgm:presLayoutVars>
      </dgm:prSet>
      <dgm:spPr/>
    </dgm:pt>
    <dgm:pt modelId="{177B663D-E831-4B46-A658-43ABBCEC6D6C}" type="pres">
      <dgm:prSet presAssocID="{ADCF660A-F141-4AB9-AB63-022CBE15DFCB}" presName="bgRect" presStyleLbl="alignNode1" presStyleIdx="0" presStyleCnt="4"/>
      <dgm:spPr/>
    </dgm:pt>
    <dgm:pt modelId="{6E5DEA6F-F25B-49F6-890C-D930AE0F9441}" type="pres">
      <dgm:prSet presAssocID="{8E45E608-E8C5-4930-A4DC-74E0AB6FA994}" presName="sibTransNodeRect" presStyleLbl="alignNode1" presStyleIdx="0" presStyleCnt="4">
        <dgm:presLayoutVars>
          <dgm:chMax val="0"/>
          <dgm:bulletEnabled val="1"/>
        </dgm:presLayoutVars>
      </dgm:prSet>
      <dgm:spPr/>
    </dgm:pt>
    <dgm:pt modelId="{80F5702F-CB9D-4341-9062-E0E2713055E5}" type="pres">
      <dgm:prSet presAssocID="{ADCF660A-F141-4AB9-AB63-022CBE15DFCB}" presName="nodeRect" presStyleLbl="alignNode1" presStyleIdx="0" presStyleCnt="4">
        <dgm:presLayoutVars>
          <dgm:bulletEnabled val="1"/>
        </dgm:presLayoutVars>
      </dgm:prSet>
      <dgm:spPr/>
    </dgm:pt>
    <dgm:pt modelId="{0A974697-2DD9-4EAA-90EA-9EEB57699A51}" type="pres">
      <dgm:prSet presAssocID="{8E45E608-E8C5-4930-A4DC-74E0AB6FA994}" presName="sibTrans" presStyleCnt="0"/>
      <dgm:spPr/>
    </dgm:pt>
    <dgm:pt modelId="{5E07129C-26FF-4D31-9289-24E92C020913}" type="pres">
      <dgm:prSet presAssocID="{F4794C50-F90B-4371-9CD6-63AC3891532F}" presName="compositeNode" presStyleCnt="0">
        <dgm:presLayoutVars>
          <dgm:bulletEnabled val="1"/>
        </dgm:presLayoutVars>
      </dgm:prSet>
      <dgm:spPr/>
    </dgm:pt>
    <dgm:pt modelId="{B9390AE8-3B9B-4F42-A30F-55F3DEF91817}" type="pres">
      <dgm:prSet presAssocID="{F4794C50-F90B-4371-9CD6-63AC3891532F}" presName="bgRect" presStyleLbl="alignNode1" presStyleIdx="1" presStyleCnt="4"/>
      <dgm:spPr/>
    </dgm:pt>
    <dgm:pt modelId="{EA6AEA7A-8DFD-42BC-B6B2-C844AB3D31CF}" type="pres">
      <dgm:prSet presAssocID="{CA5214D8-655F-46E9-AFC8-8F75CDE0CA53}" presName="sibTransNodeRect" presStyleLbl="alignNode1" presStyleIdx="1" presStyleCnt="4">
        <dgm:presLayoutVars>
          <dgm:chMax val="0"/>
          <dgm:bulletEnabled val="1"/>
        </dgm:presLayoutVars>
      </dgm:prSet>
      <dgm:spPr/>
    </dgm:pt>
    <dgm:pt modelId="{C3F79388-7A6B-448C-8E2F-EAA24B522579}" type="pres">
      <dgm:prSet presAssocID="{F4794C50-F90B-4371-9CD6-63AC3891532F}" presName="nodeRect" presStyleLbl="alignNode1" presStyleIdx="1" presStyleCnt="4">
        <dgm:presLayoutVars>
          <dgm:bulletEnabled val="1"/>
        </dgm:presLayoutVars>
      </dgm:prSet>
      <dgm:spPr/>
    </dgm:pt>
    <dgm:pt modelId="{7D608932-B292-457E-A8C3-760FE9C41068}" type="pres">
      <dgm:prSet presAssocID="{CA5214D8-655F-46E9-AFC8-8F75CDE0CA53}" presName="sibTrans" presStyleCnt="0"/>
      <dgm:spPr/>
    </dgm:pt>
    <dgm:pt modelId="{36373599-704B-4E56-9443-7F130254E5B2}" type="pres">
      <dgm:prSet presAssocID="{ACF14ABB-AA09-4016-B568-0F9FED3803B0}" presName="compositeNode" presStyleCnt="0">
        <dgm:presLayoutVars>
          <dgm:bulletEnabled val="1"/>
        </dgm:presLayoutVars>
      </dgm:prSet>
      <dgm:spPr/>
    </dgm:pt>
    <dgm:pt modelId="{A04FF03E-0D40-45C7-B80C-B63527B9E39B}" type="pres">
      <dgm:prSet presAssocID="{ACF14ABB-AA09-4016-B568-0F9FED3803B0}" presName="bgRect" presStyleLbl="alignNode1" presStyleIdx="2" presStyleCnt="4"/>
      <dgm:spPr/>
    </dgm:pt>
    <dgm:pt modelId="{3A3A9B15-BD92-4E93-B00C-A48E36F451BB}" type="pres">
      <dgm:prSet presAssocID="{55A9364B-BBF0-490C-BB68-205C99C719DD}" presName="sibTransNodeRect" presStyleLbl="alignNode1" presStyleIdx="2" presStyleCnt="4">
        <dgm:presLayoutVars>
          <dgm:chMax val="0"/>
          <dgm:bulletEnabled val="1"/>
        </dgm:presLayoutVars>
      </dgm:prSet>
      <dgm:spPr/>
    </dgm:pt>
    <dgm:pt modelId="{94594DF7-EA76-4A00-B44D-629876CD77E4}" type="pres">
      <dgm:prSet presAssocID="{ACF14ABB-AA09-4016-B568-0F9FED3803B0}" presName="nodeRect" presStyleLbl="alignNode1" presStyleIdx="2" presStyleCnt="4">
        <dgm:presLayoutVars>
          <dgm:bulletEnabled val="1"/>
        </dgm:presLayoutVars>
      </dgm:prSet>
      <dgm:spPr/>
    </dgm:pt>
    <dgm:pt modelId="{71F688AC-7EC4-4E43-80ED-55E9BEEBAF0C}" type="pres">
      <dgm:prSet presAssocID="{55A9364B-BBF0-490C-BB68-205C99C719DD}" presName="sibTrans" presStyleCnt="0"/>
      <dgm:spPr/>
    </dgm:pt>
    <dgm:pt modelId="{1FBCB6C5-2223-42FA-A95D-53ADFFE7E0B0}" type="pres">
      <dgm:prSet presAssocID="{6D80996D-3AD1-4D34-B901-A05186ACA2AD}" presName="compositeNode" presStyleCnt="0">
        <dgm:presLayoutVars>
          <dgm:bulletEnabled val="1"/>
        </dgm:presLayoutVars>
      </dgm:prSet>
      <dgm:spPr/>
    </dgm:pt>
    <dgm:pt modelId="{1D4FC3F0-BA05-436D-95CE-914E2804C9C9}" type="pres">
      <dgm:prSet presAssocID="{6D80996D-3AD1-4D34-B901-A05186ACA2AD}" presName="bgRect" presStyleLbl="alignNode1" presStyleIdx="3" presStyleCnt="4"/>
      <dgm:spPr/>
    </dgm:pt>
    <dgm:pt modelId="{A82A2594-1C03-44CD-87DA-AA3C325F6B79}" type="pres">
      <dgm:prSet presAssocID="{3D139583-70F0-4323-9914-D5D6210A17F1}" presName="sibTransNodeRect" presStyleLbl="alignNode1" presStyleIdx="3" presStyleCnt="4">
        <dgm:presLayoutVars>
          <dgm:chMax val="0"/>
          <dgm:bulletEnabled val="1"/>
        </dgm:presLayoutVars>
      </dgm:prSet>
      <dgm:spPr/>
    </dgm:pt>
    <dgm:pt modelId="{F7829A03-658C-4783-B1D9-56E6AB779150}" type="pres">
      <dgm:prSet presAssocID="{6D80996D-3AD1-4D34-B901-A05186ACA2AD}" presName="nodeRect" presStyleLbl="alignNode1" presStyleIdx="3" presStyleCnt="4">
        <dgm:presLayoutVars>
          <dgm:bulletEnabled val="1"/>
        </dgm:presLayoutVars>
      </dgm:prSet>
      <dgm:spPr/>
    </dgm:pt>
  </dgm:ptLst>
  <dgm:cxnLst>
    <dgm:cxn modelId="{ED937612-8993-4CD5-A780-5835F9DF53D4}" srcId="{D18ACD44-20CD-47C2-B676-C804C4AEBA39}" destId="{6D80996D-3AD1-4D34-B901-A05186ACA2AD}" srcOrd="3" destOrd="0" parTransId="{AC572872-60AA-46A4-8DB9-08EF57E70141}" sibTransId="{3D139583-70F0-4323-9914-D5D6210A17F1}"/>
    <dgm:cxn modelId="{CD60ED18-B514-430E-B7F9-F2E093B2A7D3}" srcId="{D18ACD44-20CD-47C2-B676-C804C4AEBA39}" destId="{F4794C50-F90B-4371-9CD6-63AC3891532F}" srcOrd="1" destOrd="0" parTransId="{FD59A79F-267D-43A0-893E-A5EE2739AF39}" sibTransId="{CA5214D8-655F-46E9-AFC8-8F75CDE0CA53}"/>
    <dgm:cxn modelId="{C61BCD43-A515-48E3-B82F-78F8199B5A21}" type="presOf" srcId="{D18ACD44-20CD-47C2-B676-C804C4AEBA39}" destId="{49170350-EB05-4224-9EF2-04E32875000B}" srcOrd="0" destOrd="0" presId="urn:microsoft.com/office/officeart/2016/7/layout/LinearBlockProcessNumbered"/>
    <dgm:cxn modelId="{151AF065-7109-4C78-99B8-9E1FEFD8836E}" type="presOf" srcId="{6D80996D-3AD1-4D34-B901-A05186ACA2AD}" destId="{1D4FC3F0-BA05-436D-95CE-914E2804C9C9}" srcOrd="0" destOrd="0" presId="urn:microsoft.com/office/officeart/2016/7/layout/LinearBlockProcessNumbered"/>
    <dgm:cxn modelId="{3144B866-0EF0-4413-8564-050B07952DAF}" srcId="{D18ACD44-20CD-47C2-B676-C804C4AEBA39}" destId="{ACF14ABB-AA09-4016-B568-0F9FED3803B0}" srcOrd="2" destOrd="0" parTransId="{9F0BB9CF-E357-4715-92D6-2104B9C66D5B}" sibTransId="{55A9364B-BBF0-490C-BB68-205C99C719DD}"/>
    <dgm:cxn modelId="{02B06C6B-DF41-43A9-BAA6-DE3FF43D8232}" type="presOf" srcId="{ACF14ABB-AA09-4016-B568-0F9FED3803B0}" destId="{A04FF03E-0D40-45C7-B80C-B63527B9E39B}" srcOrd="0" destOrd="0" presId="urn:microsoft.com/office/officeart/2016/7/layout/LinearBlockProcessNumbered"/>
    <dgm:cxn modelId="{38778680-F681-4F1D-8C70-12FB7C3E9FA8}" type="presOf" srcId="{F4794C50-F90B-4371-9CD6-63AC3891532F}" destId="{B9390AE8-3B9B-4F42-A30F-55F3DEF91817}" srcOrd="0" destOrd="0" presId="urn:microsoft.com/office/officeart/2016/7/layout/LinearBlockProcessNumbered"/>
    <dgm:cxn modelId="{52A29B95-5B2C-41B7-BB8F-0CA0A96D6DC3}" type="presOf" srcId="{ACF14ABB-AA09-4016-B568-0F9FED3803B0}" destId="{94594DF7-EA76-4A00-B44D-629876CD77E4}" srcOrd="1" destOrd="0" presId="urn:microsoft.com/office/officeart/2016/7/layout/LinearBlockProcessNumbered"/>
    <dgm:cxn modelId="{184DF6B5-2201-49AE-8E4D-A97BC70B9750}" type="presOf" srcId="{F4794C50-F90B-4371-9CD6-63AC3891532F}" destId="{C3F79388-7A6B-448C-8E2F-EAA24B522579}" srcOrd="1" destOrd="0" presId="urn:microsoft.com/office/officeart/2016/7/layout/LinearBlockProcessNumbered"/>
    <dgm:cxn modelId="{0D5253C5-C53F-4690-BF83-619122C50B66}" type="presOf" srcId="{CA5214D8-655F-46E9-AFC8-8F75CDE0CA53}" destId="{EA6AEA7A-8DFD-42BC-B6B2-C844AB3D31CF}" srcOrd="0" destOrd="0" presId="urn:microsoft.com/office/officeart/2016/7/layout/LinearBlockProcessNumbered"/>
    <dgm:cxn modelId="{55DF04D2-B563-423B-B63A-BBEBA2B07632}" srcId="{D18ACD44-20CD-47C2-B676-C804C4AEBA39}" destId="{ADCF660A-F141-4AB9-AB63-022CBE15DFCB}" srcOrd="0" destOrd="0" parTransId="{05776264-0FF9-4385-94C3-8332DFA0A12F}" sibTransId="{8E45E608-E8C5-4930-A4DC-74E0AB6FA994}"/>
    <dgm:cxn modelId="{A9077CD5-4172-4106-9900-A9EDE77E30F3}" type="presOf" srcId="{8E45E608-E8C5-4930-A4DC-74E0AB6FA994}" destId="{6E5DEA6F-F25B-49F6-890C-D930AE0F9441}" srcOrd="0" destOrd="0" presId="urn:microsoft.com/office/officeart/2016/7/layout/LinearBlockProcessNumbered"/>
    <dgm:cxn modelId="{E0A5C6DD-7FB8-4A9F-8FD6-EA7652D865AC}" type="presOf" srcId="{3D139583-70F0-4323-9914-D5D6210A17F1}" destId="{A82A2594-1C03-44CD-87DA-AA3C325F6B79}" srcOrd="0" destOrd="0" presId="urn:microsoft.com/office/officeart/2016/7/layout/LinearBlockProcessNumbered"/>
    <dgm:cxn modelId="{D50C8FE3-B4F6-4DD4-92E8-1C75C6D0E42A}" type="presOf" srcId="{6D80996D-3AD1-4D34-B901-A05186ACA2AD}" destId="{F7829A03-658C-4783-B1D9-56E6AB779150}" srcOrd="1" destOrd="0" presId="urn:microsoft.com/office/officeart/2016/7/layout/LinearBlockProcessNumbered"/>
    <dgm:cxn modelId="{D08329E7-3AE2-4467-96BC-7FE05D02BB2D}" type="presOf" srcId="{ADCF660A-F141-4AB9-AB63-022CBE15DFCB}" destId="{177B663D-E831-4B46-A658-43ABBCEC6D6C}" srcOrd="0" destOrd="0" presId="urn:microsoft.com/office/officeart/2016/7/layout/LinearBlockProcessNumbered"/>
    <dgm:cxn modelId="{AEB684EA-AC33-49AA-B3F0-761E6AFF1783}" type="presOf" srcId="{ADCF660A-F141-4AB9-AB63-022CBE15DFCB}" destId="{80F5702F-CB9D-4341-9062-E0E2713055E5}" srcOrd="1" destOrd="0" presId="urn:microsoft.com/office/officeart/2016/7/layout/LinearBlockProcessNumbered"/>
    <dgm:cxn modelId="{6B987FF0-ABB6-4CD1-9F2F-3A4F4EDE6DA0}" type="presOf" srcId="{55A9364B-BBF0-490C-BB68-205C99C719DD}" destId="{3A3A9B15-BD92-4E93-B00C-A48E36F451BB}" srcOrd="0" destOrd="0" presId="urn:microsoft.com/office/officeart/2016/7/layout/LinearBlockProcessNumbered"/>
    <dgm:cxn modelId="{12C4BBF2-95E6-447D-9D13-34C741CF5D39}" type="presParOf" srcId="{49170350-EB05-4224-9EF2-04E32875000B}" destId="{3AFE7959-CB53-42D3-9A49-78D3139EE6FE}" srcOrd="0" destOrd="0" presId="urn:microsoft.com/office/officeart/2016/7/layout/LinearBlockProcessNumbered"/>
    <dgm:cxn modelId="{2BEB8514-C5B5-4E68-BC72-70B5B2002C7D}" type="presParOf" srcId="{3AFE7959-CB53-42D3-9A49-78D3139EE6FE}" destId="{177B663D-E831-4B46-A658-43ABBCEC6D6C}" srcOrd="0" destOrd="0" presId="urn:microsoft.com/office/officeart/2016/7/layout/LinearBlockProcessNumbered"/>
    <dgm:cxn modelId="{890439C7-AD5A-44BB-BD91-F2600846365E}" type="presParOf" srcId="{3AFE7959-CB53-42D3-9A49-78D3139EE6FE}" destId="{6E5DEA6F-F25B-49F6-890C-D930AE0F9441}" srcOrd="1" destOrd="0" presId="urn:microsoft.com/office/officeart/2016/7/layout/LinearBlockProcessNumbered"/>
    <dgm:cxn modelId="{59FB189D-6EC0-4106-97F7-7DAF70F77727}" type="presParOf" srcId="{3AFE7959-CB53-42D3-9A49-78D3139EE6FE}" destId="{80F5702F-CB9D-4341-9062-E0E2713055E5}" srcOrd="2" destOrd="0" presId="urn:microsoft.com/office/officeart/2016/7/layout/LinearBlockProcessNumbered"/>
    <dgm:cxn modelId="{1FB448F5-35A0-4A40-BC4C-AAB92C8BFFAB}" type="presParOf" srcId="{49170350-EB05-4224-9EF2-04E32875000B}" destId="{0A974697-2DD9-4EAA-90EA-9EEB57699A51}" srcOrd="1" destOrd="0" presId="urn:microsoft.com/office/officeart/2016/7/layout/LinearBlockProcessNumbered"/>
    <dgm:cxn modelId="{D7C7EDB8-7160-42E3-9DB8-6700A1EFB196}" type="presParOf" srcId="{49170350-EB05-4224-9EF2-04E32875000B}" destId="{5E07129C-26FF-4D31-9289-24E92C020913}" srcOrd="2" destOrd="0" presId="urn:microsoft.com/office/officeart/2016/7/layout/LinearBlockProcessNumbered"/>
    <dgm:cxn modelId="{BFD05985-9DB5-4E22-A0FE-750A2853CBA2}" type="presParOf" srcId="{5E07129C-26FF-4D31-9289-24E92C020913}" destId="{B9390AE8-3B9B-4F42-A30F-55F3DEF91817}" srcOrd="0" destOrd="0" presId="urn:microsoft.com/office/officeart/2016/7/layout/LinearBlockProcessNumbered"/>
    <dgm:cxn modelId="{38A86E1B-B27B-4CF5-8176-A030EBBEA99F}" type="presParOf" srcId="{5E07129C-26FF-4D31-9289-24E92C020913}" destId="{EA6AEA7A-8DFD-42BC-B6B2-C844AB3D31CF}" srcOrd="1" destOrd="0" presId="urn:microsoft.com/office/officeart/2016/7/layout/LinearBlockProcessNumbered"/>
    <dgm:cxn modelId="{F181810D-1129-40B2-8F83-1625AD31A735}" type="presParOf" srcId="{5E07129C-26FF-4D31-9289-24E92C020913}" destId="{C3F79388-7A6B-448C-8E2F-EAA24B522579}" srcOrd="2" destOrd="0" presId="urn:microsoft.com/office/officeart/2016/7/layout/LinearBlockProcessNumbered"/>
    <dgm:cxn modelId="{7D6E5B8D-02C9-488C-BD70-8C0B1D36A72C}" type="presParOf" srcId="{49170350-EB05-4224-9EF2-04E32875000B}" destId="{7D608932-B292-457E-A8C3-760FE9C41068}" srcOrd="3" destOrd="0" presId="urn:microsoft.com/office/officeart/2016/7/layout/LinearBlockProcessNumbered"/>
    <dgm:cxn modelId="{19190FA7-BCFB-46F8-BF02-28E621E10E8B}" type="presParOf" srcId="{49170350-EB05-4224-9EF2-04E32875000B}" destId="{36373599-704B-4E56-9443-7F130254E5B2}" srcOrd="4" destOrd="0" presId="urn:microsoft.com/office/officeart/2016/7/layout/LinearBlockProcessNumbered"/>
    <dgm:cxn modelId="{AFFB426E-85E9-4849-8C75-17888A22E48C}" type="presParOf" srcId="{36373599-704B-4E56-9443-7F130254E5B2}" destId="{A04FF03E-0D40-45C7-B80C-B63527B9E39B}" srcOrd="0" destOrd="0" presId="urn:microsoft.com/office/officeart/2016/7/layout/LinearBlockProcessNumbered"/>
    <dgm:cxn modelId="{4119BE66-E434-42EC-AB05-D747AF351687}" type="presParOf" srcId="{36373599-704B-4E56-9443-7F130254E5B2}" destId="{3A3A9B15-BD92-4E93-B00C-A48E36F451BB}" srcOrd="1" destOrd="0" presId="urn:microsoft.com/office/officeart/2016/7/layout/LinearBlockProcessNumbered"/>
    <dgm:cxn modelId="{4FCBAE99-0D93-4A2D-9FFA-6F15CE2DDEEF}" type="presParOf" srcId="{36373599-704B-4E56-9443-7F130254E5B2}" destId="{94594DF7-EA76-4A00-B44D-629876CD77E4}" srcOrd="2" destOrd="0" presId="urn:microsoft.com/office/officeart/2016/7/layout/LinearBlockProcessNumbered"/>
    <dgm:cxn modelId="{2B392EB2-31B0-4BC5-8A81-19AE2D6678DD}" type="presParOf" srcId="{49170350-EB05-4224-9EF2-04E32875000B}" destId="{71F688AC-7EC4-4E43-80ED-55E9BEEBAF0C}" srcOrd="5" destOrd="0" presId="urn:microsoft.com/office/officeart/2016/7/layout/LinearBlockProcessNumbered"/>
    <dgm:cxn modelId="{347E264D-1F86-4FD6-AB4A-2AC9D21B6B01}" type="presParOf" srcId="{49170350-EB05-4224-9EF2-04E32875000B}" destId="{1FBCB6C5-2223-42FA-A95D-53ADFFE7E0B0}" srcOrd="6" destOrd="0" presId="urn:microsoft.com/office/officeart/2016/7/layout/LinearBlockProcessNumbered"/>
    <dgm:cxn modelId="{3554CFA7-C181-4E2A-B6FD-E8DABB3F5016}" type="presParOf" srcId="{1FBCB6C5-2223-42FA-A95D-53ADFFE7E0B0}" destId="{1D4FC3F0-BA05-436D-95CE-914E2804C9C9}" srcOrd="0" destOrd="0" presId="urn:microsoft.com/office/officeart/2016/7/layout/LinearBlockProcessNumbered"/>
    <dgm:cxn modelId="{0C54A75F-71DA-4861-A072-B2C93AA5539D}" type="presParOf" srcId="{1FBCB6C5-2223-42FA-A95D-53ADFFE7E0B0}" destId="{A82A2594-1C03-44CD-87DA-AA3C325F6B79}" srcOrd="1" destOrd="0" presId="urn:microsoft.com/office/officeart/2016/7/layout/LinearBlockProcessNumbered"/>
    <dgm:cxn modelId="{78829E78-55EA-442E-849C-D2DEA35D635E}" type="presParOf" srcId="{1FBCB6C5-2223-42FA-A95D-53ADFFE7E0B0}" destId="{F7829A03-658C-4783-B1D9-56E6AB77915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3BDA9-A6D4-48A0-A1E7-3C9AA7C9AD49}">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2B62AE-C897-464A-9B3D-DB774476758D}">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DCD1A4-C143-4516-A17A-20C7D744B66C}">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Picking up an object.</a:t>
          </a:r>
          <a:endParaRPr lang="en-US" sz="2200" kern="1200"/>
        </a:p>
      </dsp:txBody>
      <dsp:txXfrm>
        <a:off x="1357965" y="2319"/>
        <a:ext cx="4887299" cy="1175727"/>
      </dsp:txXfrm>
    </dsp:sp>
    <dsp:sp modelId="{25B40CCD-F102-4EFF-B7AB-49936E5AB1B9}">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931CB-040F-4689-BC90-DAD66B8A16B5}">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6F271-550A-44BA-98B0-1AEC74E1B95A}">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Opening a door.</a:t>
          </a:r>
          <a:endParaRPr lang="en-US" sz="2200" kern="1200"/>
        </a:p>
      </dsp:txBody>
      <dsp:txXfrm>
        <a:off x="1357965" y="1471979"/>
        <a:ext cx="4887299" cy="1175727"/>
      </dsp:txXfrm>
    </dsp:sp>
    <dsp:sp modelId="{AACE9ED0-071C-44F4-BE97-042DC1E56173}">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AC221-02A3-4BF6-8906-E2119DB88D9F}">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179B1B-1E26-4976-8F4F-2AAFDE5E3DF7}">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Assisting someone to another room.</a:t>
          </a:r>
          <a:endParaRPr lang="en-US" sz="2200" kern="1200"/>
        </a:p>
      </dsp:txBody>
      <dsp:txXfrm>
        <a:off x="1357965" y="2941639"/>
        <a:ext cx="4887299" cy="1175727"/>
      </dsp:txXfrm>
    </dsp:sp>
    <dsp:sp modelId="{3F4019FE-F856-4338-889D-59E52EE53C75}">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76A675-D128-46F0-9978-7034DA08C645}">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1BBAB9-2208-464A-85EE-5248A6CAC8D0}">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Assisting a person to cross a road</a:t>
          </a:r>
          <a:endParaRPr lang="en-US" sz="2200" kern="1200"/>
        </a:p>
      </dsp:txBody>
      <dsp:txXfrm>
        <a:off x="1357965" y="4411299"/>
        <a:ext cx="4887299" cy="1175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B663D-E831-4B46-A658-43ABBCEC6D6C}">
      <dsp:nvSpPr>
        <dsp:cNvPr id="0" name=""/>
        <dsp:cNvSpPr/>
      </dsp:nvSpPr>
      <dsp:spPr>
        <a:xfrm>
          <a:off x="213" y="550072"/>
          <a:ext cx="2577217" cy="30926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533400" rtl="0">
            <a:lnSpc>
              <a:spcPct val="90000"/>
            </a:lnSpc>
            <a:spcBef>
              <a:spcPct val="0"/>
            </a:spcBef>
            <a:spcAft>
              <a:spcPct val="35000"/>
            </a:spcAft>
            <a:buNone/>
          </a:pPr>
          <a:r>
            <a:rPr lang="en-US" sz="1200" b="0" kern="1200">
              <a:latin typeface="Aptos"/>
            </a:rPr>
            <a:t>                                                                         Collision with </a:t>
          </a:r>
          <a:r>
            <a:rPr lang="en-US" sz="1200" kern="1200">
              <a:latin typeface="Aptos"/>
            </a:rPr>
            <a:t>people – Use a controlled environment with clear paths to reduce the chance of unexpected obstacles.</a:t>
          </a:r>
          <a:endParaRPr lang="en-US" sz="1200" kern="1200"/>
        </a:p>
      </dsp:txBody>
      <dsp:txXfrm>
        <a:off x="213" y="1787136"/>
        <a:ext cx="2577217" cy="1855596"/>
      </dsp:txXfrm>
    </dsp:sp>
    <dsp:sp modelId="{6E5DEA6F-F25B-49F6-890C-D930AE0F9441}">
      <dsp:nvSpPr>
        <dsp:cNvPr id="0" name=""/>
        <dsp:cNvSpPr/>
      </dsp:nvSpPr>
      <dsp:spPr>
        <a:xfrm>
          <a:off x="21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endParaRPr lang="en-US" sz="6400" kern="1200"/>
        </a:p>
      </dsp:txBody>
      <dsp:txXfrm>
        <a:off x="213" y="550072"/>
        <a:ext cx="2577217" cy="1237064"/>
      </dsp:txXfrm>
    </dsp:sp>
    <dsp:sp modelId="{B9390AE8-3B9B-4F42-A30F-55F3DEF91817}">
      <dsp:nvSpPr>
        <dsp:cNvPr id="0" name=""/>
        <dsp:cNvSpPr/>
      </dsp:nvSpPr>
      <dsp:spPr>
        <a:xfrm>
          <a:off x="2783608" y="550072"/>
          <a:ext cx="2577217" cy="30926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533400" rtl="0">
            <a:lnSpc>
              <a:spcPct val="90000"/>
            </a:lnSpc>
            <a:spcBef>
              <a:spcPct val="0"/>
            </a:spcBef>
            <a:spcAft>
              <a:spcPct val="35000"/>
            </a:spcAft>
            <a:buNone/>
          </a:pPr>
          <a:r>
            <a:rPr lang="en-US" sz="1200" b="0" kern="1200">
              <a:latin typeface="Aptos"/>
            </a:rPr>
            <a:t>                                                         Opening a Door </a:t>
          </a:r>
          <a:r>
            <a:rPr lang="en-US" sz="1200" kern="1200">
              <a:latin typeface="Aptos"/>
            </a:rPr>
            <a:t>– Use a controlled environment, with observers verifying that both sides of the doorway are clear before operation.</a:t>
          </a:r>
        </a:p>
      </dsp:txBody>
      <dsp:txXfrm>
        <a:off x="2783608" y="1787136"/>
        <a:ext cx="2577217" cy="1855596"/>
      </dsp:txXfrm>
    </dsp:sp>
    <dsp:sp modelId="{EA6AEA7A-8DFD-42BC-B6B2-C844AB3D31CF}">
      <dsp:nvSpPr>
        <dsp:cNvPr id="0" name=""/>
        <dsp:cNvSpPr/>
      </dsp:nvSpPr>
      <dsp:spPr>
        <a:xfrm>
          <a:off x="278360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endParaRPr lang="en-US" sz="6400" kern="1200"/>
        </a:p>
      </dsp:txBody>
      <dsp:txXfrm>
        <a:off x="2783608" y="550072"/>
        <a:ext cx="2577217" cy="1237064"/>
      </dsp:txXfrm>
    </dsp:sp>
    <dsp:sp modelId="{A04FF03E-0D40-45C7-B80C-B63527B9E39B}">
      <dsp:nvSpPr>
        <dsp:cNvPr id="0" name=""/>
        <dsp:cNvSpPr/>
      </dsp:nvSpPr>
      <dsp:spPr>
        <a:xfrm>
          <a:off x="5567003" y="550072"/>
          <a:ext cx="2577217" cy="30926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533400" rtl="0">
            <a:lnSpc>
              <a:spcPct val="90000"/>
            </a:lnSpc>
            <a:spcBef>
              <a:spcPct val="0"/>
            </a:spcBef>
            <a:spcAft>
              <a:spcPct val="35000"/>
            </a:spcAft>
            <a:buNone/>
          </a:pPr>
          <a:r>
            <a:rPr lang="en-US" sz="1200" b="0" kern="1200">
              <a:latin typeface="Aptos"/>
            </a:rPr>
            <a:t>                                                                 Road Crossing</a:t>
          </a:r>
          <a:r>
            <a:rPr lang="en-US" sz="1200" kern="1200">
              <a:latin typeface="Aptos"/>
            </a:rPr>
            <a:t> – Controlled environment with both sides of the road blocked off</a:t>
          </a:r>
          <a:r>
            <a:rPr lang="en-US" sz="1200" kern="1200"/>
            <a:t>; the user will be wearing a hi-vis vest, and the driver will be </a:t>
          </a:r>
          <a:r>
            <a:rPr lang="en-US" sz="1200" kern="1200">
              <a:latin typeface="Aptos"/>
            </a:rPr>
            <a:t>actively informed of when the crossing will occur.</a:t>
          </a:r>
        </a:p>
      </dsp:txBody>
      <dsp:txXfrm>
        <a:off x="5567003" y="1787136"/>
        <a:ext cx="2577217" cy="1855596"/>
      </dsp:txXfrm>
    </dsp:sp>
    <dsp:sp modelId="{3A3A9B15-BD92-4E93-B00C-A48E36F451BB}">
      <dsp:nvSpPr>
        <dsp:cNvPr id="0" name=""/>
        <dsp:cNvSpPr/>
      </dsp:nvSpPr>
      <dsp:spPr>
        <a:xfrm>
          <a:off x="556700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endParaRPr lang="en-US" sz="6400" kern="1200"/>
        </a:p>
      </dsp:txBody>
      <dsp:txXfrm>
        <a:off x="5567003" y="550072"/>
        <a:ext cx="2577217" cy="1237064"/>
      </dsp:txXfrm>
    </dsp:sp>
    <dsp:sp modelId="{1D4FC3F0-BA05-436D-95CE-914E2804C9C9}">
      <dsp:nvSpPr>
        <dsp:cNvPr id="0" name=""/>
        <dsp:cNvSpPr/>
      </dsp:nvSpPr>
      <dsp:spPr>
        <a:xfrm>
          <a:off x="8350398" y="550072"/>
          <a:ext cx="2577217" cy="309266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533400" rtl="0">
            <a:lnSpc>
              <a:spcPct val="90000"/>
            </a:lnSpc>
            <a:spcBef>
              <a:spcPct val="0"/>
            </a:spcBef>
            <a:spcAft>
              <a:spcPct val="35000"/>
            </a:spcAft>
            <a:buNone/>
          </a:pPr>
          <a:r>
            <a:rPr lang="en-US" sz="1200" b="0" kern="1200">
              <a:latin typeface="Aptos"/>
            </a:rPr>
            <a:t>                                                                 Emergency Stop – </a:t>
          </a:r>
          <a:r>
            <a:rPr lang="en-GB" sz="1200" b="0" kern="1200">
              <a:latin typeface="Aptos"/>
            </a:rPr>
            <a:t>As an additional safety measure, testers </a:t>
          </a:r>
          <a:r>
            <a:rPr lang="en-GB" sz="1200" kern="1200">
              <a:latin typeface="Aptos"/>
            </a:rPr>
            <a:t>will have access to Spots E-Stop at all times.</a:t>
          </a:r>
        </a:p>
      </dsp:txBody>
      <dsp:txXfrm>
        <a:off x="8350398" y="1787136"/>
        <a:ext cx="2577217" cy="1855596"/>
      </dsp:txXfrm>
    </dsp:sp>
    <dsp:sp modelId="{A82A2594-1C03-44CD-87DA-AA3C325F6B79}">
      <dsp:nvSpPr>
        <dsp:cNvPr id="0" name=""/>
        <dsp:cNvSpPr/>
      </dsp:nvSpPr>
      <dsp:spPr>
        <a:xfrm>
          <a:off x="835039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endParaRPr lang="en-US" sz="6400" kern="1200"/>
        </a:p>
      </dsp:txBody>
      <dsp:txXfrm>
        <a:off x="8350398" y="550072"/>
        <a:ext cx="2577217" cy="12370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diagramLayout" Target="../diagrams/layout2.xml"/><Relationship Id="rId7" Type="http://schemas.openxmlformats.org/officeDocument/2006/relationships/image" Target="../media/image19.sv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22.svg"/><Relationship Id="rId4" Type="http://schemas.openxmlformats.org/officeDocument/2006/relationships/diagramQuickStyle" Target="../diagrams/quickStyle2.xml"/><Relationship Id="rId9" Type="http://schemas.openxmlformats.org/officeDocument/2006/relationships/image" Target="../media/image21.sv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301261" y="590062"/>
            <a:ext cx="5409655" cy="2838938"/>
          </a:xfrm>
        </p:spPr>
        <p:txBody>
          <a:bodyPr>
            <a:normAutofit/>
          </a:bodyPr>
          <a:lstStyle/>
          <a:p>
            <a:pPr algn="l"/>
            <a:r>
              <a:rPr lang="en-GB" sz="5600">
                <a:solidFill>
                  <a:srgbClr val="FFFFFF"/>
                </a:solidFill>
              </a:rPr>
              <a:t>Emerging Trends Presentation 2</a:t>
            </a:r>
            <a:endParaRPr lang="en-GB" sz="5600"/>
          </a:p>
        </p:txBody>
      </p:sp>
      <p:sp>
        <p:nvSpPr>
          <p:cNvPr id="3" name="Subtitle 2"/>
          <p:cNvSpPr>
            <a:spLocks noGrp="1"/>
          </p:cNvSpPr>
          <p:nvPr>
            <p:ph type="subTitle" idx="1"/>
          </p:nvPr>
        </p:nvSpPr>
        <p:spPr>
          <a:xfrm>
            <a:off x="5642044" y="4698614"/>
            <a:ext cx="5088650" cy="1198120"/>
          </a:xfrm>
        </p:spPr>
        <p:txBody>
          <a:bodyPr vert="horz" lIns="91440" tIns="45720" rIns="91440" bIns="45720" rtlCol="0">
            <a:normAutofit/>
          </a:bodyPr>
          <a:lstStyle/>
          <a:p>
            <a:pPr algn="r"/>
            <a:r>
              <a:rPr lang="en-GB" sz="2000">
                <a:solidFill>
                  <a:srgbClr val="FFFFFF"/>
                </a:solidFill>
              </a:rPr>
              <a:t>William Baker Oliver, Rose Plumley, Kieran Brown, Kallem Thomas, Jake Semmens, Sophie Meyrick-Vernon</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01FED65E-D54E-766D-DE05-4F9DF8DC8719}"/>
              </a:ext>
            </a:extLst>
          </p:cNvPr>
          <p:cNvSpPr txBox="1">
            <a:spLocks/>
          </p:cNvSpPr>
          <p:nvPr/>
        </p:nvSpPr>
        <p:spPr>
          <a:xfrm>
            <a:off x="1298678" y="3273851"/>
            <a:ext cx="7863553" cy="109538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200">
                <a:solidFill>
                  <a:srgbClr val="FFFFFF"/>
                </a:solidFill>
                <a:ea typeface="+mj-lt"/>
                <a:cs typeface="+mj-lt"/>
              </a:rPr>
              <a:t>Using Boston Dynamics Spot as an In-Home Assistance Dog</a:t>
            </a:r>
            <a:endParaRPr lang="en-US" sz="36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2E6BC6C-4A83-4551-8FFE-1708120A6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F30A92F-B90E-25E7-D8E2-DEBF0426F9FF}"/>
              </a:ext>
            </a:extLst>
          </p:cNvPr>
          <p:cNvSpPr>
            <a:spLocks noGrp="1"/>
          </p:cNvSpPr>
          <p:nvPr>
            <p:ph type="title"/>
          </p:nvPr>
        </p:nvSpPr>
        <p:spPr>
          <a:xfrm>
            <a:off x="1500136" y="590062"/>
            <a:ext cx="5213850" cy="1142410"/>
          </a:xfrm>
        </p:spPr>
        <p:txBody>
          <a:bodyPr vert="horz" lIns="91440" tIns="45720" rIns="91440" bIns="45720" rtlCol="0" anchor="b">
            <a:normAutofit/>
          </a:bodyPr>
          <a:lstStyle/>
          <a:p>
            <a:r>
              <a:rPr lang="en-US" sz="5600" kern="1200">
                <a:solidFill>
                  <a:srgbClr val="FFFFFF"/>
                </a:solidFill>
                <a:latin typeface="+mj-lt"/>
                <a:ea typeface="+mj-ea"/>
                <a:cs typeface="+mj-cs"/>
              </a:rPr>
              <a:t>Team Formation</a:t>
            </a:r>
          </a:p>
        </p:txBody>
      </p:sp>
      <p:grpSp>
        <p:nvGrpSpPr>
          <p:cNvPr id="14" name="Group 13">
            <a:extLst>
              <a:ext uri="{FF2B5EF4-FFF2-40B4-BE49-F238E27FC236}">
                <a16:creationId xmlns:a16="http://schemas.microsoft.com/office/drawing/2014/main" id="{E15EAE4E-5508-44B8-B920-1B8BA1D20E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1794" y="1931746"/>
            <a:ext cx="465456" cy="581432"/>
            <a:chOff x="6741794" y="1931746"/>
            <a:chExt cx="465456" cy="581432"/>
          </a:xfrm>
          <a:solidFill>
            <a:srgbClr val="FFFFFF"/>
          </a:solidFill>
        </p:grpSpPr>
        <p:sp>
          <p:nvSpPr>
            <p:cNvPr id="1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11EF212D-4862-8569-2819-EE7A397642D4}"/>
              </a:ext>
            </a:extLst>
          </p:cNvPr>
          <p:cNvGraphicFramePr>
            <a:graphicFrameLocks noGrp="1"/>
          </p:cNvGraphicFramePr>
          <p:nvPr>
            <p:extLst>
              <p:ext uri="{D42A27DB-BD31-4B8C-83A1-F6EECF244321}">
                <p14:modId xmlns:p14="http://schemas.microsoft.com/office/powerpoint/2010/main" val="2957020312"/>
              </p:ext>
            </p:extLst>
          </p:nvPr>
        </p:nvGraphicFramePr>
        <p:xfrm>
          <a:off x="1222075" y="1926566"/>
          <a:ext cx="10456003" cy="4135950"/>
        </p:xfrm>
        <a:graphic>
          <a:graphicData uri="http://schemas.openxmlformats.org/drawingml/2006/table">
            <a:tbl>
              <a:tblPr firstRow="1" bandRow="1">
                <a:tableStyleId>{5C22544A-7EE6-4342-B048-85BDC9FD1C3A}</a:tableStyleId>
              </a:tblPr>
              <a:tblGrid>
                <a:gridCol w="5095849">
                  <a:extLst>
                    <a:ext uri="{9D8B030D-6E8A-4147-A177-3AD203B41FA5}">
                      <a16:colId xmlns:a16="http://schemas.microsoft.com/office/drawing/2014/main" val="4031841504"/>
                    </a:ext>
                  </a:extLst>
                </a:gridCol>
                <a:gridCol w="5360154">
                  <a:extLst>
                    <a:ext uri="{9D8B030D-6E8A-4147-A177-3AD203B41FA5}">
                      <a16:colId xmlns:a16="http://schemas.microsoft.com/office/drawing/2014/main" val="3089987211"/>
                    </a:ext>
                  </a:extLst>
                </a:gridCol>
              </a:tblGrid>
              <a:tr h="590850">
                <a:tc>
                  <a:txBody>
                    <a:bodyPr/>
                    <a:lstStyle/>
                    <a:p>
                      <a:r>
                        <a:rPr lang="en-GB" sz="1800"/>
                        <a:t>Name</a:t>
                      </a:r>
                    </a:p>
                  </a:txBody>
                  <a:tcPr marL="93251" marR="93251" marT="46625" marB="46625"/>
                </a:tc>
                <a:tc>
                  <a:txBody>
                    <a:bodyPr/>
                    <a:lstStyle/>
                    <a:p>
                      <a:r>
                        <a:rPr lang="en-GB" sz="1800"/>
                        <a:t>Role</a:t>
                      </a:r>
                    </a:p>
                  </a:txBody>
                  <a:tcPr marL="93251" marR="93251" marT="46625" marB="46625"/>
                </a:tc>
                <a:extLst>
                  <a:ext uri="{0D108BD9-81ED-4DB2-BD59-A6C34878D82A}">
                    <a16:rowId xmlns:a16="http://schemas.microsoft.com/office/drawing/2014/main" val="294544218"/>
                  </a:ext>
                </a:extLst>
              </a:tr>
              <a:tr h="590850">
                <a:tc>
                  <a:txBody>
                    <a:bodyPr/>
                    <a:lstStyle/>
                    <a:p>
                      <a:pPr lvl="0">
                        <a:buNone/>
                      </a:pPr>
                      <a:r>
                        <a:rPr lang="en-GB" sz="1800" b="0" i="0" u="none" strike="noStrike" noProof="0">
                          <a:solidFill>
                            <a:srgbClr val="000000"/>
                          </a:solidFill>
                          <a:latin typeface="Aptos"/>
                        </a:rPr>
                        <a:t>Sophie Meyrick-Vernon</a:t>
                      </a:r>
                      <a:endParaRPr lang="en-US" sz="1800"/>
                    </a:p>
                  </a:txBody>
                  <a:tcPr marL="93251" marR="93251" marT="46625" marB="46625"/>
                </a:tc>
                <a:tc>
                  <a:txBody>
                    <a:bodyPr/>
                    <a:lstStyle/>
                    <a:p>
                      <a:r>
                        <a:rPr lang="en-GB" sz="1800"/>
                        <a:t>Developer</a:t>
                      </a:r>
                    </a:p>
                  </a:txBody>
                  <a:tcPr marL="93251" marR="93251" marT="46625" marB="46625"/>
                </a:tc>
                <a:extLst>
                  <a:ext uri="{0D108BD9-81ED-4DB2-BD59-A6C34878D82A}">
                    <a16:rowId xmlns:a16="http://schemas.microsoft.com/office/drawing/2014/main" val="737021264"/>
                  </a:ext>
                </a:extLst>
              </a:tr>
              <a:tr h="590850">
                <a:tc>
                  <a:txBody>
                    <a:bodyPr/>
                    <a:lstStyle/>
                    <a:p>
                      <a:pPr lvl="0">
                        <a:buNone/>
                      </a:pPr>
                      <a:r>
                        <a:rPr lang="en-GB" sz="1800" b="0" i="0" u="none" strike="noStrike" noProof="0">
                          <a:solidFill>
                            <a:srgbClr val="000000"/>
                          </a:solidFill>
                          <a:latin typeface="Aptos"/>
                        </a:rPr>
                        <a:t>Rose Plumley</a:t>
                      </a:r>
                      <a:endParaRPr lang="en-US" sz="1800"/>
                    </a:p>
                  </a:txBody>
                  <a:tcPr marL="93251" marR="93251" marT="46625" marB="46625"/>
                </a:tc>
                <a:tc>
                  <a:txBody>
                    <a:bodyPr/>
                    <a:lstStyle/>
                    <a:p>
                      <a:pPr lvl="0">
                        <a:buNone/>
                      </a:pPr>
                      <a:r>
                        <a:rPr lang="en-GB" sz="1800" b="0" i="0" u="none" strike="noStrike" noProof="0">
                          <a:solidFill>
                            <a:srgbClr val="000000"/>
                          </a:solidFill>
                          <a:latin typeface="Aptos"/>
                        </a:rPr>
                        <a:t>Developer</a:t>
                      </a:r>
                      <a:endParaRPr lang="en-US" sz="1800"/>
                    </a:p>
                  </a:txBody>
                  <a:tcPr marL="93251" marR="93251" marT="46625" marB="46625"/>
                </a:tc>
                <a:extLst>
                  <a:ext uri="{0D108BD9-81ED-4DB2-BD59-A6C34878D82A}">
                    <a16:rowId xmlns:a16="http://schemas.microsoft.com/office/drawing/2014/main" val="2783910885"/>
                  </a:ext>
                </a:extLst>
              </a:tr>
              <a:tr h="590850">
                <a:tc>
                  <a:txBody>
                    <a:bodyPr/>
                    <a:lstStyle/>
                    <a:p>
                      <a:pPr lvl="0">
                        <a:buNone/>
                      </a:pPr>
                      <a:r>
                        <a:rPr lang="en-GB" sz="1800" b="0" i="0" u="none" strike="noStrike" noProof="0">
                          <a:solidFill>
                            <a:srgbClr val="000000"/>
                          </a:solidFill>
                          <a:latin typeface="Aptos"/>
                        </a:rPr>
                        <a:t>Jake Semmens</a:t>
                      </a:r>
                      <a:endParaRPr lang="en-US" sz="1800"/>
                    </a:p>
                  </a:txBody>
                  <a:tcPr marL="93251" marR="93251" marT="46625" marB="46625"/>
                </a:tc>
                <a:tc>
                  <a:txBody>
                    <a:bodyPr/>
                    <a:lstStyle/>
                    <a:p>
                      <a:r>
                        <a:rPr lang="en-GB" sz="1800"/>
                        <a:t>Tester</a:t>
                      </a:r>
                    </a:p>
                  </a:txBody>
                  <a:tcPr marL="93251" marR="93251" marT="46625" marB="46625"/>
                </a:tc>
                <a:extLst>
                  <a:ext uri="{0D108BD9-81ED-4DB2-BD59-A6C34878D82A}">
                    <a16:rowId xmlns:a16="http://schemas.microsoft.com/office/drawing/2014/main" val="1502460927"/>
                  </a:ext>
                </a:extLst>
              </a:tr>
              <a:tr h="590850">
                <a:tc>
                  <a:txBody>
                    <a:bodyPr/>
                    <a:lstStyle/>
                    <a:p>
                      <a:pPr lvl="0">
                        <a:buNone/>
                      </a:pPr>
                      <a:r>
                        <a:rPr lang="en-GB" sz="1800" b="0" i="0" u="none" strike="noStrike" noProof="0">
                          <a:solidFill>
                            <a:srgbClr val="000000"/>
                          </a:solidFill>
                          <a:latin typeface="Aptos"/>
                        </a:rPr>
                        <a:t>Kallem Thomas</a:t>
                      </a:r>
                      <a:endParaRPr lang="en-US" sz="1800"/>
                    </a:p>
                  </a:txBody>
                  <a:tcPr marL="93251" marR="93251" marT="46625" marB="46625"/>
                </a:tc>
                <a:tc>
                  <a:txBody>
                    <a:bodyPr/>
                    <a:lstStyle/>
                    <a:p>
                      <a:r>
                        <a:rPr lang="en-GB" sz="1800"/>
                        <a:t>Tester</a:t>
                      </a:r>
                    </a:p>
                  </a:txBody>
                  <a:tcPr marL="93251" marR="93251" marT="46625" marB="46625"/>
                </a:tc>
                <a:extLst>
                  <a:ext uri="{0D108BD9-81ED-4DB2-BD59-A6C34878D82A}">
                    <a16:rowId xmlns:a16="http://schemas.microsoft.com/office/drawing/2014/main" val="1380796876"/>
                  </a:ext>
                </a:extLst>
              </a:tr>
              <a:tr h="590850">
                <a:tc>
                  <a:txBody>
                    <a:bodyPr/>
                    <a:lstStyle/>
                    <a:p>
                      <a:pPr lvl="0">
                        <a:buNone/>
                      </a:pPr>
                      <a:r>
                        <a:rPr lang="en-GB" sz="1800"/>
                        <a:t>Kieran Brown</a:t>
                      </a:r>
                    </a:p>
                  </a:txBody>
                  <a:tcPr marL="93251" marR="93251" marT="46625" marB="46625"/>
                </a:tc>
                <a:tc>
                  <a:txBody>
                    <a:bodyPr/>
                    <a:lstStyle/>
                    <a:p>
                      <a:r>
                        <a:rPr lang="en-GB" sz="1800"/>
                        <a:t>Researcher</a:t>
                      </a:r>
                    </a:p>
                  </a:txBody>
                  <a:tcPr marL="93251" marR="93251" marT="46625" marB="46625"/>
                </a:tc>
                <a:extLst>
                  <a:ext uri="{0D108BD9-81ED-4DB2-BD59-A6C34878D82A}">
                    <a16:rowId xmlns:a16="http://schemas.microsoft.com/office/drawing/2014/main" val="3531059602"/>
                  </a:ext>
                </a:extLst>
              </a:tr>
              <a:tr h="590850">
                <a:tc>
                  <a:txBody>
                    <a:bodyPr/>
                    <a:lstStyle/>
                    <a:p>
                      <a:r>
                        <a:rPr lang="en-GB" sz="1800"/>
                        <a:t>William Baker Oliver</a:t>
                      </a:r>
                    </a:p>
                  </a:txBody>
                  <a:tcPr marL="93251" marR="93251" marT="46625" marB="46625"/>
                </a:tc>
                <a:tc>
                  <a:txBody>
                    <a:bodyPr/>
                    <a:lstStyle/>
                    <a:p>
                      <a:pPr lvl="0">
                        <a:buNone/>
                      </a:pPr>
                      <a:r>
                        <a:rPr lang="en-GB" sz="1800" b="0" i="0" u="none" strike="noStrike" noProof="0">
                          <a:solidFill>
                            <a:srgbClr val="000000"/>
                          </a:solidFill>
                          <a:latin typeface="Aptos"/>
                        </a:rPr>
                        <a:t>Researcher</a:t>
                      </a:r>
                      <a:endParaRPr lang="en-US" sz="1800"/>
                    </a:p>
                  </a:txBody>
                  <a:tcPr marL="93251" marR="93251" marT="46625" marB="46625"/>
                </a:tc>
                <a:extLst>
                  <a:ext uri="{0D108BD9-81ED-4DB2-BD59-A6C34878D82A}">
                    <a16:rowId xmlns:a16="http://schemas.microsoft.com/office/drawing/2014/main" val="173233043"/>
                  </a:ext>
                </a:extLst>
              </a:tr>
            </a:tbl>
          </a:graphicData>
        </a:graphic>
      </p:graphicFrame>
    </p:spTree>
    <p:extLst>
      <p:ext uri="{BB962C8B-B14F-4D97-AF65-F5344CB8AC3E}">
        <p14:creationId xmlns:p14="http://schemas.microsoft.com/office/powerpoint/2010/main" val="410598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D4552-93A7-0956-2C48-16D48568D6F9}"/>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Proposal</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31DB0B2-0165-4500-A78D-8A98D907227A}"/>
              </a:ext>
            </a:extLst>
          </p:cNvPr>
          <p:cNvSpPr>
            <a:spLocks noGrp="1"/>
          </p:cNvSpPr>
          <p:nvPr>
            <p:ph idx="1"/>
          </p:nvPr>
        </p:nvSpPr>
        <p:spPr>
          <a:xfrm>
            <a:off x="6297233" y="547154"/>
            <a:ext cx="5217305" cy="5737309"/>
          </a:xfrm>
        </p:spPr>
        <p:txBody>
          <a:bodyPr vert="horz" lIns="91440" tIns="45720" rIns="91440" bIns="45720" rtlCol="0" anchor="ctr">
            <a:normAutofit/>
          </a:bodyPr>
          <a:lstStyle/>
          <a:p>
            <a:pPr marL="0" indent="0">
              <a:buNone/>
            </a:pPr>
            <a:r>
              <a:rPr lang="en-GB" sz="4000">
                <a:solidFill>
                  <a:schemeClr val="tx1">
                    <a:alpha val="80000"/>
                  </a:schemeClr>
                </a:solidFill>
                <a:ea typeface="+mn-lt"/>
                <a:cs typeface="+mn-lt"/>
              </a:rPr>
              <a:t>This project aims to evaluate the feasibility of using Boston Dynamics’ Spot robot as an assistive robot in a home environment.</a:t>
            </a:r>
            <a:r>
              <a:rPr lang="en-GB" sz="2000">
                <a:solidFill>
                  <a:schemeClr val="tx1">
                    <a:alpha val="80000"/>
                  </a:schemeClr>
                </a:solidFill>
                <a:ea typeface="+mn-lt"/>
                <a:cs typeface="+mn-lt"/>
              </a:rPr>
              <a:t> </a:t>
            </a: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0907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A70284D-3268-3037-5A9F-7F75E440AA6D}"/>
              </a:ext>
            </a:extLst>
          </p:cNvPr>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sz="8000" kern="1200">
                <a:solidFill>
                  <a:srgbClr val="FFFFFF"/>
                </a:solidFill>
                <a:latin typeface="+mj-lt"/>
                <a:ea typeface="+mj-ea"/>
                <a:cs typeface="+mj-cs"/>
              </a:rPr>
              <a:t>Research</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220933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A9862-64EA-AC30-3CE3-6744CFFB4503}"/>
              </a:ext>
            </a:extLst>
          </p:cNvPr>
          <p:cNvSpPr>
            <a:spLocks noGrp="1"/>
          </p:cNvSpPr>
          <p:nvPr>
            <p:ph type="title"/>
          </p:nvPr>
        </p:nvSpPr>
        <p:spPr>
          <a:xfrm>
            <a:off x="6654454" y="-758973"/>
            <a:ext cx="4395340" cy="1716255"/>
          </a:xfrm>
        </p:spPr>
        <p:txBody>
          <a:bodyPr anchor="b">
            <a:normAutofit/>
          </a:bodyPr>
          <a:lstStyle/>
          <a:p>
            <a:r>
              <a:rPr lang="en-GB" sz="5600" u="sng"/>
              <a:t>Spot Research</a:t>
            </a:r>
            <a:endParaRPr lang="en-US" sz="5600"/>
          </a:p>
        </p:txBody>
      </p:sp>
      <p:sp>
        <p:nvSpPr>
          <p:cNvPr id="63" name="Rectangle 6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This New Robot Can Hold The Door For Its Friend _ Mach _ NBC News">
            <a:hlinkClick r:id="" action="ppaction://media"/>
            <a:extLst>
              <a:ext uri="{FF2B5EF4-FFF2-40B4-BE49-F238E27FC236}">
                <a16:creationId xmlns:a16="http://schemas.microsoft.com/office/drawing/2014/main" id="{33BBBC91-32A7-CA6B-9944-8184BF2673CD}"/>
              </a:ext>
            </a:extLst>
          </p:cNvPr>
          <p:cNvPicPr>
            <a:picLocks noChangeAspect="1"/>
          </p:cNvPicPr>
          <p:nvPr>
            <a:videoFile r:link="rId1"/>
            <p:extLst>
              <p:ext uri="{DAA4B4D4-6D71-4841-9C94-3DE7FCFB9230}">
                <p14:media xmlns:p14="http://schemas.microsoft.com/office/powerpoint/2010/main" r:embed="rId2">
                  <p14:trim st="14771" end="30301"/>
                </p14:media>
              </p:ext>
            </p:extLst>
          </p:nvPr>
        </p:nvPicPr>
        <p:blipFill>
          <a:blip r:embed="rId4"/>
          <a:stretch>
            <a:fillRect/>
          </a:stretch>
        </p:blipFill>
        <p:spPr>
          <a:xfrm>
            <a:off x="279143" y="3300575"/>
            <a:ext cx="5221625" cy="2937163"/>
          </a:xfrm>
          <a:prstGeom prst="rect">
            <a:avLst/>
          </a:prstGeom>
        </p:spPr>
      </p:pic>
      <p:sp>
        <p:nvSpPr>
          <p:cNvPr id="3" name="Content Placeholder 2">
            <a:extLst>
              <a:ext uri="{FF2B5EF4-FFF2-40B4-BE49-F238E27FC236}">
                <a16:creationId xmlns:a16="http://schemas.microsoft.com/office/drawing/2014/main" id="{4A9AA6FA-45E3-EE8A-5D64-BE628AEB95BF}"/>
              </a:ext>
            </a:extLst>
          </p:cNvPr>
          <p:cNvSpPr>
            <a:spLocks noGrp="1"/>
          </p:cNvSpPr>
          <p:nvPr>
            <p:ph idx="1"/>
          </p:nvPr>
        </p:nvSpPr>
        <p:spPr>
          <a:xfrm>
            <a:off x="6197438" y="1242727"/>
            <a:ext cx="4998477" cy="5857036"/>
          </a:xfrm>
        </p:spPr>
        <p:txBody>
          <a:bodyPr vert="horz" lIns="91440" tIns="45720" rIns="91440" bIns="45720" rtlCol="0" anchor="t">
            <a:normAutofit fontScale="92500" lnSpcReduction="10000"/>
          </a:bodyPr>
          <a:lstStyle/>
          <a:p>
            <a:pPr marL="285750" indent="-285750">
              <a:spcBef>
                <a:spcPts val="0"/>
              </a:spcBef>
              <a:spcAft>
                <a:spcPts val="600"/>
              </a:spcAft>
              <a:buFont typeface="Arial,Sans-Serif" panose="020B0604020202020204" pitchFamily="34" charset="0"/>
            </a:pPr>
            <a:r>
              <a:rPr lang="en-GB" sz="2000">
                <a:latin typeface="Calibri"/>
                <a:ea typeface="Calibri"/>
                <a:cs typeface="Calibri"/>
              </a:rPr>
              <a:t>Since the last presentation, we have had the opportunity to play with and get to grips with Spot in person. We have investigated the architecture and inner workings of Spot, such as the Spot SDK [1][2] and Spot’s networking capabilities [3].</a:t>
            </a:r>
            <a:endParaRPr lang="en-US" sz="2000">
              <a:latin typeface="Calibri"/>
              <a:ea typeface="Calibri"/>
              <a:cs typeface="Calibri"/>
            </a:endParaRPr>
          </a:p>
          <a:p>
            <a:pPr marL="285750" indent="-285750">
              <a:spcBef>
                <a:spcPts val="0"/>
              </a:spcBef>
              <a:spcAft>
                <a:spcPts val="600"/>
              </a:spcAft>
              <a:buFont typeface="Arial,Sans-Serif" panose="020B0604020202020204" pitchFamily="34" charset="0"/>
            </a:pPr>
            <a:endParaRPr lang="en-GB" sz="2000">
              <a:latin typeface="Calibri"/>
              <a:ea typeface="Calibri"/>
              <a:cs typeface="Calibri"/>
            </a:endParaRPr>
          </a:p>
          <a:p>
            <a:pPr marL="285750" indent="-285750">
              <a:spcBef>
                <a:spcPts val="0"/>
              </a:spcBef>
              <a:spcAft>
                <a:spcPts val="600"/>
              </a:spcAft>
              <a:buFont typeface="Arial,Sans-Serif" panose="020B0604020202020204" pitchFamily="34" charset="0"/>
            </a:pPr>
            <a:r>
              <a:rPr lang="en-GB" sz="2000">
                <a:latin typeface="Calibri"/>
                <a:ea typeface="Calibri"/>
                <a:cs typeface="Calibri"/>
              </a:rPr>
              <a:t>We have also researched past use cases of Spot, such as Spot being used to hold open a door for another Spot [4].</a:t>
            </a:r>
          </a:p>
          <a:p>
            <a:pPr marL="285750" indent="-285750">
              <a:spcBef>
                <a:spcPts val="0"/>
              </a:spcBef>
              <a:spcAft>
                <a:spcPts val="600"/>
              </a:spcAft>
              <a:buFont typeface="Arial,Sans-Serif" panose="020B0604020202020204" pitchFamily="34" charset="0"/>
            </a:pPr>
            <a:endParaRPr lang="en-GB" sz="2000">
              <a:latin typeface="Calibri"/>
              <a:ea typeface="Calibri"/>
              <a:cs typeface="Calibri"/>
            </a:endParaRPr>
          </a:p>
          <a:p>
            <a:pPr marL="285750" indent="-285750">
              <a:spcBef>
                <a:spcPts val="0"/>
              </a:spcBef>
              <a:spcAft>
                <a:spcPts val="600"/>
              </a:spcAft>
              <a:buFont typeface="Arial,Sans-Serif" panose="020B0604020202020204" pitchFamily="34" charset="0"/>
            </a:pPr>
            <a:r>
              <a:rPr lang="en-GB" sz="2000">
                <a:latin typeface="Calibri"/>
                <a:ea typeface="Calibri"/>
                <a:cs typeface="Calibri"/>
              </a:rPr>
              <a:t>We plan to expand on past research done with Spot being used as a guide dog, such as work done by Brian L. Due, where he used Spot to navigate around pedestrians [5]. The study says that:</a:t>
            </a:r>
            <a:endParaRPr lang="en-GB">
              <a:latin typeface="Aptos" panose="020B0004020202020204"/>
              <a:ea typeface="Calibri"/>
              <a:cs typeface="Calibri"/>
            </a:endParaRPr>
          </a:p>
          <a:p>
            <a:pPr marL="285750" indent="-285750">
              <a:spcBef>
                <a:spcPts val="0"/>
              </a:spcBef>
              <a:spcAft>
                <a:spcPts val="600"/>
              </a:spcAft>
              <a:buFont typeface="Arial,Sans-Serif" panose="020B0604020202020204" pitchFamily="34" charset="0"/>
            </a:pPr>
            <a:endParaRPr lang="en-GB" sz="2000">
              <a:latin typeface="Calibri"/>
              <a:ea typeface="Calibri"/>
              <a:cs typeface="Calibri"/>
            </a:endParaRPr>
          </a:p>
          <a:p>
            <a:pPr marL="0" indent="0">
              <a:spcBef>
                <a:spcPts val="0"/>
              </a:spcBef>
              <a:spcAft>
                <a:spcPts val="600"/>
              </a:spcAft>
              <a:buNone/>
            </a:pPr>
            <a:r>
              <a:rPr lang="en-GB" sz="2000">
                <a:latin typeface="Calibri"/>
                <a:ea typeface="Calibri"/>
                <a:cs typeface="Calibri"/>
              </a:rPr>
              <a:t>"Future research could expand on the potential of such assistive technology to enhance accessibility and independence for people with disabilities."</a:t>
            </a:r>
            <a:endParaRPr lang="en-GB"/>
          </a:p>
        </p:txBody>
      </p:sp>
      <p:cxnSp>
        <p:nvCxnSpPr>
          <p:cNvPr id="65" name="Straight Connector 6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8" name="Picture 7" descr="A hand holding a device with a screen&#10;&#10;AI-generated content may be incorrect.">
            <a:extLst>
              <a:ext uri="{FF2B5EF4-FFF2-40B4-BE49-F238E27FC236}">
                <a16:creationId xmlns:a16="http://schemas.microsoft.com/office/drawing/2014/main" id="{E1664F54-75AA-C329-DEBC-4762068D62A8}"/>
              </a:ext>
            </a:extLst>
          </p:cNvPr>
          <p:cNvPicPr>
            <a:picLocks noChangeAspect="1"/>
          </p:cNvPicPr>
          <p:nvPr/>
        </p:nvPicPr>
        <p:blipFill>
          <a:blip r:embed="rId5"/>
          <a:stretch>
            <a:fillRect/>
          </a:stretch>
        </p:blipFill>
        <p:spPr>
          <a:xfrm>
            <a:off x="950318" y="262014"/>
            <a:ext cx="3706461" cy="277984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204DEEE3-FADD-6251-2BF7-4B861BF98092}"/>
              </a:ext>
            </a:extLst>
          </p:cNvPr>
          <p:cNvSpPr txBox="1"/>
          <p:nvPr/>
        </p:nvSpPr>
        <p:spPr>
          <a:xfrm>
            <a:off x="1553803" y="6354018"/>
            <a:ext cx="3113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1">
                    <a:lumMod val="85000"/>
                    <a:lumOff val="15000"/>
                  </a:schemeClr>
                </a:solidFill>
              </a:rPr>
              <a:t>(Video taken from [4].)</a:t>
            </a:r>
          </a:p>
        </p:txBody>
      </p:sp>
    </p:spTree>
    <p:extLst>
      <p:ext uri="{BB962C8B-B14F-4D97-AF65-F5344CB8AC3E}">
        <p14:creationId xmlns:p14="http://schemas.microsoft.com/office/powerpoint/2010/main" val="307375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9" name="Rectangle 2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32298-4D0D-772A-1F87-FF4C5ABE2E15}"/>
              </a:ext>
            </a:extLst>
          </p:cNvPr>
          <p:cNvSpPr>
            <a:spLocks noGrp="1"/>
          </p:cNvSpPr>
          <p:nvPr>
            <p:ph type="title"/>
          </p:nvPr>
        </p:nvSpPr>
        <p:spPr>
          <a:xfrm>
            <a:off x="572493" y="238539"/>
            <a:ext cx="11018520" cy="1434415"/>
          </a:xfrm>
        </p:spPr>
        <p:txBody>
          <a:bodyPr anchor="b">
            <a:normAutofit/>
          </a:bodyPr>
          <a:lstStyle/>
          <a:p>
            <a:r>
              <a:rPr lang="en-GB" sz="5400"/>
              <a:t>Rotriever Survey</a:t>
            </a:r>
            <a:endParaRPr lang="en-US" sz="5400"/>
          </a:p>
        </p:txBody>
      </p:sp>
      <p:sp>
        <p:nvSpPr>
          <p:cNvPr id="2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9CC1C9-AF19-51F6-BF3F-E404CB11778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t>We have also created a Microsoft Forms survey to gauge opinion on current assistive technologies, as well as the use case of spot as an assistive tool for the disabled.</a:t>
            </a:r>
          </a:p>
          <a:p>
            <a:endParaRPr lang="en-GB" sz="2200"/>
          </a:p>
          <a:p>
            <a:r>
              <a:rPr lang="en-GB" sz="2200"/>
              <a:t>So far, the people who have responded seem mostly positive on the idea of using Spot and have also given us insight on what potential issues to address.</a:t>
            </a:r>
          </a:p>
          <a:p>
            <a:endParaRPr lang="en-GB" sz="2200"/>
          </a:p>
          <a:p>
            <a:r>
              <a:rPr lang="en-GB" sz="2200"/>
              <a:t>However, the response rate so far for the survey is low, only having 4 responses currently.</a:t>
            </a:r>
          </a:p>
          <a:p>
            <a:endParaRPr lang="en-GB" sz="2200"/>
          </a:p>
          <a:p>
            <a:endParaRPr lang="en-GB" sz="2200"/>
          </a:p>
        </p:txBody>
      </p:sp>
      <p:pic>
        <p:nvPicPr>
          <p:cNvPr id="6" name="Picture 5" descr="A screenshot of a computer&#10;&#10;AI-generated content may be incorrect.">
            <a:extLst>
              <a:ext uri="{FF2B5EF4-FFF2-40B4-BE49-F238E27FC236}">
                <a16:creationId xmlns:a16="http://schemas.microsoft.com/office/drawing/2014/main" id="{E0CA41DD-D4ED-98E7-C525-004C1CF88576}"/>
              </a:ext>
            </a:extLst>
          </p:cNvPr>
          <p:cNvPicPr>
            <a:picLocks noChangeAspect="1"/>
          </p:cNvPicPr>
          <p:nvPr/>
        </p:nvPicPr>
        <p:blipFill>
          <a:blip r:embed="rId2"/>
          <a:stretch>
            <a:fillRect/>
          </a:stretch>
        </p:blipFill>
        <p:spPr>
          <a:xfrm>
            <a:off x="7779097" y="2068589"/>
            <a:ext cx="3900682" cy="4325357"/>
          </a:xfrm>
          <a:prstGeom prst="rect">
            <a:avLst/>
          </a:prstGeom>
        </p:spPr>
      </p:pic>
    </p:spTree>
    <p:extLst>
      <p:ext uri="{BB962C8B-B14F-4D97-AF65-F5344CB8AC3E}">
        <p14:creationId xmlns:p14="http://schemas.microsoft.com/office/powerpoint/2010/main" val="343323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9F98-CF1D-06F0-AADA-C21B39986BE5}"/>
            </a:ext>
          </a:extLst>
        </p:cNvPr>
        <p:cNvGrpSpPr/>
        <p:nvPr/>
      </p:nvGrpSpPr>
      <p:grpSpPr>
        <a:xfrm>
          <a:off x="0" y="0"/>
          <a:ext cx="0" cy="0"/>
          <a:chOff x="0" y="0"/>
          <a:chExt cx="0" cy="0"/>
        </a:xfrm>
      </p:grpSpPr>
      <p:sp useBgFill="1">
        <p:nvSpPr>
          <p:cNvPr id="239" name="Rectangle 238">
            <a:extLst>
              <a:ext uri="{FF2B5EF4-FFF2-40B4-BE49-F238E27FC236}">
                <a16:creationId xmlns:a16="http://schemas.microsoft.com/office/drawing/2014/main" id="{F65267AE-9533-BD25-7D78-8168CA5A3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07A56-4334-C6FB-1D82-F80EC067CDE2}"/>
              </a:ext>
            </a:extLst>
          </p:cNvPr>
          <p:cNvSpPr>
            <a:spLocks noGrp="1"/>
          </p:cNvSpPr>
          <p:nvPr>
            <p:ph type="title"/>
          </p:nvPr>
        </p:nvSpPr>
        <p:spPr>
          <a:xfrm>
            <a:off x="572493" y="238539"/>
            <a:ext cx="11018520" cy="1434415"/>
          </a:xfrm>
        </p:spPr>
        <p:txBody>
          <a:bodyPr anchor="b">
            <a:normAutofit/>
          </a:bodyPr>
          <a:lstStyle/>
          <a:p>
            <a:r>
              <a:rPr lang="en-GB" sz="5400"/>
              <a:t>Rotriever Survey</a:t>
            </a:r>
            <a:endParaRPr lang="en-US" sz="5400"/>
          </a:p>
        </p:txBody>
      </p:sp>
      <p:sp>
        <p:nvSpPr>
          <p:cNvPr id="241" name="sketchy line">
            <a:extLst>
              <a:ext uri="{FF2B5EF4-FFF2-40B4-BE49-F238E27FC236}">
                <a16:creationId xmlns:a16="http://schemas.microsoft.com/office/drawing/2014/main" id="{285B2926-F01A-81F6-D8F2-14A320EAF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5AF544-BCAE-E661-8D59-3058618A039B}"/>
              </a:ext>
            </a:extLst>
          </p:cNvPr>
          <p:cNvSpPr>
            <a:spLocks noGrp="1"/>
          </p:cNvSpPr>
          <p:nvPr>
            <p:ph idx="1"/>
          </p:nvPr>
        </p:nvSpPr>
        <p:spPr>
          <a:xfrm>
            <a:off x="262737" y="2040340"/>
            <a:ext cx="6713552" cy="4119172"/>
          </a:xfrm>
        </p:spPr>
        <p:txBody>
          <a:bodyPr vert="horz" lIns="91440" tIns="45720" rIns="91440" bIns="45720" rtlCol="0" anchor="t">
            <a:normAutofit/>
          </a:bodyPr>
          <a:lstStyle/>
          <a:p>
            <a:pPr marL="342900" indent="-342900"/>
            <a:r>
              <a:rPr lang="en-GB"/>
              <a:t>If you could please take some time to fill out our survey, it would be greatly appreciated. Your responses can help us to shape and improve our project further.</a:t>
            </a:r>
            <a:endParaRPr lang="en-US"/>
          </a:p>
          <a:p>
            <a:pPr marL="342900" indent="-342900"/>
            <a:endParaRPr lang="en-GB" sz="2200"/>
          </a:p>
          <a:p>
            <a:pPr marL="342900" indent="-342900"/>
            <a:endParaRPr lang="en-GB" sz="2200"/>
          </a:p>
          <a:p>
            <a:pPr marL="0" indent="0">
              <a:buNone/>
            </a:pPr>
            <a:r>
              <a:rPr lang="en-GB" sz="3600"/>
              <a:t>  Link to the survey:</a:t>
            </a:r>
          </a:p>
          <a:p>
            <a:endParaRPr lang="en-GB" sz="2200"/>
          </a:p>
          <a:p>
            <a:endParaRPr lang="en-GB" sz="2200"/>
          </a:p>
        </p:txBody>
      </p:sp>
      <p:pic>
        <p:nvPicPr>
          <p:cNvPr id="5" name="Picture 4" descr="A screenshot of a survey&#10;&#10;AI-generated content may be incorrect.">
            <a:extLst>
              <a:ext uri="{FF2B5EF4-FFF2-40B4-BE49-F238E27FC236}">
                <a16:creationId xmlns:a16="http://schemas.microsoft.com/office/drawing/2014/main" id="{4BF2FF7A-F253-A36F-B99B-869C962362D5}"/>
              </a:ext>
            </a:extLst>
          </p:cNvPr>
          <p:cNvPicPr>
            <a:picLocks noChangeAspect="1"/>
          </p:cNvPicPr>
          <p:nvPr/>
        </p:nvPicPr>
        <p:blipFill>
          <a:blip r:embed="rId2"/>
          <a:stretch>
            <a:fillRect/>
          </a:stretch>
        </p:blipFill>
        <p:spPr>
          <a:xfrm>
            <a:off x="7667666" y="2101760"/>
            <a:ext cx="4063768" cy="4054243"/>
          </a:xfrm>
          <a:prstGeom prst="rect">
            <a:avLst/>
          </a:prstGeom>
        </p:spPr>
      </p:pic>
      <p:pic>
        <p:nvPicPr>
          <p:cNvPr id="4" name="Picture 3" descr="A qr code on a white background&#10;&#10;AI-generated content may be incorrect.">
            <a:extLst>
              <a:ext uri="{FF2B5EF4-FFF2-40B4-BE49-F238E27FC236}">
                <a16:creationId xmlns:a16="http://schemas.microsoft.com/office/drawing/2014/main" id="{74EA9A9F-EC86-9155-A9F5-4CDAF0F615CE}"/>
              </a:ext>
            </a:extLst>
          </p:cNvPr>
          <p:cNvPicPr>
            <a:picLocks noChangeAspect="1"/>
          </p:cNvPicPr>
          <p:nvPr/>
        </p:nvPicPr>
        <p:blipFill>
          <a:blip r:embed="rId3"/>
          <a:stretch>
            <a:fillRect/>
          </a:stretch>
        </p:blipFill>
        <p:spPr>
          <a:xfrm>
            <a:off x="4301776" y="3982727"/>
            <a:ext cx="2776886" cy="2776886"/>
          </a:xfrm>
          <a:prstGeom prst="rect">
            <a:avLst/>
          </a:prstGeom>
        </p:spPr>
      </p:pic>
    </p:spTree>
    <p:extLst>
      <p:ext uri="{BB962C8B-B14F-4D97-AF65-F5344CB8AC3E}">
        <p14:creationId xmlns:p14="http://schemas.microsoft.com/office/powerpoint/2010/main" val="1770705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n over-the-shoulder view of the Spot tablet shows Spot's semi-autonomous manipulation capabilities">
            <a:extLst>
              <a:ext uri="{FF2B5EF4-FFF2-40B4-BE49-F238E27FC236}">
                <a16:creationId xmlns:a16="http://schemas.microsoft.com/office/drawing/2014/main" id="{7949EAD7-407D-5AF7-36DF-57E5902DAE50}"/>
              </a:ext>
            </a:extLst>
          </p:cNvPr>
          <p:cNvPicPr>
            <a:picLocks noChangeAspect="1"/>
          </p:cNvPicPr>
          <p:nvPr/>
        </p:nvPicPr>
        <p:blipFill>
          <a:blip r:embed="rId2">
            <a:alphaModFix amt="50000"/>
          </a:blip>
          <a:srcRect t="11388" r="-1" b="9086"/>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F3508F7F-E77E-E813-ADF6-452DBDC2B4CC}"/>
              </a:ext>
            </a:extLst>
          </p:cNvPr>
          <p:cNvSpPr>
            <a:spLocks noGrp="1"/>
          </p:cNvSpPr>
          <p:nvPr>
            <p:ph type="title"/>
          </p:nvPr>
        </p:nvSpPr>
        <p:spPr>
          <a:xfrm>
            <a:off x="1527048" y="1124712"/>
            <a:ext cx="9144000" cy="3063240"/>
          </a:xfrm>
        </p:spPr>
        <p:txBody>
          <a:bodyPr vert="horz" lIns="91440" tIns="45720" rIns="91440" bIns="45720" rtlCol="0" anchor="b">
            <a:normAutofit/>
          </a:bodyPr>
          <a:lstStyle/>
          <a:p>
            <a:pPr algn="ctr"/>
            <a:r>
              <a:rPr lang="en-US" sz="6600">
                <a:solidFill>
                  <a:schemeClr val="bg1"/>
                </a:solidFill>
              </a:rPr>
              <a:t>Implementation</a:t>
            </a:r>
          </a:p>
        </p:txBody>
      </p:sp>
      <p:sp>
        <p:nvSpPr>
          <p:cNvPr id="35"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5875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izarre moment woman walks her $75,000 robot dog called Scrappy on a leash  at Florida beach | Daily Mail Online">
            <a:extLst>
              <a:ext uri="{FF2B5EF4-FFF2-40B4-BE49-F238E27FC236}">
                <a16:creationId xmlns:a16="http://schemas.microsoft.com/office/drawing/2014/main" id="{AA1F80F8-8CAC-8987-E9B3-7BF5E01B8A38}"/>
              </a:ext>
            </a:extLst>
          </p:cNvPr>
          <p:cNvPicPr>
            <a:picLocks noChangeAspect="1"/>
          </p:cNvPicPr>
          <p:nvPr/>
        </p:nvPicPr>
        <p:blipFill>
          <a:blip r:embed="rId2"/>
          <a:srcRect l="6311" r="14378"/>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A7801F-BB50-D831-9369-FA92FB150D1D}"/>
              </a:ext>
            </a:extLst>
          </p:cNvPr>
          <p:cNvSpPr>
            <a:spLocks noGrp="1"/>
          </p:cNvSpPr>
          <p:nvPr>
            <p:ph type="title"/>
          </p:nvPr>
        </p:nvSpPr>
        <p:spPr>
          <a:xfrm>
            <a:off x="838200" y="365125"/>
            <a:ext cx="3822189" cy="1899912"/>
          </a:xfrm>
        </p:spPr>
        <p:txBody>
          <a:bodyPr>
            <a:normAutofit/>
          </a:bodyPr>
          <a:lstStyle/>
          <a:p>
            <a:r>
              <a:rPr lang="en-GB" sz="4000"/>
              <a:t>Demo Task 1: Room to Room Guidance</a:t>
            </a:r>
          </a:p>
        </p:txBody>
      </p:sp>
      <p:sp>
        <p:nvSpPr>
          <p:cNvPr id="3" name="Content Placeholder 2">
            <a:extLst>
              <a:ext uri="{FF2B5EF4-FFF2-40B4-BE49-F238E27FC236}">
                <a16:creationId xmlns:a16="http://schemas.microsoft.com/office/drawing/2014/main" id="{A6BB6F89-25AE-62E1-B949-03F7FE09AC4D}"/>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GB" sz="1700">
                <a:ea typeface="+mn-lt"/>
                <a:cs typeface="+mn-lt"/>
              </a:rPr>
              <a:t>Spot will assist a user from IQ001 to the lobby.</a:t>
            </a:r>
            <a:endParaRPr lang="en-GB" sz="1700"/>
          </a:p>
          <a:p>
            <a:pPr marL="0" indent="0">
              <a:buNone/>
            </a:pPr>
            <a:endParaRPr lang="en-GB" sz="1700">
              <a:ea typeface="+mn-lt"/>
              <a:cs typeface="+mn-lt"/>
            </a:endParaRPr>
          </a:p>
          <a:p>
            <a:pPr marL="0" indent="0">
              <a:buNone/>
            </a:pPr>
            <a:r>
              <a:rPr lang="en-GB" sz="1700">
                <a:ea typeface="+mn-lt"/>
                <a:cs typeface="+mn-lt"/>
              </a:rPr>
              <a:t>The system will:</a:t>
            </a:r>
            <a:endParaRPr lang="en-GB" sz="1700"/>
          </a:p>
          <a:p>
            <a:r>
              <a:rPr lang="en-GB" sz="1700">
                <a:ea typeface="+mn-lt"/>
                <a:cs typeface="+mn-lt"/>
              </a:rPr>
              <a:t>Use autonomous navigation</a:t>
            </a:r>
            <a:endParaRPr lang="en-GB" sz="1700"/>
          </a:p>
          <a:p>
            <a:r>
              <a:rPr lang="en-GB" sz="1700">
                <a:ea typeface="+mn-lt"/>
                <a:cs typeface="+mn-lt"/>
              </a:rPr>
              <a:t>Maintain a safe walking speed</a:t>
            </a:r>
            <a:endParaRPr lang="en-GB" sz="1700"/>
          </a:p>
          <a:p>
            <a:pPr marL="0" indent="0">
              <a:buNone/>
            </a:pPr>
            <a:r>
              <a:rPr lang="en-GB" sz="1700">
                <a:ea typeface="+mn-lt"/>
                <a:cs typeface="+mn-lt"/>
              </a:rPr>
              <a:t>Success criteria:</a:t>
            </a:r>
            <a:endParaRPr lang="en-GB" sz="1700"/>
          </a:p>
          <a:p>
            <a:r>
              <a:rPr lang="en-GB" sz="1700">
                <a:ea typeface="+mn-lt"/>
                <a:cs typeface="+mn-lt"/>
              </a:rPr>
              <a:t>Accurate arrival at the destination</a:t>
            </a:r>
            <a:endParaRPr lang="en-GB" sz="1700"/>
          </a:p>
          <a:p>
            <a:r>
              <a:rPr lang="en-GB" sz="1700">
                <a:ea typeface="+mn-lt"/>
                <a:cs typeface="+mn-lt"/>
              </a:rPr>
              <a:t>Safe and smooth path traversal</a:t>
            </a:r>
            <a:endParaRPr lang="en-GB" sz="1700"/>
          </a:p>
          <a:p>
            <a:r>
              <a:rPr lang="en-GB" sz="1700">
                <a:ea typeface="+mn-lt"/>
                <a:cs typeface="+mn-lt"/>
              </a:rPr>
              <a:t>Minimal user intervention required</a:t>
            </a:r>
            <a:endParaRPr lang="en-GB" sz="1700"/>
          </a:p>
        </p:txBody>
      </p:sp>
    </p:spTree>
    <p:extLst>
      <p:ext uri="{BB962C8B-B14F-4D97-AF65-F5344CB8AC3E}">
        <p14:creationId xmlns:p14="http://schemas.microsoft.com/office/powerpoint/2010/main" val="395196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oston Dynamics introduces three new Spot Robot products">
            <a:extLst>
              <a:ext uri="{FF2B5EF4-FFF2-40B4-BE49-F238E27FC236}">
                <a16:creationId xmlns:a16="http://schemas.microsoft.com/office/drawing/2014/main" id="{295D3B45-DC4F-D9E8-5810-B403177D37BB}"/>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D8CD9-E7C2-320D-8017-50FFFE48B831}"/>
              </a:ext>
            </a:extLst>
          </p:cNvPr>
          <p:cNvSpPr>
            <a:spLocks noGrp="1"/>
          </p:cNvSpPr>
          <p:nvPr>
            <p:ph type="title"/>
          </p:nvPr>
        </p:nvSpPr>
        <p:spPr>
          <a:xfrm>
            <a:off x="7531610" y="365125"/>
            <a:ext cx="3822189" cy="1899912"/>
          </a:xfrm>
        </p:spPr>
        <p:txBody>
          <a:bodyPr>
            <a:normAutofit/>
          </a:bodyPr>
          <a:lstStyle/>
          <a:p>
            <a:r>
              <a:rPr lang="en-GB" sz="4000"/>
              <a:t>Demo Task 2: Opening a Door </a:t>
            </a:r>
          </a:p>
        </p:txBody>
      </p:sp>
      <p:sp>
        <p:nvSpPr>
          <p:cNvPr id="3" name="Content Placeholder 2">
            <a:extLst>
              <a:ext uri="{FF2B5EF4-FFF2-40B4-BE49-F238E27FC236}">
                <a16:creationId xmlns:a16="http://schemas.microsoft.com/office/drawing/2014/main" id="{04F8F0BF-854F-D958-56B7-415ED6BB676E}"/>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1900">
                <a:ea typeface="+mn-lt"/>
                <a:cs typeface="+mn-lt"/>
              </a:rPr>
              <a:t>Spot will use its robotic arm attachment to:</a:t>
            </a:r>
            <a:endParaRPr lang="en-GB" sz="1900"/>
          </a:p>
          <a:p>
            <a:r>
              <a:rPr lang="en-GB" sz="1900">
                <a:ea typeface="+mn-lt"/>
                <a:cs typeface="+mn-lt"/>
              </a:rPr>
              <a:t>Approach a closed interior door</a:t>
            </a:r>
            <a:endParaRPr lang="en-GB" sz="1900"/>
          </a:p>
          <a:p>
            <a:r>
              <a:rPr lang="en-GB" sz="1900">
                <a:ea typeface="+mn-lt"/>
                <a:cs typeface="+mn-lt"/>
              </a:rPr>
              <a:t>Manipulate the handle</a:t>
            </a:r>
            <a:endParaRPr lang="en-GB" sz="1900"/>
          </a:p>
          <a:p>
            <a:r>
              <a:rPr lang="en-GB" sz="1900">
                <a:ea typeface="+mn-lt"/>
                <a:cs typeface="+mn-lt"/>
              </a:rPr>
              <a:t>Push or pull the door open</a:t>
            </a:r>
            <a:endParaRPr lang="en-GB" sz="1900"/>
          </a:p>
          <a:p>
            <a:pPr marL="0" indent="0">
              <a:buNone/>
            </a:pPr>
            <a:r>
              <a:rPr lang="en-GB" sz="1900">
                <a:ea typeface="+mn-lt"/>
                <a:cs typeface="+mn-lt"/>
              </a:rPr>
              <a:t>Success criteria:</a:t>
            </a:r>
            <a:endParaRPr lang="en-GB" sz="1900"/>
          </a:p>
          <a:p>
            <a:r>
              <a:rPr lang="en-GB" sz="1900">
                <a:ea typeface="+mn-lt"/>
                <a:cs typeface="+mn-lt"/>
              </a:rPr>
              <a:t>Successful handle manipulation</a:t>
            </a:r>
            <a:endParaRPr lang="en-GB" sz="1900"/>
          </a:p>
          <a:p>
            <a:r>
              <a:rPr lang="en-GB" sz="1900">
                <a:ea typeface="+mn-lt"/>
                <a:cs typeface="+mn-lt"/>
              </a:rPr>
              <a:t>Safe and stable door opening</a:t>
            </a:r>
            <a:endParaRPr lang="en-GB" sz="1900"/>
          </a:p>
          <a:p>
            <a:r>
              <a:rPr lang="en-GB" sz="1900">
                <a:ea typeface="+mn-lt"/>
                <a:cs typeface="+mn-lt"/>
              </a:rPr>
              <a:t>Continued navigation after door access</a:t>
            </a:r>
            <a:endParaRPr lang="en-GB" sz="1900"/>
          </a:p>
        </p:txBody>
      </p:sp>
    </p:spTree>
    <p:extLst>
      <p:ext uri="{BB962C8B-B14F-4D97-AF65-F5344CB8AC3E}">
        <p14:creationId xmlns:p14="http://schemas.microsoft.com/office/powerpoint/2010/main" val="115885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ot: Boston Dynamics First Robot To Become A Commercial Product Soon">
            <a:extLst>
              <a:ext uri="{FF2B5EF4-FFF2-40B4-BE49-F238E27FC236}">
                <a16:creationId xmlns:a16="http://schemas.microsoft.com/office/drawing/2014/main" id="{C6458FFF-6CD9-3420-9A3A-190D0342C90F}"/>
              </a:ext>
            </a:extLst>
          </p:cNvPr>
          <p:cNvPicPr>
            <a:picLocks noChangeAspect="1"/>
          </p:cNvPicPr>
          <p:nvPr/>
        </p:nvPicPr>
        <p:blipFill>
          <a:blip r:embed="rId2"/>
          <a:srcRect t="1373" b="4063"/>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91F19-58C5-855B-4150-7A3CAD18DD74}"/>
              </a:ext>
            </a:extLst>
          </p:cNvPr>
          <p:cNvSpPr>
            <a:spLocks noGrp="1"/>
          </p:cNvSpPr>
          <p:nvPr>
            <p:ph type="title"/>
          </p:nvPr>
        </p:nvSpPr>
        <p:spPr>
          <a:xfrm>
            <a:off x="838200" y="365125"/>
            <a:ext cx="3822189" cy="1899912"/>
          </a:xfrm>
        </p:spPr>
        <p:txBody>
          <a:bodyPr>
            <a:normAutofit/>
          </a:bodyPr>
          <a:lstStyle/>
          <a:p>
            <a:r>
              <a:rPr lang="en-GB" sz="4000"/>
              <a:t>Demo Task 3: Item Retrieval</a:t>
            </a:r>
          </a:p>
        </p:txBody>
      </p:sp>
      <p:sp>
        <p:nvSpPr>
          <p:cNvPr id="3" name="Content Placeholder 2">
            <a:extLst>
              <a:ext uri="{FF2B5EF4-FFF2-40B4-BE49-F238E27FC236}">
                <a16:creationId xmlns:a16="http://schemas.microsoft.com/office/drawing/2014/main" id="{A5175149-3AE0-61C3-970F-32B70037AF9C}"/>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GB" sz="2000">
                <a:ea typeface="+mn-lt"/>
                <a:cs typeface="+mn-lt"/>
              </a:rPr>
              <a:t>The system will:</a:t>
            </a:r>
            <a:endParaRPr lang="en-GB" sz="2000"/>
          </a:p>
          <a:p>
            <a:r>
              <a:rPr lang="en-GB" sz="2000">
                <a:ea typeface="+mn-lt"/>
                <a:cs typeface="+mn-lt"/>
              </a:rPr>
              <a:t>Identify the requested object</a:t>
            </a:r>
            <a:endParaRPr lang="en-GB" sz="2000"/>
          </a:p>
          <a:p>
            <a:r>
              <a:rPr lang="en-GB" sz="2000">
                <a:ea typeface="+mn-lt"/>
                <a:cs typeface="+mn-lt"/>
              </a:rPr>
              <a:t>Navigate to its known location</a:t>
            </a:r>
            <a:endParaRPr lang="en-GB" sz="2000"/>
          </a:p>
          <a:p>
            <a:r>
              <a:rPr lang="en-GB" sz="2000">
                <a:ea typeface="+mn-lt"/>
                <a:cs typeface="+mn-lt"/>
              </a:rPr>
              <a:t>Grasp and return the item to the user</a:t>
            </a:r>
            <a:endParaRPr lang="en-GB" sz="2000"/>
          </a:p>
          <a:p>
            <a:pPr marL="0" indent="0">
              <a:buNone/>
            </a:pPr>
            <a:r>
              <a:rPr lang="en-GB" sz="2000">
                <a:ea typeface="+mn-lt"/>
                <a:cs typeface="+mn-lt"/>
              </a:rPr>
              <a:t>Success criteria:</a:t>
            </a:r>
            <a:endParaRPr lang="en-GB" sz="2000"/>
          </a:p>
          <a:p>
            <a:r>
              <a:rPr lang="en-GB" sz="2000">
                <a:ea typeface="+mn-lt"/>
                <a:cs typeface="+mn-lt"/>
              </a:rPr>
              <a:t>Accurate speech recognition</a:t>
            </a:r>
            <a:endParaRPr lang="en-GB" sz="2000"/>
          </a:p>
          <a:p>
            <a:r>
              <a:rPr lang="en-GB" sz="2000">
                <a:ea typeface="+mn-lt"/>
                <a:cs typeface="+mn-lt"/>
              </a:rPr>
              <a:t>Correct object identification</a:t>
            </a:r>
            <a:endParaRPr lang="en-GB" sz="2000"/>
          </a:p>
          <a:p>
            <a:r>
              <a:rPr lang="en-GB" sz="2000">
                <a:ea typeface="+mn-lt"/>
                <a:cs typeface="+mn-lt"/>
              </a:rPr>
              <a:t>Safe grasping and delivery</a:t>
            </a:r>
            <a:endParaRPr lang="en-GB" sz="2000"/>
          </a:p>
          <a:p>
            <a:pPr marL="0" indent="0">
              <a:buNone/>
            </a:pPr>
            <a:endParaRPr lang="en-GB" sz="2000"/>
          </a:p>
        </p:txBody>
      </p:sp>
    </p:spTree>
    <p:extLst>
      <p:ext uri="{BB962C8B-B14F-4D97-AF65-F5344CB8AC3E}">
        <p14:creationId xmlns:p14="http://schemas.microsoft.com/office/powerpoint/2010/main" val="225772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Silicon Valley fell for an artist and her (robot) dog">
            <a:extLst>
              <a:ext uri="{FF2B5EF4-FFF2-40B4-BE49-F238E27FC236}">
                <a16:creationId xmlns:a16="http://schemas.microsoft.com/office/drawing/2014/main" id="{39029E31-9EC2-D88A-F418-E94939801A15}"/>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87D8D-9F6B-881F-93BD-3A1DEF3BB645}"/>
              </a:ext>
            </a:extLst>
          </p:cNvPr>
          <p:cNvSpPr>
            <a:spLocks noGrp="1"/>
          </p:cNvSpPr>
          <p:nvPr>
            <p:ph type="title"/>
          </p:nvPr>
        </p:nvSpPr>
        <p:spPr>
          <a:xfrm>
            <a:off x="7531610" y="365125"/>
            <a:ext cx="3822189" cy="1899912"/>
          </a:xfrm>
        </p:spPr>
        <p:txBody>
          <a:bodyPr>
            <a:normAutofit/>
          </a:bodyPr>
          <a:lstStyle/>
          <a:p>
            <a:r>
              <a:rPr lang="en-GB" sz="4000"/>
              <a:t>Demo Task 4: Assisted Road Crossing</a:t>
            </a:r>
          </a:p>
        </p:txBody>
      </p:sp>
      <p:sp>
        <p:nvSpPr>
          <p:cNvPr id="3" name="Content Placeholder 2">
            <a:extLst>
              <a:ext uri="{FF2B5EF4-FFF2-40B4-BE49-F238E27FC236}">
                <a16:creationId xmlns:a16="http://schemas.microsoft.com/office/drawing/2014/main" id="{AF2FACF9-0291-E5D7-C196-AEE2133E93AC}"/>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2000">
                <a:ea typeface="+mn-lt"/>
                <a:cs typeface="+mn-lt"/>
              </a:rPr>
              <a:t>The system will:</a:t>
            </a:r>
            <a:endParaRPr lang="en-GB" sz="2000"/>
          </a:p>
          <a:p>
            <a:r>
              <a:rPr lang="en-GB" sz="2000">
                <a:ea typeface="+mn-lt"/>
                <a:cs typeface="+mn-lt"/>
              </a:rPr>
              <a:t>Recognise danger around</a:t>
            </a:r>
            <a:endParaRPr lang="en-GB" sz="2000"/>
          </a:p>
          <a:p>
            <a:r>
              <a:rPr lang="en-GB" sz="2000">
                <a:ea typeface="+mn-lt"/>
                <a:cs typeface="+mn-lt"/>
              </a:rPr>
              <a:t>Stop when danger is present</a:t>
            </a:r>
          </a:p>
          <a:p>
            <a:pPr marL="0" indent="0">
              <a:buNone/>
            </a:pPr>
            <a:r>
              <a:rPr lang="en-GB" sz="2000">
                <a:ea typeface="+mn-lt"/>
                <a:cs typeface="+mn-lt"/>
              </a:rPr>
              <a:t>Success criteria:</a:t>
            </a:r>
            <a:endParaRPr lang="en-GB" sz="2000"/>
          </a:p>
          <a:p>
            <a:r>
              <a:rPr lang="en-GB" sz="2000"/>
              <a:t>Safe navigation across the road</a:t>
            </a:r>
          </a:p>
          <a:p>
            <a:r>
              <a:rPr lang="en-GB" sz="2000"/>
              <a:t>Allow space for the user to walk with Spot</a:t>
            </a:r>
          </a:p>
          <a:p>
            <a:endParaRPr lang="en-GB" sz="2000"/>
          </a:p>
        </p:txBody>
      </p:sp>
    </p:spTree>
    <p:extLst>
      <p:ext uri="{BB962C8B-B14F-4D97-AF65-F5344CB8AC3E}">
        <p14:creationId xmlns:p14="http://schemas.microsoft.com/office/powerpoint/2010/main" val="3472961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BB7470F-7190-6DB9-B7D8-6056E4B4DB1A}"/>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latin typeface="Aptos Display"/>
              </a:rPr>
              <a:t>Spot SDK &amp; AI System</a:t>
            </a:r>
            <a:r>
              <a:rPr lang="en-GB" sz="8000">
                <a:solidFill>
                  <a:srgbClr val="FFFFFF"/>
                </a:solidFill>
              </a:rPr>
              <a:t> </a:t>
            </a:r>
            <a:endParaRPr lang="en-US" sz="8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44107C7-70BD-9F4D-A196-4B964D8CABA7}"/>
              </a:ext>
            </a:extLst>
          </p:cNvPr>
          <p:cNvSpPr>
            <a:spLocks noGrp="1"/>
          </p:cNvSpPr>
          <p:nvPr>
            <p:ph idx="1"/>
          </p:nvPr>
        </p:nvSpPr>
        <p:spPr>
          <a:xfrm>
            <a:off x="6004157" y="1094784"/>
            <a:ext cx="5582452" cy="5437411"/>
          </a:xfrm>
        </p:spPr>
        <p:txBody>
          <a:bodyPr vert="horz" lIns="91440" tIns="45720" rIns="91440" bIns="45720" rtlCol="0" anchor="ctr">
            <a:noAutofit/>
          </a:bodyPr>
          <a:lstStyle/>
          <a:p>
            <a:pPr>
              <a:buNone/>
            </a:pPr>
            <a:r>
              <a:rPr lang="en-GB" sz="2000">
                <a:solidFill>
                  <a:schemeClr val="tx1">
                    <a:alpha val="80000"/>
                  </a:schemeClr>
                </a:solidFill>
                <a:ea typeface="+mn-lt"/>
                <a:cs typeface="+mn-lt"/>
              </a:rPr>
              <a:t>How Spot’s AI works:</a:t>
            </a:r>
            <a:endParaRPr lang="en-US" sz="2000">
              <a:solidFill>
                <a:schemeClr val="tx1">
                  <a:alpha val="80000"/>
                </a:schemeClr>
              </a:solidFill>
              <a:ea typeface="+mn-lt"/>
              <a:cs typeface="+mn-lt"/>
            </a:endParaRPr>
          </a:p>
          <a:p>
            <a:pPr>
              <a:buFont typeface="Arial"/>
            </a:pPr>
            <a:r>
              <a:rPr lang="en-GB" sz="2000">
                <a:solidFill>
                  <a:schemeClr val="tx1">
                    <a:alpha val="80000"/>
                  </a:schemeClr>
                </a:solidFill>
                <a:ea typeface="+mn-lt"/>
                <a:cs typeface="+mn-lt"/>
              </a:rPr>
              <a:t>Spot is programmed using Spot SDK, which lets developers control what Spot does </a:t>
            </a:r>
            <a:endParaRPr lang="en-GB" sz="2000">
              <a:solidFill>
                <a:schemeClr val="tx1">
                  <a:alpha val="80000"/>
                </a:schemeClr>
              </a:solidFill>
            </a:endParaRPr>
          </a:p>
          <a:p>
            <a:pPr>
              <a:buFont typeface="Arial"/>
            </a:pPr>
            <a:r>
              <a:rPr lang="en-GB" sz="2000">
                <a:solidFill>
                  <a:schemeClr val="tx1">
                    <a:alpha val="80000"/>
                  </a:schemeClr>
                </a:solidFill>
                <a:ea typeface="+mn-lt"/>
                <a:cs typeface="+mn-lt"/>
              </a:rPr>
              <a:t>It uses cameras and sensors to see and understand its surroundings in real time </a:t>
            </a:r>
            <a:endParaRPr lang="en-GB" sz="2000">
              <a:solidFill>
                <a:schemeClr val="tx1">
                  <a:alpha val="80000"/>
                </a:schemeClr>
              </a:solidFill>
            </a:endParaRPr>
          </a:p>
          <a:p>
            <a:pPr>
              <a:buFont typeface="Arial"/>
            </a:pPr>
            <a:r>
              <a:rPr lang="en-GB" sz="2000">
                <a:solidFill>
                  <a:schemeClr val="tx1">
                    <a:alpha val="80000"/>
                  </a:schemeClr>
                </a:solidFill>
                <a:ea typeface="+mn-lt"/>
                <a:cs typeface="+mn-lt"/>
              </a:rPr>
              <a:t>It creates a map of the home, so it knows where it is and where things are </a:t>
            </a:r>
          </a:p>
          <a:p>
            <a:pPr marL="0" indent="0">
              <a:buNone/>
            </a:pPr>
            <a:endParaRPr lang="en-GB" sz="2000">
              <a:solidFill>
                <a:schemeClr val="tx1">
                  <a:alpha val="80000"/>
                </a:schemeClr>
              </a:solidFill>
              <a:ea typeface="+mn-lt"/>
              <a:cs typeface="+mn-lt"/>
            </a:endParaRPr>
          </a:p>
          <a:p>
            <a:pPr marL="0" indent="0">
              <a:buFont typeface="Arial"/>
              <a:buNone/>
            </a:pPr>
            <a:r>
              <a:rPr lang="en-GB" sz="2000">
                <a:solidFill>
                  <a:schemeClr val="tx1">
                    <a:alpha val="80000"/>
                  </a:schemeClr>
                </a:solidFill>
                <a:ea typeface="+mn-lt"/>
                <a:cs typeface="+mn-lt"/>
              </a:rPr>
              <a:t>How it completes tasks:</a:t>
            </a:r>
          </a:p>
          <a:p>
            <a:pPr>
              <a:buFont typeface="Arial"/>
            </a:pPr>
            <a:r>
              <a:rPr lang="en-GB" sz="2000">
                <a:solidFill>
                  <a:schemeClr val="tx1">
                    <a:alpha val="80000"/>
                  </a:schemeClr>
                </a:solidFill>
                <a:ea typeface="+mn-lt"/>
                <a:cs typeface="+mn-lt"/>
              </a:rPr>
              <a:t>First, it detects objects or locations </a:t>
            </a:r>
            <a:endParaRPr lang="en-GB" sz="2000">
              <a:solidFill>
                <a:schemeClr val="tx1">
                  <a:alpha val="80000"/>
                </a:schemeClr>
              </a:solidFill>
            </a:endParaRPr>
          </a:p>
          <a:p>
            <a:pPr>
              <a:buFont typeface="Arial"/>
            </a:pPr>
            <a:r>
              <a:rPr lang="en-GB" sz="2000">
                <a:solidFill>
                  <a:schemeClr val="tx1">
                    <a:alpha val="80000"/>
                  </a:schemeClr>
                </a:solidFill>
                <a:ea typeface="+mn-lt"/>
                <a:cs typeface="+mn-lt"/>
              </a:rPr>
              <a:t>Then, it figures out where it is </a:t>
            </a:r>
            <a:endParaRPr lang="en-GB" sz="2000">
              <a:solidFill>
                <a:schemeClr val="tx1">
                  <a:alpha val="80000"/>
                </a:schemeClr>
              </a:solidFill>
            </a:endParaRPr>
          </a:p>
          <a:p>
            <a:pPr>
              <a:buFont typeface="Arial"/>
            </a:pPr>
            <a:r>
              <a:rPr lang="en-GB" sz="2000">
                <a:solidFill>
                  <a:schemeClr val="tx1">
                    <a:alpha val="80000"/>
                  </a:schemeClr>
                </a:solidFill>
                <a:ea typeface="+mn-lt"/>
                <a:cs typeface="+mn-lt"/>
              </a:rPr>
              <a:t>Next, it plans how to move there </a:t>
            </a:r>
            <a:endParaRPr lang="en-GB" sz="2000">
              <a:solidFill>
                <a:schemeClr val="tx1">
                  <a:alpha val="80000"/>
                </a:schemeClr>
              </a:solidFill>
            </a:endParaRPr>
          </a:p>
          <a:p>
            <a:pPr>
              <a:buFont typeface="Arial"/>
            </a:pPr>
            <a:r>
              <a:rPr lang="en-GB" sz="2000">
                <a:solidFill>
                  <a:schemeClr val="tx1">
                    <a:alpha val="80000"/>
                  </a:schemeClr>
                </a:solidFill>
                <a:ea typeface="+mn-lt"/>
                <a:cs typeface="+mn-lt"/>
              </a:rPr>
              <a:t>Finally, it performs the action</a:t>
            </a:r>
            <a:endParaRPr lang="en-GB" sz="2000">
              <a:solidFill>
                <a:schemeClr val="tx1">
                  <a:alpha val="80000"/>
                </a:schemeClr>
              </a:solidFill>
            </a:endParaRPr>
          </a:p>
          <a:p>
            <a:pPr>
              <a:buFont typeface="Arial"/>
              <a:buChar char="•"/>
            </a:pPr>
            <a:endParaRPr lang="en-GB" sz="2000">
              <a:solidFill>
                <a:schemeClr val="tx1">
                  <a:alpha val="80000"/>
                </a:schemeClr>
              </a:solidFill>
              <a:ea typeface="+mn-lt"/>
              <a:cs typeface="+mn-lt"/>
            </a:endParaRPr>
          </a:p>
          <a:p>
            <a:pPr marL="0" indent="0">
              <a:buNone/>
            </a:pPr>
            <a:r>
              <a:rPr lang="en-GB" sz="2000">
                <a:solidFill>
                  <a:schemeClr val="tx1">
                    <a:alpha val="80000"/>
                  </a:schemeClr>
                </a:solidFill>
                <a:ea typeface="+mn-lt"/>
                <a:cs typeface="+mn-lt"/>
              </a:rPr>
              <a:t>All of this works together so Spot can complete real world tasks on its own </a:t>
            </a:r>
            <a:endParaRPr lang="en-GB" sz="2000">
              <a:solidFill>
                <a:schemeClr val="tx1">
                  <a:alpha val="80000"/>
                </a:schemeClr>
              </a:solidFill>
            </a:endParaRPr>
          </a:p>
          <a:p>
            <a:endParaRPr lang="en-GB" sz="1700">
              <a:solidFill>
                <a:srgbClr val="000000">
                  <a:alpha val="80000"/>
                </a:srgbClr>
              </a:solidFill>
            </a:endParaRPr>
          </a:p>
          <a:p>
            <a:endParaRPr lang="en-GB" sz="1700">
              <a:solidFill>
                <a:schemeClr val="tx1">
                  <a:alpha val="80000"/>
                </a:schemeClr>
              </a:solidFill>
            </a:endParaRPr>
          </a:p>
          <a:p>
            <a:endParaRPr lang="en-GB"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332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802B1-9D8D-BC7E-1EAC-A0535B4AF1B6}"/>
              </a:ext>
            </a:extLst>
          </p:cNvPr>
          <p:cNvSpPr>
            <a:spLocks noGrp="1"/>
          </p:cNvSpPr>
          <p:nvPr>
            <p:ph type="title"/>
          </p:nvPr>
        </p:nvSpPr>
        <p:spPr>
          <a:xfrm>
            <a:off x="1309862" y="4465674"/>
            <a:ext cx="4786138" cy="1663995"/>
          </a:xfrm>
        </p:spPr>
        <p:txBody>
          <a:bodyPr anchor="t">
            <a:normAutofit/>
          </a:bodyPr>
          <a:lstStyle/>
          <a:p>
            <a:pPr algn="ctr"/>
            <a:r>
              <a:rPr lang="en-GB" sz="3200">
                <a:latin typeface="Aptos"/>
              </a:rPr>
              <a:t>Tablet Interface &amp; Control Software</a:t>
            </a:r>
            <a:endParaRPr lang="en-US" sz="3200"/>
          </a:p>
        </p:txBody>
      </p:sp>
      <p:pic>
        <p:nvPicPr>
          <p:cNvPr id="4" name="Picture 3" descr="Accessories: Spot Tablet (Boston Dynamics) - Intuitive Robots">
            <a:extLst>
              <a:ext uri="{FF2B5EF4-FFF2-40B4-BE49-F238E27FC236}">
                <a16:creationId xmlns:a16="http://schemas.microsoft.com/office/drawing/2014/main" id="{E7D74EE7-AD18-9FC8-4A07-DD77B586F865}"/>
              </a:ext>
            </a:extLst>
          </p:cNvPr>
          <p:cNvPicPr>
            <a:picLocks noChangeAspect="1"/>
          </p:cNvPicPr>
          <p:nvPr/>
        </p:nvPicPr>
        <p:blipFill>
          <a:blip r:embed="rId2"/>
          <a:stretch>
            <a:fillRect/>
          </a:stretch>
        </p:blipFill>
        <p:spPr>
          <a:xfrm>
            <a:off x="1320209" y="970135"/>
            <a:ext cx="4775791" cy="3175901"/>
          </a:xfrm>
          <a:prstGeom prst="rect">
            <a:avLst/>
          </a:prstGeom>
        </p:spPr>
      </p:pic>
      <p:sp>
        <p:nvSpPr>
          <p:cNvPr id="11" name="Rectangle 10">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7B0E7F-88AD-4436-597A-7493C6BA7A1A}"/>
              </a:ext>
            </a:extLst>
          </p:cNvPr>
          <p:cNvSpPr>
            <a:spLocks noGrp="1"/>
          </p:cNvSpPr>
          <p:nvPr>
            <p:ph idx="1"/>
          </p:nvPr>
        </p:nvSpPr>
        <p:spPr>
          <a:xfrm>
            <a:off x="7758814" y="818707"/>
            <a:ext cx="4205903" cy="5310963"/>
          </a:xfrm>
        </p:spPr>
        <p:txBody>
          <a:bodyPr vert="horz" lIns="91440" tIns="45720" rIns="91440" bIns="45720" rtlCol="0" anchor="ctr">
            <a:noAutofit/>
          </a:bodyPr>
          <a:lstStyle/>
          <a:p>
            <a:pPr marL="0" indent="0">
              <a:buNone/>
            </a:pPr>
            <a:r>
              <a:rPr lang="en-GB" sz="1800">
                <a:solidFill>
                  <a:srgbClr val="000000"/>
                </a:solidFill>
                <a:ea typeface="+mn-lt"/>
                <a:cs typeface="+mn-lt"/>
              </a:rPr>
              <a:t>How users control Spot:</a:t>
            </a:r>
            <a:endParaRPr lang="en-GB" sz="1800">
              <a:solidFill>
                <a:srgbClr val="000000"/>
              </a:solidFill>
            </a:endParaRPr>
          </a:p>
          <a:p>
            <a:r>
              <a:rPr lang="en-GB" sz="1800">
                <a:solidFill>
                  <a:srgbClr val="000000"/>
                </a:solidFill>
                <a:ea typeface="+mn-lt"/>
                <a:cs typeface="+mn-lt"/>
              </a:rPr>
              <a:t>Spot is controlled using a tablet with the Boston Dynamics Spot app </a:t>
            </a:r>
            <a:endParaRPr lang="en-GB" sz="1800">
              <a:solidFill>
                <a:srgbClr val="000000"/>
              </a:solidFill>
            </a:endParaRPr>
          </a:p>
          <a:p>
            <a:r>
              <a:rPr lang="en-GB" sz="1800">
                <a:solidFill>
                  <a:srgbClr val="000000"/>
                </a:solidFill>
                <a:ea typeface="+mn-lt"/>
                <a:cs typeface="+mn-lt"/>
              </a:rPr>
              <a:t>The tablet shows a live video feed from the robot’s cameras </a:t>
            </a:r>
            <a:endParaRPr lang="en-GB" sz="1800">
              <a:solidFill>
                <a:srgbClr val="000000"/>
              </a:solidFill>
            </a:endParaRPr>
          </a:p>
          <a:p>
            <a:r>
              <a:rPr lang="en-GB" sz="1800">
                <a:solidFill>
                  <a:srgbClr val="000000"/>
                </a:solidFill>
                <a:ea typeface="+mn-lt"/>
                <a:cs typeface="+mn-lt"/>
              </a:rPr>
              <a:t>It also displays important info like battery and system status </a:t>
            </a:r>
            <a:endParaRPr lang="en-GB" sz="1800">
              <a:solidFill>
                <a:srgbClr val="000000"/>
              </a:solidFill>
            </a:endParaRPr>
          </a:p>
          <a:p>
            <a:pPr marL="0" indent="0">
              <a:buNone/>
            </a:pPr>
            <a:r>
              <a:rPr lang="en-GB" sz="1800">
                <a:solidFill>
                  <a:srgbClr val="000000"/>
                </a:solidFill>
                <a:ea typeface="+mn-lt"/>
                <a:cs typeface="+mn-lt"/>
              </a:rPr>
              <a:t>How you use it:</a:t>
            </a:r>
            <a:endParaRPr lang="en-GB" sz="1800">
              <a:solidFill>
                <a:srgbClr val="000000"/>
              </a:solidFill>
            </a:endParaRPr>
          </a:p>
          <a:p>
            <a:r>
              <a:rPr lang="en-GB" sz="1800">
                <a:solidFill>
                  <a:srgbClr val="000000"/>
                </a:solidFill>
                <a:ea typeface="+mn-lt"/>
                <a:cs typeface="+mn-lt"/>
              </a:rPr>
              <a:t>You can manually control Spot like a remote-controlled robot </a:t>
            </a:r>
            <a:endParaRPr lang="en-GB" sz="1800">
              <a:solidFill>
                <a:srgbClr val="000000"/>
              </a:solidFill>
            </a:endParaRPr>
          </a:p>
          <a:p>
            <a:r>
              <a:rPr lang="en-GB" sz="1800">
                <a:solidFill>
                  <a:srgbClr val="000000"/>
                </a:solidFill>
                <a:ea typeface="+mn-lt"/>
                <a:cs typeface="+mn-lt"/>
              </a:rPr>
              <a:t>Or you can send it to locations using pre-set waypoints </a:t>
            </a:r>
            <a:endParaRPr lang="en-GB" sz="1800">
              <a:solidFill>
                <a:srgbClr val="000000"/>
              </a:solidFill>
            </a:endParaRPr>
          </a:p>
          <a:p>
            <a:r>
              <a:rPr lang="en-GB" sz="1800">
                <a:solidFill>
                  <a:srgbClr val="000000"/>
                </a:solidFill>
                <a:ea typeface="+mn-lt"/>
                <a:cs typeface="+mn-lt"/>
              </a:rPr>
              <a:t>The tablet shows a map of the environment as Spot moves </a:t>
            </a:r>
            <a:endParaRPr lang="en-GB" sz="1800">
              <a:solidFill>
                <a:srgbClr val="000000"/>
              </a:solidFill>
            </a:endParaRPr>
          </a:p>
          <a:p>
            <a:endParaRPr lang="en-GB" sz="1800">
              <a:solidFill>
                <a:srgbClr val="000000"/>
              </a:solidFill>
            </a:endParaRPr>
          </a:p>
        </p:txBody>
      </p:sp>
    </p:spTree>
    <p:extLst>
      <p:ext uri="{BB962C8B-B14F-4D97-AF65-F5344CB8AC3E}">
        <p14:creationId xmlns:p14="http://schemas.microsoft.com/office/powerpoint/2010/main" val="2876683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6B2449-FF07-47FC-AA19-DB68D98F3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E94261F-1ED3-4E90-88E6-134791440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716"/>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5EE5A60-7BDC-31D3-5CE2-B204267525E0}"/>
              </a:ext>
            </a:extLst>
          </p:cNvPr>
          <p:cNvSpPr>
            <a:spLocks noGrp="1"/>
          </p:cNvSpPr>
          <p:nvPr>
            <p:ph type="title"/>
          </p:nvPr>
        </p:nvSpPr>
        <p:spPr>
          <a:xfrm>
            <a:off x="1578043" y="590062"/>
            <a:ext cx="5347266" cy="2838938"/>
          </a:xfrm>
        </p:spPr>
        <p:txBody>
          <a:bodyPr vert="horz" lIns="91440" tIns="45720" rIns="91440" bIns="45720" rtlCol="0" anchor="b">
            <a:normAutofit/>
          </a:bodyPr>
          <a:lstStyle/>
          <a:p>
            <a:r>
              <a:rPr lang="en-US" sz="5600" kern="1200">
                <a:solidFill>
                  <a:srgbClr val="FFFFFF"/>
                </a:solidFill>
                <a:latin typeface="+mj-lt"/>
                <a:ea typeface="+mj-ea"/>
                <a:cs typeface="+mj-cs"/>
              </a:rPr>
              <a:t>Demo of Spot picking up an item</a:t>
            </a:r>
          </a:p>
        </p:txBody>
      </p:sp>
      <p:grpSp>
        <p:nvGrpSpPr>
          <p:cNvPr id="13" name="Group 12">
            <a:extLst>
              <a:ext uri="{FF2B5EF4-FFF2-40B4-BE49-F238E27FC236}">
                <a16:creationId xmlns:a16="http://schemas.microsoft.com/office/drawing/2014/main" id="{C6052961-5ADC-4465-9B95-E6D4A490D5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3696" y="1606411"/>
            <a:ext cx="465456" cy="581432"/>
            <a:chOff x="653696" y="1606411"/>
            <a:chExt cx="465456" cy="581432"/>
          </a:xfrm>
          <a:solidFill>
            <a:srgbClr val="FFFFFF"/>
          </a:solidFill>
        </p:grpSpPr>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4" name="PXL_20260227_093521904">
            <a:hlinkClick r:id="" action="ppaction://media"/>
            <a:extLst>
              <a:ext uri="{FF2B5EF4-FFF2-40B4-BE49-F238E27FC236}">
                <a16:creationId xmlns:a16="http://schemas.microsoft.com/office/drawing/2014/main" id="{77F56E0E-AC06-CEAB-78AA-C3DB7C11140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55611" y="223698"/>
            <a:ext cx="3810840" cy="6424981"/>
          </a:xfrm>
          <a:prstGeom prst="rect">
            <a:avLst/>
          </a:prstGeom>
        </p:spPr>
      </p:pic>
    </p:spTree>
    <p:extLst>
      <p:ext uri="{BB962C8B-B14F-4D97-AF65-F5344CB8AC3E}">
        <p14:creationId xmlns:p14="http://schemas.microsoft.com/office/powerpoint/2010/main" val="155374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9F43F1-32EC-F5E6-6645-2122F73E8834}"/>
            </a:ext>
          </a:extLst>
        </p:cNvPr>
        <p:cNvGrpSpPr/>
        <p:nvPr/>
      </p:nvGrpSpPr>
      <p:grpSpPr>
        <a:xfrm>
          <a:off x="0" y="0"/>
          <a:ext cx="0" cy="0"/>
          <a:chOff x="0" y="0"/>
          <a:chExt cx="0" cy="0"/>
        </a:xfrm>
      </p:grpSpPr>
      <p:grpSp>
        <p:nvGrpSpPr>
          <p:cNvPr id="66" name="Group 65">
            <a:extLst>
              <a:ext uri="{FF2B5EF4-FFF2-40B4-BE49-F238E27FC236}">
                <a16:creationId xmlns:a16="http://schemas.microsoft.com/office/drawing/2014/main" id="{6E61B563-A4B2-5783-81AF-A2A053D747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12192000" cy="1519356"/>
            <a:chOff x="0" y="-29768"/>
            <a:chExt cx="12202174" cy="1519356"/>
          </a:xfrm>
        </p:grpSpPr>
        <p:sp>
          <p:nvSpPr>
            <p:cNvPr id="67" name="Rectangle 66">
              <a:extLst>
                <a:ext uri="{FF2B5EF4-FFF2-40B4-BE49-F238E27FC236}">
                  <a16:creationId xmlns:a16="http://schemas.microsoft.com/office/drawing/2014/main" id="{40633BBC-8C60-7DC4-F0CC-CE322510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CCC98078-F2A2-725C-ED61-320B63B69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1CD4C03-24F0-57A9-530E-8F2ABABDC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BE52962-012E-5C2A-E143-5664CF46AF4B}"/>
              </a:ext>
            </a:extLst>
          </p:cNvPr>
          <p:cNvSpPr>
            <a:spLocks noGrp="1"/>
          </p:cNvSpPr>
          <p:nvPr>
            <p:ph type="title"/>
          </p:nvPr>
        </p:nvSpPr>
        <p:spPr>
          <a:xfrm>
            <a:off x="838200" y="5609902"/>
            <a:ext cx="10445701" cy="913975"/>
          </a:xfrm>
        </p:spPr>
        <p:txBody>
          <a:bodyPr vert="horz" lIns="91440" tIns="45720" rIns="91440" bIns="45720" rtlCol="0" anchor="ctr">
            <a:noAutofit/>
          </a:bodyPr>
          <a:lstStyle/>
          <a:p>
            <a:r>
              <a:rPr lang="en-US" sz="4000" u="sng">
                <a:solidFill>
                  <a:srgbClr val="FFFFFF"/>
                </a:solidFill>
              </a:rPr>
              <a:t>Alternative Control Interface - </a:t>
            </a:r>
            <a:r>
              <a:rPr lang="en-US" sz="4000" u="sng" err="1">
                <a:solidFill>
                  <a:srgbClr val="FFFFFF"/>
                </a:solidFill>
              </a:rPr>
              <a:t>WhisperX</a:t>
            </a:r>
            <a:endParaRPr lang="en-US" sz="4000" u="sng">
              <a:solidFill>
                <a:srgbClr val="FFFFFF"/>
              </a:solidFill>
            </a:endParaRPr>
          </a:p>
        </p:txBody>
      </p:sp>
      <p:pic>
        <p:nvPicPr>
          <p:cNvPr id="5" name="Picture 4" descr="A computer screen shot of a program&#10;&#10;AI-generated content may be incorrect.">
            <a:extLst>
              <a:ext uri="{FF2B5EF4-FFF2-40B4-BE49-F238E27FC236}">
                <a16:creationId xmlns:a16="http://schemas.microsoft.com/office/drawing/2014/main" id="{20189CC0-6F2F-75DC-F9DE-EF0D408D7250}"/>
              </a:ext>
            </a:extLst>
          </p:cNvPr>
          <p:cNvPicPr>
            <a:picLocks noChangeAspect="1"/>
          </p:cNvPicPr>
          <p:nvPr/>
        </p:nvPicPr>
        <p:blipFill>
          <a:blip r:embed="rId2"/>
          <a:srcRect t="24897" b="380"/>
          <a:stretch>
            <a:fillRect/>
          </a:stretch>
        </p:blipFill>
        <p:spPr>
          <a:xfrm>
            <a:off x="1" y="10"/>
            <a:ext cx="12191998" cy="5352218"/>
          </a:xfrm>
          <a:prstGeom prst="rect">
            <a:avLst/>
          </a:prstGeom>
        </p:spPr>
      </p:pic>
    </p:spTree>
    <p:extLst>
      <p:ext uri="{BB962C8B-B14F-4D97-AF65-F5344CB8AC3E}">
        <p14:creationId xmlns:p14="http://schemas.microsoft.com/office/powerpoint/2010/main" val="3466441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6279BB-7863-CE57-ECB8-9945416E3E9D}"/>
              </a:ext>
            </a:extLst>
          </p:cNvPr>
          <p:cNvSpPr>
            <a:spLocks noGrp="1"/>
          </p:cNvSpPr>
          <p:nvPr>
            <p:ph type="title"/>
          </p:nvPr>
        </p:nvSpPr>
        <p:spPr>
          <a:xfrm>
            <a:off x="1137034" y="609597"/>
            <a:ext cx="9392421" cy="1330841"/>
          </a:xfrm>
        </p:spPr>
        <p:txBody>
          <a:bodyPr>
            <a:normAutofit/>
          </a:bodyPr>
          <a:lstStyle/>
          <a:p>
            <a:r>
              <a:rPr lang="en-GB"/>
              <a:t>Alternative Control Interface - </a:t>
            </a:r>
            <a:r>
              <a:rPr lang="en-GB" err="1"/>
              <a:t>WhisperX</a:t>
            </a:r>
            <a:endParaRPr lang="en-GB"/>
          </a:p>
        </p:txBody>
      </p:sp>
      <p:sp>
        <p:nvSpPr>
          <p:cNvPr id="3" name="Content Placeholder 2">
            <a:extLst>
              <a:ext uri="{FF2B5EF4-FFF2-40B4-BE49-F238E27FC236}">
                <a16:creationId xmlns:a16="http://schemas.microsoft.com/office/drawing/2014/main" id="{5A5DA6A5-B3CF-4650-6582-18499ECC24B5}"/>
              </a:ext>
            </a:extLst>
          </p:cNvPr>
          <p:cNvSpPr>
            <a:spLocks noGrp="1"/>
          </p:cNvSpPr>
          <p:nvPr>
            <p:ph idx="1"/>
          </p:nvPr>
        </p:nvSpPr>
        <p:spPr>
          <a:xfrm>
            <a:off x="132420" y="2067930"/>
            <a:ext cx="5826283" cy="4791285"/>
          </a:xfrm>
        </p:spPr>
        <p:txBody>
          <a:bodyPr vert="horz" lIns="91440" tIns="45720" rIns="91440" bIns="45720" rtlCol="0" anchor="t">
            <a:noAutofit/>
          </a:bodyPr>
          <a:lstStyle/>
          <a:p>
            <a:r>
              <a:rPr lang="en-GB" sz="2000"/>
              <a:t>While using a tablet is an effective way to control Spot, not all users will either have access to one, or know how to use one. Some users may find tablet use difficult or will require a greater adjustment/learning period than others. Even beyond this, some users may not be physically able to use a tablet!</a:t>
            </a:r>
          </a:p>
          <a:p>
            <a:r>
              <a:rPr lang="en-GB" sz="2000"/>
              <a:t>To this end, the group initially explored the idea of using speech-to-text technology to command Spot.</a:t>
            </a:r>
          </a:p>
          <a:p>
            <a:r>
              <a:rPr lang="en-GB" sz="2000"/>
              <a:t>Because of scope adjustment, </a:t>
            </a:r>
            <a:r>
              <a:rPr lang="en-GB" sz="2000" err="1"/>
              <a:t>WhisperX</a:t>
            </a:r>
            <a:r>
              <a:rPr lang="en-GB" sz="2000"/>
              <a:t> is no longer pivotal to the success of the project (i.e., no longer part of the MVP). However, if more time were available, voice command execution and response would be implemented in a future/potential product.</a:t>
            </a:r>
          </a:p>
        </p:txBody>
      </p:sp>
      <p:pic>
        <p:nvPicPr>
          <p:cNvPr id="6" name="Content Placeholder 3" descr="GitHub - m-bain/whisperX: WhisperX: Automatic Speech Recognition with  Word-level Timestamps (&amp; Diarization) · GitHub">
            <a:extLst>
              <a:ext uri="{FF2B5EF4-FFF2-40B4-BE49-F238E27FC236}">
                <a16:creationId xmlns:a16="http://schemas.microsoft.com/office/drawing/2014/main" id="{DE0955F4-959A-8998-CFB8-9D36650FE5BA}"/>
              </a:ext>
            </a:extLst>
          </p:cNvPr>
          <p:cNvPicPr>
            <a:picLocks noChangeAspect="1"/>
          </p:cNvPicPr>
          <p:nvPr/>
        </p:nvPicPr>
        <p:blipFill>
          <a:blip r:embed="rId2"/>
          <a:stretch>
            <a:fillRect/>
          </a:stretch>
        </p:blipFill>
        <p:spPr>
          <a:xfrm>
            <a:off x="6334935" y="3201348"/>
            <a:ext cx="5728991" cy="1180723"/>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4AFD6D3D-6620-D738-44F3-32529EC44B10}"/>
              </a:ext>
            </a:extLst>
          </p:cNvPr>
          <p:cNvSpPr txBox="1"/>
          <p:nvPr/>
        </p:nvSpPr>
        <p:spPr>
          <a:xfrm>
            <a:off x="7901459" y="4620053"/>
            <a:ext cx="52516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65000"/>
                  </a:schemeClr>
                </a:solidFill>
              </a:rPr>
              <a:t>(Image taken from [6].)</a:t>
            </a:r>
          </a:p>
        </p:txBody>
      </p:sp>
    </p:spTree>
    <p:extLst>
      <p:ext uri="{BB962C8B-B14F-4D97-AF65-F5344CB8AC3E}">
        <p14:creationId xmlns:p14="http://schemas.microsoft.com/office/powerpoint/2010/main" val="1764227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9A2A9A-7D6D-1356-CF19-ED7FF797917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67DCA0-4CE1-27B2-9146-71000C16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3335B74-2DCC-1026-8311-2C9A8C40B0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3A2B58-29AC-EF78-F1E8-68C63F2EF712}"/>
              </a:ext>
            </a:extLst>
          </p:cNvPr>
          <p:cNvSpPr>
            <a:spLocks noGrp="1"/>
          </p:cNvSpPr>
          <p:nvPr>
            <p:ph type="title"/>
          </p:nvPr>
        </p:nvSpPr>
        <p:spPr>
          <a:xfrm>
            <a:off x="1137034" y="609597"/>
            <a:ext cx="9392421" cy="1330841"/>
          </a:xfrm>
        </p:spPr>
        <p:txBody>
          <a:bodyPr>
            <a:normAutofit/>
          </a:bodyPr>
          <a:lstStyle/>
          <a:p>
            <a:r>
              <a:rPr lang="en-GB"/>
              <a:t>Alternative Control Interface - </a:t>
            </a:r>
            <a:r>
              <a:rPr lang="en-GB" err="1"/>
              <a:t>WhisperX</a:t>
            </a:r>
            <a:endParaRPr lang="en-GB"/>
          </a:p>
        </p:txBody>
      </p:sp>
      <p:sp>
        <p:nvSpPr>
          <p:cNvPr id="3" name="Content Placeholder 2">
            <a:extLst>
              <a:ext uri="{FF2B5EF4-FFF2-40B4-BE49-F238E27FC236}">
                <a16:creationId xmlns:a16="http://schemas.microsoft.com/office/drawing/2014/main" id="{D21C6457-3F45-232D-E8C5-0F0B0B93BD75}"/>
              </a:ext>
            </a:extLst>
          </p:cNvPr>
          <p:cNvSpPr>
            <a:spLocks noGrp="1"/>
          </p:cNvSpPr>
          <p:nvPr>
            <p:ph idx="1"/>
          </p:nvPr>
        </p:nvSpPr>
        <p:spPr>
          <a:xfrm>
            <a:off x="132420" y="2225822"/>
            <a:ext cx="5826283" cy="4791285"/>
          </a:xfrm>
        </p:spPr>
        <p:txBody>
          <a:bodyPr vert="horz" lIns="91440" tIns="45720" rIns="91440" bIns="45720" rtlCol="0" anchor="t">
            <a:noAutofit/>
          </a:bodyPr>
          <a:lstStyle/>
          <a:p>
            <a:r>
              <a:rPr lang="en-GB" sz="2000"/>
              <a:t>Since the last presentation, the group was able to set up a virtual environment in Visual Studio Code, using a version of Python that existed in the Goldilocks zone between Spot and </a:t>
            </a:r>
            <a:r>
              <a:rPr lang="en-GB" sz="2000" err="1"/>
              <a:t>WhisperX</a:t>
            </a:r>
            <a:r>
              <a:rPr lang="en-GB" sz="2000"/>
              <a:t> (version 3.10.11).</a:t>
            </a:r>
          </a:p>
          <a:p>
            <a:r>
              <a:rPr lang="en-GB" sz="2000"/>
              <a:t>Not every feature of </a:t>
            </a:r>
            <a:r>
              <a:rPr lang="en-GB" sz="2000" err="1"/>
              <a:t>WhisperX</a:t>
            </a:r>
            <a:r>
              <a:rPr lang="en-GB" sz="2000"/>
              <a:t> was necessary, such as speaker </a:t>
            </a:r>
            <a:r>
              <a:rPr lang="en-GB" sz="2000" err="1"/>
              <a:t>diarization</a:t>
            </a:r>
            <a:r>
              <a:rPr lang="en-GB" sz="2000"/>
              <a:t>.</a:t>
            </a:r>
          </a:p>
          <a:p>
            <a:r>
              <a:rPr lang="en-GB" sz="2000"/>
              <a:t>Initial trial and exploration of </a:t>
            </a:r>
            <a:r>
              <a:rPr lang="en-GB" sz="2000" err="1"/>
              <a:t>WhisperX</a:t>
            </a:r>
            <a:r>
              <a:rPr lang="en-GB" sz="2000"/>
              <a:t> also revealed that transcription was not a live process, i.e., the program requires analysis of an audio file. To this end, a potential solution would be to give Spot an "activation phrase". This is currently unimplemented.</a:t>
            </a:r>
            <a:endParaRPr lang="en-GB"/>
          </a:p>
        </p:txBody>
      </p:sp>
      <p:pic>
        <p:nvPicPr>
          <p:cNvPr id="6" name="Content Placeholder 3" descr="GitHub - m-bain/whisperX: WhisperX: Automatic Speech Recognition with  Word-level Timestamps (&amp; Diarization) · GitHub">
            <a:extLst>
              <a:ext uri="{FF2B5EF4-FFF2-40B4-BE49-F238E27FC236}">
                <a16:creationId xmlns:a16="http://schemas.microsoft.com/office/drawing/2014/main" id="{A6962ABE-3B94-E36E-E9A6-CC69056D97BD}"/>
              </a:ext>
            </a:extLst>
          </p:cNvPr>
          <p:cNvPicPr>
            <a:picLocks noChangeAspect="1"/>
          </p:cNvPicPr>
          <p:nvPr/>
        </p:nvPicPr>
        <p:blipFill>
          <a:blip r:embed="rId2"/>
          <a:stretch>
            <a:fillRect/>
          </a:stretch>
        </p:blipFill>
        <p:spPr>
          <a:xfrm>
            <a:off x="6334935" y="3201348"/>
            <a:ext cx="5728991" cy="1180723"/>
          </a:xfrm>
          <a:prstGeom prst="rect">
            <a:avLst/>
          </a:prstGeom>
        </p:spPr>
      </p:pic>
      <p:sp>
        <p:nvSpPr>
          <p:cNvPr id="15" name="Freeform: Shape 14">
            <a:extLst>
              <a:ext uri="{FF2B5EF4-FFF2-40B4-BE49-F238E27FC236}">
                <a16:creationId xmlns:a16="http://schemas.microsoft.com/office/drawing/2014/main" id="{D13D26B0-70E0-0AF8-75D5-3C339EB58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A131575C-8BDC-A8D6-1201-CE52C2754DA5}"/>
              </a:ext>
            </a:extLst>
          </p:cNvPr>
          <p:cNvSpPr txBox="1"/>
          <p:nvPr/>
        </p:nvSpPr>
        <p:spPr>
          <a:xfrm>
            <a:off x="7901459" y="4620053"/>
            <a:ext cx="52516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65000"/>
                  </a:schemeClr>
                </a:solidFill>
              </a:rPr>
              <a:t>(Image taken from [6].)</a:t>
            </a:r>
          </a:p>
        </p:txBody>
      </p:sp>
    </p:spTree>
    <p:extLst>
      <p:ext uri="{BB962C8B-B14F-4D97-AF65-F5344CB8AC3E}">
        <p14:creationId xmlns:p14="http://schemas.microsoft.com/office/powerpoint/2010/main" val="2260465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DBEAAD2-9093-7A86-C7D7-852C0688B20A}"/>
              </a:ext>
            </a:extLst>
          </p:cNvPr>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sz="8000" kern="1200">
                <a:solidFill>
                  <a:srgbClr val="FFFFFF"/>
                </a:solidFill>
                <a:latin typeface="+mj-lt"/>
                <a:ea typeface="+mj-ea"/>
                <a:cs typeface="+mj-cs"/>
              </a:rPr>
              <a:t>Risk Assessment &amp; Testing</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492293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1B32E4A-C2B6-4761-1115-2DE32DB3675E}"/>
              </a:ext>
            </a:extLst>
          </p:cNvPr>
          <p:cNvSpPr>
            <a:spLocks noGrp="1"/>
          </p:cNvSpPr>
          <p:nvPr>
            <p:ph type="title"/>
          </p:nvPr>
        </p:nvSpPr>
        <p:spPr>
          <a:xfrm>
            <a:off x="479394" y="1070800"/>
            <a:ext cx="3939688" cy="5583126"/>
          </a:xfrm>
        </p:spPr>
        <p:txBody>
          <a:bodyPr>
            <a:normAutofit/>
          </a:bodyPr>
          <a:lstStyle/>
          <a:p>
            <a:pPr algn="r"/>
            <a:r>
              <a:rPr lang="en-GB" sz="8000"/>
              <a:t>Tests Decided upon</a:t>
            </a:r>
            <a:endParaRPr lang="en-US" sz="8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8BAF78F-C937-7125-32EA-0D250E2554D7}"/>
              </a:ext>
            </a:extLst>
          </p:cNvPr>
          <p:cNvGraphicFramePr>
            <a:graphicFrameLocks noGrp="1"/>
          </p:cNvGraphicFramePr>
          <p:nvPr>
            <p:ph idx="1"/>
            <p:extLst>
              <p:ext uri="{D42A27DB-BD31-4B8C-83A1-F6EECF244321}">
                <p14:modId xmlns:p14="http://schemas.microsoft.com/office/powerpoint/2010/main" val="26977007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9059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9C208-24D9-1B62-A85A-E49A3361A2EC}"/>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kern="1200">
                <a:solidFill>
                  <a:srgbClr val="FFFFFF"/>
                </a:solidFill>
                <a:latin typeface="+mj-lt"/>
                <a:ea typeface="+mj-ea"/>
                <a:cs typeface="+mj-cs"/>
              </a:rPr>
              <a:t>Risk Assessment </a:t>
            </a:r>
          </a:p>
        </p:txBody>
      </p:sp>
      <p:graphicFrame>
        <p:nvGraphicFramePr>
          <p:cNvPr id="476" name="Content Placeholder 2">
            <a:extLst>
              <a:ext uri="{FF2B5EF4-FFF2-40B4-BE49-F238E27FC236}">
                <a16:creationId xmlns:a16="http://schemas.microsoft.com/office/drawing/2014/main" id="{ECD282B7-F2F2-9430-107C-EF46A004CABF}"/>
              </a:ext>
            </a:extLst>
          </p:cNvPr>
          <p:cNvGraphicFramePr>
            <a:graphicFrameLocks/>
          </p:cNvGraphicFramePr>
          <p:nvPr>
            <p:extLst>
              <p:ext uri="{D42A27DB-BD31-4B8C-83A1-F6EECF244321}">
                <p14:modId xmlns:p14="http://schemas.microsoft.com/office/powerpoint/2010/main" val="3597025683"/>
              </p:ext>
            </p:extLst>
          </p:nvPr>
        </p:nvGraphicFramePr>
        <p:xfrm>
          <a:off x="458203" y="2143555"/>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66" name="Graphic 1165" descr="Car outline">
            <a:extLst>
              <a:ext uri="{FF2B5EF4-FFF2-40B4-BE49-F238E27FC236}">
                <a16:creationId xmlns:a16="http://schemas.microsoft.com/office/drawing/2014/main" id="{86FEA36B-D134-2224-0553-BA75FBEE0EEA}"/>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093883" y="3130550"/>
            <a:ext cx="1327150" cy="1316567"/>
          </a:xfrm>
          <a:prstGeom prst="rect">
            <a:avLst/>
          </a:prstGeom>
        </p:spPr>
      </p:pic>
      <p:pic>
        <p:nvPicPr>
          <p:cNvPr id="1176" name="Graphic 1175" descr="Door Open outline">
            <a:extLst>
              <a:ext uri="{FF2B5EF4-FFF2-40B4-BE49-F238E27FC236}">
                <a16:creationId xmlns:a16="http://schemas.microsoft.com/office/drawing/2014/main" id="{FEB36BA9-B3D8-D0F5-226D-406065A1850B}"/>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395133" y="3130550"/>
            <a:ext cx="1104900" cy="988483"/>
          </a:xfrm>
          <a:prstGeom prst="rect">
            <a:avLst/>
          </a:prstGeom>
        </p:spPr>
      </p:pic>
      <p:pic>
        <p:nvPicPr>
          <p:cNvPr id="1177" name="Graphic 1176" descr="Walk outline">
            <a:extLst>
              <a:ext uri="{FF2B5EF4-FFF2-40B4-BE49-F238E27FC236}">
                <a16:creationId xmlns:a16="http://schemas.microsoft.com/office/drawing/2014/main" id="{7F4A7F60-1CAE-3EB6-7156-491F7F3F172C}"/>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01133" y="3130550"/>
            <a:ext cx="946150" cy="956733"/>
          </a:xfrm>
          <a:prstGeom prst="rect">
            <a:avLst/>
          </a:prstGeom>
        </p:spPr>
      </p:pic>
      <p:pic>
        <p:nvPicPr>
          <p:cNvPr id="1196" name="Graphic 1195" descr="Warning outline">
            <a:extLst>
              <a:ext uri="{FF2B5EF4-FFF2-40B4-BE49-F238E27FC236}">
                <a16:creationId xmlns:a16="http://schemas.microsoft.com/office/drawing/2014/main" id="{9A05C938-D6DF-A17F-58A6-6F6C429392D3}"/>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036050" y="3130550"/>
            <a:ext cx="999067" cy="988483"/>
          </a:xfrm>
          <a:prstGeom prst="rect">
            <a:avLst/>
          </a:prstGeom>
        </p:spPr>
      </p:pic>
    </p:spTree>
    <p:extLst>
      <p:ext uri="{BB962C8B-B14F-4D97-AF65-F5344CB8AC3E}">
        <p14:creationId xmlns:p14="http://schemas.microsoft.com/office/powerpoint/2010/main" val="3892959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0D1F-3C6B-25EA-4A1A-2AAF7ABEABAE}"/>
              </a:ext>
            </a:extLst>
          </p:cNvPr>
          <p:cNvSpPr>
            <a:spLocks noGrp="1"/>
          </p:cNvSpPr>
          <p:nvPr>
            <p:ph type="title"/>
          </p:nvPr>
        </p:nvSpPr>
        <p:spPr/>
        <p:txBody>
          <a:bodyPr/>
          <a:lstStyle/>
          <a:p>
            <a:r>
              <a:rPr lang="en-GB"/>
              <a:t>References</a:t>
            </a:r>
          </a:p>
        </p:txBody>
      </p:sp>
      <p:sp>
        <p:nvSpPr>
          <p:cNvPr id="15" name="Content Placeholder 14">
            <a:extLst>
              <a:ext uri="{FF2B5EF4-FFF2-40B4-BE49-F238E27FC236}">
                <a16:creationId xmlns:a16="http://schemas.microsoft.com/office/drawing/2014/main" id="{73288DC2-7C26-9CCC-D49C-F291CFBD5B62}"/>
              </a:ext>
            </a:extLst>
          </p:cNvPr>
          <p:cNvSpPr>
            <a:spLocks noGrp="1"/>
          </p:cNvSpPr>
          <p:nvPr>
            <p:ph idx="1"/>
          </p:nvPr>
        </p:nvSpPr>
        <p:spPr>
          <a:xfrm>
            <a:off x="529282" y="1691844"/>
            <a:ext cx="10824518" cy="5352351"/>
          </a:xfrm>
        </p:spPr>
        <p:txBody>
          <a:bodyPr vert="horz" lIns="91440" tIns="45720" rIns="91440" bIns="45720" rtlCol="0" anchor="t">
            <a:normAutofit fontScale="55000" lnSpcReduction="20000"/>
          </a:bodyPr>
          <a:lstStyle/>
          <a:p>
            <a:pPr marL="0" indent="0">
              <a:buNone/>
            </a:pPr>
            <a:r>
              <a:rPr lang="en-GB"/>
              <a:t>[1] B. Dynamics, “spot-sdk/docs/python/quickstart.md at master,” GitHub, Inc., 20 March 2026. [Online]. Available: https://dev.bostondynamics.com/. [Accessed 20 March 2026].</a:t>
            </a:r>
            <a:endParaRPr lang="en-US"/>
          </a:p>
          <a:p>
            <a:endParaRPr lang="en-GB"/>
          </a:p>
          <a:p>
            <a:pPr marL="0" indent="0">
              <a:buNone/>
            </a:pPr>
            <a:r>
              <a:rPr lang="en-GB"/>
              <a:t>[2] Boston Dynamics, “Spot SDK — Spot 5.1.4 documentation,” Boston Dynamics, 20 March 2026. [Online]. Available: https://dev.bostondynamics.com/. [Accessed 20 March 2026].</a:t>
            </a:r>
          </a:p>
          <a:p>
            <a:endParaRPr lang="en-GB"/>
          </a:p>
          <a:p>
            <a:pPr marL="0" indent="0">
              <a:buNone/>
            </a:pPr>
            <a:r>
              <a:rPr lang="en-GB"/>
              <a:t>[3] Boston Dynamics, “Spot Network Configuration - Support Home - Boston Dynamics,” Boston Dynamics, 20 March 2026. [Online]. Available: https://support.bostondynamics.com/s/article/Spot-Network-Configuration-49943. [Accessed 20 March 2026].</a:t>
            </a:r>
          </a:p>
          <a:p>
            <a:endParaRPr lang="en-GB"/>
          </a:p>
          <a:p>
            <a:pPr marL="0" indent="0">
              <a:buNone/>
            </a:pPr>
            <a:r>
              <a:rPr lang="en-GB"/>
              <a:t>[4] NBC News, “This New Robot Can Hold The Door For Its Friend | Mach | NBC News,” YouTube, 13 February 2018. [Online]. Available: https://www.youtube.com/watch?v=0ESp9ZlbRfs. [Accessed 23 March 2026].</a:t>
            </a:r>
          </a:p>
          <a:p>
            <a:pPr marL="0" indent="0">
              <a:buNone/>
            </a:pPr>
            <a:endParaRPr lang="en-GB"/>
          </a:p>
          <a:p>
            <a:pPr marL="0" indent="0">
              <a:lnSpc>
                <a:spcPct val="70000"/>
              </a:lnSpc>
              <a:buNone/>
            </a:pPr>
            <a:r>
              <a:rPr lang="en-GB"/>
              <a:t>[5] B. L. Due, “A Walk in the Park With Robodog: Navigating Around Pedestrians Using a Spot Robot as a ‘</a:t>
            </a:r>
          </a:p>
          <a:p>
            <a:pPr marL="0" indent="0">
              <a:lnSpc>
                <a:spcPct val="70000"/>
              </a:lnSpc>
              <a:buNone/>
            </a:pPr>
            <a:r>
              <a:rPr lang="en-GB"/>
              <a:t>Guide Dog,’” Space and culture, vol. 28, no. 3, pp. 391–407, Aug. 2025, </a:t>
            </a:r>
            <a:r>
              <a:rPr lang="en-GB" err="1"/>
              <a:t>doi</a:t>
            </a:r>
            <a:r>
              <a:rPr lang="en-GB"/>
              <a:t>:10.1177/12063312231159215.</a:t>
            </a:r>
          </a:p>
          <a:p>
            <a:pPr marL="0" indent="0">
              <a:lnSpc>
                <a:spcPct val="70000"/>
              </a:lnSpc>
              <a:buNone/>
            </a:pPr>
            <a:endParaRPr lang="en-GB"/>
          </a:p>
          <a:p>
            <a:pPr marL="0" indent="0">
              <a:lnSpc>
                <a:spcPct val="70000"/>
              </a:lnSpc>
              <a:buNone/>
            </a:pPr>
            <a:r>
              <a:rPr lang="en-GB" sz="2900"/>
              <a:t>[6] m-</a:t>
            </a:r>
            <a:r>
              <a:rPr lang="en-GB" sz="2900" err="1"/>
              <a:t>bain</a:t>
            </a:r>
            <a:r>
              <a:rPr lang="en-GB" sz="2900"/>
              <a:t>, “</a:t>
            </a:r>
            <a:r>
              <a:rPr lang="en-GB" sz="2900" err="1"/>
              <a:t>WhisperX</a:t>
            </a:r>
            <a:r>
              <a:rPr lang="en-GB" sz="2900"/>
              <a:t>: Automatic Speech Recognition with Word-level Timestamps (&amp;</a:t>
            </a:r>
            <a:r>
              <a:rPr lang="en-GB" sz="2900" err="1"/>
              <a:t>Diarization</a:t>
            </a:r>
            <a:r>
              <a:rPr lang="en-GB" sz="2900"/>
              <a:t>),” GitHub, Inc. , 20</a:t>
            </a:r>
            <a:endParaRPr lang="en-US"/>
          </a:p>
          <a:p>
            <a:pPr marL="0" indent="0">
              <a:lnSpc>
                <a:spcPct val="70000"/>
              </a:lnSpc>
              <a:buNone/>
            </a:pPr>
            <a:r>
              <a:rPr lang="en-GB" sz="2900"/>
              <a:t> March 2026. [Online]. Available: https://github.com/m-bain/whisperx. [Accessed 20 March 2026].</a:t>
            </a:r>
            <a:endParaRPr lang="en-US"/>
          </a:p>
          <a:p>
            <a:pPr marL="0" indent="0">
              <a:buNone/>
            </a:pPr>
            <a:br>
              <a:rPr lang="en-US"/>
            </a:br>
            <a:endParaRPr lang="en-US"/>
          </a:p>
          <a:p>
            <a:endParaRPr lang="en-GB"/>
          </a:p>
        </p:txBody>
      </p:sp>
    </p:spTree>
    <p:extLst>
      <p:ext uri="{BB962C8B-B14F-4D97-AF65-F5344CB8AC3E}">
        <p14:creationId xmlns:p14="http://schemas.microsoft.com/office/powerpoint/2010/main" val="1199446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8EF91E-9852-5CC3-8C6F-2E35488802A8}"/>
            </a:ext>
          </a:extLst>
        </p:cNvPr>
        <p:cNvGrpSpPr/>
        <p:nvPr/>
      </p:nvGrpSpPr>
      <p:grpSpPr>
        <a:xfrm>
          <a:off x="0" y="0"/>
          <a:ext cx="0" cy="0"/>
          <a:chOff x="0" y="0"/>
          <a:chExt cx="0" cy="0"/>
        </a:xfrm>
      </p:grpSpPr>
      <p:sp useBgFill="1">
        <p:nvSpPr>
          <p:cNvPr id="239" name="Rectangle 238">
            <a:extLst>
              <a:ext uri="{FF2B5EF4-FFF2-40B4-BE49-F238E27FC236}">
                <a16:creationId xmlns:a16="http://schemas.microsoft.com/office/drawing/2014/main" id="{8791F6DA-B5A6-F433-A005-3AF6767CC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77EF2-805C-73E7-9BA9-ACC5B43F3ADC}"/>
              </a:ext>
            </a:extLst>
          </p:cNvPr>
          <p:cNvSpPr>
            <a:spLocks noGrp="1"/>
          </p:cNvSpPr>
          <p:nvPr>
            <p:ph type="title"/>
          </p:nvPr>
        </p:nvSpPr>
        <p:spPr>
          <a:xfrm>
            <a:off x="572493" y="238539"/>
            <a:ext cx="11018520" cy="1434415"/>
          </a:xfrm>
        </p:spPr>
        <p:txBody>
          <a:bodyPr anchor="b">
            <a:normAutofit/>
          </a:bodyPr>
          <a:lstStyle/>
          <a:p>
            <a:r>
              <a:rPr lang="en-GB" sz="5400" dirty="0" err="1"/>
              <a:t>Rotriever</a:t>
            </a:r>
            <a:r>
              <a:rPr lang="en-GB" sz="5400" dirty="0"/>
              <a:t> Survey Reminder</a:t>
            </a:r>
            <a:endParaRPr lang="en-US" sz="5400" dirty="0"/>
          </a:p>
        </p:txBody>
      </p:sp>
      <p:sp>
        <p:nvSpPr>
          <p:cNvPr id="241" name="sketchy line">
            <a:extLst>
              <a:ext uri="{FF2B5EF4-FFF2-40B4-BE49-F238E27FC236}">
                <a16:creationId xmlns:a16="http://schemas.microsoft.com/office/drawing/2014/main" id="{D7DB01B4-0FAC-929C-1F72-ED49AD65B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F2C342-C98F-738A-8F33-0D0DFCC61292}"/>
              </a:ext>
            </a:extLst>
          </p:cNvPr>
          <p:cNvSpPr>
            <a:spLocks noGrp="1"/>
          </p:cNvSpPr>
          <p:nvPr>
            <p:ph idx="1"/>
          </p:nvPr>
        </p:nvSpPr>
        <p:spPr>
          <a:xfrm>
            <a:off x="262737" y="2040340"/>
            <a:ext cx="6713552" cy="4119172"/>
          </a:xfrm>
        </p:spPr>
        <p:txBody>
          <a:bodyPr vert="horz" lIns="91440" tIns="45720" rIns="91440" bIns="45720" rtlCol="0" anchor="t">
            <a:normAutofit/>
          </a:bodyPr>
          <a:lstStyle/>
          <a:p>
            <a:pPr marL="342900" indent="-342900"/>
            <a:r>
              <a:rPr lang="en-GB"/>
              <a:t>If you could please take some time to fill out our survey, it would be greatly appreciated. Your responses can help us to shape and improve our project further.</a:t>
            </a:r>
            <a:endParaRPr lang="en-US"/>
          </a:p>
          <a:p>
            <a:pPr marL="342900" indent="-342900"/>
            <a:endParaRPr lang="en-GB" sz="2200"/>
          </a:p>
          <a:p>
            <a:pPr marL="342900" indent="-342900"/>
            <a:endParaRPr lang="en-GB" sz="2200"/>
          </a:p>
          <a:p>
            <a:pPr marL="0" indent="0">
              <a:buNone/>
            </a:pPr>
            <a:r>
              <a:rPr lang="en-GB" sz="3600"/>
              <a:t>  Link to the survey:</a:t>
            </a:r>
          </a:p>
          <a:p>
            <a:endParaRPr lang="en-GB" sz="2200"/>
          </a:p>
          <a:p>
            <a:endParaRPr lang="en-GB" sz="2200"/>
          </a:p>
        </p:txBody>
      </p:sp>
      <p:pic>
        <p:nvPicPr>
          <p:cNvPr id="5" name="Picture 4" descr="A screenshot of a survey&#10;&#10;AI-generated content may be incorrect.">
            <a:extLst>
              <a:ext uri="{FF2B5EF4-FFF2-40B4-BE49-F238E27FC236}">
                <a16:creationId xmlns:a16="http://schemas.microsoft.com/office/drawing/2014/main" id="{5E4F528E-B42B-D2E9-E992-D69E0C9186AB}"/>
              </a:ext>
            </a:extLst>
          </p:cNvPr>
          <p:cNvPicPr>
            <a:picLocks noChangeAspect="1"/>
          </p:cNvPicPr>
          <p:nvPr/>
        </p:nvPicPr>
        <p:blipFill>
          <a:blip r:embed="rId2"/>
          <a:stretch>
            <a:fillRect/>
          </a:stretch>
        </p:blipFill>
        <p:spPr>
          <a:xfrm>
            <a:off x="7667666" y="2101760"/>
            <a:ext cx="4063768" cy="4054243"/>
          </a:xfrm>
          <a:prstGeom prst="rect">
            <a:avLst/>
          </a:prstGeom>
        </p:spPr>
      </p:pic>
      <p:pic>
        <p:nvPicPr>
          <p:cNvPr id="4" name="Picture 3" descr="A qr code on a white background&#10;&#10;AI-generated content may be incorrect.">
            <a:extLst>
              <a:ext uri="{FF2B5EF4-FFF2-40B4-BE49-F238E27FC236}">
                <a16:creationId xmlns:a16="http://schemas.microsoft.com/office/drawing/2014/main" id="{8BD8DEF6-4CA9-6A92-5188-214F6792F4CA}"/>
              </a:ext>
            </a:extLst>
          </p:cNvPr>
          <p:cNvPicPr>
            <a:picLocks noChangeAspect="1"/>
          </p:cNvPicPr>
          <p:nvPr/>
        </p:nvPicPr>
        <p:blipFill>
          <a:blip r:embed="rId3"/>
          <a:stretch>
            <a:fillRect/>
          </a:stretch>
        </p:blipFill>
        <p:spPr>
          <a:xfrm>
            <a:off x="4301776" y="3982727"/>
            <a:ext cx="2776886" cy="2776886"/>
          </a:xfrm>
          <a:prstGeom prst="rect">
            <a:avLst/>
          </a:prstGeom>
        </p:spPr>
      </p:pic>
    </p:spTree>
    <p:extLst>
      <p:ext uri="{BB962C8B-B14F-4D97-AF65-F5344CB8AC3E}">
        <p14:creationId xmlns:p14="http://schemas.microsoft.com/office/powerpoint/2010/main" val="670109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Emerging Trends Presentation 2</vt:lpstr>
      <vt:lpstr>Team Formation</vt:lpstr>
      <vt:lpstr>Proposal</vt:lpstr>
      <vt:lpstr>Research</vt:lpstr>
      <vt:lpstr>Spot Research</vt:lpstr>
      <vt:lpstr>Rotriever Survey</vt:lpstr>
      <vt:lpstr>Rotriever Survey</vt:lpstr>
      <vt:lpstr>Implementation</vt:lpstr>
      <vt:lpstr>Demo Task 1: Room to Room Guidance</vt:lpstr>
      <vt:lpstr>Demo Task 2: Opening a Door </vt:lpstr>
      <vt:lpstr>Demo Task 3: Item Retrieval</vt:lpstr>
      <vt:lpstr>Demo Task 4: Assisted Road Crossing</vt:lpstr>
      <vt:lpstr>Spot SDK &amp; AI System </vt:lpstr>
      <vt:lpstr>Tablet Interface &amp; Control Software</vt:lpstr>
      <vt:lpstr>Demo of Spot picking up an item</vt:lpstr>
      <vt:lpstr>Alternative Control Interface - WhisperX</vt:lpstr>
      <vt:lpstr>Alternative Control Interface - WhisperX</vt:lpstr>
      <vt:lpstr>Alternative Control Interface - WhisperX</vt:lpstr>
      <vt:lpstr>Risk Assessment &amp; Testing</vt:lpstr>
      <vt:lpstr>Tests Decided upon</vt:lpstr>
      <vt:lpstr>Risk Assessment </vt:lpstr>
      <vt:lpstr>References</vt:lpstr>
      <vt:lpstr>Rotriever Survey Reminder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Trends Presentation 2</dc:title>
  <dc:creator/>
  <cp:revision>591</cp:revision>
  <dcterms:created xsi:type="dcterms:W3CDTF">2026-03-18T13:00:47Z</dcterms:created>
  <dcterms:modified xsi:type="dcterms:W3CDTF">2026-03-26T22:36:38Z</dcterms:modified>
</cp:coreProperties>
</file>