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15113000" cy="21374100"/>
  <p:notesSz cx="6858000" cy="9144000"/>
  <p:embeddedFontLst>
    <p:embeddedFont>
      <p:font typeface="Arial" panose="020B0604020202020204" pitchFamily="34" charset="0"/>
      <p:regular r:id="rId3"/>
    </p:embeddedFont>
    <p:embeddedFont>
      <p:font typeface="Arial Bold" panose="020B0704020202020204" pitchFamily="34" charset="0"/>
      <p:regular r:id="rId4"/>
      <p:bold r:id="rId5"/>
    </p:embeddedFont>
    <p:embeddedFont>
      <p:font typeface="Calibri" panose="020F0502020204030204" pitchFamily="34" charset="0"/>
      <p:regular r:id="rId6"/>
      <p:bold r:id="rId7"/>
      <p:italic r:id="rId8"/>
      <p:boldItalic r:id="rId9"/>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p:scale>
          <a:sx n="75" d="100"/>
          <a:sy n="75" d="100"/>
        </p:scale>
        <p:origin x="-408" y="90"/>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font" Target="fonts/font6.fntdata"/><Relationship Id="rId13" Type="http://schemas.openxmlformats.org/officeDocument/2006/relationships/tableStyles" Target="tableStyles.xml"/><Relationship Id="rId3" Type="http://schemas.openxmlformats.org/officeDocument/2006/relationships/font" Target="fonts/font1.fntdata"/><Relationship Id="rId7" Type="http://schemas.openxmlformats.org/officeDocument/2006/relationships/font" Target="fonts/font5.fntdata"/><Relationship Id="rId12"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font" Target="fonts/font4.fntdata"/><Relationship Id="rId11" Type="http://schemas.openxmlformats.org/officeDocument/2006/relationships/viewProps" Target="viewProps.xml"/><Relationship Id="rId5" Type="http://schemas.openxmlformats.org/officeDocument/2006/relationships/font" Target="fonts/font3.fntdata"/><Relationship Id="rId10" Type="http://schemas.openxmlformats.org/officeDocument/2006/relationships/presProps" Target="presProps.xml"/><Relationship Id="rId4" Type="http://schemas.openxmlformats.org/officeDocument/2006/relationships/font" Target="fonts/font2.fntdata"/><Relationship Id="rId9" Type="http://schemas.openxmlformats.org/officeDocument/2006/relationships/font" Target="fonts/font7.fntdata"/></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11/3/2025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11/3/2025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11/3/2025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11/3/2025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11/3/2025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11/3/2025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png"/><Relationship Id="rId3" Type="http://schemas.openxmlformats.org/officeDocument/2006/relationships/image" Target="../media/image2.png"/><Relationship Id="rId7" Type="http://schemas.openxmlformats.org/officeDocument/2006/relationships/image" Target="../media/image6.pn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png"/><Relationship Id="rId4" Type="http://schemas.openxmlformats.org/officeDocument/2006/relationships/image" Target="../media/image3.sv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FF0FE"/>
        </a:solidFill>
        <a:effectLst/>
      </p:bgPr>
    </p:bg>
    <p:spTree>
      <p:nvGrpSpPr>
        <p:cNvPr id="1" name=""/>
        <p:cNvGrpSpPr/>
        <p:nvPr/>
      </p:nvGrpSpPr>
      <p:grpSpPr>
        <a:xfrm>
          <a:off x="0" y="0"/>
          <a:ext cx="0" cy="0"/>
          <a:chOff x="0" y="0"/>
          <a:chExt cx="0" cy="0"/>
        </a:xfrm>
      </p:grpSpPr>
      <p:grpSp>
        <p:nvGrpSpPr>
          <p:cNvPr id="2" name="Group 2"/>
          <p:cNvGrpSpPr/>
          <p:nvPr/>
        </p:nvGrpSpPr>
        <p:grpSpPr>
          <a:xfrm>
            <a:off x="8323172" y="5861373"/>
            <a:ext cx="6644100" cy="3590363"/>
            <a:chOff x="0" y="0"/>
            <a:chExt cx="1202574" cy="649851"/>
          </a:xfrm>
        </p:grpSpPr>
        <p:sp>
          <p:nvSpPr>
            <p:cNvPr id="3" name="Freeform 3"/>
            <p:cNvSpPr/>
            <p:nvPr/>
          </p:nvSpPr>
          <p:spPr>
            <a:xfrm>
              <a:off x="0" y="0"/>
              <a:ext cx="1202573" cy="649851"/>
            </a:xfrm>
            <a:custGeom>
              <a:avLst/>
              <a:gdLst/>
              <a:ahLst/>
              <a:cxnLst/>
              <a:rect l="l" t="t" r="r" b="b"/>
              <a:pathLst>
                <a:path w="1202573" h="649851">
                  <a:moveTo>
                    <a:pt x="15148" y="0"/>
                  </a:moveTo>
                  <a:lnTo>
                    <a:pt x="1187425" y="0"/>
                  </a:lnTo>
                  <a:cubicBezTo>
                    <a:pt x="1191443" y="0"/>
                    <a:pt x="1195296" y="1596"/>
                    <a:pt x="1198137" y="4437"/>
                  </a:cubicBezTo>
                  <a:cubicBezTo>
                    <a:pt x="1200978" y="7278"/>
                    <a:pt x="1202573" y="11131"/>
                    <a:pt x="1202573" y="15148"/>
                  </a:cubicBezTo>
                  <a:lnTo>
                    <a:pt x="1202573" y="634703"/>
                  </a:lnTo>
                  <a:cubicBezTo>
                    <a:pt x="1202573" y="643069"/>
                    <a:pt x="1195792" y="649851"/>
                    <a:pt x="1187425" y="649851"/>
                  </a:cubicBezTo>
                  <a:lnTo>
                    <a:pt x="15148" y="649851"/>
                  </a:lnTo>
                  <a:cubicBezTo>
                    <a:pt x="6782" y="649851"/>
                    <a:pt x="0" y="643069"/>
                    <a:pt x="0" y="634703"/>
                  </a:cubicBezTo>
                  <a:lnTo>
                    <a:pt x="0" y="15148"/>
                  </a:lnTo>
                  <a:cubicBezTo>
                    <a:pt x="0" y="6782"/>
                    <a:pt x="6782" y="0"/>
                    <a:pt x="15148" y="0"/>
                  </a:cubicBezTo>
                  <a:close/>
                </a:path>
              </a:pathLst>
            </a:custGeom>
            <a:solidFill>
              <a:srgbClr val="FFFFFF"/>
            </a:solidFill>
          </p:spPr>
        </p:sp>
        <p:sp>
          <p:nvSpPr>
            <p:cNvPr id="4" name="TextBox 4"/>
            <p:cNvSpPr txBox="1"/>
            <p:nvPr/>
          </p:nvSpPr>
          <p:spPr>
            <a:xfrm>
              <a:off x="0" y="-28575"/>
              <a:ext cx="1202574" cy="678426"/>
            </a:xfrm>
            <a:prstGeom prst="rect">
              <a:avLst/>
            </a:prstGeom>
          </p:spPr>
          <p:txBody>
            <a:bodyPr lIns="71120" tIns="71120" rIns="71120" bIns="71120" rtlCol="0" anchor="ctr"/>
            <a:lstStyle/>
            <a:p>
              <a:pPr algn="ctr">
                <a:lnSpc>
                  <a:spcPts val="2575"/>
                </a:lnSpc>
              </a:pPr>
              <a:endParaRPr/>
            </a:p>
          </p:txBody>
        </p:sp>
      </p:grpSp>
      <p:grpSp>
        <p:nvGrpSpPr>
          <p:cNvPr id="8" name="Group 8"/>
          <p:cNvGrpSpPr/>
          <p:nvPr/>
        </p:nvGrpSpPr>
        <p:grpSpPr>
          <a:xfrm>
            <a:off x="168786" y="15152979"/>
            <a:ext cx="4894764" cy="598438"/>
            <a:chOff x="0" y="0"/>
            <a:chExt cx="885946" cy="108316"/>
          </a:xfrm>
        </p:grpSpPr>
        <p:sp>
          <p:nvSpPr>
            <p:cNvPr id="9" name="Freeform 9"/>
            <p:cNvSpPr/>
            <p:nvPr/>
          </p:nvSpPr>
          <p:spPr>
            <a:xfrm>
              <a:off x="0" y="0"/>
              <a:ext cx="885946" cy="108316"/>
            </a:xfrm>
            <a:custGeom>
              <a:avLst/>
              <a:gdLst/>
              <a:ahLst/>
              <a:cxnLst/>
              <a:rect l="l" t="t" r="r" b="b"/>
              <a:pathLst>
                <a:path w="885946" h="108316">
                  <a:moveTo>
                    <a:pt x="54158" y="0"/>
                  </a:moveTo>
                  <a:lnTo>
                    <a:pt x="831788" y="0"/>
                  </a:lnTo>
                  <a:cubicBezTo>
                    <a:pt x="861698" y="0"/>
                    <a:pt x="885946" y="24247"/>
                    <a:pt x="885946" y="54158"/>
                  </a:cubicBezTo>
                  <a:lnTo>
                    <a:pt x="885946" y="54158"/>
                  </a:lnTo>
                  <a:cubicBezTo>
                    <a:pt x="885946" y="84069"/>
                    <a:pt x="861698" y="108316"/>
                    <a:pt x="831788"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10" name="TextBox 10"/>
            <p:cNvSpPr txBox="1"/>
            <p:nvPr/>
          </p:nvSpPr>
          <p:spPr>
            <a:xfrm>
              <a:off x="0" y="-38100"/>
              <a:ext cx="885946" cy="146416"/>
            </a:xfrm>
            <a:prstGeom prst="rect">
              <a:avLst/>
            </a:prstGeom>
          </p:spPr>
          <p:txBody>
            <a:bodyPr lIns="71120" tIns="71120" rIns="71120" bIns="71120" rtlCol="0" anchor="ctr"/>
            <a:lstStyle/>
            <a:p>
              <a:pPr algn="just">
                <a:lnSpc>
                  <a:spcPts val="3120"/>
                </a:lnSpc>
              </a:pPr>
              <a:r>
                <a:rPr lang="en-US" sz="2400" b="1">
                  <a:solidFill>
                    <a:srgbClr val="000000"/>
                  </a:solidFill>
                  <a:latin typeface="Arial Bold"/>
                  <a:ea typeface="Arial Bold"/>
                  <a:cs typeface="Arial Bold"/>
                  <a:sym typeface="Arial Bold"/>
                </a:rPr>
                <a:t>Aim, objectives and question </a:t>
              </a:r>
            </a:p>
          </p:txBody>
        </p:sp>
      </p:grpSp>
      <p:grpSp>
        <p:nvGrpSpPr>
          <p:cNvPr id="11" name="Group 11"/>
          <p:cNvGrpSpPr/>
          <p:nvPr/>
        </p:nvGrpSpPr>
        <p:grpSpPr>
          <a:xfrm>
            <a:off x="8995394" y="13333631"/>
            <a:ext cx="3913886" cy="598438"/>
            <a:chOff x="0" y="0"/>
            <a:chExt cx="708408" cy="108316"/>
          </a:xfrm>
        </p:grpSpPr>
        <p:sp>
          <p:nvSpPr>
            <p:cNvPr id="12" name="Freeform 12"/>
            <p:cNvSpPr/>
            <p:nvPr/>
          </p:nvSpPr>
          <p:spPr>
            <a:xfrm>
              <a:off x="0" y="0"/>
              <a:ext cx="708408" cy="108316"/>
            </a:xfrm>
            <a:custGeom>
              <a:avLst/>
              <a:gdLst/>
              <a:ahLst/>
              <a:cxnLst/>
              <a:rect l="l" t="t" r="r" b="b"/>
              <a:pathLst>
                <a:path w="708408" h="108316">
                  <a:moveTo>
                    <a:pt x="54158" y="0"/>
                  </a:moveTo>
                  <a:lnTo>
                    <a:pt x="654250" y="0"/>
                  </a:lnTo>
                  <a:cubicBezTo>
                    <a:pt x="668614" y="0"/>
                    <a:pt x="682389" y="5706"/>
                    <a:pt x="692546" y="15863"/>
                  </a:cubicBezTo>
                  <a:cubicBezTo>
                    <a:pt x="702702" y="26019"/>
                    <a:pt x="708408" y="39795"/>
                    <a:pt x="708408" y="54158"/>
                  </a:cubicBezTo>
                  <a:lnTo>
                    <a:pt x="708408" y="54158"/>
                  </a:lnTo>
                  <a:cubicBezTo>
                    <a:pt x="708408" y="84069"/>
                    <a:pt x="684161" y="108316"/>
                    <a:pt x="654250"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13" name="TextBox 13"/>
            <p:cNvSpPr txBox="1"/>
            <p:nvPr/>
          </p:nvSpPr>
          <p:spPr>
            <a:xfrm>
              <a:off x="0" y="-38100"/>
              <a:ext cx="708408" cy="146416"/>
            </a:xfrm>
            <a:prstGeom prst="rect">
              <a:avLst/>
            </a:prstGeom>
          </p:spPr>
          <p:txBody>
            <a:bodyPr lIns="71120" tIns="71120" rIns="71120" bIns="71120" rtlCol="0" anchor="ctr"/>
            <a:lstStyle/>
            <a:p>
              <a:pPr algn="ctr">
                <a:lnSpc>
                  <a:spcPts val="3120"/>
                </a:lnSpc>
              </a:pPr>
              <a:endParaRPr lang="en-US" sz="2400" b="1" dirty="0">
                <a:solidFill>
                  <a:srgbClr val="000000"/>
                </a:solidFill>
                <a:latin typeface="Arial Bold"/>
                <a:ea typeface="Arial Bold"/>
                <a:cs typeface="Arial Bold"/>
                <a:sym typeface="Arial Bold"/>
              </a:endParaRPr>
            </a:p>
            <a:p>
              <a:pPr algn="ctr">
                <a:lnSpc>
                  <a:spcPts val="3120"/>
                </a:lnSpc>
              </a:pPr>
              <a:r>
                <a:rPr lang="en-US" sz="2400" b="1" dirty="0">
                  <a:solidFill>
                    <a:srgbClr val="000000"/>
                  </a:solidFill>
                  <a:latin typeface="Arial Bold"/>
                  <a:ea typeface="Arial Bold"/>
                  <a:cs typeface="Arial Bold"/>
                  <a:sym typeface="Arial Bold"/>
                </a:rPr>
                <a:t>Research Impact </a:t>
              </a:r>
            </a:p>
          </p:txBody>
        </p:sp>
      </p:grpSp>
      <p:grpSp>
        <p:nvGrpSpPr>
          <p:cNvPr id="14" name="Group 14"/>
          <p:cNvGrpSpPr/>
          <p:nvPr/>
        </p:nvGrpSpPr>
        <p:grpSpPr>
          <a:xfrm>
            <a:off x="9084722" y="13995874"/>
            <a:ext cx="5345403" cy="2314210"/>
            <a:chOff x="0" y="0"/>
            <a:chExt cx="967511" cy="418869"/>
          </a:xfrm>
        </p:grpSpPr>
        <p:sp>
          <p:nvSpPr>
            <p:cNvPr id="15" name="Freeform 15"/>
            <p:cNvSpPr/>
            <p:nvPr/>
          </p:nvSpPr>
          <p:spPr>
            <a:xfrm>
              <a:off x="0" y="0"/>
              <a:ext cx="967511" cy="418869"/>
            </a:xfrm>
            <a:custGeom>
              <a:avLst/>
              <a:gdLst/>
              <a:ahLst/>
              <a:cxnLst/>
              <a:rect l="l" t="t" r="r" b="b"/>
              <a:pathLst>
                <a:path w="967511" h="418869">
                  <a:moveTo>
                    <a:pt x="18828" y="0"/>
                  </a:moveTo>
                  <a:lnTo>
                    <a:pt x="948683" y="0"/>
                  </a:lnTo>
                  <a:cubicBezTo>
                    <a:pt x="953676" y="0"/>
                    <a:pt x="958465" y="1984"/>
                    <a:pt x="961996" y="5515"/>
                  </a:cubicBezTo>
                  <a:cubicBezTo>
                    <a:pt x="965527" y="9046"/>
                    <a:pt x="967511" y="13835"/>
                    <a:pt x="967511" y="18828"/>
                  </a:cubicBezTo>
                  <a:lnTo>
                    <a:pt x="967511" y="400041"/>
                  </a:lnTo>
                  <a:cubicBezTo>
                    <a:pt x="967511" y="410439"/>
                    <a:pt x="959081" y="418869"/>
                    <a:pt x="948683" y="418869"/>
                  </a:cubicBezTo>
                  <a:lnTo>
                    <a:pt x="18828" y="418869"/>
                  </a:lnTo>
                  <a:cubicBezTo>
                    <a:pt x="13835" y="418869"/>
                    <a:pt x="9046" y="416885"/>
                    <a:pt x="5515" y="413354"/>
                  </a:cubicBezTo>
                  <a:cubicBezTo>
                    <a:pt x="1984" y="409823"/>
                    <a:pt x="0" y="405034"/>
                    <a:pt x="0" y="400041"/>
                  </a:cubicBezTo>
                  <a:lnTo>
                    <a:pt x="0" y="18828"/>
                  </a:lnTo>
                  <a:cubicBezTo>
                    <a:pt x="0" y="8430"/>
                    <a:pt x="8430" y="0"/>
                    <a:pt x="18828" y="0"/>
                  </a:cubicBezTo>
                  <a:close/>
                </a:path>
              </a:pathLst>
            </a:custGeom>
            <a:solidFill>
              <a:srgbClr val="FFFFFF"/>
            </a:solidFill>
          </p:spPr>
        </p:sp>
        <p:sp>
          <p:nvSpPr>
            <p:cNvPr id="16" name="TextBox 16"/>
            <p:cNvSpPr txBox="1"/>
            <p:nvPr/>
          </p:nvSpPr>
          <p:spPr>
            <a:xfrm>
              <a:off x="0" y="-28575"/>
              <a:ext cx="967511" cy="447444"/>
            </a:xfrm>
            <a:prstGeom prst="rect">
              <a:avLst/>
            </a:prstGeom>
          </p:spPr>
          <p:txBody>
            <a:bodyPr lIns="71120" tIns="71120" rIns="71120" bIns="71120" rtlCol="0" anchor="ctr"/>
            <a:lstStyle/>
            <a:p>
              <a:pPr algn="ctr">
                <a:lnSpc>
                  <a:spcPts val="2575"/>
                </a:lnSpc>
              </a:pPr>
              <a:endParaRPr/>
            </a:p>
          </p:txBody>
        </p:sp>
      </p:grpSp>
      <p:grpSp>
        <p:nvGrpSpPr>
          <p:cNvPr id="19" name="Group 19"/>
          <p:cNvGrpSpPr/>
          <p:nvPr/>
        </p:nvGrpSpPr>
        <p:grpSpPr>
          <a:xfrm>
            <a:off x="9338483" y="18641757"/>
            <a:ext cx="5091642" cy="2660945"/>
            <a:chOff x="0" y="0"/>
            <a:chExt cx="987598" cy="614951"/>
          </a:xfrm>
        </p:grpSpPr>
        <p:sp>
          <p:nvSpPr>
            <p:cNvPr id="20" name="Freeform 20"/>
            <p:cNvSpPr/>
            <p:nvPr/>
          </p:nvSpPr>
          <p:spPr>
            <a:xfrm>
              <a:off x="0" y="0"/>
              <a:ext cx="987598" cy="614951"/>
            </a:xfrm>
            <a:custGeom>
              <a:avLst/>
              <a:gdLst/>
              <a:ahLst/>
              <a:cxnLst/>
              <a:rect l="l" t="t" r="r" b="b"/>
              <a:pathLst>
                <a:path w="987598" h="614951">
                  <a:moveTo>
                    <a:pt x="18445" y="0"/>
                  </a:moveTo>
                  <a:lnTo>
                    <a:pt x="969152" y="0"/>
                  </a:lnTo>
                  <a:cubicBezTo>
                    <a:pt x="974045" y="0"/>
                    <a:pt x="978736" y="1943"/>
                    <a:pt x="982195" y="5403"/>
                  </a:cubicBezTo>
                  <a:cubicBezTo>
                    <a:pt x="985654" y="8862"/>
                    <a:pt x="987598" y="13553"/>
                    <a:pt x="987598" y="18445"/>
                  </a:cubicBezTo>
                  <a:lnTo>
                    <a:pt x="987598" y="596506"/>
                  </a:lnTo>
                  <a:cubicBezTo>
                    <a:pt x="987598" y="601398"/>
                    <a:pt x="985654" y="606090"/>
                    <a:pt x="982195" y="609549"/>
                  </a:cubicBezTo>
                  <a:cubicBezTo>
                    <a:pt x="978736" y="613008"/>
                    <a:pt x="974045" y="614951"/>
                    <a:pt x="969152" y="614951"/>
                  </a:cubicBezTo>
                  <a:lnTo>
                    <a:pt x="18445" y="614951"/>
                  </a:lnTo>
                  <a:cubicBezTo>
                    <a:pt x="13553" y="614951"/>
                    <a:pt x="8862" y="613008"/>
                    <a:pt x="5403" y="609549"/>
                  </a:cubicBezTo>
                  <a:cubicBezTo>
                    <a:pt x="1943" y="606090"/>
                    <a:pt x="0" y="601398"/>
                    <a:pt x="0" y="596506"/>
                  </a:cubicBezTo>
                  <a:lnTo>
                    <a:pt x="0" y="18445"/>
                  </a:lnTo>
                  <a:cubicBezTo>
                    <a:pt x="0" y="13553"/>
                    <a:pt x="1943" y="8862"/>
                    <a:pt x="5403" y="5403"/>
                  </a:cubicBezTo>
                  <a:cubicBezTo>
                    <a:pt x="8862" y="1943"/>
                    <a:pt x="13553" y="0"/>
                    <a:pt x="18445" y="0"/>
                  </a:cubicBezTo>
                  <a:close/>
                </a:path>
              </a:pathLst>
            </a:custGeom>
            <a:solidFill>
              <a:srgbClr val="FFFFFF"/>
            </a:solidFill>
          </p:spPr>
        </p:sp>
        <p:sp>
          <p:nvSpPr>
            <p:cNvPr id="21" name="TextBox 21"/>
            <p:cNvSpPr txBox="1"/>
            <p:nvPr/>
          </p:nvSpPr>
          <p:spPr>
            <a:xfrm>
              <a:off x="0" y="-28575"/>
              <a:ext cx="987598" cy="643526"/>
            </a:xfrm>
            <a:prstGeom prst="rect">
              <a:avLst/>
            </a:prstGeom>
          </p:spPr>
          <p:txBody>
            <a:bodyPr lIns="71120" tIns="71120" rIns="71120" bIns="71120" rtlCol="0" anchor="ctr"/>
            <a:lstStyle/>
            <a:p>
              <a:pPr algn="ctr">
                <a:lnSpc>
                  <a:spcPts val="2575"/>
                </a:lnSpc>
              </a:pPr>
              <a:endParaRPr/>
            </a:p>
          </p:txBody>
        </p:sp>
      </p:grpSp>
      <p:grpSp>
        <p:nvGrpSpPr>
          <p:cNvPr id="25" name="Group 25"/>
          <p:cNvGrpSpPr/>
          <p:nvPr/>
        </p:nvGrpSpPr>
        <p:grpSpPr>
          <a:xfrm>
            <a:off x="31777" y="263738"/>
            <a:ext cx="5414594" cy="3652508"/>
            <a:chOff x="0" y="0"/>
            <a:chExt cx="1189034" cy="863298"/>
          </a:xfrm>
        </p:grpSpPr>
        <p:sp>
          <p:nvSpPr>
            <p:cNvPr id="26" name="Freeform 26"/>
            <p:cNvSpPr/>
            <p:nvPr/>
          </p:nvSpPr>
          <p:spPr>
            <a:xfrm>
              <a:off x="0" y="0"/>
              <a:ext cx="1189034" cy="863298"/>
            </a:xfrm>
            <a:custGeom>
              <a:avLst/>
              <a:gdLst/>
              <a:ahLst/>
              <a:cxnLst/>
              <a:rect l="l" t="t" r="r" b="b"/>
              <a:pathLst>
                <a:path w="1189034" h="863298">
                  <a:moveTo>
                    <a:pt x="14240" y="0"/>
                  </a:moveTo>
                  <a:lnTo>
                    <a:pt x="1174794" y="0"/>
                  </a:lnTo>
                  <a:cubicBezTo>
                    <a:pt x="1182659" y="0"/>
                    <a:pt x="1189034" y="6375"/>
                    <a:pt x="1189034" y="14240"/>
                  </a:cubicBezTo>
                  <a:lnTo>
                    <a:pt x="1189034" y="849058"/>
                  </a:lnTo>
                  <a:cubicBezTo>
                    <a:pt x="1189034" y="852835"/>
                    <a:pt x="1187534" y="856457"/>
                    <a:pt x="1184863" y="859127"/>
                  </a:cubicBezTo>
                  <a:cubicBezTo>
                    <a:pt x="1182193" y="861798"/>
                    <a:pt x="1178571" y="863298"/>
                    <a:pt x="1174794" y="863298"/>
                  </a:cubicBezTo>
                  <a:lnTo>
                    <a:pt x="14240" y="863298"/>
                  </a:lnTo>
                  <a:cubicBezTo>
                    <a:pt x="6375" y="863298"/>
                    <a:pt x="0" y="856922"/>
                    <a:pt x="0" y="849058"/>
                  </a:cubicBezTo>
                  <a:lnTo>
                    <a:pt x="0" y="14240"/>
                  </a:lnTo>
                  <a:cubicBezTo>
                    <a:pt x="0" y="6375"/>
                    <a:pt x="6375" y="0"/>
                    <a:pt x="14240" y="0"/>
                  </a:cubicBezTo>
                  <a:close/>
                </a:path>
              </a:pathLst>
            </a:custGeom>
            <a:blipFill>
              <a:blip r:embed="rId2"/>
              <a:stretch>
                <a:fillRect t="-1649" b="-1649"/>
              </a:stretch>
            </a:blipFill>
            <a:ln cap="sq">
              <a:noFill/>
              <a:prstDash val="solid"/>
              <a:miter/>
            </a:ln>
          </p:spPr>
        </p:sp>
      </p:grpSp>
      <p:grpSp>
        <p:nvGrpSpPr>
          <p:cNvPr id="27" name="Group 27"/>
          <p:cNvGrpSpPr/>
          <p:nvPr/>
        </p:nvGrpSpPr>
        <p:grpSpPr>
          <a:xfrm>
            <a:off x="215203" y="7198517"/>
            <a:ext cx="2464920" cy="623873"/>
            <a:chOff x="0" y="0"/>
            <a:chExt cx="655678" cy="181598"/>
          </a:xfrm>
        </p:grpSpPr>
        <p:sp>
          <p:nvSpPr>
            <p:cNvPr id="28"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29"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30" name="Freeform 30"/>
          <p:cNvSpPr/>
          <p:nvPr/>
        </p:nvSpPr>
        <p:spPr>
          <a:xfrm>
            <a:off x="6794500" y="284009"/>
            <a:ext cx="8021413" cy="4836093"/>
          </a:xfrm>
          <a:custGeom>
            <a:avLst/>
            <a:gdLst/>
            <a:ahLst/>
            <a:cxnLst/>
            <a:rect l="l" t="t" r="r" b="b"/>
            <a:pathLst>
              <a:path w="8930471" h="4797288">
                <a:moveTo>
                  <a:pt x="0" y="0"/>
                </a:moveTo>
                <a:lnTo>
                  <a:pt x="8930471" y="0"/>
                </a:lnTo>
                <a:lnTo>
                  <a:pt x="8930471" y="4797288"/>
                </a:lnTo>
                <a:lnTo>
                  <a:pt x="0" y="4797288"/>
                </a:lnTo>
                <a:lnTo>
                  <a:pt x="0" y="0"/>
                </a:lnTo>
                <a:close/>
              </a:path>
            </a:pathLst>
          </a:custGeom>
          <a:blipFill>
            <a:blip r:embed="rId3">
              <a:extLst>
                <a:ext uri="{96DAC541-7B7A-43D3-8B79-37D633B846F1}">
                  <asvg:svgBlip xmlns:asvg="http://schemas.microsoft.com/office/drawing/2016/SVG/main" r:embed="rId4"/>
                </a:ext>
              </a:extLst>
            </a:blip>
            <a:stretch>
              <a:fillRect/>
            </a:stretch>
          </a:blipFill>
        </p:spPr>
      </p:sp>
      <p:sp>
        <p:nvSpPr>
          <p:cNvPr id="31" name="AutoShape 31"/>
          <p:cNvSpPr/>
          <p:nvPr/>
        </p:nvSpPr>
        <p:spPr>
          <a:xfrm flipV="1">
            <a:off x="10004765" y="15925330"/>
            <a:ext cx="3836925" cy="0"/>
          </a:xfrm>
          <a:prstGeom prst="line">
            <a:avLst/>
          </a:prstGeom>
          <a:ln w="19050" cap="flat">
            <a:solidFill>
              <a:srgbClr val="EFF0FE"/>
            </a:solidFill>
            <a:prstDash val="solid"/>
            <a:headEnd type="none" w="sm" len="sm"/>
            <a:tailEnd type="none" w="sm" len="sm"/>
          </a:ln>
        </p:spPr>
      </p:sp>
      <p:sp>
        <p:nvSpPr>
          <p:cNvPr id="32" name="AutoShape 32"/>
          <p:cNvSpPr/>
          <p:nvPr/>
        </p:nvSpPr>
        <p:spPr>
          <a:xfrm>
            <a:off x="11198339" y="11993506"/>
            <a:ext cx="2409661" cy="0"/>
          </a:xfrm>
          <a:prstGeom prst="line">
            <a:avLst/>
          </a:prstGeom>
          <a:ln w="19050" cap="flat">
            <a:solidFill>
              <a:srgbClr val="EFF0FE"/>
            </a:solidFill>
            <a:prstDash val="solid"/>
            <a:headEnd type="none" w="sm" len="sm"/>
            <a:tailEnd type="none" w="sm" len="sm"/>
          </a:ln>
        </p:spPr>
      </p:sp>
      <p:sp>
        <p:nvSpPr>
          <p:cNvPr id="33" name="Freeform 33"/>
          <p:cNvSpPr/>
          <p:nvPr/>
        </p:nvSpPr>
        <p:spPr>
          <a:xfrm>
            <a:off x="11110738" y="720462"/>
            <a:ext cx="277658" cy="421856"/>
          </a:xfrm>
          <a:custGeom>
            <a:avLst/>
            <a:gdLst/>
            <a:ahLst/>
            <a:cxnLst/>
            <a:rect l="l" t="t" r="r" b="b"/>
            <a:pathLst>
              <a:path w="277658" h="421856">
                <a:moveTo>
                  <a:pt x="0" y="0"/>
                </a:moveTo>
                <a:lnTo>
                  <a:pt x="277658" y="0"/>
                </a:lnTo>
                <a:lnTo>
                  <a:pt x="277658" y="421856"/>
                </a:lnTo>
                <a:lnTo>
                  <a:pt x="0" y="4218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4" name="Freeform 34"/>
          <p:cNvSpPr/>
          <p:nvPr/>
        </p:nvSpPr>
        <p:spPr>
          <a:xfrm>
            <a:off x="13554625" y="1604880"/>
            <a:ext cx="277658" cy="421856"/>
          </a:xfrm>
          <a:custGeom>
            <a:avLst/>
            <a:gdLst/>
            <a:ahLst/>
            <a:cxnLst/>
            <a:rect l="l" t="t" r="r" b="b"/>
            <a:pathLst>
              <a:path w="277658" h="421856">
                <a:moveTo>
                  <a:pt x="0" y="0"/>
                </a:moveTo>
                <a:lnTo>
                  <a:pt x="277658" y="0"/>
                </a:lnTo>
                <a:lnTo>
                  <a:pt x="277658" y="421856"/>
                </a:lnTo>
                <a:lnTo>
                  <a:pt x="0" y="4218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5" name="Freeform 35"/>
          <p:cNvSpPr/>
          <p:nvPr/>
        </p:nvSpPr>
        <p:spPr>
          <a:xfrm>
            <a:off x="9519711" y="1427217"/>
            <a:ext cx="277658" cy="421856"/>
          </a:xfrm>
          <a:custGeom>
            <a:avLst/>
            <a:gdLst/>
            <a:ahLst/>
            <a:cxnLst/>
            <a:rect l="l" t="t" r="r" b="b"/>
            <a:pathLst>
              <a:path w="277658" h="421856">
                <a:moveTo>
                  <a:pt x="0" y="0"/>
                </a:moveTo>
                <a:lnTo>
                  <a:pt x="277659" y="0"/>
                </a:lnTo>
                <a:lnTo>
                  <a:pt x="277659" y="421856"/>
                </a:lnTo>
                <a:lnTo>
                  <a:pt x="0" y="421856"/>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sp>
      <p:sp>
        <p:nvSpPr>
          <p:cNvPr id="36" name="Freeform 36"/>
          <p:cNvSpPr/>
          <p:nvPr/>
        </p:nvSpPr>
        <p:spPr>
          <a:xfrm>
            <a:off x="5640695" y="146785"/>
            <a:ext cx="2307609" cy="1147353"/>
          </a:xfrm>
          <a:custGeom>
            <a:avLst/>
            <a:gdLst/>
            <a:ahLst/>
            <a:cxnLst/>
            <a:rect l="l" t="t" r="r" b="b"/>
            <a:pathLst>
              <a:path w="2307609" h="1147353">
                <a:moveTo>
                  <a:pt x="0" y="0"/>
                </a:moveTo>
                <a:lnTo>
                  <a:pt x="2307608" y="0"/>
                </a:lnTo>
                <a:lnTo>
                  <a:pt x="2307608" y="1147353"/>
                </a:lnTo>
                <a:lnTo>
                  <a:pt x="0" y="1147353"/>
                </a:lnTo>
                <a:lnTo>
                  <a:pt x="0" y="0"/>
                </a:lnTo>
                <a:close/>
              </a:path>
            </a:pathLst>
          </a:custGeom>
          <a:blipFill>
            <a:blip r:embed="rId7"/>
            <a:stretch>
              <a:fillRect t="-51123" b="-50000"/>
            </a:stretch>
          </a:blipFill>
        </p:spPr>
      </p:sp>
      <p:grpSp>
        <p:nvGrpSpPr>
          <p:cNvPr id="37" name="Group 37"/>
          <p:cNvGrpSpPr/>
          <p:nvPr/>
        </p:nvGrpSpPr>
        <p:grpSpPr>
          <a:xfrm>
            <a:off x="9390843" y="18380790"/>
            <a:ext cx="1728966" cy="255312"/>
            <a:chOff x="0" y="0"/>
            <a:chExt cx="708408" cy="108316"/>
          </a:xfrm>
        </p:grpSpPr>
        <p:sp>
          <p:nvSpPr>
            <p:cNvPr id="38" name="Freeform 38"/>
            <p:cNvSpPr/>
            <p:nvPr/>
          </p:nvSpPr>
          <p:spPr>
            <a:xfrm>
              <a:off x="0" y="0"/>
              <a:ext cx="708408" cy="108316"/>
            </a:xfrm>
            <a:custGeom>
              <a:avLst/>
              <a:gdLst/>
              <a:ahLst/>
              <a:cxnLst/>
              <a:rect l="l" t="t" r="r" b="b"/>
              <a:pathLst>
                <a:path w="708408" h="108316">
                  <a:moveTo>
                    <a:pt x="54158" y="0"/>
                  </a:moveTo>
                  <a:lnTo>
                    <a:pt x="654250" y="0"/>
                  </a:lnTo>
                  <a:cubicBezTo>
                    <a:pt x="668614" y="0"/>
                    <a:pt x="682389" y="5706"/>
                    <a:pt x="692546" y="15863"/>
                  </a:cubicBezTo>
                  <a:cubicBezTo>
                    <a:pt x="702702" y="26019"/>
                    <a:pt x="708408" y="39795"/>
                    <a:pt x="708408" y="54158"/>
                  </a:cubicBezTo>
                  <a:lnTo>
                    <a:pt x="708408" y="54158"/>
                  </a:lnTo>
                  <a:cubicBezTo>
                    <a:pt x="708408" y="84069"/>
                    <a:pt x="684161" y="108316"/>
                    <a:pt x="654250" y="108316"/>
                  </a:cubicBezTo>
                  <a:lnTo>
                    <a:pt x="54158" y="108316"/>
                  </a:lnTo>
                  <a:cubicBezTo>
                    <a:pt x="24247" y="108316"/>
                    <a:pt x="0" y="84069"/>
                    <a:pt x="0" y="54158"/>
                  </a:cubicBezTo>
                  <a:lnTo>
                    <a:pt x="0" y="54158"/>
                  </a:lnTo>
                  <a:cubicBezTo>
                    <a:pt x="0" y="24247"/>
                    <a:pt x="24247" y="0"/>
                    <a:pt x="54158" y="0"/>
                  </a:cubicBezTo>
                  <a:close/>
                </a:path>
              </a:pathLst>
            </a:custGeom>
            <a:solidFill>
              <a:srgbClr val="B9C1F5"/>
            </a:solidFill>
            <a:ln cap="rnd">
              <a:noFill/>
              <a:prstDash val="solid"/>
              <a:round/>
            </a:ln>
          </p:spPr>
        </p:sp>
        <p:sp>
          <p:nvSpPr>
            <p:cNvPr id="39" name="TextBox 39"/>
            <p:cNvSpPr txBox="1"/>
            <p:nvPr/>
          </p:nvSpPr>
          <p:spPr>
            <a:xfrm>
              <a:off x="0" y="-38100"/>
              <a:ext cx="708408" cy="146416"/>
            </a:xfrm>
            <a:prstGeom prst="rect">
              <a:avLst/>
            </a:prstGeom>
          </p:spPr>
          <p:txBody>
            <a:bodyPr lIns="71120" tIns="71120" rIns="71120" bIns="71120" rtlCol="0" anchor="ctr"/>
            <a:lstStyle/>
            <a:p>
              <a:pPr algn="ctr">
                <a:lnSpc>
                  <a:spcPts val="3120"/>
                </a:lnSpc>
              </a:pPr>
              <a:r>
                <a:rPr lang="en-US" b="1" dirty="0">
                  <a:solidFill>
                    <a:srgbClr val="000000"/>
                  </a:solidFill>
                  <a:latin typeface="Arial Bold"/>
                  <a:ea typeface="Arial Bold"/>
                  <a:cs typeface="Arial Bold"/>
                  <a:sym typeface="Arial Bold"/>
                </a:rPr>
                <a:t>Reference List</a:t>
              </a:r>
            </a:p>
          </p:txBody>
        </p:sp>
      </p:grpSp>
      <p:sp>
        <p:nvSpPr>
          <p:cNvPr id="40" name="Freeform 40"/>
          <p:cNvSpPr/>
          <p:nvPr/>
        </p:nvSpPr>
        <p:spPr>
          <a:xfrm>
            <a:off x="8761707" y="9585591"/>
            <a:ext cx="5338119" cy="3614185"/>
          </a:xfrm>
          <a:custGeom>
            <a:avLst/>
            <a:gdLst/>
            <a:ahLst/>
            <a:cxnLst/>
            <a:rect l="l" t="t" r="r" b="b"/>
            <a:pathLst>
              <a:path w="5338119" h="3614185">
                <a:moveTo>
                  <a:pt x="0" y="0"/>
                </a:moveTo>
                <a:lnTo>
                  <a:pt x="5338119" y="0"/>
                </a:lnTo>
                <a:lnTo>
                  <a:pt x="5338119" y="3614185"/>
                </a:lnTo>
                <a:lnTo>
                  <a:pt x="0" y="3614185"/>
                </a:lnTo>
                <a:lnTo>
                  <a:pt x="0" y="0"/>
                </a:lnTo>
                <a:close/>
              </a:path>
            </a:pathLst>
          </a:custGeom>
          <a:blipFill>
            <a:blip r:embed="rId8"/>
            <a:stretch>
              <a:fillRect l="-556" r="-556" b="-6377"/>
            </a:stretch>
          </a:blipFill>
        </p:spPr>
      </p:sp>
      <p:sp>
        <p:nvSpPr>
          <p:cNvPr id="41" name="Freeform 41"/>
          <p:cNvSpPr/>
          <p:nvPr/>
        </p:nvSpPr>
        <p:spPr>
          <a:xfrm>
            <a:off x="5430621" y="18061917"/>
            <a:ext cx="3539551" cy="1931925"/>
          </a:xfrm>
          <a:custGeom>
            <a:avLst/>
            <a:gdLst/>
            <a:ahLst/>
            <a:cxnLst/>
            <a:rect l="l" t="t" r="r" b="b"/>
            <a:pathLst>
              <a:path w="3539551" h="1931925">
                <a:moveTo>
                  <a:pt x="0" y="0"/>
                </a:moveTo>
                <a:lnTo>
                  <a:pt x="3539551" y="0"/>
                </a:lnTo>
                <a:lnTo>
                  <a:pt x="3539551" y="1931926"/>
                </a:lnTo>
                <a:lnTo>
                  <a:pt x="0" y="1931926"/>
                </a:lnTo>
                <a:lnTo>
                  <a:pt x="0" y="0"/>
                </a:lnTo>
                <a:close/>
              </a:path>
            </a:pathLst>
          </a:custGeom>
          <a:blipFill>
            <a:blip r:embed="rId9"/>
            <a:stretch>
              <a:fillRect t="-239" b="-3562"/>
            </a:stretch>
          </a:blipFill>
        </p:spPr>
      </p:sp>
      <p:sp>
        <p:nvSpPr>
          <p:cNvPr id="42" name="Freeform 42"/>
          <p:cNvSpPr/>
          <p:nvPr/>
        </p:nvSpPr>
        <p:spPr>
          <a:xfrm>
            <a:off x="5321687" y="14208735"/>
            <a:ext cx="3564015" cy="3227787"/>
          </a:xfrm>
          <a:custGeom>
            <a:avLst/>
            <a:gdLst/>
            <a:ahLst/>
            <a:cxnLst/>
            <a:rect l="l" t="t" r="r" b="b"/>
            <a:pathLst>
              <a:path w="3564015" h="3227787">
                <a:moveTo>
                  <a:pt x="0" y="0"/>
                </a:moveTo>
                <a:lnTo>
                  <a:pt x="3564015" y="0"/>
                </a:lnTo>
                <a:lnTo>
                  <a:pt x="3564015" y="3227787"/>
                </a:lnTo>
                <a:lnTo>
                  <a:pt x="0" y="3227787"/>
                </a:lnTo>
                <a:lnTo>
                  <a:pt x="0" y="0"/>
                </a:lnTo>
                <a:close/>
              </a:path>
            </a:pathLst>
          </a:custGeom>
          <a:blipFill>
            <a:blip r:embed="rId10"/>
            <a:stretch>
              <a:fillRect/>
            </a:stretch>
          </a:blipFill>
        </p:spPr>
      </p:sp>
      <p:sp>
        <p:nvSpPr>
          <p:cNvPr id="43" name="TextBox 43"/>
          <p:cNvSpPr txBox="1"/>
          <p:nvPr/>
        </p:nvSpPr>
        <p:spPr>
          <a:xfrm>
            <a:off x="8414479" y="496880"/>
            <a:ext cx="6401434" cy="5039328"/>
          </a:xfrm>
          <a:prstGeom prst="rect">
            <a:avLst/>
          </a:prstGeom>
        </p:spPr>
        <p:txBody>
          <a:bodyPr lIns="0" tIns="0" rIns="0" bIns="0" rtlCol="0" anchor="t">
            <a:spAutoFit/>
          </a:bodyPr>
          <a:lstStyle/>
          <a:p>
            <a:pPr algn="just">
              <a:lnSpc>
                <a:spcPts val="4732"/>
              </a:lnSpc>
            </a:pPr>
            <a:r>
              <a:rPr lang="en-US" sz="3640" b="1" dirty="0">
                <a:solidFill>
                  <a:srgbClr val="000000"/>
                </a:solidFill>
                <a:latin typeface="Arial Bold"/>
                <a:ea typeface="Arial Bold"/>
                <a:cs typeface="Arial Bold"/>
                <a:sym typeface="Arial Bold"/>
              </a:rPr>
              <a:t>Assessing the Role of Nurse Staffing Levels in Patient Safety and Clinical Outcomes in NHS Hospitals</a:t>
            </a:r>
          </a:p>
          <a:p>
            <a:pPr algn="l">
              <a:lnSpc>
                <a:spcPts val="4212"/>
              </a:lnSpc>
            </a:pPr>
            <a:r>
              <a:rPr lang="en-US" sz="2400" dirty="0">
                <a:solidFill>
                  <a:srgbClr val="000000"/>
                </a:solidFill>
                <a:latin typeface="Arial"/>
                <a:ea typeface="Arial"/>
                <a:cs typeface="Arial"/>
                <a:sym typeface="Arial"/>
              </a:rPr>
              <a:t>Student Name:  </a:t>
            </a:r>
            <a:r>
              <a:rPr lang="en-US" sz="2400" dirty="0" err="1">
                <a:solidFill>
                  <a:srgbClr val="000000"/>
                </a:solidFill>
                <a:latin typeface="Arial"/>
                <a:ea typeface="Arial"/>
                <a:cs typeface="Arial"/>
                <a:sym typeface="Arial"/>
              </a:rPr>
              <a:t>Pratikshaben</a:t>
            </a:r>
            <a:r>
              <a:rPr lang="en-US" sz="2400" dirty="0">
                <a:solidFill>
                  <a:srgbClr val="000000"/>
                </a:solidFill>
                <a:latin typeface="Arial"/>
                <a:ea typeface="Arial"/>
                <a:cs typeface="Arial"/>
                <a:sym typeface="Arial"/>
              </a:rPr>
              <a:t> M</a:t>
            </a:r>
            <a:r>
              <a:rPr lang="en-US" sz="2400">
                <a:solidFill>
                  <a:srgbClr val="000000"/>
                </a:solidFill>
                <a:latin typeface="Arial"/>
                <a:ea typeface="Arial"/>
                <a:cs typeface="Arial"/>
                <a:sym typeface="Arial"/>
              </a:rPr>
              <a:t>uljibhai</a:t>
            </a:r>
            <a:r>
              <a:rPr lang="en-US" sz="2400" dirty="0">
                <a:solidFill>
                  <a:srgbClr val="000000"/>
                </a:solidFill>
                <a:latin typeface="Arial"/>
                <a:ea typeface="Arial"/>
                <a:cs typeface="Arial"/>
                <a:sym typeface="Arial"/>
              </a:rPr>
              <a:t> Chaudhari </a:t>
            </a:r>
          </a:p>
          <a:p>
            <a:pPr algn="l">
              <a:lnSpc>
                <a:spcPts val="4212"/>
              </a:lnSpc>
            </a:pPr>
            <a:r>
              <a:rPr lang="en-US" sz="2400" dirty="0">
                <a:solidFill>
                  <a:srgbClr val="000000"/>
                </a:solidFill>
                <a:latin typeface="Arial"/>
                <a:ea typeface="Arial"/>
                <a:cs typeface="Arial"/>
                <a:sym typeface="Arial"/>
              </a:rPr>
              <a:t>Student ID: 2432641</a:t>
            </a:r>
          </a:p>
          <a:p>
            <a:pPr algn="l">
              <a:lnSpc>
                <a:spcPts val="4212"/>
              </a:lnSpc>
            </a:pPr>
            <a:r>
              <a:rPr lang="en-US" sz="2400" dirty="0">
                <a:solidFill>
                  <a:srgbClr val="000000"/>
                </a:solidFill>
                <a:latin typeface="Arial"/>
                <a:ea typeface="Arial"/>
                <a:cs typeface="Arial"/>
                <a:sym typeface="Arial"/>
              </a:rPr>
              <a:t>Programmer Name: </a:t>
            </a:r>
            <a:r>
              <a:rPr lang="en-IN" sz="2400" dirty="0">
                <a:solidFill>
                  <a:srgbClr val="000000"/>
                </a:solidFill>
                <a:latin typeface="Arial"/>
                <a:ea typeface="Arial"/>
                <a:cs typeface="Arial"/>
                <a:sym typeface="Arial"/>
              </a:rPr>
              <a:t>University of Wales Trinity Saint David</a:t>
            </a:r>
            <a:endParaRPr lang="en-US" sz="2400" dirty="0">
              <a:solidFill>
                <a:srgbClr val="000000"/>
              </a:solidFill>
              <a:latin typeface="Arial"/>
              <a:ea typeface="Arial"/>
              <a:cs typeface="Arial"/>
              <a:sym typeface="Arial"/>
            </a:endParaRPr>
          </a:p>
        </p:txBody>
      </p:sp>
      <p:sp>
        <p:nvSpPr>
          <p:cNvPr id="44" name="TextBox 44"/>
          <p:cNvSpPr txBox="1"/>
          <p:nvPr/>
        </p:nvSpPr>
        <p:spPr>
          <a:xfrm>
            <a:off x="372514" y="7302809"/>
            <a:ext cx="2398670" cy="415290"/>
          </a:xfrm>
          <a:prstGeom prst="rect">
            <a:avLst/>
          </a:prstGeom>
        </p:spPr>
        <p:txBody>
          <a:bodyPr lIns="0" tIns="0" rIns="0" bIns="0" rtlCol="0" anchor="t">
            <a:spAutoFit/>
          </a:bodyPr>
          <a:lstStyle/>
          <a:p>
            <a:pPr algn="l">
              <a:lnSpc>
                <a:spcPts val="3359"/>
              </a:lnSpc>
            </a:pPr>
            <a:r>
              <a:rPr lang="en-US" sz="2400" b="1" dirty="0">
                <a:solidFill>
                  <a:srgbClr val="FFFFFF"/>
                </a:solidFill>
                <a:latin typeface="Arial Bold"/>
                <a:ea typeface="Arial Bold"/>
                <a:cs typeface="Arial Bold"/>
                <a:sym typeface="Arial Bold"/>
              </a:rPr>
              <a:t>Prevalence</a:t>
            </a:r>
          </a:p>
        </p:txBody>
      </p:sp>
      <p:sp>
        <p:nvSpPr>
          <p:cNvPr id="45" name="TextBox 45"/>
          <p:cNvSpPr txBox="1"/>
          <p:nvPr/>
        </p:nvSpPr>
        <p:spPr>
          <a:xfrm>
            <a:off x="8414479" y="6156184"/>
            <a:ext cx="3528421" cy="415290"/>
          </a:xfrm>
          <a:prstGeom prst="rect">
            <a:avLst/>
          </a:prstGeom>
        </p:spPr>
        <p:txBody>
          <a:bodyPr lIns="0" tIns="0" rIns="0" bIns="0" rtlCol="0" anchor="t">
            <a:spAutoFit/>
          </a:bodyPr>
          <a:lstStyle/>
          <a:p>
            <a:pPr marL="0" lvl="0" indent="0" algn="l">
              <a:lnSpc>
                <a:spcPts val="3359"/>
              </a:lnSpc>
              <a:spcBef>
                <a:spcPct val="0"/>
              </a:spcBef>
            </a:pPr>
            <a:r>
              <a:rPr lang="en-US" sz="2400" b="1" dirty="0">
                <a:solidFill>
                  <a:srgbClr val="3E51C0"/>
                </a:solidFill>
                <a:latin typeface="Arial Bold"/>
                <a:ea typeface="Arial Bold"/>
                <a:cs typeface="Arial Bold"/>
                <a:sym typeface="Arial Bold"/>
              </a:rPr>
              <a:t>Rationale</a:t>
            </a:r>
          </a:p>
        </p:txBody>
      </p:sp>
      <p:sp>
        <p:nvSpPr>
          <p:cNvPr id="46" name="TextBox 46"/>
          <p:cNvSpPr txBox="1"/>
          <p:nvPr/>
        </p:nvSpPr>
        <p:spPr>
          <a:xfrm>
            <a:off x="9415021" y="14317468"/>
            <a:ext cx="4684806" cy="1849120"/>
          </a:xfrm>
          <a:prstGeom prst="rect">
            <a:avLst/>
          </a:prstGeom>
        </p:spPr>
        <p:txBody>
          <a:bodyPr lIns="0" tIns="0" rIns="0" bIns="0" rtlCol="0" anchor="t">
            <a:spAutoFit/>
          </a:bodyPr>
          <a:lstStyle/>
          <a:p>
            <a:pPr algn="just">
              <a:lnSpc>
                <a:spcPts val="1820"/>
              </a:lnSpc>
              <a:spcBef>
                <a:spcPct val="0"/>
              </a:spcBef>
            </a:pPr>
            <a:r>
              <a:rPr lang="en-US" sz="1400" dirty="0">
                <a:solidFill>
                  <a:srgbClr val="000000"/>
                </a:solidFill>
                <a:latin typeface="Arial"/>
                <a:ea typeface="Arial"/>
                <a:cs typeface="Arial"/>
                <a:sym typeface="Arial"/>
              </a:rPr>
              <a:t>This study will be actionable evidence to healthcare managers, policymakers, and NHS professionals, pointing out the best staffing practices that can ensure the improvement of patient safety and clinical outcomes. It will facilitate workforce planning, educate policy formulation and eventually enhance the quality of care, </a:t>
            </a:r>
            <a:r>
              <a:rPr lang="en-US" sz="1400" dirty="0" err="1">
                <a:solidFill>
                  <a:srgbClr val="000000"/>
                </a:solidFill>
                <a:latin typeface="Arial"/>
                <a:ea typeface="Arial"/>
                <a:cs typeface="Arial"/>
                <a:sym typeface="Arial"/>
              </a:rPr>
              <a:t>minimising</a:t>
            </a:r>
            <a:r>
              <a:rPr lang="en-US" sz="1400" dirty="0">
                <a:solidFill>
                  <a:srgbClr val="000000"/>
                </a:solidFill>
                <a:latin typeface="Arial"/>
                <a:ea typeface="Arial"/>
                <a:cs typeface="Arial"/>
                <a:sym typeface="Arial"/>
              </a:rPr>
              <a:t> negative incidents and enhancing safer and more efficient healthcare provision.</a:t>
            </a:r>
          </a:p>
        </p:txBody>
      </p:sp>
      <p:sp>
        <p:nvSpPr>
          <p:cNvPr id="47" name="TextBox 47"/>
          <p:cNvSpPr txBox="1"/>
          <p:nvPr/>
        </p:nvSpPr>
        <p:spPr>
          <a:xfrm>
            <a:off x="134351" y="8032137"/>
            <a:ext cx="7696995" cy="5847755"/>
          </a:xfrm>
          <a:prstGeom prst="rect">
            <a:avLst/>
          </a:prstGeom>
        </p:spPr>
        <p:txBody>
          <a:bodyPr wrap="square" lIns="0" tIns="0" rIns="0" bIns="0" rtlCol="0" anchor="t">
            <a:spAutoFit/>
          </a:bodyPr>
          <a:lstStyle/>
          <a:p>
            <a:pPr marL="323848" lvl="1" indent="-161924" algn="just">
              <a:lnSpc>
                <a:spcPts val="1949"/>
              </a:lnSpc>
              <a:buFont typeface="Arial"/>
              <a:buChar char="•"/>
            </a:pPr>
            <a:r>
              <a:rPr lang="en-US" sz="1499" dirty="0">
                <a:solidFill>
                  <a:srgbClr val="000000"/>
                </a:solidFill>
                <a:latin typeface="Arial"/>
                <a:ea typeface="Arial"/>
                <a:cs typeface="Arial"/>
                <a:sym typeface="Arial"/>
              </a:rPr>
              <a:t>Understaffing and inefficient nurse staffing levels in the National Health Service (NHS) in England (and in the UK in general) constitute a significant and increasing issue, directly relating to your theme of nurse staffing levels, patient safety and outcomes. For example, in a recent survey by UNISON of over 1,400 shifts in 40+ hospital facilities, clinical staff stated that 69% of shifts had an inadequate nursing staff available to provide safe care that is up to 63% in 2023 (</a:t>
            </a:r>
            <a:r>
              <a:rPr lang="en-US" sz="1499" dirty="0" err="1">
                <a:solidFill>
                  <a:srgbClr val="000000"/>
                </a:solidFill>
                <a:latin typeface="Arial"/>
                <a:ea typeface="Arial"/>
                <a:cs typeface="Arial"/>
                <a:sym typeface="Arial"/>
              </a:rPr>
              <a:t>Ayad</a:t>
            </a:r>
            <a:r>
              <a:rPr lang="en-US" sz="1499" dirty="0">
                <a:solidFill>
                  <a:srgbClr val="000000"/>
                </a:solidFill>
                <a:latin typeface="Arial"/>
                <a:ea typeface="Arial"/>
                <a:cs typeface="Arial"/>
                <a:sym typeface="Arial"/>
              </a:rPr>
              <a:t>, 2025).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In addition, the proportion of serious risk to safety critical incidents were reported on 56 percent of all shifts and 67% of the shifts perceived to be understaffed, but only 16 percent when perceived to be well-staffed (Clarke, 2021).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One NHS Trust registered nurse (RN) vacancy rate stood at 17.7 at the end of December 2024 and health-care support workers vacancy rate at 15.1.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In a more general view, a report by the Royal College of Nursing (RCN) indicates that in the case of hospital shifts, only one-third that is 33% had the scheduled number of registered nurses, with only 36 percent doing so in the community.</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Apparently, it is also stated that in the UK 62% of nurses believed that the quality of care they provided to their patients was lost on their recent shift because of the staffing situation (</a:t>
            </a:r>
            <a:r>
              <a:rPr lang="en-US" sz="1499" dirty="0" err="1">
                <a:solidFill>
                  <a:srgbClr val="000000"/>
                </a:solidFill>
                <a:latin typeface="Arial"/>
                <a:ea typeface="Arial"/>
                <a:cs typeface="Arial"/>
                <a:sym typeface="Arial"/>
              </a:rPr>
              <a:t>Nantsupawat</a:t>
            </a:r>
            <a:r>
              <a:rPr lang="en-US" sz="1499" dirty="0">
                <a:solidFill>
                  <a:srgbClr val="000000"/>
                </a:solidFill>
                <a:latin typeface="Arial"/>
                <a:ea typeface="Arial"/>
                <a:cs typeface="Arial"/>
                <a:sym typeface="Arial"/>
              </a:rPr>
              <a:t> et al., 2021).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One of the systematic reviews, as cited by the RCN reports that a 1-unit increase in the workload of a registered nurse results in the probability of patient mortality to rise by approximately 7% (SKELA-SAVIČ et al., 2023). </a:t>
            </a:r>
          </a:p>
          <a:p>
            <a:pPr marL="323848" lvl="1" indent="-161924" algn="just">
              <a:lnSpc>
                <a:spcPts val="1949"/>
              </a:lnSpc>
              <a:buFont typeface="Arial"/>
              <a:buChar char="•"/>
            </a:pPr>
            <a:r>
              <a:rPr lang="en-US" sz="1499" dirty="0">
                <a:solidFill>
                  <a:srgbClr val="000000"/>
                </a:solidFill>
                <a:latin typeface="Arial"/>
                <a:ea typeface="Arial"/>
                <a:cs typeface="Arial"/>
                <a:sym typeface="Arial"/>
              </a:rPr>
              <a:t>NHS hospitals are commonly facing nurse staffing shortage, most shifts are understaffed by the recommended staffing ratios. However, most of the experienced nurses feel the quality of care is being undermined; there is strong evidence that lower staffing correlates with poor patient outcomes (Blume et al., 2021). </a:t>
            </a:r>
          </a:p>
        </p:txBody>
      </p:sp>
      <p:sp>
        <p:nvSpPr>
          <p:cNvPr id="48" name="TextBox 48"/>
          <p:cNvSpPr txBox="1"/>
          <p:nvPr/>
        </p:nvSpPr>
        <p:spPr>
          <a:xfrm>
            <a:off x="8398852" y="6724795"/>
            <a:ext cx="6492740" cy="2534920"/>
          </a:xfrm>
          <a:prstGeom prst="rect">
            <a:avLst/>
          </a:prstGeom>
        </p:spPr>
        <p:txBody>
          <a:bodyPr lIns="0" tIns="0" rIns="0" bIns="0" rtlCol="0" anchor="t">
            <a:spAutoFit/>
          </a:bodyPr>
          <a:lstStyle/>
          <a:p>
            <a:pPr algn="just">
              <a:lnSpc>
                <a:spcPts val="1819"/>
              </a:lnSpc>
            </a:pPr>
            <a:r>
              <a:rPr lang="en-US" sz="1399">
                <a:solidFill>
                  <a:srgbClr val="000000"/>
                </a:solidFill>
                <a:latin typeface="Arial"/>
                <a:ea typeface="Arial"/>
                <a:cs typeface="Arial"/>
                <a:sym typeface="Arial"/>
              </a:rPr>
              <a:t>This study will explore the effect of nurse staffing levels on patient safety as well as clinical outcomes in NHS hospitals. Despite the presence of significant evidence to support the claim that low staffing is associated with adverse events, a large number of hospitals still experience chronic understaffing, which undermines the quality of care (Senek et al., 2022). The research is therefore relevant due to growing NHS pressures, including increased patient demand, workforce shortages, and the post-pandemic period. Focusing specifically on the UK setting and correlating staffing ratios with the quantifiable patient outcomes, the research in question presents some unique knowledge that can be used to implement beneficial staffing policies and enhance the efficiency and patient safety levels in all NHS hospitals. </a:t>
            </a:r>
          </a:p>
        </p:txBody>
      </p:sp>
      <p:sp>
        <p:nvSpPr>
          <p:cNvPr id="49" name="TextBox 49"/>
          <p:cNvSpPr txBox="1"/>
          <p:nvPr/>
        </p:nvSpPr>
        <p:spPr>
          <a:xfrm>
            <a:off x="308443" y="15904466"/>
            <a:ext cx="4755107" cy="5278120"/>
          </a:xfrm>
          <a:prstGeom prst="rect">
            <a:avLst/>
          </a:prstGeom>
        </p:spPr>
        <p:txBody>
          <a:bodyPr lIns="0" tIns="0" rIns="0" bIns="0" rtlCol="0" anchor="t">
            <a:spAutoFit/>
          </a:bodyPr>
          <a:lstStyle/>
          <a:p>
            <a:pPr algn="just">
              <a:lnSpc>
                <a:spcPts val="1819"/>
              </a:lnSpc>
            </a:pPr>
            <a:r>
              <a:rPr lang="en-US" sz="1399" b="1" dirty="0">
                <a:solidFill>
                  <a:srgbClr val="000000"/>
                </a:solidFill>
                <a:latin typeface="Arial Bold"/>
                <a:ea typeface="Arial Bold"/>
                <a:cs typeface="Arial Bold"/>
                <a:sym typeface="Arial Bold"/>
              </a:rPr>
              <a:t>Research Questions</a:t>
            </a:r>
          </a:p>
          <a:p>
            <a:pPr marL="302259" lvl="1" indent="-151129" algn="just">
              <a:lnSpc>
                <a:spcPts val="1819"/>
              </a:lnSpc>
              <a:buFont typeface="Arial"/>
              <a:buChar char="•"/>
            </a:pPr>
            <a:r>
              <a:rPr lang="en-US" sz="1399" dirty="0">
                <a:solidFill>
                  <a:srgbClr val="000000"/>
                </a:solidFill>
                <a:latin typeface="Arial"/>
                <a:ea typeface="Arial"/>
                <a:cs typeface="Arial"/>
                <a:sym typeface="Arial"/>
              </a:rPr>
              <a:t>How do variations in nurse-to-patient ratios affect patient safety outcomes in NHS hospitals?</a:t>
            </a:r>
          </a:p>
          <a:p>
            <a:pPr marL="302259" lvl="1" indent="-151129" algn="just">
              <a:lnSpc>
                <a:spcPts val="1819"/>
              </a:lnSpc>
              <a:buFont typeface="Arial"/>
              <a:buChar char="•"/>
            </a:pPr>
            <a:r>
              <a:rPr lang="en-US" sz="1399" dirty="0">
                <a:solidFill>
                  <a:srgbClr val="000000"/>
                </a:solidFill>
                <a:latin typeface="Arial"/>
                <a:ea typeface="Arial"/>
                <a:cs typeface="Arial"/>
                <a:sym typeface="Arial"/>
              </a:rPr>
              <a:t>What is the relationship between nurse staffing levels and clinical outcomes such as mortality, readmission, and infection rates?</a:t>
            </a:r>
          </a:p>
          <a:p>
            <a:pPr marL="302259" lvl="1" indent="-151129" algn="just">
              <a:lnSpc>
                <a:spcPts val="1819"/>
              </a:lnSpc>
              <a:buFont typeface="Arial"/>
              <a:buChar char="•"/>
            </a:pPr>
            <a:r>
              <a:rPr lang="en-US" sz="1399" dirty="0">
                <a:solidFill>
                  <a:srgbClr val="000000"/>
                </a:solidFill>
                <a:latin typeface="Arial"/>
                <a:ea typeface="Arial"/>
                <a:cs typeface="Arial"/>
                <a:sym typeface="Arial"/>
              </a:rPr>
              <a:t>How have changes in NHS staffing policies influenced patient outcomes over time?</a:t>
            </a:r>
          </a:p>
          <a:p>
            <a:pPr algn="just">
              <a:lnSpc>
                <a:spcPts val="1819"/>
              </a:lnSpc>
            </a:pPr>
            <a:r>
              <a:rPr lang="en-US" sz="1399" b="1" dirty="0">
                <a:solidFill>
                  <a:srgbClr val="000000"/>
                </a:solidFill>
                <a:latin typeface="Arial Bold"/>
                <a:ea typeface="Arial Bold"/>
                <a:cs typeface="Arial Bold"/>
                <a:sym typeface="Arial Bold"/>
              </a:rPr>
              <a:t>Research Aim</a:t>
            </a:r>
          </a:p>
          <a:p>
            <a:pPr algn="just">
              <a:lnSpc>
                <a:spcPts val="1819"/>
              </a:lnSpc>
              <a:spcBef>
                <a:spcPct val="0"/>
              </a:spcBef>
            </a:pPr>
            <a:r>
              <a:rPr lang="en-US" sz="1399" dirty="0">
                <a:solidFill>
                  <a:srgbClr val="000000"/>
                </a:solidFill>
                <a:latin typeface="Arial"/>
                <a:ea typeface="Arial"/>
                <a:cs typeface="Arial"/>
                <a:sym typeface="Arial"/>
              </a:rPr>
              <a:t>To evaluate the impact of nurse staffing levels on patient safety and clinical outcomes within NHS hospitals, and identify key staffing factors that contribute to optimal patient care and system efficiency.</a:t>
            </a:r>
          </a:p>
          <a:p>
            <a:pPr algn="just">
              <a:lnSpc>
                <a:spcPts val="1819"/>
              </a:lnSpc>
              <a:spcBef>
                <a:spcPct val="0"/>
              </a:spcBef>
            </a:pPr>
            <a:r>
              <a:rPr lang="en-US" sz="1399" b="1" dirty="0">
                <a:solidFill>
                  <a:srgbClr val="000000"/>
                </a:solidFill>
                <a:latin typeface="Arial Bold"/>
                <a:ea typeface="Arial Bold"/>
                <a:cs typeface="Arial Bold"/>
                <a:sym typeface="Arial Bold"/>
              </a:rPr>
              <a:t>Research Objectives</a:t>
            </a:r>
          </a:p>
          <a:p>
            <a:pPr marL="302259" lvl="1" indent="-151129" algn="just">
              <a:lnSpc>
                <a:spcPts val="1819"/>
              </a:lnSpc>
              <a:buFont typeface="Arial"/>
              <a:buChar char="•"/>
            </a:pPr>
            <a:r>
              <a:rPr lang="en-US" sz="1399" dirty="0">
                <a:solidFill>
                  <a:srgbClr val="000000"/>
                </a:solidFill>
                <a:latin typeface="Arial"/>
                <a:ea typeface="Arial"/>
                <a:cs typeface="Arial"/>
                <a:sym typeface="Arial"/>
              </a:rPr>
              <a:t>To </a:t>
            </a:r>
            <a:r>
              <a:rPr lang="en-US" sz="1399" dirty="0" err="1">
                <a:solidFill>
                  <a:srgbClr val="000000"/>
                </a:solidFill>
                <a:latin typeface="Arial"/>
                <a:ea typeface="Arial"/>
                <a:cs typeface="Arial"/>
                <a:sym typeface="Arial"/>
              </a:rPr>
              <a:t>analyse</a:t>
            </a:r>
            <a:r>
              <a:rPr lang="en-US" sz="1399" dirty="0">
                <a:solidFill>
                  <a:srgbClr val="000000"/>
                </a:solidFill>
                <a:latin typeface="Arial"/>
                <a:ea typeface="Arial"/>
                <a:cs typeface="Arial"/>
                <a:sym typeface="Arial"/>
              </a:rPr>
              <a:t> existing data on nurse staffing ratios and correlate them with key patient safety indicators in NHS hospitals.</a:t>
            </a:r>
          </a:p>
          <a:p>
            <a:pPr marL="302259" lvl="1" indent="-151129" algn="just">
              <a:lnSpc>
                <a:spcPts val="1819"/>
              </a:lnSpc>
              <a:spcBef>
                <a:spcPct val="0"/>
              </a:spcBef>
              <a:buFont typeface="Arial"/>
              <a:buChar char="•"/>
            </a:pPr>
            <a:r>
              <a:rPr lang="en-US" sz="1399" dirty="0">
                <a:solidFill>
                  <a:srgbClr val="000000"/>
                </a:solidFill>
                <a:latin typeface="Arial"/>
                <a:ea typeface="Arial"/>
                <a:cs typeface="Arial"/>
                <a:sym typeface="Arial"/>
              </a:rPr>
              <a:t>To identify trends in clinical outcomes associated with different staffing levels across hospital departments.</a:t>
            </a:r>
          </a:p>
          <a:p>
            <a:pPr marL="302259" lvl="1" indent="-151129" algn="just">
              <a:lnSpc>
                <a:spcPts val="1819"/>
              </a:lnSpc>
              <a:spcBef>
                <a:spcPct val="0"/>
              </a:spcBef>
              <a:buFont typeface="Arial"/>
              <a:buChar char="•"/>
            </a:pPr>
            <a:r>
              <a:rPr lang="en-US" sz="1399" dirty="0">
                <a:solidFill>
                  <a:srgbClr val="000000"/>
                </a:solidFill>
                <a:latin typeface="Arial"/>
                <a:ea typeface="Arial"/>
                <a:cs typeface="Arial"/>
                <a:sym typeface="Arial"/>
              </a:rPr>
              <a:t>To evaluate the effectiveness of current NHS staffing policies in maintaining safe and high-quality patient care.</a:t>
            </a:r>
          </a:p>
          <a:p>
            <a:pPr algn="just">
              <a:lnSpc>
                <a:spcPts val="1819"/>
              </a:lnSpc>
              <a:spcBef>
                <a:spcPct val="0"/>
              </a:spcBef>
            </a:pPr>
            <a:endParaRPr lang="en-US" sz="1399" dirty="0">
              <a:solidFill>
                <a:srgbClr val="000000"/>
              </a:solidFill>
              <a:latin typeface="Arial"/>
              <a:ea typeface="Arial"/>
              <a:cs typeface="Arial"/>
              <a:sym typeface="Arial"/>
            </a:endParaRPr>
          </a:p>
        </p:txBody>
      </p:sp>
      <p:sp>
        <p:nvSpPr>
          <p:cNvPr id="50" name="TextBox 50"/>
          <p:cNvSpPr txBox="1"/>
          <p:nvPr/>
        </p:nvSpPr>
        <p:spPr>
          <a:xfrm>
            <a:off x="9427720" y="18653068"/>
            <a:ext cx="4834379" cy="2749022"/>
          </a:xfrm>
          <a:prstGeom prst="rect">
            <a:avLst/>
          </a:prstGeom>
        </p:spPr>
        <p:txBody>
          <a:bodyPr wrap="square" lIns="0" tIns="0" rIns="0" bIns="0" rtlCol="0" anchor="t">
            <a:spAutoFit/>
          </a:bodyPr>
          <a:lstStyle/>
          <a:p>
            <a:pPr marL="194313" lvl="1" indent="-97157" algn="just">
              <a:lnSpc>
                <a:spcPts val="1170"/>
              </a:lnSpc>
              <a:buFont typeface="Arial"/>
              <a:buChar char="•"/>
            </a:pPr>
            <a:r>
              <a:rPr lang="en-US" sz="600" dirty="0" err="1">
                <a:solidFill>
                  <a:srgbClr val="000000"/>
                </a:solidFill>
                <a:latin typeface="Arial"/>
                <a:ea typeface="Arial"/>
                <a:cs typeface="Arial"/>
                <a:sym typeface="Arial"/>
              </a:rPr>
              <a:t>Ayad</a:t>
            </a:r>
            <a:r>
              <a:rPr lang="en-US" sz="600" dirty="0">
                <a:solidFill>
                  <a:srgbClr val="000000"/>
                </a:solidFill>
                <a:latin typeface="Arial"/>
                <a:ea typeface="Arial"/>
                <a:cs typeface="Arial"/>
                <a:sym typeface="Arial"/>
              </a:rPr>
              <a:t>, F. (2025). Too few nursing staff on duty to provide safe NHS care | News, Press release | News | UNISON National. [online] UNISON National. Available at: https://www.unison.org.uk/news/press-release/2025/04/too-few-nursing-staff-on-duty-to-provide-safe-nhs-care/ [Accessed 1 Nov. 2025].</a:t>
            </a:r>
          </a:p>
          <a:p>
            <a:pPr marL="194313" lvl="1" indent="-97157" algn="just">
              <a:lnSpc>
                <a:spcPts val="1170"/>
              </a:lnSpc>
              <a:buFont typeface="Arial"/>
              <a:buChar char="•"/>
            </a:pPr>
            <a:r>
              <a:rPr lang="en-US" sz="600" dirty="0">
                <a:solidFill>
                  <a:srgbClr val="000000"/>
                </a:solidFill>
                <a:latin typeface="Arial"/>
                <a:ea typeface="Arial"/>
                <a:cs typeface="Arial"/>
                <a:sym typeface="Arial"/>
              </a:rPr>
              <a:t>Blume, K.S., </a:t>
            </a:r>
            <a:r>
              <a:rPr lang="en-US" sz="600" dirty="0" err="1">
                <a:solidFill>
                  <a:srgbClr val="000000"/>
                </a:solidFill>
                <a:latin typeface="Arial"/>
                <a:ea typeface="Arial"/>
                <a:cs typeface="Arial"/>
                <a:sym typeface="Arial"/>
              </a:rPr>
              <a:t>Dietermann</a:t>
            </a:r>
            <a:r>
              <a:rPr lang="en-US" sz="600" dirty="0">
                <a:solidFill>
                  <a:srgbClr val="000000"/>
                </a:solidFill>
                <a:latin typeface="Arial"/>
                <a:ea typeface="Arial"/>
                <a:cs typeface="Arial"/>
                <a:sym typeface="Arial"/>
              </a:rPr>
              <a:t>, K., </a:t>
            </a:r>
            <a:r>
              <a:rPr lang="en-US" sz="600" dirty="0" err="1">
                <a:solidFill>
                  <a:srgbClr val="000000"/>
                </a:solidFill>
                <a:latin typeface="Arial"/>
                <a:ea typeface="Arial"/>
                <a:cs typeface="Arial"/>
                <a:sym typeface="Arial"/>
              </a:rPr>
              <a:t>Heklau</a:t>
            </a:r>
            <a:r>
              <a:rPr lang="en-US" sz="600" dirty="0">
                <a:solidFill>
                  <a:srgbClr val="000000"/>
                </a:solidFill>
                <a:latin typeface="Arial"/>
                <a:ea typeface="Arial"/>
                <a:cs typeface="Arial"/>
                <a:sym typeface="Arial"/>
              </a:rPr>
              <a:t>, U.K., Winter, V., Fleischer, S., </a:t>
            </a:r>
            <a:r>
              <a:rPr lang="en-US" sz="600" dirty="0" err="1">
                <a:solidFill>
                  <a:srgbClr val="000000"/>
                </a:solidFill>
                <a:latin typeface="Arial"/>
                <a:ea typeface="Arial"/>
                <a:cs typeface="Arial"/>
                <a:sym typeface="Arial"/>
              </a:rPr>
              <a:t>Kreidl</a:t>
            </a:r>
            <a:r>
              <a:rPr lang="en-US" sz="600" dirty="0">
                <a:solidFill>
                  <a:srgbClr val="000000"/>
                </a:solidFill>
                <a:latin typeface="Arial"/>
                <a:ea typeface="Arial"/>
                <a:cs typeface="Arial"/>
                <a:sym typeface="Arial"/>
              </a:rPr>
              <a:t>, L.M., Meyer, G. and </a:t>
            </a:r>
            <a:r>
              <a:rPr lang="en-US" sz="600" dirty="0" err="1">
                <a:solidFill>
                  <a:srgbClr val="000000"/>
                </a:solidFill>
                <a:latin typeface="Arial"/>
                <a:ea typeface="Arial"/>
                <a:cs typeface="Arial"/>
                <a:sym typeface="Arial"/>
              </a:rPr>
              <a:t>Schreyögg</a:t>
            </a:r>
            <a:r>
              <a:rPr lang="en-US" sz="600" dirty="0">
                <a:solidFill>
                  <a:srgbClr val="000000"/>
                </a:solidFill>
                <a:latin typeface="Arial"/>
                <a:ea typeface="Arial"/>
                <a:cs typeface="Arial"/>
                <a:sym typeface="Arial"/>
              </a:rPr>
              <a:t>, J. (2021). Staffing levels and nursing‐sensitive patient outcomes: Umbrella review and qualitative study. Health Services Research, [online] 56(5). </a:t>
            </a:r>
            <a:r>
              <a:rPr lang="en-US" sz="600" dirty="0" err="1">
                <a:solidFill>
                  <a:srgbClr val="000000"/>
                </a:solidFill>
                <a:latin typeface="Arial"/>
                <a:ea typeface="Arial"/>
                <a:cs typeface="Arial"/>
                <a:sym typeface="Arial"/>
              </a:rPr>
              <a:t>doi:https</a:t>
            </a:r>
            <a:r>
              <a:rPr lang="en-US" sz="600" dirty="0">
                <a:solidFill>
                  <a:srgbClr val="000000"/>
                </a:solidFill>
                <a:latin typeface="Arial"/>
                <a:ea typeface="Arial"/>
                <a:cs typeface="Arial"/>
                <a:sym typeface="Arial"/>
              </a:rPr>
              <a:t>://doi.org/10.1111/1475-6773.13647.</a:t>
            </a:r>
          </a:p>
          <a:p>
            <a:pPr marL="194313" lvl="1" indent="-97157" algn="just">
              <a:lnSpc>
                <a:spcPts val="1170"/>
              </a:lnSpc>
              <a:buFont typeface="Arial"/>
              <a:buChar char="•"/>
            </a:pPr>
            <a:r>
              <a:rPr lang="en-US" sz="600" dirty="0">
                <a:solidFill>
                  <a:srgbClr val="000000"/>
                </a:solidFill>
                <a:latin typeface="Arial"/>
                <a:ea typeface="Arial"/>
                <a:cs typeface="Arial"/>
                <a:sym typeface="Arial"/>
              </a:rPr>
              <a:t>Clarke, S.P. (2021). Nurse Staffing and Patient Care Quality and Safety. [online] Nih.gov. Available at: https://www.ncbi.nlm.nih.gov/books/NBK2676/.</a:t>
            </a:r>
          </a:p>
          <a:p>
            <a:pPr marL="194313" lvl="1" indent="-97157" algn="just">
              <a:lnSpc>
                <a:spcPts val="1170"/>
              </a:lnSpc>
              <a:buFont typeface="Arial"/>
              <a:buChar char="•"/>
            </a:pPr>
            <a:r>
              <a:rPr lang="en-US" sz="600" dirty="0" err="1">
                <a:solidFill>
                  <a:srgbClr val="000000"/>
                </a:solidFill>
                <a:latin typeface="Arial"/>
                <a:ea typeface="Arial"/>
                <a:cs typeface="Arial"/>
                <a:sym typeface="Arial"/>
              </a:rPr>
              <a:t>Nantsupawat</a:t>
            </a:r>
            <a:r>
              <a:rPr lang="en-US" sz="600" dirty="0">
                <a:solidFill>
                  <a:srgbClr val="000000"/>
                </a:solidFill>
                <a:latin typeface="Arial"/>
                <a:ea typeface="Arial"/>
                <a:cs typeface="Arial"/>
                <a:sym typeface="Arial"/>
              </a:rPr>
              <a:t>, A., </a:t>
            </a:r>
            <a:r>
              <a:rPr lang="en-US" sz="600" dirty="0" err="1">
                <a:solidFill>
                  <a:srgbClr val="000000"/>
                </a:solidFill>
                <a:latin typeface="Arial"/>
                <a:ea typeface="Arial"/>
                <a:cs typeface="Arial"/>
                <a:sym typeface="Arial"/>
              </a:rPr>
              <a:t>Poghosyan</a:t>
            </a:r>
            <a:r>
              <a:rPr lang="en-US" sz="600" dirty="0">
                <a:solidFill>
                  <a:srgbClr val="000000"/>
                </a:solidFill>
                <a:latin typeface="Arial"/>
                <a:ea typeface="Arial"/>
                <a:cs typeface="Arial"/>
                <a:sym typeface="Arial"/>
              </a:rPr>
              <a:t>, L., </a:t>
            </a:r>
            <a:r>
              <a:rPr lang="en-US" sz="600" dirty="0" err="1">
                <a:solidFill>
                  <a:srgbClr val="000000"/>
                </a:solidFill>
                <a:latin typeface="Arial"/>
                <a:ea typeface="Arial"/>
                <a:cs typeface="Arial"/>
                <a:sym typeface="Arial"/>
              </a:rPr>
              <a:t>Wichaikhum</a:t>
            </a:r>
            <a:r>
              <a:rPr lang="en-US" sz="600" dirty="0">
                <a:solidFill>
                  <a:srgbClr val="000000"/>
                </a:solidFill>
                <a:latin typeface="Arial"/>
                <a:ea typeface="Arial"/>
                <a:cs typeface="Arial"/>
                <a:sym typeface="Arial"/>
              </a:rPr>
              <a:t>, O., </a:t>
            </a:r>
            <a:r>
              <a:rPr lang="en-US" sz="600" dirty="0" err="1">
                <a:solidFill>
                  <a:srgbClr val="000000"/>
                </a:solidFill>
                <a:latin typeface="Arial"/>
                <a:ea typeface="Arial"/>
                <a:cs typeface="Arial"/>
                <a:sym typeface="Arial"/>
              </a:rPr>
              <a:t>Kunaviktikul</a:t>
            </a:r>
            <a:r>
              <a:rPr lang="en-US" sz="600" dirty="0">
                <a:solidFill>
                  <a:srgbClr val="000000"/>
                </a:solidFill>
                <a:latin typeface="Arial"/>
                <a:ea typeface="Arial"/>
                <a:cs typeface="Arial"/>
                <a:sym typeface="Arial"/>
              </a:rPr>
              <a:t>, W., Fang, Y., </a:t>
            </a:r>
            <a:r>
              <a:rPr lang="en-US" sz="600" dirty="0" err="1">
                <a:solidFill>
                  <a:srgbClr val="000000"/>
                </a:solidFill>
                <a:latin typeface="Arial"/>
                <a:ea typeface="Arial"/>
                <a:cs typeface="Arial"/>
                <a:sym typeface="Arial"/>
              </a:rPr>
              <a:t>Kueakomoldej</a:t>
            </a:r>
            <a:r>
              <a:rPr lang="en-US" sz="600" dirty="0">
                <a:solidFill>
                  <a:srgbClr val="000000"/>
                </a:solidFill>
                <a:latin typeface="Arial"/>
                <a:ea typeface="Arial"/>
                <a:cs typeface="Arial"/>
                <a:sym typeface="Arial"/>
              </a:rPr>
              <a:t>, S., </a:t>
            </a:r>
            <a:r>
              <a:rPr lang="en-US" sz="600" dirty="0" err="1">
                <a:solidFill>
                  <a:srgbClr val="000000"/>
                </a:solidFill>
                <a:latin typeface="Arial"/>
                <a:ea typeface="Arial"/>
                <a:cs typeface="Arial"/>
                <a:sym typeface="Arial"/>
              </a:rPr>
              <a:t>Thienthong</a:t>
            </a:r>
            <a:r>
              <a:rPr lang="en-US" sz="600" dirty="0">
                <a:solidFill>
                  <a:srgbClr val="000000"/>
                </a:solidFill>
                <a:latin typeface="Arial"/>
                <a:ea typeface="Arial"/>
                <a:cs typeface="Arial"/>
                <a:sym typeface="Arial"/>
              </a:rPr>
              <a:t>, H. and </a:t>
            </a:r>
            <a:r>
              <a:rPr lang="en-US" sz="600" dirty="0" err="1">
                <a:solidFill>
                  <a:srgbClr val="000000"/>
                </a:solidFill>
                <a:latin typeface="Arial"/>
                <a:ea typeface="Arial"/>
                <a:cs typeface="Arial"/>
                <a:sym typeface="Arial"/>
              </a:rPr>
              <a:t>Turale</a:t>
            </a:r>
            <a:r>
              <a:rPr lang="en-US" sz="600" dirty="0">
                <a:solidFill>
                  <a:srgbClr val="000000"/>
                </a:solidFill>
                <a:latin typeface="Arial"/>
                <a:ea typeface="Arial"/>
                <a:cs typeface="Arial"/>
                <a:sym typeface="Arial"/>
              </a:rPr>
              <a:t>, S. (2021). Nurse staffing, missed care, quality of care and adverse events: A cross‐sectional study. Journal of Nursing Management, 30(2), pp.447–454. </a:t>
            </a:r>
            <a:r>
              <a:rPr lang="en-US" sz="600" dirty="0" err="1">
                <a:solidFill>
                  <a:srgbClr val="000000"/>
                </a:solidFill>
                <a:latin typeface="Arial"/>
                <a:ea typeface="Arial"/>
                <a:cs typeface="Arial"/>
                <a:sym typeface="Arial"/>
              </a:rPr>
              <a:t>doi:https</a:t>
            </a:r>
            <a:r>
              <a:rPr lang="en-US" sz="600" dirty="0">
                <a:solidFill>
                  <a:srgbClr val="000000"/>
                </a:solidFill>
                <a:latin typeface="Arial"/>
                <a:ea typeface="Arial"/>
                <a:cs typeface="Arial"/>
                <a:sym typeface="Arial"/>
              </a:rPr>
              <a:t>://doi.org/10.1111/jonm.13501.</a:t>
            </a:r>
          </a:p>
          <a:p>
            <a:pPr marL="194313" lvl="1" indent="-97157" algn="just">
              <a:lnSpc>
                <a:spcPts val="1170"/>
              </a:lnSpc>
              <a:buFont typeface="Arial"/>
              <a:buChar char="•"/>
            </a:pPr>
            <a:r>
              <a:rPr lang="en-US" sz="600" dirty="0" err="1">
                <a:solidFill>
                  <a:srgbClr val="000000"/>
                </a:solidFill>
                <a:latin typeface="Arial"/>
                <a:ea typeface="Arial"/>
                <a:cs typeface="Arial"/>
                <a:sym typeface="Arial"/>
              </a:rPr>
              <a:t>Senek</a:t>
            </a:r>
            <a:r>
              <a:rPr lang="en-US" sz="600" dirty="0">
                <a:solidFill>
                  <a:srgbClr val="000000"/>
                </a:solidFill>
                <a:latin typeface="Arial"/>
                <a:ea typeface="Arial"/>
                <a:cs typeface="Arial"/>
                <a:sym typeface="Arial"/>
              </a:rPr>
              <a:t>, M., Robertson, S., Taylor, B., Wood, E., King, R. and Ryan, T. (2022). Consequences of understaffing on type of missed community care- a cross-sectional study. International Journal of Nursing Studies Advances, [online] 4(1), p.100075. </a:t>
            </a:r>
            <a:r>
              <a:rPr lang="en-US" sz="600" dirty="0" err="1">
                <a:solidFill>
                  <a:srgbClr val="000000"/>
                </a:solidFill>
                <a:latin typeface="Arial"/>
                <a:ea typeface="Arial"/>
                <a:cs typeface="Arial"/>
                <a:sym typeface="Arial"/>
              </a:rPr>
              <a:t>doi:https</a:t>
            </a:r>
            <a:r>
              <a:rPr lang="en-US" sz="600" dirty="0">
                <a:solidFill>
                  <a:srgbClr val="000000"/>
                </a:solidFill>
                <a:latin typeface="Arial"/>
                <a:ea typeface="Arial"/>
                <a:cs typeface="Arial"/>
                <a:sym typeface="Arial"/>
              </a:rPr>
              <a:t>://doi.org/10.1016/j.ijnsa.2022.100075.</a:t>
            </a:r>
          </a:p>
          <a:p>
            <a:pPr marL="194313" lvl="1" indent="-97157" algn="just">
              <a:lnSpc>
                <a:spcPts val="1170"/>
              </a:lnSpc>
              <a:buFont typeface="Arial"/>
              <a:buChar char="•"/>
            </a:pPr>
            <a:r>
              <a:rPr lang="en-US" sz="600" dirty="0">
                <a:solidFill>
                  <a:srgbClr val="000000"/>
                </a:solidFill>
                <a:latin typeface="Arial"/>
                <a:ea typeface="Arial"/>
                <a:cs typeface="Arial"/>
                <a:sym typeface="Arial"/>
              </a:rPr>
              <a:t>SKELA-SAVIČ, B. 1, ALBREHT, T. 2, SERMEUS, W. 3, LOBE, B. 4, BAHUN, M. 1 and DELLO, S. 3 1 1Angela B.F. of H.C. (2023). Patient Outcomes and Hospital Nurses’ Workload: A Cross-Sectional Observational Study in Slovenian Hospitals Using the RN4CAST Survey. ProQuest, [online] 62(2), pp.59–66. </a:t>
            </a:r>
            <a:r>
              <a:rPr lang="en-US" sz="600" dirty="0" err="1">
                <a:solidFill>
                  <a:srgbClr val="000000"/>
                </a:solidFill>
                <a:latin typeface="Arial"/>
                <a:ea typeface="Arial"/>
                <a:cs typeface="Arial"/>
                <a:sym typeface="Arial"/>
              </a:rPr>
              <a:t>doi:https</a:t>
            </a:r>
            <a:r>
              <a:rPr lang="en-US" sz="600" dirty="0">
                <a:solidFill>
                  <a:srgbClr val="000000"/>
                </a:solidFill>
                <a:latin typeface="Arial"/>
                <a:ea typeface="Arial"/>
                <a:cs typeface="Arial"/>
                <a:sym typeface="Arial"/>
              </a:rPr>
              <a:t>://doi.org/10.2478/sjph-2023-0009.</a:t>
            </a:r>
          </a:p>
          <a:p>
            <a:pPr marL="194313" lvl="1" indent="-97157" algn="just">
              <a:lnSpc>
                <a:spcPts val="1170"/>
              </a:lnSpc>
              <a:buFont typeface="Arial"/>
              <a:buChar char="•"/>
            </a:pPr>
            <a:endParaRPr lang="en-US" sz="600" dirty="0">
              <a:solidFill>
                <a:srgbClr val="000000"/>
              </a:solidFill>
              <a:latin typeface="Arial"/>
              <a:ea typeface="Arial"/>
              <a:cs typeface="Arial"/>
              <a:sym typeface="Arial"/>
            </a:endParaRPr>
          </a:p>
        </p:txBody>
      </p:sp>
      <p:grpSp>
        <p:nvGrpSpPr>
          <p:cNvPr id="51" name="Group 27"/>
          <p:cNvGrpSpPr/>
          <p:nvPr/>
        </p:nvGrpSpPr>
        <p:grpSpPr>
          <a:xfrm>
            <a:off x="206886" y="4264942"/>
            <a:ext cx="2464920" cy="623873"/>
            <a:chOff x="0" y="0"/>
            <a:chExt cx="655678" cy="181598"/>
          </a:xfrm>
        </p:grpSpPr>
        <p:sp>
          <p:nvSpPr>
            <p:cNvPr id="52"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53"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57" name="TextBox 44"/>
          <p:cNvSpPr txBox="1"/>
          <p:nvPr/>
        </p:nvSpPr>
        <p:spPr>
          <a:xfrm>
            <a:off x="374833" y="4419469"/>
            <a:ext cx="2398670" cy="397032"/>
          </a:xfrm>
          <a:prstGeom prst="rect">
            <a:avLst/>
          </a:prstGeom>
        </p:spPr>
        <p:txBody>
          <a:bodyPr lIns="0" tIns="0" rIns="0" bIns="0" rtlCol="0" anchor="t">
            <a:spAutoFit/>
          </a:bodyPr>
          <a:lstStyle/>
          <a:p>
            <a:pPr>
              <a:lnSpc>
                <a:spcPts val="3359"/>
              </a:lnSpc>
            </a:pPr>
            <a:r>
              <a:rPr lang="en-US" sz="2400" b="1" dirty="0">
                <a:solidFill>
                  <a:srgbClr val="FFFFFF"/>
                </a:solidFill>
                <a:latin typeface="Arial Bold"/>
                <a:ea typeface="Arial Bold"/>
                <a:cs typeface="Arial Bold"/>
                <a:sym typeface="Arial Bold"/>
              </a:rPr>
              <a:t>Introduction</a:t>
            </a:r>
          </a:p>
        </p:txBody>
      </p:sp>
      <p:sp>
        <p:nvSpPr>
          <p:cNvPr id="5" name="TextBox 4"/>
          <p:cNvSpPr txBox="1"/>
          <p:nvPr/>
        </p:nvSpPr>
        <p:spPr>
          <a:xfrm>
            <a:off x="215203" y="5057512"/>
            <a:ext cx="6731697" cy="1477328"/>
          </a:xfrm>
          <a:prstGeom prst="rect">
            <a:avLst/>
          </a:prstGeom>
          <a:noFill/>
        </p:spPr>
        <p:txBody>
          <a:bodyPr wrap="square" rtlCol="0">
            <a:spAutoFit/>
          </a:bodyPr>
          <a:lstStyle/>
          <a:p>
            <a:pPr algn="just"/>
            <a:r>
              <a:rPr lang="en-US" sz="1500" dirty="0">
                <a:latin typeface="Arial" panose="020B0604020202020204" pitchFamily="34" charset="0"/>
                <a:cs typeface="Arial" panose="020B0604020202020204" pitchFamily="34" charset="0"/>
              </a:rPr>
              <a:t>Adequate nurse staffing levels are critical for patient safety and care quality in the NHS, as insufficient staffing is linked to poorer patient outcomes, increased risks of complications, and lower patient satisfaction. This research confirms the vital role of nurse-to-patient ratios in influencing clinical outcomes, care efficiency, and staff wellbeing, though the relationship can be complex and affected by other factors. </a:t>
            </a:r>
          </a:p>
        </p:txBody>
      </p:sp>
      <p:grpSp>
        <p:nvGrpSpPr>
          <p:cNvPr id="58" name="Group 27"/>
          <p:cNvGrpSpPr/>
          <p:nvPr/>
        </p:nvGrpSpPr>
        <p:grpSpPr>
          <a:xfrm>
            <a:off x="9143839" y="16439960"/>
            <a:ext cx="2464920" cy="623873"/>
            <a:chOff x="0" y="0"/>
            <a:chExt cx="655678" cy="181598"/>
          </a:xfrm>
        </p:grpSpPr>
        <p:sp>
          <p:nvSpPr>
            <p:cNvPr id="59" name="Freeform 28"/>
            <p:cNvSpPr/>
            <p:nvPr/>
          </p:nvSpPr>
          <p:spPr>
            <a:xfrm>
              <a:off x="0" y="0"/>
              <a:ext cx="655678" cy="181598"/>
            </a:xfrm>
            <a:custGeom>
              <a:avLst/>
              <a:gdLst/>
              <a:ahLst/>
              <a:cxnLst/>
              <a:rect l="l" t="t" r="r" b="b"/>
              <a:pathLst>
                <a:path w="655678" h="181598">
                  <a:moveTo>
                    <a:pt x="27783" y="0"/>
                  </a:moveTo>
                  <a:lnTo>
                    <a:pt x="627895" y="0"/>
                  </a:lnTo>
                  <a:cubicBezTo>
                    <a:pt x="643239" y="0"/>
                    <a:pt x="655678" y="12439"/>
                    <a:pt x="655678" y="27783"/>
                  </a:cubicBezTo>
                  <a:lnTo>
                    <a:pt x="655678" y="153815"/>
                  </a:lnTo>
                  <a:cubicBezTo>
                    <a:pt x="655678" y="169159"/>
                    <a:pt x="643239" y="181598"/>
                    <a:pt x="627895" y="181598"/>
                  </a:cubicBezTo>
                  <a:lnTo>
                    <a:pt x="27783" y="181598"/>
                  </a:lnTo>
                  <a:cubicBezTo>
                    <a:pt x="12439" y="181598"/>
                    <a:pt x="0" y="169159"/>
                    <a:pt x="0" y="153815"/>
                  </a:cubicBezTo>
                  <a:lnTo>
                    <a:pt x="0" y="27783"/>
                  </a:lnTo>
                  <a:cubicBezTo>
                    <a:pt x="0" y="12439"/>
                    <a:pt x="12439" y="0"/>
                    <a:pt x="27783" y="0"/>
                  </a:cubicBezTo>
                  <a:close/>
                </a:path>
              </a:pathLst>
            </a:custGeom>
            <a:solidFill>
              <a:srgbClr val="1D2348"/>
            </a:solidFill>
          </p:spPr>
        </p:sp>
        <p:sp>
          <p:nvSpPr>
            <p:cNvPr id="60" name="TextBox 29"/>
            <p:cNvSpPr txBox="1"/>
            <p:nvPr/>
          </p:nvSpPr>
          <p:spPr>
            <a:xfrm>
              <a:off x="0" y="-28575"/>
              <a:ext cx="655678" cy="210173"/>
            </a:xfrm>
            <a:prstGeom prst="rect">
              <a:avLst/>
            </a:prstGeom>
          </p:spPr>
          <p:txBody>
            <a:bodyPr lIns="71120" tIns="71120" rIns="71120" bIns="71120" rtlCol="0" anchor="ctr"/>
            <a:lstStyle/>
            <a:p>
              <a:pPr algn="ctr">
                <a:lnSpc>
                  <a:spcPts val="2575"/>
                </a:lnSpc>
              </a:pPr>
              <a:endParaRPr/>
            </a:p>
          </p:txBody>
        </p:sp>
      </p:grpSp>
      <p:sp>
        <p:nvSpPr>
          <p:cNvPr id="6" name="TextBox 5"/>
          <p:cNvSpPr txBox="1"/>
          <p:nvPr/>
        </p:nvSpPr>
        <p:spPr>
          <a:xfrm>
            <a:off x="9415021" y="16495342"/>
            <a:ext cx="1738720" cy="369332"/>
          </a:xfrm>
          <a:prstGeom prst="rect">
            <a:avLst/>
          </a:prstGeom>
          <a:noFill/>
        </p:spPr>
        <p:txBody>
          <a:bodyPr wrap="square" rtlCol="0">
            <a:spAutoFit/>
          </a:bodyPr>
          <a:lstStyle/>
          <a:p>
            <a:r>
              <a:rPr lang="en-US" b="1" dirty="0">
                <a:solidFill>
                  <a:schemeClr val="bg1"/>
                </a:solidFill>
              </a:rPr>
              <a:t>Conclusion</a:t>
            </a:r>
          </a:p>
        </p:txBody>
      </p:sp>
      <p:grpSp>
        <p:nvGrpSpPr>
          <p:cNvPr id="65" name="Group 14"/>
          <p:cNvGrpSpPr/>
          <p:nvPr/>
        </p:nvGrpSpPr>
        <p:grpSpPr>
          <a:xfrm>
            <a:off x="9124188" y="17150121"/>
            <a:ext cx="5691725" cy="1110314"/>
            <a:chOff x="0" y="0"/>
            <a:chExt cx="967511" cy="418869"/>
          </a:xfrm>
        </p:grpSpPr>
        <p:sp>
          <p:nvSpPr>
            <p:cNvPr id="66" name="Freeform 15"/>
            <p:cNvSpPr/>
            <p:nvPr/>
          </p:nvSpPr>
          <p:spPr>
            <a:xfrm>
              <a:off x="0" y="0"/>
              <a:ext cx="967511" cy="418869"/>
            </a:xfrm>
            <a:custGeom>
              <a:avLst/>
              <a:gdLst/>
              <a:ahLst/>
              <a:cxnLst/>
              <a:rect l="l" t="t" r="r" b="b"/>
              <a:pathLst>
                <a:path w="967511" h="418869">
                  <a:moveTo>
                    <a:pt x="18828" y="0"/>
                  </a:moveTo>
                  <a:lnTo>
                    <a:pt x="948683" y="0"/>
                  </a:lnTo>
                  <a:cubicBezTo>
                    <a:pt x="953676" y="0"/>
                    <a:pt x="958465" y="1984"/>
                    <a:pt x="961996" y="5515"/>
                  </a:cubicBezTo>
                  <a:cubicBezTo>
                    <a:pt x="965527" y="9046"/>
                    <a:pt x="967511" y="13835"/>
                    <a:pt x="967511" y="18828"/>
                  </a:cubicBezTo>
                  <a:lnTo>
                    <a:pt x="967511" y="400041"/>
                  </a:lnTo>
                  <a:cubicBezTo>
                    <a:pt x="967511" y="410439"/>
                    <a:pt x="959081" y="418869"/>
                    <a:pt x="948683" y="418869"/>
                  </a:cubicBezTo>
                  <a:lnTo>
                    <a:pt x="18828" y="418869"/>
                  </a:lnTo>
                  <a:cubicBezTo>
                    <a:pt x="13835" y="418869"/>
                    <a:pt x="9046" y="416885"/>
                    <a:pt x="5515" y="413354"/>
                  </a:cubicBezTo>
                  <a:cubicBezTo>
                    <a:pt x="1984" y="409823"/>
                    <a:pt x="0" y="405034"/>
                    <a:pt x="0" y="400041"/>
                  </a:cubicBezTo>
                  <a:lnTo>
                    <a:pt x="0" y="18828"/>
                  </a:lnTo>
                  <a:cubicBezTo>
                    <a:pt x="0" y="8430"/>
                    <a:pt x="8430" y="0"/>
                    <a:pt x="18828" y="0"/>
                  </a:cubicBezTo>
                  <a:close/>
                </a:path>
              </a:pathLst>
            </a:custGeom>
            <a:solidFill>
              <a:srgbClr val="FFFFFF"/>
            </a:solidFill>
          </p:spPr>
        </p:sp>
        <p:sp>
          <p:nvSpPr>
            <p:cNvPr id="67" name="TextBox 16"/>
            <p:cNvSpPr txBox="1"/>
            <p:nvPr/>
          </p:nvSpPr>
          <p:spPr>
            <a:xfrm>
              <a:off x="0" y="-28575"/>
              <a:ext cx="967511" cy="447444"/>
            </a:xfrm>
            <a:prstGeom prst="rect">
              <a:avLst/>
            </a:prstGeom>
          </p:spPr>
          <p:txBody>
            <a:bodyPr lIns="71120" tIns="71120" rIns="71120" bIns="71120" rtlCol="0" anchor="ctr"/>
            <a:lstStyle/>
            <a:p>
              <a:pPr algn="ctr">
                <a:lnSpc>
                  <a:spcPts val="2575"/>
                </a:lnSpc>
              </a:pPr>
              <a:endParaRPr/>
            </a:p>
          </p:txBody>
        </p:sp>
      </p:grpSp>
      <p:sp>
        <p:nvSpPr>
          <p:cNvPr id="7" name="TextBox 6"/>
          <p:cNvSpPr txBox="1"/>
          <p:nvPr/>
        </p:nvSpPr>
        <p:spPr>
          <a:xfrm>
            <a:off x="9266356" y="17256638"/>
            <a:ext cx="5549557" cy="954107"/>
          </a:xfrm>
          <a:prstGeom prst="rect">
            <a:avLst/>
          </a:prstGeom>
          <a:noFill/>
        </p:spPr>
        <p:txBody>
          <a:bodyPr wrap="square" rtlCol="0">
            <a:spAutoFit/>
          </a:bodyPr>
          <a:lstStyle/>
          <a:p>
            <a:pPr algn="just"/>
            <a:r>
              <a:rPr lang="en-US" sz="1400" dirty="0">
                <a:latin typeface="Arial" panose="020B0604020202020204" pitchFamily="34" charset="0"/>
                <a:cs typeface="Arial" panose="020B0604020202020204" pitchFamily="34" charset="0"/>
              </a:rPr>
              <a:t>NHS hospitals follow a framework based on guidance from the National Institute for Health and Care Excellence (NICE), focusing on local decision-making and continuous review of staffing levels based on patient needs. </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13</TotalTime>
  <Words>1275</Words>
  <Application>Microsoft Office PowerPoint</Application>
  <PresentationFormat>Custom</PresentationFormat>
  <Paragraphs>39</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 Bold</vt:lpstr>
      <vt:lpstr>Arial</vt:lpstr>
      <vt:lpstr>Calibri</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White and Blue Modern College Academic Research Poster</dc:title>
  <cp:lastModifiedBy>User</cp:lastModifiedBy>
  <cp:revision>8</cp:revision>
  <dcterms:created xsi:type="dcterms:W3CDTF">2006-08-16T00:00:00Z</dcterms:created>
  <dcterms:modified xsi:type="dcterms:W3CDTF">2025-11-03T13:25:23Z</dcterms:modified>
  <dc:identifier>DAG3oQZy7B0</dc:identifier>
</cp:coreProperties>
</file>