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274" autoAdjust="0"/>
  </p:normalViewPr>
  <p:slideViewPr>
    <p:cSldViewPr snapToGrid="0">
      <p:cViewPr varScale="1">
        <p:scale>
          <a:sx n="63" d="100"/>
          <a:sy n="63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Sales index</c:v>
          </c:tx>
          <c:spPr>
            <a:solidFill>
              <a:srgbClr val="355C4D"/>
            </a:solidFill>
          </c:spPr>
          <c:invertIfNegative val="1"/>
          <c:dPt>
            <c:idx val="1"/>
            <c:invertIfNegative val="0"/>
            <c:bubble3D val="0"/>
            <c:spPr>
              <a:solidFill>
                <a:srgbClr val="A95834"/>
              </a:solidFill>
            </c:spPr>
            <c:extLst>
              <c:ext xmlns:c16="http://schemas.microsoft.com/office/drawing/2014/chart" uri="{C3380CC4-5D6E-409C-BE32-E72D297353CC}">
                <c16:uniqueId val="{00000001-58BE-4E63-8957-99454D2A860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 sz="2175" b="1">
                    <a:solidFill>
                      <a:srgbClr val="292823"/>
                    </a:solidFill>
                    <a:latin typeface="DejaVu Sans"/>
                    <a:ea typeface="DejaVu Sans"/>
                    <a:cs typeface="DejaVu San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Data'!$A$2:$A$3</c:f>
              <c:strCache>
                <c:ptCount val="2"/>
                <c:pt idx="0">
                  <c:v>2019</c:v>
                </c:pt>
                <c:pt idx="1">
                  <c:v>2023–2025 average</c:v>
                </c:pt>
              </c:strCache>
            </c:strRef>
          </c:cat>
          <c:val>
            <c:numRef>
              <c:f>'Chart Data'!$B$2:$B$3</c:f>
              <c:numCache>
                <c:formatCode>General</c:formatCode>
                <c:ptCount val="2"/>
                <c:pt idx="0">
                  <c:v>100</c:v>
                </c:pt>
                <c:pt idx="1">
                  <c:v>75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2-58BE-4E63-8957-99454D2A860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10"/>
        <c:axId val="48650112"/>
        <c:axId val="48672768"/>
      </c:barChart>
      <c:catAx>
        <c:axId val="48650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9525">
            <a:solidFill>
              <a:srgbClr val="D4CCBE"/>
            </a:solidFill>
          </a:ln>
        </c:spPr>
        <c:txPr>
          <a:bodyPr anchorCtr="1"/>
          <a:lstStyle/>
          <a:p>
            <a:pPr>
              <a:defRPr sz="1725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endParaRPr lang="en-US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  <c:max val="100"/>
          <c:min val="0"/>
        </c:scaling>
        <c:delete val="0"/>
        <c:axPos val="l"/>
        <c:majorGridlines>
          <c:spPr>
            <a:ln w="9525">
              <a:solidFill>
                <a:srgbClr val="D4CCBE"/>
              </a:solidFill>
            </a:ln>
          </c:spPr>
        </c:majorGridlines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 sz="135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endParaRPr lang="en-US"/>
          </a:p>
        </c:txPr>
        <c:crossAx val="48650112"/>
        <c:crosses val="autoZero"/>
        <c:crossBetween val="between"/>
        <c:majorUnit val="25"/>
      </c:valAx>
      <c:spPr>
        <a:solidFill>
          <a:srgbClr val="FBF8F2"/>
        </a:solidFill>
      </c:spPr>
    </c:plotArea>
    <c:plotVisOnly val="1"/>
    <c:dispBlanksAs val="zero"/>
    <c:showDLblsOverMax val="1"/>
  </c:chart>
  <c:spPr>
    <a:solidFill>
      <a:srgbClr val="FBF8F2"/>
    </a:solidFill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A293EA74-C839-4201-837E-B1578B9C9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967F101B-171B-4E54-BA84-00643B8FB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69945CD2-D1B8-46E1-BDE1-79A9AF605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51D50DA5-22FC-489F-849D-D0685DC83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497E6E8C-4417-4A6C-9FCF-33ED3C087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2EC28826-5DEC-4AF5-8129-7B98C68F5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F81FDB5D-B370-4CD9-A67F-C676600C5B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423D5FF1-C6AE-4945-9A66-85653C0F6B8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8E30CB3B-DF4E-425A-8479-C691C27E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CD052546-9DB1-4274-BF75-4B55BDACC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8/s41586-024-07500-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36401/JQSH-23-42" TargetMode="External"/><Relationship Id="rId4" Type="http://schemas.openxmlformats.org/officeDocument/2006/relationships/hyperlink" Target="https://www.gov.uk/government/publications/allergen-guidance-for-food-businesses/allergen-guidance-for-food-businesse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mploymentandlabourmarket/peopleinwork/employmentandemployeetypes/articles/whohasaccesstohybridworkingreatbritain/2025-06-11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i.org/10.1016/j.ijhm.2022.10324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D91ADC-FD97-4B13-92E7-F48172094545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450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450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4500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Basil’s Bakery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85B62-1749-40A3-8725-E73813FB73DD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Source: LCLM4004 Assessment Specification (2026).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D759702-E3BD-49D6-8223-89D56B1086CA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01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040369-0B69-485F-BE25-B398B1EA5028}"/>
              </a:ext>
            </a:extLst>
          </p:cNvPr>
          <p:cNvSpPr>
            <a:spLocks noGrp="1"/>
          </p:cNvSpPr>
          <p:nvPr/>
        </p:nvSpPr>
        <p:spPr>
          <a:xfrm>
            <a:off x="590550" y="1333500"/>
            <a:ext cx="10287000" cy="619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700" b="0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700" b="0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700" b="0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Understanding the sales problem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90349A-141C-42E9-BCCD-7D4A2694184D}"/>
              </a:ext>
            </a:extLst>
          </p:cNvPr>
          <p:cNvSpPr>
            <a:spLocks noGrp="1"/>
          </p:cNvSpPr>
          <p:nvPr/>
        </p:nvSpPr>
        <p:spPr>
          <a:xfrm>
            <a:off x="590550" y="2314575"/>
            <a:ext cx="10477500" cy="428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endParaRPr sz="2100" b="0" dirty="0">
              <a:solidFill>
                <a:srgbClr val="65645B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F786993-79E4-4983-8A6F-E6D190D00D7E}"/>
              </a:ext>
            </a:extLst>
          </p:cNvPr>
          <p:cNvSpPr>
            <a:spLocks noGrp="1"/>
          </p:cNvSpPr>
          <p:nvPr/>
        </p:nvSpPr>
        <p:spPr>
          <a:xfrm>
            <a:off x="590550" y="3095625"/>
            <a:ext cx="10668000" cy="1333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 dirty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Student name: </a:t>
            </a:r>
            <a:r>
              <a:rPr lang="en-GB" sz="2025" dirty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Sharafat Tarakhel</a:t>
            </a:r>
            <a:endParaRPr sz="2025" b="0" dirty="0">
              <a:solidFill>
                <a:srgbClr val="292823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 dirty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Student number:</a:t>
            </a:r>
            <a:r>
              <a:rPr lang="en-GB" sz="2025" b="0" dirty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 2534716</a:t>
            </a:r>
            <a:endParaRPr sz="2025" b="0" dirty="0">
              <a:solidFill>
                <a:srgbClr val="292823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 dirty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Lecturer:</a:t>
            </a:r>
            <a:r>
              <a:rPr lang="en-GB" sz="2025" b="0" dirty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Annamarie Dufficy</a:t>
            </a:r>
          </a:p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endParaRPr sz="2025" b="0" dirty="0">
              <a:solidFill>
                <a:srgbClr val="292823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23B2BE0-2ADF-4669-B40C-A9F4F3B8C5F8}"/>
              </a:ext>
            </a:extLst>
          </p:cNvPr>
          <p:cNvSpPr>
            <a:spLocks noGrp="1"/>
          </p:cNvSpPr>
          <p:nvPr/>
        </p:nvSpPr>
        <p:spPr>
          <a:xfrm>
            <a:off x="590550" y="4895850"/>
            <a:ext cx="10477500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LCLM4004</a:t>
            </a:r>
          </a:p>
          <a:p>
            <a:pPr>
              <a:def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Problem Solving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380463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0DE927-555D-4C80-BE1A-97A1808E8087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The bakery and today’s presentation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978E16-7C7D-4DA0-BECA-2C4561EB6DDB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Source: LCLM4004 Assessment Specification (2026).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509-062C-4E81-AC57-AFB6E0445C0B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3A490F-7A15-4355-A833-898C5C78611C}"/>
              </a:ext>
            </a:extLst>
          </p:cNvPr>
          <p:cNvSpPr>
            <a:spLocks noGrp="1"/>
          </p:cNvSpPr>
          <p:nvPr/>
        </p:nvSpPr>
        <p:spPr>
          <a:xfrm>
            <a:off x="590550" y="1638300"/>
            <a:ext cx="5048250" cy="428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25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25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The business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01FE88-39FA-49E0-9554-730972FA32E0}"/>
              </a:ext>
            </a:extLst>
          </p:cNvPr>
          <p:cNvSpPr>
            <a:spLocks noGrp="1"/>
          </p:cNvSpPr>
          <p:nvPr/>
        </p:nvSpPr>
        <p:spPr>
          <a:xfrm>
            <a:off x="590550" y="2238375"/>
            <a:ext cx="5238750" cy="3238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54000" indent="-152400">
              <a:spcAft>
                <a:spcPts val="1700"/>
              </a:spcAft>
              <a:buChar char="•"/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Independent bakery in Coventry</a:t>
            </a:r>
          </a:p>
          <a:p>
            <a:pPr marL="254000" indent="-152400">
              <a:spcAft>
                <a:spcPts val="1700"/>
              </a:spcAft>
              <a:buChar char="•"/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Opened in 2015</a:t>
            </a:r>
          </a:p>
          <a:p>
            <a:pPr marL="254000" indent="-152400">
              <a:spcAft>
                <a:spcPts val="1700"/>
              </a:spcAft>
              <a:buChar char="•"/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Organic bread, cakes and pastries</a:t>
            </a:r>
          </a:p>
          <a:p>
            <a:pPr marL="254000" indent="-152400">
              <a:spcAft>
                <a:spcPts val="1700"/>
              </a:spcAft>
              <a:buChar char="•"/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Serves shoppers and local workers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588FFC5-0334-4D65-8765-F20376D520EB}"/>
              </a:ext>
            </a:extLst>
          </p:cNvPr>
          <p:cNvSpPr>
            <a:spLocks noGrp="1"/>
          </p:cNvSpPr>
          <p:nvPr/>
        </p:nvSpPr>
        <p:spPr>
          <a:xfrm>
            <a:off x="6667500" y="1638300"/>
            <a:ext cx="4857750" cy="428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25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25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Presentation plan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93E526B-716C-4742-8C07-F14BA06CE591}"/>
              </a:ext>
            </a:extLst>
          </p:cNvPr>
          <p:cNvSpPr>
            <a:spLocks noGrp="1"/>
          </p:cNvSpPr>
          <p:nvPr/>
        </p:nvSpPr>
        <p:spPr>
          <a:xfrm>
            <a:off x="6667500" y="2238375"/>
            <a:ext cx="4810125" cy="3333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1. The sales problem</a:t>
            </a:r>
          </a:p>
          <a:p>
            <a:endParaRPr sz="2100" b="0">
              <a:solidFill>
                <a:srgbClr val="292823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2. PESTEL analysis</a:t>
            </a:r>
          </a:p>
          <a:p>
            <a:endParaRPr sz="2100" b="0">
              <a:solidFill>
                <a:srgbClr val="292823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3. Fishbone Diagram</a:t>
            </a:r>
          </a:p>
          <a:p>
            <a:endParaRPr sz="2100" b="0">
              <a:solidFill>
                <a:srgbClr val="292823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4. Key findings</a:t>
            </a:r>
          </a:p>
        </p:txBody>
      </p:sp>
    </p:spTree>
    <p:extLst>
      <p:ext uri="{BB962C8B-B14F-4D97-AF65-F5344CB8AC3E}">
        <p14:creationId xmlns:p14="http://schemas.microsoft.com/office/powerpoint/2010/main" val="75344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1CB873F-EE68-41E9-AEC3-EC6537FA9054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The sales problem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2EA7E65-024C-415B-861A-23D5652610A3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Source: LCLM4004 Assessment Specification (2026). Index calculated from the stated 25% sales gap.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6988A6-1D0C-445C-A420-4B7B19C46432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8F87985-4548-46AE-9943-F9736AEB8E60}"/>
              </a:ext>
            </a:extLst>
          </p:cNvPr>
          <p:cNvSpPr>
            <a:spLocks noGrp="1"/>
          </p:cNvSpPr>
          <p:nvPr/>
        </p:nvSpPr>
        <p:spPr>
          <a:xfrm>
            <a:off x="590550" y="1466850"/>
            <a:ext cx="66675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87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87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Sales index   2019 = 100</a:t>
            </a:r>
          </a:p>
        </p:txBody>
      </p:sp>
      <p:graphicFrame>
        <p:nvGraphicFramePr>
          <p:cNvPr id="5" name="Chart">
            <a:extLst>
              <a:ext uri="{FF2B5EF4-FFF2-40B4-BE49-F238E27FC236}">
                <a16:creationId xmlns:a16="http://schemas.microsoft.com/office/drawing/2014/main" id="{38AE3DBD-1B5F-46EE-B70A-C5879751B9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5784787"/>
              </p:ext>
            </p:extLst>
          </p:nvPr>
        </p:nvGraphicFramePr>
        <p:xfrm>
          <a:off x="523875" y="1800225"/>
          <a:ext cx="6572250" cy="37052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6261A05-A20E-4A6C-B760-09441E05C930}"/>
              </a:ext>
            </a:extLst>
          </p:cNvPr>
          <p:cNvSpPr>
            <a:spLocks noGrp="1"/>
          </p:cNvSpPr>
          <p:nvPr/>
        </p:nvSpPr>
        <p:spPr>
          <a:xfrm>
            <a:off x="7667625" y="1914525"/>
            <a:ext cx="3790950" cy="5238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775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775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775" b="1" dirty="0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About 25% lower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E6D5B7-8EED-4B6D-9F83-1307459122C9}"/>
              </a:ext>
            </a:extLst>
          </p:cNvPr>
          <p:cNvSpPr>
            <a:spLocks noGrp="1"/>
          </p:cNvSpPr>
          <p:nvPr/>
        </p:nvSpPr>
        <p:spPr>
          <a:xfrm>
            <a:off x="7667625" y="2819400"/>
            <a:ext cx="3781425" cy="2571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9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54000" indent="-152400">
              <a:spcAft>
                <a:spcPts val="1700"/>
              </a:spcAft>
              <a:buChar char="•"/>
              <a:defRPr sz="19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dirty="0"/>
              <a:t>A continuing sales gap</a:t>
            </a:r>
          </a:p>
          <a:p>
            <a:pPr marL="254000" indent="-152400">
              <a:spcAft>
                <a:spcPts val="1700"/>
              </a:spcAft>
              <a:buChar char="•"/>
              <a:defRPr sz="19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dirty="0"/>
              <a:t>Fewer visits and harder ordering</a:t>
            </a:r>
          </a:p>
          <a:p>
            <a:pPr marL="254000" indent="-152400">
              <a:spcAft>
                <a:spcPts val="1700"/>
              </a:spcAft>
              <a:buChar char="•"/>
              <a:defRPr sz="19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dirty="0"/>
              <a:t>Higher costs put profit under pressure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C2A731-A0A9-4AF5-BEFC-1ADBC53C4C74}"/>
              </a:ext>
            </a:extLst>
          </p:cNvPr>
          <p:cNvSpPr>
            <a:spLocks noGrp="1"/>
          </p:cNvSpPr>
          <p:nvPr/>
        </p:nvSpPr>
        <p:spPr>
          <a:xfrm>
            <a:off x="590550" y="5695950"/>
            <a:ext cx="10953750" cy="476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4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Comparison index, not actual sales in pounds.</a:t>
            </a:r>
          </a:p>
          <a:p>
            <a:pPr>
              <a:defRPr sz="14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The brief gives no exact profit figures.</a:t>
            </a:r>
          </a:p>
        </p:txBody>
      </p:sp>
    </p:spTree>
    <p:extLst>
      <p:ext uri="{BB962C8B-B14F-4D97-AF65-F5344CB8AC3E}">
        <p14:creationId xmlns:p14="http://schemas.microsoft.com/office/powerpoint/2010/main" val="68935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859E33D-ED31-4676-A1C7-3F3E6A5427CB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What PESTEL helps us understand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ABFA759-ED63-4038-B5E1-4A50C4EFF014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Source: Whittington et al. (2023).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5CECA77-1C79-436A-ADF7-C8C8B6B1C8CC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6CEFC4-449B-4475-9970-BD9066107D58}"/>
              </a:ext>
            </a:extLst>
          </p:cNvPr>
          <p:cNvSpPr>
            <a:spLocks noGrp="1"/>
          </p:cNvSpPr>
          <p:nvPr/>
        </p:nvSpPr>
        <p:spPr>
          <a:xfrm>
            <a:off x="590550" y="149542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A structured look at the world outside the business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DAFBA2-402E-41D9-8D12-BFBA1B024AED}"/>
              </a:ext>
            </a:extLst>
          </p:cNvPr>
          <p:cNvSpPr>
            <a:spLocks noGrp="1"/>
          </p:cNvSpPr>
          <p:nvPr/>
        </p:nvSpPr>
        <p:spPr>
          <a:xfrm>
            <a:off x="590550" y="2524125"/>
            <a:ext cx="17145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P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2503FCD-6DB2-404D-8D20-F2420B175040}"/>
              </a:ext>
            </a:extLst>
          </p:cNvPr>
          <p:cNvSpPr>
            <a:spLocks noGrp="1"/>
          </p:cNvSpPr>
          <p:nvPr/>
        </p:nvSpPr>
        <p:spPr>
          <a:xfrm>
            <a:off x="590550" y="3495675"/>
            <a:ext cx="1714500" cy="4953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Political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852E50D-111F-438D-BCD4-0336522C2E77}"/>
              </a:ext>
            </a:extLst>
          </p:cNvPr>
          <p:cNvSpPr>
            <a:spLocks noGrp="1"/>
          </p:cNvSpPr>
          <p:nvPr/>
        </p:nvSpPr>
        <p:spPr>
          <a:xfrm>
            <a:off x="2409825" y="2524125"/>
            <a:ext cx="17145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22BC270-2294-4085-A8D3-09C9D5836E02}"/>
              </a:ext>
            </a:extLst>
          </p:cNvPr>
          <p:cNvSpPr>
            <a:spLocks noGrp="1"/>
          </p:cNvSpPr>
          <p:nvPr/>
        </p:nvSpPr>
        <p:spPr>
          <a:xfrm>
            <a:off x="2409825" y="3495675"/>
            <a:ext cx="1714500" cy="4953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Economic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5A5C88-DC07-4619-841C-C656411290A8}"/>
              </a:ext>
            </a:extLst>
          </p:cNvPr>
          <p:cNvSpPr>
            <a:spLocks noGrp="1"/>
          </p:cNvSpPr>
          <p:nvPr/>
        </p:nvSpPr>
        <p:spPr>
          <a:xfrm>
            <a:off x="4229100" y="2524125"/>
            <a:ext cx="17145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B1ABBA-6864-4A6D-BF65-A264C1C23D63}"/>
              </a:ext>
            </a:extLst>
          </p:cNvPr>
          <p:cNvSpPr>
            <a:spLocks noGrp="1"/>
          </p:cNvSpPr>
          <p:nvPr/>
        </p:nvSpPr>
        <p:spPr>
          <a:xfrm>
            <a:off x="4229100" y="3495675"/>
            <a:ext cx="1714500" cy="4953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Social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90F765-D932-4C99-A245-4353F15FD57A}"/>
              </a:ext>
            </a:extLst>
          </p:cNvPr>
          <p:cNvSpPr>
            <a:spLocks noGrp="1"/>
          </p:cNvSpPr>
          <p:nvPr/>
        </p:nvSpPr>
        <p:spPr>
          <a:xfrm>
            <a:off x="6048375" y="2524125"/>
            <a:ext cx="17145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1638E8-04EF-4701-AA83-EBA49FB0C851}"/>
              </a:ext>
            </a:extLst>
          </p:cNvPr>
          <p:cNvSpPr>
            <a:spLocks noGrp="1"/>
          </p:cNvSpPr>
          <p:nvPr/>
        </p:nvSpPr>
        <p:spPr>
          <a:xfrm>
            <a:off x="6048375" y="3495675"/>
            <a:ext cx="1714500" cy="4953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Technological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8F804B-1B44-4103-B66D-D8E69D058696}"/>
              </a:ext>
            </a:extLst>
          </p:cNvPr>
          <p:cNvSpPr>
            <a:spLocks noGrp="1"/>
          </p:cNvSpPr>
          <p:nvPr/>
        </p:nvSpPr>
        <p:spPr>
          <a:xfrm>
            <a:off x="7867650" y="2524125"/>
            <a:ext cx="17145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D85926-7E63-4ED4-A5C4-4E99278E0F01}"/>
              </a:ext>
            </a:extLst>
          </p:cNvPr>
          <p:cNvSpPr>
            <a:spLocks noGrp="1"/>
          </p:cNvSpPr>
          <p:nvPr/>
        </p:nvSpPr>
        <p:spPr>
          <a:xfrm>
            <a:off x="7867650" y="3495675"/>
            <a:ext cx="1714500" cy="4953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Environmental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48271AA-7F9E-4442-99B1-63710056F798}"/>
              </a:ext>
            </a:extLst>
          </p:cNvPr>
          <p:cNvSpPr>
            <a:spLocks noGrp="1"/>
          </p:cNvSpPr>
          <p:nvPr/>
        </p:nvSpPr>
        <p:spPr>
          <a:xfrm>
            <a:off x="9686925" y="2524125"/>
            <a:ext cx="17145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48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B980EE-87B5-48A0-B1D4-E56D4FA6574A}"/>
              </a:ext>
            </a:extLst>
          </p:cNvPr>
          <p:cNvSpPr>
            <a:spLocks noGrp="1"/>
          </p:cNvSpPr>
          <p:nvPr/>
        </p:nvSpPr>
        <p:spPr>
          <a:xfrm>
            <a:off x="9686925" y="3495675"/>
            <a:ext cx="1714500" cy="4953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Legal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70B5C3-E472-4637-A997-F126D92AB8B3}"/>
              </a:ext>
            </a:extLst>
          </p:cNvPr>
          <p:cNvSpPr>
            <a:spLocks noGrp="1"/>
          </p:cNvSpPr>
          <p:nvPr/>
        </p:nvSpPr>
        <p:spPr>
          <a:xfrm>
            <a:off x="590550" y="4438650"/>
            <a:ext cx="4857750" cy="428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0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Benefit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21EDED-55C6-45F8-9B91-88565244A140}"/>
              </a:ext>
            </a:extLst>
          </p:cNvPr>
          <p:cNvSpPr>
            <a:spLocks noGrp="1"/>
          </p:cNvSpPr>
          <p:nvPr/>
        </p:nvSpPr>
        <p:spPr>
          <a:xfrm>
            <a:off x="590550" y="4924425"/>
            <a:ext cx="5000625" cy="714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Helps Basil consider wider changes.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681B727-0F56-4BEF-8F4D-F5004C7ED413}"/>
              </a:ext>
            </a:extLst>
          </p:cNvPr>
          <p:cNvSpPr>
            <a:spLocks noGrp="1"/>
          </p:cNvSpPr>
          <p:nvPr/>
        </p:nvSpPr>
        <p:spPr>
          <a:xfrm>
            <a:off x="6667500" y="4438650"/>
            <a:ext cx="4857750" cy="428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Limitation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A31AA83-5F76-4A05-8E1D-897AB9BED6D7}"/>
              </a:ext>
            </a:extLst>
          </p:cNvPr>
          <p:cNvSpPr>
            <a:spLocks noGrp="1"/>
          </p:cNvSpPr>
          <p:nvPr/>
        </p:nvSpPr>
        <p:spPr>
          <a:xfrm>
            <a:off x="6667500" y="4924425"/>
            <a:ext cx="4857750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Does not measure each factor’s</a:t>
            </a:r>
          </a:p>
          <a:p>
            <a:pPr>
              <a:def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effect on sales.</a:t>
            </a:r>
          </a:p>
        </p:txBody>
      </p:sp>
    </p:spTree>
    <p:extLst>
      <p:ext uri="{BB962C8B-B14F-4D97-AF65-F5344CB8AC3E}">
        <p14:creationId xmlns:p14="http://schemas.microsoft.com/office/powerpoint/2010/main" val="157468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425FABC-2EAB-4FB3-91C1-8FBC0C792F07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PESTEL analysis 1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2188FE-EA0D-4A3E-AC57-FFC0478B1C3B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Sources: LCLM4004 Assessment Specification (2026); Whittington et al. (2023); ONS (2025); Bloom, Han and Liang (2024).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ABD8A5-8E5B-4209-AD4B-E15FFBB3CDBB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05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AA99A3C-AF24-4787-B420-7EF8B8952AA9}"/>
              </a:ext>
            </a:extLst>
          </p:cNvPr>
          <p:cNvGraphicFramePr/>
          <p:nvPr/>
        </p:nvGraphicFramePr>
        <p:xfrm>
          <a:off x="590550" y="1695450"/>
          <a:ext cx="11010900" cy="3893820"/>
        </p:xfrm>
        <a:graphic>
          <a:graphicData uri="http://schemas.openxmlformats.org/drawingml/2006/table">
            <a:tbl>
              <a:tblPr/>
              <a:tblGrid>
                <a:gridCol w="2381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4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4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Factor</a:t>
                      </a:r>
                    </a:p>
                  </a:txBody>
                  <a:tcPr anchor="ctr">
                    <a:solidFill>
                      <a:srgbClr val="355C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Evidence and context</a:t>
                      </a:r>
                    </a:p>
                  </a:txBody>
                  <a:tcPr anchor="ctr">
                    <a:solidFill>
                      <a:srgbClr val="355C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Meaning for Basil</a:t>
                      </a:r>
                    </a:p>
                  </a:txBody>
                  <a:tcPr anchor="ctr">
                    <a:solidFill>
                      <a:srgbClr val="355C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Political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Covid restrictions reduced visits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 2020, according to the case.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Explains the original fall.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Later weak sales need more explanation.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Economic</a:t>
                      </a:r>
                    </a:p>
                  </a:txBody>
                  <a:tcPr anchor="ctr">
                    <a:solidFill>
                      <a:srgbClr val="EEE7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Local shops closed and jobs were lost.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Basil’s operating bills increased.</a:t>
                      </a:r>
                    </a:p>
                  </a:txBody>
                  <a:tcPr anchor="ctr">
                    <a:solidFill>
                      <a:srgbClr val="EEE7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 smaller local customer base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and greater pressure on profit.</a:t>
                      </a:r>
                    </a:p>
                  </a:txBody>
                  <a:tcPr anchor="ctr">
                    <a:solidFill>
                      <a:srgbClr val="EEE7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Social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Some office staff work from home.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28% of GB working adults were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hybrid workers in early 2025 (ONS).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Fewer opportunities for office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workers to buy lunch at the bakery.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9BDD01E4-0D70-4986-BF8C-5BFB4670167E}"/>
              </a:ext>
            </a:extLst>
          </p:cNvPr>
          <p:cNvSpPr>
            <a:spLocks noGrp="1"/>
          </p:cNvSpPr>
          <p:nvPr/>
        </p:nvSpPr>
        <p:spPr>
          <a:xfrm>
            <a:off x="590550" y="5743575"/>
            <a:ext cx="10953750" cy="314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National research gives context. It does not measure the effect on this bakery.</a:t>
            </a:r>
          </a:p>
        </p:txBody>
      </p:sp>
    </p:spTree>
    <p:extLst>
      <p:ext uri="{BB962C8B-B14F-4D97-AF65-F5344CB8AC3E}">
        <p14:creationId xmlns:p14="http://schemas.microsoft.com/office/powerpoint/2010/main" val="2044796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5B523C1-1193-4598-BEDA-016C3DF2C08D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PESTEL analysis 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F385A40-4C55-4399-A8EA-EE198B8A4FC3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Sources: Whittington et al. (2023); Shankar et al. (2022); Food Standards Agency (2026).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7D129F-FC56-415E-B4C5-5451BA7EAF4D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F3779BF-4BBD-4ECB-9277-27DCB5D316EA}"/>
              </a:ext>
            </a:extLst>
          </p:cNvPr>
          <p:cNvGraphicFramePr/>
          <p:nvPr/>
        </p:nvGraphicFramePr>
        <p:xfrm>
          <a:off x="590550" y="1695450"/>
          <a:ext cx="11010900" cy="3800475"/>
        </p:xfrm>
        <a:graphic>
          <a:graphicData uri="http://schemas.openxmlformats.org/drawingml/2006/table">
            <a:tbl>
              <a:tblPr/>
              <a:tblGrid>
                <a:gridCol w="2381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4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4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Factor</a:t>
                      </a:r>
                    </a:p>
                  </a:txBody>
                  <a:tcPr anchor="ctr">
                    <a:solidFill>
                      <a:srgbClr val="355C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Evidence and context</a:t>
                      </a:r>
                    </a:p>
                  </a:txBody>
                  <a:tcPr anchor="ctr">
                    <a:solidFill>
                      <a:srgbClr val="355C4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Meaning for Basil</a:t>
                      </a:r>
                    </a:p>
                  </a:txBody>
                  <a:tcPr anchor="ctr">
                    <a:solidFill>
                      <a:srgbClr val="355C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Technological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Online ordering and delivery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provide ways to buy remotely.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Customers request these services.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 possible way to reach customers.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Demand, fees and workload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need checking first.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Environmental</a:t>
                      </a:r>
                    </a:p>
                  </a:txBody>
                  <a:tcPr anchor="ctr">
                    <a:solidFill>
                      <a:srgbClr val="EEE7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The case describes crop failure risk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and unpredictable organic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ingredient costs.</a:t>
                      </a:r>
                    </a:p>
                  </a:txBody>
                  <a:tcPr anchor="ctr">
                    <a:solidFill>
                      <a:srgbClr val="EEE7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Budgeting is harder.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Stock shortages are a possibility,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not an established case fact.</a:t>
                      </a:r>
                    </a:p>
                  </a:txBody>
                  <a:tcPr anchor="ctr">
                    <a:solidFill>
                      <a:srgbClr val="EEE7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Legal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Remote food sales need allergen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information before purchase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and at delivery (FSA).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Any new service must meet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these requirements. No breach</a:t>
                      </a:r>
                    </a:p>
                    <a:p>
                      <a:r>
                        <a:rPr sz="1800" b="0">
                          <a:solidFill>
                            <a:srgbClr val="292823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by Basil is reported.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6CC6C8E-92D6-479F-9BE7-262F1A5D3C00}"/>
              </a:ext>
            </a:extLst>
          </p:cNvPr>
          <p:cNvSpPr>
            <a:spLocks noGrp="1"/>
          </p:cNvSpPr>
          <p:nvPr/>
        </p:nvSpPr>
        <p:spPr>
          <a:xfrm>
            <a:off x="590550" y="5743575"/>
            <a:ext cx="10953750" cy="314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These factors affect opportunities, costs and the way a new service could operate.</a:t>
            </a:r>
          </a:p>
        </p:txBody>
      </p:sp>
    </p:spTree>
    <p:extLst>
      <p:ext uri="{BB962C8B-B14F-4D97-AF65-F5344CB8AC3E}">
        <p14:creationId xmlns:p14="http://schemas.microsoft.com/office/powerpoint/2010/main" val="247346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F51FDF-FDDB-4D4C-B7CA-2B67272F7FE7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What a Fishbone Diagram does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E5E23B-0388-4572-AE29-09D3B3146008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Source: Kumah et al. (2024).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7349E45-714B-412B-858C-3C62DEE36B14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07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F1A491-0E37-453A-ACE2-DF9F504691BC}"/>
              </a:ext>
            </a:extLst>
          </p:cNvPr>
          <p:cNvSpPr>
            <a:spLocks noGrp="1"/>
          </p:cNvSpPr>
          <p:nvPr/>
        </p:nvSpPr>
        <p:spPr>
          <a:xfrm>
            <a:off x="590550" y="1504950"/>
            <a:ext cx="10763250" cy="5238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475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475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475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A cause-and-effect tool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D5D346-6712-4D77-AEEA-70EDED61F1A1}"/>
              </a:ext>
            </a:extLst>
          </p:cNvPr>
          <p:cNvSpPr>
            <a:spLocks noGrp="1"/>
          </p:cNvSpPr>
          <p:nvPr/>
        </p:nvSpPr>
        <p:spPr>
          <a:xfrm>
            <a:off x="590550" y="2352675"/>
            <a:ext cx="10477500" cy="2286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3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54000" indent="-152400">
              <a:spcAft>
                <a:spcPts val="1700"/>
              </a:spcAft>
              <a:buChar char="•"/>
              <a:defRPr sz="23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The head shows the problem.</a:t>
            </a:r>
          </a:p>
          <a:p>
            <a:pPr marL="254000" indent="-152400">
              <a:spcAft>
                <a:spcPts val="1700"/>
              </a:spcAft>
              <a:buChar char="•"/>
              <a:defRPr sz="23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The branches group possible causes.</a:t>
            </a:r>
          </a:p>
          <a:p>
            <a:pPr marL="254000" indent="-152400">
              <a:spcAft>
                <a:spcPts val="1700"/>
              </a:spcAft>
              <a:buChar char="•"/>
              <a:defRPr sz="23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The diagram helps us see connections.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BEEDE5F-EB68-4557-9601-ABD5EFE5DFD7}"/>
              </a:ext>
            </a:extLst>
          </p:cNvPr>
          <p:cNvSpPr>
            <a:spLocks noGrp="1"/>
          </p:cNvSpPr>
          <p:nvPr/>
        </p:nvSpPr>
        <p:spPr>
          <a:xfrm>
            <a:off x="590550" y="4962525"/>
            <a:ext cx="10858500" cy="428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0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Benefit: several possible causes in one clear picture.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842A4B-E1FF-43BD-B4D1-5A8683AD46CD}"/>
              </a:ext>
            </a:extLst>
          </p:cNvPr>
          <p:cNvSpPr>
            <a:spLocks noGrp="1"/>
          </p:cNvSpPr>
          <p:nvPr/>
        </p:nvSpPr>
        <p:spPr>
          <a:xfrm>
            <a:off x="590550" y="5572125"/>
            <a:ext cx="10858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Limitation: possible causes still need checking with evidence.</a:t>
            </a:r>
          </a:p>
        </p:txBody>
      </p:sp>
    </p:spTree>
    <p:extLst>
      <p:ext uri="{BB962C8B-B14F-4D97-AF65-F5344CB8AC3E}">
        <p14:creationId xmlns:p14="http://schemas.microsoft.com/office/powerpoint/2010/main" val="1373163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AE8D714C-C11B-41B0-8C40-DB2D4734C726}"/>
              </a:ext>
            </a:extLst>
          </p:cNvPr>
          <p:cNvCxnSpPr>
            <a:stCxn id="35" idx="0"/>
            <a:endCxn id="36" idx="2"/>
          </p:cNvCxnSpPr>
          <p:nvPr/>
        </p:nvCxnSpPr>
        <p:spPr>
          <a:xfrm flipV="1">
            <a:off x="8682038" y="3724275"/>
            <a:ext cx="504825" cy="1676400"/>
          </a:xfrm>
          <a:prstGeom prst="straightConnector1">
            <a:avLst/>
          </a:prstGeom>
          <a:ln w="19050">
            <a:solidFill>
              <a:srgbClr val="A95834"/>
            </a:solidFill>
            <a:prstDash val="dash"/>
          </a:ln>
        </p:spPr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1DA9296F-6415-4156-90EA-20004CA5AEF2}"/>
              </a:ext>
            </a:extLst>
          </p:cNvPr>
          <p:cNvCxnSpPr>
            <a:stCxn id="30" idx="2"/>
            <a:endCxn id="31" idx="0"/>
          </p:cNvCxnSpPr>
          <p:nvPr/>
        </p:nvCxnSpPr>
        <p:spPr>
          <a:xfrm>
            <a:off x="8672513" y="2105025"/>
            <a:ext cx="514350" cy="1590675"/>
          </a:xfrm>
          <a:prstGeom prst="straightConnector1">
            <a:avLst/>
          </a:prstGeom>
          <a:ln w="19050">
            <a:solidFill>
              <a:srgbClr val="355C4D"/>
            </a:solidFill>
            <a:prstDash val="solid"/>
          </a:ln>
        </p:spPr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C477E3E-8BAD-4BA9-A321-C73ECA5968CD}"/>
              </a:ext>
            </a:extLst>
          </p:cNvPr>
          <p:cNvCxnSpPr>
            <a:stCxn id="25" idx="0"/>
            <a:endCxn id="26" idx="2"/>
          </p:cNvCxnSpPr>
          <p:nvPr/>
        </p:nvCxnSpPr>
        <p:spPr>
          <a:xfrm flipV="1">
            <a:off x="5824538" y="3724275"/>
            <a:ext cx="504825" cy="1676400"/>
          </a:xfrm>
          <a:prstGeom prst="straightConnector1">
            <a:avLst/>
          </a:prstGeom>
          <a:ln w="19050">
            <a:solidFill>
              <a:srgbClr val="355C4D"/>
            </a:solidFill>
            <a:prstDash val="solid"/>
          </a:ln>
        </p:spPr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8750DFF-481B-4860-89D0-D95420712423}"/>
              </a:ext>
            </a:extLst>
          </p:cNvPr>
          <p:cNvCxnSpPr>
            <a:stCxn id="20" idx="2"/>
            <a:endCxn id="21" idx="0"/>
          </p:cNvCxnSpPr>
          <p:nvPr/>
        </p:nvCxnSpPr>
        <p:spPr>
          <a:xfrm>
            <a:off x="5815013" y="2105025"/>
            <a:ext cx="514350" cy="1590675"/>
          </a:xfrm>
          <a:prstGeom prst="straightConnector1">
            <a:avLst/>
          </a:prstGeom>
          <a:ln w="19050">
            <a:solidFill>
              <a:srgbClr val="355C4D"/>
            </a:solidFill>
            <a:prstDash val="solid"/>
          </a:ln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3C30E2E-004F-4E5F-B513-C1AA4C0E8D88}"/>
              </a:ext>
            </a:extLst>
          </p:cNvPr>
          <p:cNvCxnSpPr>
            <a:stCxn id="15" idx="0"/>
            <a:endCxn id="16" idx="2"/>
          </p:cNvCxnSpPr>
          <p:nvPr/>
        </p:nvCxnSpPr>
        <p:spPr>
          <a:xfrm flipV="1">
            <a:off x="2967038" y="3724275"/>
            <a:ext cx="504825" cy="1676400"/>
          </a:xfrm>
          <a:prstGeom prst="straightConnector1">
            <a:avLst/>
          </a:prstGeom>
          <a:ln w="19050">
            <a:solidFill>
              <a:srgbClr val="355C4D"/>
            </a:solidFill>
            <a:prstDash val="solid"/>
          </a:ln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014B35B-2118-450F-BE75-2919D14733D5}"/>
              </a:ext>
            </a:extLst>
          </p:cNvPr>
          <p:cNvCxnSpPr>
            <a:stCxn id="10" idx="2"/>
            <a:endCxn id="11" idx="0"/>
          </p:cNvCxnSpPr>
          <p:nvPr/>
        </p:nvCxnSpPr>
        <p:spPr>
          <a:xfrm>
            <a:off x="2957513" y="2105025"/>
            <a:ext cx="514350" cy="1590675"/>
          </a:xfrm>
          <a:prstGeom prst="straightConnector1">
            <a:avLst/>
          </a:prstGeom>
          <a:ln w="19050">
            <a:solidFill>
              <a:srgbClr val="355C4D"/>
            </a:solidFill>
            <a:prstDash val="solid"/>
          </a:ln>
        </p:spPr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60B5988-3496-4110-9488-55952E8975BD}"/>
              </a:ext>
            </a:extLst>
          </p:cNvPr>
          <p:cNvCxnSpPr>
            <a:stCxn id="5" idx="3"/>
            <a:endCxn id="6" idx="1"/>
          </p:cNvCxnSpPr>
          <p:nvPr/>
        </p:nvCxnSpPr>
        <p:spPr>
          <a:xfrm>
            <a:off x="695325" y="3709988"/>
            <a:ext cx="8877300" cy="0"/>
          </a:xfrm>
          <a:prstGeom prst="straightConnector1">
            <a:avLst/>
          </a:prstGeom>
          <a:ln w="38100">
            <a:solidFill>
              <a:srgbClr val="355C4D"/>
            </a:solidFill>
            <a:prstDash val="solid"/>
          </a:ln>
        </p:spPr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34DAEFA5-2778-435B-88AF-72427923CCC3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Fishbone Diagram for Basil’s Bakery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4A8DCD-859A-4939-9FAB-FB2CA130198D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Sources: </a:t>
            </a:r>
            <a:r>
              <a:rPr sz="1125" b="0" dirty="0" err="1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Kumah</a:t>
            </a: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 et al. (2024); Slack, Brandon-Jones and Burgess (2022).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574F59B-65E7-49B8-B4AD-4B38BE49EC67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76355C-8EE7-41C5-B71A-12201995715C}"/>
              </a:ext>
            </a:extLst>
          </p:cNvPr>
          <p:cNvSpPr>
            <a:spLocks noGrp="1"/>
          </p:cNvSpPr>
          <p:nvPr/>
        </p:nvSpPr>
        <p:spPr>
          <a:xfrm>
            <a:off x="590550" y="1228725"/>
            <a:ext cx="1095375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95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95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Possible causes of weak sales growth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65F420-E329-4CCE-A1CA-76C8F51AC152}"/>
              </a:ext>
            </a:extLst>
          </p:cNvPr>
          <p:cNvSpPr>
            <a:spLocks noGrp="1"/>
          </p:cNvSpPr>
          <p:nvPr/>
        </p:nvSpPr>
        <p:spPr>
          <a:xfrm>
            <a:off x="685800" y="3705225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8D2F9D-854A-420F-889A-9E91A4300850}"/>
              </a:ext>
            </a:extLst>
          </p:cNvPr>
          <p:cNvSpPr>
            <a:spLocks noGrp="1"/>
          </p:cNvSpPr>
          <p:nvPr/>
        </p:nvSpPr>
        <p:spPr>
          <a:xfrm>
            <a:off x="9572625" y="3705225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FFB45A2-31AE-432E-BCF1-58F7800020EF}"/>
              </a:ext>
            </a:extLst>
          </p:cNvPr>
          <p:cNvSpPr>
            <a:spLocks noGrp="1"/>
          </p:cNvSpPr>
          <p:nvPr/>
        </p:nvSpPr>
        <p:spPr>
          <a:xfrm>
            <a:off x="685800" y="1828800"/>
            <a:ext cx="24574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Local area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E55D645-1709-40C4-A097-7D60DE4BA45C}"/>
              </a:ext>
            </a:extLst>
          </p:cNvPr>
          <p:cNvSpPr>
            <a:spLocks noGrp="1"/>
          </p:cNvSpPr>
          <p:nvPr/>
        </p:nvSpPr>
        <p:spPr>
          <a:xfrm>
            <a:off x="685800" y="2362200"/>
            <a:ext cx="2419350" cy="7429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Closed shops</a:t>
            </a:r>
          </a:p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Empty retail units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F0453F-FFB4-4882-A1DB-24BFC76CD159}"/>
              </a:ext>
            </a:extLst>
          </p:cNvPr>
          <p:cNvSpPr>
            <a:spLocks noGrp="1"/>
          </p:cNvSpPr>
          <p:nvPr/>
        </p:nvSpPr>
        <p:spPr>
          <a:xfrm>
            <a:off x="2952750" y="209550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FCB137-26FC-45AF-9AC6-F9AFD97EDFF5}"/>
              </a:ext>
            </a:extLst>
          </p:cNvPr>
          <p:cNvSpPr>
            <a:spLocks noGrp="1"/>
          </p:cNvSpPr>
          <p:nvPr/>
        </p:nvSpPr>
        <p:spPr>
          <a:xfrm>
            <a:off x="3467100" y="369570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2BBDB84-6E8E-4FD2-9959-61F5B19A78C6}"/>
              </a:ext>
            </a:extLst>
          </p:cNvPr>
          <p:cNvSpPr>
            <a:spLocks noGrp="1"/>
          </p:cNvSpPr>
          <p:nvPr/>
        </p:nvSpPr>
        <p:spPr>
          <a:xfrm>
            <a:off x="685800" y="4533900"/>
            <a:ext cx="25146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95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95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Delivery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356F21-559B-4854-A03E-FD06692A38ED}"/>
              </a:ext>
            </a:extLst>
          </p:cNvPr>
          <p:cNvSpPr>
            <a:spLocks noGrp="1"/>
          </p:cNvSpPr>
          <p:nvPr/>
        </p:nvSpPr>
        <p:spPr>
          <a:xfrm>
            <a:off x="685800" y="5057775"/>
            <a:ext cx="2476500" cy="695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Customers request it</a:t>
            </a:r>
          </a:p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No service available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68983C-5E57-44C2-99CC-0AD3732046A7}"/>
              </a:ext>
            </a:extLst>
          </p:cNvPr>
          <p:cNvSpPr>
            <a:spLocks noGrp="1"/>
          </p:cNvSpPr>
          <p:nvPr/>
        </p:nvSpPr>
        <p:spPr>
          <a:xfrm>
            <a:off x="2962275" y="5400675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DAAC28-3501-433E-BEB6-0F8DAD2BF653}"/>
              </a:ext>
            </a:extLst>
          </p:cNvPr>
          <p:cNvSpPr>
            <a:spLocks noGrp="1"/>
          </p:cNvSpPr>
          <p:nvPr/>
        </p:nvSpPr>
        <p:spPr>
          <a:xfrm>
            <a:off x="3467100" y="371475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A28F39-B05A-4893-B8DF-F2E48DA43286}"/>
              </a:ext>
            </a:extLst>
          </p:cNvPr>
          <p:cNvSpPr>
            <a:spLocks noGrp="1"/>
          </p:cNvSpPr>
          <p:nvPr/>
        </p:nvSpPr>
        <p:spPr>
          <a:xfrm>
            <a:off x="3543300" y="1828800"/>
            <a:ext cx="24574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Customers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8A3598-DE1F-420F-95EB-FF8B6E419CA8}"/>
              </a:ext>
            </a:extLst>
          </p:cNvPr>
          <p:cNvSpPr>
            <a:spLocks noGrp="1"/>
          </p:cNvSpPr>
          <p:nvPr/>
        </p:nvSpPr>
        <p:spPr>
          <a:xfrm>
            <a:off x="3543300" y="2362200"/>
            <a:ext cx="2419350" cy="7429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Local job losses</a:t>
            </a:r>
          </a:p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Hybrid working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55FE8-2349-4CD5-AA34-9D02D5BCE63D}"/>
              </a:ext>
            </a:extLst>
          </p:cNvPr>
          <p:cNvSpPr>
            <a:spLocks noGrp="1"/>
          </p:cNvSpPr>
          <p:nvPr/>
        </p:nvSpPr>
        <p:spPr>
          <a:xfrm>
            <a:off x="5810250" y="209550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86BA41B-F352-4B5C-AD64-8F2B80BCCAE8}"/>
              </a:ext>
            </a:extLst>
          </p:cNvPr>
          <p:cNvSpPr>
            <a:spLocks noGrp="1"/>
          </p:cNvSpPr>
          <p:nvPr/>
        </p:nvSpPr>
        <p:spPr>
          <a:xfrm>
            <a:off x="6324600" y="369570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AD630BC-3D02-4B5A-ABCB-60978FB236DE}"/>
              </a:ext>
            </a:extLst>
          </p:cNvPr>
          <p:cNvSpPr>
            <a:spLocks noGrp="1"/>
          </p:cNvSpPr>
          <p:nvPr/>
        </p:nvSpPr>
        <p:spPr>
          <a:xfrm>
            <a:off x="3543300" y="4533900"/>
            <a:ext cx="25146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95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950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Basil’s time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E6C8E4-9469-463B-93C0-6D067ACE6399}"/>
              </a:ext>
            </a:extLst>
          </p:cNvPr>
          <p:cNvSpPr>
            <a:spLocks noGrp="1"/>
          </p:cNvSpPr>
          <p:nvPr/>
        </p:nvSpPr>
        <p:spPr>
          <a:xfrm>
            <a:off x="3543300" y="5057775"/>
            <a:ext cx="2476500" cy="695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Needs to stay onsite</a:t>
            </a:r>
          </a:p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Baking takes time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CA84B02-5416-441B-AF5A-7CE74A55436F}"/>
              </a:ext>
            </a:extLst>
          </p:cNvPr>
          <p:cNvSpPr>
            <a:spLocks noGrp="1"/>
          </p:cNvSpPr>
          <p:nvPr/>
        </p:nvSpPr>
        <p:spPr>
          <a:xfrm>
            <a:off x="5819775" y="5400675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87F5DE4-15F6-41F9-8E01-88D6812F7779}"/>
              </a:ext>
            </a:extLst>
          </p:cNvPr>
          <p:cNvSpPr>
            <a:spLocks noGrp="1"/>
          </p:cNvSpPr>
          <p:nvPr/>
        </p:nvSpPr>
        <p:spPr>
          <a:xfrm>
            <a:off x="6324600" y="371475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5A7B983-4485-491E-AEE9-5D99F95C228B}"/>
              </a:ext>
            </a:extLst>
          </p:cNvPr>
          <p:cNvSpPr>
            <a:spLocks noGrp="1"/>
          </p:cNvSpPr>
          <p:nvPr/>
        </p:nvSpPr>
        <p:spPr>
          <a:xfrm>
            <a:off x="6400800" y="1828800"/>
            <a:ext cx="24574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Ordering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E41AE3-EB66-4326-8362-B7F64EF97DE6}"/>
              </a:ext>
            </a:extLst>
          </p:cNvPr>
          <p:cNvSpPr>
            <a:spLocks noGrp="1"/>
          </p:cNvSpPr>
          <p:nvPr/>
        </p:nvSpPr>
        <p:spPr>
          <a:xfrm>
            <a:off x="6400800" y="2362200"/>
            <a:ext cx="2419350" cy="7429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Long waiting times</a:t>
            </a:r>
          </a:p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Missed pre-order calls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043E8A6-6FFD-4F6F-8667-EE32BB4CDC1B}"/>
              </a:ext>
            </a:extLst>
          </p:cNvPr>
          <p:cNvSpPr>
            <a:spLocks noGrp="1"/>
          </p:cNvSpPr>
          <p:nvPr/>
        </p:nvSpPr>
        <p:spPr>
          <a:xfrm>
            <a:off x="8667750" y="209550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D3A2C9-C824-4397-B1DA-E433F8E3B0AB}"/>
              </a:ext>
            </a:extLst>
          </p:cNvPr>
          <p:cNvSpPr>
            <a:spLocks noGrp="1"/>
          </p:cNvSpPr>
          <p:nvPr/>
        </p:nvSpPr>
        <p:spPr>
          <a:xfrm>
            <a:off x="9182100" y="369570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8CAE8C-CD4E-4D42-85EC-ACA5B415CC70}"/>
              </a:ext>
            </a:extLst>
          </p:cNvPr>
          <p:cNvSpPr>
            <a:spLocks noGrp="1"/>
          </p:cNvSpPr>
          <p:nvPr/>
        </p:nvSpPr>
        <p:spPr>
          <a:xfrm>
            <a:off x="6400800" y="4533900"/>
            <a:ext cx="25146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95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950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Costs  (indirect)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C46D51-EEC4-4FBA-BACF-ECDDB677EBCC}"/>
              </a:ext>
            </a:extLst>
          </p:cNvPr>
          <p:cNvSpPr>
            <a:spLocks noGrp="1"/>
          </p:cNvSpPr>
          <p:nvPr/>
        </p:nvSpPr>
        <p:spPr>
          <a:xfrm>
            <a:off x="6400800" y="5057775"/>
            <a:ext cx="2476500" cy="695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Higher bills</a:t>
            </a:r>
          </a:p>
          <a:p>
            <a:pPr>
              <a:def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Investment budget?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4A16DA9-013A-4B37-A192-7AAC312D6556}"/>
              </a:ext>
            </a:extLst>
          </p:cNvPr>
          <p:cNvSpPr>
            <a:spLocks noGrp="1"/>
          </p:cNvSpPr>
          <p:nvPr/>
        </p:nvSpPr>
        <p:spPr>
          <a:xfrm>
            <a:off x="8677275" y="5400675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36B2B09-4529-458D-AF0D-0AF3F3C2F054}"/>
              </a:ext>
            </a:extLst>
          </p:cNvPr>
          <p:cNvSpPr>
            <a:spLocks noGrp="1"/>
          </p:cNvSpPr>
          <p:nvPr/>
        </p:nvSpPr>
        <p:spPr>
          <a:xfrm>
            <a:off x="9182100" y="3714750"/>
            <a:ext cx="9525" cy="9525"/>
          </a:xfrm>
          <a:prstGeom prst="rect">
            <a:avLst/>
          </a:prstGeom>
          <a:noFill/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1F4E42F-21F6-492F-B4B4-710DAD6D5210}"/>
              </a:ext>
            </a:extLst>
          </p:cNvPr>
          <p:cNvSpPr>
            <a:spLocks noGrp="1"/>
          </p:cNvSpPr>
          <p:nvPr/>
        </p:nvSpPr>
        <p:spPr>
          <a:xfrm>
            <a:off x="9601200" y="3209925"/>
            <a:ext cx="2076450" cy="1009650"/>
          </a:xfrm>
          <a:prstGeom prst="rect">
            <a:avLst/>
          </a:prstGeom>
          <a:solidFill>
            <a:srgbClr val="355C4D"/>
          </a:solidFill>
          <a:ln w="0">
            <a:solidFill>
              <a:srgbClr val="355C4D"/>
            </a:solidFill>
          </a:ln>
        </p:spPr>
        <p:txBody>
          <a:bodyPr lIns="114300" tIns="114300" rIns="114300" bIns="114300" anchor="ctr"/>
          <a:lstStyle>
            <a:defPPr algn="ctr">
              <a:defRPr sz="21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ctr">
              <a:defRPr sz="21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Weak sales</a:t>
            </a:r>
          </a:p>
          <a:p>
            <a:pPr algn="ctr">
              <a:defRPr sz="21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growth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5250770-B33A-4EFD-8360-37C06D12FF6B}"/>
              </a:ext>
            </a:extLst>
          </p:cNvPr>
          <p:cNvSpPr>
            <a:spLocks noGrp="1"/>
          </p:cNvSpPr>
          <p:nvPr/>
        </p:nvSpPr>
        <p:spPr>
          <a:xfrm>
            <a:off x="590550" y="5924550"/>
            <a:ext cx="10991850" cy="285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35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?  A possible indirect link to check. The diagram does not prove cause or size of impact.</a:t>
            </a:r>
          </a:p>
        </p:txBody>
      </p:sp>
    </p:spTree>
    <p:extLst>
      <p:ext uri="{BB962C8B-B14F-4D97-AF65-F5344CB8AC3E}">
        <p14:creationId xmlns:p14="http://schemas.microsoft.com/office/powerpoint/2010/main" val="1513328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0239527-A1FF-47C3-8C2A-C14A1483D0FE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What the diagram tells us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4589EA2-79DE-472C-8716-00FF2897B911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Sources: </a:t>
            </a:r>
            <a:r>
              <a:rPr sz="1125" b="0" dirty="0" err="1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Kumah</a:t>
            </a: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 et al. (2024); Slack, Brandon-Jones and Burgess (2022).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EF2699-29B9-4477-BC83-5DFD9C33FB3E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09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F85E6D-C6AD-4ED8-876F-1C12FDBBC67C}"/>
              </a:ext>
            </a:extLst>
          </p:cNvPr>
          <p:cNvSpPr>
            <a:spLocks noGrp="1"/>
          </p:cNvSpPr>
          <p:nvPr/>
        </p:nvSpPr>
        <p:spPr>
          <a:xfrm>
            <a:off x="590550" y="1609725"/>
            <a:ext cx="5143500" cy="4476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The strongest case evidence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571093-85C8-4CFE-8364-617C9A048A30}"/>
              </a:ext>
            </a:extLst>
          </p:cNvPr>
          <p:cNvSpPr>
            <a:spLocks noGrp="1"/>
          </p:cNvSpPr>
          <p:nvPr/>
        </p:nvSpPr>
        <p:spPr>
          <a:xfrm>
            <a:off x="590550" y="2333625"/>
            <a:ext cx="5048250" cy="2619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54000" indent="-152400">
              <a:spcAft>
                <a:spcPts val="1700"/>
              </a:spcAft>
              <a:buChar char="•"/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Fewer local visits</a:t>
            </a:r>
          </a:p>
          <a:p>
            <a:pPr marL="254000" indent="-152400">
              <a:spcAft>
                <a:spcPts val="1700"/>
              </a:spcAft>
              <a:buChar char="•"/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Unmet ordering and delivery needs</a:t>
            </a:r>
          </a:p>
          <a:p>
            <a:pPr marL="254000" indent="-152400">
              <a:spcAft>
                <a:spcPts val="1700"/>
              </a:spcAft>
              <a:buChar char="•"/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Limited time to respond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B1A0E3D-FE35-44D9-983D-F5A5F1542943}"/>
              </a:ext>
            </a:extLst>
          </p:cNvPr>
          <p:cNvSpPr>
            <a:spLocks noGrp="1"/>
          </p:cNvSpPr>
          <p:nvPr/>
        </p:nvSpPr>
        <p:spPr>
          <a:xfrm>
            <a:off x="6610350" y="1609725"/>
            <a:ext cx="5143500" cy="4476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75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75" b="1">
                <a:solidFill>
                  <a:srgbClr val="A95834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A95834"/>
                </a:solidFill>
                <a:latin typeface="DejaVu Sans"/>
                <a:ea typeface="DejaVu Sans"/>
                <a:cs typeface="DejaVu Sans"/>
              </a:rPr>
              <a:t>Information to check next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0CC4957-80C1-4A61-98A1-0AB285EF104B}"/>
              </a:ext>
            </a:extLst>
          </p:cNvPr>
          <p:cNvSpPr>
            <a:spLocks noGrp="1"/>
          </p:cNvSpPr>
          <p:nvPr/>
        </p:nvSpPr>
        <p:spPr>
          <a:xfrm>
            <a:off x="6610350" y="2333625"/>
            <a:ext cx="5067300" cy="2619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54000" indent="-152400">
              <a:spcAft>
                <a:spcPts val="1700"/>
              </a:spcAft>
              <a:buChar char="•"/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dirty="0"/>
              <a:t>Daily visitors and missed calls</a:t>
            </a:r>
          </a:p>
          <a:p>
            <a:pPr marL="254000" indent="-152400">
              <a:spcAft>
                <a:spcPts val="1700"/>
              </a:spcAft>
              <a:buChar char="•"/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dirty="0"/>
              <a:t>Demand for collection or delivery</a:t>
            </a:r>
          </a:p>
          <a:p>
            <a:pPr marL="254000" indent="-152400">
              <a:spcAft>
                <a:spcPts val="1700"/>
              </a:spcAft>
              <a:buChar char="•"/>
              <a:defRPr sz="21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dirty="0"/>
              <a:t>Sales, costs and available budget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899ECB-1D17-4B64-B843-480B3B94E5EB}"/>
              </a:ext>
            </a:extLst>
          </p:cNvPr>
          <p:cNvSpPr>
            <a:spLocks noGrp="1"/>
          </p:cNvSpPr>
          <p:nvPr/>
        </p:nvSpPr>
        <p:spPr>
          <a:xfrm>
            <a:off x="590550" y="5419725"/>
            <a:ext cx="10896600" cy="6381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Possible next step: test a small pre-order service, then review the results.</a:t>
            </a:r>
          </a:p>
        </p:txBody>
      </p:sp>
    </p:spTree>
    <p:extLst>
      <p:ext uri="{BB962C8B-B14F-4D97-AF65-F5344CB8AC3E}">
        <p14:creationId xmlns:p14="http://schemas.microsoft.com/office/powerpoint/2010/main" val="1573119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D925C29-C050-4846-937E-1151B20A9CD1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Key findings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520BCA2-72DB-408A-AD3A-A050EBC55865}"/>
              </a:ext>
            </a:extLst>
          </p:cNvPr>
          <p:cNvSpPr>
            <a:spLocks noGrp="1"/>
          </p:cNvSpPr>
          <p:nvPr/>
        </p:nvSpPr>
        <p:spPr>
          <a:xfrm>
            <a:off x="590550" y="6286500"/>
            <a:ext cx="10668000" cy="38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125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Sources: Whittington et al. (2023); </a:t>
            </a:r>
            <a:r>
              <a:rPr sz="1125" b="0" dirty="0" err="1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Kumah</a:t>
            </a:r>
            <a:r>
              <a:rPr sz="1125" b="0" dirty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 et al. (2024).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C9D850-D326-4C64-A2E8-129881AA15AC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10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8B1C67-6083-43F3-AF81-8DA73ADD75BF}"/>
              </a:ext>
            </a:extLst>
          </p:cNvPr>
          <p:cNvSpPr>
            <a:spLocks noGrp="1"/>
          </p:cNvSpPr>
          <p:nvPr/>
        </p:nvSpPr>
        <p:spPr>
          <a:xfrm>
            <a:off x="590550" y="1666875"/>
            <a:ext cx="10953750" cy="4191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2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54000" indent="-152400">
              <a:spcAft>
                <a:spcPts val="1700"/>
              </a:spcAft>
              <a:buChar char="•"/>
              <a:defRPr sz="22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Sales remain about 25% below the 2019 level.</a:t>
            </a:r>
          </a:p>
          <a:p>
            <a:pPr marL="254000" indent="-152400">
              <a:spcAft>
                <a:spcPts val="1700"/>
              </a:spcAft>
              <a:buChar char="•"/>
              <a:defRPr sz="22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Fewer local workers and shoppers appear to reduce visits.</a:t>
            </a:r>
          </a:p>
          <a:p>
            <a:pPr marL="254000" indent="-152400">
              <a:spcAft>
                <a:spcPts val="1700"/>
              </a:spcAft>
              <a:buChar char="•"/>
              <a:defRPr sz="22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Long waits, missed calls and no delivery may limit purchases.</a:t>
            </a:r>
          </a:p>
          <a:p>
            <a:pPr marL="254000" indent="-152400">
              <a:spcAft>
                <a:spcPts val="1700"/>
              </a:spcAft>
              <a:buChar char="•"/>
              <a:defRPr sz="22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Higher costs add pressure to the business.</a:t>
            </a:r>
          </a:p>
          <a:p>
            <a:pPr marL="254000" indent="-152400">
              <a:spcAft>
                <a:spcPts val="1700"/>
              </a:spcAft>
              <a:buChar char="•"/>
              <a:defRPr sz="2250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t>Both tools help Basil identify what to investigate first.</a:t>
            </a:r>
          </a:p>
        </p:txBody>
      </p:sp>
    </p:spTree>
    <p:extLst>
      <p:ext uri="{BB962C8B-B14F-4D97-AF65-F5344CB8AC3E}">
        <p14:creationId xmlns:p14="http://schemas.microsoft.com/office/powerpoint/2010/main" val="1141095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8622EC5-EB61-4587-B2B2-1A25CE16D5C5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References   1 of 3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AE1CAA8-603F-43E6-A34C-52394BE1EF79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11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86B1B2-EB96-4EDF-832D-E9E934541B77}"/>
              </a:ext>
            </a:extLst>
          </p:cNvPr>
          <p:cNvSpPr>
            <a:spLocks noGrp="1"/>
          </p:cNvSpPr>
          <p:nvPr/>
        </p:nvSpPr>
        <p:spPr>
          <a:xfrm>
            <a:off x="590550" y="1562100"/>
            <a:ext cx="1095375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Bloom, N., Han, R. and Liang, J. (2024) ‘Hybrid working from home improves retention without damaging performance’, Nature, 630, pp. 920–925.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69E216-B411-483A-9EE8-DDF82C91EECF}"/>
              </a:ext>
            </a:extLst>
          </p:cNvPr>
          <p:cNvSpPr>
            <a:spLocks noGrp="1"/>
          </p:cNvSpPr>
          <p:nvPr/>
        </p:nvSpPr>
        <p:spPr>
          <a:xfrm>
            <a:off x="590550" y="2581275"/>
            <a:ext cx="10953750" cy="314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355C4D"/>
                </a:solidFill>
                <a:latin typeface="DejaVu Sans"/>
                <a:ea typeface="DejaVu Sans"/>
                <a:cs typeface="DejaVu Sans"/>
                <a:hlinkClick r:id="rId3"/>
              </a:rPr>
              <a:t>https://doi.org/10.1038/s41586-024-07500-2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C6A2C8-3CA0-4397-8BB6-408FC0194FA0}"/>
              </a:ext>
            </a:extLst>
          </p:cNvPr>
          <p:cNvSpPr>
            <a:spLocks noGrp="1"/>
          </p:cNvSpPr>
          <p:nvPr/>
        </p:nvSpPr>
        <p:spPr>
          <a:xfrm>
            <a:off x="590550" y="3143250"/>
            <a:ext cx="1095375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Food Standards Agency (2026) Allergen guidance for food businesses. Updated 17 July. Available at the link below (Accessed: 10 October 2026).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E45B93-7EDE-487D-876D-A7AB82962711}"/>
              </a:ext>
            </a:extLst>
          </p:cNvPr>
          <p:cNvSpPr>
            <a:spLocks noGrp="1"/>
          </p:cNvSpPr>
          <p:nvPr/>
        </p:nvSpPr>
        <p:spPr>
          <a:xfrm>
            <a:off x="590550" y="4162425"/>
            <a:ext cx="10953750" cy="5524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  <a:hlinkClick r:id="rId4"/>
              </a:rPr>
              <a:t>https://www.gov.uk/government/publications/allergen-guidance-for-food-businesses/allergen-guidance-for-food-businesses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2549DC-66B0-470A-B083-A83388133722}"/>
              </a:ext>
            </a:extLst>
          </p:cNvPr>
          <p:cNvSpPr>
            <a:spLocks noGrp="1"/>
          </p:cNvSpPr>
          <p:nvPr/>
        </p:nvSpPr>
        <p:spPr>
          <a:xfrm>
            <a:off x="590550" y="4962525"/>
            <a:ext cx="10953750" cy="1333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Kumah, A., Nwogu, C.N., Issah, A.-R., Obot, E., Kanamitie, D.T., Sifa, J.S. and Aidoo, L.A. (2024) ‘Cause-and-Effect (Fishbone) Diagram: A Tool for Generating and Organizing Quality Improvement Ideas’, Global Journal on Quality and Safety in Healthcare, 7(2), pp. 85–87.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19DFA8-A04C-4CC0-BEC4-4E59A6A20528}"/>
              </a:ext>
            </a:extLst>
          </p:cNvPr>
          <p:cNvSpPr>
            <a:spLocks noGrp="1"/>
          </p:cNvSpPr>
          <p:nvPr/>
        </p:nvSpPr>
        <p:spPr>
          <a:xfrm>
            <a:off x="590550" y="6362700"/>
            <a:ext cx="10953750" cy="314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  <a:hlinkClick r:id="rId5"/>
              </a:rPr>
              <a:t>https://doi.org/10.36401/JQSH-23-42</a:t>
            </a:r>
          </a:p>
        </p:txBody>
      </p:sp>
    </p:spTree>
    <p:extLst>
      <p:ext uri="{BB962C8B-B14F-4D97-AF65-F5344CB8AC3E}">
        <p14:creationId xmlns:p14="http://schemas.microsoft.com/office/powerpoint/2010/main" val="473718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070C1F-3B36-4AF7-86E5-5CB7D348163C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References   2 of 3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982C02C-CBCE-4A49-9FC2-1043D2F65A85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12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B8E1A0-9C82-4D31-82F6-73FB80B2FD1C}"/>
              </a:ext>
            </a:extLst>
          </p:cNvPr>
          <p:cNvSpPr>
            <a:spLocks noGrp="1"/>
          </p:cNvSpPr>
          <p:nvPr/>
        </p:nvSpPr>
        <p:spPr>
          <a:xfrm>
            <a:off x="590550" y="1562100"/>
            <a:ext cx="10953750" cy="1095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LCLM4004 Assessment Specification (2026) Problem Solving and Decision Making: September Term 2026, Component 1, Birmingham. ‘Basil’s Bakery’ case study. Unpublished module assessment brief supplied for this task.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685614-11B3-4BD3-AEE3-5371F70AB7F8}"/>
              </a:ext>
            </a:extLst>
          </p:cNvPr>
          <p:cNvSpPr>
            <a:spLocks noGrp="1"/>
          </p:cNvSpPr>
          <p:nvPr/>
        </p:nvSpPr>
        <p:spPr>
          <a:xfrm>
            <a:off x="590550" y="2914650"/>
            <a:ext cx="10953750" cy="1000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Office for National Statistics (2025) Who has access to hybrid work in Great Britain? 11 June. Available at the link below (Accessed: 10 October 2026).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12F710-F3B3-4C5E-95FD-17958494DBB8}"/>
              </a:ext>
            </a:extLst>
          </p:cNvPr>
          <p:cNvSpPr>
            <a:spLocks noGrp="1"/>
          </p:cNvSpPr>
          <p:nvPr/>
        </p:nvSpPr>
        <p:spPr>
          <a:xfrm>
            <a:off x="590550" y="3981450"/>
            <a:ext cx="10953750" cy="5524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  <a:hlinkClick r:id="rId3"/>
              </a:rPr>
              <a:t>https://www.ons.gov.uk/employmentandlabourmarket/peopleinwork/employmentandemployeetypes/articles/whohasaccesstohybridworkingreatbritain/2025-06-11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0415E2-62F8-4087-B09E-1295A531F834}"/>
              </a:ext>
            </a:extLst>
          </p:cNvPr>
          <p:cNvSpPr>
            <a:spLocks noGrp="1"/>
          </p:cNvSpPr>
          <p:nvPr/>
        </p:nvSpPr>
        <p:spPr>
          <a:xfrm>
            <a:off x="590550" y="4781550"/>
            <a:ext cx="10953750" cy="1333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Shankar, A., Jebarajakirthy, C., Nayal, P., Maseeh, H.I., Kumar, A. and Sivapalan, A. (2022) ‘Online food delivery: A systematic synthesis of literature and a framework development’, International Journal of Hospitality Management, 104, article 103240.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F692B7-F9BD-475D-97C3-47FA60769FF4}"/>
              </a:ext>
            </a:extLst>
          </p:cNvPr>
          <p:cNvSpPr>
            <a:spLocks noGrp="1"/>
          </p:cNvSpPr>
          <p:nvPr/>
        </p:nvSpPr>
        <p:spPr>
          <a:xfrm>
            <a:off x="590550" y="6181725"/>
            <a:ext cx="10953750" cy="3143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>
                <a:solidFill>
                  <a:srgbClr val="355C4D"/>
                </a:solidFill>
                <a:latin typeface="DejaVu Sans"/>
                <a:ea typeface="DejaVu Sans"/>
                <a:cs typeface="DejaVu Sans"/>
                <a:hlinkClick r:id="rId4"/>
              </a:rPr>
              <a:t>https://doi.org/10.1016/j.ijhm.2022.103240</a:t>
            </a:r>
          </a:p>
        </p:txBody>
      </p:sp>
    </p:spTree>
    <p:extLst>
      <p:ext uri="{BB962C8B-B14F-4D97-AF65-F5344CB8AC3E}">
        <p14:creationId xmlns:p14="http://schemas.microsoft.com/office/powerpoint/2010/main" val="1939471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E2F3353-5764-4EC3-A1EC-932284059538}"/>
              </a:ext>
            </a:extLst>
          </p:cNvPr>
          <p:cNvSpPr>
            <a:spLocks noGrp="1"/>
          </p:cNvSpPr>
          <p:nvPr/>
        </p:nvSpPr>
        <p:spPr>
          <a:xfrm>
            <a:off x="590550" y="47625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>
                <a:solidFill>
                  <a:srgbClr val="355C4D"/>
                </a:solidFill>
                <a:latin typeface="DejaVu Sans"/>
                <a:ea typeface="DejaVu Sans"/>
                <a:cs typeface="DejaVu Sans"/>
              </a:rPr>
              <a:t>References   3 of 3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DB511CA-9A7A-4A65-A7AC-F8D549C833B8}"/>
              </a:ext>
            </a:extLst>
          </p:cNvPr>
          <p:cNvSpPr>
            <a:spLocks noGrp="1"/>
          </p:cNvSpPr>
          <p:nvPr/>
        </p:nvSpPr>
        <p:spPr>
          <a:xfrm>
            <a:off x="11430000" y="6305550"/>
            <a:ext cx="381000" cy="238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>
                <a:solidFill>
                  <a:srgbClr val="65645B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ACE172-3A5E-4F71-8283-5C9AB2ED11F4}"/>
              </a:ext>
            </a:extLst>
          </p:cNvPr>
          <p:cNvSpPr>
            <a:spLocks noGrp="1"/>
          </p:cNvSpPr>
          <p:nvPr/>
        </p:nvSpPr>
        <p:spPr>
          <a:xfrm>
            <a:off x="590550" y="1562100"/>
            <a:ext cx="1095375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Slack, N., Brandon-Jones, A. and Burgess, N. (2022) Operations Management. 10th edn. Harlow: Pearson.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D74EFE-4FFD-470B-BBB3-3AB46B903AD9}"/>
              </a:ext>
            </a:extLst>
          </p:cNvPr>
          <p:cNvSpPr>
            <a:spLocks noGrp="1"/>
          </p:cNvSpPr>
          <p:nvPr/>
        </p:nvSpPr>
        <p:spPr>
          <a:xfrm>
            <a:off x="590550" y="2771775"/>
            <a:ext cx="1095375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def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292823"/>
                </a:solidFill>
                <a:latin typeface="DejaVu Sans"/>
                <a:ea typeface="DejaVu Sans"/>
                <a:cs typeface="DejaVu Sans"/>
              </a:rPr>
              <a:t>Whittington, R., Angwin, D., Regnér, P., Johnson, G. and Scholes, K. (2023) Exploring Strategy: Text and Cases. 13th edn.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433723116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1184</Words>
  <Application>Microsoft Office PowerPoint</Application>
  <DocSecurity>0</DocSecurity>
  <PresentationFormat>Widescreen</PresentationFormat>
  <Paragraphs>180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Aptos</vt:lpstr>
      <vt:lpstr>DejaVu Sans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sharafat tarakhel</cp:lastModifiedBy>
  <cp:revision>3</cp:revision>
  <dcterms:created xsi:type="dcterms:W3CDTF">2026-10-09T23:59:33Z</dcterms:created>
  <dcterms:modified xsi:type="dcterms:W3CDTF">2026-10-11T22:32:26Z</dcterms:modified>
</cp:coreProperties>
</file>