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6"/>
  </p:notesMasterIdLst>
  <p:handoutMasterIdLst>
    <p:handoutMasterId r:id="rId17"/>
  </p:handoutMasterIdLst>
  <p:sldIdLst>
    <p:sldId id="330" r:id="rId2"/>
    <p:sldId id="333" r:id="rId3"/>
    <p:sldId id="393" r:id="rId4"/>
    <p:sldId id="394" r:id="rId5"/>
    <p:sldId id="395" r:id="rId6"/>
    <p:sldId id="396" r:id="rId7"/>
    <p:sldId id="397" r:id="rId8"/>
    <p:sldId id="392" r:id="rId9"/>
    <p:sldId id="398" r:id="rId10"/>
    <p:sldId id="399" r:id="rId11"/>
    <p:sldId id="400" r:id="rId12"/>
    <p:sldId id="402" r:id="rId13"/>
    <p:sldId id="401" r:id="rId14"/>
    <p:sldId id="403" r:id="rId15"/>
  </p:sldIdLst>
  <p:sldSz cx="9144000" cy="6858000" type="screen4x3"/>
  <p:notesSz cx="6724650" cy="97742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2" autoAdjust="0"/>
    <p:restoredTop sz="94660"/>
  </p:normalViewPr>
  <p:slideViewPr>
    <p:cSldViewPr>
      <p:cViewPr varScale="1">
        <p:scale>
          <a:sx n="109" d="100"/>
          <a:sy n="109" d="100"/>
        </p:scale>
        <p:origin x="558"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854" y="-90"/>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0339222-C583-4BE6-A675-75A6F967FB3B}"/>
              </a:ext>
            </a:extLst>
          </p:cNvPr>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5363" name="Rectangle 3">
            <a:extLst>
              <a:ext uri="{FF2B5EF4-FFF2-40B4-BE49-F238E27FC236}">
                <a16:creationId xmlns:a16="http://schemas.microsoft.com/office/drawing/2014/main" id="{28C0E4A3-ED25-4A11-8380-CB065DBB673D}"/>
              </a:ext>
            </a:extLst>
          </p:cNvPr>
          <p:cNvSpPr>
            <a:spLocks noGrp="1" noChangeArrowheads="1"/>
          </p:cNvSpPr>
          <p:nvPr>
            <p:ph type="dt" sz="quarter" idx="1"/>
          </p:nvPr>
        </p:nvSpPr>
        <p:spPr bwMode="auto">
          <a:xfrm>
            <a:off x="3808333"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algn="r">
              <a:defRPr sz="1200">
                <a:latin typeface="Arial" charset="0"/>
                <a:ea typeface="ＭＳ Ｐゴシック" charset="-128"/>
              </a:defRPr>
            </a:lvl1pPr>
          </a:lstStyle>
          <a:p>
            <a:pPr>
              <a:defRPr/>
            </a:pPr>
            <a:endParaRPr lang="cy-GB"/>
          </a:p>
        </p:txBody>
      </p:sp>
      <p:sp>
        <p:nvSpPr>
          <p:cNvPr id="15364" name="Rectangle 4">
            <a:extLst>
              <a:ext uri="{FF2B5EF4-FFF2-40B4-BE49-F238E27FC236}">
                <a16:creationId xmlns:a16="http://schemas.microsoft.com/office/drawing/2014/main" id="{F7A5FAD1-B5AD-40E2-990A-B8A645E3434B}"/>
              </a:ext>
            </a:extLst>
          </p:cNvPr>
          <p:cNvSpPr>
            <a:spLocks noGrp="1" noChangeArrowheads="1"/>
          </p:cNvSpPr>
          <p:nvPr>
            <p:ph type="ftr" sz="quarter" idx="2"/>
          </p:nvPr>
        </p:nvSpPr>
        <p:spPr bwMode="auto">
          <a:xfrm>
            <a:off x="0"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5365" name="Rectangle 5">
            <a:extLst>
              <a:ext uri="{FF2B5EF4-FFF2-40B4-BE49-F238E27FC236}">
                <a16:creationId xmlns:a16="http://schemas.microsoft.com/office/drawing/2014/main" id="{8CAFDAEB-5509-4A82-98FD-881F323AECF2}"/>
              </a:ext>
            </a:extLst>
          </p:cNvPr>
          <p:cNvSpPr>
            <a:spLocks noGrp="1" noChangeArrowheads="1"/>
          </p:cNvSpPr>
          <p:nvPr>
            <p:ph type="sldNum" sz="quarter" idx="3"/>
          </p:nvPr>
        </p:nvSpPr>
        <p:spPr bwMode="auto">
          <a:xfrm>
            <a:off x="3808333"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algn="r">
              <a:defRPr sz="1200">
                <a:latin typeface="Arial" panose="020B0604020202020204" pitchFamily="34" charset="0"/>
              </a:defRPr>
            </a:lvl1pPr>
          </a:lstStyle>
          <a:p>
            <a:fld id="{4114802B-EE92-43D0-9196-42C78069B3D6}" type="slidenum">
              <a:rPr lang="cy-GB" altLang="en-US"/>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F765034-92EF-4F84-9EAF-5827E13D8AD7}"/>
              </a:ext>
            </a:extLst>
          </p:cNvPr>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7411" name="Rectangle 3">
            <a:extLst>
              <a:ext uri="{FF2B5EF4-FFF2-40B4-BE49-F238E27FC236}">
                <a16:creationId xmlns:a16="http://schemas.microsoft.com/office/drawing/2014/main" id="{EA0FEA46-16AD-40A6-9722-7DF30F68DD0A}"/>
              </a:ext>
            </a:extLst>
          </p:cNvPr>
          <p:cNvSpPr>
            <a:spLocks noGrp="1" noChangeArrowheads="1"/>
          </p:cNvSpPr>
          <p:nvPr>
            <p:ph type="dt" idx="1"/>
          </p:nvPr>
        </p:nvSpPr>
        <p:spPr bwMode="auto">
          <a:xfrm>
            <a:off x="3808333" y="0"/>
            <a:ext cx="2914748" cy="489259"/>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lvl1pPr algn="r">
              <a:defRPr sz="1200">
                <a:latin typeface="Arial" charset="0"/>
                <a:ea typeface="ＭＳ Ｐゴシック" charset="-128"/>
              </a:defRPr>
            </a:lvl1pPr>
          </a:lstStyle>
          <a:p>
            <a:pPr>
              <a:defRPr/>
            </a:pPr>
            <a:endParaRPr lang="cy-GB"/>
          </a:p>
        </p:txBody>
      </p:sp>
      <p:sp>
        <p:nvSpPr>
          <p:cNvPr id="16388" name="Rectangle 4">
            <a:extLst>
              <a:ext uri="{FF2B5EF4-FFF2-40B4-BE49-F238E27FC236}">
                <a16:creationId xmlns:a16="http://schemas.microsoft.com/office/drawing/2014/main" id="{D5AB6E05-C791-4008-A3AB-04D6C39F66E4}"/>
              </a:ext>
            </a:extLst>
          </p:cNvPr>
          <p:cNvSpPr>
            <a:spLocks noRo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D88F0060-1191-4F21-8A4A-E7F51C3604D1}"/>
              </a:ext>
            </a:extLst>
          </p:cNvPr>
          <p:cNvSpPr>
            <a:spLocks noGrp="1" noChangeArrowheads="1"/>
          </p:cNvSpPr>
          <p:nvPr>
            <p:ph type="body" sz="quarter" idx="3"/>
          </p:nvPr>
        </p:nvSpPr>
        <p:spPr bwMode="auto">
          <a:xfrm>
            <a:off x="672152" y="4642489"/>
            <a:ext cx="5380348" cy="4398642"/>
          </a:xfrm>
          <a:prstGeom prst="rect">
            <a:avLst/>
          </a:prstGeom>
          <a:noFill/>
          <a:ln w="9525">
            <a:noFill/>
            <a:miter lim="800000"/>
            <a:headEnd/>
            <a:tailEnd/>
          </a:ln>
          <a:effectLst/>
        </p:spPr>
        <p:txBody>
          <a:bodyPr vert="horz" wrap="square" lIns="90198" tIns="45099" rIns="90198" bIns="45099"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97A4ABE8-F069-4AAD-A367-0F7F2284976D}"/>
              </a:ext>
            </a:extLst>
          </p:cNvPr>
          <p:cNvSpPr>
            <a:spLocks noGrp="1" noChangeArrowheads="1"/>
          </p:cNvSpPr>
          <p:nvPr>
            <p:ph type="ftr" sz="quarter" idx="4"/>
          </p:nvPr>
        </p:nvSpPr>
        <p:spPr bwMode="auto">
          <a:xfrm>
            <a:off x="0"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7415" name="Rectangle 7">
            <a:extLst>
              <a:ext uri="{FF2B5EF4-FFF2-40B4-BE49-F238E27FC236}">
                <a16:creationId xmlns:a16="http://schemas.microsoft.com/office/drawing/2014/main" id="{E610049A-29CF-4B56-846C-12FBC759120B}"/>
              </a:ext>
            </a:extLst>
          </p:cNvPr>
          <p:cNvSpPr>
            <a:spLocks noGrp="1" noChangeArrowheads="1"/>
          </p:cNvSpPr>
          <p:nvPr>
            <p:ph type="sldNum" sz="quarter" idx="5"/>
          </p:nvPr>
        </p:nvSpPr>
        <p:spPr bwMode="auto">
          <a:xfrm>
            <a:off x="3808333" y="9283417"/>
            <a:ext cx="2914748" cy="489258"/>
          </a:xfrm>
          <a:prstGeom prst="rect">
            <a:avLst/>
          </a:prstGeom>
          <a:noFill/>
          <a:ln w="9525">
            <a:noFill/>
            <a:miter lim="800000"/>
            <a:headEnd/>
            <a:tailEnd/>
          </a:ln>
          <a:effectLst/>
        </p:spPr>
        <p:txBody>
          <a:bodyPr vert="horz" wrap="square" lIns="90198" tIns="45099" rIns="90198" bIns="45099" numCol="1" anchor="b" anchorCtr="0" compatLnSpc="1">
            <a:prstTxWarp prst="textNoShape">
              <a:avLst/>
            </a:prstTxWarp>
          </a:bodyPr>
          <a:lstStyle>
            <a:lvl1pPr algn="r">
              <a:defRPr sz="1200">
                <a:latin typeface="Arial" panose="020B0604020202020204" pitchFamily="34" charset="0"/>
              </a:defRPr>
            </a:lvl1pPr>
          </a:lstStyle>
          <a:p>
            <a:fld id="{4A0096F1-5935-4D7D-A7D3-DEA255FE7A61}" type="slidenum">
              <a:rPr lang="cy-GB" altLang="en-US"/>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9BAD4E58-2240-4A79-BCF4-D2C3729DE717}"/>
              </a:ext>
            </a:extLst>
          </p:cNvPr>
          <p:cNvSpPr>
            <a:spLocks noGrp="1" noRot="1" noChangeAspect="1" noTextEdit="1"/>
          </p:cNvSpPr>
          <p:nvPr>
            <p:ph type="sldImg"/>
          </p:nvPr>
        </p:nvSpPr>
        <p:spPr>
          <a:xfrm>
            <a:off x="919163" y="733425"/>
            <a:ext cx="4886325" cy="3665538"/>
          </a:xfrm>
          <a:ln/>
        </p:spPr>
      </p:sp>
      <p:sp>
        <p:nvSpPr>
          <p:cNvPr id="17411" name="Notes Placeholder 2">
            <a:extLst>
              <a:ext uri="{FF2B5EF4-FFF2-40B4-BE49-F238E27FC236}">
                <a16:creationId xmlns:a16="http://schemas.microsoft.com/office/drawing/2014/main" id="{72C1606C-4EE8-4C60-9768-3D921BABB1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7412" name="Slide Number Placeholder 3">
            <a:extLst>
              <a:ext uri="{FF2B5EF4-FFF2-40B4-BE49-F238E27FC236}">
                <a16:creationId xmlns:a16="http://schemas.microsoft.com/office/drawing/2014/main" id="{B3845AC5-8432-497C-BBE9-04E5D1C5EC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C501639-02B1-4F82-B6BB-9DF5544A37B1}" type="slidenum">
              <a:rPr lang="cy-GB" altLang="en-US" sz="1200">
                <a:latin typeface="Arial" panose="020B0604020202020204" pitchFamily="34" charset="0"/>
              </a:rPr>
              <a:pPr/>
              <a:t>1</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D737834C-4052-4236-AAA4-D96523324B5F}"/>
              </a:ext>
            </a:extLst>
          </p:cNvPr>
          <p:cNvSpPr>
            <a:spLocks noGrp="1" noRot="1" noChangeAspect="1" noTextEdit="1"/>
          </p:cNvSpPr>
          <p:nvPr>
            <p:ph type="sldImg"/>
          </p:nvPr>
        </p:nvSpPr>
        <p:spPr>
          <a:xfrm>
            <a:off x="919163" y="733425"/>
            <a:ext cx="4886325" cy="3665538"/>
          </a:xfrm>
          <a:ln/>
        </p:spPr>
      </p:sp>
      <p:sp>
        <p:nvSpPr>
          <p:cNvPr id="18435" name="Notes Placeholder 2">
            <a:extLst>
              <a:ext uri="{FF2B5EF4-FFF2-40B4-BE49-F238E27FC236}">
                <a16:creationId xmlns:a16="http://schemas.microsoft.com/office/drawing/2014/main" id="{82DD8289-39EE-4ECC-8EB1-43D4CC4FB9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8436" name="Slide Number Placeholder 3">
            <a:extLst>
              <a:ext uri="{FF2B5EF4-FFF2-40B4-BE49-F238E27FC236}">
                <a16:creationId xmlns:a16="http://schemas.microsoft.com/office/drawing/2014/main" id="{31525CF1-B342-4312-9843-4C0E9B2639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607377F8-6664-4366-B15D-80F40E25F8AC}" type="slidenum">
              <a:rPr lang="en-GB" altLang="en-US" sz="1200">
                <a:latin typeface="Arial" panose="020B0604020202020204" pitchFamily="34" charset="0"/>
              </a:rPr>
              <a:pPr/>
              <a:t>2</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6AEE8D80-6612-47DE-9550-B87E1603376D}"/>
              </a:ext>
            </a:extLst>
          </p:cNvPr>
          <p:cNvSpPr>
            <a:spLocks noGrp="1" noRot="1" noChangeAspect="1" noTextEdit="1"/>
          </p:cNvSpPr>
          <p:nvPr>
            <p:ph type="sldImg"/>
          </p:nvPr>
        </p:nvSpPr>
        <p:spPr>
          <a:xfrm>
            <a:off x="919163" y="733425"/>
            <a:ext cx="4886325" cy="3665538"/>
          </a:xfrm>
          <a:ln/>
        </p:spPr>
      </p:sp>
      <p:sp>
        <p:nvSpPr>
          <p:cNvPr id="19459" name="Notes Placeholder 2">
            <a:extLst>
              <a:ext uri="{FF2B5EF4-FFF2-40B4-BE49-F238E27FC236}">
                <a16:creationId xmlns:a16="http://schemas.microsoft.com/office/drawing/2014/main" id="{C5E9748B-5236-49F2-8EAA-BEDFF28AD32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9460" name="Slide Number Placeholder 3">
            <a:extLst>
              <a:ext uri="{FF2B5EF4-FFF2-40B4-BE49-F238E27FC236}">
                <a16:creationId xmlns:a16="http://schemas.microsoft.com/office/drawing/2014/main" id="{9347724C-5462-4ADA-BEDE-6A52868161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DA79B4A-0D88-4F0D-9E45-9368F73C23D8}" type="slidenum">
              <a:rPr lang="en-GB" altLang="en-US" sz="120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879A93-26B4-4CA9-B2A9-69067E631829}"/>
              </a:ext>
            </a:extLst>
          </p:cNvPr>
          <p:cNvSpPr>
            <a:spLocks noGrp="1" noRot="1" noChangeAspect="1" noTextEdit="1"/>
          </p:cNvSpPr>
          <p:nvPr>
            <p:ph type="sldImg"/>
          </p:nvPr>
        </p:nvSpPr>
        <p:spPr>
          <a:xfrm>
            <a:off x="919163" y="733425"/>
            <a:ext cx="4886325" cy="3665538"/>
          </a:xfrm>
          <a:ln/>
        </p:spPr>
      </p:sp>
      <p:sp>
        <p:nvSpPr>
          <p:cNvPr id="20483" name="Notes Placeholder 2">
            <a:extLst>
              <a:ext uri="{FF2B5EF4-FFF2-40B4-BE49-F238E27FC236}">
                <a16:creationId xmlns:a16="http://schemas.microsoft.com/office/drawing/2014/main" id="{C55B6FF9-9A66-47BC-B973-6AFBB846B84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0484" name="Slide Number Placeholder 3">
            <a:extLst>
              <a:ext uri="{FF2B5EF4-FFF2-40B4-BE49-F238E27FC236}">
                <a16:creationId xmlns:a16="http://schemas.microsoft.com/office/drawing/2014/main" id="{892FDD2B-F012-420E-83F6-48030A3F3C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D532A2-579B-427B-9049-4117B2019727}" type="slidenum">
              <a:rPr lang="en-GB" altLang="en-US" sz="120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6FDE5C4B-AE8E-4448-87DB-2B96FBCE7C67}"/>
              </a:ext>
            </a:extLst>
          </p:cNvPr>
          <p:cNvSpPr>
            <a:spLocks noGrp="1" noRot="1" noChangeAspect="1" noTextEdit="1"/>
          </p:cNvSpPr>
          <p:nvPr>
            <p:ph type="sldImg"/>
          </p:nvPr>
        </p:nvSpPr>
        <p:spPr>
          <a:xfrm>
            <a:off x="919163" y="733425"/>
            <a:ext cx="4886325" cy="3665538"/>
          </a:xfrm>
          <a:ln/>
        </p:spPr>
      </p:sp>
      <p:sp>
        <p:nvSpPr>
          <p:cNvPr id="21507" name="Notes Placeholder 2">
            <a:extLst>
              <a:ext uri="{FF2B5EF4-FFF2-40B4-BE49-F238E27FC236}">
                <a16:creationId xmlns:a16="http://schemas.microsoft.com/office/drawing/2014/main" id="{5F116B52-0FB1-4EE8-9317-A249E7682A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74A24ECD-3933-4ADF-BABC-0DCC4D9BA57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69740DA-5BC6-48E8-8942-3197232FFB88}" type="slidenum">
              <a:rPr lang="en-GB" altLang="en-US" sz="1200">
                <a:latin typeface="Arial" panose="020B0604020202020204" pitchFamily="34" charset="0"/>
              </a:rPr>
              <a:pPr/>
              <a:t>5</a:t>
            </a:fld>
            <a:endParaRPr lang="en-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98D2AAA-E8DC-4C8F-8301-F87B61B9AE1F}"/>
              </a:ext>
            </a:extLst>
          </p:cNvPr>
          <p:cNvSpPr>
            <a:spLocks noGrp="1" noRot="1" noChangeAspect="1" noTextEdit="1"/>
          </p:cNvSpPr>
          <p:nvPr>
            <p:ph type="sldImg"/>
          </p:nvPr>
        </p:nvSpPr>
        <p:spPr>
          <a:xfrm>
            <a:off x="919163" y="733425"/>
            <a:ext cx="4886325" cy="3665538"/>
          </a:xfrm>
          <a:ln/>
        </p:spPr>
      </p:sp>
      <p:sp>
        <p:nvSpPr>
          <p:cNvPr id="22531" name="Notes Placeholder 2">
            <a:extLst>
              <a:ext uri="{FF2B5EF4-FFF2-40B4-BE49-F238E27FC236}">
                <a16:creationId xmlns:a16="http://schemas.microsoft.com/office/drawing/2014/main" id="{EC5A53FB-D1D0-430A-912F-502A455F325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2532" name="Slide Number Placeholder 3">
            <a:extLst>
              <a:ext uri="{FF2B5EF4-FFF2-40B4-BE49-F238E27FC236}">
                <a16:creationId xmlns:a16="http://schemas.microsoft.com/office/drawing/2014/main" id="{93180F58-BCB6-4E97-B65E-26A70774962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F5B9CAE-A104-434C-BFC2-6DC4FED2D504}" type="slidenum">
              <a:rPr lang="en-GB" altLang="en-US" sz="1200">
                <a:latin typeface="Arial" panose="020B0604020202020204" pitchFamily="34" charset="0"/>
              </a:rPr>
              <a:pPr/>
              <a:t>6</a:t>
            </a:fld>
            <a:endParaRPr lang="en-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8FCF6AF0-10A6-4240-BBCA-2F63DC75FF13}"/>
              </a:ext>
            </a:extLst>
          </p:cNvPr>
          <p:cNvSpPr>
            <a:spLocks noGrp="1" noRot="1" noChangeAspect="1" noTextEdit="1"/>
          </p:cNvSpPr>
          <p:nvPr>
            <p:ph type="sldImg"/>
          </p:nvPr>
        </p:nvSpPr>
        <p:spPr>
          <a:xfrm>
            <a:off x="919163" y="733425"/>
            <a:ext cx="4886325" cy="3665538"/>
          </a:xfrm>
          <a:ln/>
        </p:spPr>
      </p:sp>
      <p:sp>
        <p:nvSpPr>
          <p:cNvPr id="23555" name="Notes Placeholder 2">
            <a:extLst>
              <a:ext uri="{FF2B5EF4-FFF2-40B4-BE49-F238E27FC236}">
                <a16:creationId xmlns:a16="http://schemas.microsoft.com/office/drawing/2014/main" id="{0D6498EC-BB38-4EF3-98E1-31501E1769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90FA527E-2022-46D6-811C-2F09353766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0115002-8FE9-4E21-A8AA-5B30AF68E631}" type="slidenum">
              <a:rPr lang="en-GB" altLang="en-US" sz="1200">
                <a:latin typeface="Arial" panose="020B0604020202020204" pitchFamily="34" charset="0"/>
              </a:rPr>
              <a:pPr/>
              <a:t>7</a:t>
            </a:fld>
            <a:endParaRPr lang="en-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35CA31E-3082-4D3B-BB46-AA2C53B25C69}"/>
              </a:ext>
            </a:extLst>
          </p:cNvPr>
          <p:cNvSpPr>
            <a:spLocks noGrp="1" noRot="1" noChangeAspect="1" noTextEdit="1"/>
          </p:cNvSpPr>
          <p:nvPr>
            <p:ph type="sldImg"/>
          </p:nvPr>
        </p:nvSpPr>
        <p:spPr>
          <a:xfrm>
            <a:off x="919163" y="733425"/>
            <a:ext cx="4886325" cy="3665538"/>
          </a:xfrm>
          <a:ln/>
        </p:spPr>
      </p:sp>
      <p:sp>
        <p:nvSpPr>
          <p:cNvPr id="24579" name="Notes Placeholder 2">
            <a:extLst>
              <a:ext uri="{FF2B5EF4-FFF2-40B4-BE49-F238E27FC236}">
                <a16:creationId xmlns:a16="http://schemas.microsoft.com/office/drawing/2014/main" id="{6E26418E-0510-4E99-875F-D8B5300EE1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4580" name="Slide Number Placeholder 3">
            <a:extLst>
              <a:ext uri="{FF2B5EF4-FFF2-40B4-BE49-F238E27FC236}">
                <a16:creationId xmlns:a16="http://schemas.microsoft.com/office/drawing/2014/main" id="{43C006EF-4125-4B80-BE3E-AFB5C68974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9B4ACA7-0FF3-4508-ADD2-F0530809A344}" type="slidenum">
              <a:rPr lang="en-GB" altLang="en-US" sz="1200">
                <a:latin typeface="Arial" panose="020B0604020202020204" pitchFamily="34" charset="0"/>
              </a:rPr>
              <a:pPr/>
              <a:t>8</a:t>
            </a:fld>
            <a:endParaRPr lang="en-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C9A138F-F200-4F59-9863-208AB4842166}"/>
              </a:ext>
            </a:extLst>
          </p:cNvPr>
          <p:cNvSpPr>
            <a:spLocks noGrp="1" noRot="1" noChangeAspect="1" noTextEdit="1"/>
          </p:cNvSpPr>
          <p:nvPr>
            <p:ph type="sldImg"/>
          </p:nvPr>
        </p:nvSpPr>
        <p:spPr>
          <a:xfrm>
            <a:off x="919163" y="733425"/>
            <a:ext cx="4886325" cy="3665538"/>
          </a:xfrm>
          <a:ln/>
        </p:spPr>
      </p:sp>
      <p:sp>
        <p:nvSpPr>
          <p:cNvPr id="25603" name="Notes Placeholder 2">
            <a:extLst>
              <a:ext uri="{FF2B5EF4-FFF2-40B4-BE49-F238E27FC236}">
                <a16:creationId xmlns:a16="http://schemas.microsoft.com/office/drawing/2014/main" id="{06E4D47D-E71F-4DA5-8AB6-30B5F02EBD3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E13AA2F8-AE05-4B75-8B46-149DB03690F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1571421-9F9D-4EE5-BF18-0A6C3AC2AA41}" type="slidenum">
              <a:rPr lang="en-GB" altLang="en-US" sz="1200">
                <a:latin typeface="Arial" panose="020B0604020202020204" pitchFamily="34" charset="0"/>
              </a:rPr>
              <a:pPr/>
              <a:t>9</a:t>
            </a:fld>
            <a:endParaRPr lang="en-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D1B9C6D-C1EA-4E1C-B06F-DC0EC08AC960}"/>
              </a:ext>
            </a:extLst>
          </p:cNvPr>
          <p:cNvSpPr>
            <a:spLocks noGrp="1" noRot="1" noChangeAspect="1" noTextEdit="1"/>
          </p:cNvSpPr>
          <p:nvPr>
            <p:ph type="sldImg"/>
          </p:nvPr>
        </p:nvSpPr>
        <p:spPr>
          <a:xfrm>
            <a:off x="919163" y="733425"/>
            <a:ext cx="4886325" cy="3665538"/>
          </a:xfrm>
          <a:ln/>
        </p:spPr>
      </p:sp>
      <p:sp>
        <p:nvSpPr>
          <p:cNvPr id="26627" name="Notes Placeholder 2">
            <a:extLst>
              <a:ext uri="{FF2B5EF4-FFF2-40B4-BE49-F238E27FC236}">
                <a16:creationId xmlns:a16="http://schemas.microsoft.com/office/drawing/2014/main" id="{E0B04F04-71C4-4144-AD68-F714A18C36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6628" name="Slide Number Placeholder 3">
            <a:extLst>
              <a:ext uri="{FF2B5EF4-FFF2-40B4-BE49-F238E27FC236}">
                <a16:creationId xmlns:a16="http://schemas.microsoft.com/office/drawing/2014/main" id="{0C85E02E-4400-43FC-8206-6E15BCCA53E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830300D-EE63-462B-ABE8-7F305189231D}" type="slidenum">
              <a:rPr lang="en-GB" altLang="en-US" sz="1200">
                <a:latin typeface="Arial" panose="020B0604020202020204" pitchFamily="34" charset="0"/>
              </a:rPr>
              <a:pPr/>
              <a:t>10</a:t>
            </a:fld>
            <a:endParaRPr lang="en-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523E15A-4A62-4EC6-A019-549A2665B522}"/>
              </a:ext>
            </a:extLst>
          </p:cNvPr>
          <p:cNvSpPr>
            <a:spLocks noGrp="1" noRot="1" noChangeAspect="1" noTextEdit="1"/>
          </p:cNvSpPr>
          <p:nvPr>
            <p:ph type="sldImg"/>
          </p:nvPr>
        </p:nvSpPr>
        <p:spPr>
          <a:xfrm>
            <a:off x="919163" y="733425"/>
            <a:ext cx="4886325" cy="3665538"/>
          </a:xfrm>
          <a:ln/>
        </p:spPr>
      </p:sp>
      <p:sp>
        <p:nvSpPr>
          <p:cNvPr id="27651" name="Notes Placeholder 2">
            <a:extLst>
              <a:ext uri="{FF2B5EF4-FFF2-40B4-BE49-F238E27FC236}">
                <a16:creationId xmlns:a16="http://schemas.microsoft.com/office/drawing/2014/main" id="{EFC0B2AC-5299-4833-B17C-39C0B3DF44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F69FEA82-F060-445F-AE0D-D40DF7BA58A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BCEC6DE-DEA0-4E84-AEF3-36A674BB2DC2}" type="slidenum">
              <a:rPr lang="en-GB" altLang="en-US" sz="1200">
                <a:latin typeface="Arial" panose="020B0604020202020204" pitchFamily="34" charset="0"/>
              </a:rPr>
              <a:pPr/>
              <a:t>11</a:t>
            </a:fld>
            <a:endParaRPr lang="en-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B90C81C-761B-471A-A9A7-03B6C57FEA33}"/>
              </a:ext>
            </a:extLst>
          </p:cNvPr>
          <p:cNvSpPr>
            <a:spLocks noGrp="1" noRot="1" noChangeAspect="1" noTextEdit="1"/>
          </p:cNvSpPr>
          <p:nvPr>
            <p:ph type="sldImg"/>
          </p:nvPr>
        </p:nvSpPr>
        <p:spPr>
          <a:xfrm>
            <a:off x="919163" y="733425"/>
            <a:ext cx="4886325" cy="3665538"/>
          </a:xfrm>
          <a:ln/>
        </p:spPr>
      </p:sp>
      <p:sp>
        <p:nvSpPr>
          <p:cNvPr id="28675" name="Notes Placeholder 2">
            <a:extLst>
              <a:ext uri="{FF2B5EF4-FFF2-40B4-BE49-F238E27FC236}">
                <a16:creationId xmlns:a16="http://schemas.microsoft.com/office/drawing/2014/main" id="{CE2FBEBB-060D-49F3-B00C-181C434527D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8676" name="Slide Number Placeholder 3">
            <a:extLst>
              <a:ext uri="{FF2B5EF4-FFF2-40B4-BE49-F238E27FC236}">
                <a16:creationId xmlns:a16="http://schemas.microsoft.com/office/drawing/2014/main" id="{B28EEB48-833F-401A-9845-34F492750B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DED03E-D64D-4386-8740-DD8E5000F9AF}" type="slidenum">
              <a:rPr lang="en-GB" altLang="en-US" sz="1200">
                <a:latin typeface="Arial" panose="020B0604020202020204" pitchFamily="34" charset="0"/>
              </a:rPr>
              <a:pPr/>
              <a:t>12</a:t>
            </a:fld>
            <a:endParaRPr lang="en-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A3E398F-1647-4BAD-B5E0-6CB64840D881}"/>
              </a:ext>
            </a:extLst>
          </p:cNvPr>
          <p:cNvSpPr>
            <a:spLocks noGrp="1" noRot="1" noChangeAspect="1" noTextEdit="1"/>
          </p:cNvSpPr>
          <p:nvPr>
            <p:ph type="sldImg"/>
          </p:nvPr>
        </p:nvSpPr>
        <p:spPr>
          <a:xfrm>
            <a:off x="919163" y="733425"/>
            <a:ext cx="4886325" cy="3665538"/>
          </a:xfrm>
          <a:ln/>
        </p:spPr>
      </p:sp>
      <p:sp>
        <p:nvSpPr>
          <p:cNvPr id="29699" name="Notes Placeholder 2">
            <a:extLst>
              <a:ext uri="{FF2B5EF4-FFF2-40B4-BE49-F238E27FC236}">
                <a16:creationId xmlns:a16="http://schemas.microsoft.com/office/drawing/2014/main" id="{0A8C7D1B-B909-4D55-A710-2EED78CA1EF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9700" name="Slide Number Placeholder 3">
            <a:extLst>
              <a:ext uri="{FF2B5EF4-FFF2-40B4-BE49-F238E27FC236}">
                <a16:creationId xmlns:a16="http://schemas.microsoft.com/office/drawing/2014/main" id="{54527B88-024B-4B19-9DF7-E3148C6D23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E095C3A-021F-4633-A800-1D3BED63AA34}" type="slidenum">
              <a:rPr lang="en-GB" altLang="en-US" sz="1200">
                <a:latin typeface="Arial" panose="020B0604020202020204" pitchFamily="34" charset="0"/>
              </a:rPr>
              <a:pPr/>
              <a:t>13</a:t>
            </a:fld>
            <a:endParaRPr lang="en-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43101E05-0B47-4817-9896-CD4BEEFEFDD1}"/>
              </a:ext>
            </a:extLst>
          </p:cNvPr>
          <p:cNvSpPr>
            <a:spLocks noGrp="1" noRot="1" noChangeAspect="1" noTextEdit="1"/>
          </p:cNvSpPr>
          <p:nvPr>
            <p:ph type="sldImg"/>
          </p:nvPr>
        </p:nvSpPr>
        <p:spPr>
          <a:xfrm>
            <a:off x="919163" y="733425"/>
            <a:ext cx="4886325" cy="3665538"/>
          </a:xfrm>
          <a:ln/>
        </p:spPr>
      </p:sp>
      <p:sp>
        <p:nvSpPr>
          <p:cNvPr id="30723" name="Notes Placeholder 2">
            <a:extLst>
              <a:ext uri="{FF2B5EF4-FFF2-40B4-BE49-F238E27FC236}">
                <a16:creationId xmlns:a16="http://schemas.microsoft.com/office/drawing/2014/main" id="{CE223EBF-011D-4D7E-AEC9-3693F5F2DD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1C597F1E-2E95-43D2-BB20-C0F19C2B323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C96F0D1-6B89-492E-8F81-0549B0E9D2F2}" type="slidenum">
              <a:rPr lang="en-GB" altLang="en-US" sz="1200">
                <a:latin typeface="Arial" panose="020B0604020202020204" pitchFamily="34" charset="0"/>
              </a:rPr>
              <a:pPr/>
              <a:t>14</a:t>
            </a:fld>
            <a:endParaRPr lang="en-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a:t>Cliciwch i olygu arddull y Meistr teitl</a:t>
            </a:r>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a:t>Cliciwch i olygu arddull is-deitl y Meistr</a:t>
            </a:r>
          </a:p>
        </p:txBody>
      </p:sp>
      <p:sp>
        <p:nvSpPr>
          <p:cNvPr id="4" name="Rectangle 4">
            <a:extLst>
              <a:ext uri="{FF2B5EF4-FFF2-40B4-BE49-F238E27FC236}">
                <a16:creationId xmlns:a16="http://schemas.microsoft.com/office/drawing/2014/main" id="{661089C8-1D57-40AE-B9B9-75CDB622127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5AFF91D0-9471-41C5-87C0-B45657EFA18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CC006F2-853E-4468-A3E6-CA6F97418679}"/>
              </a:ext>
            </a:extLst>
          </p:cNvPr>
          <p:cNvSpPr>
            <a:spLocks noGrp="1" noChangeArrowheads="1"/>
          </p:cNvSpPr>
          <p:nvPr>
            <p:ph type="sldNum" sz="quarter" idx="12"/>
          </p:nvPr>
        </p:nvSpPr>
        <p:spPr>
          <a:ln/>
        </p:spPr>
        <p:txBody>
          <a:bodyPr/>
          <a:lstStyle>
            <a:lvl1pPr>
              <a:defRPr/>
            </a:lvl1pPr>
          </a:lstStyle>
          <a:p>
            <a:fld id="{8022C0AF-32E4-4ACD-9913-A867AD7E869E}" type="slidenum">
              <a:rPr lang="en-US" altLang="en-US"/>
              <a:pPr/>
              <a:t>‹#›</a:t>
            </a:fld>
            <a:endParaRPr lang="en-US" altLang="en-US"/>
          </a:p>
        </p:txBody>
      </p:sp>
    </p:spTree>
    <p:extLst>
      <p:ext uri="{BB962C8B-B14F-4D97-AF65-F5344CB8AC3E}">
        <p14:creationId xmlns:p14="http://schemas.microsoft.com/office/powerpoint/2010/main" val="2858031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idx="1"/>
          </p:nvPr>
        </p:nvSpPr>
        <p:spPr/>
        <p:txBody>
          <a:body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BE5FD846-481E-440E-BFA3-223D6D4B860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7827923-6A68-4092-B98B-D3314AB6CB4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2391792A-0ADD-40E4-82FA-5C9E149B9202}"/>
              </a:ext>
            </a:extLst>
          </p:cNvPr>
          <p:cNvSpPr>
            <a:spLocks noGrp="1" noChangeArrowheads="1"/>
          </p:cNvSpPr>
          <p:nvPr>
            <p:ph type="sldNum" sz="quarter" idx="12"/>
          </p:nvPr>
        </p:nvSpPr>
        <p:spPr>
          <a:ln/>
        </p:spPr>
        <p:txBody>
          <a:bodyPr/>
          <a:lstStyle>
            <a:lvl1pPr>
              <a:defRPr/>
            </a:lvl1pPr>
          </a:lstStyle>
          <a:p>
            <a:fld id="{02AE9208-DA70-4903-A7DC-59535DC9F156}" type="slidenum">
              <a:rPr lang="en-US" altLang="en-US"/>
              <a:pPr/>
              <a:t>‹#›</a:t>
            </a:fld>
            <a:endParaRPr lang="en-US" altLang="en-US"/>
          </a:p>
        </p:txBody>
      </p:sp>
    </p:spTree>
    <p:extLst>
      <p:ext uri="{BB962C8B-B14F-4D97-AF65-F5344CB8AC3E}">
        <p14:creationId xmlns:p14="http://schemas.microsoft.com/office/powerpoint/2010/main" val="3172369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a:t>Cliciwch i olygu arddull y Meistr teitl</a:t>
            </a:r>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a:t>Cliciwch i olygu arddulliau'r Meistr testun</a:t>
            </a:r>
          </a:p>
        </p:txBody>
      </p:sp>
      <p:sp>
        <p:nvSpPr>
          <p:cNvPr id="4" name="Rectangle 4">
            <a:extLst>
              <a:ext uri="{FF2B5EF4-FFF2-40B4-BE49-F238E27FC236}">
                <a16:creationId xmlns:a16="http://schemas.microsoft.com/office/drawing/2014/main" id="{C4CCC0E3-39E1-4F34-8798-E6C16D88189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36997762-A938-4739-8AA9-99BF4960844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1E65A7D8-1FCB-46C2-959C-F50C78021861}"/>
              </a:ext>
            </a:extLst>
          </p:cNvPr>
          <p:cNvSpPr>
            <a:spLocks noGrp="1" noChangeArrowheads="1"/>
          </p:cNvSpPr>
          <p:nvPr>
            <p:ph type="sldNum" sz="quarter" idx="12"/>
          </p:nvPr>
        </p:nvSpPr>
        <p:spPr>
          <a:ln/>
        </p:spPr>
        <p:txBody>
          <a:bodyPr/>
          <a:lstStyle>
            <a:lvl1pPr>
              <a:defRPr/>
            </a:lvl1pPr>
          </a:lstStyle>
          <a:p>
            <a:fld id="{E7CCED20-C8D7-4499-8D4D-EF7A4D10C209}" type="slidenum">
              <a:rPr lang="en-US" altLang="en-US"/>
              <a:pPr/>
              <a:t>‹#›</a:t>
            </a:fld>
            <a:endParaRPr lang="en-US" altLang="en-US"/>
          </a:p>
        </p:txBody>
      </p:sp>
    </p:spTree>
    <p:extLst>
      <p:ext uri="{BB962C8B-B14F-4D97-AF65-F5344CB8AC3E}">
        <p14:creationId xmlns:p14="http://schemas.microsoft.com/office/powerpoint/2010/main" val="706812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Rectangle 4">
            <a:extLst>
              <a:ext uri="{FF2B5EF4-FFF2-40B4-BE49-F238E27FC236}">
                <a16:creationId xmlns:a16="http://schemas.microsoft.com/office/drawing/2014/main" id="{EA986D8A-3238-4C48-BEF0-EDCEC73819D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B8051AAA-B310-47AC-9B60-E1630FDC1B4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EC4C255E-606C-4A88-8FA5-FCECB64DCC17}"/>
              </a:ext>
            </a:extLst>
          </p:cNvPr>
          <p:cNvSpPr>
            <a:spLocks noGrp="1" noChangeArrowheads="1"/>
          </p:cNvSpPr>
          <p:nvPr>
            <p:ph type="sldNum" sz="quarter" idx="12"/>
          </p:nvPr>
        </p:nvSpPr>
        <p:spPr>
          <a:ln/>
        </p:spPr>
        <p:txBody>
          <a:bodyPr/>
          <a:lstStyle>
            <a:lvl1pPr>
              <a:defRPr/>
            </a:lvl1pPr>
          </a:lstStyle>
          <a:p>
            <a:fld id="{081FB68D-6E87-4184-A4F8-1E9B913E7215}" type="slidenum">
              <a:rPr lang="en-US" altLang="en-US"/>
              <a:pPr/>
              <a:t>‹#›</a:t>
            </a:fld>
            <a:endParaRPr lang="en-US" altLang="en-US"/>
          </a:p>
        </p:txBody>
      </p:sp>
    </p:spTree>
    <p:extLst>
      <p:ext uri="{BB962C8B-B14F-4D97-AF65-F5344CB8AC3E}">
        <p14:creationId xmlns:p14="http://schemas.microsoft.com/office/powerpoint/2010/main" val="1809137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a:t>Cliciwch i olygu arddull y Meistr teitl</a:t>
            </a:r>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7" name="Rectangle 4">
            <a:extLst>
              <a:ext uri="{FF2B5EF4-FFF2-40B4-BE49-F238E27FC236}">
                <a16:creationId xmlns:a16="http://schemas.microsoft.com/office/drawing/2014/main" id="{531B19CE-F216-401E-9A93-948EA676A6D5}"/>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03E924E2-00A6-4C01-9EA8-F5DA796AF8C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B2F8C29C-D13A-41F0-B2EE-982B6C5B1288}"/>
              </a:ext>
            </a:extLst>
          </p:cNvPr>
          <p:cNvSpPr>
            <a:spLocks noGrp="1" noChangeArrowheads="1"/>
          </p:cNvSpPr>
          <p:nvPr>
            <p:ph type="sldNum" sz="quarter" idx="12"/>
          </p:nvPr>
        </p:nvSpPr>
        <p:spPr>
          <a:ln/>
        </p:spPr>
        <p:txBody>
          <a:bodyPr/>
          <a:lstStyle>
            <a:lvl1pPr>
              <a:defRPr/>
            </a:lvl1pPr>
          </a:lstStyle>
          <a:p>
            <a:fld id="{C7821700-94DE-4855-AECC-C922FA57C741}" type="slidenum">
              <a:rPr lang="en-US" altLang="en-US"/>
              <a:pPr/>
              <a:t>‹#›</a:t>
            </a:fld>
            <a:endParaRPr lang="en-US" altLang="en-US"/>
          </a:p>
        </p:txBody>
      </p:sp>
    </p:spTree>
    <p:extLst>
      <p:ext uri="{BB962C8B-B14F-4D97-AF65-F5344CB8AC3E}">
        <p14:creationId xmlns:p14="http://schemas.microsoft.com/office/powerpoint/2010/main" val="3137877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Rectangle 4">
            <a:extLst>
              <a:ext uri="{FF2B5EF4-FFF2-40B4-BE49-F238E27FC236}">
                <a16:creationId xmlns:a16="http://schemas.microsoft.com/office/drawing/2014/main" id="{0F8A15D3-4A01-486F-B245-6D4F17A9092D}"/>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C396614A-BB25-4ACA-9933-B533CD87086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5695E8EE-4BA2-4AC9-9F32-85DD8000B31E}"/>
              </a:ext>
            </a:extLst>
          </p:cNvPr>
          <p:cNvSpPr>
            <a:spLocks noGrp="1" noChangeArrowheads="1"/>
          </p:cNvSpPr>
          <p:nvPr>
            <p:ph type="sldNum" sz="quarter" idx="12"/>
          </p:nvPr>
        </p:nvSpPr>
        <p:spPr>
          <a:ln/>
        </p:spPr>
        <p:txBody>
          <a:bodyPr/>
          <a:lstStyle>
            <a:lvl1pPr>
              <a:defRPr/>
            </a:lvl1pPr>
          </a:lstStyle>
          <a:p>
            <a:fld id="{CEA316AB-A964-4D43-92D9-6DE772B30348}" type="slidenum">
              <a:rPr lang="en-US" altLang="en-US"/>
              <a:pPr/>
              <a:t>‹#›</a:t>
            </a:fld>
            <a:endParaRPr lang="en-US" altLang="en-US"/>
          </a:p>
        </p:txBody>
      </p:sp>
    </p:spTree>
    <p:extLst>
      <p:ext uri="{BB962C8B-B14F-4D97-AF65-F5344CB8AC3E}">
        <p14:creationId xmlns:p14="http://schemas.microsoft.com/office/powerpoint/2010/main" val="503615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E0E70536-5956-4A90-905C-154D61B85A99}"/>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CC200D0E-7A2D-43A7-8031-FCDCF95182C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935D3CC8-F189-4855-9B9B-16C83666D909}"/>
              </a:ext>
            </a:extLst>
          </p:cNvPr>
          <p:cNvSpPr>
            <a:spLocks noGrp="1" noChangeArrowheads="1"/>
          </p:cNvSpPr>
          <p:nvPr>
            <p:ph type="sldNum" sz="quarter" idx="12"/>
          </p:nvPr>
        </p:nvSpPr>
        <p:spPr>
          <a:ln/>
        </p:spPr>
        <p:txBody>
          <a:bodyPr/>
          <a:lstStyle>
            <a:lvl1pPr>
              <a:defRPr/>
            </a:lvl1pPr>
          </a:lstStyle>
          <a:p>
            <a:fld id="{5EB2EF25-E86A-4FC9-BA8E-79C2968875DA}" type="slidenum">
              <a:rPr lang="en-US" altLang="en-US"/>
              <a:pPr/>
              <a:t>‹#›</a:t>
            </a:fld>
            <a:endParaRPr lang="en-US" altLang="en-US"/>
          </a:p>
        </p:txBody>
      </p:sp>
    </p:spTree>
    <p:extLst>
      <p:ext uri="{BB962C8B-B14F-4D97-AF65-F5344CB8AC3E}">
        <p14:creationId xmlns:p14="http://schemas.microsoft.com/office/powerpoint/2010/main" val="25286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a:t>Cliciwch i olygu arddull y Meistr teitl</a:t>
            </a:r>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a:extLst>
              <a:ext uri="{FF2B5EF4-FFF2-40B4-BE49-F238E27FC236}">
                <a16:creationId xmlns:a16="http://schemas.microsoft.com/office/drawing/2014/main" id="{F061F93C-0C14-4EC0-8758-E8616D01D5B3}"/>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B64D0F4B-69B7-4E4A-8BB0-3C9C719D58F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64120DAE-ED0D-49CD-82A5-A491280AFC86}"/>
              </a:ext>
            </a:extLst>
          </p:cNvPr>
          <p:cNvSpPr>
            <a:spLocks noGrp="1" noChangeArrowheads="1"/>
          </p:cNvSpPr>
          <p:nvPr>
            <p:ph type="sldNum" sz="quarter" idx="12"/>
          </p:nvPr>
        </p:nvSpPr>
        <p:spPr>
          <a:ln/>
        </p:spPr>
        <p:txBody>
          <a:bodyPr/>
          <a:lstStyle>
            <a:lvl1pPr>
              <a:defRPr/>
            </a:lvl1pPr>
          </a:lstStyle>
          <a:p>
            <a:fld id="{6C494CD5-C866-40A4-9ACC-200E5FA2CB4E}" type="slidenum">
              <a:rPr lang="en-US" altLang="en-US"/>
              <a:pPr/>
              <a:t>‹#›</a:t>
            </a:fld>
            <a:endParaRPr lang="en-US" altLang="en-US"/>
          </a:p>
        </p:txBody>
      </p:sp>
    </p:spTree>
    <p:extLst>
      <p:ext uri="{BB962C8B-B14F-4D97-AF65-F5344CB8AC3E}">
        <p14:creationId xmlns:p14="http://schemas.microsoft.com/office/powerpoint/2010/main" val="4209511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a:t>Cliciwch i olygu arddull y Meistr teitl</a:t>
            </a:r>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a:extLst>
              <a:ext uri="{FF2B5EF4-FFF2-40B4-BE49-F238E27FC236}">
                <a16:creationId xmlns:a16="http://schemas.microsoft.com/office/drawing/2014/main" id="{44B321A6-A3DF-4985-BC26-C4D7394F0E9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BACE5E7D-5394-4BA5-886E-01129D6BA66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D2078818-B7E4-43EB-9FA5-1F33A7EBDDE2}"/>
              </a:ext>
            </a:extLst>
          </p:cNvPr>
          <p:cNvSpPr>
            <a:spLocks noGrp="1" noChangeArrowheads="1"/>
          </p:cNvSpPr>
          <p:nvPr>
            <p:ph type="sldNum" sz="quarter" idx="12"/>
          </p:nvPr>
        </p:nvSpPr>
        <p:spPr>
          <a:ln/>
        </p:spPr>
        <p:txBody>
          <a:bodyPr/>
          <a:lstStyle>
            <a:lvl1pPr>
              <a:defRPr/>
            </a:lvl1pPr>
          </a:lstStyle>
          <a:p>
            <a:fld id="{0BE14ED8-12CF-4D54-9719-4AAD1DC627E1}" type="slidenum">
              <a:rPr lang="en-US" altLang="en-US"/>
              <a:pPr/>
              <a:t>‹#›</a:t>
            </a:fld>
            <a:endParaRPr lang="en-US" altLang="en-US"/>
          </a:p>
        </p:txBody>
      </p:sp>
    </p:spTree>
    <p:extLst>
      <p:ext uri="{BB962C8B-B14F-4D97-AF65-F5344CB8AC3E}">
        <p14:creationId xmlns:p14="http://schemas.microsoft.com/office/powerpoint/2010/main" val="811141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Testun ar i fyny 2"/>
          <p:cNvSpPr>
            <a:spLocks noGrp="1"/>
          </p:cNvSpPr>
          <p:nvPr>
            <p:ph type="body" orient="vert" idx="1"/>
          </p:nvPr>
        </p:nvSpPr>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4130368A-7A71-4515-8411-164990881CF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6C5960A-4E89-485C-A3D9-F114DFBF13B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A9CBA4B1-FF9E-45A1-B5DC-FD3DF038B687}"/>
              </a:ext>
            </a:extLst>
          </p:cNvPr>
          <p:cNvSpPr>
            <a:spLocks noGrp="1" noChangeArrowheads="1"/>
          </p:cNvSpPr>
          <p:nvPr>
            <p:ph type="sldNum" sz="quarter" idx="12"/>
          </p:nvPr>
        </p:nvSpPr>
        <p:spPr>
          <a:ln/>
        </p:spPr>
        <p:txBody>
          <a:bodyPr/>
          <a:lstStyle>
            <a:lvl1pPr>
              <a:defRPr/>
            </a:lvl1pPr>
          </a:lstStyle>
          <a:p>
            <a:fld id="{0D0E3A65-AB0D-41D9-9056-E6F9AE2D32DF}" type="slidenum">
              <a:rPr lang="en-US" altLang="en-US"/>
              <a:pPr/>
              <a:t>‹#›</a:t>
            </a:fld>
            <a:endParaRPr lang="en-US" altLang="en-US"/>
          </a:p>
        </p:txBody>
      </p:sp>
    </p:spTree>
    <p:extLst>
      <p:ext uri="{BB962C8B-B14F-4D97-AF65-F5344CB8AC3E}">
        <p14:creationId xmlns:p14="http://schemas.microsoft.com/office/powerpoint/2010/main" val="713854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a:t>Cliciwch i olygu arddull y Meistr teitl</a:t>
            </a:r>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73EE16D8-ACBE-4DAA-8C2F-078A0B61210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FB35255-83C5-4EC7-92B6-D5534C76F18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116C0761-2E2A-47EE-BC72-B19A910956B3}"/>
              </a:ext>
            </a:extLst>
          </p:cNvPr>
          <p:cNvSpPr>
            <a:spLocks noGrp="1" noChangeArrowheads="1"/>
          </p:cNvSpPr>
          <p:nvPr>
            <p:ph type="sldNum" sz="quarter" idx="12"/>
          </p:nvPr>
        </p:nvSpPr>
        <p:spPr>
          <a:ln/>
        </p:spPr>
        <p:txBody>
          <a:bodyPr/>
          <a:lstStyle>
            <a:lvl1pPr>
              <a:defRPr/>
            </a:lvl1pPr>
          </a:lstStyle>
          <a:p>
            <a:fld id="{6CF2ADC9-968F-485E-92F0-F3C03A93C802}" type="slidenum">
              <a:rPr lang="en-US" altLang="en-US"/>
              <a:pPr/>
              <a:t>‹#›</a:t>
            </a:fld>
            <a:endParaRPr lang="en-US" altLang="en-US"/>
          </a:p>
        </p:txBody>
      </p:sp>
    </p:spTree>
    <p:extLst>
      <p:ext uri="{BB962C8B-B14F-4D97-AF65-F5344CB8AC3E}">
        <p14:creationId xmlns:p14="http://schemas.microsoft.com/office/powerpoint/2010/main" val="1241080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A10A4EE-9B6A-4EF0-A93F-700124DAD4BC}"/>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71395F74-21F7-4B6A-8173-A2257B1D1711}"/>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 name="Rectangle 4">
            <a:extLst>
              <a:ext uri="{FF2B5EF4-FFF2-40B4-BE49-F238E27FC236}">
                <a16:creationId xmlns:a16="http://schemas.microsoft.com/office/drawing/2014/main" id="{AD41E400-1662-45C4-AFC9-12870F8075FA}"/>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128"/>
              </a:defRPr>
            </a:lvl1pPr>
          </a:lstStyle>
          <a:p>
            <a:pPr>
              <a:defRPr/>
            </a:pPr>
            <a:endParaRPr lang="en-US"/>
          </a:p>
        </p:txBody>
      </p:sp>
      <p:sp>
        <p:nvSpPr>
          <p:cNvPr id="1029" name="Rectangle 5">
            <a:extLst>
              <a:ext uri="{FF2B5EF4-FFF2-40B4-BE49-F238E27FC236}">
                <a16:creationId xmlns:a16="http://schemas.microsoft.com/office/drawing/2014/main" id="{1D414502-EE99-4709-8B0E-5CFDDEBDA955}"/>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128"/>
              </a:defRPr>
            </a:lvl1pPr>
          </a:lstStyle>
          <a:p>
            <a:pPr>
              <a:defRPr/>
            </a:pPr>
            <a:endParaRPr lang="en-US"/>
          </a:p>
        </p:txBody>
      </p:sp>
      <p:sp>
        <p:nvSpPr>
          <p:cNvPr id="1030" name="Rectangle 6">
            <a:extLst>
              <a:ext uri="{FF2B5EF4-FFF2-40B4-BE49-F238E27FC236}">
                <a16:creationId xmlns:a16="http://schemas.microsoft.com/office/drawing/2014/main" id="{0E11E0D2-D91F-48AC-961B-6D882607EEC5}"/>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anose="020B0604020202020204" pitchFamily="34" charset="0"/>
              </a:defRPr>
            </a:lvl1pPr>
          </a:lstStyle>
          <a:p>
            <a:fld id="{1F275DA8-CE0A-4DB0-8F29-8417D8A2DC96}" type="slidenum">
              <a:rPr lang="en-US" altLang="en-US"/>
              <a:pPr/>
              <a:t>‹#›</a:t>
            </a:fld>
            <a:endParaRPr lang="en-US" altLang="en-US"/>
          </a:p>
        </p:txBody>
      </p:sp>
      <p:pic>
        <p:nvPicPr>
          <p:cNvPr id="1031" name="Picture 8" descr="PP_TSD_white.jpg">
            <a:extLst>
              <a:ext uri="{FF2B5EF4-FFF2-40B4-BE49-F238E27FC236}">
                <a16:creationId xmlns:a16="http://schemas.microsoft.com/office/drawing/2014/main" id="{A72F39C2-01A2-4509-BAE0-BF406490F884}"/>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ＭＳ Ｐゴシック" charset="-128"/>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Content Placeholder 2">
            <a:extLst>
              <a:ext uri="{FF2B5EF4-FFF2-40B4-BE49-F238E27FC236}">
                <a16:creationId xmlns:a16="http://schemas.microsoft.com/office/drawing/2014/main" id="{DD51E874-60A5-4826-9718-BDD963C952EF}"/>
              </a:ext>
            </a:extLst>
          </p:cNvPr>
          <p:cNvSpPr>
            <a:spLocks noGrp="1"/>
          </p:cNvSpPr>
          <p:nvPr>
            <p:ph idx="1"/>
          </p:nvPr>
        </p:nvSpPr>
        <p:spPr>
          <a:xfrm>
            <a:off x="611188" y="981075"/>
            <a:ext cx="7847012" cy="5114925"/>
          </a:xfrm>
        </p:spPr>
        <p:txBody>
          <a:bodyPr/>
          <a:lstStyle/>
          <a:p>
            <a:pPr algn="ctr">
              <a:buFontTx/>
              <a:buNone/>
              <a:defRPr/>
            </a:pPr>
            <a:r>
              <a:rPr lang="en-GB" sz="4400" b="1" dirty="0">
                <a:solidFill>
                  <a:srgbClr val="002060"/>
                </a:solidFill>
                <a:effectLst>
                  <a:outerShdw blurRad="38100" dist="38100" dir="2700000" algn="tl">
                    <a:srgbClr val="000000">
                      <a:alpha val="43137"/>
                    </a:srgbClr>
                  </a:outerShdw>
                </a:effectLst>
                <a:ea typeface="ＭＳ Ｐゴシック" pitchFamily="34" charset="-128"/>
              </a:rPr>
              <a:t>Goals, Aims and Objectives</a:t>
            </a: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lgn="ctr">
              <a:buFontTx/>
              <a:buNone/>
              <a:defRPr/>
            </a:pPr>
            <a:r>
              <a:rPr lang="en-GB" sz="4000" b="1" dirty="0">
                <a:ea typeface="ＭＳ Ｐゴシック" pitchFamily="34" charset="-128"/>
              </a:rPr>
              <a:t>Gareth Jones</a:t>
            </a:r>
          </a:p>
          <a:p>
            <a:pPr algn="ctr">
              <a:buFontTx/>
              <a:buNone/>
              <a:defRPr/>
            </a:pPr>
            <a:r>
              <a:rPr lang="en-GB" b="1" dirty="0">
                <a:ea typeface="ＭＳ Ｐゴシック" pitchFamily="34" charset="-128"/>
              </a:rPr>
              <a:t>SOAC – Swansea Campus</a:t>
            </a:r>
          </a:p>
          <a:p>
            <a:pPr>
              <a:defRPr/>
            </a:pPr>
            <a:endParaRPr lang="en-GB" sz="1400" dirty="0">
              <a:ea typeface="ＭＳ Ｐゴシック" pitchFamily="34"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F4262-06C8-4006-BB16-9D1D6722C375}"/>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Clarifying your plans</a:t>
            </a:r>
          </a:p>
        </p:txBody>
      </p:sp>
      <p:sp>
        <p:nvSpPr>
          <p:cNvPr id="3" name="Content Placeholder 2">
            <a:extLst>
              <a:ext uri="{FF2B5EF4-FFF2-40B4-BE49-F238E27FC236}">
                <a16:creationId xmlns:a16="http://schemas.microsoft.com/office/drawing/2014/main" id="{2B6C8405-933A-4A94-9528-D964FBF18F6B}"/>
              </a:ext>
            </a:extLst>
          </p:cNvPr>
          <p:cNvSpPr>
            <a:spLocks noGrp="1"/>
          </p:cNvSpPr>
          <p:nvPr>
            <p:ph idx="1"/>
          </p:nvPr>
        </p:nvSpPr>
        <p:spPr>
          <a:xfrm>
            <a:off x="395288" y="1268413"/>
            <a:ext cx="8229600" cy="5256212"/>
          </a:xfrm>
        </p:spPr>
        <p:txBody>
          <a:bodyPr>
            <a:normAutofit/>
          </a:bodyPr>
          <a:lstStyle/>
          <a:p>
            <a:pPr>
              <a:defRPr/>
            </a:pPr>
            <a:r>
              <a:rPr lang="en-GB" sz="2000" b="1" dirty="0">
                <a:solidFill>
                  <a:schemeClr val="tx2">
                    <a:lumMod val="50000"/>
                    <a:lumOff val="50000"/>
                  </a:schemeClr>
                </a:solidFill>
              </a:rPr>
              <a:t>Often, we need to clearly define our plans, to help others and ourselves understand:</a:t>
            </a:r>
            <a:br>
              <a:rPr lang="en-GB" sz="2000" b="1" dirty="0">
                <a:solidFill>
                  <a:schemeClr val="tx2">
                    <a:lumMod val="50000"/>
                    <a:lumOff val="50000"/>
                  </a:schemeClr>
                </a:solidFill>
              </a:rPr>
            </a:br>
            <a:r>
              <a:rPr lang="en-GB" sz="2000" b="1" dirty="0">
                <a:solidFill>
                  <a:schemeClr val="tx2">
                    <a:lumMod val="50000"/>
                    <a:lumOff val="50000"/>
                  </a:schemeClr>
                </a:solidFill>
              </a:rPr>
              <a:t>What it is we intend to do</a:t>
            </a:r>
            <a:br>
              <a:rPr lang="en-GB" sz="2000" b="1" dirty="0">
                <a:solidFill>
                  <a:schemeClr val="tx2">
                    <a:lumMod val="50000"/>
                    <a:lumOff val="50000"/>
                  </a:schemeClr>
                </a:solidFill>
              </a:rPr>
            </a:br>
            <a:r>
              <a:rPr lang="en-GB" sz="2000" b="1" dirty="0">
                <a:solidFill>
                  <a:schemeClr val="tx2">
                    <a:lumMod val="50000"/>
                    <a:lumOff val="50000"/>
                  </a:schemeClr>
                </a:solidFill>
              </a:rPr>
              <a:t>What do we expect to achieve</a:t>
            </a:r>
            <a:br>
              <a:rPr lang="en-GB" sz="2000" b="1" dirty="0">
                <a:solidFill>
                  <a:schemeClr val="tx2">
                    <a:lumMod val="50000"/>
                    <a:lumOff val="50000"/>
                  </a:schemeClr>
                </a:solidFill>
              </a:rPr>
            </a:br>
            <a:r>
              <a:rPr lang="en-GB" sz="2000" b="1" dirty="0">
                <a:solidFill>
                  <a:schemeClr val="tx2">
                    <a:lumMod val="50000"/>
                    <a:lumOff val="50000"/>
                  </a:schemeClr>
                </a:solidFill>
              </a:rPr>
              <a:t>What might be needed to do it</a:t>
            </a:r>
            <a:br>
              <a:rPr lang="en-GB" sz="2000" b="1" dirty="0">
                <a:solidFill>
                  <a:schemeClr val="tx2">
                    <a:lumMod val="50000"/>
                    <a:lumOff val="50000"/>
                  </a:schemeClr>
                </a:solidFill>
              </a:rPr>
            </a:br>
            <a:r>
              <a:rPr lang="en-GB" sz="2000" b="1" dirty="0">
                <a:solidFill>
                  <a:schemeClr val="tx2">
                    <a:lumMod val="50000"/>
                    <a:lumOff val="50000"/>
                  </a:schemeClr>
                </a:solidFill>
              </a:rPr>
              <a:t>And when things should happen.</a:t>
            </a:r>
          </a:p>
          <a:p>
            <a:pPr>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If we don’t do this, often there is a vagueness and/or confusion</a:t>
            </a:r>
          </a:p>
          <a:p>
            <a:pPr>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Not giving time constraints often means things never happen, or timescales keep escalating</a:t>
            </a:r>
          </a:p>
          <a:p>
            <a:pPr>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If you don’t have a clear idea of what you are planning, often its difficult or impossible to know whether you have actually achieved your original intention.</a:t>
            </a:r>
          </a:p>
          <a:p>
            <a:pPr>
              <a:defRPr/>
            </a:pPr>
            <a:endParaRPr lang="en-GB" sz="2000" b="1" dirty="0">
              <a:solidFill>
                <a:schemeClr val="tx2">
                  <a:lumMod val="50000"/>
                  <a:lumOff val="50000"/>
                </a:schemeClr>
              </a:solidFill>
            </a:endParaRPr>
          </a:p>
          <a:p>
            <a:pPr>
              <a:defRPr/>
            </a:pPr>
            <a:endParaRPr lang="en-GB" sz="2000" b="1" dirty="0">
              <a:solidFill>
                <a:schemeClr val="tx2">
                  <a:lumMod val="50000"/>
                  <a:lumOff val="50000"/>
                </a:schemeClr>
              </a:solidFill>
            </a:endParaRPr>
          </a:p>
          <a:p>
            <a:pPr marL="457200" lvl="1" indent="0">
              <a:buFontTx/>
              <a:buNone/>
              <a:defRPr/>
            </a:pP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E6992-E5C7-4C69-AA06-8D1C28A9443E}"/>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S.M.A.R.T</a:t>
            </a:r>
          </a:p>
        </p:txBody>
      </p:sp>
      <p:sp>
        <p:nvSpPr>
          <p:cNvPr id="3" name="Content Placeholder 2">
            <a:extLst>
              <a:ext uri="{FF2B5EF4-FFF2-40B4-BE49-F238E27FC236}">
                <a16:creationId xmlns:a16="http://schemas.microsoft.com/office/drawing/2014/main" id="{6C4F267B-C3F7-47D4-8A98-860720FE7435}"/>
              </a:ext>
            </a:extLst>
          </p:cNvPr>
          <p:cNvSpPr>
            <a:spLocks noGrp="1"/>
          </p:cNvSpPr>
          <p:nvPr>
            <p:ph idx="1"/>
          </p:nvPr>
        </p:nvSpPr>
        <p:spPr>
          <a:xfrm>
            <a:off x="395288" y="1268413"/>
            <a:ext cx="8229600" cy="5256212"/>
          </a:xfrm>
        </p:spPr>
        <p:txBody>
          <a:bodyPr>
            <a:normAutofit/>
          </a:bodyPr>
          <a:lstStyle/>
          <a:p>
            <a:pPr>
              <a:defRPr/>
            </a:pPr>
            <a:r>
              <a:rPr lang="en-GB" sz="2000" b="1" dirty="0">
                <a:solidFill>
                  <a:schemeClr val="tx2">
                    <a:lumMod val="50000"/>
                    <a:lumOff val="50000"/>
                  </a:schemeClr>
                </a:solidFill>
              </a:rPr>
              <a:t>Remember SMART ?</a:t>
            </a:r>
          </a:p>
          <a:p>
            <a:pPr>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Originates from business management techniques:</a:t>
            </a:r>
            <a:br>
              <a:rPr lang="en-GB" sz="2000" b="1" dirty="0">
                <a:solidFill>
                  <a:schemeClr val="tx2">
                    <a:lumMod val="50000"/>
                    <a:lumOff val="50000"/>
                  </a:schemeClr>
                </a:solidFill>
              </a:rPr>
            </a:br>
            <a:r>
              <a:rPr lang="en-GB" sz="2000" b="1" dirty="0">
                <a:solidFill>
                  <a:schemeClr val="tx2">
                    <a:lumMod val="50000"/>
                    <a:lumOff val="50000"/>
                  </a:schemeClr>
                </a:solidFill>
              </a:rPr>
              <a:t>“management by objectives”</a:t>
            </a:r>
          </a:p>
          <a:p>
            <a:pPr>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Where you set company goals and describe how to achieve these by breaking them into a set of achievable objectives that must be:</a:t>
            </a:r>
          </a:p>
          <a:p>
            <a:pPr>
              <a:defRPr/>
            </a:pPr>
            <a:r>
              <a:rPr lang="en-GB" sz="2000" b="1" dirty="0">
                <a:solidFill>
                  <a:schemeClr val="tx2">
                    <a:lumMod val="50000"/>
                    <a:lumOff val="50000"/>
                  </a:schemeClr>
                </a:solidFill>
              </a:rPr>
              <a:t>Specific - Target a specific area for improvement</a:t>
            </a:r>
          </a:p>
          <a:p>
            <a:pPr>
              <a:defRPr/>
            </a:pPr>
            <a:r>
              <a:rPr lang="en-GB" sz="2000" b="1" dirty="0">
                <a:solidFill>
                  <a:schemeClr val="tx2">
                    <a:lumMod val="50000"/>
                    <a:lumOff val="50000"/>
                  </a:schemeClr>
                </a:solidFill>
              </a:rPr>
              <a:t>Measurable - Quantify or suggest an indicator of progress.</a:t>
            </a:r>
          </a:p>
          <a:p>
            <a:pPr>
              <a:defRPr/>
            </a:pPr>
            <a:r>
              <a:rPr lang="en-GB" sz="2000" b="1" dirty="0">
                <a:solidFill>
                  <a:schemeClr val="tx2">
                    <a:lumMod val="50000"/>
                    <a:lumOff val="50000"/>
                  </a:schemeClr>
                </a:solidFill>
              </a:rPr>
              <a:t>Assignable - Specify who will do it.</a:t>
            </a:r>
          </a:p>
          <a:p>
            <a:pPr>
              <a:defRPr/>
            </a:pPr>
            <a:r>
              <a:rPr lang="en-GB" sz="2000" b="1" dirty="0">
                <a:solidFill>
                  <a:schemeClr val="tx2">
                    <a:lumMod val="50000"/>
                    <a:lumOff val="50000"/>
                  </a:schemeClr>
                </a:solidFill>
              </a:rPr>
              <a:t>Realistic - State what results can realistically be achieved, given available resources.</a:t>
            </a:r>
          </a:p>
          <a:p>
            <a:pPr>
              <a:defRPr/>
            </a:pPr>
            <a:r>
              <a:rPr lang="en-GB" sz="2000" b="1" dirty="0">
                <a:solidFill>
                  <a:schemeClr val="tx2">
                    <a:lumMod val="50000"/>
                    <a:lumOff val="50000"/>
                  </a:schemeClr>
                </a:solidFill>
              </a:rPr>
              <a:t>Time-Related - Specify when the result(s) can be achieved.</a:t>
            </a:r>
            <a:endParaRPr lang="en-GB"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041EE-3CE9-4BB2-81CC-A526AEF9A0F5}"/>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S.M.A.R.T</a:t>
            </a:r>
          </a:p>
        </p:txBody>
      </p:sp>
      <p:sp>
        <p:nvSpPr>
          <p:cNvPr id="3" name="Content Placeholder 2">
            <a:extLst>
              <a:ext uri="{FF2B5EF4-FFF2-40B4-BE49-F238E27FC236}">
                <a16:creationId xmlns:a16="http://schemas.microsoft.com/office/drawing/2014/main" id="{FB044668-9529-4F34-9DAA-6E40D714D85C}"/>
              </a:ext>
            </a:extLst>
          </p:cNvPr>
          <p:cNvSpPr>
            <a:spLocks noGrp="1"/>
          </p:cNvSpPr>
          <p:nvPr>
            <p:ph idx="1"/>
          </p:nvPr>
        </p:nvSpPr>
        <p:spPr>
          <a:xfrm>
            <a:off x="395288" y="1268413"/>
            <a:ext cx="8229600" cy="5256212"/>
          </a:xfrm>
        </p:spPr>
        <p:txBody>
          <a:bodyPr>
            <a:normAutofit/>
          </a:bodyPr>
          <a:lstStyle/>
          <a:p>
            <a:pPr>
              <a:defRPr/>
            </a:pPr>
            <a:r>
              <a:rPr lang="en-GB" sz="2000" b="1" dirty="0">
                <a:solidFill>
                  <a:schemeClr val="tx2">
                    <a:lumMod val="50000"/>
                    <a:lumOff val="50000"/>
                  </a:schemeClr>
                </a:solidFill>
              </a:rPr>
              <a:t>SMART also now used for many other areas * such as personal development techniques </a:t>
            </a:r>
          </a:p>
          <a:p>
            <a:pPr>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Where you set your own goals (or aims) and describe how to achieve these by breaking them into a set of achievable objectives that must be:</a:t>
            </a:r>
          </a:p>
          <a:p>
            <a:pPr>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Specific </a:t>
            </a:r>
          </a:p>
          <a:p>
            <a:pPr>
              <a:defRPr/>
            </a:pPr>
            <a:r>
              <a:rPr lang="en-GB" sz="2000" b="1" dirty="0">
                <a:solidFill>
                  <a:schemeClr val="tx2">
                    <a:lumMod val="50000"/>
                    <a:lumOff val="50000"/>
                  </a:schemeClr>
                </a:solidFill>
              </a:rPr>
              <a:t>Measurable</a:t>
            </a:r>
          </a:p>
          <a:p>
            <a:pPr>
              <a:defRPr/>
            </a:pPr>
            <a:r>
              <a:rPr lang="en-GB" sz="2000" b="1" dirty="0">
                <a:solidFill>
                  <a:schemeClr val="tx2">
                    <a:lumMod val="50000"/>
                    <a:lumOff val="50000"/>
                  </a:schemeClr>
                </a:solidFill>
              </a:rPr>
              <a:t>Achievable</a:t>
            </a:r>
          </a:p>
          <a:p>
            <a:pPr>
              <a:defRPr/>
            </a:pPr>
            <a:r>
              <a:rPr lang="en-GB" sz="2000" b="1" dirty="0">
                <a:solidFill>
                  <a:schemeClr val="tx2">
                    <a:lumMod val="50000"/>
                    <a:lumOff val="50000"/>
                  </a:schemeClr>
                </a:solidFill>
              </a:rPr>
              <a:t>Realistic</a:t>
            </a:r>
          </a:p>
          <a:p>
            <a:pPr>
              <a:defRPr/>
            </a:pPr>
            <a:r>
              <a:rPr lang="en-GB" sz="2000" b="1" dirty="0">
                <a:solidFill>
                  <a:schemeClr val="tx2">
                    <a:lumMod val="50000"/>
                    <a:lumOff val="50000"/>
                  </a:schemeClr>
                </a:solidFill>
              </a:rPr>
              <a:t>Time bound.</a:t>
            </a:r>
            <a:br>
              <a:rPr lang="en-GB" sz="2000" b="1" dirty="0">
                <a:solidFill>
                  <a:schemeClr val="tx2">
                    <a:lumMod val="50000"/>
                    <a:lumOff val="50000"/>
                  </a:schemeClr>
                </a:solidFill>
              </a:rPr>
            </a:br>
            <a:br>
              <a:rPr lang="en-GB" sz="2000" b="1" dirty="0">
                <a:solidFill>
                  <a:schemeClr val="tx2">
                    <a:lumMod val="50000"/>
                    <a:lumOff val="50000"/>
                  </a:schemeClr>
                </a:solidFill>
              </a:rPr>
            </a:br>
            <a:r>
              <a:rPr lang="en-GB" sz="2000" b="1" dirty="0">
                <a:solidFill>
                  <a:schemeClr val="tx2">
                    <a:lumMod val="50000"/>
                    <a:lumOff val="50000"/>
                  </a:schemeClr>
                </a:solidFill>
              </a:rPr>
              <a:t>* While SMART remains the acronym and the overall approach remains, the actual meaning of the letters can vary slightly.</a:t>
            </a:r>
            <a:endParaRPr lang="en-GB"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5A858-33E3-44D8-800D-6B085002AFFC}"/>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Aims and Objectives</a:t>
            </a:r>
          </a:p>
        </p:txBody>
      </p:sp>
      <p:sp>
        <p:nvSpPr>
          <p:cNvPr id="3" name="Content Placeholder 2">
            <a:extLst>
              <a:ext uri="{FF2B5EF4-FFF2-40B4-BE49-F238E27FC236}">
                <a16:creationId xmlns:a16="http://schemas.microsoft.com/office/drawing/2014/main" id="{6BA9316A-953B-4105-A10F-EE44AEE03B4F}"/>
              </a:ext>
            </a:extLst>
          </p:cNvPr>
          <p:cNvSpPr>
            <a:spLocks noGrp="1"/>
          </p:cNvSpPr>
          <p:nvPr>
            <p:ph idx="1"/>
          </p:nvPr>
        </p:nvSpPr>
        <p:spPr>
          <a:xfrm>
            <a:off x="395288" y="1268413"/>
            <a:ext cx="8229600" cy="5256212"/>
          </a:xfrm>
        </p:spPr>
        <p:txBody>
          <a:bodyPr>
            <a:normAutofit/>
          </a:bodyPr>
          <a:lstStyle/>
          <a:p>
            <a:pPr>
              <a:defRPr/>
            </a:pPr>
            <a:r>
              <a:rPr lang="en-GB" sz="2000" b="1" dirty="0">
                <a:solidFill>
                  <a:schemeClr val="tx2">
                    <a:lumMod val="50000"/>
                    <a:lumOff val="50000"/>
                  </a:schemeClr>
                </a:solidFill>
              </a:rPr>
              <a:t>Academic and research planning uses a similar approach where you help define your assignment, project or research proposal through the use of Aims and Objectives</a:t>
            </a:r>
          </a:p>
          <a:p>
            <a:pPr>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So what are the differences?</a:t>
            </a:r>
          </a:p>
          <a:p>
            <a:pPr marL="0" indent="0">
              <a:buFontTx/>
              <a:buNone/>
              <a:defRPr/>
            </a:pPr>
            <a:endParaRPr lang="en-GB" sz="2000" b="1" dirty="0">
              <a:solidFill>
                <a:schemeClr val="tx2">
                  <a:lumMod val="50000"/>
                  <a:lumOff val="50000"/>
                </a:schemeClr>
              </a:solidFill>
            </a:endParaRPr>
          </a:p>
          <a:p>
            <a:pPr marL="0" indent="0">
              <a:buFontTx/>
              <a:buNone/>
              <a:defRPr/>
            </a:pPr>
            <a:endParaRPr lang="en-GB" sz="2000" b="1" dirty="0">
              <a:solidFill>
                <a:schemeClr val="tx2">
                  <a:lumMod val="50000"/>
                  <a:lumOff val="5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C983E-8068-423B-B795-B8F603B1E27C}"/>
              </a:ext>
            </a:extLst>
          </p:cNvPr>
          <p:cNvSpPr>
            <a:spLocks noGrp="1"/>
          </p:cNvSpPr>
          <p:nvPr>
            <p:ph type="title"/>
          </p:nvPr>
        </p:nvSpPr>
        <p:spPr>
          <a:xfrm>
            <a:off x="755650" y="188913"/>
            <a:ext cx="7772400" cy="792162"/>
          </a:xfrm>
          <a:effectLst>
            <a:outerShdw blurRad="50800" dist="38100" dir="2700000" algn="tl" rotWithShape="0">
              <a:prstClr val="black">
                <a:alpha val="40000"/>
              </a:prstClr>
            </a:outerShdw>
          </a:effectLst>
        </p:spPr>
        <p:txBody>
          <a:bodyPr/>
          <a:lstStyle/>
          <a:p>
            <a:pPr>
              <a:defRPr/>
            </a:pPr>
            <a:r>
              <a:rPr lang="en-GB" dirty="0"/>
              <a:t>Aims</a:t>
            </a:r>
          </a:p>
        </p:txBody>
      </p:sp>
      <p:sp>
        <p:nvSpPr>
          <p:cNvPr id="3" name="Content Placeholder 2">
            <a:extLst>
              <a:ext uri="{FF2B5EF4-FFF2-40B4-BE49-F238E27FC236}">
                <a16:creationId xmlns:a16="http://schemas.microsoft.com/office/drawing/2014/main" id="{11229DDD-7502-49BA-918D-3308D72442B7}"/>
              </a:ext>
            </a:extLst>
          </p:cNvPr>
          <p:cNvSpPr>
            <a:spLocks noGrp="1"/>
          </p:cNvSpPr>
          <p:nvPr>
            <p:ph idx="1"/>
          </p:nvPr>
        </p:nvSpPr>
        <p:spPr>
          <a:xfrm>
            <a:off x="395288" y="1268413"/>
            <a:ext cx="8229600" cy="1944687"/>
          </a:xfrm>
        </p:spPr>
        <p:txBody>
          <a:bodyPr>
            <a:normAutofit/>
          </a:bodyPr>
          <a:lstStyle/>
          <a:p>
            <a:pPr marL="0" indent="0">
              <a:buFontTx/>
              <a:buNone/>
              <a:defRPr/>
            </a:pPr>
            <a:r>
              <a:rPr lang="en-GB" sz="2000" b="1" dirty="0">
                <a:solidFill>
                  <a:schemeClr val="tx2">
                    <a:lumMod val="50000"/>
                    <a:lumOff val="50000"/>
                  </a:schemeClr>
                </a:solidFill>
              </a:rPr>
              <a:t>Aims are general intentions. They give an overview of what you intend to do in broad terms.</a:t>
            </a:r>
          </a:p>
          <a:p>
            <a:pPr marL="0" indent="0">
              <a:buFontTx/>
              <a:buNone/>
              <a:defRPr/>
            </a:pPr>
            <a:r>
              <a:rPr lang="en-GB" sz="2000" b="1" dirty="0">
                <a:solidFill>
                  <a:schemeClr val="tx2">
                    <a:lumMod val="50000"/>
                    <a:lumOff val="50000"/>
                  </a:schemeClr>
                </a:solidFill>
              </a:rPr>
              <a:t>They emphasise what you want to do, not how you are going to do it.</a:t>
            </a:r>
          </a:p>
          <a:p>
            <a:pPr marL="0" indent="0">
              <a:buFontTx/>
              <a:buNone/>
              <a:defRPr/>
            </a:pPr>
            <a:endParaRPr lang="en-GB" sz="2000" b="1" dirty="0">
              <a:solidFill>
                <a:schemeClr val="tx2">
                  <a:lumMod val="50000"/>
                  <a:lumOff val="50000"/>
                </a:schemeClr>
              </a:solidFill>
            </a:endParaRPr>
          </a:p>
        </p:txBody>
      </p:sp>
      <p:sp>
        <p:nvSpPr>
          <p:cNvPr id="4" name="Content Placeholder 2">
            <a:extLst>
              <a:ext uri="{FF2B5EF4-FFF2-40B4-BE49-F238E27FC236}">
                <a16:creationId xmlns:a16="http://schemas.microsoft.com/office/drawing/2014/main" id="{CE62F4B6-0D13-4C67-8316-EA3A6B0FC1EB}"/>
              </a:ext>
            </a:extLst>
          </p:cNvPr>
          <p:cNvSpPr txBox="1">
            <a:spLocks/>
          </p:cNvSpPr>
          <p:nvPr/>
        </p:nvSpPr>
        <p:spPr bwMode="auto">
          <a:xfrm>
            <a:off x="395288" y="4292600"/>
            <a:ext cx="8229600" cy="237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buFontTx/>
              <a:buNone/>
              <a:defRPr/>
            </a:pPr>
            <a:endParaRPr lang="en-GB" sz="2000" b="1" kern="0" dirty="0">
              <a:solidFill>
                <a:schemeClr val="tx2">
                  <a:lumMod val="50000"/>
                  <a:lumOff val="50000"/>
                </a:schemeClr>
              </a:solidFill>
            </a:endParaRPr>
          </a:p>
          <a:p>
            <a:pPr marL="0" indent="0">
              <a:buFontTx/>
              <a:buNone/>
              <a:defRPr/>
            </a:pPr>
            <a:r>
              <a:rPr lang="en-GB" sz="2000" b="1" kern="0" dirty="0">
                <a:solidFill>
                  <a:schemeClr val="tx2">
                    <a:lumMod val="50000"/>
                    <a:lumOff val="50000"/>
                  </a:schemeClr>
                </a:solidFill>
              </a:rPr>
              <a:t>Objectives are the discrete and measurable steps you need to achieve to accomplish the overall goals or aims.</a:t>
            </a:r>
          </a:p>
          <a:p>
            <a:pPr marL="0" indent="0">
              <a:buFontTx/>
              <a:buNone/>
              <a:defRPr/>
            </a:pPr>
            <a:r>
              <a:rPr lang="en-GB" sz="2000" b="1" kern="0" dirty="0">
                <a:solidFill>
                  <a:schemeClr val="tx2">
                    <a:lumMod val="50000"/>
                    <a:lumOff val="50000"/>
                  </a:schemeClr>
                </a:solidFill>
              </a:rPr>
              <a:t>Each objective should relate to an individual and identifiable area and should follow the S.M.A.R.T. system</a:t>
            </a:r>
          </a:p>
          <a:p>
            <a:pPr marL="0" indent="0">
              <a:buFontTx/>
              <a:buNone/>
              <a:defRPr/>
            </a:pPr>
            <a:endParaRPr lang="en-GB" sz="2000" b="1" kern="0" dirty="0">
              <a:solidFill>
                <a:schemeClr val="tx2">
                  <a:lumMod val="50000"/>
                  <a:lumOff val="50000"/>
                </a:schemeClr>
              </a:solidFill>
            </a:endParaRPr>
          </a:p>
        </p:txBody>
      </p:sp>
      <p:sp>
        <p:nvSpPr>
          <p:cNvPr id="5" name="Title 1">
            <a:extLst>
              <a:ext uri="{FF2B5EF4-FFF2-40B4-BE49-F238E27FC236}">
                <a16:creationId xmlns:a16="http://schemas.microsoft.com/office/drawing/2014/main" id="{E1B636DC-B1B1-4FB4-9D8E-0F88FE9E2054}"/>
              </a:ext>
            </a:extLst>
          </p:cNvPr>
          <p:cNvSpPr txBox="1">
            <a:spLocks/>
          </p:cNvSpPr>
          <p:nvPr/>
        </p:nvSpPr>
        <p:spPr bwMode="auto">
          <a:xfrm>
            <a:off x="684213" y="3581400"/>
            <a:ext cx="7772400" cy="711200"/>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a:solidFill>
                  <a:schemeClr val="tx2"/>
                </a:solidFill>
                <a:latin typeface="+mj-lt"/>
                <a:ea typeface="ＭＳ Ｐゴシック" charset="-128"/>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GB" kern="0" dirty="0"/>
              <a:t>Objectives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B022-A867-40DD-8F15-89DC19B8E1A0}"/>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How many of each?</a:t>
            </a:r>
          </a:p>
        </p:txBody>
      </p:sp>
      <p:sp>
        <p:nvSpPr>
          <p:cNvPr id="3" name="Content Placeholder 2">
            <a:extLst>
              <a:ext uri="{FF2B5EF4-FFF2-40B4-BE49-F238E27FC236}">
                <a16:creationId xmlns:a16="http://schemas.microsoft.com/office/drawing/2014/main" id="{426E2ED5-9322-49CA-8DC8-EB0B2B396658}"/>
              </a:ext>
            </a:extLst>
          </p:cNvPr>
          <p:cNvSpPr>
            <a:spLocks noGrp="1"/>
          </p:cNvSpPr>
          <p:nvPr>
            <p:ph idx="1"/>
          </p:nvPr>
        </p:nvSpPr>
        <p:spPr>
          <a:xfrm>
            <a:off x="395288" y="1268413"/>
            <a:ext cx="8229600" cy="5256212"/>
          </a:xfrm>
        </p:spPr>
        <p:txBody>
          <a:bodyPr>
            <a:normAutofit/>
          </a:bodyPr>
          <a:lstStyle/>
          <a:p>
            <a:pPr>
              <a:defRPr/>
            </a:pPr>
            <a:r>
              <a:rPr lang="en-GB" sz="2000" b="1" dirty="0">
                <a:solidFill>
                  <a:schemeClr val="tx2">
                    <a:lumMod val="50000"/>
                    <a:lumOff val="50000"/>
                  </a:schemeClr>
                </a:solidFill>
              </a:rPr>
              <a:t>There is no hard and fast rule. However unless you are given specific guidelines, try to stick to:</a:t>
            </a:r>
          </a:p>
          <a:p>
            <a:pPr>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1 or 2 general aims</a:t>
            </a:r>
          </a:p>
          <a:p>
            <a:pPr>
              <a:defRPr/>
            </a:pPr>
            <a:endParaRPr lang="en-GB" sz="2000" b="1" dirty="0">
              <a:solidFill>
                <a:schemeClr val="tx2">
                  <a:lumMod val="50000"/>
                  <a:lumOff val="50000"/>
                </a:schemeClr>
              </a:solidFill>
            </a:endParaRPr>
          </a:p>
          <a:p>
            <a:pPr>
              <a:defRPr/>
            </a:pPr>
            <a:r>
              <a:rPr lang="en-GB" sz="2000" b="1" dirty="0">
                <a:solidFill>
                  <a:schemeClr val="tx2">
                    <a:lumMod val="50000"/>
                    <a:lumOff val="50000"/>
                  </a:schemeClr>
                </a:solidFill>
              </a:rPr>
              <a:t>3-6 specific and measurable objectives </a:t>
            </a:r>
          </a:p>
          <a:p>
            <a:pPr marL="0" indent="0">
              <a:buFontTx/>
              <a:buNone/>
              <a:defRPr/>
            </a:pPr>
            <a:endParaRPr lang="en-GB" sz="2000" b="1" dirty="0">
              <a:solidFill>
                <a:schemeClr val="tx2">
                  <a:lumMod val="50000"/>
                  <a:lumOff val="50000"/>
                </a:schemeClr>
              </a:solidFill>
            </a:endParaRPr>
          </a:p>
          <a:p>
            <a:pPr marL="0" indent="0">
              <a:buFontTx/>
              <a:buNone/>
              <a:defRPr/>
            </a:pPr>
            <a:endParaRPr lang="en-GB" sz="2000" b="1" dirty="0">
              <a:solidFill>
                <a:schemeClr val="tx2">
                  <a:lumMod val="50000"/>
                  <a:lumOff val="50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Content Placeholder 1">
            <a:extLst>
              <a:ext uri="{FF2B5EF4-FFF2-40B4-BE49-F238E27FC236}">
                <a16:creationId xmlns:a16="http://schemas.microsoft.com/office/drawing/2014/main" id="{456502F4-8B54-431F-B479-F77DE342C1CC}"/>
              </a:ext>
            </a:extLst>
          </p:cNvPr>
          <p:cNvSpPr>
            <a:spLocks noGrp="1"/>
          </p:cNvSpPr>
          <p:nvPr>
            <p:ph idx="1"/>
          </p:nvPr>
        </p:nvSpPr>
        <p:spPr>
          <a:xfrm>
            <a:off x="685800" y="476250"/>
            <a:ext cx="7772400" cy="5619750"/>
          </a:xfrm>
        </p:spPr>
        <p:txBody>
          <a:bodyPr/>
          <a:lstStyle/>
          <a:p>
            <a:pPr marL="0" indent="0">
              <a:buFontTx/>
              <a:buNone/>
              <a:defRPr/>
            </a:pPr>
            <a:r>
              <a:rPr lang="en-GB" altLang="en-US" sz="2000" dirty="0">
                <a:ea typeface="ＭＳ Ｐゴシック" pitchFamily="34" charset="-128"/>
              </a:rPr>
              <a:t>Here are a couple of links with additional information for further clarification:</a:t>
            </a:r>
          </a:p>
          <a:p>
            <a:pPr>
              <a:defRPr/>
            </a:pPr>
            <a:endParaRPr lang="en-GB" altLang="en-US" sz="2000" dirty="0">
              <a:ea typeface="ＭＳ Ｐゴシック" pitchFamily="34" charset="-128"/>
            </a:endParaRPr>
          </a:p>
          <a:p>
            <a:pPr marL="0" indent="0">
              <a:buFontTx/>
              <a:buNone/>
              <a:defRPr/>
            </a:pPr>
            <a:r>
              <a:rPr lang="en-GB" sz="1800" dirty="0"/>
              <a:t>http://learn.solent.ac.uk/mod/book/view.php?id=2744&amp;chapterid=1293</a:t>
            </a:r>
            <a:br>
              <a:rPr lang="en-GB" sz="1800" dirty="0"/>
            </a:br>
            <a:endParaRPr lang="en-GB" sz="1800" dirty="0"/>
          </a:p>
          <a:p>
            <a:pPr marL="0" indent="0">
              <a:buFontTx/>
              <a:buNone/>
              <a:defRPr/>
            </a:pPr>
            <a:r>
              <a:rPr lang="en-GB" sz="1800" dirty="0"/>
              <a:t>http://www.erm.ecs.soton.ac.uk/theme4/aims_and_objectives.html</a:t>
            </a:r>
          </a:p>
          <a:p>
            <a:pPr>
              <a:defRPr/>
            </a:pPr>
            <a:endParaRPr lang="en-GB" altLang="en-US" sz="2000" dirty="0">
              <a:ea typeface="ＭＳ Ｐゴシック" pitchFamily="34"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Content Placeholder 1">
            <a:extLst>
              <a:ext uri="{FF2B5EF4-FFF2-40B4-BE49-F238E27FC236}">
                <a16:creationId xmlns:a16="http://schemas.microsoft.com/office/drawing/2014/main" id="{A73BF387-7925-41EA-B82C-608A84F79A22}"/>
              </a:ext>
            </a:extLst>
          </p:cNvPr>
          <p:cNvSpPr>
            <a:spLocks noGrp="1"/>
          </p:cNvSpPr>
          <p:nvPr>
            <p:ph idx="1"/>
          </p:nvPr>
        </p:nvSpPr>
        <p:spPr>
          <a:xfrm>
            <a:off x="685800" y="476250"/>
            <a:ext cx="7772400" cy="5619750"/>
          </a:xfrm>
        </p:spPr>
        <p:txBody>
          <a:bodyPr/>
          <a:lstStyle/>
          <a:p>
            <a:pPr marL="0" indent="0" algn="ctr">
              <a:buFontTx/>
              <a:buNone/>
              <a:defRPr/>
            </a:pPr>
            <a:r>
              <a:rPr lang="en-GB" altLang="en-US" sz="4800" dirty="0">
                <a:ea typeface="ＭＳ Ｐゴシック" pitchFamily="34" charset="-128"/>
              </a:rPr>
              <a:t>End</a:t>
            </a:r>
            <a:endParaRPr lang="en-GB" sz="4800" dirty="0"/>
          </a:p>
          <a:p>
            <a:pPr>
              <a:defRPr/>
            </a:pPr>
            <a:endParaRPr lang="en-GB" altLang="en-US" sz="2000" dirty="0">
              <a:ea typeface="ＭＳ Ｐゴシック" pitchFamily="34" charset="-128"/>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Content Placeholder 1">
            <a:extLst>
              <a:ext uri="{FF2B5EF4-FFF2-40B4-BE49-F238E27FC236}">
                <a16:creationId xmlns:a16="http://schemas.microsoft.com/office/drawing/2014/main" id="{67C2EDBC-98B2-4AB1-A2F1-4B288D141892}"/>
              </a:ext>
            </a:extLst>
          </p:cNvPr>
          <p:cNvSpPr>
            <a:spLocks noGrp="1"/>
          </p:cNvSpPr>
          <p:nvPr>
            <p:ph idx="1"/>
          </p:nvPr>
        </p:nvSpPr>
        <p:spPr>
          <a:xfrm>
            <a:off x="684213" y="476250"/>
            <a:ext cx="7772400" cy="5619750"/>
          </a:xfrm>
        </p:spPr>
        <p:txBody>
          <a:bodyPr/>
          <a:lstStyle/>
          <a:p>
            <a:r>
              <a:rPr lang="en-GB" altLang="en-US" sz="1200" b="1" i="1" u="sng">
                <a:ea typeface="ＭＳ Ｐゴシック" panose="020B0600070205080204" pitchFamily="34" charset="-128"/>
              </a:rPr>
              <a:t>(Text from the Solent link in case they delete the web page!)</a:t>
            </a:r>
          </a:p>
          <a:p>
            <a:r>
              <a:rPr lang="en-GB" altLang="en-US" sz="1200">
                <a:ea typeface="ＭＳ Ｐゴシック" panose="020B0600070205080204" pitchFamily="34" charset="-128"/>
              </a:rPr>
              <a:t>The primary focus of your research project is usually expressed in terms of aims and objectives.</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What is the difference between an aim and an objective in an academic context?</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Aim</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An intention or aspiration; what you hope to achieve.</a:t>
            </a:r>
          </a:p>
          <a:p>
            <a:r>
              <a:rPr lang="en-GB" altLang="en-US" sz="1200">
                <a:ea typeface="ＭＳ Ｐゴシック" panose="020B0600070205080204" pitchFamily="34" charset="-128"/>
              </a:rPr>
              <a:t>Aims are statements of intent, written in broad terms.</a:t>
            </a:r>
          </a:p>
          <a:p>
            <a:r>
              <a:rPr lang="en-GB" altLang="en-US" sz="1200">
                <a:ea typeface="ＭＳ Ｐゴシック" panose="020B0600070205080204" pitchFamily="34" charset="-128"/>
              </a:rPr>
              <a:t>Aims set out what you hope to achieve at the end of the project.</a:t>
            </a:r>
          </a:p>
          <a:p>
            <a:r>
              <a:rPr lang="en-GB" altLang="en-US" sz="1200">
                <a:ea typeface="ＭＳ Ｐゴシック" panose="020B0600070205080204" pitchFamily="34" charset="-128"/>
              </a:rPr>
              <a:t>Objective</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A goal or a step on the way to meeting the aim; how you will achieve it.</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Objectives use specific statements which define measurable outcomes. For example: what steps will you take to achieve the desired outcome?</a:t>
            </a:r>
          </a:p>
          <a:p>
            <a:r>
              <a:rPr lang="en-GB" altLang="en-US" sz="1200">
                <a:ea typeface="ＭＳ Ｐゴシック" panose="020B0600070205080204" pitchFamily="34" charset="-128"/>
              </a:rPr>
              <a:t>Objectives should be S.M.A.R.T.:</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Specific – be precise about what you are going to do</a:t>
            </a:r>
          </a:p>
          <a:p>
            <a:r>
              <a:rPr lang="en-GB" altLang="en-US" sz="1200">
                <a:ea typeface="ＭＳ Ｐゴシック" panose="020B0600070205080204" pitchFamily="34" charset="-128"/>
              </a:rPr>
              <a:t>Measureable –you will know when you have reached your goal</a:t>
            </a:r>
          </a:p>
          <a:p>
            <a:r>
              <a:rPr lang="en-GB" altLang="en-US" sz="1200">
                <a:ea typeface="ＭＳ Ｐゴシック" panose="020B0600070205080204" pitchFamily="34" charset="-128"/>
              </a:rPr>
              <a:t>Achievable – Don’t attempt too much. A less ambitious but completed objective is better than an over-ambitious one that you cannot possible achieve.</a:t>
            </a:r>
          </a:p>
          <a:p>
            <a:r>
              <a:rPr lang="en-GB" altLang="en-US" sz="1200">
                <a:ea typeface="ＭＳ Ｐゴシック" panose="020B0600070205080204" pitchFamily="34" charset="-128"/>
              </a:rPr>
              <a:t>Realistic – do you have the necessary resources to achieve the objective? For example: time, money, skills, etc?</a:t>
            </a:r>
          </a:p>
          <a:p>
            <a:r>
              <a:rPr lang="en-GB" altLang="en-US" sz="1200">
                <a:ea typeface="ＭＳ Ｐゴシック" panose="020B0600070205080204" pitchFamily="34" charset="-128"/>
              </a:rPr>
              <a:t>Time constrained – determine when each stage needs to be completed. Is there time in your schedule to allow for unexpected delays?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Content Placeholder 1">
            <a:extLst>
              <a:ext uri="{FF2B5EF4-FFF2-40B4-BE49-F238E27FC236}">
                <a16:creationId xmlns:a16="http://schemas.microsoft.com/office/drawing/2014/main" id="{A6E376E6-D56E-4C66-8B33-059E839FF00C}"/>
              </a:ext>
            </a:extLst>
          </p:cNvPr>
          <p:cNvSpPr>
            <a:spLocks noGrp="1"/>
          </p:cNvSpPr>
          <p:nvPr>
            <p:ph idx="1"/>
          </p:nvPr>
        </p:nvSpPr>
        <p:spPr>
          <a:xfrm>
            <a:off x="684213" y="476250"/>
            <a:ext cx="7772400" cy="5905500"/>
          </a:xfrm>
        </p:spPr>
        <p:txBody>
          <a:bodyPr/>
          <a:lstStyle/>
          <a:p>
            <a:r>
              <a:rPr lang="en-GB" altLang="en-US" sz="1200">
                <a:ea typeface="ＭＳ Ｐゴシック" panose="020B0600070205080204" pitchFamily="34" charset="-128"/>
              </a:rPr>
              <a:t>Remember:</a:t>
            </a:r>
          </a:p>
          <a:p>
            <a:r>
              <a:rPr lang="en-GB" altLang="en-US" sz="1200">
                <a:ea typeface="ＭＳ Ｐゴシック" panose="020B0600070205080204" pitchFamily="34" charset="-128"/>
              </a:rPr>
              <a:t>Use strong positive statements which use strong verbs. Avoid weaker verbs.</a:t>
            </a:r>
          </a:p>
          <a:p>
            <a:r>
              <a:rPr lang="en-GB" altLang="en-US" sz="1200">
                <a:ea typeface="ＭＳ Ｐゴシック" panose="020B0600070205080204" pitchFamily="34" charset="-128"/>
              </a:rPr>
              <a:t>Strong verbs: collect, construct, classify, develop, devise, measure, produce, revise, select, synthesise</a:t>
            </a:r>
          </a:p>
          <a:p>
            <a:r>
              <a:rPr lang="en-GB" altLang="en-US" sz="1200">
                <a:ea typeface="ＭＳ Ｐゴシック" panose="020B0600070205080204" pitchFamily="34" charset="-128"/>
              </a:rPr>
              <a:t>Weak verbs: appreciate, consider, enquire, learn, know, understand, be aware of, appreciate, listen, perceive</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How many aims or objectives should there be?</a:t>
            </a:r>
          </a:p>
          <a:p>
            <a:r>
              <a:rPr lang="en-GB" altLang="en-US" sz="1200">
                <a:ea typeface="ＭＳ Ｐゴシック" panose="020B0600070205080204" pitchFamily="34" charset="-128"/>
              </a:rPr>
              <a:t>There are no fixed number of aims or objectives.</a:t>
            </a:r>
          </a:p>
          <a:p>
            <a:r>
              <a:rPr lang="en-GB" altLang="en-US" sz="1200">
                <a:ea typeface="ＭＳ Ｐゴシック" panose="020B0600070205080204" pitchFamily="34" charset="-128"/>
              </a:rPr>
              <a:t> Some tutors are happy with one clear strong aim, whilst others like to see a main aim supported by at least two subsidiary aims.</a:t>
            </a:r>
          </a:p>
          <a:p>
            <a:r>
              <a:rPr lang="en-GB" altLang="en-US" sz="1200">
                <a:ea typeface="ＭＳ Ｐゴシック" panose="020B0600070205080204" pitchFamily="34" charset="-128"/>
              </a:rPr>
              <a:t>You will be required to produce sufficient objectives to be able to measure progress towards meeting the aim/s.</a:t>
            </a:r>
          </a:p>
          <a:p>
            <a:r>
              <a:rPr lang="en-GB" altLang="en-US" sz="1200">
                <a:ea typeface="ＭＳ Ｐゴシック" panose="020B0600070205080204" pitchFamily="34" charset="-128"/>
              </a:rPr>
              <a:t>Remember:</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Aims describe what you want to achieve. Objectives describe how you are going to achieve those aims.</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Example</a:t>
            </a:r>
          </a:p>
          <a:p>
            <a:r>
              <a:rPr lang="en-GB" altLang="en-US" sz="1200">
                <a:ea typeface="ＭＳ Ｐゴシック" panose="020B0600070205080204" pitchFamily="34" charset="-128"/>
              </a:rPr>
              <a:t>Aim: To investigate the relationship between tectonic-plate movement and the gravitational effect of the alignment of the major planets.</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Objectives:</a:t>
            </a:r>
          </a:p>
          <a:p>
            <a:endParaRPr lang="en-GB" altLang="en-US" sz="1200">
              <a:ea typeface="ＭＳ Ｐゴシック" panose="020B0600070205080204" pitchFamily="34" charset="-128"/>
            </a:endParaRPr>
          </a:p>
          <a:p>
            <a:r>
              <a:rPr lang="en-GB" altLang="en-US" sz="1200">
                <a:ea typeface="ＭＳ Ｐゴシック" panose="020B0600070205080204" pitchFamily="34" charset="-128"/>
              </a:rPr>
              <a:t>Data sets will be extracted from the known historical record of tectonic-plate movement</a:t>
            </a:r>
          </a:p>
          <a:p>
            <a:r>
              <a:rPr lang="en-GB" altLang="en-US" sz="1200">
                <a:ea typeface="ＭＳ Ｐゴシック" panose="020B0600070205080204" pitchFamily="34" charset="-128"/>
              </a:rPr>
              <a:t>Data sets will be extracted from astronomical tables detailing the various alignments of the major planets covering the same period as data from the geological record.</a:t>
            </a:r>
          </a:p>
          <a:p>
            <a:r>
              <a:rPr lang="en-GB" altLang="en-US" sz="1200">
                <a:ea typeface="ＭＳ Ｐゴシック" panose="020B0600070205080204" pitchFamily="34" charset="-128"/>
              </a:rPr>
              <a:t>The data from both sets will be synthesised to establish if correlation points exist between major geological events and planetary alignments.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Content Placeholder 1">
            <a:extLst>
              <a:ext uri="{FF2B5EF4-FFF2-40B4-BE49-F238E27FC236}">
                <a16:creationId xmlns:a16="http://schemas.microsoft.com/office/drawing/2014/main" id="{F0447E83-4507-4ADC-8EA6-92CD8DF62C37}"/>
              </a:ext>
            </a:extLst>
          </p:cNvPr>
          <p:cNvSpPr>
            <a:spLocks noGrp="1"/>
          </p:cNvSpPr>
          <p:nvPr>
            <p:ph idx="1"/>
          </p:nvPr>
        </p:nvSpPr>
        <p:spPr>
          <a:xfrm>
            <a:off x="684213" y="476250"/>
            <a:ext cx="7772400" cy="5619750"/>
          </a:xfrm>
        </p:spPr>
        <p:txBody>
          <a:bodyPr/>
          <a:lstStyle/>
          <a:p>
            <a:r>
              <a:rPr lang="en-GB" altLang="en-US" sz="1200" b="1" i="1" u="sng">
                <a:ea typeface="ＭＳ Ｐゴシック" panose="020B0600070205080204" pitchFamily="34" charset="-128"/>
              </a:rPr>
              <a:t>(Text from the Southhampton link in case they delete the web page!)</a:t>
            </a:r>
          </a:p>
          <a:p>
            <a:endParaRPr lang="en-GB" altLang="en-US" sz="1200" b="1" i="1" u="sng">
              <a:ea typeface="ＭＳ Ｐゴシック" panose="020B0600070205080204" pitchFamily="34" charset="-128"/>
            </a:endParaRPr>
          </a:p>
          <a:p>
            <a:r>
              <a:rPr lang="en-GB" altLang="en-US" sz="1200" b="1">
                <a:ea typeface="ＭＳ Ｐゴシック" panose="020B0600070205080204" pitchFamily="34" charset="-128"/>
              </a:rPr>
              <a:t>Aims and objectives</a:t>
            </a:r>
          </a:p>
          <a:p>
            <a:r>
              <a:rPr lang="en-GB" altLang="en-US" sz="1200">
                <a:ea typeface="ＭＳ Ｐゴシック" panose="020B0600070205080204" pitchFamily="34" charset="-128"/>
              </a:rPr>
              <a:t>It is often useful to consider your research questions in terms of aim(s) and objectives.</a:t>
            </a:r>
          </a:p>
          <a:p>
            <a:r>
              <a:rPr lang="en-GB" altLang="en-US" sz="1200">
                <a:ea typeface="ＭＳ Ｐゴシック" panose="020B0600070205080204" pitchFamily="34" charset="-128"/>
              </a:rPr>
              <a:t>The aim of the work, </a:t>
            </a:r>
            <a:r>
              <a:rPr lang="en-GB" altLang="en-US" sz="1200" i="1">
                <a:ea typeface="ＭＳ Ｐゴシック" panose="020B0600070205080204" pitchFamily="34" charset="-128"/>
              </a:rPr>
              <a:t>i.e. </a:t>
            </a:r>
            <a:r>
              <a:rPr lang="en-GB" altLang="en-US" sz="1200">
                <a:ea typeface="ＭＳ Ｐゴシック" panose="020B0600070205080204" pitchFamily="34" charset="-128"/>
              </a:rPr>
              <a:t>the overall purpose of the study, should be clearly and concisely defined.</a:t>
            </a:r>
          </a:p>
          <a:p>
            <a:endParaRPr lang="en-GB" altLang="en-US" sz="1200" b="1" i="1" u="sng">
              <a:ea typeface="ＭＳ Ｐゴシック" panose="020B0600070205080204" pitchFamily="34" charset="-128"/>
            </a:endParaRPr>
          </a:p>
          <a:p>
            <a:r>
              <a:rPr lang="en-GB" altLang="en-US" sz="1200" b="1">
                <a:ea typeface="ＭＳ Ｐゴシック" panose="020B0600070205080204" pitchFamily="34" charset="-128"/>
              </a:rPr>
              <a:t>Aims:</a:t>
            </a:r>
            <a:r>
              <a:rPr lang="en-GB" altLang="en-US" sz="1200">
                <a:ea typeface="ＭＳ Ｐゴシック" panose="020B0600070205080204" pitchFamily="34" charset="-128"/>
              </a:rPr>
              <a:t>Are broad statements of desired outcomes, or the general intentions of the research, which 'paint a picture' of your research project</a:t>
            </a:r>
          </a:p>
          <a:p>
            <a:r>
              <a:rPr lang="en-GB" altLang="en-US" sz="1200">
                <a:ea typeface="ＭＳ Ｐゴシック" panose="020B0600070205080204" pitchFamily="34" charset="-128"/>
              </a:rPr>
              <a:t>Emphasize what is to be accomplished (not how it is to be accomplished)</a:t>
            </a:r>
          </a:p>
          <a:p>
            <a:r>
              <a:rPr lang="en-GB" altLang="en-US" sz="1200">
                <a:ea typeface="ＭＳ Ｐゴシック" panose="020B0600070205080204" pitchFamily="34" charset="-128"/>
              </a:rPr>
              <a:t>Address the long-term project outcomes, </a:t>
            </a:r>
            <a:r>
              <a:rPr lang="en-GB" altLang="en-US" sz="1200" i="1">
                <a:ea typeface="ＭＳ Ｐゴシック" panose="020B0600070205080204" pitchFamily="34" charset="-128"/>
              </a:rPr>
              <a:t>i.e.</a:t>
            </a:r>
            <a:r>
              <a:rPr lang="en-GB" altLang="en-US" sz="1200">
                <a:ea typeface="ＭＳ Ｐゴシック" panose="020B0600070205080204" pitchFamily="34" charset="-128"/>
              </a:rPr>
              <a:t> they should reflect the aspirations and expectations of the research topic.</a:t>
            </a:r>
          </a:p>
          <a:p>
            <a:r>
              <a:rPr lang="en-GB" altLang="en-US" sz="1200">
                <a:ea typeface="ＭＳ Ｐゴシック" panose="020B0600070205080204" pitchFamily="34" charset="-128"/>
              </a:rPr>
              <a:t>Once aims have been established, the next task is to formulate the objectives. Generally, a project should have no more than two or three aims statements, while it may include a number of objectives consistent with them.</a:t>
            </a:r>
          </a:p>
          <a:p>
            <a:r>
              <a:rPr lang="en-GB" altLang="en-US" sz="1200" b="1">
                <a:ea typeface="ＭＳ Ｐゴシック" panose="020B0600070205080204" pitchFamily="34" charset="-128"/>
              </a:rPr>
              <a:t>Objectives </a:t>
            </a:r>
            <a:r>
              <a:rPr lang="en-GB" altLang="en-US" sz="1200">
                <a:ea typeface="ＭＳ Ｐゴシック" panose="020B0600070205080204" pitchFamily="34" charset="-128"/>
              </a:rPr>
              <a:t>are subsidiary to aims and:</a:t>
            </a:r>
          </a:p>
          <a:p>
            <a:r>
              <a:rPr lang="en-GB" altLang="en-US" sz="1200">
                <a:ea typeface="ＭＳ Ｐゴシック" panose="020B0600070205080204" pitchFamily="34" charset="-128"/>
              </a:rPr>
              <a:t>Are the steps you are going to take to answer your research questions or a specific list of tasks needed to accomplish the goals of the project</a:t>
            </a:r>
          </a:p>
          <a:p>
            <a:r>
              <a:rPr lang="en-GB" altLang="en-US" sz="1200">
                <a:ea typeface="ＭＳ Ｐゴシック" panose="020B0600070205080204" pitchFamily="34" charset="-128"/>
              </a:rPr>
              <a:t>Emphasize how aims are to be accomplished</a:t>
            </a:r>
          </a:p>
          <a:p>
            <a:r>
              <a:rPr lang="en-GB" altLang="en-US" sz="1200">
                <a:ea typeface="ＭＳ Ｐゴシック" panose="020B0600070205080204" pitchFamily="34" charset="-128"/>
              </a:rPr>
              <a:t>Must be highly focused and feasible</a:t>
            </a:r>
          </a:p>
          <a:p>
            <a:r>
              <a:rPr lang="en-GB" altLang="en-US" sz="1200">
                <a:ea typeface="ＭＳ Ｐゴシック" panose="020B0600070205080204" pitchFamily="34" charset="-128"/>
              </a:rPr>
              <a:t>Address the more immediate project outcomes</a:t>
            </a:r>
          </a:p>
          <a:p>
            <a:r>
              <a:rPr lang="en-GB" altLang="en-US" sz="1200">
                <a:ea typeface="ＭＳ Ｐゴシック" panose="020B0600070205080204" pitchFamily="34" charset="-128"/>
              </a:rPr>
              <a:t>Make accurate use of concepts</a:t>
            </a:r>
          </a:p>
          <a:p>
            <a:r>
              <a:rPr lang="en-GB" altLang="en-US" sz="1200">
                <a:ea typeface="ＭＳ Ｐゴシック" panose="020B0600070205080204" pitchFamily="34" charset="-128"/>
              </a:rPr>
              <a:t>Must be sensible and precisely described</a:t>
            </a:r>
          </a:p>
          <a:p>
            <a:r>
              <a:rPr lang="en-GB" altLang="en-US" sz="1200">
                <a:ea typeface="ＭＳ Ｐゴシック" panose="020B0600070205080204" pitchFamily="34" charset="-128"/>
              </a:rPr>
              <a:t>Should read as an 'individual' statement to convey your intentions</a:t>
            </a:r>
          </a:p>
          <a:p>
            <a:endParaRPr lang="en-GB" altLang="en-US" sz="1200" b="1" i="1" u="sng">
              <a:ea typeface="ＭＳ Ｐゴシック" panose="020B0600070205080204" pitchFamily="34" charset="-12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Content Placeholder 1">
            <a:extLst>
              <a:ext uri="{FF2B5EF4-FFF2-40B4-BE49-F238E27FC236}">
                <a16:creationId xmlns:a16="http://schemas.microsoft.com/office/drawing/2014/main" id="{FA01382B-7D0F-4D85-8DA2-F9055C164E32}"/>
              </a:ext>
            </a:extLst>
          </p:cNvPr>
          <p:cNvSpPr>
            <a:spLocks noGrp="1"/>
          </p:cNvSpPr>
          <p:nvPr>
            <p:ph idx="1"/>
          </p:nvPr>
        </p:nvSpPr>
        <p:spPr>
          <a:xfrm>
            <a:off x="684213" y="476250"/>
            <a:ext cx="7772400" cy="5905500"/>
          </a:xfrm>
        </p:spPr>
        <p:txBody>
          <a:bodyPr/>
          <a:lstStyle/>
          <a:p>
            <a:r>
              <a:rPr lang="en-GB" altLang="en-US" sz="1200">
                <a:ea typeface="ＭＳ Ｐゴシック" panose="020B0600070205080204" pitchFamily="34" charset="-128"/>
              </a:rPr>
              <a:t>Here is an example of a project aim and subsidiary objectives:</a:t>
            </a:r>
          </a:p>
          <a:p>
            <a:endParaRPr lang="en-GB" altLang="en-US" sz="1200">
              <a:ea typeface="ＭＳ Ｐゴシック" panose="020B0600070205080204" pitchFamily="34" charset="-128"/>
            </a:endParaRPr>
          </a:p>
          <a:p>
            <a:r>
              <a:rPr lang="en-GB" altLang="en-US" sz="1200" b="1" u="sng">
                <a:ea typeface="ＭＳ Ｐゴシック" panose="020B0600070205080204" pitchFamily="34" charset="-128"/>
              </a:rPr>
              <a:t>Aim</a:t>
            </a:r>
          </a:p>
          <a:p>
            <a:r>
              <a:rPr lang="en-GB" altLang="en-US" sz="1200">
                <a:ea typeface="ＭＳ Ｐゴシック" panose="020B0600070205080204" pitchFamily="34" charset="-128"/>
              </a:rPr>
              <a:t>To critically assess the collection and disposal operations for bulky household waste in order to identify factors, which contribute to performance and technical efficiency.</a:t>
            </a:r>
          </a:p>
          <a:p>
            <a:endParaRPr lang="en-GB" altLang="en-US" sz="1200">
              <a:ea typeface="ＭＳ Ｐゴシック" panose="020B0600070205080204" pitchFamily="34" charset="-128"/>
            </a:endParaRPr>
          </a:p>
          <a:p>
            <a:r>
              <a:rPr lang="en-GB" altLang="en-US" sz="1200" b="1" u="sng">
                <a:ea typeface="ＭＳ Ｐゴシック" panose="020B0600070205080204" pitchFamily="34" charset="-128"/>
              </a:rPr>
              <a:t>Objectives</a:t>
            </a:r>
          </a:p>
          <a:p>
            <a:r>
              <a:rPr lang="en-GB" altLang="en-US" sz="1200">
                <a:ea typeface="ＭＳ Ｐゴシック" panose="020B0600070205080204" pitchFamily="34" charset="-128"/>
              </a:rPr>
              <a:t>To critically assess bulky waste operations by local authorities, including volumes/types of materials arising and current disposal/recovery routes.</a:t>
            </a:r>
          </a:p>
          <a:p>
            <a:r>
              <a:rPr lang="en-GB" altLang="en-US" sz="1200">
                <a:ea typeface="ＭＳ Ｐゴシック" panose="020B0600070205080204" pitchFamily="34" charset="-128"/>
              </a:rPr>
              <a:t>To classify and evaluate the operation of furniture recovery schemes nationally.</a:t>
            </a:r>
          </a:p>
          <a:p>
            <a:r>
              <a:rPr lang="en-GB" altLang="en-US" sz="1200">
                <a:ea typeface="ＭＳ Ｐゴシック" panose="020B0600070205080204" pitchFamily="34" charset="-128"/>
              </a:rPr>
              <a:t>To make recommendations to improve the operational effectiveness of, and to maximise recovery opportunities of bulky waste collection.</a:t>
            </a:r>
          </a:p>
          <a:p>
            <a:r>
              <a:rPr lang="en-GB" altLang="en-US" sz="1200">
                <a:ea typeface="ＭＳ Ｐゴシック" panose="020B0600070205080204" pitchFamily="34" charset="-128"/>
              </a:rPr>
              <a:t>Aims and Objectives should:</a:t>
            </a:r>
          </a:p>
          <a:p>
            <a:r>
              <a:rPr lang="en-GB" altLang="en-US" sz="1200">
                <a:ea typeface="ＭＳ Ｐゴシック" panose="020B0600070205080204" pitchFamily="34" charset="-128"/>
              </a:rPr>
              <a:t>Be concise and brief.</a:t>
            </a:r>
          </a:p>
          <a:p>
            <a:r>
              <a:rPr lang="en-GB" altLang="en-US" sz="1200">
                <a:ea typeface="ＭＳ Ｐゴシック" panose="020B0600070205080204" pitchFamily="34" charset="-128"/>
              </a:rPr>
              <a:t>Be interrelated; the aim is what you want to achieve, and the objective describes how you are going to achieve that aim.</a:t>
            </a:r>
          </a:p>
          <a:p>
            <a:r>
              <a:rPr lang="en-GB" altLang="en-US" sz="1200">
                <a:ea typeface="ＭＳ Ｐゴシック" panose="020B0600070205080204" pitchFamily="34" charset="-128"/>
              </a:rPr>
              <a:t>Be realistic about what you can accomplish in the duration of the project and the other commitments you have</a:t>
            </a:r>
          </a:p>
          <a:p>
            <a:r>
              <a:rPr lang="en-GB" altLang="en-US" sz="1200">
                <a:ea typeface="ＭＳ Ｐゴシック" panose="020B0600070205080204" pitchFamily="34" charset="-128"/>
              </a:rPr>
              <a:t>Provide you and your supervisor(s) with indicators of how you intend to:</a:t>
            </a:r>
          </a:p>
          <a:p>
            <a:r>
              <a:rPr lang="en-GB" altLang="en-US" sz="1200">
                <a:ea typeface="ＭＳ Ｐゴシック" panose="020B0600070205080204" pitchFamily="34" charset="-128"/>
              </a:rPr>
              <a:t>.</a:t>
            </a:r>
          </a:p>
          <a:p>
            <a:r>
              <a:rPr lang="en-GB" altLang="en-US" sz="1200">
                <a:ea typeface="ＭＳ Ｐゴシック" panose="020B0600070205080204" pitchFamily="34" charset="-128"/>
              </a:rPr>
              <a:t>approach the literature and theoretical issues related to your project.</a:t>
            </a:r>
          </a:p>
          <a:p>
            <a:r>
              <a:rPr lang="en-GB" altLang="en-US" sz="1200">
                <a:ea typeface="ＭＳ Ｐゴシック" panose="020B0600070205080204" pitchFamily="34" charset="-128"/>
              </a:rPr>
              <a:t>access your chosen subjects, respondents, units, goods or services.</a:t>
            </a:r>
          </a:p>
          <a:p>
            <a:r>
              <a:rPr lang="en-GB" altLang="en-US" sz="1200">
                <a:ea typeface="ＭＳ Ｐゴシック" panose="020B0600070205080204" pitchFamily="34" charset="-128"/>
              </a:rPr>
              <a:t>develop a sampling frame and strategy or a rationale for their selection.</a:t>
            </a:r>
          </a:p>
          <a:p>
            <a:r>
              <a:rPr lang="en-GB" altLang="en-US" sz="1200">
                <a:ea typeface="ＭＳ Ｐゴシック" panose="020B0600070205080204" pitchFamily="34" charset="-128"/>
              </a:rPr>
              <a:t>develop a strategy and design for data collection and analysis.</a:t>
            </a:r>
          </a:p>
          <a:p>
            <a:r>
              <a:rPr lang="en-GB" altLang="en-US" sz="1200">
                <a:ea typeface="ＭＳ Ｐゴシック" panose="020B0600070205080204" pitchFamily="34" charset="-128"/>
              </a:rPr>
              <a:t>deal with ethical and practical problems in your research.</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Content Placeholder 1">
            <a:extLst>
              <a:ext uri="{FF2B5EF4-FFF2-40B4-BE49-F238E27FC236}">
                <a16:creationId xmlns:a16="http://schemas.microsoft.com/office/drawing/2014/main" id="{0EBA6AC0-6E75-4C1D-914C-250B8C14F94B}"/>
              </a:ext>
            </a:extLst>
          </p:cNvPr>
          <p:cNvSpPr>
            <a:spLocks noGrp="1"/>
          </p:cNvSpPr>
          <p:nvPr>
            <p:ph idx="1"/>
          </p:nvPr>
        </p:nvSpPr>
        <p:spPr>
          <a:xfrm>
            <a:off x="684213" y="476250"/>
            <a:ext cx="7772400" cy="5905500"/>
          </a:xfrm>
        </p:spPr>
        <p:txBody>
          <a:bodyPr/>
          <a:lstStyle/>
          <a:p>
            <a:r>
              <a:rPr lang="en-GB" altLang="en-US" sz="1200" b="1">
                <a:ea typeface="ＭＳ Ｐゴシック" panose="020B0600070205080204" pitchFamily="34" charset="-128"/>
              </a:rPr>
              <a:t>Aims and Objectives should not:</a:t>
            </a:r>
          </a:p>
          <a:p>
            <a:r>
              <a:rPr lang="en-GB" altLang="en-US" sz="1200">
                <a:ea typeface="ＭＳ Ｐゴシック" panose="020B0600070205080204" pitchFamily="34" charset="-128"/>
              </a:rPr>
              <a:t>Be too vague, ambitious or broad in scope.</a:t>
            </a:r>
          </a:p>
          <a:p>
            <a:r>
              <a:rPr lang="en-GB" altLang="en-US" sz="1200">
                <a:ea typeface="ＭＳ Ｐゴシック" panose="020B0600070205080204" pitchFamily="34" charset="-128"/>
              </a:rPr>
              <a:t>Just repeat each other in different terms.</a:t>
            </a:r>
          </a:p>
          <a:p>
            <a:r>
              <a:rPr lang="en-GB" altLang="en-US" sz="1200">
                <a:ea typeface="ＭＳ Ｐゴシック" panose="020B0600070205080204" pitchFamily="34" charset="-128"/>
              </a:rPr>
              <a:t>Just be a list of things related to your research topic.</a:t>
            </a:r>
          </a:p>
          <a:p>
            <a:r>
              <a:rPr lang="en-GB" altLang="en-US" sz="1200">
                <a:ea typeface="ＭＳ Ｐゴシック" panose="020B0600070205080204" pitchFamily="34" charset="-128"/>
              </a:rPr>
              <a:t>Contradict your methods</a:t>
            </a:r>
            <a:r>
              <a:rPr lang="en-GB" altLang="en-US" sz="1200" i="1">
                <a:ea typeface="ＭＳ Ｐゴシック" panose="020B0600070205080204" pitchFamily="34" charset="-128"/>
              </a:rPr>
              <a:t> - i.e.</a:t>
            </a:r>
            <a:r>
              <a:rPr lang="en-GB" altLang="en-US" sz="1200">
                <a:ea typeface="ＭＳ Ｐゴシック" panose="020B0600070205080204" pitchFamily="34" charset="-128"/>
              </a:rPr>
              <a:t> they should not imply methodological goals or standards of measurement, proof or generalisability of findings that the methods cannot sustain.</a:t>
            </a:r>
          </a:p>
          <a:p>
            <a:r>
              <a:rPr lang="en-GB" altLang="en-US" sz="1200">
                <a:ea typeface="ＭＳ Ｐゴシック" panose="020B0600070205080204" pitchFamily="34" charset="-128"/>
              </a:rPr>
              <a:t>At the conclusion of your project you will need to assess whether or not you have met your objectives and if not, why not. However, you may not always meet your aims in full, since your research may reveal that your questions were inappropriate, that there are intervening variables you could not account for or that the circumstances of the study have changed, </a:t>
            </a:r>
            <a:r>
              <a:rPr lang="en-GB" altLang="en-US" sz="1200" i="1">
                <a:ea typeface="ＭＳ Ｐゴシック" panose="020B0600070205080204" pitchFamily="34" charset="-128"/>
              </a:rPr>
              <a:t>etc</a:t>
            </a:r>
            <a:r>
              <a:rPr lang="en-GB" altLang="en-US" sz="1200">
                <a:ea typeface="ＭＳ Ｐゴシック" panose="020B0600070205080204" pitchFamily="34" charset="-128"/>
              </a:rPr>
              <a:t>. Whatever the case, your conclusion will still have to reflect on how well the research design, which was guided by your objectives has contributed to addressing your aims.</a:t>
            </a:r>
          </a:p>
          <a:p>
            <a:endParaRPr lang="en-GB" altLang="en-US" sz="1200">
              <a:ea typeface="ＭＳ Ｐゴシック" panose="020B0600070205080204" pitchFamily="34" charset="-128"/>
            </a:endParaRPr>
          </a:p>
          <a:p>
            <a:endParaRPr lang="en-GB" altLang="en-US" sz="1200">
              <a:ea typeface="ＭＳ Ｐゴシック" panose="020B0600070205080204" pitchFamily="34" charset="-128"/>
            </a:endParaRPr>
          </a:p>
        </p:txBody>
      </p:sp>
    </p:spTree>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14000</TotalTime>
  <Words>1636</Words>
  <Application>Microsoft Office PowerPoint</Application>
  <PresentationFormat>On-screen Show (4:3)</PresentationFormat>
  <Paragraphs>161</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Times</vt:lpstr>
      <vt:lpstr>ＭＳ Ｐゴシック</vt:lpstr>
      <vt:lpstr>Arial</vt:lpstr>
      <vt:lpstr>Blank Presentation</vt:lpstr>
      <vt:lpstr>PowerPoint Presentation</vt:lpstr>
      <vt:lpstr>Clarifying your plans</vt:lpstr>
      <vt:lpstr>S.M.A.R.T</vt:lpstr>
      <vt:lpstr>S.M.A.R.T</vt:lpstr>
      <vt:lpstr>Aims and Objectives</vt:lpstr>
      <vt:lpstr>Aims</vt:lpstr>
      <vt:lpstr>How many of each?</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Ewa Kazimierska</cp:lastModifiedBy>
  <cp:revision>182</cp:revision>
  <cp:lastPrinted>2021-11-04T13:04:16Z</cp:lastPrinted>
  <dcterms:created xsi:type="dcterms:W3CDTF">2010-09-01T10:27:19Z</dcterms:created>
  <dcterms:modified xsi:type="dcterms:W3CDTF">2021-11-08T12:20:04Z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