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65" r:id="rId2"/>
    <p:sldId id="266" r:id="rId3"/>
    <p:sldId id="267" r:id="rId4"/>
    <p:sldId id="269" r:id="rId5"/>
    <p:sldId id="26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0240DA-1250-3CE7-232E-44F31FD5765C}" v="182" dt="2026-07-14T15:13:54.9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ohdan Snyhyr (2419277)" userId="S::2419277@student.uwtsd.ac.uk::ca9e92dc-c12e-4cb4-9b85-25c3944a6762" providerId="AD" clId="Web-{AE47DCE8-F6CA-C02E-414F-A1E1C0A18874}"/>
    <pc:docChg chg="delSld modSld">
      <pc:chgData name="Bohdan Snyhyr (2419277)" userId="S::2419277@student.uwtsd.ac.uk::ca9e92dc-c12e-4cb4-9b85-25c3944a6762" providerId="AD" clId="Web-{AE47DCE8-F6CA-C02E-414F-A1E1C0A18874}" dt="2026-07-13T13:42:24.190" v="38" actId="20577"/>
      <pc:docMkLst>
        <pc:docMk/>
      </pc:docMkLst>
      <pc:sldChg chg="del">
        <pc:chgData name="Bohdan Snyhyr (2419277)" userId="S::2419277@student.uwtsd.ac.uk::ca9e92dc-c12e-4cb4-9b85-25c3944a6762" providerId="AD" clId="Web-{AE47DCE8-F6CA-C02E-414F-A1E1C0A18874}" dt="2026-07-13T13:15:18.203" v="0"/>
        <pc:sldMkLst>
          <pc:docMk/>
          <pc:sldMk cId="2804180962" sldId="257"/>
        </pc:sldMkLst>
      </pc:sldChg>
      <pc:sldChg chg="del">
        <pc:chgData name="Bohdan Snyhyr (2419277)" userId="S::2419277@student.uwtsd.ac.uk::ca9e92dc-c12e-4cb4-9b85-25c3944a6762" providerId="AD" clId="Web-{AE47DCE8-F6CA-C02E-414F-A1E1C0A18874}" dt="2026-07-13T13:15:20.203" v="1"/>
        <pc:sldMkLst>
          <pc:docMk/>
          <pc:sldMk cId="2580627916" sldId="258"/>
        </pc:sldMkLst>
      </pc:sldChg>
      <pc:sldChg chg="del">
        <pc:chgData name="Bohdan Snyhyr (2419277)" userId="S::2419277@student.uwtsd.ac.uk::ca9e92dc-c12e-4cb4-9b85-25c3944a6762" providerId="AD" clId="Web-{AE47DCE8-F6CA-C02E-414F-A1E1C0A18874}" dt="2026-07-13T13:15:22.047" v="2"/>
        <pc:sldMkLst>
          <pc:docMk/>
          <pc:sldMk cId="2395921362" sldId="259"/>
        </pc:sldMkLst>
      </pc:sldChg>
      <pc:sldChg chg="del">
        <pc:chgData name="Bohdan Snyhyr (2419277)" userId="S::2419277@student.uwtsd.ac.uk::ca9e92dc-c12e-4cb4-9b85-25c3944a6762" providerId="AD" clId="Web-{AE47DCE8-F6CA-C02E-414F-A1E1C0A18874}" dt="2026-07-13T13:15:24.235" v="4"/>
        <pc:sldMkLst>
          <pc:docMk/>
          <pc:sldMk cId="1185676642" sldId="260"/>
        </pc:sldMkLst>
      </pc:sldChg>
      <pc:sldChg chg="del">
        <pc:chgData name="Bohdan Snyhyr (2419277)" userId="S::2419277@student.uwtsd.ac.uk::ca9e92dc-c12e-4cb4-9b85-25c3944a6762" providerId="AD" clId="Web-{AE47DCE8-F6CA-C02E-414F-A1E1C0A18874}" dt="2026-07-13T13:15:25.532" v="5"/>
        <pc:sldMkLst>
          <pc:docMk/>
          <pc:sldMk cId="3666668687" sldId="261"/>
        </pc:sldMkLst>
      </pc:sldChg>
      <pc:sldChg chg="del">
        <pc:chgData name="Bohdan Snyhyr (2419277)" userId="S::2419277@student.uwtsd.ac.uk::ca9e92dc-c12e-4cb4-9b85-25c3944a6762" providerId="AD" clId="Web-{AE47DCE8-F6CA-C02E-414F-A1E1C0A18874}" dt="2026-07-13T13:15:23.141" v="3"/>
        <pc:sldMkLst>
          <pc:docMk/>
          <pc:sldMk cId="2112380456" sldId="262"/>
        </pc:sldMkLst>
      </pc:sldChg>
      <pc:sldChg chg="del">
        <pc:chgData name="Bohdan Snyhyr (2419277)" userId="S::2419277@student.uwtsd.ac.uk::ca9e92dc-c12e-4cb4-9b85-25c3944a6762" providerId="AD" clId="Web-{AE47DCE8-F6CA-C02E-414F-A1E1C0A18874}" dt="2026-07-13T13:15:28.860" v="6"/>
        <pc:sldMkLst>
          <pc:docMk/>
          <pc:sldMk cId="4044278580" sldId="263"/>
        </pc:sldMkLst>
      </pc:sldChg>
      <pc:sldChg chg="del">
        <pc:chgData name="Bohdan Snyhyr (2419277)" userId="S::2419277@student.uwtsd.ac.uk::ca9e92dc-c12e-4cb4-9b85-25c3944a6762" providerId="AD" clId="Web-{AE47DCE8-F6CA-C02E-414F-A1E1C0A18874}" dt="2026-07-13T13:15:30.157" v="7"/>
        <pc:sldMkLst>
          <pc:docMk/>
          <pc:sldMk cId="3736210761" sldId="264"/>
        </pc:sldMkLst>
      </pc:sldChg>
      <pc:sldChg chg="modSp">
        <pc:chgData name="Bohdan Snyhyr (2419277)" userId="S::2419277@student.uwtsd.ac.uk::ca9e92dc-c12e-4cb4-9b85-25c3944a6762" providerId="AD" clId="Web-{AE47DCE8-F6CA-C02E-414F-A1E1C0A18874}" dt="2026-07-13T13:35:55.290" v="8" actId="20577"/>
        <pc:sldMkLst>
          <pc:docMk/>
          <pc:sldMk cId="1249511534" sldId="266"/>
        </pc:sldMkLst>
        <pc:spChg chg="mod">
          <ac:chgData name="Bohdan Snyhyr (2419277)" userId="S::2419277@student.uwtsd.ac.uk::ca9e92dc-c12e-4cb4-9b85-25c3944a6762" providerId="AD" clId="Web-{AE47DCE8-F6CA-C02E-414F-A1E1C0A18874}" dt="2026-07-13T13:35:55.290" v="8" actId="20577"/>
          <ac:spMkLst>
            <pc:docMk/>
            <pc:sldMk cId="1249511534" sldId="266"/>
            <ac:spMk id="3" creationId="{74045D39-1413-A017-E5B5-1B90666C7EE2}"/>
          </ac:spMkLst>
        </pc:spChg>
      </pc:sldChg>
      <pc:sldChg chg="modSp">
        <pc:chgData name="Bohdan Snyhyr (2419277)" userId="S::2419277@student.uwtsd.ac.uk::ca9e92dc-c12e-4cb4-9b85-25c3944a6762" providerId="AD" clId="Web-{AE47DCE8-F6CA-C02E-414F-A1E1C0A18874}" dt="2026-07-13T13:42:24.190" v="38" actId="20577"/>
        <pc:sldMkLst>
          <pc:docMk/>
          <pc:sldMk cId="3267696537" sldId="268"/>
        </pc:sldMkLst>
        <pc:spChg chg="mod">
          <ac:chgData name="Bohdan Snyhyr (2419277)" userId="S::2419277@student.uwtsd.ac.uk::ca9e92dc-c12e-4cb4-9b85-25c3944a6762" providerId="AD" clId="Web-{AE47DCE8-F6CA-C02E-414F-A1E1C0A18874}" dt="2026-07-13T13:42:24.190" v="38" actId="20577"/>
          <ac:spMkLst>
            <pc:docMk/>
            <pc:sldMk cId="3267696537" sldId="268"/>
            <ac:spMk id="3" creationId="{8AD89AD9-CBAD-FA52-CC70-9172DF824054}"/>
          </ac:spMkLst>
        </pc:spChg>
      </pc:sldChg>
    </pc:docChg>
  </pc:docChgLst>
  <pc:docChgLst>
    <pc:chgData name="Bohdan Snyhyr (2419277)" userId="S::2419277@student.uwtsd.ac.uk::ca9e92dc-c12e-4cb4-9b85-25c3944a6762" providerId="AD" clId="Web-{E60240DA-1250-3CE7-232E-44F31FD5765C}"/>
    <pc:docChg chg="modSld">
      <pc:chgData name="Bohdan Snyhyr (2419277)" userId="S::2419277@student.uwtsd.ac.uk::ca9e92dc-c12e-4cb4-9b85-25c3944a6762" providerId="AD" clId="Web-{E60240DA-1250-3CE7-232E-44F31FD5765C}" dt="2026-07-14T15:13:53.500" v="159" actId="20577"/>
      <pc:docMkLst>
        <pc:docMk/>
      </pc:docMkLst>
      <pc:sldChg chg="modSp">
        <pc:chgData name="Bohdan Snyhyr (2419277)" userId="S::2419277@student.uwtsd.ac.uk::ca9e92dc-c12e-4cb4-9b85-25c3944a6762" providerId="AD" clId="Web-{E60240DA-1250-3CE7-232E-44F31FD5765C}" dt="2026-07-14T15:11:11.882" v="131"/>
        <pc:sldMkLst>
          <pc:docMk/>
          <pc:sldMk cId="3668755669" sldId="267"/>
        </pc:sldMkLst>
        <pc:graphicFrameChg chg="mod modGraphic">
          <ac:chgData name="Bohdan Snyhyr (2419277)" userId="S::2419277@student.uwtsd.ac.uk::ca9e92dc-c12e-4cb4-9b85-25c3944a6762" providerId="AD" clId="Web-{E60240DA-1250-3CE7-232E-44F31FD5765C}" dt="2026-07-14T15:11:11.882" v="131"/>
          <ac:graphicFrameMkLst>
            <pc:docMk/>
            <pc:sldMk cId="3668755669" sldId="267"/>
            <ac:graphicFrameMk id="16" creationId="{1A0747C1-4C50-D6BA-377D-3A1EB132A260}"/>
          </ac:graphicFrameMkLst>
        </pc:graphicFrameChg>
      </pc:sldChg>
      <pc:sldChg chg="addSp modSp">
        <pc:chgData name="Bohdan Snyhyr (2419277)" userId="S::2419277@student.uwtsd.ac.uk::ca9e92dc-c12e-4cb4-9b85-25c3944a6762" providerId="AD" clId="Web-{E60240DA-1250-3CE7-232E-44F31FD5765C}" dt="2026-07-14T15:13:53.500" v="159" actId="20577"/>
        <pc:sldMkLst>
          <pc:docMk/>
          <pc:sldMk cId="2524644291" sldId="269"/>
        </pc:sldMkLst>
        <pc:spChg chg="add mod">
          <ac:chgData name="Bohdan Snyhyr (2419277)" userId="S::2419277@student.uwtsd.ac.uk::ca9e92dc-c12e-4cb4-9b85-25c3944a6762" providerId="AD" clId="Web-{E60240DA-1250-3CE7-232E-44F31FD5765C}" dt="2026-07-14T15:13:53.500" v="159" actId="20577"/>
          <ac:spMkLst>
            <pc:docMk/>
            <pc:sldMk cId="2524644291" sldId="269"/>
            <ac:spMk id="4" creationId="{80F6C34C-3CFB-6933-C1AD-AEF77708381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E7BAA5A-19E6-4502-AEF8-A41C9B7B1144}"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1230642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E7BAA5A-19E6-4502-AEF8-A41C9B7B1144}"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424000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E7BAA5A-19E6-4502-AEF8-A41C9B7B1144}"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59087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E7BAA5A-19E6-4502-AEF8-A41C9B7B1144}"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440882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E7BAA5A-19E6-4502-AEF8-A41C9B7B1144}" type="datetimeFigureOut">
              <a:rPr lang="en-GB" smtClean="0"/>
              <a:t>15/07/2026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4111116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DE7BAA5A-19E6-4502-AEF8-A41C9B7B1144}" type="datetimeFigureOut">
              <a:rPr lang="en-GB" smtClean="0"/>
              <a:t>15/07/2026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71604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7BAA5A-19E6-4502-AEF8-A41C9B7B1144}" type="datetimeFigureOut">
              <a:rPr lang="en-GB" smtClean="0"/>
              <a:t>15/07/2026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783974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E7BAA5A-19E6-4502-AEF8-A41C9B7B1144}"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775588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E7BAA5A-19E6-4502-AEF8-A41C9B7B1144}" type="datetimeFigureOut">
              <a:rPr lang="en-GB" smtClean="0"/>
              <a:t>15/07/2026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2104839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E7BAA5A-19E6-4502-AEF8-A41C9B7B1144}"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32524254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E7BAA5A-19E6-4502-AEF8-A41C9B7B1144}" type="datetimeFigureOut">
              <a:rPr lang="en-GB" smtClean="0"/>
              <a:t>15/07/2026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C5889B-5587-4C09-88F4-1A13DAAFF757}" type="slidenum">
              <a:rPr lang="en-GB" smtClean="0"/>
              <a:t>‹#›</a:t>
            </a:fld>
            <a:endParaRPr lang="en-GB"/>
          </a:p>
        </p:txBody>
      </p:sp>
    </p:spTree>
    <p:extLst>
      <p:ext uri="{BB962C8B-B14F-4D97-AF65-F5344CB8AC3E}">
        <p14:creationId xmlns:p14="http://schemas.microsoft.com/office/powerpoint/2010/main" val="3217015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DE7BAA5A-19E6-4502-AEF8-A41C9B7B1144}" type="datetimeFigureOut">
              <a:rPr lang="en-GB" smtClean="0"/>
              <a:t>15/07/2026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ACC5889B-5587-4C09-88F4-1A13DAAFF757}" type="slidenum">
              <a:rPr lang="en-GB" smtClean="0"/>
              <a:t>‹#›</a:t>
            </a:fld>
            <a:endParaRPr lang="en-GB"/>
          </a:p>
        </p:txBody>
      </p:sp>
    </p:spTree>
    <p:extLst>
      <p:ext uri="{BB962C8B-B14F-4D97-AF65-F5344CB8AC3E}">
        <p14:creationId xmlns:p14="http://schemas.microsoft.com/office/powerpoint/2010/main" val="409924896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2.xml"/><Relationship Id="rId5" Type="http://schemas.openxmlformats.org/officeDocument/2006/relationships/image" Target="../media/image9.sv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2" Type="http://schemas.openxmlformats.org/officeDocument/2006/relationships/hyperlink" Target="https://www.sap.com/about/trust-center.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grpSp>
      <p:sp>
        <p:nvSpPr>
          <p:cNvPr id="2" name="Title 1">
            <a:extLst>
              <a:ext uri="{FF2B5EF4-FFF2-40B4-BE49-F238E27FC236}">
                <a16:creationId xmlns:a16="http://schemas.microsoft.com/office/drawing/2014/main" id="{05C9F4E2-74A7-0412-6FAE-52A9CB98A84B}"/>
              </a:ext>
            </a:extLst>
          </p:cNvPr>
          <p:cNvSpPr>
            <a:spLocks noGrp="1"/>
          </p:cNvSpPr>
          <p:nvPr>
            <p:ph type="title"/>
          </p:nvPr>
        </p:nvSpPr>
        <p:spPr>
          <a:xfrm>
            <a:off x="3502731" y="1542402"/>
            <a:ext cx="5186842" cy="2387918"/>
          </a:xfrm>
        </p:spPr>
        <p:txBody>
          <a:bodyPr vert="horz" lIns="91440" tIns="45720" rIns="91440" bIns="45720" rtlCol="0" anchor="b">
            <a:normAutofit/>
          </a:bodyPr>
          <a:lstStyle/>
          <a:p>
            <a:pPr algn="ctr"/>
            <a:r>
              <a:rPr lang="en-US" sz="5200">
                <a:solidFill>
                  <a:schemeClr val="tx2"/>
                </a:solidFill>
              </a:rPr>
              <a:t>+</a:t>
            </a:r>
            <a:endParaRPr lang="en-US" sz="5200" kern="1200">
              <a:solidFill>
                <a:schemeClr val="tx2"/>
              </a:solidFill>
              <a:latin typeface="+mj-lt"/>
              <a:ea typeface="+mj-ea"/>
              <a:cs typeface="+mj-cs"/>
            </a:endParaRP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7AA65670-AA92-7CB8-026F-4D24F0595F6C}"/>
              </a:ext>
            </a:extLst>
          </p:cNvPr>
          <p:cNvSpPr txBox="1"/>
          <p:nvPr/>
        </p:nvSpPr>
        <p:spPr>
          <a:xfrm>
            <a:off x="2241006" y="523965"/>
            <a:ext cx="770418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3600" b="1">
                <a:solidFill>
                  <a:schemeClr val="tx2"/>
                </a:solidFill>
                <a:latin typeface="Aptos Display"/>
              </a:rPr>
              <a:t> Managing Business Information </a:t>
            </a:r>
            <a:br>
              <a:rPr lang="en-US" sz="3600" b="1">
                <a:solidFill>
                  <a:schemeClr val="tx2"/>
                </a:solidFill>
                <a:latin typeface="Aptos Display"/>
              </a:rPr>
            </a:br>
            <a:r>
              <a:rPr lang="en-US" sz="3600" b="1">
                <a:solidFill>
                  <a:schemeClr val="tx2"/>
                </a:solidFill>
                <a:latin typeface="Aptos Display"/>
              </a:rPr>
              <a:t>Module code: LCLM5004</a:t>
            </a:r>
            <a:endParaRPr lang="en-US" sz="3600">
              <a:solidFill>
                <a:schemeClr val="tx2"/>
              </a:solidFill>
              <a:latin typeface="Aptos Display"/>
            </a:endParaRPr>
          </a:p>
          <a:p>
            <a:pPr algn="l"/>
            <a:endParaRPr lang="en-US"/>
          </a:p>
        </p:txBody>
      </p:sp>
      <p:pic>
        <p:nvPicPr>
          <p:cNvPr id="5" name="Picture 4" descr="A black background with white text&#10;&#10;AI-generated content may be incorrect.">
            <a:extLst>
              <a:ext uri="{FF2B5EF4-FFF2-40B4-BE49-F238E27FC236}">
                <a16:creationId xmlns:a16="http://schemas.microsoft.com/office/drawing/2014/main" id="{B9CAD598-9110-18A6-7A8A-0A14627A82FD}"/>
              </a:ext>
            </a:extLst>
          </p:cNvPr>
          <p:cNvPicPr>
            <a:picLocks noChangeAspect="1"/>
          </p:cNvPicPr>
          <p:nvPr/>
        </p:nvPicPr>
        <p:blipFill>
          <a:blip r:embed="rId2"/>
          <a:stretch>
            <a:fillRect/>
          </a:stretch>
        </p:blipFill>
        <p:spPr>
          <a:xfrm>
            <a:off x="9892145" y="253019"/>
            <a:ext cx="2147489" cy="1012933"/>
          </a:xfrm>
          <a:prstGeom prst="rect">
            <a:avLst/>
          </a:prstGeom>
        </p:spPr>
      </p:pic>
      <p:sp>
        <p:nvSpPr>
          <p:cNvPr id="6" name="TextBox 5">
            <a:extLst>
              <a:ext uri="{FF2B5EF4-FFF2-40B4-BE49-F238E27FC236}">
                <a16:creationId xmlns:a16="http://schemas.microsoft.com/office/drawing/2014/main" id="{DD809B27-B2E9-0469-93BC-D57A90092BCE}"/>
              </a:ext>
            </a:extLst>
          </p:cNvPr>
          <p:cNvSpPr txBox="1"/>
          <p:nvPr/>
        </p:nvSpPr>
        <p:spPr>
          <a:xfrm>
            <a:off x="2063932" y="2171336"/>
            <a:ext cx="7869644" cy="4500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gn="ctr">
              <a:lnSpc>
                <a:spcPct val="90000"/>
              </a:lnSpc>
              <a:spcBef>
                <a:spcPts val="1000"/>
              </a:spcBef>
              <a:buFont typeface="Arial,Sans-Serif"/>
              <a:buChar char="•"/>
            </a:pPr>
            <a:r>
              <a:rPr lang="en-US" sz="2800" b="1">
                <a:solidFill>
                  <a:schemeClr val="tx2"/>
                </a:solidFill>
              </a:rPr>
              <a:t>Student Name: Bohdan </a:t>
            </a:r>
            <a:r>
              <a:rPr lang="en-US" sz="2800" b="1" err="1">
                <a:solidFill>
                  <a:schemeClr val="tx2"/>
                </a:solidFill>
              </a:rPr>
              <a:t>Snyhyr</a:t>
            </a:r>
            <a:r>
              <a:rPr lang="en-US" sz="2800" b="1">
                <a:solidFill>
                  <a:schemeClr val="tx2"/>
                </a:solidFill>
              </a:rPr>
              <a:t> </a:t>
            </a:r>
            <a:endParaRPr lang="en-US" sz="2800">
              <a:solidFill>
                <a:schemeClr val="tx2"/>
              </a:solidFill>
            </a:endParaRPr>
          </a:p>
          <a:p>
            <a:pPr marL="285750" indent="-228600" algn="ctr">
              <a:lnSpc>
                <a:spcPct val="90000"/>
              </a:lnSpc>
              <a:spcBef>
                <a:spcPts val="1000"/>
              </a:spcBef>
              <a:buFont typeface="Arial,Sans-Serif"/>
              <a:buChar char="•"/>
            </a:pPr>
            <a:r>
              <a:rPr lang="en-US" sz="2800" b="1">
                <a:solidFill>
                  <a:schemeClr val="tx2"/>
                </a:solidFill>
              </a:rPr>
              <a:t>ID:2419277</a:t>
            </a:r>
            <a:endParaRPr lang="en-US" sz="2800">
              <a:solidFill>
                <a:schemeClr val="tx2"/>
              </a:solidFill>
            </a:endParaRPr>
          </a:p>
          <a:p>
            <a:pPr marL="285750" indent="-228600" algn="ctr">
              <a:lnSpc>
                <a:spcPct val="90000"/>
              </a:lnSpc>
              <a:spcBef>
                <a:spcPts val="1000"/>
              </a:spcBef>
              <a:buFont typeface="Arial,Sans-Serif"/>
              <a:buChar char="•"/>
            </a:pPr>
            <a:endParaRPr lang="en-US" sz="2800" b="1">
              <a:solidFill>
                <a:schemeClr val="tx2"/>
              </a:solidFill>
            </a:endParaRPr>
          </a:p>
          <a:p>
            <a:pPr marL="285750" indent="-228600" algn="ctr">
              <a:lnSpc>
                <a:spcPct val="90000"/>
              </a:lnSpc>
              <a:spcBef>
                <a:spcPts val="1000"/>
              </a:spcBef>
              <a:buFont typeface="Arial,Sans-Serif"/>
              <a:buChar char="•"/>
            </a:pPr>
            <a:r>
              <a:rPr lang="en-US" sz="2800" b="1">
                <a:solidFill>
                  <a:schemeClr val="tx2"/>
                </a:solidFill>
              </a:rPr>
              <a:t>Topic: </a:t>
            </a:r>
            <a:r>
              <a:rPr lang="en-US" sz="2800" b="1">
                <a:solidFill>
                  <a:schemeClr val="tx2"/>
                </a:solidFill>
                <a:latin typeface="Aptos"/>
              </a:rPr>
              <a:t>Ethical Considerations:</a:t>
            </a:r>
            <a:r>
              <a:rPr lang="en-US" sz="2800" b="1">
                <a:solidFill>
                  <a:schemeClr val="tx2"/>
                </a:solidFill>
                <a:latin typeface="Aptos"/>
                <a:cs typeface="Segoe UI"/>
              </a:rPr>
              <a:t> Discuss data  privacy, security, and ethical concerns, including AI decision-making employee monitoring, and bias</a:t>
            </a:r>
          </a:p>
          <a:p>
            <a:pPr marL="285750" indent="-228600" algn="ctr">
              <a:lnSpc>
                <a:spcPct val="90000"/>
              </a:lnSpc>
              <a:spcBef>
                <a:spcPts val="1000"/>
              </a:spcBef>
              <a:buFont typeface="Arial,Sans-Serif"/>
              <a:buChar char="•"/>
            </a:pPr>
            <a:r>
              <a:rPr lang="en-US" sz="2800" b="1">
                <a:solidFill>
                  <a:schemeClr val="tx2"/>
                </a:solidFill>
                <a:latin typeface="Aptos"/>
                <a:cs typeface="Segoe UI"/>
              </a:rPr>
              <a:t>Lecturer: Amitave Banik</a:t>
            </a:r>
          </a:p>
          <a:p>
            <a:pPr marL="285750" indent="-228600" algn="ctr">
              <a:lnSpc>
                <a:spcPct val="90000"/>
              </a:lnSpc>
              <a:spcBef>
                <a:spcPts val="1000"/>
              </a:spcBef>
              <a:buFont typeface="Arial,Sans-Serif"/>
              <a:buChar char="•"/>
            </a:pPr>
            <a:endParaRPr lang="en-US" sz="2800" b="1">
              <a:solidFill>
                <a:schemeClr val="tx2"/>
              </a:solidFill>
            </a:endParaRPr>
          </a:p>
          <a:p>
            <a:endParaRPr lang="en-US"/>
          </a:p>
        </p:txBody>
      </p:sp>
    </p:spTree>
    <p:extLst>
      <p:ext uri="{BB962C8B-B14F-4D97-AF65-F5344CB8AC3E}">
        <p14:creationId xmlns:p14="http://schemas.microsoft.com/office/powerpoint/2010/main" val="34444948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F8D3A-0B00-FD4A-3F33-D2A81CCA21DA}"/>
              </a:ext>
            </a:extLst>
          </p:cNvPr>
          <p:cNvSpPr>
            <a:spLocks noGrp="1"/>
          </p:cNvSpPr>
          <p:nvPr>
            <p:ph type="title"/>
          </p:nvPr>
        </p:nvSpPr>
        <p:spPr>
          <a:xfrm>
            <a:off x="5596501" y="489508"/>
            <a:ext cx="5754896" cy="1667569"/>
          </a:xfrm>
        </p:spPr>
        <p:txBody>
          <a:bodyPr anchor="b">
            <a:normAutofit/>
          </a:bodyPr>
          <a:lstStyle/>
          <a:p>
            <a:r>
              <a:rPr lang="en-US" sz="4000">
                <a:ea typeface="+mj-lt"/>
                <a:cs typeface="+mj-lt"/>
              </a:rPr>
              <a:t>TOPIC 3 • ETHICAL CONSIDERATIONS</a:t>
            </a:r>
            <a:endParaRPr lang="en-US" sz="4000"/>
          </a:p>
        </p:txBody>
      </p:sp>
      <p:pic>
        <p:nvPicPr>
          <p:cNvPr id="7" name="Graphic 6" descr="Database">
            <a:extLst>
              <a:ext uri="{FF2B5EF4-FFF2-40B4-BE49-F238E27FC236}">
                <a16:creationId xmlns:a16="http://schemas.microsoft.com/office/drawing/2014/main" id="{20CF1D5E-420A-1470-2FFA-CA88556A2E8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74045D39-1413-A017-E5B5-1B90666C7EE2}"/>
              </a:ext>
            </a:extLst>
          </p:cNvPr>
          <p:cNvSpPr>
            <a:spLocks noGrp="1"/>
          </p:cNvSpPr>
          <p:nvPr>
            <p:ph idx="1"/>
          </p:nvPr>
        </p:nvSpPr>
        <p:spPr>
          <a:xfrm>
            <a:off x="5596502" y="2405894"/>
            <a:ext cx="5754896" cy="3197464"/>
          </a:xfrm>
        </p:spPr>
        <p:txBody>
          <a:bodyPr vert="horz" lIns="91440" tIns="45720" rIns="91440" bIns="45720" rtlCol="0" anchor="t">
            <a:normAutofit/>
          </a:bodyPr>
          <a:lstStyle/>
          <a:p>
            <a:pPr marL="0" indent="0">
              <a:buNone/>
            </a:pPr>
            <a:r>
              <a:rPr lang="en-US" sz="2000">
                <a:ea typeface="+mn-lt"/>
                <a:cs typeface="+mn-lt"/>
              </a:rPr>
              <a:t>ERP systems improve efficiency by integrating information across the entire </a:t>
            </a:r>
            <a:r>
              <a:rPr lang="en-US" sz="2000" err="1">
                <a:ea typeface="+mn-lt"/>
                <a:cs typeface="+mn-lt"/>
              </a:rPr>
              <a:t>organisation</a:t>
            </a:r>
            <a:r>
              <a:rPr lang="en-US" sz="2000">
                <a:ea typeface="+mn-lt"/>
                <a:cs typeface="+mn-lt"/>
              </a:rPr>
              <a:t>. However, because they process large volumes of sensitive data, </a:t>
            </a:r>
            <a:r>
              <a:rPr lang="en-US" sz="2000" err="1">
                <a:ea typeface="+mn-lt"/>
                <a:cs typeface="+mn-lt"/>
              </a:rPr>
              <a:t>organisations</a:t>
            </a:r>
            <a:r>
              <a:rPr lang="en-US" sz="2000">
                <a:ea typeface="+mn-lt"/>
                <a:cs typeface="+mn-lt"/>
              </a:rPr>
              <a:t> must also address several ethical challenges.</a:t>
            </a:r>
            <a:endParaRPr lang="en-US" sz="2000"/>
          </a:p>
        </p:txBody>
      </p:sp>
      <p:sp>
        <p:nvSpPr>
          <p:cNvPr id="36" name="Rectangle 3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95115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D3FBD-4547-A465-4DF1-884DE745F923}"/>
              </a:ext>
            </a:extLst>
          </p:cNvPr>
          <p:cNvSpPr>
            <a:spLocks noGrp="1"/>
          </p:cNvSpPr>
          <p:nvPr>
            <p:ph type="title"/>
          </p:nvPr>
        </p:nvSpPr>
        <p:spPr>
          <a:xfrm>
            <a:off x="489857" y="31296"/>
            <a:ext cx="10515600" cy="1325563"/>
          </a:xfrm>
        </p:spPr>
        <p:txBody>
          <a:bodyPr>
            <a:normAutofit/>
          </a:bodyPr>
          <a:lstStyle/>
          <a:p>
            <a:r>
              <a:rPr lang="en-US" sz="4000">
                <a:ea typeface="+mj-lt"/>
                <a:cs typeface="+mj-lt"/>
              </a:rPr>
              <a:t>Ethical Considerations in ERP Systems</a:t>
            </a:r>
            <a:endParaRPr lang="en-US" sz="4000"/>
          </a:p>
        </p:txBody>
      </p:sp>
      <p:graphicFrame>
        <p:nvGraphicFramePr>
          <p:cNvPr id="16" name="Content Placeholder 15">
            <a:extLst>
              <a:ext uri="{FF2B5EF4-FFF2-40B4-BE49-F238E27FC236}">
                <a16:creationId xmlns:a16="http://schemas.microsoft.com/office/drawing/2014/main" id="{1A0747C1-4C50-D6BA-377D-3A1EB132A260}"/>
              </a:ext>
            </a:extLst>
          </p:cNvPr>
          <p:cNvGraphicFramePr>
            <a:graphicFrameLocks noGrp="1"/>
          </p:cNvGraphicFramePr>
          <p:nvPr>
            <p:ph idx="1"/>
            <p:extLst>
              <p:ext uri="{D42A27DB-BD31-4B8C-83A1-F6EECF244321}">
                <p14:modId xmlns:p14="http://schemas.microsoft.com/office/powerpoint/2010/main" val="703644466"/>
              </p:ext>
            </p:extLst>
          </p:nvPr>
        </p:nvGraphicFramePr>
        <p:xfrm>
          <a:off x="671286" y="1361168"/>
          <a:ext cx="10840719" cy="3845560"/>
        </p:xfrm>
        <a:graphic>
          <a:graphicData uri="http://schemas.openxmlformats.org/drawingml/2006/table">
            <a:tbl>
              <a:tblPr firstRow="1" bandRow="1">
                <a:tableStyleId>{5940675A-B579-460E-94D1-54222C63F5DA}</a:tableStyleId>
              </a:tblPr>
              <a:tblGrid>
                <a:gridCol w="3613573">
                  <a:extLst>
                    <a:ext uri="{9D8B030D-6E8A-4147-A177-3AD203B41FA5}">
                      <a16:colId xmlns:a16="http://schemas.microsoft.com/office/drawing/2014/main" val="2628847303"/>
                    </a:ext>
                  </a:extLst>
                </a:gridCol>
                <a:gridCol w="3613573">
                  <a:extLst>
                    <a:ext uri="{9D8B030D-6E8A-4147-A177-3AD203B41FA5}">
                      <a16:colId xmlns:a16="http://schemas.microsoft.com/office/drawing/2014/main" val="519550596"/>
                    </a:ext>
                  </a:extLst>
                </a:gridCol>
                <a:gridCol w="3613573">
                  <a:extLst>
                    <a:ext uri="{9D8B030D-6E8A-4147-A177-3AD203B41FA5}">
                      <a16:colId xmlns:a16="http://schemas.microsoft.com/office/drawing/2014/main" val="2811584912"/>
                    </a:ext>
                  </a:extLst>
                </a:gridCol>
              </a:tblGrid>
              <a:tr h="558800">
                <a:tc>
                  <a:txBody>
                    <a:bodyPr/>
                    <a:lstStyle/>
                    <a:p>
                      <a:r>
                        <a:rPr lang="en-US" sz="1500" b="1"/>
                        <a:t>Issue</a:t>
                      </a:r>
                    </a:p>
                  </a:txBody>
                  <a:tcPr>
                    <a:solidFill>
                      <a:schemeClr val="bg1"/>
                    </a:solidFill>
                  </a:tcPr>
                </a:tc>
                <a:tc>
                  <a:txBody>
                    <a:bodyPr/>
                    <a:lstStyle/>
                    <a:p>
                      <a:pPr lvl="0" algn="ctr">
                        <a:lnSpc>
                          <a:spcPct val="100000"/>
                        </a:lnSpc>
                        <a:spcBef>
                          <a:spcPts val="0"/>
                        </a:spcBef>
                        <a:spcAft>
                          <a:spcPts val="0"/>
                        </a:spcAft>
                        <a:buNone/>
                      </a:pPr>
                      <a:r>
                        <a:rPr lang="en-US" sz="1500" b="1"/>
                        <a:t>Ethical Concern</a:t>
                      </a:r>
                      <a:endParaRPr lang="en-US" sz="1500"/>
                    </a:p>
                    <a:p>
                      <a:pPr lvl="0">
                        <a:buNone/>
                      </a:pPr>
                      <a:endParaRPr lang="en-US" sz="1500"/>
                    </a:p>
                  </a:txBody>
                  <a:tcPr>
                    <a:solidFill>
                      <a:schemeClr val="bg1"/>
                    </a:solidFill>
                  </a:tcPr>
                </a:tc>
                <a:tc>
                  <a:txBody>
                    <a:bodyPr/>
                    <a:lstStyle/>
                    <a:p>
                      <a:pPr lvl="0">
                        <a:buNone/>
                      </a:pPr>
                      <a:r>
                        <a:rPr lang="en-US" sz="1500" b="1" i="0" u="none" strike="noStrike" noProof="0">
                          <a:latin typeface="Aptos"/>
                        </a:rPr>
                        <a:t>Risk Mitigation</a:t>
                      </a:r>
                      <a:endParaRPr lang="en-US" sz="1500" b="1"/>
                    </a:p>
                  </a:txBody>
                  <a:tcPr>
                    <a:solidFill>
                      <a:schemeClr val="bg1"/>
                    </a:solidFill>
                  </a:tcPr>
                </a:tc>
                <a:extLst>
                  <a:ext uri="{0D108BD9-81ED-4DB2-BD59-A6C34878D82A}">
                    <a16:rowId xmlns:a16="http://schemas.microsoft.com/office/drawing/2014/main" val="2724915287"/>
                  </a:ext>
                </a:extLst>
              </a:tr>
              <a:tr h="1026160">
                <a:tc>
                  <a:txBody>
                    <a:bodyPr/>
                    <a:lstStyle/>
                    <a:p>
                      <a:pPr marL="0" lvl="0" indent="0">
                        <a:buNone/>
                      </a:pPr>
                      <a:r>
                        <a:rPr lang="en-US" sz="1500" b="1" i="0" u="none" strike="noStrike" noProof="0">
                          <a:latin typeface="Aptos"/>
                        </a:rPr>
                        <a:t>Data Privacy &amp; Security</a:t>
                      </a:r>
                      <a:endParaRPr lang="en-US" sz="1500" b="1"/>
                    </a:p>
                  </a:txBody>
                  <a:tcPr>
                    <a:solidFill>
                      <a:schemeClr val="bg1"/>
                    </a:solidFill>
                  </a:tcPr>
                </a:tc>
                <a:tc>
                  <a:txBody>
                    <a:bodyPr/>
                    <a:lstStyle/>
                    <a:p>
                      <a:pPr lvl="0">
                        <a:buNone/>
                      </a:pPr>
                      <a:r>
                        <a:rPr lang="en-US" sz="1500" b="0" i="0" u="none" strike="noStrike" noProof="0">
                          <a:latin typeface="Aptos"/>
                        </a:rPr>
                        <a:t>ERP systems store sensitive employee, customer and financial data, increasing the risk of </a:t>
                      </a:r>
                      <a:r>
                        <a:rPr lang="en-US" sz="1500" b="0" i="0" u="none" strike="noStrike" noProof="0" err="1">
                          <a:latin typeface="Aptos"/>
                        </a:rPr>
                        <a:t>unauthorised</a:t>
                      </a:r>
                      <a:r>
                        <a:rPr lang="en-US" sz="1500" b="0" i="0" u="none" strike="noStrike" noProof="0">
                          <a:latin typeface="Aptos"/>
                        </a:rPr>
                        <a:t> access and cyberattacks.</a:t>
                      </a:r>
                      <a:endParaRPr lang="en-US" sz="1500"/>
                    </a:p>
                  </a:txBody>
                  <a:tcPr>
                    <a:solidFill>
                      <a:schemeClr val="bg1"/>
                    </a:solidFill>
                  </a:tcPr>
                </a:tc>
                <a:tc>
                  <a:txBody>
                    <a:bodyPr/>
                    <a:lstStyle/>
                    <a:p>
                      <a:pPr lvl="0">
                        <a:buNone/>
                      </a:pPr>
                      <a:r>
                        <a:rPr lang="en-US" sz="1500" b="0" i="0" u="none" strike="noStrike" noProof="0">
                          <a:latin typeface="Aptos"/>
                        </a:rPr>
                        <a:t>GDPR compliance, encryption, role-based access control, multi-factor authentication and regular security audits.(European Union,2016;ISO2022)</a:t>
                      </a:r>
                      <a:endParaRPr lang="en-US" sz="1500"/>
                    </a:p>
                  </a:txBody>
                  <a:tcPr>
                    <a:solidFill>
                      <a:schemeClr val="bg1"/>
                    </a:solidFill>
                  </a:tcPr>
                </a:tc>
                <a:extLst>
                  <a:ext uri="{0D108BD9-81ED-4DB2-BD59-A6C34878D82A}">
                    <a16:rowId xmlns:a16="http://schemas.microsoft.com/office/drawing/2014/main" val="3046487559"/>
                  </a:ext>
                </a:extLst>
              </a:tr>
              <a:tr h="1026160">
                <a:tc>
                  <a:txBody>
                    <a:bodyPr/>
                    <a:lstStyle/>
                    <a:p>
                      <a:pPr lvl="0">
                        <a:buNone/>
                      </a:pPr>
                      <a:r>
                        <a:rPr lang="en-US" sz="1500" b="1" i="0" u="none" strike="noStrike" noProof="0">
                          <a:latin typeface="Aptos"/>
                        </a:rPr>
                        <a:t>AI Decision-Making</a:t>
                      </a:r>
                      <a:endParaRPr lang="en-US" sz="1500" b="1"/>
                    </a:p>
                  </a:txBody>
                  <a:tcPr>
                    <a:solidFill>
                      <a:schemeClr val="bg1"/>
                    </a:solidFill>
                  </a:tcPr>
                </a:tc>
                <a:tc>
                  <a:txBody>
                    <a:bodyPr/>
                    <a:lstStyle/>
                    <a:p>
                      <a:pPr lvl="0">
                        <a:buNone/>
                      </a:pPr>
                      <a:r>
                        <a:rPr lang="en-US" sz="1500" b="0" i="0" u="none" strike="noStrike" noProof="0">
                          <a:latin typeface="Aptos"/>
                        </a:rPr>
                        <a:t>AI features in ERP systems may lack transparency and can make inaccurate or unfair recommendations if based on poor-quality data.</a:t>
                      </a:r>
                      <a:endParaRPr lang="en-US" sz="1500"/>
                    </a:p>
                  </a:txBody>
                  <a:tcPr>
                    <a:solidFill>
                      <a:schemeClr val="bg1"/>
                    </a:solidFill>
                  </a:tcPr>
                </a:tc>
                <a:tc>
                  <a:txBody>
                    <a:bodyPr/>
                    <a:lstStyle/>
                    <a:p>
                      <a:pPr lvl="0">
                        <a:buNone/>
                      </a:pPr>
                      <a:r>
                        <a:rPr lang="en-US" sz="1500" b="0" i="0" u="none" strike="noStrike" noProof="0">
                          <a:latin typeface="Aptos"/>
                        </a:rPr>
                        <a:t>Human oversight, explainable AI, regular algorithm testing and validation.(NIST,2023)</a:t>
                      </a:r>
                      <a:endParaRPr lang="en-US" sz="1500"/>
                    </a:p>
                  </a:txBody>
                  <a:tcPr>
                    <a:solidFill>
                      <a:schemeClr val="bg1"/>
                    </a:solidFill>
                  </a:tcPr>
                </a:tc>
                <a:extLst>
                  <a:ext uri="{0D108BD9-81ED-4DB2-BD59-A6C34878D82A}">
                    <a16:rowId xmlns:a16="http://schemas.microsoft.com/office/drawing/2014/main" val="2747640484"/>
                  </a:ext>
                </a:extLst>
              </a:tr>
              <a:tr h="850678">
                <a:tc>
                  <a:txBody>
                    <a:bodyPr/>
                    <a:lstStyle/>
                    <a:p>
                      <a:pPr lvl="0">
                        <a:buNone/>
                      </a:pPr>
                      <a:r>
                        <a:rPr lang="en-US" sz="1500" b="1" i="0" u="none" strike="noStrike" noProof="0">
                          <a:latin typeface="Aptos"/>
                        </a:rPr>
                        <a:t>Employee Monitoring &amp; Bias</a:t>
                      </a:r>
                      <a:endParaRPr lang="en-US" sz="1500" b="1"/>
                    </a:p>
                  </a:txBody>
                  <a:tcPr>
                    <a:solidFill>
                      <a:schemeClr val="bg1"/>
                    </a:solidFill>
                  </a:tcPr>
                </a:tc>
                <a:tc>
                  <a:txBody>
                    <a:bodyPr/>
                    <a:lstStyle/>
                    <a:p>
                      <a:pPr lvl="0">
                        <a:buNone/>
                      </a:pPr>
                      <a:r>
                        <a:rPr lang="en-US" sz="1500" b="0" i="0" u="none" strike="noStrike" noProof="0">
                          <a:latin typeface="Aptos"/>
                        </a:rPr>
                        <a:t>ERP systems can track employee performance and productivity, raising concerns about privacy, trust and algorithmic bias in evaluations.</a:t>
                      </a:r>
                      <a:endParaRPr lang="en-US" sz="1500"/>
                    </a:p>
                  </a:txBody>
                  <a:tcPr>
                    <a:solidFill>
                      <a:schemeClr val="bg1"/>
                    </a:solidFill>
                  </a:tcPr>
                </a:tc>
                <a:tc>
                  <a:txBody>
                    <a:bodyPr/>
                    <a:lstStyle/>
                    <a:p>
                      <a:pPr lvl="0">
                        <a:buNone/>
                      </a:pPr>
                      <a:r>
                        <a:rPr lang="en-US" sz="1500" b="0" i="0" u="none" strike="noStrike" noProof="0">
                          <a:latin typeface="Aptos"/>
                        </a:rPr>
                        <a:t>Transparent monitoring policies, employee consent where appropriate, fairness audits and ethical AI governance.(Beynon-Davies,2020;Laudon&amp;Laudon,2024)</a:t>
                      </a:r>
                      <a:endParaRPr lang="en-US" sz="1500"/>
                    </a:p>
                  </a:txBody>
                  <a:tcPr>
                    <a:solidFill>
                      <a:schemeClr val="bg1"/>
                    </a:solidFill>
                  </a:tcPr>
                </a:tc>
                <a:extLst>
                  <a:ext uri="{0D108BD9-81ED-4DB2-BD59-A6C34878D82A}">
                    <a16:rowId xmlns:a16="http://schemas.microsoft.com/office/drawing/2014/main" val="1946528601"/>
                  </a:ext>
                </a:extLst>
              </a:tr>
            </a:tbl>
          </a:graphicData>
        </a:graphic>
      </p:graphicFrame>
      <p:graphicFrame>
        <p:nvGraphicFramePr>
          <p:cNvPr id="18" name="Table 17">
            <a:extLst>
              <a:ext uri="{FF2B5EF4-FFF2-40B4-BE49-F238E27FC236}">
                <a16:creationId xmlns:a16="http://schemas.microsoft.com/office/drawing/2014/main" id="{97532204-628C-2606-A668-FB5CC4A92CCD}"/>
              </a:ext>
            </a:extLst>
          </p:cNvPr>
          <p:cNvGraphicFramePr>
            <a:graphicFrameLocks noGrp="1"/>
          </p:cNvGraphicFramePr>
          <p:nvPr>
            <p:extLst>
              <p:ext uri="{D42A27DB-BD31-4B8C-83A1-F6EECF244321}">
                <p14:modId xmlns:p14="http://schemas.microsoft.com/office/powerpoint/2010/main" val="2501477547"/>
              </p:ext>
            </p:extLst>
          </p:nvPr>
        </p:nvGraphicFramePr>
        <p:xfrm>
          <a:off x="-994229" y="5631543"/>
          <a:ext cx="12192000" cy="2885440"/>
        </p:xfrm>
        <a:graphic>
          <a:graphicData uri="http://schemas.openxmlformats.org/drawingml/2006/table">
            <a:tbl>
              <a:tblPr bandRow="1">
                <a:tableStyleId>{5C22544A-7EE6-4342-B048-85BDC9FD1C3A}</a:tableStyleId>
              </a:tblPr>
              <a:tblGrid>
                <a:gridCol w="12192000">
                  <a:extLst>
                    <a:ext uri="{9D8B030D-6E8A-4147-A177-3AD203B41FA5}">
                      <a16:colId xmlns:a16="http://schemas.microsoft.com/office/drawing/2014/main" val="4193301453"/>
                    </a:ext>
                  </a:extLst>
                </a:gridCol>
              </a:tblGrid>
              <a:tr h="2885440">
                <a:tc>
                  <a:txBody>
                    <a:bodyPr/>
                    <a:lstStyle/>
                    <a:p>
                      <a:pPr lvl="0">
                        <a:buNone/>
                      </a:pPr>
                      <a:endParaRPr lang="en-US" b="1"/>
                    </a:p>
                  </a:txBody>
                  <a:tcPr anchor="ctr">
                    <a:lnL>
                      <a:noFill/>
                    </a:lnL>
                    <a:lnR>
                      <a:noFill/>
                    </a:lnR>
                    <a:lnT>
                      <a:noFill/>
                    </a:lnT>
                    <a:lnB>
                      <a:noFill/>
                    </a:lnB>
                    <a:noFill/>
                  </a:tcPr>
                </a:tc>
                <a:extLst>
                  <a:ext uri="{0D108BD9-81ED-4DB2-BD59-A6C34878D82A}">
                    <a16:rowId xmlns:a16="http://schemas.microsoft.com/office/drawing/2014/main" val="1931974994"/>
                  </a:ext>
                </a:extLst>
              </a:tr>
            </a:tbl>
          </a:graphicData>
        </a:graphic>
      </p:graphicFrame>
      <p:pic>
        <p:nvPicPr>
          <p:cNvPr id="5" name="Graphic 4" descr="Disk with solid fill">
            <a:extLst>
              <a:ext uri="{FF2B5EF4-FFF2-40B4-BE49-F238E27FC236}">
                <a16:creationId xmlns:a16="http://schemas.microsoft.com/office/drawing/2014/main" id="{FB8DFAEF-D4B4-14FC-9B42-12B41529805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3730172" y="1941285"/>
            <a:ext cx="406400" cy="406400"/>
          </a:xfrm>
          <a:prstGeom prst="rect">
            <a:avLst/>
          </a:prstGeom>
        </p:spPr>
      </p:pic>
      <p:pic>
        <p:nvPicPr>
          <p:cNvPr id="6" name="Graphic 5" descr="Artificial Intelligence outline">
            <a:extLst>
              <a:ext uri="{FF2B5EF4-FFF2-40B4-BE49-F238E27FC236}">
                <a16:creationId xmlns:a16="http://schemas.microsoft.com/office/drawing/2014/main" id="{5158CE3E-F7F8-3AF7-2352-E7688654A81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730172" y="2979056"/>
            <a:ext cx="413658" cy="406401"/>
          </a:xfrm>
          <a:prstGeom prst="rect">
            <a:avLst/>
          </a:prstGeom>
        </p:spPr>
      </p:pic>
      <p:pic>
        <p:nvPicPr>
          <p:cNvPr id="7" name="Graphic 6" descr="Clipboard outline">
            <a:extLst>
              <a:ext uri="{FF2B5EF4-FFF2-40B4-BE49-F238E27FC236}">
                <a16:creationId xmlns:a16="http://schemas.microsoft.com/office/drawing/2014/main" id="{1871238D-B2BD-59EE-496A-6ED9C7ADFA4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730171" y="3958771"/>
            <a:ext cx="428172" cy="428172"/>
          </a:xfrm>
          <a:prstGeom prst="rect">
            <a:avLst/>
          </a:prstGeom>
        </p:spPr>
      </p:pic>
    </p:spTree>
    <p:extLst>
      <p:ext uri="{BB962C8B-B14F-4D97-AF65-F5344CB8AC3E}">
        <p14:creationId xmlns:p14="http://schemas.microsoft.com/office/powerpoint/2010/main" val="3668755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DB2AE-D920-4A5F-040D-C5730284E143}"/>
              </a:ext>
            </a:extLst>
          </p:cNvPr>
          <p:cNvSpPr>
            <a:spLocks noGrp="1"/>
          </p:cNvSpPr>
          <p:nvPr>
            <p:ph type="title"/>
          </p:nvPr>
        </p:nvSpPr>
        <p:spPr>
          <a:xfrm>
            <a:off x="794657" y="270782"/>
            <a:ext cx="10515600" cy="1325563"/>
          </a:xfrm>
        </p:spPr>
        <p:txBody>
          <a:bodyPr>
            <a:normAutofit/>
          </a:bodyPr>
          <a:lstStyle/>
          <a:p>
            <a:r>
              <a:rPr lang="en-US">
                <a:ea typeface="+mj-lt"/>
                <a:cs typeface="+mj-lt"/>
              </a:rPr>
              <a:t>Ethics as a Strategic Advantage in ERP Systems</a:t>
            </a:r>
          </a:p>
        </p:txBody>
      </p:sp>
      <p:sp>
        <p:nvSpPr>
          <p:cNvPr id="3" name="Content Placeholder 2">
            <a:extLst>
              <a:ext uri="{FF2B5EF4-FFF2-40B4-BE49-F238E27FC236}">
                <a16:creationId xmlns:a16="http://schemas.microsoft.com/office/drawing/2014/main" id="{3A317C14-C6E4-770E-6ADF-AB82D8B8FC0B}"/>
              </a:ext>
            </a:extLst>
          </p:cNvPr>
          <p:cNvSpPr>
            <a:spLocks noGrp="1"/>
          </p:cNvSpPr>
          <p:nvPr>
            <p:ph idx="1"/>
          </p:nvPr>
        </p:nvSpPr>
        <p:spPr>
          <a:xfrm>
            <a:off x="685800" y="1716768"/>
            <a:ext cx="10515600" cy="4351338"/>
          </a:xfrm>
        </p:spPr>
        <p:txBody>
          <a:bodyPr vert="horz" lIns="91440" tIns="45720" rIns="91440" bIns="45720" rtlCol="0" anchor="t">
            <a:normAutofit/>
          </a:bodyPr>
          <a:lstStyle/>
          <a:p>
            <a:r>
              <a:rPr lang="en-US">
                <a:ea typeface="+mn-lt"/>
                <a:cs typeface="+mn-lt"/>
              </a:rPr>
              <a:t>Key Takeaways</a:t>
            </a:r>
            <a:endParaRPr lang="en-US"/>
          </a:p>
        </p:txBody>
      </p:sp>
      <p:sp>
        <p:nvSpPr>
          <p:cNvPr id="5" name="TextBox 4">
            <a:extLst>
              <a:ext uri="{FF2B5EF4-FFF2-40B4-BE49-F238E27FC236}">
                <a16:creationId xmlns:a16="http://schemas.microsoft.com/office/drawing/2014/main" id="{2CF2F0FD-502F-4E26-1D2E-7E2ACFF6F617}"/>
              </a:ext>
            </a:extLst>
          </p:cNvPr>
          <p:cNvSpPr txBox="1"/>
          <p:nvPr/>
        </p:nvSpPr>
        <p:spPr>
          <a:xfrm>
            <a:off x="834572" y="2456542"/>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a:t>Protecting data privacy and strengthening cybersecurity</a:t>
            </a:r>
            <a:r>
              <a:rPr lang="en-US" sz="1500"/>
              <a:t> are essential for maintaining customer trust and regulatory compliance.</a:t>
            </a:r>
          </a:p>
          <a:p>
            <a:pPr algn="ctr"/>
            <a:endParaRPr lang="en-US"/>
          </a:p>
        </p:txBody>
      </p:sp>
      <p:sp>
        <p:nvSpPr>
          <p:cNvPr id="6" name="TextBox 5">
            <a:extLst>
              <a:ext uri="{FF2B5EF4-FFF2-40B4-BE49-F238E27FC236}">
                <a16:creationId xmlns:a16="http://schemas.microsoft.com/office/drawing/2014/main" id="{B669239F-A517-9390-CAFB-D3868B0EBA85}"/>
              </a:ext>
            </a:extLst>
          </p:cNvPr>
          <p:cNvSpPr txBox="1"/>
          <p:nvPr/>
        </p:nvSpPr>
        <p:spPr>
          <a:xfrm>
            <a:off x="834571" y="3458029"/>
            <a:ext cx="6096000"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a:t>AI should support—not replace—human decision-making</a:t>
            </a:r>
            <a:r>
              <a:rPr lang="en-US" sz="1500"/>
              <a:t>, ensuring transparency, accountability and fairness</a:t>
            </a:r>
            <a:r>
              <a:rPr lang="en-US"/>
              <a:t>.</a:t>
            </a:r>
          </a:p>
          <a:p>
            <a:pPr algn="ctr"/>
            <a:endParaRPr lang="en-US"/>
          </a:p>
        </p:txBody>
      </p:sp>
      <p:sp>
        <p:nvSpPr>
          <p:cNvPr id="7" name="TextBox 6">
            <a:extLst>
              <a:ext uri="{FF2B5EF4-FFF2-40B4-BE49-F238E27FC236}">
                <a16:creationId xmlns:a16="http://schemas.microsoft.com/office/drawing/2014/main" id="{BB62A975-F419-63D5-F1BD-440AC55A6245}"/>
              </a:ext>
            </a:extLst>
          </p:cNvPr>
          <p:cNvSpPr txBox="1"/>
          <p:nvPr/>
        </p:nvSpPr>
        <p:spPr>
          <a:xfrm>
            <a:off x="798285" y="4328886"/>
            <a:ext cx="60960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a:t>Responsible employee monitoring</a:t>
            </a:r>
            <a:r>
              <a:rPr lang="en-US" sz="1500"/>
              <a:t> requires a balance between operational efficiency and individual privacy.</a:t>
            </a:r>
          </a:p>
          <a:p>
            <a:pPr algn="ctr"/>
            <a:endParaRPr lang="en-US"/>
          </a:p>
        </p:txBody>
      </p:sp>
      <p:sp>
        <p:nvSpPr>
          <p:cNvPr id="8" name="TextBox 7">
            <a:extLst>
              <a:ext uri="{FF2B5EF4-FFF2-40B4-BE49-F238E27FC236}">
                <a16:creationId xmlns:a16="http://schemas.microsoft.com/office/drawing/2014/main" id="{C0AF3564-BD08-4A57-BD8F-86BEAD52D8C6}"/>
              </a:ext>
            </a:extLst>
          </p:cNvPr>
          <p:cNvSpPr txBox="1"/>
          <p:nvPr/>
        </p:nvSpPr>
        <p:spPr>
          <a:xfrm>
            <a:off x="834570" y="5322389"/>
            <a:ext cx="521498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500" b="1">
                <a:ea typeface="+mn-lt"/>
                <a:cs typeface="+mn-lt"/>
              </a:rPr>
              <a:t>Ethical governance</a:t>
            </a:r>
            <a:r>
              <a:rPr lang="en-US" sz="1500">
                <a:ea typeface="+mn-lt"/>
                <a:cs typeface="+mn-lt"/>
              </a:rPr>
              <a:t> is not only a legal obligation but also a source of long-term competitive advantage.</a:t>
            </a:r>
            <a:endParaRPr lang="en-US" sz="1500"/>
          </a:p>
        </p:txBody>
      </p:sp>
      <p:pic>
        <p:nvPicPr>
          <p:cNvPr id="9" name="Graphic 8" descr="Shield Tick with solid fill">
            <a:extLst>
              <a:ext uri="{FF2B5EF4-FFF2-40B4-BE49-F238E27FC236}">
                <a16:creationId xmlns:a16="http://schemas.microsoft.com/office/drawing/2014/main" id="{A5215BB8-4AA6-D836-9DA4-AB5333628E5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098972" y="2304143"/>
            <a:ext cx="834572" cy="812800"/>
          </a:xfrm>
          <a:prstGeom prst="rect">
            <a:avLst/>
          </a:prstGeom>
        </p:spPr>
      </p:pic>
      <p:pic>
        <p:nvPicPr>
          <p:cNvPr id="10" name="Graphic 9" descr="Information with solid fill">
            <a:extLst>
              <a:ext uri="{FF2B5EF4-FFF2-40B4-BE49-F238E27FC236}">
                <a16:creationId xmlns:a16="http://schemas.microsoft.com/office/drawing/2014/main" id="{FA673DF0-13B4-135F-084D-4361123D0F8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35257" y="3291113"/>
            <a:ext cx="769258" cy="776515"/>
          </a:xfrm>
          <a:prstGeom prst="rect">
            <a:avLst/>
          </a:prstGeom>
        </p:spPr>
      </p:pic>
      <p:pic>
        <p:nvPicPr>
          <p:cNvPr id="11" name="Graphic 10" descr="Laptop with solid fill">
            <a:extLst>
              <a:ext uri="{FF2B5EF4-FFF2-40B4-BE49-F238E27FC236}">
                <a16:creationId xmlns:a16="http://schemas.microsoft.com/office/drawing/2014/main" id="{205A0441-4A0D-D3BC-0407-0F77CD6FE52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8135257" y="4234542"/>
            <a:ext cx="805544" cy="820058"/>
          </a:xfrm>
          <a:prstGeom prst="rect">
            <a:avLst/>
          </a:prstGeom>
        </p:spPr>
      </p:pic>
      <p:pic>
        <p:nvPicPr>
          <p:cNvPr id="12" name="Graphic 11" descr="Contract with solid fill">
            <a:extLst>
              <a:ext uri="{FF2B5EF4-FFF2-40B4-BE49-F238E27FC236}">
                <a16:creationId xmlns:a16="http://schemas.microsoft.com/office/drawing/2014/main" id="{25FC1EF8-3CDC-C213-6AFC-C90DAFEA8F86}"/>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164286" y="5156199"/>
            <a:ext cx="711201" cy="740229"/>
          </a:xfrm>
          <a:prstGeom prst="rect">
            <a:avLst/>
          </a:prstGeom>
        </p:spPr>
      </p:pic>
      <p:sp>
        <p:nvSpPr>
          <p:cNvPr id="4" name="TextBox 3">
            <a:extLst>
              <a:ext uri="{FF2B5EF4-FFF2-40B4-BE49-F238E27FC236}">
                <a16:creationId xmlns:a16="http://schemas.microsoft.com/office/drawing/2014/main" id="{80F6C34C-3CFB-6933-C1AD-AEF77708381A}"/>
              </a:ext>
            </a:extLst>
          </p:cNvPr>
          <p:cNvSpPr txBox="1"/>
          <p:nvPr/>
        </p:nvSpPr>
        <p:spPr>
          <a:xfrm>
            <a:off x="705027" y="6387981"/>
            <a:ext cx="6608747" cy="292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300"/>
              <a:t>(Von Solms&amp; Van Niekerk,2013; Sap,2024)</a:t>
            </a:r>
          </a:p>
        </p:txBody>
      </p:sp>
    </p:spTree>
    <p:extLst>
      <p:ext uri="{BB962C8B-B14F-4D97-AF65-F5344CB8AC3E}">
        <p14:creationId xmlns:p14="http://schemas.microsoft.com/office/powerpoint/2010/main" val="25246442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452C6-DA09-1983-1D91-D0534419FD2F}"/>
              </a:ext>
            </a:extLst>
          </p:cNvPr>
          <p:cNvSpPr>
            <a:spLocks noGrp="1"/>
          </p:cNvSpPr>
          <p:nvPr>
            <p:ph type="title"/>
          </p:nvPr>
        </p:nvSpPr>
        <p:spPr/>
        <p:txBody>
          <a:bodyPr/>
          <a:lstStyle/>
          <a:p>
            <a:r>
              <a:rPr lang="en-US"/>
              <a:t>Reference </a:t>
            </a:r>
          </a:p>
        </p:txBody>
      </p:sp>
      <p:sp>
        <p:nvSpPr>
          <p:cNvPr id="3" name="Content Placeholder 2">
            <a:extLst>
              <a:ext uri="{FF2B5EF4-FFF2-40B4-BE49-F238E27FC236}">
                <a16:creationId xmlns:a16="http://schemas.microsoft.com/office/drawing/2014/main" id="{8AD89AD9-CBAD-FA52-CC70-9172DF824054}"/>
              </a:ext>
            </a:extLst>
          </p:cNvPr>
          <p:cNvSpPr>
            <a:spLocks noGrp="1"/>
          </p:cNvSpPr>
          <p:nvPr>
            <p:ph idx="1"/>
          </p:nvPr>
        </p:nvSpPr>
        <p:spPr/>
        <p:txBody>
          <a:bodyPr vert="horz" lIns="91440" tIns="45720" rIns="91440" bIns="45720" rtlCol="0" anchor="t">
            <a:normAutofit/>
          </a:bodyPr>
          <a:lstStyle/>
          <a:p>
            <a:pPr marL="0" indent="0">
              <a:buNone/>
            </a:pPr>
            <a:r>
              <a:rPr lang="en-US" sz="1500">
                <a:ea typeface="+mn-lt"/>
                <a:cs typeface="+mn-lt"/>
              </a:rPr>
              <a:t>Beynon-Davies, P. (2020) </a:t>
            </a:r>
            <a:r>
              <a:rPr lang="en-US" sz="1500" i="1">
                <a:ea typeface="+mn-lt"/>
                <a:cs typeface="+mn-lt"/>
              </a:rPr>
              <a:t>Business Information Systems</a:t>
            </a:r>
            <a:r>
              <a:rPr lang="en-US" sz="1500">
                <a:ea typeface="+mn-lt"/>
                <a:cs typeface="+mn-lt"/>
              </a:rPr>
              <a:t>. 3rd </a:t>
            </a:r>
            <a:r>
              <a:rPr lang="en-US" sz="1500" err="1">
                <a:ea typeface="+mn-lt"/>
                <a:cs typeface="+mn-lt"/>
              </a:rPr>
              <a:t>edn</a:t>
            </a:r>
            <a:r>
              <a:rPr lang="en-US" sz="1500">
                <a:ea typeface="+mn-lt"/>
                <a:cs typeface="+mn-lt"/>
              </a:rPr>
              <a:t>. London: Palgrave Macmillan</a:t>
            </a:r>
            <a:endParaRPr lang="en-US">
              <a:ea typeface="+mn-lt"/>
              <a:cs typeface="+mn-lt"/>
            </a:endParaRPr>
          </a:p>
          <a:p>
            <a:pPr marL="0" indent="0">
              <a:buNone/>
            </a:pPr>
            <a:r>
              <a:rPr lang="en-US" sz="1500">
                <a:ea typeface="+mn-lt"/>
                <a:cs typeface="+mn-lt"/>
              </a:rPr>
              <a:t>European Union (2016) </a:t>
            </a:r>
            <a:r>
              <a:rPr lang="en-US" sz="1500" i="1">
                <a:ea typeface="+mn-lt"/>
                <a:cs typeface="+mn-lt"/>
              </a:rPr>
              <a:t>Regulation (EU) 2016/679 of the European Parliament and of the Council of 27 April 2016 on the Protection of Natural Persons with Regard to the Processing of Personal Data and on the Free Movement of Such Data (General Data Protection Regulation).</a:t>
            </a:r>
            <a:r>
              <a:rPr lang="en-US" sz="1500">
                <a:ea typeface="+mn-lt"/>
                <a:cs typeface="+mn-lt"/>
              </a:rPr>
              <a:t> Luxembourg: Publications Office of the European Union.</a:t>
            </a:r>
            <a:endParaRPr lang="en-US">
              <a:ea typeface="+mn-lt"/>
              <a:cs typeface="+mn-lt"/>
            </a:endParaRPr>
          </a:p>
          <a:p>
            <a:pPr marL="0" indent="0">
              <a:buNone/>
            </a:pPr>
            <a:r>
              <a:rPr lang="en-US" sz="1500">
                <a:ea typeface="+mn-lt"/>
                <a:cs typeface="+mn-lt"/>
              </a:rPr>
              <a:t>International Organization for Standardization (ISO) (2022) </a:t>
            </a:r>
            <a:r>
              <a:rPr lang="en-US" sz="1500" i="1">
                <a:ea typeface="+mn-lt"/>
                <a:cs typeface="+mn-lt"/>
              </a:rPr>
              <a:t>ISO/IEC 27001:2022 Information Security, Cybersecurity and Privacy Protection — Information Security Management Systems — Requirements</a:t>
            </a:r>
            <a:r>
              <a:rPr lang="en-US" sz="1500">
                <a:ea typeface="+mn-lt"/>
                <a:cs typeface="+mn-lt"/>
              </a:rPr>
              <a:t>. Geneva: ISO.</a:t>
            </a:r>
            <a:endParaRPr lang="en-US">
              <a:ea typeface="+mn-lt"/>
              <a:cs typeface="+mn-lt"/>
            </a:endParaRPr>
          </a:p>
          <a:p>
            <a:pPr marL="0" indent="0">
              <a:buNone/>
            </a:pPr>
            <a:r>
              <a:rPr lang="en-US" sz="1500">
                <a:ea typeface="+mn-lt"/>
                <a:cs typeface="+mn-lt"/>
              </a:rPr>
              <a:t>Laudon, K.C. and Laudon, J.P. (2024) </a:t>
            </a:r>
            <a:r>
              <a:rPr lang="en-US" sz="1500" i="1">
                <a:ea typeface="+mn-lt"/>
                <a:cs typeface="+mn-lt"/>
              </a:rPr>
              <a:t>Management Information Systems: Managing the Digital Firm</a:t>
            </a:r>
            <a:r>
              <a:rPr lang="en-US" sz="1500">
                <a:ea typeface="+mn-lt"/>
                <a:cs typeface="+mn-lt"/>
              </a:rPr>
              <a:t>. 18th </a:t>
            </a:r>
            <a:r>
              <a:rPr lang="en-US" sz="1500" err="1">
                <a:ea typeface="+mn-lt"/>
                <a:cs typeface="+mn-lt"/>
              </a:rPr>
              <a:t>edn</a:t>
            </a:r>
            <a:r>
              <a:rPr lang="en-US" sz="1500">
                <a:ea typeface="+mn-lt"/>
                <a:cs typeface="+mn-lt"/>
              </a:rPr>
              <a:t>. Harlow: Pearson.</a:t>
            </a:r>
          </a:p>
          <a:p>
            <a:pPr marL="0" indent="0">
              <a:buNone/>
            </a:pPr>
            <a:r>
              <a:rPr lang="en-US" sz="1500">
                <a:ea typeface="+mn-lt"/>
                <a:cs typeface="+mn-lt"/>
              </a:rPr>
              <a:t>National Institute of Standards and Technology (NIST) (2023) </a:t>
            </a:r>
            <a:r>
              <a:rPr lang="en-US" sz="1500" i="1">
                <a:ea typeface="+mn-lt"/>
                <a:cs typeface="+mn-lt"/>
              </a:rPr>
              <a:t>Artificial Intelligence Risk Management Framework (AI RMF 1.0).</a:t>
            </a:r>
            <a:r>
              <a:rPr lang="en-US" sz="1500">
                <a:ea typeface="+mn-lt"/>
                <a:cs typeface="+mn-lt"/>
              </a:rPr>
              <a:t> Gaithersburg, MD: U.S. Department of Commerce.</a:t>
            </a:r>
          </a:p>
          <a:p>
            <a:pPr marL="0" indent="0">
              <a:buNone/>
            </a:pPr>
            <a:r>
              <a:rPr lang="en-US" sz="1500">
                <a:ea typeface="+mn-lt"/>
                <a:cs typeface="+mn-lt"/>
              </a:rPr>
              <a:t>SAP (2024) </a:t>
            </a:r>
            <a:r>
              <a:rPr lang="en-US" sz="1500" i="1">
                <a:ea typeface="+mn-lt"/>
                <a:cs typeface="+mn-lt"/>
              </a:rPr>
              <a:t>SAP Trust Center: Security, Privacy and Compliance</a:t>
            </a:r>
            <a:r>
              <a:rPr lang="en-US" sz="1500">
                <a:ea typeface="+mn-lt"/>
                <a:cs typeface="+mn-lt"/>
              </a:rPr>
              <a:t>. Available at: </a:t>
            </a:r>
            <a:r>
              <a:rPr lang="en-US" sz="1500">
                <a:ea typeface="+mn-lt"/>
                <a:cs typeface="+mn-lt"/>
                <a:hlinkClick r:id="rId2"/>
              </a:rPr>
              <a:t>https://www.sap.com/about/trust-center.html</a:t>
            </a:r>
            <a:r>
              <a:rPr lang="en-US" sz="1500">
                <a:ea typeface="+mn-lt"/>
                <a:cs typeface="+mn-lt"/>
              </a:rPr>
              <a:t> (Accessed: 10 July 2026).</a:t>
            </a:r>
          </a:p>
          <a:p>
            <a:pPr marL="0" indent="0">
              <a:buNone/>
            </a:pPr>
            <a:r>
              <a:rPr lang="en-US" sz="1500">
                <a:ea typeface="+mn-lt"/>
                <a:cs typeface="+mn-lt"/>
              </a:rPr>
              <a:t>Stair, R. and Reynolds, G. (2021) </a:t>
            </a:r>
            <a:r>
              <a:rPr lang="en-US" sz="1500" i="1">
                <a:ea typeface="+mn-lt"/>
                <a:cs typeface="+mn-lt"/>
              </a:rPr>
              <a:t>Principles of Information Systems</a:t>
            </a:r>
            <a:r>
              <a:rPr lang="en-US" sz="1500">
                <a:ea typeface="+mn-lt"/>
                <a:cs typeface="+mn-lt"/>
              </a:rPr>
              <a:t>. 14th </a:t>
            </a:r>
            <a:r>
              <a:rPr lang="en-US" sz="1500" err="1">
                <a:ea typeface="+mn-lt"/>
                <a:cs typeface="+mn-lt"/>
              </a:rPr>
              <a:t>edn</a:t>
            </a:r>
            <a:r>
              <a:rPr lang="en-US" sz="1500">
                <a:ea typeface="+mn-lt"/>
                <a:cs typeface="+mn-lt"/>
              </a:rPr>
              <a:t>. Boston, MA: Cengage Learning.</a:t>
            </a:r>
          </a:p>
          <a:p>
            <a:pPr>
              <a:buNone/>
            </a:pPr>
            <a:r>
              <a:rPr lang="en-US" sz="1500">
                <a:ea typeface="+mn-lt"/>
                <a:cs typeface="+mn-lt"/>
              </a:rPr>
              <a:t>Von Solms, R. and Van Niekerk, J. (2013) ‘From information security to cyber security’, </a:t>
            </a:r>
            <a:r>
              <a:rPr lang="en-US" sz="1500" i="1">
                <a:ea typeface="+mn-lt"/>
                <a:cs typeface="+mn-lt"/>
              </a:rPr>
              <a:t>Computers &amp; Security</a:t>
            </a:r>
            <a:r>
              <a:rPr lang="en-US" sz="1500">
                <a:ea typeface="+mn-lt"/>
                <a:cs typeface="+mn-lt"/>
              </a:rPr>
              <a:t>, 38, pp. 97–102.</a:t>
            </a:r>
            <a:endParaRPr lang="en-US"/>
          </a:p>
          <a:p>
            <a:pPr marL="0" indent="0">
              <a:buNone/>
            </a:pPr>
            <a:endParaRPr lang="en-US" sz="1500"/>
          </a:p>
        </p:txBody>
      </p:sp>
    </p:spTree>
    <p:extLst>
      <p:ext uri="{BB962C8B-B14F-4D97-AF65-F5344CB8AC3E}">
        <p14:creationId xmlns:p14="http://schemas.microsoft.com/office/powerpoint/2010/main" val="3267696537"/>
      </p:ext>
    </p:extLst>
  </p:cSld>
  <p:clrMapOvr>
    <a:masterClrMapping/>
  </p:clrMapOvr>
</p:sld>
</file>

<file path=ppt/theme/theme1.xml><?xml version="1.0" encoding="utf-8"?>
<a:theme xmlns:a="http://schemas.openxmlformats.org/drawingml/2006/main" name="Office Theme">
  <a:themeElements>
    <a:clrScheme name="Gre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vt:lpstr>
      <vt:lpstr>TOPIC 3 • ETHICAL CONSIDERATIONS</vt:lpstr>
      <vt:lpstr>Ethical Considerations in ERP Systems</vt:lpstr>
      <vt:lpstr>Ethics as a Strategic Advantage in ERP Systems</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Діана Гітель</dc:creator>
  <cp:revision>4</cp:revision>
  <dcterms:created xsi:type="dcterms:W3CDTF">2026-06-26T08:34:56Z</dcterms:created>
  <dcterms:modified xsi:type="dcterms:W3CDTF">2026-07-15T14:27:50Z</dcterms:modified>
</cp:coreProperties>
</file>