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82" r:id="rId3"/>
    <p:sldId id="283" r:id="rId4"/>
    <p:sldId id="285" r:id="rId5"/>
    <p:sldId id="291" r:id="rId6"/>
    <p:sldId id="298" r:id="rId7"/>
    <p:sldId id="299" r:id="rId8"/>
    <p:sldId id="302" r:id="rId9"/>
    <p:sldId id="301" r:id="rId10"/>
    <p:sldId id="303" r:id="rId11"/>
    <p:sldId id="293" r:id="rId12"/>
    <p:sldId id="284" r:id="rId13"/>
    <p:sldId id="287" r:id="rId14"/>
    <p:sldId id="286" r:id="rId15"/>
    <p:sldId id="30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99"/>
    <a:srgbClr val="FF9900"/>
    <a:srgbClr val="FFFF99"/>
    <a:srgbClr val="66FF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71045" autoAdjust="0"/>
  </p:normalViewPr>
  <p:slideViewPr>
    <p:cSldViewPr snapToGrid="0" snapToObjects="1">
      <p:cViewPr varScale="1">
        <p:scale>
          <a:sx n="65" d="100"/>
          <a:sy n="65" d="100"/>
        </p:scale>
        <p:origin x="1542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that the focus of this</a:t>
            </a:r>
            <a:r>
              <a:rPr lang="en-GB" baseline="0" dirty="0" smtClean="0"/>
              <a:t> lecture is the classroom, but we are going to think about the learning environment more generally first.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55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Pose question and then wait for answers</a:t>
            </a:r>
            <a:r>
              <a:rPr lang="en-GB" baseline="0" dirty="0"/>
              <a:t> from students.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Then reveal the definition: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Educational approach – see below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Context – this could refer to the context within a lesson or a social / cultural context – not all learning takes place in school or at home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Physical setting</a:t>
            </a:r>
          </a:p>
          <a:p>
            <a:endParaRPr lang="en-GB" baseline="0" dirty="0"/>
          </a:p>
          <a:p>
            <a:r>
              <a:rPr lang="en-GB" baseline="0" dirty="0"/>
              <a:t>We are going to focus on the last of these.</a:t>
            </a:r>
          </a:p>
          <a:p>
            <a:endParaRPr lang="en-GB" baseline="0" dirty="0"/>
          </a:p>
          <a:p>
            <a:r>
              <a:rPr lang="en-GB" baseline="0" dirty="0"/>
              <a:t>Approaches they will meet during the 4007 module:</a:t>
            </a:r>
          </a:p>
          <a:p>
            <a:r>
              <a:rPr lang="en-GB" baseline="0" dirty="0"/>
              <a:t>Behaviourist </a:t>
            </a:r>
          </a:p>
          <a:p>
            <a:r>
              <a:rPr lang="en-GB" baseline="0" dirty="0"/>
              <a:t>Cognitive </a:t>
            </a:r>
          </a:p>
          <a:p>
            <a:r>
              <a:rPr lang="en-GB" baseline="0" dirty="0"/>
              <a:t>Humanist</a:t>
            </a:r>
          </a:p>
          <a:p>
            <a:r>
              <a:rPr lang="en-GB" baseline="0" dirty="0"/>
              <a:t>Learner-centred 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53967A-EFAE-47C2-AEAA-D6EDA54E490D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1734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students that they</a:t>
            </a:r>
            <a:r>
              <a:rPr lang="en-GB" sz="1200" b="0" i="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will need to start considering how what they see in the classroom affects the following aspects of a child’s development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sz="1200" b="0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1" i="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about an individual's feelings for and about other people, objects, situations and experiences.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refers to the process by which a child learns to interact with others around them. As they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 perceive their own individuality within their community, they also gain skills to communicate with other people and process their actions.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involves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control over the body, particularly muscles and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coordination.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means how children think, explore and figure things out. It is the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knowledge, skills, problem solving and dispositions, which help children to think about and understand the world around them. Brain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part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 development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Well-being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state of being comfortable, healthy, or happy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Make sure the students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understand these.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9507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Activity</a:t>
            </a:r>
          </a:p>
          <a:p>
            <a:r>
              <a:rPr lang="en-GB" dirty="0" smtClean="0"/>
              <a:t>Get the students</a:t>
            </a:r>
            <a:r>
              <a:rPr lang="en-GB" baseline="0" dirty="0" smtClean="0"/>
              <a:t> to make a note of the 5 areas they are looking for and then show them the photographs.</a:t>
            </a:r>
            <a:r>
              <a:rPr lang="en-GB" baseline="0" dirty="0"/>
              <a:t> </a:t>
            </a:r>
            <a:r>
              <a:rPr lang="en-GB" baseline="0" dirty="0" smtClean="0"/>
              <a:t>There is a sheet students can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567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207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142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9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8274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Discuss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2459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Activity</a:t>
            </a:r>
          </a:p>
          <a:p>
            <a:r>
              <a:rPr lang="en-GB" dirty="0" smtClean="0"/>
              <a:t>Students to plan their ideal classroom. They can do them with paper and pencil and photograph</a:t>
            </a:r>
            <a:r>
              <a:rPr lang="en-GB" baseline="0" dirty="0" smtClean="0"/>
              <a:t> them for the Padlet.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50761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during</a:t>
            </a:r>
            <a:r>
              <a:rPr lang="en-GB" baseline="0" dirty="0"/>
              <a:t> the first bridging day they will look at the physical environment in the classroom.</a:t>
            </a:r>
          </a:p>
          <a:p>
            <a:endParaRPr lang="en-GB" baseline="0" dirty="0"/>
          </a:p>
          <a:p>
            <a:r>
              <a:rPr lang="en-GB" b="1" baseline="0" dirty="0"/>
              <a:t>Activity</a:t>
            </a:r>
          </a:p>
          <a:p>
            <a:r>
              <a:rPr lang="en-GB" baseline="0" dirty="0"/>
              <a:t>Students to look at the STEER document and make notes if they need to as we talk them through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3714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  <a:p>
            <a:r>
              <a:rPr lang="en-GB" dirty="0"/>
              <a:t>Students to work in pairs and explain to each other the bridging tasks.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1208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Get students to look at Padlet and start reading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332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248BD-E9B6-45B5-8D90-37094280BECA}" type="datetimeFigureOut">
              <a:rPr lang="en-GB" smtClean="0"/>
              <a:t>13/07/2021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77B7D7-024E-40C0-8AC7-67E6C462AE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233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7/13/2021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scholastic.com/teachers/articles/teaching-content/classroom-organization-physical-environment/" TargetMode="External"/><Relationship Id="rId5" Type="http://schemas.openxmlformats.org/officeDocument/2006/relationships/hyperlink" Target="https://iris.peabody.vanderbilt.edu/module/env/cresource/q1/p01/" TargetMode="External"/><Relationship Id="rId4" Type="http://schemas.openxmlformats.org/officeDocument/2006/relationships/hyperlink" Target="https://www.edu-quip.co.uk/blog/why-is-classroom-design-so-important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68577" y="625665"/>
            <a:ext cx="218370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ECAD4009</a:t>
            </a:r>
          </a:p>
          <a:p>
            <a:r>
              <a:rPr lang="en-GB" sz="1350" dirty="0"/>
              <a:t>Learners, schools and communities: where am I teaching?</a:t>
            </a:r>
          </a:p>
          <a:p>
            <a:r>
              <a:rPr lang="en-GB" sz="1350" dirty="0"/>
              <a:t>ECAD4009</a:t>
            </a:r>
          </a:p>
          <a:p>
            <a:r>
              <a:rPr lang="cy-GB" sz="1350" dirty="0"/>
              <a:t>Dysgwyr, Ysgolion a Chymunedau: ble ydwyf yn addysgu?</a:t>
            </a:r>
            <a:endParaRPr lang="en-GB" sz="1350" dirty="0"/>
          </a:p>
        </p:txBody>
      </p:sp>
      <p:sp>
        <p:nvSpPr>
          <p:cNvPr id="2" name="TextBox 1"/>
          <p:cNvSpPr txBox="1"/>
          <p:nvPr/>
        </p:nvSpPr>
        <p:spPr>
          <a:xfrm>
            <a:off x="864837" y="2777485"/>
            <a:ext cx="2781612" cy="2454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Sesiwn</a:t>
            </a:r>
            <a:r>
              <a:rPr lang="en-GB" sz="2800" dirty="0" smtClean="0"/>
              <a:t> </a:t>
            </a:r>
            <a:r>
              <a:rPr lang="en-GB" sz="2800" dirty="0"/>
              <a:t>2</a:t>
            </a:r>
          </a:p>
          <a:p>
            <a:r>
              <a:rPr lang="en-GB" sz="2800" dirty="0"/>
              <a:t>Y </a:t>
            </a:r>
            <a:r>
              <a:rPr lang="en-GB" sz="2800" dirty="0"/>
              <a:t>dosbarth</a:t>
            </a:r>
            <a:endParaRPr lang="en-GB" sz="2800" dirty="0"/>
          </a:p>
          <a:p>
            <a:endParaRPr lang="en-GB" sz="2800" dirty="0"/>
          </a:p>
          <a:p>
            <a:r>
              <a:rPr lang="cy-GB" sz="2800" dirty="0" smtClean="0"/>
              <a:t>Session</a:t>
            </a:r>
            <a:r>
              <a:rPr lang="cy-GB" sz="2800" dirty="0" smtClean="0"/>
              <a:t> 2</a:t>
            </a:r>
            <a:endParaRPr lang="cy-GB" sz="2800" dirty="0"/>
          </a:p>
          <a:p>
            <a:r>
              <a:rPr lang="cy-GB" sz="2800" dirty="0"/>
              <a:t>The </a:t>
            </a:r>
            <a:r>
              <a:rPr lang="cy-GB" sz="2800" dirty="0"/>
              <a:t>classroom</a:t>
            </a:r>
            <a:endParaRPr lang="cy-GB" sz="2800" dirty="0"/>
          </a:p>
          <a:p>
            <a:endParaRPr lang="en-GB" sz="135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536" y="1163874"/>
            <a:ext cx="4302963" cy="32272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2240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6669" y="1269316"/>
            <a:ext cx="3660560" cy="74562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+mn-lt"/>
              </a:rPr>
              <a:t>What do we mean by the term “learning environment”?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9444" y="2817823"/>
            <a:ext cx="2661203" cy="231077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1376919" y="1151735"/>
            <a:ext cx="2530446" cy="745629"/>
          </a:xfrm>
          <a:prstGeom prst="rect">
            <a:avLst/>
          </a:prstGeom>
        </p:spPr>
        <p:txBody>
          <a:bodyPr vert="horz" lIns="51435" tIns="25718" rIns="51435" bIns="25718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000" dirty="0">
                <a:latin typeface="+mn-lt"/>
              </a:rPr>
              <a:t>Beth a olygir gan y term “amgylchedd dysgu”?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880677" y="2864411"/>
            <a:ext cx="2383528" cy="1139591"/>
          </a:xfrm>
          <a:prstGeom prst="rect">
            <a:avLst/>
          </a:prstGeom>
        </p:spPr>
        <p:txBody>
          <a:bodyPr vert="horz" lIns="51435" tIns="25718" rIns="51435" bIns="25718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buNone/>
            </a:pPr>
            <a:r>
              <a:rPr lang="cy-GB" sz="7200" dirty="0"/>
              <a:t>Gall yr amgylchedd dysgu gyfeirio at ymagwedd addysgol, cyd-destun neu leoliad materol lle y cynhelir addysgu a dysgu.</a:t>
            </a:r>
          </a:p>
          <a:p>
            <a:endParaRPr lang="en-GB" sz="1575" dirty="0"/>
          </a:p>
          <a:p>
            <a:endParaRPr lang="en-GB" sz="1575" dirty="0"/>
          </a:p>
        </p:txBody>
      </p:sp>
      <p:sp>
        <p:nvSpPr>
          <p:cNvPr id="6" name="TextBox 5"/>
          <p:cNvSpPr txBox="1"/>
          <p:nvPr/>
        </p:nvSpPr>
        <p:spPr>
          <a:xfrm>
            <a:off x="5726006" y="2943615"/>
            <a:ext cx="1330602" cy="2161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444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4095" y="3223060"/>
            <a:ext cx="25065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learning environment can refer to an educational approach, context, or physical setting in which teaching and learning occur.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407139" y="2750939"/>
            <a:ext cx="1330602" cy="21612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444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5477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55373" y="2782778"/>
            <a:ext cx="4005249" cy="1112744"/>
          </a:xfrm>
        </p:spPr>
        <p:txBody>
          <a:bodyPr>
            <a:noAutofit/>
          </a:bodyPr>
          <a:lstStyle/>
          <a:p>
            <a:pPr algn="ctr"/>
            <a:r>
              <a:rPr lang="en-GB" dirty="0"/>
              <a:t>How does the learning environment support development in these areas?</a:t>
            </a:r>
          </a:p>
          <a:p>
            <a:pPr algn="ctr"/>
            <a:r>
              <a:rPr lang="cy-GB" dirty="0"/>
              <a:t>Sut mae’r amgylchedd dysgu yn cynorthwyo datblygiad yn y meysydd hyn?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765388" y="4168128"/>
            <a:ext cx="1965337" cy="1077218"/>
          </a:xfrm>
          <a:prstGeom prst="rect">
            <a:avLst/>
          </a:prstGeom>
          <a:solidFill>
            <a:srgbClr val="FF9900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Well-being</a:t>
            </a:r>
          </a:p>
          <a:p>
            <a:pPr algn="ctr"/>
            <a:r>
              <a:rPr lang="cy-GB" sz="3200" dirty="0"/>
              <a:t>Llesiant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39220" y="3461222"/>
            <a:ext cx="2493769" cy="2062103"/>
          </a:xfrm>
          <a:prstGeom prst="rect">
            <a:avLst/>
          </a:prstGeom>
          <a:solidFill>
            <a:srgbClr val="FFFF99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Emotional development</a:t>
            </a:r>
          </a:p>
          <a:p>
            <a:pPr algn="ctr"/>
            <a:r>
              <a:rPr lang="cy-GB" sz="3200" dirty="0"/>
              <a:t>Datblygiad emosiynol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2705" y="3707443"/>
            <a:ext cx="2734189" cy="1815882"/>
          </a:xfrm>
          <a:prstGeom prst="rect">
            <a:avLst/>
          </a:prstGeom>
          <a:solidFill>
            <a:srgbClr val="00FF99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Physical development</a:t>
            </a:r>
          </a:p>
          <a:p>
            <a:pPr algn="ctr"/>
            <a:r>
              <a:rPr lang="cy-GB" sz="2800" dirty="0"/>
              <a:t>Datblygiad corfforol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399056" y="291951"/>
            <a:ext cx="2548469" cy="2062103"/>
          </a:xfrm>
          <a:prstGeom prst="rect">
            <a:avLst/>
          </a:prstGeom>
          <a:solidFill>
            <a:srgbClr val="66FFFF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Social development</a:t>
            </a:r>
          </a:p>
          <a:p>
            <a:pPr algn="ctr"/>
            <a:r>
              <a:rPr lang="cy-GB" sz="3200" dirty="0"/>
              <a:t>Datblygiad cymdeithasol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2705" y="345687"/>
            <a:ext cx="2611299" cy="2062103"/>
          </a:xfrm>
          <a:prstGeom prst="rect">
            <a:avLst/>
          </a:prstGeom>
          <a:solidFill>
            <a:srgbClr val="FF9999"/>
          </a:solidFill>
          <a:ln w="127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Cognitive development</a:t>
            </a:r>
          </a:p>
          <a:p>
            <a:pPr algn="ctr"/>
            <a:r>
              <a:rPr lang="cy-GB" sz="3200" dirty="0"/>
              <a:t>Datblygiad gwybyddol</a:t>
            </a:r>
          </a:p>
        </p:txBody>
      </p:sp>
    </p:spTree>
    <p:extLst>
      <p:ext uri="{BB962C8B-B14F-4D97-AF65-F5344CB8AC3E}">
        <p14:creationId xmlns:p14="http://schemas.microsoft.com/office/powerpoint/2010/main" val="83969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Magnifier Convex Tool · Free vector graphic on Pixabay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347" y="3155794"/>
            <a:ext cx="2160142" cy="2297345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96418" y="832392"/>
            <a:ext cx="3887391" cy="36845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 smtClean="0"/>
              <a:t>Let’s look at some classrooms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951414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9179" y="847350"/>
            <a:ext cx="6680962" cy="444587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83458" y="140110"/>
            <a:ext cx="1696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Slide 1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73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2039" y="629720"/>
            <a:ext cx="6545561" cy="490285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3458" y="140110"/>
            <a:ext cx="1696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Slide 2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01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2675" y="390427"/>
            <a:ext cx="3910356" cy="521380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83458" y="140110"/>
            <a:ext cx="1696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Slide 3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26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0883" y="2868656"/>
            <a:ext cx="4430749" cy="24922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83458" y="140110"/>
            <a:ext cx="1696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Slide 4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Lifebuoy celebrates Global Handwashing Day with national hygiene assembly |  News | Unilever UK &amp; Irelan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19" y="1187339"/>
            <a:ext cx="4186486" cy="235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15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701" y="774290"/>
            <a:ext cx="6984501" cy="465633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83458" y="140110"/>
            <a:ext cx="16960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Slide 5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8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408111"/>
            <a:ext cx="3868340" cy="8239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004" y="1858297"/>
            <a:ext cx="4562355" cy="2620272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88142" y="91076"/>
            <a:ext cx="4995617" cy="823912"/>
          </a:xfrm>
        </p:spPr>
        <p:txBody>
          <a:bodyPr>
            <a:noAutofit/>
          </a:bodyPr>
          <a:lstStyle/>
          <a:p>
            <a:r>
              <a:rPr lang="en-GB" sz="3200" b="0" dirty="0" smtClean="0"/>
              <a:t>Plan your ideal classroom</a:t>
            </a:r>
            <a:endParaRPr lang="en-GB" sz="3200" b="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0436" y="4740252"/>
            <a:ext cx="3262372" cy="89143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dirty="0" smtClean="0"/>
              <a:t>Think about how you would develop the 5 areas we have looked at.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6983361" y="1396459"/>
            <a:ext cx="185829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can place the furniture and resources.</a:t>
            </a:r>
          </a:p>
          <a:p>
            <a:r>
              <a:rPr lang="en-GB" dirty="0" smtClean="0"/>
              <a:t>You can create corners and areas.</a:t>
            </a:r>
          </a:p>
          <a:p>
            <a:r>
              <a:rPr lang="en-GB" dirty="0" smtClean="0"/>
              <a:t>You can plan a small area outside.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701845" y="4700986"/>
            <a:ext cx="18730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https://padlet.com/jayneystrad/wo6pu3jx4aag</a:t>
            </a:r>
          </a:p>
        </p:txBody>
      </p:sp>
    </p:spTree>
    <p:extLst>
      <p:ext uri="{BB962C8B-B14F-4D97-AF65-F5344CB8AC3E}">
        <p14:creationId xmlns:p14="http://schemas.microsoft.com/office/powerpoint/2010/main" val="367314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5197" y="1167364"/>
            <a:ext cx="2901255" cy="617934"/>
          </a:xfrm>
        </p:spPr>
        <p:txBody>
          <a:bodyPr>
            <a:noAutofit/>
          </a:bodyPr>
          <a:lstStyle/>
          <a:p>
            <a:pPr algn="ctr"/>
            <a:r>
              <a:rPr lang="cy-GB" sz="3200" b="0" dirty="0"/>
              <a:t>Sut olwg sydd ar yr amgylchedd dysgu?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709313" y="1296740"/>
            <a:ext cx="3132346" cy="617934"/>
          </a:xfrm>
        </p:spPr>
        <p:txBody>
          <a:bodyPr>
            <a:noAutofit/>
          </a:bodyPr>
          <a:lstStyle/>
          <a:p>
            <a:pPr algn="ctr"/>
            <a:r>
              <a:rPr lang="en-GB" sz="2800" b="0" dirty="0"/>
              <a:t>What does the learning environment look like?</a:t>
            </a:r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789" y="1666467"/>
            <a:ext cx="2976187" cy="2232139"/>
          </a:xfrm>
          <a:ln w="76200">
            <a:solidFill>
              <a:schemeClr val="accent1">
                <a:lumMod val="75000"/>
              </a:schemeClr>
            </a:solidFill>
          </a:ln>
        </p:spPr>
      </p:pic>
      <p:pic>
        <p:nvPicPr>
          <p:cNvPr id="7" name="Picture 6" descr="File:New severn bridge best 750pix.jpg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259" y="4072796"/>
            <a:ext cx="1309552" cy="935893"/>
          </a:xfrm>
          <a:prstGeom prst="rect">
            <a:avLst/>
          </a:prstGeom>
          <a:ln w="19050">
            <a:solidFill>
              <a:schemeClr val="accent1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3016045" y="5182879"/>
            <a:ext cx="3605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Pontio</a:t>
            </a:r>
            <a:r>
              <a:rPr lang="en-GB" dirty="0" smtClean="0"/>
              <a:t>      Bridging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979" y="2568211"/>
            <a:ext cx="1984720" cy="28446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083" y="2577636"/>
            <a:ext cx="1679278" cy="2232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00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6554" y="1105187"/>
            <a:ext cx="2901255" cy="617934"/>
          </a:xfrm>
        </p:spPr>
        <p:txBody>
          <a:bodyPr>
            <a:normAutofit fontScale="85000" lnSpcReduction="10000"/>
          </a:bodyPr>
          <a:lstStyle/>
          <a:p>
            <a:r>
              <a:rPr lang="cy-GB" dirty="0"/>
              <a:t>Siaradwch â phartner amdano’r tasgau Pontio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516" y="1105187"/>
            <a:ext cx="2915543" cy="617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Talk to a partner about the Bridging tasks</a:t>
            </a:r>
          </a:p>
        </p:txBody>
      </p:sp>
      <p:pic>
        <p:nvPicPr>
          <p:cNvPr id="7" name="Picture 6" descr="File:New severn bridge best 750pix.jpg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447" y="2038100"/>
            <a:ext cx="3852857" cy="2753508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46264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6554" y="1105187"/>
            <a:ext cx="2901255" cy="617934"/>
          </a:xfrm>
        </p:spPr>
        <p:txBody>
          <a:bodyPr>
            <a:normAutofit fontScale="62500" lnSpcReduction="20000"/>
          </a:bodyPr>
          <a:lstStyle/>
          <a:p>
            <a:r>
              <a:rPr lang="cy-GB" dirty="0"/>
              <a:t>Cyn dydd Mercher, bydd angen i chi edrych ar y gwefannau a’r cyfeirnodau hyn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516" y="1105187"/>
            <a:ext cx="2915543" cy="617934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dirty="0"/>
              <a:t>Before Wednesday you need to look at these websites and references</a:t>
            </a:r>
          </a:p>
        </p:txBody>
      </p:sp>
      <p:pic>
        <p:nvPicPr>
          <p:cNvPr id="2" name="Picture 1" descr="Reading | Free Stock Photo | A female student reading a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115" y="2019846"/>
            <a:ext cx="1928126" cy="290225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931229" y="2019846"/>
            <a:ext cx="2628520" cy="26827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750" dirty="0">
                <a:ea typeface="Times New Roman" panose="02020603050405020304" pitchFamily="18" charset="0"/>
              </a:rPr>
              <a:t>Amerijchx</a:t>
            </a:r>
            <a:r>
              <a:rPr lang="en-GB" sz="750" dirty="0">
                <a:ea typeface="Times New Roman" panose="02020603050405020304" pitchFamily="18" charset="0"/>
              </a:rPr>
              <a:t>, G. &amp; </a:t>
            </a:r>
            <a:r>
              <a:rPr lang="en-GB" sz="750" dirty="0">
                <a:ea typeface="Times New Roman" panose="02020603050405020304" pitchFamily="18" charset="0"/>
              </a:rPr>
              <a:t>Humblet</a:t>
            </a:r>
            <a:r>
              <a:rPr lang="en-GB" sz="750" dirty="0">
                <a:ea typeface="Times New Roman" panose="02020603050405020304" pitchFamily="18" charset="0"/>
              </a:rPr>
              <a:t>, P.C. (2013) Child Well-being: What does it mean? in  </a:t>
            </a:r>
            <a:r>
              <a:rPr lang="en-GB" sz="750" i="1" dirty="0">
                <a:ea typeface="Times New Roman" panose="02020603050405020304" pitchFamily="18" charset="0"/>
              </a:rPr>
              <a:t>Children &amp; Society </a:t>
            </a:r>
          </a:p>
          <a:p>
            <a:endParaRPr lang="en-GB" sz="750" dirty="0">
              <a:ea typeface="Times New Roman" panose="02020603050405020304" pitchFamily="18" charset="0"/>
            </a:endParaRPr>
          </a:p>
          <a:p>
            <a:r>
              <a:rPr lang="cy-GB" sz="750" dirty="0">
                <a:ea typeface="Times New Roman" panose="02020603050405020304" pitchFamily="18" charset="0"/>
              </a:rPr>
              <a:t>Edu-</a:t>
            </a:r>
            <a:r>
              <a:rPr lang="cy-GB" sz="750" dirty="0">
                <a:ea typeface="Times New Roman" panose="02020603050405020304" pitchFamily="18" charset="0"/>
              </a:rPr>
              <a:t>quip</a:t>
            </a:r>
            <a:r>
              <a:rPr lang="cy-GB" sz="750" dirty="0">
                <a:ea typeface="Times New Roman" panose="02020603050405020304" pitchFamily="18" charset="0"/>
              </a:rPr>
              <a:t> (</a:t>
            </a:r>
            <a:r>
              <a:rPr lang="cy-GB" sz="750" dirty="0">
                <a:ea typeface="Times New Roman" panose="02020603050405020304" pitchFamily="18" charset="0"/>
              </a:rPr>
              <a:t>n.d</a:t>
            </a:r>
            <a:r>
              <a:rPr lang="cy-GB" sz="750" dirty="0">
                <a:ea typeface="Times New Roman" panose="02020603050405020304" pitchFamily="18" charset="0"/>
              </a:rPr>
              <a:t>.) </a:t>
            </a:r>
            <a:r>
              <a:rPr lang="cy-GB" sz="750" i="1" dirty="0">
                <a:ea typeface="Times New Roman" panose="02020603050405020304" pitchFamily="18" charset="0"/>
              </a:rPr>
              <a:t>Why</a:t>
            </a:r>
            <a:r>
              <a:rPr lang="cy-GB" sz="750" i="1" dirty="0">
                <a:ea typeface="Times New Roman" panose="02020603050405020304" pitchFamily="18" charset="0"/>
              </a:rPr>
              <a:t> is </a:t>
            </a:r>
            <a:r>
              <a:rPr lang="cy-GB" sz="750" i="1" dirty="0">
                <a:ea typeface="Times New Roman" panose="02020603050405020304" pitchFamily="18" charset="0"/>
              </a:rPr>
              <a:t>classroom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design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so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important</a:t>
            </a:r>
            <a:r>
              <a:rPr lang="cy-GB" sz="750" i="1" dirty="0">
                <a:ea typeface="Times New Roman" panose="02020603050405020304" pitchFamily="18" charset="0"/>
              </a:rPr>
              <a:t> – </a:t>
            </a:r>
            <a:r>
              <a:rPr lang="cy-GB" sz="750" i="1" dirty="0">
                <a:ea typeface="Times New Roman" panose="02020603050405020304" pitchFamily="18" charset="0"/>
              </a:rPr>
              <a:t>and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how</a:t>
            </a:r>
            <a:r>
              <a:rPr lang="cy-GB" sz="750" i="1" dirty="0">
                <a:ea typeface="Times New Roman" panose="02020603050405020304" pitchFamily="18" charset="0"/>
              </a:rPr>
              <a:t> can you </a:t>
            </a:r>
            <a:r>
              <a:rPr lang="cy-GB" sz="750" i="1" dirty="0">
                <a:ea typeface="Times New Roman" panose="02020603050405020304" pitchFamily="18" charset="0"/>
              </a:rPr>
              <a:t>make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changes</a:t>
            </a:r>
            <a:r>
              <a:rPr lang="cy-GB" sz="750" i="1" dirty="0">
                <a:ea typeface="Times New Roman" panose="02020603050405020304" pitchFamily="18" charset="0"/>
              </a:rPr>
              <a:t> to </a:t>
            </a:r>
            <a:r>
              <a:rPr lang="cy-GB" sz="750" i="1" dirty="0">
                <a:ea typeface="Times New Roman" panose="02020603050405020304" pitchFamily="18" charset="0"/>
              </a:rPr>
              <a:t>yours</a:t>
            </a:r>
            <a:r>
              <a:rPr lang="cy-GB" sz="750" i="1" dirty="0">
                <a:ea typeface="Times New Roman" panose="02020603050405020304" pitchFamily="18" charset="0"/>
              </a:rPr>
              <a:t>?</a:t>
            </a:r>
          </a:p>
          <a:p>
            <a:r>
              <a:rPr lang="cy-GB" sz="750" i="1" dirty="0">
                <a:ea typeface="Times New Roman" panose="02020603050405020304" pitchFamily="18" charset="0"/>
                <a:hlinkClick r:id="rId4"/>
              </a:rPr>
              <a:t>https://www.edu-quip.co.uk/blog/why-is-classroom-design-so-important</a:t>
            </a:r>
            <a:endParaRPr lang="cy-GB" sz="750" i="1" dirty="0">
              <a:ea typeface="Times New Roman" panose="02020603050405020304" pitchFamily="18" charset="0"/>
            </a:endParaRPr>
          </a:p>
          <a:p>
            <a:endParaRPr lang="en-GB" sz="750" dirty="0">
              <a:ea typeface="Times New Roman" panose="02020603050405020304" pitchFamily="18" charset="0"/>
            </a:endParaRPr>
          </a:p>
          <a:p>
            <a:r>
              <a:rPr lang="cy-GB" sz="750" dirty="0">
                <a:ea typeface="Times New Roman" panose="02020603050405020304" pitchFamily="18" charset="0"/>
              </a:rPr>
              <a:t>IRIS </a:t>
            </a:r>
            <a:r>
              <a:rPr lang="cy-GB" sz="750" dirty="0">
                <a:ea typeface="Times New Roman" panose="02020603050405020304" pitchFamily="18" charset="0"/>
              </a:rPr>
              <a:t>Center</a:t>
            </a:r>
            <a:r>
              <a:rPr lang="cy-GB" sz="750" dirty="0">
                <a:ea typeface="Times New Roman" panose="02020603050405020304" pitchFamily="18" charset="0"/>
              </a:rPr>
              <a:t> (</a:t>
            </a:r>
            <a:r>
              <a:rPr lang="cy-GB" sz="750" dirty="0">
                <a:ea typeface="Times New Roman" panose="02020603050405020304" pitchFamily="18" charset="0"/>
              </a:rPr>
              <a:t>n.d</a:t>
            </a:r>
            <a:r>
              <a:rPr lang="cy-GB" sz="750" dirty="0">
                <a:ea typeface="Times New Roman" panose="02020603050405020304" pitchFamily="18" charset="0"/>
              </a:rPr>
              <a:t>.) </a:t>
            </a:r>
            <a:r>
              <a:rPr lang="cy-GB" sz="750" i="1" dirty="0">
                <a:ea typeface="Times New Roman" panose="02020603050405020304" pitchFamily="18" charset="0"/>
              </a:rPr>
              <a:t>What</a:t>
            </a:r>
            <a:r>
              <a:rPr lang="cy-GB" sz="750" i="1" dirty="0">
                <a:ea typeface="Times New Roman" panose="02020603050405020304" pitchFamily="18" charset="0"/>
              </a:rPr>
              <a:t> can </a:t>
            </a:r>
            <a:r>
              <a:rPr lang="cy-GB" sz="750" i="1" dirty="0">
                <a:ea typeface="Times New Roman" panose="02020603050405020304" pitchFamily="18" charset="0"/>
              </a:rPr>
              <a:t>teachers</a:t>
            </a:r>
            <a:r>
              <a:rPr lang="cy-GB" sz="750" i="1" dirty="0">
                <a:ea typeface="Times New Roman" panose="02020603050405020304" pitchFamily="18" charset="0"/>
              </a:rPr>
              <a:t> do to </a:t>
            </a:r>
            <a:r>
              <a:rPr lang="cy-GB" sz="750" i="1" dirty="0">
                <a:ea typeface="Times New Roman" panose="02020603050405020304" pitchFamily="18" charset="0"/>
              </a:rPr>
              <a:t>make</a:t>
            </a:r>
            <a:r>
              <a:rPr lang="cy-GB" sz="750" i="1" dirty="0">
                <a:ea typeface="Times New Roman" panose="02020603050405020304" pitchFamily="18" charset="0"/>
              </a:rPr>
              <a:t> the </a:t>
            </a:r>
            <a:r>
              <a:rPr lang="cy-GB" sz="750" i="1" dirty="0">
                <a:ea typeface="Times New Roman" panose="02020603050405020304" pitchFamily="18" charset="0"/>
              </a:rPr>
              <a:t>classroom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environment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conducive</a:t>
            </a:r>
            <a:r>
              <a:rPr lang="cy-GB" sz="750" i="1" dirty="0">
                <a:ea typeface="Times New Roman" panose="02020603050405020304" pitchFamily="18" charset="0"/>
              </a:rPr>
              <a:t> to </a:t>
            </a:r>
            <a:r>
              <a:rPr lang="cy-GB" sz="750" i="1" dirty="0">
                <a:ea typeface="Times New Roman" panose="02020603050405020304" pitchFamily="18" charset="0"/>
              </a:rPr>
              <a:t>children’s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learning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and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development</a:t>
            </a:r>
            <a:r>
              <a:rPr lang="cy-GB" sz="750" i="1" dirty="0">
                <a:ea typeface="Times New Roman" panose="02020603050405020304" pitchFamily="18" charset="0"/>
              </a:rPr>
              <a:t>?</a:t>
            </a:r>
          </a:p>
          <a:p>
            <a:r>
              <a:rPr lang="cy-GB" sz="750" i="1" dirty="0">
                <a:ea typeface="Times New Roman" panose="02020603050405020304" pitchFamily="18" charset="0"/>
                <a:hlinkClick r:id="rId5"/>
              </a:rPr>
              <a:t>https://iris.peabody.vanderbilt.edu/module/env/cresource/q1/p01/</a:t>
            </a:r>
            <a:endParaRPr lang="en-GB" sz="750" dirty="0">
              <a:ea typeface="Times New Roman" panose="02020603050405020304" pitchFamily="18" charset="0"/>
            </a:endParaRPr>
          </a:p>
          <a:p>
            <a:pPr eaLnBrk="0" hangingPunct="0">
              <a:spcBef>
                <a:spcPts val="210"/>
              </a:spcBef>
            </a:pPr>
            <a:r>
              <a:rPr lang="cy-GB" sz="750" dirty="0">
                <a:ea typeface="Times New Roman" panose="02020603050405020304" pitchFamily="18" charset="0"/>
              </a:rPr>
              <a:t>Lewis, A. (2016) </a:t>
            </a:r>
            <a:r>
              <a:rPr lang="en-GB" sz="750" i="1" dirty="0">
                <a:ea typeface="Times New Roman" panose="02020603050405020304" pitchFamily="18" charset="0"/>
              </a:rPr>
              <a:t>Introduction to the foundation phase - early years curriculum in Wales</a:t>
            </a:r>
            <a:r>
              <a:rPr lang="en-GB" sz="750" dirty="0">
                <a:ea typeface="Times New Roman" panose="02020603050405020304" pitchFamily="18" charset="0"/>
              </a:rPr>
              <a:t>, Bloomsbury Publishing Plc. (Chapter 4)</a:t>
            </a:r>
          </a:p>
          <a:p>
            <a:pPr eaLnBrk="0" hangingPunct="0">
              <a:spcBef>
                <a:spcPts val="210"/>
              </a:spcBef>
            </a:pPr>
            <a:endParaRPr lang="en-GB" sz="750" dirty="0">
              <a:ea typeface="Times New Roman" panose="02020603050405020304" pitchFamily="18" charset="0"/>
            </a:endParaRPr>
          </a:p>
          <a:p>
            <a:r>
              <a:rPr lang="cy-GB" sz="750" dirty="0">
                <a:ea typeface="Times New Roman" panose="02020603050405020304" pitchFamily="18" charset="0"/>
              </a:rPr>
              <a:t>Scholastic</a:t>
            </a:r>
            <a:r>
              <a:rPr lang="cy-GB" sz="750" dirty="0">
                <a:ea typeface="Times New Roman" panose="02020603050405020304" pitchFamily="18" charset="0"/>
              </a:rPr>
              <a:t> 100 (</a:t>
            </a:r>
            <a:r>
              <a:rPr lang="cy-GB" sz="750" dirty="0">
                <a:ea typeface="Times New Roman" panose="02020603050405020304" pitchFamily="18" charset="0"/>
              </a:rPr>
              <a:t>n.d</a:t>
            </a:r>
            <a:r>
              <a:rPr lang="cy-GB" sz="750" dirty="0">
                <a:ea typeface="Times New Roman" panose="02020603050405020304" pitchFamily="18" charset="0"/>
              </a:rPr>
              <a:t>.) </a:t>
            </a:r>
            <a:r>
              <a:rPr lang="cy-GB" sz="750" i="1" dirty="0">
                <a:ea typeface="Times New Roman" panose="02020603050405020304" pitchFamily="18" charset="0"/>
              </a:rPr>
              <a:t>Classroom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Organization</a:t>
            </a:r>
            <a:r>
              <a:rPr lang="cy-GB" sz="750" i="1" dirty="0">
                <a:ea typeface="Times New Roman" panose="02020603050405020304" pitchFamily="18" charset="0"/>
              </a:rPr>
              <a:t>: the </a:t>
            </a:r>
            <a:r>
              <a:rPr lang="cy-GB" sz="750" i="1" dirty="0">
                <a:ea typeface="Times New Roman" panose="02020603050405020304" pitchFamily="18" charset="0"/>
              </a:rPr>
              <a:t>Physical</a:t>
            </a:r>
            <a:r>
              <a:rPr lang="cy-GB" sz="750" i="1" dirty="0">
                <a:ea typeface="Times New Roman" panose="02020603050405020304" pitchFamily="18" charset="0"/>
              </a:rPr>
              <a:t> </a:t>
            </a:r>
            <a:r>
              <a:rPr lang="cy-GB" sz="750" i="1" dirty="0">
                <a:ea typeface="Times New Roman" panose="02020603050405020304" pitchFamily="18" charset="0"/>
              </a:rPr>
              <a:t>Environment</a:t>
            </a:r>
            <a:r>
              <a:rPr lang="cy-GB" sz="750" i="1" u="sng" dirty="0">
                <a:ea typeface="Times New Roman" panose="02020603050405020304" pitchFamily="18" charset="0"/>
              </a:rPr>
              <a:t> </a:t>
            </a:r>
          </a:p>
          <a:p>
            <a:r>
              <a:rPr lang="cy-GB" sz="750" i="1" u="sng" dirty="0">
                <a:ea typeface="Times New Roman" panose="02020603050405020304" pitchFamily="18" charset="0"/>
                <a:hlinkClick r:id="rId6"/>
              </a:rPr>
              <a:t>https://www.scholastic.com/teachers/articles/teaching-content/classroom-organization-physical-environment/</a:t>
            </a:r>
            <a:endParaRPr lang="cy-GB" sz="750" i="1" u="sng" dirty="0">
              <a:ea typeface="Times New Roman" panose="02020603050405020304" pitchFamily="18" charset="0"/>
            </a:endParaRPr>
          </a:p>
          <a:p>
            <a:endParaRPr lang="en-GB" sz="750" dirty="0"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53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Cyfeirnodau</a:t>
            </a:r>
            <a:r>
              <a:rPr lang="en-GB" dirty="0" smtClean="0"/>
              <a:t> -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842" y="2505075"/>
            <a:ext cx="7886699" cy="3684588"/>
          </a:xfrm>
        </p:spPr>
        <p:txBody>
          <a:bodyPr/>
          <a:lstStyle/>
          <a:p>
            <a:r>
              <a:rPr lang="en-GB" dirty="0"/>
              <a:t>Lewis, A. (2016) </a:t>
            </a:r>
            <a:r>
              <a:rPr lang="en-GB" i="1" dirty="0"/>
              <a:t>Introduction to the foundation phase - early years curriculum in Wales</a:t>
            </a:r>
            <a:r>
              <a:rPr lang="en-GB" dirty="0"/>
              <a:t>, Bloomsbury Publishing Plc.</a:t>
            </a:r>
          </a:p>
        </p:txBody>
      </p:sp>
    </p:spTree>
    <p:extLst>
      <p:ext uri="{BB962C8B-B14F-4D97-AF65-F5344CB8AC3E}">
        <p14:creationId xmlns:p14="http://schemas.microsoft.com/office/powerpoint/2010/main" val="259801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1293</TotalTime>
  <Words>820</Words>
  <Application>Microsoft Office PowerPoint</Application>
  <PresentationFormat>On-screen Show (4:3)</PresentationFormat>
  <Paragraphs>121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What do we mean by the term “learning environment”?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Cyfeirnodau -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Jayne Morgan</cp:lastModifiedBy>
  <cp:revision>184</cp:revision>
  <dcterms:created xsi:type="dcterms:W3CDTF">2017-02-08T11:33:06Z</dcterms:created>
  <dcterms:modified xsi:type="dcterms:W3CDTF">2021-07-13T09:49:41Z</dcterms:modified>
</cp:coreProperties>
</file>