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5"/>
  </p:notesMasterIdLst>
  <p:handoutMasterIdLst>
    <p:handoutMasterId r:id="rId26"/>
  </p:handoutMasterIdLst>
  <p:sldIdLst>
    <p:sldId id="256" r:id="rId4"/>
    <p:sldId id="348" r:id="rId5"/>
    <p:sldId id="568" r:id="rId6"/>
    <p:sldId id="569" r:id="rId7"/>
    <p:sldId id="570" r:id="rId8"/>
    <p:sldId id="944" r:id="rId9"/>
    <p:sldId id="979" r:id="rId10"/>
    <p:sldId id="1050" r:id="rId11"/>
    <p:sldId id="1051" r:id="rId12"/>
    <p:sldId id="1047" r:id="rId13"/>
    <p:sldId id="1042" r:id="rId14"/>
    <p:sldId id="1048" r:id="rId15"/>
    <p:sldId id="897" r:id="rId16"/>
    <p:sldId id="1040" r:id="rId17"/>
    <p:sldId id="1031" r:id="rId18"/>
    <p:sldId id="1045" r:id="rId19"/>
    <p:sldId id="1055" r:id="rId20"/>
    <p:sldId id="1052" r:id="rId21"/>
    <p:sldId id="1032" r:id="rId22"/>
    <p:sldId id="1033" r:id="rId23"/>
    <p:sldId id="1056" r:id="rId2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E2C1FF"/>
    <a:srgbClr val="FF8AD8"/>
    <a:srgbClr val="FF85FF"/>
    <a:srgbClr val="FF9183"/>
    <a:srgbClr val="FFECEE"/>
    <a:srgbClr val="FFFD78"/>
    <a:srgbClr val="F2EAFD"/>
    <a:srgbClr val="C8FF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43"/>
    <p:restoredTop sz="91369" autoAdjust="0"/>
  </p:normalViewPr>
  <p:slideViewPr>
    <p:cSldViewPr snapToGrid="0" snapToObjects="1">
      <p:cViewPr varScale="1">
        <p:scale>
          <a:sx n="90" d="100"/>
          <a:sy n="90" d="100"/>
        </p:scale>
        <p:origin x="232" y="44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3/16/21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7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579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627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098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3/16/21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3/16/21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1119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3492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3/16/21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95739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3/16/21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0492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16/03/21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24" Type="http://schemas.openxmlformats.org/officeDocument/2006/relationships/slideLayout" Target="../slideLayouts/slideLayout30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36" r:id="rId21"/>
    <p:sldLayoutId id="2147484137" r:id="rId22"/>
    <p:sldLayoutId id="2147484138" r:id="rId23"/>
    <p:sldLayoutId id="2147484139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3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tiff"/><Relationship Id="rId7" Type="http://schemas.openxmlformats.org/officeDocument/2006/relationships/image" Target="../media/image9.jpe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10" Type="http://schemas.openxmlformats.org/officeDocument/2006/relationships/image" Target="../media/image12.tiff"/><Relationship Id="rId4" Type="http://schemas.openxmlformats.org/officeDocument/2006/relationships/image" Target="../media/image6.tiff"/><Relationship Id="rId9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13" Type="http://schemas.openxmlformats.org/officeDocument/2006/relationships/image" Target="../media/image24.tiff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12" Type="http://schemas.openxmlformats.org/officeDocument/2006/relationships/image" Target="../media/image23.tiff"/><Relationship Id="rId2" Type="http://schemas.openxmlformats.org/officeDocument/2006/relationships/image" Target="../media/image13.tiff"/><Relationship Id="rId16" Type="http://schemas.openxmlformats.org/officeDocument/2006/relationships/image" Target="../media/image27.tiff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7.tiff"/><Relationship Id="rId11" Type="http://schemas.openxmlformats.org/officeDocument/2006/relationships/image" Target="../media/image22.tiff"/><Relationship Id="rId5" Type="http://schemas.openxmlformats.org/officeDocument/2006/relationships/image" Target="../media/image16.tiff"/><Relationship Id="rId15" Type="http://schemas.openxmlformats.org/officeDocument/2006/relationships/image" Target="../media/image26.tiff"/><Relationship Id="rId10" Type="http://schemas.openxmlformats.org/officeDocument/2006/relationships/image" Target="../media/image21.tiff"/><Relationship Id="rId4" Type="http://schemas.openxmlformats.org/officeDocument/2006/relationships/image" Target="../media/image15.tiff"/><Relationship Id="rId9" Type="http://schemas.openxmlformats.org/officeDocument/2006/relationships/image" Target="../media/image20.tiff"/><Relationship Id="rId14" Type="http://schemas.openxmlformats.org/officeDocument/2006/relationships/image" Target="../media/image25.tif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hyperlink" Target="https://uwtsd.hosted.panopto.com/Panopto/Pages/Viewer.aspx?id=1861dec6-ede2-4bbc-badc-acd400a348e4" TargetMode="External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Grŵp</a:t>
            </a:r>
            <a:r>
              <a:rPr lang="en-US" sz="2400" dirty="0"/>
              <a:t> B – </a:t>
            </a:r>
            <a:r>
              <a:rPr lang="en-US" sz="2400" dirty="0" err="1"/>
              <a:t>Darlith</a:t>
            </a:r>
            <a:r>
              <a:rPr lang="en-US" sz="2400" dirty="0"/>
              <a:t>/Lecture 16</a:t>
            </a:r>
          </a:p>
          <a:p>
            <a:pPr algn="ctr"/>
            <a:r>
              <a:rPr lang="en-US" sz="2400" dirty="0" err="1"/>
              <a:t>Mawrth</a:t>
            </a:r>
            <a:r>
              <a:rPr lang="en-US" sz="2400" dirty="0"/>
              <a:t> 16</a:t>
            </a:r>
            <a:r>
              <a:rPr lang="en-US" sz="2400" baseline="30000" dirty="0"/>
              <a:t>eg</a:t>
            </a:r>
            <a:r>
              <a:rPr lang="en-US" sz="2400" dirty="0"/>
              <a:t> 2021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r>
              <a:rPr lang="en-US" sz="2400" dirty="0" err="1"/>
              <a:t>Catrin</a:t>
            </a:r>
            <a:r>
              <a:rPr lang="en-US" sz="2400" dirty="0"/>
              <a:t> Evans-Thomas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16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44BBF4D-3259-2D42-8B43-0013BC3D6E63}"/>
              </a:ext>
            </a:extLst>
          </p:cNvPr>
          <p:cNvSpPr txBox="1">
            <a:spLocks/>
          </p:cNvSpPr>
          <p:nvPr/>
        </p:nvSpPr>
        <p:spPr>
          <a:xfrm>
            <a:off x="530387" y="530526"/>
            <a:ext cx="5808127" cy="576452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rhai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allweddol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/ Revising key patterns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Trafod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gofynion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Portffolio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Cymraeg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/ Discussing the Welsh Portfolio requirements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Trafod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profiad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o’r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hyd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 / Discussing your experience of the Welsh language so far.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F16B38-F981-0143-8664-49DF7B930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6CBB2F3-47BA-8241-A46E-EA933650C7B8}"/>
              </a:ext>
            </a:extLst>
          </p:cNvPr>
          <p:cNvSpPr/>
          <p:nvPr/>
        </p:nvSpPr>
        <p:spPr>
          <a:xfrm>
            <a:off x="611204" y="192882"/>
            <a:ext cx="11104546" cy="127127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0E8CBC9C-0071-2B4D-A398-8908151D1B1D}"/>
              </a:ext>
            </a:extLst>
          </p:cNvPr>
          <p:cNvSpPr txBox="1">
            <a:spLocks/>
          </p:cNvSpPr>
          <p:nvPr/>
        </p:nvSpPr>
        <p:spPr>
          <a:xfrm>
            <a:off x="832250" y="192882"/>
            <a:ext cx="10662454" cy="111754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Brawddegau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allweddol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/ Key sentences</a:t>
            </a:r>
          </a:p>
          <a:p>
            <a:pPr algn="ctr"/>
            <a:r>
              <a:rPr lang="en-US" sz="3200" b="1" cap="none" dirty="0" err="1">
                <a:latin typeface="American Typewriter" panose="02090604020004020304" pitchFamily="18" charset="77"/>
              </a:rPr>
              <a:t>Dechrau</a:t>
            </a:r>
            <a:r>
              <a:rPr lang="en-US" sz="3200" b="1" cap="none" dirty="0"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latin typeface="American Typewriter" panose="02090604020004020304" pitchFamily="18" charset="77"/>
              </a:rPr>
              <a:t>gwers</a:t>
            </a:r>
            <a:r>
              <a:rPr lang="en-US" sz="3200" b="1" cap="none" dirty="0">
                <a:latin typeface="American Typewriter" panose="02090604020004020304" pitchFamily="18" charset="77"/>
              </a:rPr>
              <a:t> /Opening a lesson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AFAE006-2FBF-D746-B8A7-41AB175B25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807210"/>
              </p:ext>
            </p:extLst>
          </p:nvPr>
        </p:nvGraphicFramePr>
        <p:xfrm>
          <a:off x="361950" y="1658975"/>
          <a:ext cx="11468100" cy="49841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83832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……</a:t>
                      </a:r>
                    </a:p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(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Fathemateg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Saesneg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Welcome to the ….. lesson.</a:t>
                      </a:r>
                    </a:p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(Welsh / Mathematics / English)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. /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Miss. /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Syr.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Look at me. / at Miss. / at Sir.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. /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Miss. /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Syr.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Listen to me. / to Miss./ to Sir.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Look at the whiteboard.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Open your books.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. / y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teitl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Write the date. / the title.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593704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Chwiliwch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am …</a:t>
                      </a:r>
                    </a:p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Look for…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pawb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barod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Are you ready? Is everyone ready?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52813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2840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F16B38-F981-0143-8664-49DF7B930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6CBB2F3-47BA-8241-A46E-EA933650C7B8}"/>
              </a:ext>
            </a:extLst>
          </p:cNvPr>
          <p:cNvSpPr/>
          <p:nvPr/>
        </p:nvSpPr>
        <p:spPr>
          <a:xfrm>
            <a:off x="611204" y="192882"/>
            <a:ext cx="11104546" cy="127127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0E8CBC9C-0071-2B4D-A398-8908151D1B1D}"/>
              </a:ext>
            </a:extLst>
          </p:cNvPr>
          <p:cNvSpPr txBox="1">
            <a:spLocks/>
          </p:cNvSpPr>
          <p:nvPr/>
        </p:nvSpPr>
        <p:spPr>
          <a:xfrm>
            <a:off x="832250" y="192882"/>
            <a:ext cx="10662454" cy="111754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Brawddegau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allweddol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/ Key sentences</a:t>
            </a:r>
          </a:p>
          <a:p>
            <a:pPr algn="ctr"/>
            <a:r>
              <a:rPr lang="en-US" sz="3200" b="1" cap="none" dirty="0" err="1">
                <a:latin typeface="American Typewriter" panose="02090604020004020304" pitchFamily="18" charset="77"/>
              </a:rPr>
              <a:t>Yn</a:t>
            </a:r>
            <a:r>
              <a:rPr lang="en-US" sz="3200" b="1" cap="none" dirty="0"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latin typeface="American Typewriter" panose="02090604020004020304" pitchFamily="18" charset="77"/>
              </a:rPr>
              <a:t>ystod</a:t>
            </a:r>
            <a:r>
              <a:rPr lang="en-US" sz="3200" b="1" cap="none" dirty="0"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latin typeface="American Typewriter" panose="02090604020004020304" pitchFamily="18" charset="77"/>
              </a:rPr>
              <a:t>gwers</a:t>
            </a:r>
            <a:r>
              <a:rPr lang="en-US" sz="3200" b="1" cap="none" dirty="0">
                <a:latin typeface="American Typewriter" panose="02090604020004020304" pitchFamily="18" charset="77"/>
              </a:rPr>
              <a:t> /During a lesson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AFAE006-2FBF-D746-B8A7-41AB175B25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1382103"/>
              </p:ext>
            </p:extLst>
          </p:nvPr>
        </p:nvGraphicFramePr>
        <p:xfrm>
          <a:off x="247649" y="1565148"/>
          <a:ext cx="11468101" cy="52275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32465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3559629">
                  <a:extLst>
                    <a:ext uri="{9D8B030D-6E8A-4147-A177-3AD203B41FA5}">
                      <a16:colId xmlns:a16="http://schemas.microsoft.com/office/drawing/2014/main" val="1010988267"/>
                    </a:ext>
                  </a:extLst>
                </a:gridCol>
                <a:gridCol w="397600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470278"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Beth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wyt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feddwl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Beth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feddwl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What do you think?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Wyt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cytuno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(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gyda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)…?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cytuno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(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gyda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)?</a:t>
                      </a:r>
                    </a:p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Do you agree (with)?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Beth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sy’n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digwydd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pan…?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What happens when…?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Beth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 /</a:t>
                      </a:r>
                    </a:p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Saesneg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What’s … in Welsh? / in English?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Wyt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gallu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esbonio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…?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gallu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esbonio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Can you explain…?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Pwy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sy’n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gwybod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Who knows…?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593704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Pwy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sy’n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gallu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dweud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wrth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Miss…? /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Syr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…?</a:t>
                      </a:r>
                    </a:p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Who can tell Miss…? / Sir…?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Rwyt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wedi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deall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(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Rydych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chi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wedi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deall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(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You’ve understood (well).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52813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4816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F16B38-F981-0143-8664-49DF7B930B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6CBB2F3-47BA-8241-A46E-EA933650C7B8}"/>
              </a:ext>
            </a:extLst>
          </p:cNvPr>
          <p:cNvSpPr/>
          <p:nvPr/>
        </p:nvSpPr>
        <p:spPr>
          <a:xfrm>
            <a:off x="611204" y="192882"/>
            <a:ext cx="11104546" cy="127127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0E8CBC9C-0071-2B4D-A398-8908151D1B1D}"/>
              </a:ext>
            </a:extLst>
          </p:cNvPr>
          <p:cNvSpPr txBox="1">
            <a:spLocks/>
          </p:cNvSpPr>
          <p:nvPr/>
        </p:nvSpPr>
        <p:spPr>
          <a:xfrm>
            <a:off x="832250" y="192882"/>
            <a:ext cx="10662454" cy="111754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Brawddegau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allweddol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/ Key sentences</a:t>
            </a:r>
          </a:p>
          <a:p>
            <a:pPr algn="ctr"/>
            <a:r>
              <a:rPr lang="en-US" sz="3200" b="1" cap="none" dirty="0" err="1">
                <a:latin typeface="American Typewriter" panose="02090604020004020304" pitchFamily="18" charset="77"/>
              </a:rPr>
              <a:t>Cloi</a:t>
            </a:r>
            <a:r>
              <a:rPr lang="en-US" sz="3200" b="1" cap="none" dirty="0"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latin typeface="American Typewriter" panose="02090604020004020304" pitchFamily="18" charset="77"/>
              </a:rPr>
              <a:t>gwers</a:t>
            </a:r>
            <a:r>
              <a:rPr lang="en-US" sz="3200" b="1" cap="none" dirty="0">
                <a:latin typeface="American Typewriter" panose="02090604020004020304" pitchFamily="18" charset="77"/>
              </a:rPr>
              <a:t> /Plenary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29CC2C5B-2A7C-C149-8925-9D1B5671A1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7331050"/>
              </p:ext>
            </p:extLst>
          </p:nvPr>
        </p:nvGraphicFramePr>
        <p:xfrm>
          <a:off x="247649" y="1590066"/>
          <a:ext cx="11468101" cy="47953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652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1010988267"/>
                    </a:ext>
                  </a:extLst>
                </a:gridCol>
                <a:gridCol w="3845379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182369"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Beth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wyt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wedi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ddysgu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Beth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chi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wedi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ddysgu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What have you learnt?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Wyt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cytuno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(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gyda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)…?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cytuno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(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gyda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)…?</a:t>
                      </a:r>
                    </a:p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Do you agree (with)…?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Pwy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sy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wedi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mwynhau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Who’s enjoyed…?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Pam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wyt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dweud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hynna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Pam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dweud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hynna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Why do you say that?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Pam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wyt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meddwl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hynna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Pam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ydych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chi’n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meddwl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hynna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Why do you think that?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Tro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nesa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byddwn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ni’n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Next time we will (be)…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593704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am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chi am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Thank you for…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  <a:tr h="584289">
                <a:tc>
                  <a:txBody>
                    <a:bodyPr/>
                    <a:lstStyle/>
                    <a:p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Mae’n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amser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1800" b="1" i="0" dirty="0" err="1">
                          <a:solidFill>
                            <a:sysClr val="windowText" lastClr="000000"/>
                          </a:solidFill>
                        </a:rPr>
                        <a:t>tacluso</a:t>
                      </a:r>
                      <a:r>
                        <a:rPr lang="en-US" sz="18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ysClr val="windowText" lastClr="000000"/>
                          </a:solidFill>
                        </a:rPr>
                        <a:t>It’s time to tidy up.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52813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8625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D5BE2D91-00E1-1941-9C54-9631DAFE9D6D}"/>
              </a:ext>
            </a:extLst>
          </p:cNvPr>
          <p:cNvSpPr txBox="1"/>
          <p:nvPr/>
        </p:nvSpPr>
        <p:spPr>
          <a:xfrm>
            <a:off x="3056659" y="389570"/>
            <a:ext cx="6276109" cy="12618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3000" b="1" dirty="0" err="1"/>
              <a:t>Sut</a:t>
            </a:r>
            <a:r>
              <a:rPr lang="en-US" sz="3000" b="1" dirty="0"/>
              <a:t> </a:t>
            </a:r>
            <a:r>
              <a:rPr lang="en-US" sz="3000" b="1" dirty="0" err="1"/>
              <a:t>mae’r</a:t>
            </a:r>
            <a:r>
              <a:rPr lang="en-US" sz="3000" b="1" dirty="0"/>
              <a:t> </a:t>
            </a:r>
            <a:r>
              <a:rPr lang="en-US" sz="3000" b="1" dirty="0" err="1"/>
              <a:t>tywydd</a:t>
            </a:r>
            <a:r>
              <a:rPr lang="en-US" sz="3000" b="1" dirty="0"/>
              <a:t> </a:t>
            </a:r>
            <a:r>
              <a:rPr lang="en-US" sz="3000" b="1" dirty="0" err="1"/>
              <a:t>heddiw</a:t>
            </a:r>
            <a:r>
              <a:rPr lang="en-US" sz="3000" b="1" dirty="0"/>
              <a:t>?</a:t>
            </a:r>
          </a:p>
          <a:p>
            <a:pPr algn="ctr"/>
            <a:endParaRPr lang="en-US" sz="3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09900" y="1373116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glaw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eira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braf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oer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rhewllyd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stormus</a:t>
            </a:r>
            <a:endParaRPr lang="en-US" b="1" dirty="0"/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boeth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70699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CFFC680F-AF28-9D4D-8C60-B45D12F7A96F}"/>
              </a:ext>
            </a:extLst>
          </p:cNvPr>
          <p:cNvSpPr txBox="1"/>
          <p:nvPr/>
        </p:nvSpPr>
        <p:spPr>
          <a:xfrm>
            <a:off x="3056658" y="177515"/>
            <a:ext cx="6276109" cy="12618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3000" b="1" dirty="0"/>
              <a:t>Pa </a:t>
            </a:r>
            <a:r>
              <a:rPr lang="en-US" sz="3000" b="1" dirty="0" err="1">
                <a:solidFill>
                  <a:srgbClr val="FF0000"/>
                </a:solidFill>
              </a:rPr>
              <a:t>dd</a:t>
            </a:r>
            <a:r>
              <a:rPr lang="en-US" sz="3000" b="1" dirty="0" err="1"/>
              <a:t>ydd</a:t>
            </a:r>
            <a:r>
              <a:rPr lang="en-US" sz="3000" b="1" dirty="0"/>
              <a:t> </a:t>
            </a:r>
            <a:r>
              <a:rPr lang="en-US" sz="3000" b="1" dirty="0" err="1"/>
              <a:t>ydy</a:t>
            </a:r>
            <a:r>
              <a:rPr lang="en-US" sz="3000" b="1" dirty="0"/>
              <a:t> hi </a:t>
            </a:r>
            <a:r>
              <a:rPr lang="en-US" sz="3000" b="1" dirty="0" err="1"/>
              <a:t>heddiw</a:t>
            </a:r>
            <a:r>
              <a:rPr lang="en-US" sz="3000" b="1" dirty="0"/>
              <a:t>?</a:t>
            </a:r>
          </a:p>
          <a:p>
            <a:pPr algn="ctr"/>
            <a:endParaRPr lang="en-US" sz="3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164257"/>
            <a:ext cx="6276108" cy="135421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2000" b="1" i="1" dirty="0"/>
              <a:t>Is it …… today?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Llun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Gwener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Sadwrn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Sul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Mercher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83358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6EC3F59-1E16-0948-98C6-4757F0C85563}"/>
              </a:ext>
            </a:extLst>
          </p:cNvPr>
          <p:cNvSpPr/>
          <p:nvPr/>
        </p:nvSpPr>
        <p:spPr>
          <a:xfrm>
            <a:off x="397790" y="413410"/>
            <a:ext cx="11504908" cy="583647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sz="3200" b="1" u="sng" dirty="0">
                <a:latin typeface="Noteworthy Light" panose="02000400000000000000" pitchFamily="2" charset="77"/>
                <a:ea typeface="Noteworthy Light" panose="02000400000000000000" pitchFamily="2" charset="77"/>
                <a:cs typeface="Times New Roman" panose="02020603050405020304" pitchFamily="18" charset="0"/>
              </a:rPr>
              <a:t>BA Add2  </a:t>
            </a:r>
            <a:r>
              <a:rPr lang="en-US" sz="3200" b="1" u="sng" dirty="0" err="1">
                <a:latin typeface="Noteworthy Light" panose="02000400000000000000" pitchFamily="2" charset="77"/>
                <a:ea typeface="Noteworthy Light" panose="02000400000000000000" pitchFamily="2" charset="77"/>
                <a:cs typeface="Times New Roman" panose="02020603050405020304" pitchFamily="18" charset="0"/>
              </a:rPr>
              <a:t>Gofynion</a:t>
            </a:r>
            <a:r>
              <a:rPr lang="en-US" sz="3200" b="1" u="sng" dirty="0">
                <a:latin typeface="Noteworthy Light" panose="02000400000000000000" pitchFamily="2" charset="77"/>
                <a:ea typeface="Noteworthy Light" panose="02000400000000000000" pitchFamily="2" charset="77"/>
                <a:cs typeface="Times New Roman" panose="02020603050405020304" pitchFamily="18" charset="0"/>
              </a:rPr>
              <a:t> </a:t>
            </a:r>
            <a:r>
              <a:rPr lang="en-US" sz="3200" b="1" u="sng" dirty="0" err="1">
                <a:latin typeface="Noteworthy Light" panose="02000400000000000000" pitchFamily="2" charset="77"/>
                <a:ea typeface="Noteworthy Light" panose="02000400000000000000" pitchFamily="2" charset="77"/>
                <a:cs typeface="Times New Roman" panose="02020603050405020304" pitchFamily="18" charset="0"/>
              </a:rPr>
              <a:t>Portffolio</a:t>
            </a:r>
            <a:endParaRPr lang="en-GB" sz="3600" b="1" u="sng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>
              <a:spcAft>
                <a:spcPts val="0"/>
              </a:spcAft>
            </a:pPr>
            <a:r>
              <a:rPr lang="en-US" sz="2000" b="1" dirty="0">
                <a:latin typeface="Noteworthy Light" panose="02000400000000000000" pitchFamily="2" charset="77"/>
                <a:ea typeface="Noteworthy Light" panose="02000400000000000000" pitchFamily="2" charset="77"/>
                <a:cs typeface="Times New Roman" panose="02020603050405020304" pitchFamily="18" charset="0"/>
              </a:rPr>
              <a:t> </a:t>
            </a:r>
            <a:endParaRPr lang="en-GB" sz="2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just">
              <a:lnSpc>
                <a:spcPct val="115000"/>
              </a:lnSpc>
              <a:spcAft>
                <a:spcPts val="400"/>
              </a:spcAft>
            </a:pP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portffolio’n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cynnwys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canlynol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15000"/>
              </a:lnSpc>
              <a:spcAft>
                <a:spcPts val="400"/>
              </a:spcAft>
            </a:pPr>
            <a:endParaRPr lang="en-GB" sz="24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Pecyn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cyflawn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sy’n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cynnwys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endParaRPr lang="en-GB" sz="24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Tystiolaeth ffilm – hyd at 8 munud o weithgaredd a gyflwynwyd gennych yn yr ysgol </a:t>
            </a:r>
            <a:endParaRPr lang="en-GB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Nodiadau tiwtor ar eich defnydd o’r Gymraeg yn ystod eich cyfnod ar leoliad </a:t>
            </a:r>
            <a:endParaRPr lang="en-GB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Cynllun y wers sy’n canolbwyntio’n benodol ar y ffordd yr ydych yn meithrin sgiliau llythrennedd dysgwyr yn y Gymraeg </a:t>
            </a:r>
            <a:endParaRPr lang="en-GB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Hunan adfyfyriad ysgrifenedig gan y myfyriwr (hyd at </a:t>
            </a:r>
            <a:r>
              <a:rPr lang="en-US" sz="20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750</a:t>
            </a:r>
            <a:r>
              <a:rPr lang="cy-GB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gair gyda chyfrwng y gwaith yn amodol ar allu ieithyddol y myfyriwr)</a:t>
            </a:r>
            <a:endParaRPr lang="en-GB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Dylid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hefyd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cynnwys</a:t>
            </a: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4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Cynllun gwers neu gynllun wythnosol sy’n arddangos yr enghraifft orau o’r myfyriwr yn meithrin sgiliau llythrennedd dysgwyr yn y Gymraeg ac/neu’n gwella sgiliau iaith personol </a:t>
            </a:r>
            <a:endParaRPr lang="en-GB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Adnodd gwreiddiol sy’n dangos tystiolaeth o feithrin sgiliau llythrennedd dysgwyr a gwahaniaethu </a:t>
            </a:r>
            <a:endParaRPr lang="en-GB" sz="24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</a:pPr>
            <a:r>
              <a:rPr lang="cy-GB" sz="20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Tystiolaeth o gywiro gwaith dysgwr.</a:t>
            </a:r>
          </a:p>
          <a:p>
            <a:pPr lvl="0">
              <a:spcAft>
                <a:spcPts val="0"/>
              </a:spcAft>
            </a:pPr>
            <a:endParaRPr lang="en-GB" sz="24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15B4CA-BE7E-D141-AA2A-9836D3B5D1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608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F33E09C-2C2D-C240-BEA5-AF99A6573B56}"/>
              </a:ext>
            </a:extLst>
          </p:cNvPr>
          <p:cNvSpPr/>
          <p:nvPr/>
        </p:nvSpPr>
        <p:spPr>
          <a:xfrm>
            <a:off x="356461" y="612845"/>
            <a:ext cx="11468746" cy="5293757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sz="4000" b="1" u="sng" dirty="0">
                <a:solidFill>
                  <a:srgbClr val="000000"/>
                </a:solidFill>
                <a:latin typeface="Noteworthy Light" panose="02000400000000000000" pitchFamily="2" charset="77"/>
                <a:ea typeface="Noteworthy Light" panose="02000400000000000000" pitchFamily="2" charset="77"/>
                <a:cs typeface="Arial" panose="020B0604020202020204" pitchFamily="34" charset="0"/>
              </a:rPr>
              <a:t>BA Ed2  Portfolio Requirements</a:t>
            </a:r>
            <a:endParaRPr lang="en-GB" sz="4000" b="1" u="sng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>
              <a:spcAft>
                <a:spcPts val="0"/>
              </a:spcAft>
            </a:pPr>
            <a:r>
              <a:rPr lang="en-US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portfolio will include the following.</a:t>
            </a:r>
            <a:endParaRPr lang="en-GB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</a:pPr>
            <a:r>
              <a:rPr lang="en-US" sz="2000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complete pack which includes:</a:t>
            </a:r>
            <a:endParaRPr lang="en-GB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US" sz="20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Film evidence – up to 8 minutes of an activity which you have presented on location in school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US" sz="20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Tutor notes on your use of Welsh language during your period on location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US" sz="20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lesson plan </a:t>
            </a:r>
            <a:r>
              <a:rPr lang="en-US" sz="2000" b="1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focussing</a:t>
            </a:r>
            <a:r>
              <a:rPr lang="en-US" sz="20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specifically on developing learners' literacy skills in Welsh</a:t>
            </a:r>
            <a:r>
              <a:rPr lang="en-US" sz="2000" b="1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US" sz="20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Written self-reflection by the student (up to 750 words with medium of work depending on student’s linguistic ability)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also include: </a:t>
            </a:r>
            <a:r>
              <a:rPr lang="en-US" sz="2000" b="1" dirty="0">
                <a:latin typeface="MS Mincho" panose="02020609040205080304" pitchFamily="49" charset="-128"/>
                <a:ea typeface="Calibri" panose="020F0502020204030204" pitchFamily="34" charset="0"/>
                <a:cs typeface="MS Mincho" panose="02020609040205080304" pitchFamily="49" charset="-128"/>
              </a:rPr>
              <a:t> </a:t>
            </a:r>
            <a:endParaRPr lang="en-GB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US" sz="20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lesson plan or weekly plan that demonstrate the best example of the student developing learners' literacy skills in Welsh and/or improving personal language skills </a:t>
            </a:r>
            <a:r>
              <a:rPr lang="en-US" sz="2000" b="1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US" sz="20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 original resource that shows evidence of developing learners' literacy skills and differentiation </a:t>
            </a:r>
            <a:r>
              <a:rPr lang="en-US" sz="2000" b="1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US" sz="20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Evidence of correcting a learner's work. </a:t>
            </a:r>
            <a:r>
              <a:rPr lang="en-US" sz="2000" b="1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20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3C051A-DF9D-6C45-9861-CE84E7269E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919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5AD4D6-F375-1944-ABEE-FAAF966E73AC}"/>
              </a:ext>
            </a:extLst>
          </p:cNvPr>
          <p:cNvSpPr/>
          <p:nvPr/>
        </p:nvSpPr>
        <p:spPr>
          <a:xfrm>
            <a:off x="169332" y="1389141"/>
            <a:ext cx="11751733" cy="387798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Film evidence – up to 8 minutes of an </a:t>
            </a:r>
            <a:r>
              <a:rPr lang="en-GB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acticity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which you have presented on location in school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Tutor notes </a:t>
            </a: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 your use of Welsh language during your period on location</a:t>
            </a:r>
            <a:endParaRPr lang="en-GB" sz="3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</a:t>
            </a:r>
            <a:r>
              <a:rPr lang="en-GB" sz="28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lesson plan focusing</a:t>
            </a:r>
            <a:r>
              <a:rPr lang="en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specifically on developing learners' literacy skills in Welsh</a:t>
            </a:r>
            <a:r>
              <a:rPr lang="en-GB" sz="2800" b="1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32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Written self-reflection by the student along with response to the tutor’s report (up to </a:t>
            </a:r>
            <a:r>
              <a:rPr lang="en-US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750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words with medium of work depending on student’s linguistic ability)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also include: </a:t>
            </a:r>
            <a:r>
              <a:rPr lang="en-US" dirty="0">
                <a:latin typeface="MS Mincho" panose="02020609040205080304" pitchFamily="49" charset="-128"/>
                <a:ea typeface="Calibri" panose="020F0502020204030204" pitchFamily="34" charset="0"/>
                <a:cs typeface="MS Mincho" panose="02020609040205080304" pitchFamily="49" charset="-128"/>
              </a:rPr>
              <a:t> 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00050" indent="-400050">
              <a:spcAft>
                <a:spcPts val="0"/>
              </a:spcAft>
              <a:buFont typeface="+mj-lt"/>
              <a:buAutoNum type="romanLcPeriod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lesson plan or a weekly plan that demonstrate the best example of the student developing learners’ literacy skills in Welsh and / or improving personal language skills</a:t>
            </a:r>
          </a:p>
          <a:p>
            <a:pPr marL="400050" indent="-400050">
              <a:spcAft>
                <a:spcPts val="0"/>
              </a:spcAft>
              <a:buFont typeface="+mj-lt"/>
              <a:buAutoNum type="romanLcPeriod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original resource that shows evidence of developing learners’ literacy skills and differentiation</a:t>
            </a:r>
          </a:p>
          <a:p>
            <a:pPr marL="400050" indent="-400050">
              <a:spcAft>
                <a:spcPts val="0"/>
              </a:spcAft>
              <a:buFont typeface="+mj-lt"/>
              <a:buAutoNum type="romanLcPeriod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Evidence of correcting a learner’s work 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B2746B93-BAA0-B945-967C-26B60F3CF83E}"/>
              </a:ext>
            </a:extLst>
          </p:cNvPr>
          <p:cNvSpPr/>
          <p:nvPr/>
        </p:nvSpPr>
        <p:spPr>
          <a:xfrm>
            <a:off x="150283" y="226839"/>
            <a:ext cx="3964517" cy="1371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CADWCH NHW’N DDIOGEL! KEEP THEM SAFE!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F84D443-F04D-674D-B8D1-1E04D6ECC1C2}"/>
              </a:ext>
            </a:extLst>
          </p:cNvPr>
          <p:cNvCxnSpPr>
            <a:cxnSpLocks/>
          </p:cNvCxnSpPr>
          <p:nvPr/>
        </p:nvCxnSpPr>
        <p:spPr>
          <a:xfrm flipH="1">
            <a:off x="1383118" y="1389141"/>
            <a:ext cx="429353" cy="7662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12-Point Star 6">
            <a:extLst>
              <a:ext uri="{FF2B5EF4-FFF2-40B4-BE49-F238E27FC236}">
                <a16:creationId xmlns:a16="http://schemas.microsoft.com/office/drawing/2014/main" id="{96B82949-93AC-FB40-AF16-C38957003A4E}"/>
              </a:ext>
            </a:extLst>
          </p:cNvPr>
          <p:cNvSpPr/>
          <p:nvPr/>
        </p:nvSpPr>
        <p:spPr>
          <a:xfrm>
            <a:off x="0" y="3990676"/>
            <a:ext cx="6896101" cy="3186375"/>
          </a:xfrm>
          <a:prstGeom prst="star12">
            <a:avLst>
              <a:gd name="adj" fmla="val 385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BETH </a:t>
            </a:r>
            <a:r>
              <a:rPr lang="en-US" b="1" dirty="0" err="1"/>
              <a:t>yw’r</a:t>
            </a:r>
            <a:r>
              <a:rPr lang="en-US" b="1" dirty="0"/>
              <a:t> </a:t>
            </a:r>
            <a:r>
              <a:rPr lang="en-US" b="1" dirty="0" err="1"/>
              <a:t>ffocws</a:t>
            </a:r>
            <a:r>
              <a:rPr lang="en-US" b="1" dirty="0"/>
              <a:t> </a:t>
            </a:r>
            <a:r>
              <a:rPr lang="en-US" b="1" dirty="0" err="1"/>
              <a:t>ieithyddol</a:t>
            </a:r>
            <a:r>
              <a:rPr lang="en-US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Pa </a:t>
            </a:r>
            <a:r>
              <a:rPr lang="en-US" b="1" dirty="0" err="1"/>
              <a:t>wers</a:t>
            </a:r>
            <a:r>
              <a:rPr lang="en-US" b="1" dirty="0"/>
              <a:t>?  Beth </a:t>
            </a:r>
            <a:r>
              <a:rPr lang="en-US" b="1" dirty="0" err="1"/>
              <a:t>oedd</a:t>
            </a:r>
            <a:r>
              <a:rPr lang="en-US" b="1" dirty="0"/>
              <a:t> </a:t>
            </a:r>
            <a:r>
              <a:rPr lang="en-US" b="1" dirty="0" err="1"/>
              <a:t>wedi</a:t>
            </a:r>
            <a:r>
              <a:rPr lang="en-US" b="1" dirty="0"/>
              <a:t> </a:t>
            </a:r>
            <a:r>
              <a:rPr lang="en-US" b="1" dirty="0" err="1"/>
              <a:t>ei</a:t>
            </a:r>
            <a:r>
              <a:rPr lang="en-US" b="1" dirty="0"/>
              <a:t> </a:t>
            </a:r>
            <a:r>
              <a:rPr lang="en-US" b="1" dirty="0" err="1"/>
              <a:t>addysgu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flaenorol</a:t>
            </a:r>
            <a:r>
              <a:rPr lang="en-US" b="1" dirty="0"/>
              <a:t>?  Beth </a:t>
            </a:r>
            <a:r>
              <a:rPr lang="en-US" b="1" dirty="0" err="1"/>
              <a:t>fydd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digwydd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ôl</a:t>
            </a:r>
            <a:r>
              <a:rPr lang="en-US" b="1" dirty="0"/>
              <a:t> y </a:t>
            </a:r>
            <a:r>
              <a:rPr lang="en-US" b="1" dirty="0" err="1"/>
              <a:t>wers</a:t>
            </a:r>
            <a:r>
              <a:rPr lang="en-US" b="1" dirty="0"/>
              <a:t> hon?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SUT </a:t>
            </a:r>
            <a:r>
              <a:rPr lang="en-US" b="1" dirty="0" err="1"/>
              <a:t>fyddwch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addysgu</a:t>
            </a:r>
            <a:r>
              <a:rPr lang="en-US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PAM ?</a:t>
            </a:r>
          </a:p>
          <a:p>
            <a:pPr algn="ctr"/>
            <a:endParaRPr lang="en-US" b="1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C64CF56-BF48-A24A-B318-B5232B8848B6}"/>
              </a:ext>
            </a:extLst>
          </p:cNvPr>
          <p:cNvCxnSpPr>
            <a:cxnSpLocks/>
          </p:cNvCxnSpPr>
          <p:nvPr/>
        </p:nvCxnSpPr>
        <p:spPr>
          <a:xfrm flipV="1">
            <a:off x="3578378" y="2771493"/>
            <a:ext cx="0" cy="136029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1498D94B-3D20-4845-A348-7BD5CB2C8C75}"/>
              </a:ext>
            </a:extLst>
          </p:cNvPr>
          <p:cNvSpPr/>
          <p:nvPr/>
        </p:nvSpPr>
        <p:spPr>
          <a:xfrm>
            <a:off x="5977467" y="3932539"/>
            <a:ext cx="6214533" cy="330264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WHAT is the language focus? WHAT skills are being developed?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WHICH lesson in a series of lessons?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HOW will you teach?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WHY? 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4213E7F-D1F7-4447-8AEC-961F09CA0385}"/>
              </a:ext>
            </a:extLst>
          </p:cNvPr>
          <p:cNvCxnSpPr>
            <a:cxnSpLocks/>
          </p:cNvCxnSpPr>
          <p:nvPr/>
        </p:nvCxnSpPr>
        <p:spPr>
          <a:xfrm flipH="1" flipV="1">
            <a:off x="3885140" y="2771493"/>
            <a:ext cx="4320116" cy="168313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7893810D-391C-9F4F-804F-CBE0AB2937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14" name="Title 6">
            <a:extLst>
              <a:ext uri="{FF2B5EF4-FFF2-40B4-BE49-F238E27FC236}">
                <a16:creationId xmlns:a16="http://schemas.microsoft.com/office/drawing/2014/main" id="{128BF9C7-210D-FE4E-86C2-F4A225D33EA6}"/>
              </a:ext>
            </a:extLst>
          </p:cNvPr>
          <p:cNvSpPr txBox="1">
            <a:spLocks/>
          </p:cNvSpPr>
          <p:nvPr/>
        </p:nvSpPr>
        <p:spPr>
          <a:xfrm>
            <a:off x="713972" y="195501"/>
            <a:ext cx="10662454" cy="65422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portffolio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/ The portfolio</a:t>
            </a:r>
          </a:p>
        </p:txBody>
      </p:sp>
    </p:spTree>
    <p:extLst>
      <p:ext uri="{BB962C8B-B14F-4D97-AF65-F5344CB8AC3E}">
        <p14:creationId xmlns:p14="http://schemas.microsoft.com/office/powerpoint/2010/main" val="1692212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5AD4D6-F375-1944-ABEE-FAAF966E73AC}"/>
              </a:ext>
            </a:extLst>
          </p:cNvPr>
          <p:cNvSpPr/>
          <p:nvPr/>
        </p:nvSpPr>
        <p:spPr>
          <a:xfrm>
            <a:off x="169333" y="1185334"/>
            <a:ext cx="11751733" cy="295465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Film evidence – up to 8 minutes of an activity which you have presented on location in school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Tutor notes on your use of Welsh language during your period on location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lesson plan focussing specifically on developing learners' literacy skills in Welsh</a:t>
            </a:r>
            <a:r>
              <a:rPr lang="en-GB" sz="1600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Written self-reflection by the student </a:t>
            </a: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(up to </a:t>
            </a:r>
            <a:r>
              <a:rPr lang="en-US" sz="16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750</a:t>
            </a: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words with medium of work depending on student’s linguistic ability)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also include: </a:t>
            </a:r>
            <a:r>
              <a:rPr lang="en-US" sz="1600" dirty="0">
                <a:latin typeface="MS Mincho" panose="02020609040205080304" pitchFamily="49" charset="-128"/>
                <a:ea typeface="Calibri" panose="020F0502020204030204" pitchFamily="34" charset="0"/>
                <a:cs typeface="MS Mincho" panose="02020609040205080304" pitchFamily="49" charset="-128"/>
              </a:rPr>
              <a:t> </a:t>
            </a: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00050" indent="-400050">
              <a:spcAft>
                <a:spcPts val="0"/>
              </a:spcAft>
              <a:buFont typeface="+mj-lt"/>
              <a:buAutoNum type="romanLcPeriod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lesson plan or a weekly plan that demonstrate the best example of the student developing learners’ literacy skills in Welsh and / or improving personal language skills</a:t>
            </a:r>
          </a:p>
          <a:p>
            <a:pPr marL="400050" indent="-400050">
              <a:spcAft>
                <a:spcPts val="0"/>
              </a:spcAft>
              <a:buFont typeface="+mj-lt"/>
              <a:buAutoNum type="romanLcPeriod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original resource that shows evidence of developing learners’ literacy skills and differentiation</a:t>
            </a:r>
          </a:p>
          <a:p>
            <a:pPr marL="400050" indent="-400050">
              <a:spcAft>
                <a:spcPts val="0"/>
              </a:spcAft>
              <a:buFont typeface="+mj-lt"/>
              <a:buAutoNum type="romanLcPeriod"/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Evidence of correcting a learner’s work 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4" name="12-Point Star 3">
            <a:extLst>
              <a:ext uri="{FF2B5EF4-FFF2-40B4-BE49-F238E27FC236}">
                <a16:creationId xmlns:a16="http://schemas.microsoft.com/office/drawing/2014/main" id="{8B0C6BBC-26D6-7448-888F-21C3A1A5D71C}"/>
              </a:ext>
            </a:extLst>
          </p:cNvPr>
          <p:cNvSpPr/>
          <p:nvPr/>
        </p:nvSpPr>
        <p:spPr>
          <a:xfrm>
            <a:off x="5502728" y="3559629"/>
            <a:ext cx="6541105" cy="3170402"/>
          </a:xfrm>
          <a:prstGeom prst="star12">
            <a:avLst>
              <a:gd name="adj" fmla="val 416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Start with your experience of the Welsh language and your  language skills. Where are you on your “Welsh journey”?  </a:t>
            </a:r>
          </a:p>
          <a:p>
            <a:pPr algn="ctr"/>
            <a:r>
              <a:rPr lang="en-US" dirty="0"/>
              <a:t>Then reflect on the filmed lesson – what went well, what could be developed?  </a:t>
            </a:r>
          </a:p>
          <a:p>
            <a:pPr algn="ctr"/>
            <a:r>
              <a:rPr lang="en-US" dirty="0"/>
              <a:t>How do you intend to further develop your Welsh skills.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50A95CF-BD50-014C-8483-028C3428DC89}"/>
              </a:ext>
            </a:extLst>
          </p:cNvPr>
          <p:cNvCxnSpPr>
            <a:cxnSpLocks/>
          </p:cNvCxnSpPr>
          <p:nvPr/>
        </p:nvCxnSpPr>
        <p:spPr>
          <a:xfrm flipH="1" flipV="1">
            <a:off x="4983313" y="2583395"/>
            <a:ext cx="2123772" cy="131472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12-Point Star 8">
            <a:extLst>
              <a:ext uri="{FF2B5EF4-FFF2-40B4-BE49-F238E27FC236}">
                <a16:creationId xmlns:a16="http://schemas.microsoft.com/office/drawing/2014/main" id="{681C35C0-6CAE-9445-B9D2-FED633ED8D75}"/>
              </a:ext>
            </a:extLst>
          </p:cNvPr>
          <p:cNvSpPr/>
          <p:nvPr/>
        </p:nvSpPr>
        <p:spPr>
          <a:xfrm>
            <a:off x="-495906" y="3699508"/>
            <a:ext cx="6541105" cy="3170402"/>
          </a:xfrm>
          <a:prstGeom prst="star12">
            <a:avLst>
              <a:gd name="adj" fmla="val 416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Dechreuwch</a:t>
            </a:r>
            <a:r>
              <a:rPr lang="en-US" dirty="0"/>
              <a:t> </a:t>
            </a:r>
            <a:r>
              <a:rPr lang="en-US" dirty="0" err="1"/>
              <a:t>gyda’ch</a:t>
            </a:r>
            <a:r>
              <a:rPr lang="en-US" dirty="0"/>
              <a:t> </a:t>
            </a:r>
            <a:r>
              <a:rPr lang="en-US" dirty="0" err="1"/>
              <a:t>profiad</a:t>
            </a:r>
            <a:r>
              <a:rPr lang="en-US" dirty="0"/>
              <a:t> chi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Gymraeg</a:t>
            </a:r>
            <a:r>
              <a:rPr lang="en-US" dirty="0"/>
              <a:t>, </a:t>
            </a:r>
            <a:r>
              <a:rPr lang="en-US" dirty="0" err="1"/>
              <a:t>a’ch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chi. </a:t>
            </a:r>
          </a:p>
          <a:p>
            <a:pPr algn="ctr"/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ydych</a:t>
            </a:r>
            <a:r>
              <a:rPr lang="en-US" dirty="0"/>
              <a:t> chi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‘</a:t>
            </a:r>
            <a:r>
              <a:rPr lang="en-US" dirty="0" err="1"/>
              <a:t>taith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’?</a:t>
            </a:r>
          </a:p>
          <a:p>
            <a:pPr algn="ctr"/>
            <a:r>
              <a:rPr lang="en-US" dirty="0" err="1"/>
              <a:t>Yna</a:t>
            </a:r>
            <a:r>
              <a:rPr lang="en-US" dirty="0"/>
              <a:t> </a:t>
            </a:r>
            <a:r>
              <a:rPr lang="en-US" dirty="0" err="1"/>
              <a:t>trafodwch</a:t>
            </a:r>
            <a:r>
              <a:rPr lang="en-US" dirty="0"/>
              <a:t> y </a:t>
            </a:r>
            <a:r>
              <a:rPr lang="en-US" dirty="0" err="1"/>
              <a:t>wers</a:t>
            </a:r>
            <a:r>
              <a:rPr lang="en-US" dirty="0"/>
              <a:t> –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,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ellir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ddatblygu</a:t>
            </a:r>
            <a:r>
              <a:rPr lang="en-US" dirty="0"/>
              <a:t>?  </a:t>
            </a:r>
          </a:p>
          <a:p>
            <a:pPr algn="ctr"/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ydych</a:t>
            </a:r>
            <a:r>
              <a:rPr lang="en-US" dirty="0"/>
              <a:t> chi am </a:t>
            </a:r>
            <a:r>
              <a:rPr lang="en-US" dirty="0" err="1"/>
              <a:t>wella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ymhellach</a:t>
            </a:r>
            <a:r>
              <a:rPr lang="en-US" dirty="0"/>
              <a:t>?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0BDA86E-DA5C-1746-B4B7-E6FCF7FC976F}"/>
              </a:ext>
            </a:extLst>
          </p:cNvPr>
          <p:cNvCxnSpPr>
            <a:cxnSpLocks/>
          </p:cNvCxnSpPr>
          <p:nvPr/>
        </p:nvCxnSpPr>
        <p:spPr>
          <a:xfrm flipV="1">
            <a:off x="1943100" y="2583395"/>
            <a:ext cx="1159329" cy="155659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6">
            <a:extLst>
              <a:ext uri="{FF2B5EF4-FFF2-40B4-BE49-F238E27FC236}">
                <a16:creationId xmlns:a16="http://schemas.microsoft.com/office/drawing/2014/main" id="{8EF3DFCB-B370-3B45-BFE7-DA66D678D027}"/>
              </a:ext>
            </a:extLst>
          </p:cNvPr>
          <p:cNvSpPr txBox="1">
            <a:spLocks/>
          </p:cNvSpPr>
          <p:nvPr/>
        </p:nvSpPr>
        <p:spPr>
          <a:xfrm>
            <a:off x="713972" y="195501"/>
            <a:ext cx="10662454" cy="65422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portffolio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/ The portfolio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3AEAF40-3BB3-BB49-8160-A2073C42EC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523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5AD4D6-F375-1944-ABEE-FAAF966E73AC}"/>
              </a:ext>
            </a:extLst>
          </p:cNvPr>
          <p:cNvSpPr/>
          <p:nvPr/>
        </p:nvSpPr>
        <p:spPr>
          <a:xfrm>
            <a:off x="169333" y="1464304"/>
            <a:ext cx="11751733" cy="301621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Film evidence – up to 8 minutes of an activity which you have presented on location in school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Tutor notes on your use of Welsh language during your period on location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lesson plan focussing specifically on developing learners' literacy skills in Welsh</a:t>
            </a:r>
            <a:r>
              <a:rPr lang="en-GB" sz="1600" dirty="0">
                <a:latin typeface="MS Mincho" panose="02020609040205080304" pitchFamily="49" charset="-128"/>
                <a:ea typeface="Times New Roman" panose="02020603050405020304" pitchFamily="18" charset="0"/>
                <a:cs typeface="MS Mincho" panose="02020609040205080304" pitchFamily="49" charset="-128"/>
              </a:rPr>
              <a:t> 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Written self-reflection by the student (up to </a:t>
            </a:r>
            <a:r>
              <a:rPr lang="en-US" sz="16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750</a:t>
            </a: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words with medium of work depending on student’s linguistic ability)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also include: </a:t>
            </a:r>
            <a:r>
              <a:rPr lang="en-US" sz="1600" dirty="0">
                <a:latin typeface="MS Mincho" panose="02020609040205080304" pitchFamily="49" charset="-128"/>
                <a:ea typeface="Calibri" panose="020F0502020204030204" pitchFamily="34" charset="0"/>
                <a:cs typeface="MS Mincho" panose="02020609040205080304" pitchFamily="49" charset="-128"/>
              </a:rPr>
              <a:t> </a:t>
            </a: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400050" indent="-400050">
              <a:spcAft>
                <a:spcPts val="0"/>
              </a:spcAft>
              <a:buFont typeface="+mj-lt"/>
              <a:buAutoNum type="romanLcPeriod"/>
            </a:pPr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lesson plan 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 a weekly plan that demonstrate the best example of the student developing learners’ literacy skills in Welsh and / or improving personal language skills</a:t>
            </a:r>
          </a:p>
          <a:p>
            <a:pPr marL="400050" indent="-400050">
              <a:spcAft>
                <a:spcPts val="0"/>
              </a:spcAft>
              <a:buFont typeface="+mj-lt"/>
              <a:buAutoNum type="romanLcPeriod"/>
            </a:pPr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original resource 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that shows evidence of developing learners’ literacy skills and differentiation</a:t>
            </a:r>
          </a:p>
          <a:p>
            <a:pPr marL="400050" indent="-400050">
              <a:spcAft>
                <a:spcPts val="0"/>
              </a:spcAft>
              <a:buFont typeface="+mj-lt"/>
              <a:buAutoNum type="romanLcPeriod"/>
            </a:pPr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Evidence of correcting </a:t>
            </a:r>
            <a:r>
              <a:rPr lang="en-US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learner’s work 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8E51B6-B5E8-ED4E-AE10-A1F8CD1B39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1FAA83F4-7494-8E4C-8413-BBC6FCEF0DA6}"/>
              </a:ext>
            </a:extLst>
          </p:cNvPr>
          <p:cNvSpPr txBox="1">
            <a:spLocks/>
          </p:cNvSpPr>
          <p:nvPr/>
        </p:nvSpPr>
        <p:spPr>
          <a:xfrm>
            <a:off x="713972" y="195501"/>
            <a:ext cx="10662454" cy="65422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portffolio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/ The portfolio</a:t>
            </a:r>
          </a:p>
        </p:txBody>
      </p:sp>
    </p:spTree>
    <p:extLst>
      <p:ext uri="{BB962C8B-B14F-4D97-AF65-F5344CB8AC3E}">
        <p14:creationId xmlns:p14="http://schemas.microsoft.com/office/powerpoint/2010/main" val="3716820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15AD4D6-F375-1944-ABEE-FAAF966E73AC}"/>
              </a:ext>
            </a:extLst>
          </p:cNvPr>
          <p:cNvSpPr/>
          <p:nvPr/>
        </p:nvSpPr>
        <p:spPr>
          <a:xfrm>
            <a:off x="1462314" y="2187701"/>
            <a:ext cx="9241972" cy="184665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indent="-342900">
              <a:buFont typeface="+mj-lt"/>
              <a:buAutoNum type="romanLcPeriod"/>
              <a:tabLst>
                <a:tab pos="139700" algn="l"/>
                <a:tab pos="457200" algn="l"/>
              </a:tabLst>
            </a:pPr>
            <a:r>
              <a:rPr lang="cy-GB" sz="2400" b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Tystiolaeth ffilm – hyd at 8 munud o weithgaredd a gyflwynwyd gennych yn yr ysgol </a:t>
            </a:r>
            <a:endParaRPr lang="en-GB" sz="2400" b="1" dirty="0"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>
              <a:spcAft>
                <a:spcPts val="0"/>
              </a:spcAft>
              <a:tabLst>
                <a:tab pos="139700" algn="l"/>
                <a:tab pos="457200" algn="l"/>
              </a:tabLst>
            </a:pPr>
            <a:r>
              <a:rPr lang="en-GB" sz="2400" b="1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  Film evidence – up to 8 minutes of a lesson which you have presented on location in school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FA7F59C6-AD35-4442-BA11-4D98B30AB1CD}"/>
              </a:ext>
            </a:extLst>
          </p:cNvPr>
          <p:cNvSpPr txBox="1">
            <a:spLocks/>
          </p:cNvSpPr>
          <p:nvPr/>
        </p:nvSpPr>
        <p:spPr>
          <a:xfrm>
            <a:off x="752073" y="538107"/>
            <a:ext cx="10662454" cy="65422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portffolio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/ The portfolio</a:t>
            </a:r>
          </a:p>
        </p:txBody>
      </p:sp>
    </p:spTree>
    <p:extLst>
      <p:ext uri="{BB962C8B-B14F-4D97-AF65-F5344CB8AC3E}">
        <p14:creationId xmlns:p14="http://schemas.microsoft.com/office/powerpoint/2010/main" val="4861523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A0D909EF-8F1B-7447-A206-0807D92D4A92}"/>
              </a:ext>
            </a:extLst>
          </p:cNvPr>
          <p:cNvSpPr/>
          <p:nvPr/>
        </p:nvSpPr>
        <p:spPr>
          <a:xfrm>
            <a:off x="960049" y="2029849"/>
            <a:ext cx="9707534" cy="2316797"/>
          </a:xfrm>
          <a:prstGeom prst="star12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500" b="1" dirty="0">
                <a:solidFill>
                  <a:schemeClr val="tx1"/>
                </a:solidFill>
              </a:rPr>
              <a:t>Beth </a:t>
            </a:r>
            <a:r>
              <a:rPr lang="en-US" sz="2500" b="1" dirty="0" err="1">
                <a:solidFill>
                  <a:schemeClr val="tx1"/>
                </a:solidFill>
              </a:rPr>
              <a:t>ydych</a:t>
            </a:r>
            <a:r>
              <a:rPr lang="en-US" sz="2500" b="1" dirty="0">
                <a:solidFill>
                  <a:schemeClr val="tx1"/>
                </a:solidFill>
              </a:rPr>
              <a:t> </a:t>
            </a:r>
            <a:r>
              <a:rPr lang="en-US" sz="2500" b="1" dirty="0" err="1">
                <a:solidFill>
                  <a:schemeClr val="tx1"/>
                </a:solidFill>
              </a:rPr>
              <a:t>chi’n</a:t>
            </a:r>
            <a:r>
              <a:rPr lang="en-US" sz="2500" b="1" dirty="0">
                <a:solidFill>
                  <a:schemeClr val="tx1"/>
                </a:solidFill>
              </a:rPr>
              <a:t> </a:t>
            </a:r>
            <a:r>
              <a:rPr lang="en-US" sz="2500" b="1" dirty="0" err="1">
                <a:solidFill>
                  <a:schemeClr val="accent6"/>
                </a:solidFill>
              </a:rPr>
              <a:t>gallu</a:t>
            </a:r>
            <a:r>
              <a:rPr lang="en-US" sz="2500" b="1" dirty="0">
                <a:solidFill>
                  <a:schemeClr val="tx1"/>
                </a:solidFill>
              </a:rPr>
              <a:t> </a:t>
            </a:r>
            <a:r>
              <a:rPr lang="en-US" sz="2500" b="1" dirty="0" err="1">
                <a:solidFill>
                  <a:schemeClr val="tx1"/>
                </a:solidFill>
              </a:rPr>
              <a:t>addysgu</a:t>
            </a:r>
            <a:r>
              <a:rPr lang="en-US" sz="2500" b="1" dirty="0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 sz="2500" b="1" dirty="0">
                <a:solidFill>
                  <a:schemeClr val="tx1"/>
                </a:solidFill>
              </a:rPr>
              <a:t>What </a:t>
            </a:r>
            <a:r>
              <a:rPr lang="en-US" sz="2500" b="1" dirty="0">
                <a:solidFill>
                  <a:schemeClr val="accent6"/>
                </a:solidFill>
              </a:rPr>
              <a:t>can</a:t>
            </a:r>
            <a:r>
              <a:rPr lang="en-US" sz="2500" b="1" dirty="0">
                <a:solidFill>
                  <a:schemeClr val="tx1"/>
                </a:solidFill>
              </a:rPr>
              <a:t> you teach?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F3D6A7-7D52-EA43-BF15-E1D3201AF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82947">
            <a:off x="8896026" y="267819"/>
            <a:ext cx="2076246" cy="207624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13F1E16-1074-5641-8D4D-6F55C4B93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2328" y="614564"/>
            <a:ext cx="1376810" cy="1376810"/>
          </a:xfrm>
          <a:prstGeom prst="rect">
            <a:avLst/>
          </a:prstGeom>
        </p:spPr>
      </p:pic>
      <p:sp>
        <p:nvSpPr>
          <p:cNvPr id="3" name="Oval Callout 2">
            <a:extLst>
              <a:ext uri="{FF2B5EF4-FFF2-40B4-BE49-F238E27FC236}">
                <a16:creationId xmlns:a16="http://schemas.microsoft.com/office/drawing/2014/main" id="{A1A9D0F6-B6ED-0E4C-9C8C-B6F52E8693BD}"/>
              </a:ext>
            </a:extLst>
          </p:cNvPr>
          <p:cNvSpPr/>
          <p:nvPr/>
        </p:nvSpPr>
        <p:spPr>
          <a:xfrm>
            <a:off x="97213" y="105184"/>
            <a:ext cx="1979144" cy="894554"/>
          </a:xfrm>
          <a:prstGeom prst="wedgeEllipseCallout">
            <a:avLst>
              <a:gd name="adj1" fmla="val 33333"/>
              <a:gd name="adj2" fmla="val 102154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Jac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yma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heddiw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BD6295-749B-B64A-9E93-8E85875625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235" b="8825"/>
          <a:stretch/>
        </p:blipFill>
        <p:spPr>
          <a:xfrm>
            <a:off x="4763923" y="355648"/>
            <a:ext cx="1464697" cy="1479718"/>
          </a:xfrm>
          <a:prstGeom prst="rect">
            <a:avLst/>
          </a:prstGeom>
        </p:spPr>
      </p:pic>
      <p:sp>
        <p:nvSpPr>
          <p:cNvPr id="19" name="Oval Callout 18">
            <a:extLst>
              <a:ext uri="{FF2B5EF4-FFF2-40B4-BE49-F238E27FC236}">
                <a16:creationId xmlns:a16="http://schemas.microsoft.com/office/drawing/2014/main" id="{2E320079-A120-0744-A3F7-5822B7B1E702}"/>
              </a:ext>
            </a:extLst>
          </p:cNvPr>
          <p:cNvSpPr/>
          <p:nvPr/>
        </p:nvSpPr>
        <p:spPr>
          <a:xfrm>
            <a:off x="2853292" y="51812"/>
            <a:ext cx="1921790" cy="905241"/>
          </a:xfrm>
          <a:prstGeom prst="wedgeEllipseCallout">
            <a:avLst>
              <a:gd name="adj1" fmla="val 51748"/>
              <a:gd name="adj2" fmla="val 67980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Sut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wyt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ti’n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teimlo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heddiw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2B48B8D9-E7BE-CC41-9377-D64B73A02658}"/>
              </a:ext>
            </a:extLst>
          </p:cNvPr>
          <p:cNvSpPr/>
          <p:nvPr/>
        </p:nvSpPr>
        <p:spPr>
          <a:xfrm rot="782947">
            <a:off x="6939591" y="-41236"/>
            <a:ext cx="1921790" cy="1187395"/>
          </a:xfrm>
          <a:prstGeom prst="wedgeEllipseCallout">
            <a:avLst>
              <a:gd name="adj1" fmla="val 71652"/>
              <a:gd name="adj2" fmla="val 18165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Sut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mae’r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tywydd</a:t>
            </a:r>
            <a:r>
              <a:rPr lang="en-US" sz="1600" b="1" dirty="0">
                <a:solidFill>
                  <a:schemeClr val="tx1"/>
                </a:solidFill>
              </a:rPr>
              <a:t>  </a:t>
            </a:r>
            <a:r>
              <a:rPr lang="en-US" sz="1600" b="1" dirty="0" err="1">
                <a:solidFill>
                  <a:schemeClr val="tx1"/>
                </a:solidFill>
              </a:rPr>
              <a:t>heddiw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1" name="Oval Callout 20">
            <a:extLst>
              <a:ext uri="{FF2B5EF4-FFF2-40B4-BE49-F238E27FC236}">
                <a16:creationId xmlns:a16="http://schemas.microsoft.com/office/drawing/2014/main" id="{F5AE89A6-5015-A444-BD51-DFD717546DE0}"/>
              </a:ext>
            </a:extLst>
          </p:cNvPr>
          <p:cNvSpPr/>
          <p:nvPr/>
        </p:nvSpPr>
        <p:spPr>
          <a:xfrm rot="782947">
            <a:off x="10196473" y="871794"/>
            <a:ext cx="1658832" cy="1189318"/>
          </a:xfrm>
          <a:prstGeom prst="wedgeEllipseCallout">
            <a:avLst>
              <a:gd name="adj1" fmla="val -50892"/>
              <a:gd name="adj2" fmla="val -52161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/>
              <a:t> </a:t>
            </a:r>
            <a:r>
              <a:rPr lang="en-US" sz="1600" b="1" dirty="0" err="1"/>
              <a:t>hi’n</a:t>
            </a:r>
            <a:r>
              <a:rPr lang="en-US" sz="1600" b="1" dirty="0"/>
              <a:t> </a:t>
            </a:r>
            <a:r>
              <a:rPr lang="en-US" sz="1600" b="1" dirty="0" err="1"/>
              <a:t>bwrw</a:t>
            </a:r>
            <a:r>
              <a:rPr lang="en-US" sz="1600" b="1" dirty="0"/>
              <a:t> </a:t>
            </a:r>
            <a:r>
              <a:rPr lang="en-US" sz="1600" b="1" dirty="0" err="1"/>
              <a:t>glaw</a:t>
            </a:r>
            <a:r>
              <a:rPr lang="en-US" sz="1600" b="1" dirty="0"/>
              <a:t> </a:t>
            </a:r>
            <a:r>
              <a:rPr lang="en-US" sz="1600" b="1" dirty="0" err="1"/>
              <a:t>heddiw</a:t>
            </a:r>
            <a:r>
              <a:rPr lang="en-US" sz="1600" b="1" dirty="0"/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6B76638-609E-8547-978B-B749C89AF4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57894" y="3626717"/>
            <a:ext cx="2987663" cy="1489089"/>
          </a:xfrm>
          <a:prstGeom prst="rect">
            <a:avLst/>
          </a:prstGeom>
        </p:spPr>
      </p:pic>
      <p:sp>
        <p:nvSpPr>
          <p:cNvPr id="22" name="Oval Callout 21">
            <a:extLst>
              <a:ext uri="{FF2B5EF4-FFF2-40B4-BE49-F238E27FC236}">
                <a16:creationId xmlns:a16="http://schemas.microsoft.com/office/drawing/2014/main" id="{CC7903E1-AD2A-2644-B67B-56645584E8EA}"/>
              </a:ext>
            </a:extLst>
          </p:cNvPr>
          <p:cNvSpPr/>
          <p:nvPr/>
        </p:nvSpPr>
        <p:spPr>
          <a:xfrm>
            <a:off x="10270210" y="2421824"/>
            <a:ext cx="1921790" cy="1187395"/>
          </a:xfrm>
          <a:prstGeom prst="wedgeEllipseCallout">
            <a:avLst>
              <a:gd name="adj1" fmla="val -29819"/>
              <a:gd name="adj2" fmla="val 72106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Pa </a:t>
            </a:r>
            <a:r>
              <a:rPr lang="en-US" sz="1600" b="1" dirty="0" err="1">
                <a:solidFill>
                  <a:schemeClr val="tx1"/>
                </a:solidFill>
              </a:rPr>
              <a:t>ddiwrnod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hi </a:t>
            </a:r>
            <a:r>
              <a:rPr lang="en-US" sz="1600" b="1" dirty="0" err="1">
                <a:solidFill>
                  <a:schemeClr val="tx1"/>
                </a:solidFill>
              </a:rPr>
              <a:t>heddiw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3" name="Oval Callout 22">
            <a:extLst>
              <a:ext uri="{FF2B5EF4-FFF2-40B4-BE49-F238E27FC236}">
                <a16:creationId xmlns:a16="http://schemas.microsoft.com/office/drawing/2014/main" id="{DB33FB65-D0B1-CF48-B50F-DD7CFA24B88E}"/>
              </a:ext>
            </a:extLst>
          </p:cNvPr>
          <p:cNvSpPr/>
          <p:nvPr/>
        </p:nvSpPr>
        <p:spPr>
          <a:xfrm>
            <a:off x="7583270" y="3833755"/>
            <a:ext cx="1578923" cy="674203"/>
          </a:xfrm>
          <a:prstGeom prst="wedgeEllipseCallout">
            <a:avLst>
              <a:gd name="adj1" fmla="val 64652"/>
              <a:gd name="adj2" fmla="val -2503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Pa </a:t>
            </a:r>
            <a:r>
              <a:rPr lang="en-US" sz="1600" b="1" dirty="0" err="1">
                <a:solidFill>
                  <a:schemeClr val="tx1"/>
                </a:solidFill>
              </a:rPr>
              <a:t>dymor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hi?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D37AA034-6784-EE4E-9419-FE1B170755F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835" r="12000"/>
          <a:stretch/>
        </p:blipFill>
        <p:spPr>
          <a:xfrm>
            <a:off x="390060" y="2299352"/>
            <a:ext cx="2446746" cy="1965893"/>
          </a:xfrm>
          <a:prstGeom prst="rect">
            <a:avLst/>
          </a:prstGeom>
        </p:spPr>
      </p:pic>
      <p:sp>
        <p:nvSpPr>
          <p:cNvPr id="28" name="Oval Callout 27">
            <a:extLst>
              <a:ext uri="{FF2B5EF4-FFF2-40B4-BE49-F238E27FC236}">
                <a16:creationId xmlns:a16="http://schemas.microsoft.com/office/drawing/2014/main" id="{26011FF7-7B61-E44A-97AA-B92AB198F2D3}"/>
              </a:ext>
            </a:extLst>
          </p:cNvPr>
          <p:cNvSpPr/>
          <p:nvPr/>
        </p:nvSpPr>
        <p:spPr>
          <a:xfrm>
            <a:off x="12406" y="1786469"/>
            <a:ext cx="1576828" cy="738708"/>
          </a:xfrm>
          <a:prstGeom prst="wedgeEllipseCallout">
            <a:avLst>
              <a:gd name="adj1" fmla="val 14787"/>
              <a:gd name="adj2" fmla="val 83689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Pwy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hi?</a:t>
            </a:r>
          </a:p>
        </p:txBody>
      </p:sp>
      <p:sp>
        <p:nvSpPr>
          <p:cNvPr id="29" name="Oval Callout 28">
            <a:extLst>
              <a:ext uri="{FF2B5EF4-FFF2-40B4-BE49-F238E27FC236}">
                <a16:creationId xmlns:a16="http://schemas.microsoft.com/office/drawing/2014/main" id="{04250B50-CDC2-524B-B17B-B74F0C9AE566}"/>
              </a:ext>
            </a:extLst>
          </p:cNvPr>
          <p:cNvSpPr/>
          <p:nvPr/>
        </p:nvSpPr>
        <p:spPr>
          <a:xfrm>
            <a:off x="2185898" y="3162661"/>
            <a:ext cx="1441330" cy="878078"/>
          </a:xfrm>
          <a:prstGeom prst="wedgeEllipseCallout">
            <a:avLst>
              <a:gd name="adj1" fmla="val -61155"/>
              <a:gd name="adj2" fmla="val -71681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Pwy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e?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4BDF83-C081-1048-8738-7F2990E0F385}"/>
              </a:ext>
            </a:extLst>
          </p:cNvPr>
          <p:cNvSpPr/>
          <p:nvPr/>
        </p:nvSpPr>
        <p:spPr>
          <a:xfrm flipH="1">
            <a:off x="6092254" y="1516583"/>
            <a:ext cx="1902873" cy="905241"/>
          </a:xfrm>
          <a:prstGeom prst="wedgeEllipseCallout">
            <a:avLst>
              <a:gd name="adj1" fmla="val 55180"/>
              <a:gd name="adj2" fmla="val -56481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Wyt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ti’n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teimlo’n</a:t>
            </a:r>
            <a:r>
              <a:rPr lang="en-US" sz="16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24" name="Oval Callout 23">
            <a:extLst>
              <a:ext uri="{FF2B5EF4-FFF2-40B4-BE49-F238E27FC236}">
                <a16:creationId xmlns:a16="http://schemas.microsoft.com/office/drawing/2014/main" id="{A2E2AEF4-C44A-0A4B-B8D0-8D839B0980C1}"/>
              </a:ext>
            </a:extLst>
          </p:cNvPr>
          <p:cNvSpPr/>
          <p:nvPr/>
        </p:nvSpPr>
        <p:spPr>
          <a:xfrm rot="1248726" flipH="1">
            <a:off x="10757238" y="4478135"/>
            <a:ext cx="1446218" cy="770261"/>
          </a:xfrm>
          <a:prstGeom prst="wedgeEllipseCallout">
            <a:avLst>
              <a:gd name="adj1" fmla="val 64652"/>
              <a:gd name="adj2" fmla="val -2503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Pa </a:t>
            </a:r>
            <a:r>
              <a:rPr lang="en-US" sz="1600" b="1" dirty="0" err="1">
                <a:solidFill>
                  <a:schemeClr val="tx1"/>
                </a:solidFill>
              </a:rPr>
              <a:t>fis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hi?</a:t>
            </a:r>
          </a:p>
        </p:txBody>
      </p:sp>
      <p:pic>
        <p:nvPicPr>
          <p:cNvPr id="25" name="Picture 2" descr="What is emulsion paint? - BBC Science Focus Magazine">
            <a:extLst>
              <a:ext uri="{FF2B5EF4-FFF2-40B4-BE49-F238E27FC236}">
                <a16:creationId xmlns:a16="http://schemas.microsoft.com/office/drawing/2014/main" id="{40C16C4E-326F-2E40-9BE7-5359A2BAD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31" y="5381048"/>
            <a:ext cx="1437409" cy="107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val Callout 25">
            <a:extLst>
              <a:ext uri="{FF2B5EF4-FFF2-40B4-BE49-F238E27FC236}">
                <a16:creationId xmlns:a16="http://schemas.microsoft.com/office/drawing/2014/main" id="{43D9F7F9-998C-8845-BD69-AFDA2B092D5F}"/>
              </a:ext>
            </a:extLst>
          </p:cNvPr>
          <p:cNvSpPr/>
          <p:nvPr/>
        </p:nvSpPr>
        <p:spPr>
          <a:xfrm flipH="1">
            <a:off x="56346" y="4325445"/>
            <a:ext cx="1260439" cy="878078"/>
          </a:xfrm>
          <a:prstGeom prst="wedgeEllipseCallout">
            <a:avLst>
              <a:gd name="adj1" fmla="val -4350"/>
              <a:gd name="adj2" fmla="val 99400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Ga </a:t>
            </a:r>
            <a:r>
              <a:rPr lang="en-US" sz="1600" b="1" dirty="0" err="1">
                <a:solidFill>
                  <a:schemeClr val="tx1"/>
                </a:solidFill>
              </a:rPr>
              <a:t>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baent</a:t>
            </a:r>
            <a:r>
              <a:rPr lang="en-US" sz="16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0" name="Oval Callout 29">
            <a:extLst>
              <a:ext uri="{FF2B5EF4-FFF2-40B4-BE49-F238E27FC236}">
                <a16:creationId xmlns:a16="http://schemas.microsoft.com/office/drawing/2014/main" id="{16084B26-42BA-2046-BD5D-69796B2A2E90}"/>
              </a:ext>
            </a:extLst>
          </p:cNvPr>
          <p:cNvSpPr/>
          <p:nvPr/>
        </p:nvSpPr>
        <p:spPr>
          <a:xfrm>
            <a:off x="1525853" y="5868032"/>
            <a:ext cx="1661493" cy="678175"/>
          </a:xfrm>
          <a:prstGeom prst="wedgeEllipseCallout">
            <a:avLst>
              <a:gd name="adj1" fmla="val -61155"/>
              <a:gd name="adj2" fmla="val -71681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Cei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>
                <a:solidFill>
                  <a:schemeClr val="tx1"/>
                </a:solidFill>
                <a:sym typeface="Wingdings" pitchFamily="2" charset="2"/>
              </a:rPr>
              <a:t> </a:t>
            </a:r>
          </a:p>
          <a:p>
            <a:pPr algn="ctr"/>
            <a:r>
              <a:rPr lang="en-US" sz="1600" b="1" dirty="0">
                <a:solidFill>
                  <a:schemeClr val="tx1"/>
                </a:solidFill>
                <a:sym typeface="Wingdings" pitchFamily="2" charset="2"/>
              </a:rPr>
              <a:t>Na </a:t>
            </a:r>
            <a:r>
              <a:rPr lang="en-US" sz="1600" b="1" dirty="0" err="1">
                <a:solidFill>
                  <a:schemeClr val="tx1"/>
                </a:solidFill>
                <a:sym typeface="Wingdings" pitchFamily="2" charset="2"/>
              </a:rPr>
              <a:t>chei</a:t>
            </a:r>
            <a:r>
              <a:rPr lang="en-US" sz="1600" b="1" dirty="0">
                <a:solidFill>
                  <a:schemeClr val="tx1"/>
                </a:solidFill>
                <a:sym typeface="Wingdings" pitchFamily="2" charset="2"/>
              </a:rPr>
              <a:t>  </a:t>
            </a:r>
            <a:endParaRPr lang="en-US" sz="1600" b="1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AF249C-C44F-A341-9A36-E1FDE654AC8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0823" y="5142337"/>
            <a:ext cx="1170273" cy="1438748"/>
          </a:xfrm>
          <a:prstGeom prst="rect">
            <a:avLst/>
          </a:prstGeom>
        </p:spPr>
      </p:pic>
      <p:sp>
        <p:nvSpPr>
          <p:cNvPr id="31" name="Oval Callout 30">
            <a:extLst>
              <a:ext uri="{FF2B5EF4-FFF2-40B4-BE49-F238E27FC236}">
                <a16:creationId xmlns:a16="http://schemas.microsoft.com/office/drawing/2014/main" id="{7814AE8F-FDB3-8A49-8D0E-5DB2669A9D28}"/>
              </a:ext>
            </a:extLst>
          </p:cNvPr>
          <p:cNvSpPr/>
          <p:nvPr/>
        </p:nvSpPr>
        <p:spPr>
          <a:xfrm flipH="1">
            <a:off x="1903261" y="4415190"/>
            <a:ext cx="1600116" cy="878078"/>
          </a:xfrm>
          <a:prstGeom prst="wedgeEllipseCallout">
            <a:avLst>
              <a:gd name="adj1" fmla="val -52282"/>
              <a:gd name="adj2" fmla="val 82664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Sut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lyfr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e? </a:t>
            </a:r>
          </a:p>
        </p:txBody>
      </p:sp>
      <p:sp>
        <p:nvSpPr>
          <p:cNvPr id="32" name="Oval Callout 31">
            <a:extLst>
              <a:ext uri="{FF2B5EF4-FFF2-40B4-BE49-F238E27FC236}">
                <a16:creationId xmlns:a16="http://schemas.microsoft.com/office/drawing/2014/main" id="{6932AB26-EA7D-0942-A847-34AD247D0A41}"/>
              </a:ext>
            </a:extLst>
          </p:cNvPr>
          <p:cNvSpPr/>
          <p:nvPr/>
        </p:nvSpPr>
        <p:spPr>
          <a:xfrm>
            <a:off x="3884871" y="4711031"/>
            <a:ext cx="1654344" cy="574747"/>
          </a:xfrm>
          <a:prstGeom prst="wedgeEllipseCallout">
            <a:avLst>
              <a:gd name="adj1" fmla="val -52282"/>
              <a:gd name="adj2" fmla="val 82664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LLyfr</a:t>
            </a:r>
            <a:r>
              <a:rPr lang="en-US" sz="1600" b="1" dirty="0">
                <a:solidFill>
                  <a:schemeClr val="tx1"/>
                </a:solidFill>
              </a:rPr>
              <a:t> da </a:t>
            </a:r>
            <a:r>
              <a:rPr lang="en-US" sz="1600" b="1" dirty="0" err="1">
                <a:solidFill>
                  <a:schemeClr val="tx1"/>
                </a:solidFill>
              </a:rPr>
              <a:t>ydy</a:t>
            </a:r>
            <a:r>
              <a:rPr lang="en-US" sz="1600" b="1" dirty="0">
                <a:solidFill>
                  <a:schemeClr val="tx1"/>
                </a:solidFill>
              </a:rPr>
              <a:t> e. </a:t>
            </a:r>
          </a:p>
        </p:txBody>
      </p:sp>
      <p:sp>
        <p:nvSpPr>
          <p:cNvPr id="33" name="Oval Callout 32">
            <a:extLst>
              <a:ext uri="{FF2B5EF4-FFF2-40B4-BE49-F238E27FC236}">
                <a16:creationId xmlns:a16="http://schemas.microsoft.com/office/drawing/2014/main" id="{ADB2B899-C8A9-CC4A-99B2-ECB60750901A}"/>
              </a:ext>
            </a:extLst>
          </p:cNvPr>
          <p:cNvSpPr/>
          <p:nvPr/>
        </p:nvSpPr>
        <p:spPr>
          <a:xfrm>
            <a:off x="4119315" y="5998368"/>
            <a:ext cx="1843668" cy="600320"/>
          </a:xfrm>
          <a:prstGeom prst="wedgeEllipseCallout">
            <a:avLst>
              <a:gd name="adj1" fmla="val -64126"/>
              <a:gd name="adj2" fmla="val -49653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Mae </a:t>
            </a:r>
            <a:r>
              <a:rPr lang="en-US" sz="1600" b="1" dirty="0" err="1">
                <a:solidFill>
                  <a:schemeClr val="tx1"/>
                </a:solidFill>
              </a:rPr>
              <a:t>e’n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grêt</a:t>
            </a:r>
            <a:r>
              <a:rPr lang="en-US" sz="1600" b="1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5847C9C2-B31A-BA4F-B61F-5442F6655FE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825844" y="5708100"/>
            <a:ext cx="1300890" cy="1108250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C43699E6-1D62-4D4B-8A38-8438544458D5}"/>
              </a:ext>
            </a:extLst>
          </p:cNvPr>
          <p:cNvSpPr/>
          <p:nvPr/>
        </p:nvSpPr>
        <p:spPr>
          <a:xfrm>
            <a:off x="8973253" y="5033303"/>
            <a:ext cx="1921791" cy="828408"/>
          </a:xfrm>
          <a:prstGeom prst="wedgeEllipseCallout">
            <a:avLst>
              <a:gd name="adj1" fmla="val 65155"/>
              <a:gd name="adj2" fmla="val 108279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Pa </a:t>
            </a:r>
            <a:r>
              <a:rPr lang="en-US" sz="1600" b="1" dirty="0" err="1">
                <a:solidFill>
                  <a:schemeClr val="tx1"/>
                </a:solidFill>
              </a:rPr>
              <a:t>liw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ydy’r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ceffyl</a:t>
            </a:r>
            <a:r>
              <a:rPr lang="en-US" sz="1600" b="1" dirty="0">
                <a:solidFill>
                  <a:schemeClr val="tx1"/>
                </a:solidFill>
              </a:rPr>
              <a:t>??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33654019-E28B-9348-B0C4-6D6EA109F920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74780"/>
          <a:stretch/>
        </p:blipFill>
        <p:spPr>
          <a:xfrm>
            <a:off x="5419771" y="4719597"/>
            <a:ext cx="2013385" cy="1596666"/>
          </a:xfrm>
          <a:prstGeom prst="rect">
            <a:avLst/>
          </a:prstGeom>
        </p:spPr>
      </p:pic>
      <p:sp>
        <p:nvSpPr>
          <p:cNvPr id="36" name="Oval Callout 35">
            <a:extLst>
              <a:ext uri="{FF2B5EF4-FFF2-40B4-BE49-F238E27FC236}">
                <a16:creationId xmlns:a16="http://schemas.microsoft.com/office/drawing/2014/main" id="{C10626CD-E8B8-1848-BD36-020AD4755489}"/>
              </a:ext>
            </a:extLst>
          </p:cNvPr>
          <p:cNvSpPr/>
          <p:nvPr/>
        </p:nvSpPr>
        <p:spPr>
          <a:xfrm flipH="1">
            <a:off x="4988484" y="3932222"/>
            <a:ext cx="2034192" cy="878078"/>
          </a:xfrm>
          <a:prstGeom prst="wedgeEllipseCallout">
            <a:avLst>
              <a:gd name="adj1" fmla="val -26596"/>
              <a:gd name="adj2" fmla="val 80804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Wyt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ti’n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hoffi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Cyw</a:t>
            </a:r>
            <a:r>
              <a:rPr lang="en-US" sz="1600" b="1" dirty="0">
                <a:solidFill>
                  <a:schemeClr val="tx1"/>
                </a:solidFill>
              </a:rPr>
              <a:t>? Pam?</a:t>
            </a:r>
          </a:p>
        </p:txBody>
      </p:sp>
      <p:sp>
        <p:nvSpPr>
          <p:cNvPr id="37" name="Oval Callout 36">
            <a:extLst>
              <a:ext uri="{FF2B5EF4-FFF2-40B4-BE49-F238E27FC236}">
                <a16:creationId xmlns:a16="http://schemas.microsoft.com/office/drawing/2014/main" id="{8663D5F8-1CAD-1348-8050-D6B06D6F481E}"/>
              </a:ext>
            </a:extLst>
          </p:cNvPr>
          <p:cNvSpPr/>
          <p:nvPr/>
        </p:nvSpPr>
        <p:spPr>
          <a:xfrm>
            <a:off x="6899077" y="4621184"/>
            <a:ext cx="2063104" cy="728187"/>
          </a:xfrm>
          <a:prstGeom prst="wedgeEllipseCallout">
            <a:avLst>
              <a:gd name="adj1" fmla="val -50629"/>
              <a:gd name="adj2" fmla="val 55479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Dw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i’n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hoffi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Cyw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achos</a:t>
            </a:r>
            <a:r>
              <a:rPr lang="en-US" sz="1600" b="1" dirty="0">
                <a:solidFill>
                  <a:schemeClr val="tx1"/>
                </a:solidFill>
              </a:rPr>
              <a:t>…</a:t>
            </a:r>
          </a:p>
        </p:txBody>
      </p:sp>
      <p:sp>
        <p:nvSpPr>
          <p:cNvPr id="38" name="Oval Callout 37">
            <a:extLst>
              <a:ext uri="{FF2B5EF4-FFF2-40B4-BE49-F238E27FC236}">
                <a16:creationId xmlns:a16="http://schemas.microsoft.com/office/drawing/2014/main" id="{90A0E1DF-7C83-7941-80FD-12B39CF0008F}"/>
              </a:ext>
            </a:extLst>
          </p:cNvPr>
          <p:cNvSpPr/>
          <p:nvPr/>
        </p:nvSpPr>
        <p:spPr>
          <a:xfrm>
            <a:off x="6946216" y="5720547"/>
            <a:ext cx="2063104" cy="728187"/>
          </a:xfrm>
          <a:prstGeom prst="wedgeEllipseCallout">
            <a:avLst>
              <a:gd name="adj1" fmla="val -56961"/>
              <a:gd name="adj2" fmla="val -67851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err="1">
                <a:solidFill>
                  <a:schemeClr val="tx1"/>
                </a:solidFill>
              </a:rPr>
              <a:t>Dw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ddim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yn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hoffi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Cyw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lang="en-US" sz="1600" b="1" dirty="0" err="1">
                <a:solidFill>
                  <a:schemeClr val="tx1"/>
                </a:solidFill>
              </a:rPr>
              <a:t>achos</a:t>
            </a:r>
            <a:r>
              <a:rPr lang="en-US" sz="1600" b="1" dirty="0">
                <a:solidFill>
                  <a:schemeClr val="tx1"/>
                </a:solidFill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359214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0C4A26F-7D41-1A49-8308-A3291F35E2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328782ED-46ED-E849-9EB0-9C85009694DB}"/>
              </a:ext>
            </a:extLst>
          </p:cNvPr>
          <p:cNvSpPr txBox="1">
            <a:spLocks/>
          </p:cNvSpPr>
          <p:nvPr/>
        </p:nvSpPr>
        <p:spPr>
          <a:xfrm>
            <a:off x="678249" y="246249"/>
            <a:ext cx="10662454" cy="65422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Cyngor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da / Top tips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8EF6B4-0A07-8843-B99F-B25C99819813}"/>
              </a:ext>
            </a:extLst>
          </p:cNvPr>
          <p:cNvSpPr/>
          <p:nvPr/>
        </p:nvSpPr>
        <p:spPr>
          <a:xfrm>
            <a:off x="515256" y="1064238"/>
            <a:ext cx="11322958" cy="520142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Sicrhewch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bod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tystiolaeth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addas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pherthnasol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Rhaid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gweld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tystiolaeth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o’ch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sgiliau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chi, a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sgiliau’r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disgyblion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cael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datblygu</a:t>
            </a:r>
            <a:r>
              <a:rPr 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/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Make sure that all evidence uploaded is relevant. Evidence needs to show your skills while developing pupils’ language skills, and show your personal language development.</a:t>
            </a:r>
          </a:p>
          <a:p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AutoNum type="arabicPeriod" startAt="2"/>
            </a:pP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Tystiolaeth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ychwanegol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cynlluniau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gwersi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adnoddau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asesu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gwaith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disgyblion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defnyddio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apiau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gwefannau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dysgu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Cymraeg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. / Additional evidence: lesson plans, original resources, evidence of assessing pupils’ work, evidence that shows your commitment to your developing Welsh skills, additional sound / video clips, etc.</a:t>
            </a:r>
          </a:p>
          <a:p>
            <a:pPr marL="457200" indent="-457200">
              <a:buAutoNum type="arabicPeriod" startAt="2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AutoNum type="arabicPeriod" startAt="3"/>
            </a:pP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Arddulliau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Dysgu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–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sicrhewch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bod y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rhain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glir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cynlluniau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gwersi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. / Teaching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      and Learning Strategies:  Make sure that your teaching  and learning strategies are   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      clear in your lesson plans.  </a:t>
            </a:r>
          </a:p>
          <a:p>
            <a:pPr>
              <a:spcAft>
                <a:spcPts val="0"/>
              </a:spcAft>
            </a:pP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64429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12-Point Star 3">
            <a:extLst>
              <a:ext uri="{FF2B5EF4-FFF2-40B4-BE49-F238E27FC236}">
                <a16:creationId xmlns:a16="http://schemas.microsoft.com/office/drawing/2014/main" id="{36433124-C062-2F41-96C4-9E77F8953731}"/>
              </a:ext>
            </a:extLst>
          </p:cNvPr>
          <p:cNvSpPr/>
          <p:nvPr/>
        </p:nvSpPr>
        <p:spPr>
          <a:xfrm>
            <a:off x="2658192" y="2047977"/>
            <a:ext cx="5844547" cy="267546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SUT </a:t>
            </a:r>
            <a:r>
              <a:rPr lang="en-US" sz="2400" b="1" dirty="0" err="1">
                <a:solidFill>
                  <a:schemeClr val="tx1"/>
                </a:solidFill>
              </a:rPr>
              <a:t>ydych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chi’n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addysgu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  <a:r>
              <a:rPr lang="en-US" sz="2400" b="1" dirty="0" err="1">
                <a:solidFill>
                  <a:schemeClr val="tx1"/>
                </a:solidFill>
              </a:rPr>
              <a:t>iaith</a:t>
            </a:r>
            <a:r>
              <a:rPr lang="en-US" sz="2400" b="1" dirty="0">
                <a:solidFill>
                  <a:schemeClr val="tx1"/>
                </a:solidFill>
              </a:rPr>
              <a:t>?</a:t>
            </a:r>
          </a:p>
          <a:p>
            <a:pPr algn="ctr"/>
            <a:endParaRPr lang="en-US" sz="2400" b="1" dirty="0">
              <a:solidFill>
                <a:schemeClr val="tx1"/>
              </a:solidFill>
            </a:endParaRP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HOW?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B1B51B-C906-3C46-9091-A02322604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438" y="3090962"/>
            <a:ext cx="1936751" cy="13938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478493A-BD63-0941-AD80-4DB705B14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3975" y="1421665"/>
            <a:ext cx="1887488" cy="14192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F336C2-9748-BB46-A705-889B61131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3946" y="136708"/>
            <a:ext cx="2438912" cy="10953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A4C07D1-31C8-4548-8840-03E77A460E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97064" y="5348528"/>
            <a:ext cx="1729724" cy="13837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9500C0-F510-BA4D-80CB-63C4CAD0C3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4051" y="675081"/>
            <a:ext cx="2303189" cy="13915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4641F9A-9E56-BB41-ACF8-9DF0164F47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9870" y="4870879"/>
            <a:ext cx="2055728" cy="17047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7740B31-3B3C-4E4D-A117-936A3B3FEEF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33236" y="4870879"/>
            <a:ext cx="2010404" cy="18385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246D3EE-657C-2D46-A02D-58AB47E40EB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828" y="3483742"/>
            <a:ext cx="1409700" cy="14351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0989C04-4052-1C44-B019-55C3C38F8D1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8697" y="4941580"/>
            <a:ext cx="1358900" cy="14859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9DC215D-7C9F-4149-AF8D-B7E57384D28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46563" y="5320851"/>
            <a:ext cx="1571009" cy="145276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A31850D-49E8-F84D-A9AE-603684DC261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45594" y="3647991"/>
            <a:ext cx="1112918" cy="83684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278494C-0765-3F4E-B190-1B34296E9F7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77205" y="3459171"/>
            <a:ext cx="1568175" cy="156817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CBFE2F7-3E48-7041-850F-4F6827F8DECF}"/>
              </a:ext>
            </a:extLst>
          </p:cNvPr>
          <p:cNvSpPr txBox="1"/>
          <p:nvPr/>
        </p:nvSpPr>
        <p:spPr>
          <a:xfrm rot="20512217">
            <a:off x="2835935" y="36802"/>
            <a:ext cx="159977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gofyn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cwestiynau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ask suitable questions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15C5156-F1BF-EE4E-9054-84F734EDCBFE}"/>
              </a:ext>
            </a:extLst>
          </p:cNvPr>
          <p:cNvSpPr txBox="1"/>
          <p:nvPr/>
        </p:nvSpPr>
        <p:spPr>
          <a:xfrm rot="1442543">
            <a:off x="9564476" y="188263"/>
            <a:ext cx="15997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canmoliaeth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endParaRPr lang="en-US" sz="1400" b="1" i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praise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0264AEB-DF91-4143-B159-D45DAF97C916}"/>
              </a:ext>
            </a:extLst>
          </p:cNvPr>
          <p:cNvSpPr txBox="1"/>
          <p:nvPr/>
        </p:nvSpPr>
        <p:spPr>
          <a:xfrm rot="1425746">
            <a:off x="10702596" y="3213594"/>
            <a:ext cx="15997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amser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i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feddwl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endParaRPr lang="en-US" sz="1400" b="1" i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time to think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3AB802D-9775-074D-BF30-14873F7A954C}"/>
              </a:ext>
            </a:extLst>
          </p:cNvPr>
          <p:cNvSpPr txBox="1"/>
          <p:nvPr/>
        </p:nvSpPr>
        <p:spPr>
          <a:xfrm rot="20512217">
            <a:off x="8758401" y="3149234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drilio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drilling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DCCE7BF-1775-BA44-84E3-48DBB88DCFC1}"/>
              </a:ext>
            </a:extLst>
          </p:cNvPr>
          <p:cNvSpPr txBox="1"/>
          <p:nvPr/>
        </p:nvSpPr>
        <p:spPr>
          <a:xfrm rot="20512217">
            <a:off x="7455936" y="2293711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adolygu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revise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D106948-EE5B-3F47-BF0F-ACCC65762549}"/>
              </a:ext>
            </a:extLst>
          </p:cNvPr>
          <p:cNvSpPr txBox="1"/>
          <p:nvPr/>
        </p:nvSpPr>
        <p:spPr>
          <a:xfrm rot="20512217">
            <a:off x="7089675" y="4504073"/>
            <a:ext cx="148901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gwaith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pâr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pair work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9629FC6-2722-FB46-A762-620800B25D21}"/>
              </a:ext>
            </a:extLst>
          </p:cNvPr>
          <p:cNvSpPr txBox="1"/>
          <p:nvPr/>
        </p:nvSpPr>
        <p:spPr>
          <a:xfrm rot="20512217">
            <a:off x="4175662" y="5771907"/>
            <a:ext cx="139614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latin typeface="Segoe Print" panose="02000800000000000000" pitchFamily="2" charset="0"/>
              </a:rPr>
              <a:t>Gwaith </a:t>
            </a:r>
            <a:r>
              <a:rPr lang="en-US" sz="1400" b="1" dirty="0" err="1">
                <a:latin typeface="Segoe Print" panose="02000800000000000000" pitchFamily="2" charset="0"/>
              </a:rPr>
              <a:t>grwp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group work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FD386E9-947E-9242-8C46-2C624487BB0C}"/>
              </a:ext>
            </a:extLst>
          </p:cNvPr>
          <p:cNvSpPr txBox="1"/>
          <p:nvPr/>
        </p:nvSpPr>
        <p:spPr>
          <a:xfrm rot="20512217">
            <a:off x="1388447" y="4955733"/>
            <a:ext cx="116171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chwarae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gemau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playing games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C4F01A2-A689-0040-BF5B-4BCC52317F86}"/>
              </a:ext>
            </a:extLst>
          </p:cNvPr>
          <p:cNvSpPr txBox="1"/>
          <p:nvPr/>
        </p:nvSpPr>
        <p:spPr>
          <a:xfrm rot="20512217">
            <a:off x="10013489" y="4893849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asesu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assessing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B96C0FC-1B38-8C4F-943B-9F6C648CBAFE}"/>
              </a:ext>
            </a:extLst>
          </p:cNvPr>
          <p:cNvSpPr txBox="1"/>
          <p:nvPr/>
        </p:nvSpPr>
        <p:spPr>
          <a:xfrm rot="20512217">
            <a:off x="126068" y="2638591"/>
            <a:ext cx="1161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Siarad</a:t>
            </a:r>
            <a:r>
              <a:rPr lang="en-US" sz="1400" b="1" dirty="0">
                <a:latin typeface="Segoe Print" panose="02000800000000000000" pitchFamily="2" charset="0"/>
              </a:rPr>
              <a:t> CYMRAEG</a:t>
            </a:r>
          </a:p>
          <a:p>
            <a:pPr algn="ctr"/>
            <a:endParaRPr lang="en-US" sz="1400" b="1" dirty="0">
              <a:latin typeface="Segoe Print" panose="020008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FE074F-3D73-4949-A8D9-F65C7DB0F37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597894" y="483743"/>
            <a:ext cx="2184744" cy="134445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CEE10750-AD53-0A49-9830-9D9DA90CFF36}"/>
              </a:ext>
            </a:extLst>
          </p:cNvPr>
          <p:cNvSpPr txBox="1"/>
          <p:nvPr/>
        </p:nvSpPr>
        <p:spPr>
          <a:xfrm rot="20512217">
            <a:off x="5156138" y="8223"/>
            <a:ext cx="15997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actio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dirty="0">
                <a:latin typeface="Segoe Print" panose="02000800000000000000" pitchFamily="2" charset="0"/>
              </a:rPr>
              <a:t> </a:t>
            </a: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acting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02080C-CDC6-EF47-8F75-A956C331831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0376132" y="1341682"/>
            <a:ext cx="1658605" cy="1473458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986E4DB9-09D5-E14D-B3A3-778B1CD7800C}"/>
              </a:ext>
            </a:extLst>
          </p:cNvPr>
          <p:cNvSpPr txBox="1"/>
          <p:nvPr/>
        </p:nvSpPr>
        <p:spPr>
          <a:xfrm rot="1442543">
            <a:off x="10783934" y="876849"/>
            <a:ext cx="159977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technoleg</a:t>
            </a:r>
            <a:endParaRPr lang="en-US" sz="1400" b="1" dirty="0">
              <a:latin typeface="Segoe Print" panose="02000800000000000000" pitchFamily="2" charset="0"/>
            </a:endParaRPr>
          </a:p>
          <a:p>
            <a:pPr algn="ctr"/>
            <a:endParaRPr lang="en-US" sz="1400" b="1" i="1" dirty="0">
              <a:latin typeface="Segoe Print" panose="02000800000000000000" pitchFamily="2" charset="0"/>
            </a:endParaRP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technology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259977C-84AF-9249-8B89-1E5EAD090F09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63263" y="95959"/>
            <a:ext cx="1562912" cy="221116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AAEDD00C-8B2F-8344-AFA6-B23E8AD10AC9}"/>
              </a:ext>
            </a:extLst>
          </p:cNvPr>
          <p:cNvSpPr txBox="1"/>
          <p:nvPr/>
        </p:nvSpPr>
        <p:spPr>
          <a:xfrm rot="20512217">
            <a:off x="1441117" y="478962"/>
            <a:ext cx="15760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>
                <a:latin typeface="Segoe Print" panose="02000800000000000000" pitchFamily="2" charset="0"/>
              </a:rPr>
              <a:t>ystumiau</a:t>
            </a:r>
            <a:r>
              <a:rPr lang="en-US" sz="1400" b="1" dirty="0">
                <a:latin typeface="Segoe Print" panose="02000800000000000000" pitchFamily="2" charset="0"/>
              </a:rPr>
              <a:t> </a:t>
            </a:r>
            <a:r>
              <a:rPr lang="en-US" sz="1400" b="1" dirty="0" err="1">
                <a:latin typeface="Segoe Print" panose="02000800000000000000" pitchFamily="2" charset="0"/>
              </a:rPr>
              <a:t>e.e</a:t>
            </a:r>
            <a:r>
              <a:rPr lang="en-US" sz="1400" b="1" dirty="0">
                <a:latin typeface="Segoe Print" panose="02000800000000000000" pitchFamily="2" charset="0"/>
              </a:rPr>
              <a:t>. Pie Corbett</a:t>
            </a:r>
          </a:p>
          <a:p>
            <a:pPr algn="ctr"/>
            <a:r>
              <a:rPr lang="en-US" sz="1400" b="1" i="1" dirty="0">
                <a:latin typeface="Segoe Print" panose="02000800000000000000" pitchFamily="2" charset="0"/>
              </a:rPr>
              <a:t>actions </a:t>
            </a:r>
            <a:r>
              <a:rPr lang="en-US" sz="1400" b="1" i="1" dirty="0" err="1">
                <a:latin typeface="Segoe Print" panose="02000800000000000000" pitchFamily="2" charset="0"/>
              </a:rPr>
              <a:t>eg</a:t>
            </a:r>
            <a:r>
              <a:rPr lang="en-US" sz="1400" b="1" i="1" dirty="0">
                <a:latin typeface="Segoe Print" panose="02000800000000000000" pitchFamily="2" charset="0"/>
              </a:rPr>
              <a:t> Pie Corbett</a:t>
            </a:r>
          </a:p>
        </p:txBody>
      </p:sp>
    </p:spTree>
    <p:extLst>
      <p:ext uri="{BB962C8B-B14F-4D97-AF65-F5344CB8AC3E}">
        <p14:creationId xmlns:p14="http://schemas.microsoft.com/office/powerpoint/2010/main" val="3580239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3C74370-1CE6-B04E-9E3C-B0397E58D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4770A2A-32CF-DE44-9764-DB5FC5C8E2AC}"/>
              </a:ext>
            </a:extLst>
          </p:cNvPr>
          <p:cNvSpPr/>
          <p:nvPr/>
        </p:nvSpPr>
        <p:spPr>
          <a:xfrm>
            <a:off x="832757" y="1451661"/>
            <a:ext cx="10507946" cy="4093428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000" dirty="0"/>
              <a:t>The Welsh Government aim to have all primary pupils back in school this week (week beginning 15</a:t>
            </a:r>
            <a:r>
              <a:rPr lang="en-US" sz="2000" baseline="30000" dirty="0"/>
              <a:t>th</a:t>
            </a:r>
            <a:r>
              <a:rPr lang="en-US" sz="2000" dirty="0"/>
              <a:t> March 2021).  </a:t>
            </a:r>
          </a:p>
          <a:p>
            <a:r>
              <a:rPr lang="en-US" sz="2000" dirty="0"/>
              <a:t>We hope that ALL pupils will be able to attend school every day during the Summer Term.</a:t>
            </a:r>
          </a:p>
          <a:p>
            <a:endParaRPr lang="en-US" sz="2000" dirty="0"/>
          </a:p>
          <a:p>
            <a:r>
              <a:rPr lang="en-US" sz="2000" dirty="0"/>
              <a:t>However, what happens if your class (or school) have to self-isolate?</a:t>
            </a:r>
          </a:p>
          <a:p>
            <a:r>
              <a:rPr lang="en-US" sz="2000" dirty="0"/>
              <a:t>If this is the case, and you are asked to teach online, then you will NOT be able to record pupils for your film evidence.</a:t>
            </a:r>
          </a:p>
          <a:p>
            <a:endParaRPr lang="en-US" sz="2000" dirty="0"/>
          </a:p>
          <a:p>
            <a:r>
              <a:rPr lang="en-US" sz="2000" dirty="0"/>
              <a:t>In these individual cases, asynchronous material can be uploaded as film evidence (e.g. PowerPoint presentation with voiceover / </a:t>
            </a:r>
            <a:r>
              <a:rPr lang="en-US" sz="2000" dirty="0" err="1"/>
              <a:t>Panopto</a:t>
            </a:r>
            <a:r>
              <a:rPr lang="en-US" sz="2000" dirty="0"/>
              <a:t> / </a:t>
            </a:r>
            <a:r>
              <a:rPr lang="en-US" sz="2000" dirty="0" err="1"/>
              <a:t>Screencastify</a:t>
            </a:r>
            <a:r>
              <a:rPr lang="en-US" sz="2000" dirty="0"/>
              <a:t> </a:t>
            </a:r>
            <a:r>
              <a:rPr lang="en-US" sz="2000" dirty="0" err="1"/>
              <a:t>etc</a:t>
            </a:r>
            <a:r>
              <a:rPr lang="en-US" sz="2000" dirty="0"/>
              <a:t>)</a:t>
            </a:r>
          </a:p>
          <a:p>
            <a:endParaRPr lang="en-US" sz="2000" dirty="0"/>
          </a:p>
          <a:p>
            <a:r>
              <a:rPr lang="en-US" sz="2000" dirty="0"/>
              <a:t>Your self-reflection will need to be based on the above film evidence.</a:t>
            </a:r>
          </a:p>
          <a:p>
            <a:pPr>
              <a:spcAft>
                <a:spcPts val="0"/>
              </a:spcAft>
            </a:pP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8" name="Title 6">
            <a:extLst>
              <a:ext uri="{FF2B5EF4-FFF2-40B4-BE49-F238E27FC236}">
                <a16:creationId xmlns:a16="http://schemas.microsoft.com/office/drawing/2014/main" id="{EBE60A9A-A1F1-7D45-B1F5-6B7CEBE67952}"/>
              </a:ext>
            </a:extLst>
          </p:cNvPr>
          <p:cNvSpPr txBox="1">
            <a:spLocks/>
          </p:cNvSpPr>
          <p:nvPr/>
        </p:nvSpPr>
        <p:spPr>
          <a:xfrm>
            <a:off x="678249" y="246249"/>
            <a:ext cx="10662454" cy="65422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Cynllun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B / Plan B</a:t>
            </a:r>
          </a:p>
        </p:txBody>
      </p:sp>
    </p:spTree>
    <p:extLst>
      <p:ext uri="{BB962C8B-B14F-4D97-AF65-F5344CB8AC3E}">
        <p14:creationId xmlns:p14="http://schemas.microsoft.com/office/powerpoint/2010/main" val="345725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442;p59">
            <a:extLst>
              <a:ext uri="{FF2B5EF4-FFF2-40B4-BE49-F238E27FC236}">
                <a16:creationId xmlns:a16="http://schemas.microsoft.com/office/drawing/2014/main" id="{3251B347-DA61-8B4E-9990-EC16BA2F582B}"/>
              </a:ext>
            </a:extLst>
          </p:cNvPr>
          <p:cNvSpPr txBox="1">
            <a:spLocks/>
          </p:cNvSpPr>
          <p:nvPr/>
        </p:nvSpPr>
        <p:spPr>
          <a:xfrm>
            <a:off x="707284" y="883463"/>
            <a:ext cx="11044989" cy="262288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endParaRPr lang="en-GB" sz="4400" b="1" cap="none" dirty="0"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4400" b="1" cap="none" dirty="0" err="1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Ble</a:t>
            </a:r>
            <a:r>
              <a:rPr lang="en-GB" sz="4400" b="1" cap="none" dirty="0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 </a:t>
            </a:r>
            <a:r>
              <a:rPr lang="en-GB" sz="4400" b="1" cap="none" dirty="0" err="1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i</a:t>
            </a:r>
            <a:r>
              <a:rPr lang="en-GB" sz="4400" b="1" cap="none" dirty="0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 </a:t>
            </a:r>
            <a:r>
              <a:rPr lang="en-GB" sz="4400" b="1" cap="none" dirty="0" err="1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gyflwyno</a:t>
            </a:r>
            <a:r>
              <a:rPr lang="en-GB" sz="4400" b="1" cap="none" dirty="0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 : / Where to submit :</a:t>
            </a: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endParaRPr lang="en-GB" sz="4400" b="1" cap="none" dirty="0"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sz="2400" b="1" cap="none" dirty="0">
                <a:latin typeface="Segoe Print" panose="02000800000000000000" pitchFamily="2" charset="0"/>
                <a:ea typeface="Calibri"/>
                <a:cs typeface="Calibri"/>
                <a:sym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https://uwtsd.hosted.panopto.com/Panopto/Pages/Viewer.aspx?id=1861dec6-ede2-4bbc-badc-acd400a348e4</a:t>
            </a:r>
            <a:endParaRPr lang="en-GB" sz="2400" b="1" cap="none" dirty="0"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endParaRPr lang="en-GB" sz="2400" b="1" cap="none" dirty="0"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endParaRPr lang="en-GB" sz="4400" b="1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sp>
        <p:nvSpPr>
          <p:cNvPr id="9" name="Google Shape;442;p59">
            <a:extLst>
              <a:ext uri="{FF2B5EF4-FFF2-40B4-BE49-F238E27FC236}">
                <a16:creationId xmlns:a16="http://schemas.microsoft.com/office/drawing/2014/main" id="{64F5243F-BA45-DB4D-B340-C115087CC63F}"/>
              </a:ext>
            </a:extLst>
          </p:cNvPr>
          <p:cNvSpPr txBox="1">
            <a:spLocks/>
          </p:cNvSpPr>
          <p:nvPr/>
        </p:nvSpPr>
        <p:spPr>
          <a:xfrm>
            <a:off x="707285" y="4196442"/>
            <a:ext cx="11044989" cy="196601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spcFirstLastPara="1" vert="horz" wrap="square" lIns="91425" tIns="91425" rIns="91425" bIns="91425" rtlCol="0" anchor="ctr" anchorCtr="0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endParaRPr lang="en-GB" sz="4400" b="1" cap="none" dirty="0"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b="1" cap="none" dirty="0" err="1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Dyddiad</a:t>
            </a:r>
            <a:r>
              <a:rPr lang="en-GB" b="1" cap="none" dirty="0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 </a:t>
            </a:r>
            <a:r>
              <a:rPr lang="en-GB" b="1" cap="none" dirty="0" err="1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cyflwyno</a:t>
            </a:r>
            <a:r>
              <a:rPr lang="en-GB" b="1" cap="none" dirty="0"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 : / Submission date:</a:t>
            </a: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endParaRPr lang="en-GB" b="1" cap="none" dirty="0"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</a:pPr>
            <a:r>
              <a:rPr lang="en-GB" b="1" cap="none" dirty="0"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7.6.2021</a:t>
            </a: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endParaRPr lang="en-GB" sz="4400" b="1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971F048-0669-A445-A5C2-8F8B8EA74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1572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A318EF2-74C6-204F-B664-4D05884975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6"/>
          <a:stretch/>
        </p:blipFill>
        <p:spPr>
          <a:xfrm>
            <a:off x="2359836" y="214264"/>
            <a:ext cx="9070164" cy="6482463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  <p:sp>
        <p:nvSpPr>
          <p:cNvPr id="4" name="Google Shape;442;p59">
            <a:extLst>
              <a:ext uri="{FF2B5EF4-FFF2-40B4-BE49-F238E27FC236}">
                <a16:creationId xmlns:a16="http://schemas.microsoft.com/office/drawing/2014/main" id="{3EA219AD-81EB-1A4F-A75A-B8A5164FEABC}"/>
              </a:ext>
            </a:extLst>
          </p:cNvPr>
          <p:cNvSpPr txBox="1">
            <a:spLocks/>
          </p:cNvSpPr>
          <p:nvPr/>
        </p:nvSpPr>
        <p:spPr>
          <a:xfrm rot="16200000">
            <a:off x="-1534993" y="2709655"/>
            <a:ext cx="5653104" cy="11820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28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Fframwaith</a:t>
            </a:r>
            <a:r>
              <a:rPr lang="en-GB" sz="28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- </a:t>
            </a:r>
            <a:r>
              <a:rPr lang="en-GB" sz="28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sgiliau</a:t>
            </a:r>
            <a:r>
              <a:rPr lang="en-GB" sz="28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8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iaith</a:t>
            </a:r>
            <a:endParaRPr lang="en-GB" sz="2800" b="1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  <a:p>
            <a:pPr algn="l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28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Framework – language skills</a:t>
            </a:r>
          </a:p>
        </p:txBody>
      </p:sp>
    </p:spTree>
    <p:extLst>
      <p:ext uri="{BB962C8B-B14F-4D97-AF65-F5344CB8AC3E}">
        <p14:creationId xmlns:p14="http://schemas.microsoft.com/office/powerpoint/2010/main" val="24358970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63CC04-E467-6546-AE4A-4DE83CF96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00" y="266389"/>
            <a:ext cx="9685867" cy="6437772"/>
          </a:xfrm>
          <a:prstGeom prst="rect">
            <a:avLst/>
          </a:prstGeom>
          <a:ln w="76200">
            <a:solidFill>
              <a:schemeClr val="accent2"/>
            </a:solidFill>
          </a:ln>
        </p:spPr>
      </p:pic>
      <p:sp>
        <p:nvSpPr>
          <p:cNvPr id="4" name="Google Shape;442;p59">
            <a:extLst>
              <a:ext uri="{FF2B5EF4-FFF2-40B4-BE49-F238E27FC236}">
                <a16:creationId xmlns:a16="http://schemas.microsoft.com/office/drawing/2014/main" id="{B393250F-DD4B-E44B-B43D-29DE4EFA9F40}"/>
              </a:ext>
            </a:extLst>
          </p:cNvPr>
          <p:cNvSpPr txBox="1">
            <a:spLocks/>
          </p:cNvSpPr>
          <p:nvPr/>
        </p:nvSpPr>
        <p:spPr>
          <a:xfrm rot="16200000">
            <a:off x="-1942435" y="2849693"/>
            <a:ext cx="6193173" cy="10265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28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Fframwaith</a:t>
            </a:r>
            <a:r>
              <a:rPr lang="en-GB" sz="28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– </a:t>
            </a:r>
            <a:r>
              <a:rPr lang="en-GB" sz="28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Methodoleg</a:t>
            </a:r>
            <a:r>
              <a:rPr lang="en-GB" sz="28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</a:p>
          <a:p>
            <a:pPr algn="ctr">
              <a:spcBef>
                <a:spcPts val="0"/>
              </a:spcBef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28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Framework - Methodology</a:t>
            </a:r>
          </a:p>
        </p:txBody>
      </p:sp>
    </p:spTree>
    <p:extLst>
      <p:ext uri="{BB962C8B-B14F-4D97-AF65-F5344CB8AC3E}">
        <p14:creationId xmlns:p14="http://schemas.microsoft.com/office/powerpoint/2010/main" val="34982265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7C2950-2E31-1E4C-AE80-9D5DDE39D0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983" y="463979"/>
            <a:ext cx="4907643" cy="49076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5FFED5-1F61-B847-A34C-4A8884ABC5A7}"/>
              </a:ext>
            </a:extLst>
          </p:cNvPr>
          <p:cNvSpPr txBox="1"/>
          <p:nvPr/>
        </p:nvSpPr>
        <p:spPr>
          <a:xfrm>
            <a:off x="2174193" y="5812717"/>
            <a:ext cx="751522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Segoe Print" panose="02000800000000000000" pitchFamily="2" charset="0"/>
              </a:rPr>
              <a:t>c.evans-thomas@pcydds.ac.uk</a:t>
            </a:r>
            <a:endParaRPr lang="en-US" sz="2400" dirty="0">
              <a:latin typeface="Segoe Print" panose="02000800000000000000" pitchFamily="2" charset="0"/>
            </a:endParaRP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endParaRPr lang="en-US" sz="24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2B8491-5B27-CE43-93C2-5DBCCF9CD7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55" y="656925"/>
            <a:ext cx="4714697" cy="4714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041395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10035</TotalTime>
  <Words>1993</Words>
  <Application>Microsoft Macintosh PowerPoint</Application>
  <PresentationFormat>Widescreen</PresentationFormat>
  <Paragraphs>311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36" baseType="lpstr">
      <vt:lpstr>MS Mincho</vt:lpstr>
      <vt:lpstr>American Typewriter</vt:lpstr>
      <vt:lpstr>Arial</vt:lpstr>
      <vt:lpstr>Calibri</vt:lpstr>
      <vt:lpstr>Calibri Light</vt:lpstr>
      <vt:lpstr>Cavolini</vt:lpstr>
      <vt:lpstr>Century Gothic</vt:lpstr>
      <vt:lpstr>Ink Free</vt:lpstr>
      <vt:lpstr>Noteworthy Light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83</cp:revision>
  <cp:lastPrinted>2021-01-26T11:39:02Z</cp:lastPrinted>
  <dcterms:created xsi:type="dcterms:W3CDTF">2020-10-15T18:57:45Z</dcterms:created>
  <dcterms:modified xsi:type="dcterms:W3CDTF">2021-03-16T10:47:55Z</dcterms:modified>
</cp:coreProperties>
</file>