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8" r:id="rId10"/>
    <p:sldId id="263" r:id="rId11"/>
    <p:sldId id="264" r:id="rId12"/>
    <p:sldId id="265" r:id="rId13"/>
    <p:sldId id="266" r:id="rId14"/>
    <p:sldId id="267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2" autoAdjust="0"/>
    <p:restoredTop sz="94660"/>
  </p:normalViewPr>
  <p:slideViewPr>
    <p:cSldViewPr snapToGrid="0">
      <p:cViewPr varScale="1">
        <p:scale>
          <a:sx n="97" d="100"/>
          <a:sy n="97" d="100"/>
        </p:scale>
        <p:origin x="84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494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513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907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0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574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87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769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88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9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31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5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24764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025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594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703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562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68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0250FEA-1780-4D01-9327-8DDE6E28B148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E8EB6-103B-4081-AA1D-CC8C8B06C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9665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6A43C-CF03-1535-2ECE-BEE9469750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Religion in Roman Britain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6E6B-301E-182C-E450-84B1D3F60C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Roman Britain – Celtic Studies</a:t>
            </a:r>
          </a:p>
          <a:p>
            <a:r>
              <a:rPr lang="en-GB" dirty="0"/>
              <a:t>Natalie Boyd</a:t>
            </a:r>
          </a:p>
        </p:txBody>
      </p:sp>
    </p:spTree>
    <p:extLst>
      <p:ext uri="{BB962C8B-B14F-4D97-AF65-F5344CB8AC3E}">
        <p14:creationId xmlns:p14="http://schemas.microsoft.com/office/powerpoint/2010/main" val="1866442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group of people around a statue&#10;&#10;Description automatically generated with medium confidence">
            <a:extLst>
              <a:ext uri="{FF2B5EF4-FFF2-40B4-BE49-F238E27FC236}">
                <a16:creationId xmlns:a16="http://schemas.microsoft.com/office/drawing/2014/main" id="{9EB94D53-2219-B5F5-BF0F-2EC88FBD90A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6" r="30116"/>
          <a:stretch>
            <a:fillRect/>
          </a:stretch>
        </p:blipFill>
        <p:spPr>
          <a:xfrm>
            <a:off x="6949546" y="1143000"/>
            <a:ext cx="3536144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E0D52B-420A-7FCD-4800-35B64833E1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068224"/>
            <a:ext cx="5084979" cy="3960976"/>
          </a:xfrm>
        </p:spPr>
        <p:txBody>
          <a:bodyPr>
            <a:normAutofit/>
          </a:bodyPr>
          <a:lstStyle/>
          <a:p>
            <a:r>
              <a:rPr lang="en-GB" sz="1600" dirty="0"/>
              <a:t>Pre-Christianity, both Rome and Britain had </a:t>
            </a:r>
            <a:r>
              <a:rPr lang="en-GB" sz="1600" dirty="0" err="1"/>
              <a:t>polythestic</a:t>
            </a:r>
            <a:r>
              <a:rPr lang="en-GB" sz="1600" dirty="0"/>
              <a:t> religions.</a:t>
            </a:r>
          </a:p>
          <a:p>
            <a:r>
              <a:rPr lang="en-GB" sz="1600" dirty="0"/>
              <a:t>Wide-ranging – from the official cults of the Emperor, Jupiter, Juno, Minerva (Capitoline triad) to the gods/spirits of springs, rivers, cross-roads, lakes, woods, etc.</a:t>
            </a:r>
          </a:p>
          <a:p>
            <a:r>
              <a:rPr lang="en-GB" sz="1600" dirty="0"/>
              <a:t>Romans favoured syncretism, merging beliefs across their multi-faith empire.</a:t>
            </a:r>
          </a:p>
          <a:p>
            <a:r>
              <a:rPr lang="en-GB" sz="1600" dirty="0"/>
              <a:t>Lots of written records, temples, statues, etc. to inform on Roman religion.</a:t>
            </a:r>
          </a:p>
        </p:txBody>
      </p:sp>
    </p:spTree>
    <p:extLst>
      <p:ext uri="{BB962C8B-B14F-4D97-AF65-F5344CB8AC3E}">
        <p14:creationId xmlns:p14="http://schemas.microsoft.com/office/powerpoint/2010/main" val="1194583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outdoor, tree, old&#10;&#10;Description automatically generated">
            <a:extLst>
              <a:ext uri="{FF2B5EF4-FFF2-40B4-BE49-F238E27FC236}">
                <a16:creationId xmlns:a16="http://schemas.microsoft.com/office/drawing/2014/main" id="{1B985E89-C72B-8394-B1A1-4C1D588D40A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97" r="22897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D6BA38-2AC7-B329-AECB-E916DBAA6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>
            <a:normAutofit/>
          </a:bodyPr>
          <a:lstStyle/>
          <a:p>
            <a:r>
              <a:rPr lang="en-GB" dirty="0"/>
              <a:t>Religion in Britain before the arrival of the Romans is more elusive.</a:t>
            </a:r>
          </a:p>
          <a:p>
            <a:r>
              <a:rPr lang="en-GB" dirty="0"/>
              <a:t>We hear from external sources about the Druids.</a:t>
            </a:r>
          </a:p>
          <a:p>
            <a:r>
              <a:rPr lang="en-GB" dirty="0"/>
              <a:t>Earliest mention C1st BC, </a:t>
            </a:r>
            <a:r>
              <a:rPr lang="en-GB" i="1" dirty="0" err="1"/>
              <a:t>druidae</a:t>
            </a:r>
            <a:r>
              <a:rPr lang="en-GB" dirty="0"/>
              <a:t> in Gaul and Britain.</a:t>
            </a:r>
          </a:p>
          <a:p>
            <a:r>
              <a:rPr lang="en-GB" dirty="0"/>
              <a:t>Word is a Latin transcription of a Celtic word relating to people involved in prophecy and ritual.</a:t>
            </a:r>
          </a:p>
          <a:p>
            <a:r>
              <a:rPr lang="en-GB" dirty="0"/>
              <a:t>While in Gaul, in the 50s BC, Caesar described the Druids as ‘in charge of all religious matters, superintending public and private sacrifices, and explaining superstitions.’.</a:t>
            </a:r>
          </a:p>
          <a:p>
            <a:r>
              <a:rPr lang="en-GB" dirty="0"/>
              <a:t>He also noted their interest in astronomy, education, and valour. </a:t>
            </a:r>
          </a:p>
          <a:p>
            <a:r>
              <a:rPr lang="en-GB" dirty="0"/>
              <a:t>Young men flocked to them for teaching.</a:t>
            </a:r>
          </a:p>
          <a:p>
            <a:r>
              <a:rPr lang="en-GB" dirty="0"/>
              <a:t>Druids were responsible for giving advice/judgement on disputes, crime and punishment.</a:t>
            </a:r>
          </a:p>
          <a:p>
            <a:r>
              <a:rPr lang="en-GB" dirty="0"/>
              <a:t>Caesar describes how they elect their leaders.</a:t>
            </a:r>
          </a:p>
        </p:txBody>
      </p:sp>
    </p:spTree>
    <p:extLst>
      <p:ext uri="{BB962C8B-B14F-4D97-AF65-F5344CB8AC3E}">
        <p14:creationId xmlns:p14="http://schemas.microsoft.com/office/powerpoint/2010/main" val="4207187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AB8B90A7-28CA-1E15-5DBA-1795A33D381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" r="4142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988AD5-B718-66A3-3333-DED51DE9B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/>
          <a:lstStyle/>
          <a:p>
            <a:r>
              <a:rPr lang="en-GB" dirty="0"/>
              <a:t>Caesar also wrote about the Wicker Man.</a:t>
            </a:r>
          </a:p>
          <a:p>
            <a:r>
              <a:rPr lang="en-GB" dirty="0"/>
              <a:t>Pliny the Elder wrote of mistletoe and human sacrifice:</a:t>
            </a:r>
          </a:p>
          <a:p>
            <a:r>
              <a:rPr lang="en-GB" i="1" dirty="0"/>
              <a:t>“To murder a man was to do the act of highest devoutness and to eat his flesh was to secure the highest blessings of health”.</a:t>
            </a:r>
          </a:p>
          <a:p>
            <a:r>
              <a:rPr lang="en-GB" dirty="0"/>
              <a:t>Tacitus described a battle in Wales, where Druids “</a:t>
            </a:r>
            <a:r>
              <a:rPr lang="en-GB" i="1" dirty="0"/>
              <a:t>[covered] their altars with the blood of captives and [consulted] their deities through human entrails</a:t>
            </a:r>
            <a:r>
              <a:rPr lang="en-GB" dirty="0"/>
              <a:t>”.</a:t>
            </a:r>
          </a:p>
          <a:p>
            <a:r>
              <a:rPr lang="en-GB" dirty="0"/>
              <a:t>Was this an accurate record? Or a way to justify the suppression and slaughter of the Druids during the invasion?</a:t>
            </a:r>
          </a:p>
        </p:txBody>
      </p:sp>
    </p:spTree>
    <p:extLst>
      <p:ext uri="{BB962C8B-B14F-4D97-AF65-F5344CB8AC3E}">
        <p14:creationId xmlns:p14="http://schemas.microsoft.com/office/powerpoint/2010/main" val="2627719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text, several">
            <a:extLst>
              <a:ext uri="{FF2B5EF4-FFF2-40B4-BE49-F238E27FC236}">
                <a16:creationId xmlns:a16="http://schemas.microsoft.com/office/drawing/2014/main" id="{2930C681-0FF3-C511-CA3A-D38AAC405C6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79" r="25079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1E061-A1CB-F04B-2E0B-B83B6FBC40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2999"/>
            <a:ext cx="5084979" cy="4571999"/>
          </a:xfrm>
        </p:spPr>
        <p:txBody>
          <a:bodyPr/>
          <a:lstStyle/>
          <a:p>
            <a:r>
              <a:rPr lang="en-GB" dirty="0"/>
              <a:t>In Britain and Gaul the land was fragmented. Lots of tribes, kings and chiefs, but no central political authority.</a:t>
            </a:r>
          </a:p>
          <a:p>
            <a:r>
              <a:rPr lang="en-GB" dirty="0"/>
              <a:t>Druids considered as possible ‘national consciousness’ and capable of raising support for anti-Roman uprisings.</a:t>
            </a:r>
          </a:p>
          <a:p>
            <a:r>
              <a:rPr lang="en-GB" dirty="0" err="1"/>
              <a:t>Diodorus</a:t>
            </a:r>
            <a:r>
              <a:rPr lang="en-GB" dirty="0"/>
              <a:t> Siculus tells of Druids with enough respect to intervene in a battle and cause an immediate cessation of hostilities.</a:t>
            </a:r>
          </a:p>
          <a:p>
            <a:r>
              <a:rPr lang="en-GB" dirty="0"/>
              <a:t>Three aspects of Druidic practice which Romans feared:</a:t>
            </a:r>
          </a:p>
          <a:p>
            <a:pPr marL="285750" indent="-285750">
              <a:buFontTx/>
              <a:buChar char="-"/>
            </a:pPr>
            <a:r>
              <a:rPr lang="en-GB" dirty="0"/>
              <a:t>Intensely secretive</a:t>
            </a:r>
          </a:p>
          <a:p>
            <a:pPr marL="285750" indent="-285750">
              <a:buFontTx/>
              <a:buChar char="-"/>
            </a:pPr>
            <a:r>
              <a:rPr lang="en-GB" dirty="0"/>
              <a:t>Divination</a:t>
            </a:r>
          </a:p>
          <a:p>
            <a:pPr marL="285750" indent="-285750">
              <a:buFontTx/>
              <a:buChar char="-"/>
            </a:pPr>
            <a:r>
              <a:rPr lang="en-GB" dirty="0"/>
              <a:t>Human sacrifice</a:t>
            </a:r>
          </a:p>
          <a:p>
            <a:r>
              <a:rPr lang="en-GB" dirty="0"/>
              <a:t>The Druids therefore became one of only two religious groups that the Romans tried to destroy rather than incorporate.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991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Map">
            <a:extLst>
              <a:ext uri="{FF2B5EF4-FFF2-40B4-BE49-F238E27FC236}">
                <a16:creationId xmlns:a16="http://schemas.microsoft.com/office/drawing/2014/main" id="{D55C13EC-19E9-1C42-50ED-5256D7CFDB4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1" r="13451"/>
          <a:stretch>
            <a:fillRect/>
          </a:stretch>
        </p:blipFill>
        <p:spPr>
          <a:xfrm>
            <a:off x="6949546" y="1143000"/>
            <a:ext cx="3775604" cy="539372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71EE9-0EB0-343E-47FD-E53197CF03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2999"/>
            <a:ext cx="5084979" cy="4486275"/>
          </a:xfrm>
        </p:spPr>
        <p:txBody>
          <a:bodyPr/>
          <a:lstStyle/>
          <a:p>
            <a:r>
              <a:rPr lang="en-GB" dirty="0"/>
              <a:t>Archaeology gives us a different view of the Druids.</a:t>
            </a:r>
          </a:p>
          <a:p>
            <a:r>
              <a:rPr lang="en-GB" dirty="0"/>
              <a:t>Archaeologists such as Cunliffe and </a:t>
            </a:r>
            <a:r>
              <a:rPr lang="en-GB" dirty="0" err="1"/>
              <a:t>Aldhouse</a:t>
            </a:r>
            <a:r>
              <a:rPr lang="en-GB" dirty="0"/>
              <a:t>-Green have been working towards providing a more balanced view of the evidence for many years.</a:t>
            </a:r>
          </a:p>
          <a:p>
            <a:r>
              <a:rPr lang="en-GB" dirty="0" err="1"/>
              <a:t>Aldhouse</a:t>
            </a:r>
            <a:r>
              <a:rPr lang="en-GB" dirty="0"/>
              <a:t>-Green’s recent work considers that Wales may have been the centre or origin for the Druids.</a:t>
            </a:r>
          </a:p>
          <a:p>
            <a:r>
              <a:rPr lang="en-GB" dirty="0"/>
              <a:t>Fitzpatrick (2007) considers evidence from a series of Iron Age finds which may indicate a ritual function, possibly relating to Druids or their forebears.</a:t>
            </a:r>
          </a:p>
          <a:p>
            <a:r>
              <a:rPr lang="en-GB" dirty="0"/>
              <a:t>Pairs of spoons, shallow, mismatched, incised with a cross. Some in graves, some in small hoards or watery places.</a:t>
            </a:r>
          </a:p>
          <a:p>
            <a:r>
              <a:rPr lang="en-GB" dirty="0"/>
              <a:t>Headdresses were also included in his study. Usually from grave contexts. Some of these had been previously mislabelled, e.g. a bucket binding, or chariot fittings.</a:t>
            </a:r>
          </a:p>
          <a:p>
            <a:r>
              <a:rPr lang="en-GB" dirty="0"/>
              <a:t>Appears they were worn directly on the head, no leather cap/helmet between.</a:t>
            </a:r>
          </a:p>
        </p:txBody>
      </p:sp>
    </p:spTree>
    <p:extLst>
      <p:ext uri="{BB962C8B-B14F-4D97-AF65-F5344CB8AC3E}">
        <p14:creationId xmlns:p14="http://schemas.microsoft.com/office/powerpoint/2010/main" val="3104983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30233-FC2E-7E1D-C553-769E916EB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3094" y="546501"/>
            <a:ext cx="5092906" cy="702195"/>
          </a:xfrm>
        </p:spPr>
        <p:txBody>
          <a:bodyPr/>
          <a:lstStyle/>
          <a:p>
            <a:r>
              <a:rPr lang="en-GB" dirty="0" err="1"/>
              <a:t>Penbryn</a:t>
            </a:r>
            <a:r>
              <a:rPr lang="en-GB" dirty="0"/>
              <a:t> Spoons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72AD5-F083-A946-316F-CD92E92D1D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347019"/>
            <a:ext cx="5084979" cy="4367981"/>
          </a:xfrm>
        </p:spPr>
        <p:txBody>
          <a:bodyPr/>
          <a:lstStyle/>
          <a:p>
            <a:r>
              <a:rPr lang="en-GB" dirty="0"/>
              <a:t>Found ‘under a heap of stones’ within the hillfort Castell </a:t>
            </a:r>
            <a:r>
              <a:rPr lang="en-GB" dirty="0" err="1"/>
              <a:t>Nadolig</a:t>
            </a:r>
            <a:r>
              <a:rPr lang="en-GB" dirty="0"/>
              <a:t> in c.1829.</a:t>
            </a:r>
          </a:p>
          <a:p>
            <a:r>
              <a:rPr lang="en-GB" dirty="0"/>
              <a:t>Suggested they were from a grave but no evidence for this.</a:t>
            </a:r>
          </a:p>
          <a:p>
            <a:r>
              <a:rPr lang="en-GB" dirty="0"/>
              <a:t>First published 1862 when ‘Augustus Wollaston Franks had “accidentally discovered another pair of these spoon-shaped articles in the Ashmolean Museum where they had been lying unnoticed since the year 1836”.’.</a:t>
            </a:r>
          </a:p>
          <a:p>
            <a:r>
              <a:rPr lang="en-GB" dirty="0"/>
              <a:t>Plug found in tiny hole made of gold. Spoons made of brass. </a:t>
            </a:r>
          </a:p>
          <a:p>
            <a:r>
              <a:rPr lang="en-GB" dirty="0"/>
              <a:t>Re-examination suggests these weren’t holes, but inlays. Probably each one a different colour/metal.</a:t>
            </a:r>
          </a:p>
          <a:p>
            <a:r>
              <a:rPr lang="en-GB" dirty="0"/>
              <a:t>Use still unclear. Too shallow really for liquids, maybe oil or powder.</a:t>
            </a:r>
          </a:p>
          <a:p>
            <a:endParaRPr lang="en-GB" dirty="0"/>
          </a:p>
        </p:txBody>
      </p:sp>
      <p:pic>
        <p:nvPicPr>
          <p:cNvPr id="10" name="Picture Placeholder 9" descr="Shape, circle&#10;&#10;Description automatically generated">
            <a:extLst>
              <a:ext uri="{FF2B5EF4-FFF2-40B4-BE49-F238E27FC236}">
                <a16:creationId xmlns:a16="http://schemas.microsoft.com/office/drawing/2014/main" id="{4B489A35-4DBC-5366-8BCC-5DE8C8FAC35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8" r="6968"/>
          <a:stretch>
            <a:fillRect/>
          </a:stretch>
        </p:blipFill>
        <p:spPr>
          <a:xfrm>
            <a:off x="6950075" y="1143000"/>
            <a:ext cx="4632325" cy="4572000"/>
          </a:xfrm>
        </p:spPr>
      </p:pic>
    </p:spTree>
    <p:extLst>
      <p:ext uri="{BB962C8B-B14F-4D97-AF65-F5344CB8AC3E}">
        <p14:creationId xmlns:p14="http://schemas.microsoft.com/office/powerpoint/2010/main" val="1301766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103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035" name="Oval 103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39" name="Picture 103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041" name="Rectangle 104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E378D4-948E-D3E6-33EC-362A52E19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6188190" cy="16223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200">
                <a:solidFill>
                  <a:srgbClr val="EBEBEB"/>
                </a:solidFill>
              </a:rPr>
              <a:t>Llyn Cerrig Bach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C9A88B-0421-DE15-BF44-CC7BE47B4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930" y="2438400"/>
            <a:ext cx="61881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This site on Anglesey illustrates the tradition of offering gifts to the gods.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Between 300BC and 100AD: chariots, weapons, tools, decorated metalwork items, slave chains, currency bars, cauldrons and a trumpet were cast into the small lake from an island or causeway.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Tacitus’ description of the crushing of a Druidic stronghold on Anglesey leads some to believe that </a:t>
            </a:r>
            <a:r>
              <a:rPr lang="en-US" dirty="0" err="1">
                <a:solidFill>
                  <a:srgbClr val="FFFFFF"/>
                </a:solidFill>
              </a:rPr>
              <a:t>Llyn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Cerrig</a:t>
            </a:r>
            <a:r>
              <a:rPr lang="en-US" dirty="0">
                <a:solidFill>
                  <a:srgbClr val="FFFFFF"/>
                </a:solidFill>
              </a:rPr>
              <a:t> Bach was therefore a Druidic site.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The items were deliberately rendered useless before deposition.</a:t>
            </a:r>
          </a:p>
          <a:p>
            <a:pPr>
              <a:buFont typeface="Wingdings 3" charset="2"/>
              <a:buChar char=""/>
            </a:pPr>
            <a:r>
              <a:rPr lang="en-US" dirty="0">
                <a:solidFill>
                  <a:srgbClr val="FFFFFF"/>
                </a:solidFill>
              </a:rPr>
              <a:t>Associated bones may indicate animal sacrifice.</a:t>
            </a:r>
          </a:p>
        </p:txBody>
      </p:sp>
      <p:sp>
        <p:nvSpPr>
          <p:cNvPr id="1045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6" name="Picture Placeholder 5" descr="A picture containing key, chain, metalware, toggle&#10;&#10;Description automatically generated">
            <a:extLst>
              <a:ext uri="{FF2B5EF4-FFF2-40B4-BE49-F238E27FC236}">
                <a16:creationId xmlns:a16="http://schemas.microsoft.com/office/drawing/2014/main" id="{A4FD4F4E-01A7-95E9-9CE6-3A6D652832E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4" r="-1" b="-1"/>
          <a:stretch/>
        </p:blipFill>
        <p:spPr>
          <a:xfrm>
            <a:off x="7230352" y="2"/>
            <a:ext cx="4962068" cy="3428999"/>
          </a:xfrm>
          <a:custGeom>
            <a:avLst/>
            <a:gdLst/>
            <a:ahLst/>
            <a:cxnLst/>
            <a:rect l="l" t="t" r="r" b="b"/>
            <a:pathLst>
              <a:path w="4962068" h="3428999">
                <a:moveTo>
                  <a:pt x="0" y="0"/>
                </a:moveTo>
                <a:lnTo>
                  <a:pt x="1343538" y="0"/>
                </a:lnTo>
                <a:lnTo>
                  <a:pt x="1343538" y="1"/>
                </a:lnTo>
                <a:lnTo>
                  <a:pt x="4962068" y="1"/>
                </a:lnTo>
                <a:lnTo>
                  <a:pt x="4962067" y="3428999"/>
                </a:lnTo>
                <a:lnTo>
                  <a:pt x="250957" y="3428999"/>
                </a:lnTo>
                <a:lnTo>
                  <a:pt x="250957" y="3343961"/>
                </a:lnTo>
                <a:lnTo>
                  <a:pt x="251965" y="3201315"/>
                </a:lnTo>
                <a:lnTo>
                  <a:pt x="250957" y="3057297"/>
                </a:lnTo>
                <a:lnTo>
                  <a:pt x="248940" y="2911221"/>
                </a:lnTo>
                <a:lnTo>
                  <a:pt x="247091" y="2765146"/>
                </a:lnTo>
                <a:lnTo>
                  <a:pt x="243057" y="2617013"/>
                </a:lnTo>
                <a:lnTo>
                  <a:pt x="238855" y="2467509"/>
                </a:lnTo>
                <a:lnTo>
                  <a:pt x="233980" y="2318004"/>
                </a:lnTo>
                <a:lnTo>
                  <a:pt x="227089" y="2167128"/>
                </a:lnTo>
                <a:lnTo>
                  <a:pt x="218852" y="2014881"/>
                </a:lnTo>
                <a:lnTo>
                  <a:pt x="210952" y="1861947"/>
                </a:lnTo>
                <a:lnTo>
                  <a:pt x="200867" y="1709014"/>
                </a:lnTo>
                <a:lnTo>
                  <a:pt x="188764" y="1554023"/>
                </a:lnTo>
                <a:lnTo>
                  <a:pt x="176662" y="1401090"/>
                </a:lnTo>
                <a:lnTo>
                  <a:pt x="162710" y="1245413"/>
                </a:lnTo>
                <a:lnTo>
                  <a:pt x="147414" y="1089051"/>
                </a:lnTo>
                <a:lnTo>
                  <a:pt x="131278" y="934746"/>
                </a:lnTo>
                <a:lnTo>
                  <a:pt x="112452" y="778383"/>
                </a:lnTo>
                <a:lnTo>
                  <a:pt x="92281" y="622707"/>
                </a:lnTo>
                <a:lnTo>
                  <a:pt x="72278" y="466344"/>
                </a:lnTo>
                <a:lnTo>
                  <a:pt x="48914" y="310668"/>
                </a:lnTo>
                <a:lnTo>
                  <a:pt x="25045" y="155677"/>
                </a:lnTo>
                <a:close/>
              </a:path>
            </a:pathLst>
          </a:custGeom>
        </p:spPr>
      </p:pic>
      <p:pic>
        <p:nvPicPr>
          <p:cNvPr id="1026" name="Picture 2" descr="Llyn Cerrig Bach">
            <a:extLst>
              <a:ext uri="{FF2B5EF4-FFF2-40B4-BE49-F238E27FC236}">
                <a16:creationId xmlns:a16="http://schemas.microsoft.com/office/drawing/2014/main" id="{E42F6A1B-3809-1000-B38A-25554D860C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5" r="-1" b="5963"/>
          <a:stretch/>
        </p:blipFill>
        <p:spPr bwMode="auto">
          <a:xfrm>
            <a:off x="7228756" y="3428997"/>
            <a:ext cx="4963244" cy="3429002"/>
          </a:xfrm>
          <a:custGeom>
            <a:avLst/>
            <a:gdLst/>
            <a:ahLst/>
            <a:cxnLst/>
            <a:rect l="l" t="t" r="r" b="b"/>
            <a:pathLst>
              <a:path w="4963244" h="3429002">
                <a:moveTo>
                  <a:pt x="252134" y="0"/>
                </a:moveTo>
                <a:lnTo>
                  <a:pt x="4963244" y="0"/>
                </a:lnTo>
                <a:lnTo>
                  <a:pt x="4963244" y="3429002"/>
                </a:lnTo>
                <a:lnTo>
                  <a:pt x="900697" y="3429002"/>
                </a:lnTo>
                <a:lnTo>
                  <a:pt x="900697" y="3429001"/>
                </a:lnTo>
                <a:lnTo>
                  <a:pt x="0" y="3429001"/>
                </a:lnTo>
                <a:lnTo>
                  <a:pt x="5883" y="3388539"/>
                </a:lnTo>
                <a:lnTo>
                  <a:pt x="23196" y="3269895"/>
                </a:lnTo>
                <a:lnTo>
                  <a:pt x="35299" y="3183484"/>
                </a:lnTo>
                <a:lnTo>
                  <a:pt x="48073" y="3080614"/>
                </a:lnTo>
                <a:lnTo>
                  <a:pt x="63369" y="2958542"/>
                </a:lnTo>
                <a:lnTo>
                  <a:pt x="79506" y="2823439"/>
                </a:lnTo>
                <a:lnTo>
                  <a:pt x="96483" y="2671192"/>
                </a:lnTo>
                <a:lnTo>
                  <a:pt x="114469" y="2505228"/>
                </a:lnTo>
                <a:lnTo>
                  <a:pt x="132454" y="2324863"/>
                </a:lnTo>
                <a:lnTo>
                  <a:pt x="150776" y="2132839"/>
                </a:lnTo>
                <a:lnTo>
                  <a:pt x="167753" y="1925727"/>
                </a:lnTo>
                <a:lnTo>
                  <a:pt x="184058" y="1709014"/>
                </a:lnTo>
                <a:lnTo>
                  <a:pt x="198849" y="1479957"/>
                </a:lnTo>
                <a:lnTo>
                  <a:pt x="212969" y="1241299"/>
                </a:lnTo>
                <a:lnTo>
                  <a:pt x="226248" y="992353"/>
                </a:lnTo>
                <a:lnTo>
                  <a:pt x="230955" y="864794"/>
                </a:lnTo>
                <a:lnTo>
                  <a:pt x="236165" y="734493"/>
                </a:lnTo>
                <a:lnTo>
                  <a:pt x="241040" y="602134"/>
                </a:lnTo>
                <a:lnTo>
                  <a:pt x="244234" y="469088"/>
                </a:lnTo>
                <a:lnTo>
                  <a:pt x="247091" y="333300"/>
                </a:lnTo>
                <a:lnTo>
                  <a:pt x="250117" y="196140"/>
                </a:lnTo>
                <a:lnTo>
                  <a:pt x="252134" y="5623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726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tree, outdoor, plant, oak&#10;&#10;Description automatically generated">
            <a:extLst>
              <a:ext uri="{FF2B5EF4-FFF2-40B4-BE49-F238E27FC236}">
                <a16:creationId xmlns:a16="http://schemas.microsoft.com/office/drawing/2014/main" id="{D8D176E6-9D65-8E63-179D-16F0258536C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4" r="10704"/>
          <a:stretch>
            <a:fillRect/>
          </a:stretch>
        </p:blipFill>
        <p:spPr>
          <a:xfrm>
            <a:off x="6605946" y="1143000"/>
            <a:ext cx="5084763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088F3F-9D42-861B-0FDB-1A6913129A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/>
          <a:lstStyle/>
          <a:p>
            <a:r>
              <a:rPr lang="en-GB" dirty="0"/>
              <a:t>Archaeology and modern readings of the ancient texts indicate the Druids practiced a religion that was based on nature.</a:t>
            </a:r>
          </a:p>
          <a:p>
            <a:r>
              <a:rPr lang="en-GB" dirty="0"/>
              <a:t>Celtic place name evidence, such as </a:t>
            </a:r>
            <a:r>
              <a:rPr lang="en-GB" i="1" dirty="0"/>
              <a:t>‘</a:t>
            </a:r>
            <a:r>
              <a:rPr lang="en-GB" i="1" dirty="0" err="1"/>
              <a:t>Nemeton</a:t>
            </a:r>
            <a:r>
              <a:rPr lang="en-GB" i="1" dirty="0"/>
              <a:t>’</a:t>
            </a:r>
            <a:r>
              <a:rPr lang="en-GB" dirty="0"/>
              <a:t> and ‘</a:t>
            </a:r>
            <a:r>
              <a:rPr lang="en-GB" i="1" dirty="0" err="1"/>
              <a:t>Llanerch</a:t>
            </a:r>
            <a:r>
              <a:rPr lang="en-GB" dirty="0"/>
              <a:t>’ are associated with Celtic religious centres but have a meaning that relates to clearings in the woods.</a:t>
            </a:r>
          </a:p>
          <a:p>
            <a:r>
              <a:rPr lang="en-GB" dirty="0"/>
              <a:t>The title </a:t>
            </a:r>
            <a:r>
              <a:rPr lang="en-GB" i="1" dirty="0"/>
              <a:t>Druid</a:t>
            </a:r>
            <a:r>
              <a:rPr lang="en-GB" dirty="0"/>
              <a:t> links to the Welsh </a:t>
            </a:r>
            <a:r>
              <a:rPr lang="en-GB" i="1" dirty="0" err="1"/>
              <a:t>Derwyddon</a:t>
            </a:r>
            <a:r>
              <a:rPr lang="en-GB" dirty="0"/>
              <a:t> which has a meaning related to ‘oak knowledge’ and supports the idea that trees, especially oaks and yews (mentioned in an ancient poem by Lucan), were important.</a:t>
            </a:r>
          </a:p>
          <a:p>
            <a:r>
              <a:rPr lang="en-GB" dirty="0"/>
              <a:t>This idea has continuity, as the yew continued in the traditions of the ‘</a:t>
            </a:r>
            <a:r>
              <a:rPr lang="en-GB" i="1" dirty="0" err="1"/>
              <a:t>Llan</a:t>
            </a:r>
            <a:r>
              <a:rPr lang="en-GB" dirty="0"/>
              <a:t>’, enclosures or churchyards. The name, the tree and the idea of religion all remaining together.</a:t>
            </a:r>
          </a:p>
        </p:txBody>
      </p:sp>
    </p:spTree>
    <p:extLst>
      <p:ext uri="{BB962C8B-B14F-4D97-AF65-F5344CB8AC3E}">
        <p14:creationId xmlns:p14="http://schemas.microsoft.com/office/powerpoint/2010/main" val="3359275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close-up of a statue&#10;&#10;Description automatically generated with medium confidence">
            <a:extLst>
              <a:ext uri="{FF2B5EF4-FFF2-40B4-BE49-F238E27FC236}">
                <a16:creationId xmlns:a16="http://schemas.microsoft.com/office/drawing/2014/main" id="{E051772B-CE69-2561-D3A7-8CFCDE7D748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9" r="21769"/>
          <a:stretch>
            <a:fillRect/>
          </a:stretch>
        </p:blipFill>
        <p:spPr>
          <a:xfrm>
            <a:off x="6950075" y="1143000"/>
            <a:ext cx="3973513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50F708-3E3F-5D46-AC67-FA72F4C7A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/>
          <a:lstStyle/>
          <a:p>
            <a:r>
              <a:rPr lang="en-GB" dirty="0"/>
              <a:t>Both the Romans and most Britons believed that there were supreme or general gods and local gods or spirits (genii) in every person or place.</a:t>
            </a:r>
          </a:p>
          <a:p>
            <a:r>
              <a:rPr lang="en-GB" dirty="0"/>
              <a:t>On the whole, it was therefore quite simple to merge the belief systems.</a:t>
            </a:r>
          </a:p>
          <a:p>
            <a:r>
              <a:rPr lang="en-GB" dirty="0"/>
              <a:t>Worth bearing in mind that the invasion initially brought an influx of men into Britain, which may have skewed some of the religious figures adopted.</a:t>
            </a:r>
          </a:p>
          <a:p>
            <a:r>
              <a:rPr lang="en-GB" dirty="0"/>
              <a:t>At Bath there was a local shrine to the goddess of the hot springs, Sul. </a:t>
            </a:r>
          </a:p>
          <a:p>
            <a:r>
              <a:rPr lang="en-GB" dirty="0"/>
              <a:t>Linked to Minerva for healing qualities, but other gods and goddesses were included in the temple, such as Diana.</a:t>
            </a:r>
          </a:p>
          <a:p>
            <a:r>
              <a:rPr lang="en-GB" dirty="0"/>
              <a:t>Romans built a bath complex here.</a:t>
            </a:r>
          </a:p>
          <a:p>
            <a:r>
              <a:rPr lang="en-GB" dirty="0"/>
              <a:t>Over 6,000 coins were cast as offerings into the waters of Bath, along with a large quantity of lead or bronze curse tablets.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2996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vessel, jar, water basin&#10;&#10;Description automatically generated">
            <a:extLst>
              <a:ext uri="{FF2B5EF4-FFF2-40B4-BE49-F238E27FC236}">
                <a16:creationId xmlns:a16="http://schemas.microsoft.com/office/drawing/2014/main" id="{76F5C407-8D54-AED7-0E4F-A0E464BBADE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5" r="7935"/>
          <a:stretch>
            <a:fillRect/>
          </a:stretch>
        </p:blipFill>
        <p:spPr>
          <a:xfrm>
            <a:off x="6950075" y="1143000"/>
            <a:ext cx="4086225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F6D728-7889-99AC-8C4E-B0E9F945BB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2999"/>
            <a:ext cx="5084979" cy="4571999"/>
          </a:xfrm>
        </p:spPr>
        <p:txBody>
          <a:bodyPr/>
          <a:lstStyle/>
          <a:p>
            <a:r>
              <a:rPr lang="en-GB" dirty="0"/>
              <a:t>Minerva was one of the Capitoline Triad, worship of which was demanded by the Roman State.</a:t>
            </a:r>
          </a:p>
          <a:p>
            <a:r>
              <a:rPr lang="en-GB" dirty="0"/>
              <a:t>Most of the evidence for worship of the Triad, Jupiter, Minerva and Juno, comes from military sites in Northern Britain, although some elsewhere, including a highly decorated column from </a:t>
            </a:r>
            <a:r>
              <a:rPr lang="en-GB" dirty="0" err="1"/>
              <a:t>Corinium</a:t>
            </a:r>
            <a:r>
              <a:rPr lang="en-GB" dirty="0"/>
              <a:t> (Cirencester).</a:t>
            </a:r>
          </a:p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/3</a:t>
            </a:r>
            <a:r>
              <a:rPr lang="en-GB" baseline="30000" dirty="0"/>
              <a:t>rd</a:t>
            </a:r>
            <a:r>
              <a:rPr lang="en-GB" dirty="0"/>
              <a:t> century AD part of Jupiter Column.</a:t>
            </a:r>
          </a:p>
          <a:p>
            <a:r>
              <a:rPr lang="en-GB" dirty="0"/>
              <a:t>Shows Bacchus, the god of wine.</a:t>
            </a:r>
          </a:p>
          <a:p>
            <a:r>
              <a:rPr lang="en-GB" dirty="0"/>
              <a:t>Would have stood at the forum in the centre of </a:t>
            </a:r>
            <a:r>
              <a:rPr lang="en-GB" dirty="0" err="1"/>
              <a:t>Corinium</a:t>
            </a:r>
            <a:r>
              <a:rPr lang="en-GB" dirty="0"/>
              <a:t>.</a:t>
            </a:r>
          </a:p>
          <a:p>
            <a:r>
              <a:rPr lang="en-GB" dirty="0" err="1"/>
              <a:t>Corinium</a:t>
            </a:r>
            <a:r>
              <a:rPr lang="en-GB" dirty="0"/>
              <a:t> has evidence suggesting a workshop producing limestone religious sculptures, including Fortuna, Diana and Mercury. There is evidence in the town of mosaics and sculpture representing </a:t>
            </a:r>
            <a:r>
              <a:rPr lang="en-GB" dirty="0" err="1"/>
              <a:t>Oceanus</a:t>
            </a:r>
            <a:r>
              <a:rPr lang="en-GB" dirty="0"/>
              <a:t> and Vulcan.</a:t>
            </a:r>
          </a:p>
        </p:txBody>
      </p:sp>
    </p:spTree>
    <p:extLst>
      <p:ext uri="{BB962C8B-B14F-4D97-AF65-F5344CB8AC3E}">
        <p14:creationId xmlns:p14="http://schemas.microsoft.com/office/powerpoint/2010/main" val="2768960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stone carving of a person&#10;&#10;Description automatically generated with low confidence">
            <a:extLst>
              <a:ext uri="{FF2B5EF4-FFF2-40B4-BE49-F238E27FC236}">
                <a16:creationId xmlns:a16="http://schemas.microsoft.com/office/drawing/2014/main" id="{2E3EA17A-3BE7-596A-9040-7DF31A2555C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7" r="16157"/>
          <a:stretch>
            <a:fillRect/>
          </a:stretch>
        </p:blipFill>
        <p:spPr>
          <a:xfrm>
            <a:off x="6950075" y="1143000"/>
            <a:ext cx="4641850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C9A6DC-ECF6-8F1E-DF63-6C2B14F2D0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2999"/>
            <a:ext cx="5084979" cy="4571999"/>
          </a:xfrm>
        </p:spPr>
        <p:txBody>
          <a:bodyPr/>
          <a:lstStyle/>
          <a:p>
            <a:r>
              <a:rPr lang="en-GB" dirty="0" err="1"/>
              <a:t>Corinium</a:t>
            </a:r>
            <a:r>
              <a:rPr lang="en-GB" dirty="0"/>
              <a:t> also provides a lot of evidence for the continued worship of native deities during the Roman-British period.</a:t>
            </a:r>
          </a:p>
          <a:p>
            <a:r>
              <a:rPr lang="en-GB" dirty="0"/>
              <a:t>There seems to be a river god, although this may be Neptune or a hybrid.</a:t>
            </a:r>
          </a:p>
          <a:p>
            <a:r>
              <a:rPr lang="en-GB" dirty="0"/>
              <a:t>A Genus Loci for the town/area is found.</a:t>
            </a:r>
          </a:p>
          <a:p>
            <a:r>
              <a:rPr lang="en-GB" dirty="0"/>
              <a:t>Also representations of </a:t>
            </a:r>
            <a:r>
              <a:rPr lang="en-GB" dirty="0" err="1"/>
              <a:t>Cernunnos</a:t>
            </a:r>
            <a:r>
              <a:rPr lang="en-GB" dirty="0"/>
              <a:t>, ‘</a:t>
            </a:r>
            <a:r>
              <a:rPr lang="en-GB" i="1" dirty="0"/>
              <a:t>horned one</a:t>
            </a:r>
            <a:r>
              <a:rPr lang="en-GB" dirty="0"/>
              <a:t>’, a deity of the wild things.</a:t>
            </a:r>
          </a:p>
          <a:p>
            <a:r>
              <a:rPr lang="en-GB" dirty="0"/>
              <a:t>In wider Gloucestershire, the mother goddess seems to have been the most popular cult (</a:t>
            </a:r>
            <a:r>
              <a:rPr lang="en-GB" i="1" dirty="0" err="1"/>
              <a:t>dea</a:t>
            </a:r>
            <a:r>
              <a:rPr lang="en-GB" i="1" dirty="0"/>
              <a:t> mater</a:t>
            </a:r>
            <a:r>
              <a:rPr lang="en-GB" dirty="0"/>
              <a:t>), linked to fertility and often accompanied by three hooded male spirits personifying the locality, the </a:t>
            </a:r>
            <a:r>
              <a:rPr lang="en-GB" i="1" dirty="0"/>
              <a:t>Genii </a:t>
            </a:r>
            <a:r>
              <a:rPr lang="en-GB" i="1" dirty="0" err="1"/>
              <a:t>Cucullati</a:t>
            </a:r>
            <a:r>
              <a:rPr lang="en-GB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495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statue of a person&#10;&#10;Description automatically generated with low confidence">
            <a:extLst>
              <a:ext uri="{FF2B5EF4-FFF2-40B4-BE49-F238E27FC236}">
                <a16:creationId xmlns:a16="http://schemas.microsoft.com/office/drawing/2014/main" id="{A4F89CA9-AEB1-CD7B-F104-546D4283D43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" r="5545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23E2EA-FFE1-7FE9-DB4D-02D54B289F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/>
          <a:lstStyle/>
          <a:p>
            <a:r>
              <a:rPr lang="en-GB" dirty="0"/>
              <a:t>As with Sulis, other Celtic figures became Romanised.</a:t>
            </a:r>
          </a:p>
          <a:p>
            <a:r>
              <a:rPr lang="en-GB" dirty="0"/>
              <a:t>Julius Caesar equated the Celtic god </a:t>
            </a:r>
            <a:r>
              <a:rPr lang="en-GB" dirty="0" err="1"/>
              <a:t>Lugus</a:t>
            </a:r>
            <a:r>
              <a:rPr lang="en-GB" dirty="0"/>
              <a:t> with Mercury, both believed to bring light and enlightenment.</a:t>
            </a:r>
          </a:p>
          <a:p>
            <a:r>
              <a:rPr lang="en-GB" dirty="0" err="1"/>
              <a:t>Cocidius</a:t>
            </a:r>
            <a:r>
              <a:rPr lang="en-GB" dirty="0"/>
              <a:t> was equated with Mars, both equipped with shields and helmets. Representations are found near Hadrian’s Wall.</a:t>
            </a:r>
          </a:p>
          <a:p>
            <a:r>
              <a:rPr lang="en-GB" dirty="0"/>
              <a:t>Similarly, Celtic battle gods </a:t>
            </a:r>
            <a:r>
              <a:rPr lang="en-GB" dirty="0" err="1"/>
              <a:t>Loucetius</a:t>
            </a:r>
            <a:r>
              <a:rPr lang="en-GB" dirty="0"/>
              <a:t> and </a:t>
            </a:r>
            <a:r>
              <a:rPr lang="en-GB" dirty="0" err="1"/>
              <a:t>Belatucadrus</a:t>
            </a:r>
            <a:r>
              <a:rPr lang="en-GB" dirty="0"/>
              <a:t> appear to have been linked to Mars.</a:t>
            </a:r>
          </a:p>
          <a:p>
            <a:r>
              <a:rPr lang="en-GB" dirty="0"/>
              <a:t>Taranis is a more universal Celtic figure and was compared to the genii loci of hilltops and streams. Taranis is thought to have been a god of thunder, often depicted with a hammer and wheel. Sometimes compared to Jupiter.</a:t>
            </a:r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2131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grass, outdoor, sky, field&#10;&#10;Description automatically generated">
            <a:extLst>
              <a:ext uri="{FF2B5EF4-FFF2-40B4-BE49-F238E27FC236}">
                <a16:creationId xmlns:a16="http://schemas.microsoft.com/office/drawing/2014/main" id="{30A504AF-634F-02E6-8EB5-44F61F0F8F2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4" r="10234"/>
          <a:stretch>
            <a:fillRect/>
          </a:stretch>
        </p:blipFill>
        <p:spPr>
          <a:xfrm>
            <a:off x="6950075" y="1143000"/>
            <a:ext cx="4848225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280196-A671-2144-4501-54856AD18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071716"/>
            <a:ext cx="5084979" cy="4643284"/>
          </a:xfrm>
        </p:spPr>
        <p:txBody>
          <a:bodyPr/>
          <a:lstStyle/>
          <a:p>
            <a:r>
              <a:rPr lang="en-GB" dirty="0"/>
              <a:t>The merging and blending of the Celtic and Roman gods can make it difficult to work out in some instances which gods pre-date the Romans in Britain and which were carried in from elsewhere in the empire.</a:t>
            </a:r>
          </a:p>
          <a:p>
            <a:r>
              <a:rPr lang="en-GB" dirty="0"/>
              <a:t>We can look to areas of Northern Britain and Ireland for some clues, as they were likely largely unaffected.</a:t>
            </a:r>
          </a:p>
          <a:p>
            <a:r>
              <a:rPr lang="en-GB" dirty="0"/>
              <a:t>In Northumberland and at Hadrian’s Wall (</a:t>
            </a:r>
            <a:r>
              <a:rPr lang="en-GB" dirty="0" err="1"/>
              <a:t>Carrawburgh</a:t>
            </a:r>
            <a:r>
              <a:rPr lang="en-GB" dirty="0"/>
              <a:t>) there was a well and carvings to the river goddess </a:t>
            </a:r>
            <a:r>
              <a:rPr lang="en-GB" dirty="0" err="1"/>
              <a:t>Covetina</a:t>
            </a:r>
            <a:r>
              <a:rPr lang="en-GB" dirty="0"/>
              <a:t>.</a:t>
            </a:r>
          </a:p>
          <a:p>
            <a:r>
              <a:rPr lang="en-GB" dirty="0"/>
              <a:t>The well contained votive deposits and was excavated in 1876 by John Clayton.</a:t>
            </a:r>
          </a:p>
          <a:p>
            <a:r>
              <a:rPr lang="en-GB" dirty="0"/>
              <a:t>The wall doesn’t deviate around the well, so the well itself may post-date the construction of the wall and help to manage the water in a marshy area.</a:t>
            </a:r>
          </a:p>
          <a:p>
            <a:r>
              <a:rPr lang="en-GB" dirty="0"/>
              <a:t>Nearby Roman religious sites including a </a:t>
            </a:r>
            <a:r>
              <a:rPr lang="en-GB" dirty="0" err="1"/>
              <a:t>mithraeum</a:t>
            </a:r>
            <a:r>
              <a:rPr lang="en-GB" dirty="0"/>
              <a:t>.</a:t>
            </a:r>
          </a:p>
          <a:p>
            <a:r>
              <a:rPr lang="en-GB" dirty="0"/>
              <a:t>Coin hoards indicate an abrupt end to its use around 388AD.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4165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indoor, stone&#10;&#10;Description automatically generated">
            <a:extLst>
              <a:ext uri="{FF2B5EF4-FFF2-40B4-BE49-F238E27FC236}">
                <a16:creationId xmlns:a16="http://schemas.microsoft.com/office/drawing/2014/main" id="{88065496-3099-0540-52EE-3FE97512F96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2" r="4472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7ECE45-6493-D5A4-1DCA-EA822851B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/>
          <a:lstStyle/>
          <a:p>
            <a:r>
              <a:rPr lang="en-GB" dirty="0"/>
              <a:t>The cult of Mithras was largely associated with the military and merchants.</a:t>
            </a:r>
          </a:p>
          <a:p>
            <a:r>
              <a:rPr lang="en-GB" dirty="0"/>
              <a:t>Originated in Persia and spread with these groups across the empire.</a:t>
            </a:r>
          </a:p>
          <a:p>
            <a:r>
              <a:rPr lang="en-GB" dirty="0"/>
              <a:t>Represented the constant battle between good and evil/light and darkness.</a:t>
            </a:r>
          </a:p>
          <a:p>
            <a:r>
              <a:rPr lang="en-GB" dirty="0"/>
              <a:t>Surrounded by mystery and may have been treated cautiously by the superstitious Britons.</a:t>
            </a:r>
          </a:p>
          <a:p>
            <a:r>
              <a:rPr lang="en-GB" dirty="0"/>
              <a:t>Series of initiation tests required and life had to be lived by a code.</a:t>
            </a:r>
          </a:p>
          <a:p>
            <a:r>
              <a:rPr lang="en-GB" dirty="0"/>
              <a:t>London was the centre for Mithraism in Britain, but instances and inscriptions found in </a:t>
            </a:r>
            <a:r>
              <a:rPr lang="en-GB" dirty="0" err="1"/>
              <a:t>Caernofon</a:t>
            </a:r>
            <a:r>
              <a:rPr lang="en-GB" dirty="0"/>
              <a:t>, </a:t>
            </a:r>
            <a:r>
              <a:rPr lang="en-GB" dirty="0" err="1"/>
              <a:t>Housesteads</a:t>
            </a:r>
            <a:r>
              <a:rPr lang="en-GB" dirty="0"/>
              <a:t> and </a:t>
            </a:r>
            <a:r>
              <a:rPr lang="en-GB" dirty="0" err="1"/>
              <a:t>Carrawburgh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0047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grass, outdoor, field, rock&#10;&#10;Description automatically generated">
            <a:extLst>
              <a:ext uri="{FF2B5EF4-FFF2-40B4-BE49-F238E27FC236}">
                <a16:creationId xmlns:a16="http://schemas.microsoft.com/office/drawing/2014/main" id="{D61C9AEB-08B9-D822-1AE5-7B8B5CB7D6F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9" r="19989"/>
          <a:stretch>
            <a:fillRect/>
          </a:stretch>
        </p:blipFill>
        <p:spPr>
          <a:xfrm>
            <a:off x="6950075" y="1143000"/>
            <a:ext cx="4268788" cy="4572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949BA5-C0BE-BFFA-CDAE-1DB1399E02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143000"/>
            <a:ext cx="5084979" cy="4572000"/>
          </a:xfrm>
        </p:spPr>
        <p:txBody>
          <a:bodyPr/>
          <a:lstStyle/>
          <a:p>
            <a:r>
              <a:rPr lang="en-GB" dirty="0"/>
              <a:t>It is not clear when Christianity was introduced to Britain.</a:t>
            </a:r>
          </a:p>
          <a:p>
            <a:r>
              <a:rPr lang="en-GB" dirty="0"/>
              <a:t>Increasingly popular among the elite in the C4th AD following the conversion of Constantine.</a:t>
            </a:r>
          </a:p>
          <a:p>
            <a:r>
              <a:rPr lang="en-GB" dirty="0"/>
              <a:t>Christian iconography appears in the decoration of villas, such as mosaic at Hinton St Mary and wall paintings of </a:t>
            </a:r>
            <a:r>
              <a:rPr lang="en-GB" dirty="0" err="1"/>
              <a:t>Lullingstone</a:t>
            </a:r>
            <a:r>
              <a:rPr lang="en-GB" dirty="0"/>
              <a:t> Roman Villa.</a:t>
            </a:r>
          </a:p>
          <a:p>
            <a:r>
              <a:rPr lang="en-GB" dirty="0"/>
              <a:t>Evidence that at the time, pagan traditions remained strong. Shrines were built and embellished in large numbers in Southern Britain (e.g. Jordan Hill and Maiden Castle). At </a:t>
            </a:r>
            <a:r>
              <a:rPr lang="en-GB" dirty="0" err="1"/>
              <a:t>Lullingstone</a:t>
            </a:r>
            <a:r>
              <a:rPr lang="en-GB" dirty="0"/>
              <a:t>, there is evidence that pagan traditions continued despite the Christian artwork.</a:t>
            </a:r>
          </a:p>
          <a:p>
            <a:r>
              <a:rPr lang="en-GB" dirty="0"/>
              <a:t>Things seem to start changing after the decrees of Theodosius I between 389 and 391.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826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8096A-A5F4-6516-E579-88F081F04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813619"/>
          </a:xfrm>
        </p:spPr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5A8D5F-4B42-C174-40BF-2676520E30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2261419"/>
            <a:ext cx="8825659" cy="375838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Romans and Ancient Britons polytheistic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Druids people of knowledge and influence, living outside of tribal ‘norms’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Druids targeted by Romans as powerful threat. </a:t>
            </a:r>
            <a:r>
              <a:rPr lang="en-GB" dirty="0" err="1"/>
              <a:t>Propoganda</a:t>
            </a:r>
            <a:r>
              <a:rPr lang="en-GB" dirty="0"/>
              <a:t>? Or truth?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Archaeology still looking for firm evidence of the Druids to tell both sides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Druidic/Celtic elements carried forward through language, place and tradition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Syncretism of British and Roman religions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Introduction of Christianity late in the Roman occupation, but older </a:t>
            </a:r>
            <a:r>
              <a:rPr lang="en-GB"/>
              <a:t>practices continue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4042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164</TotalTime>
  <Words>1784</Words>
  <Application>Microsoft Office PowerPoint</Application>
  <PresentationFormat>Widescreen</PresentationFormat>
  <Paragraphs>103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Ion</vt:lpstr>
      <vt:lpstr>Religion in Roman Britain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Penbryn Spoons</vt:lpstr>
      <vt:lpstr>Llyn Cerrig Bach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Religion in Roman Britain</dc:title>
  <dc:creator>Natalie Boyd</dc:creator>
  <cp:lastModifiedBy>Natalie Boyd (25000802)</cp:lastModifiedBy>
  <cp:revision>18</cp:revision>
  <dcterms:created xsi:type="dcterms:W3CDTF">2022-11-09T06:58:22Z</dcterms:created>
  <dcterms:modified xsi:type="dcterms:W3CDTF">2022-11-09T09:42:32Z</dcterms:modified>
</cp:coreProperties>
</file>