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4"/>
  </p:notesMasterIdLst>
  <p:sldIdLst>
    <p:sldId id="256" r:id="rId2"/>
    <p:sldId id="279" r:id="rId3"/>
    <p:sldId id="259" r:id="rId4"/>
    <p:sldId id="258" r:id="rId5"/>
    <p:sldId id="257" r:id="rId6"/>
    <p:sldId id="278" r:id="rId7"/>
    <p:sldId id="260" r:id="rId8"/>
    <p:sldId id="261" r:id="rId9"/>
    <p:sldId id="277" r:id="rId10"/>
    <p:sldId id="262" r:id="rId11"/>
    <p:sldId id="263" r:id="rId12"/>
    <p:sldId id="264" r:id="rId13"/>
    <p:sldId id="265" r:id="rId14"/>
    <p:sldId id="266" r:id="rId15"/>
    <p:sldId id="280" r:id="rId16"/>
    <p:sldId id="267" r:id="rId17"/>
    <p:sldId id="272" r:id="rId18"/>
    <p:sldId id="269" r:id="rId19"/>
    <p:sldId id="281" r:id="rId20"/>
    <p:sldId id="270" r:id="rId21"/>
    <p:sldId id="273" r:id="rId22"/>
    <p:sldId id="274" r:id="rId23"/>
    <p:sldId id="275" r:id="rId24"/>
    <p:sldId id="276" r:id="rId25"/>
    <p:sldId id="282" r:id="rId26"/>
    <p:sldId id="283" r:id="rId27"/>
    <p:sldId id="284" r:id="rId28"/>
    <p:sldId id="286" r:id="rId29"/>
    <p:sldId id="285" r:id="rId30"/>
    <p:sldId id="287" r:id="rId31"/>
    <p:sldId id="288" r:id="rId32"/>
    <p:sldId id="291"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D7D31"/>
    <a:srgbClr val="00307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74" autoAdjust="0"/>
    <p:restoredTop sz="76101" autoAdjust="0"/>
  </p:normalViewPr>
  <p:slideViewPr>
    <p:cSldViewPr snapToGrid="0">
      <p:cViewPr>
        <p:scale>
          <a:sx n="75" d="100"/>
          <a:sy n="75" d="100"/>
        </p:scale>
        <p:origin x="294" y="198"/>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6/11/relationships/changesInfo" Target="changesInfos/changesInfo1.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uw Griffiths" userId="be253156-1baf-4540-9db4-99275122b591" providerId="ADAL" clId="{102D17DF-63FE-45BE-9790-9A3DA2ACAEFD}"/>
    <pc:docChg chg="delSld">
      <pc:chgData name="Huw Griffiths" userId="be253156-1baf-4540-9db4-99275122b591" providerId="ADAL" clId="{102D17DF-63FE-45BE-9790-9A3DA2ACAEFD}" dt="2024-01-25T16:10:33.381" v="16" actId="47"/>
      <pc:docMkLst>
        <pc:docMk/>
      </pc:docMkLst>
      <pc:sldChg chg="del">
        <pc:chgData name="Huw Griffiths" userId="be253156-1baf-4540-9db4-99275122b591" providerId="ADAL" clId="{102D17DF-63FE-45BE-9790-9A3DA2ACAEFD}" dt="2024-01-25T16:10:21.487" v="0" actId="47"/>
        <pc:sldMkLst>
          <pc:docMk/>
          <pc:sldMk cId="333272081" sldId="289"/>
        </pc:sldMkLst>
      </pc:sldChg>
      <pc:sldChg chg="del">
        <pc:chgData name="Huw Griffiths" userId="be253156-1baf-4540-9db4-99275122b591" providerId="ADAL" clId="{102D17DF-63FE-45BE-9790-9A3DA2ACAEFD}" dt="2024-01-25T16:10:24.089" v="1" actId="47"/>
        <pc:sldMkLst>
          <pc:docMk/>
          <pc:sldMk cId="3449984360" sldId="290"/>
        </pc:sldMkLst>
      </pc:sldChg>
      <pc:sldChg chg="del">
        <pc:chgData name="Huw Griffiths" userId="be253156-1baf-4540-9db4-99275122b591" providerId="ADAL" clId="{102D17DF-63FE-45BE-9790-9A3DA2ACAEFD}" dt="2024-01-25T16:10:24.826" v="2" actId="47"/>
        <pc:sldMkLst>
          <pc:docMk/>
          <pc:sldMk cId="3091013348" sldId="292"/>
        </pc:sldMkLst>
      </pc:sldChg>
      <pc:sldChg chg="del">
        <pc:chgData name="Huw Griffiths" userId="be253156-1baf-4540-9db4-99275122b591" providerId="ADAL" clId="{102D17DF-63FE-45BE-9790-9A3DA2ACAEFD}" dt="2024-01-25T16:10:25.352" v="3" actId="47"/>
        <pc:sldMkLst>
          <pc:docMk/>
          <pc:sldMk cId="888294389" sldId="293"/>
        </pc:sldMkLst>
      </pc:sldChg>
      <pc:sldChg chg="del">
        <pc:chgData name="Huw Griffiths" userId="be253156-1baf-4540-9db4-99275122b591" providerId="ADAL" clId="{102D17DF-63FE-45BE-9790-9A3DA2ACAEFD}" dt="2024-01-25T16:10:25.810" v="4" actId="47"/>
        <pc:sldMkLst>
          <pc:docMk/>
          <pc:sldMk cId="4261875030" sldId="294"/>
        </pc:sldMkLst>
      </pc:sldChg>
      <pc:sldChg chg="del">
        <pc:chgData name="Huw Griffiths" userId="be253156-1baf-4540-9db4-99275122b591" providerId="ADAL" clId="{102D17DF-63FE-45BE-9790-9A3DA2ACAEFD}" dt="2024-01-25T16:10:26.211" v="5" actId="47"/>
        <pc:sldMkLst>
          <pc:docMk/>
          <pc:sldMk cId="3474527157" sldId="295"/>
        </pc:sldMkLst>
      </pc:sldChg>
      <pc:sldChg chg="del">
        <pc:chgData name="Huw Griffiths" userId="be253156-1baf-4540-9db4-99275122b591" providerId="ADAL" clId="{102D17DF-63FE-45BE-9790-9A3DA2ACAEFD}" dt="2024-01-25T16:10:26.608" v="6" actId="47"/>
        <pc:sldMkLst>
          <pc:docMk/>
          <pc:sldMk cId="2276401192" sldId="296"/>
        </pc:sldMkLst>
      </pc:sldChg>
      <pc:sldChg chg="del">
        <pc:chgData name="Huw Griffiths" userId="be253156-1baf-4540-9db4-99275122b591" providerId="ADAL" clId="{102D17DF-63FE-45BE-9790-9A3DA2ACAEFD}" dt="2024-01-25T16:10:27.893" v="9" actId="47"/>
        <pc:sldMkLst>
          <pc:docMk/>
          <pc:sldMk cId="3060934203" sldId="297"/>
        </pc:sldMkLst>
      </pc:sldChg>
      <pc:sldChg chg="del">
        <pc:chgData name="Huw Griffiths" userId="be253156-1baf-4540-9db4-99275122b591" providerId="ADAL" clId="{102D17DF-63FE-45BE-9790-9A3DA2ACAEFD}" dt="2024-01-25T16:10:27.542" v="8" actId="47"/>
        <pc:sldMkLst>
          <pc:docMk/>
          <pc:sldMk cId="3970695206" sldId="298"/>
        </pc:sldMkLst>
      </pc:sldChg>
      <pc:sldChg chg="del">
        <pc:chgData name="Huw Griffiths" userId="be253156-1baf-4540-9db4-99275122b591" providerId="ADAL" clId="{102D17DF-63FE-45BE-9790-9A3DA2ACAEFD}" dt="2024-01-25T16:10:27.267" v="7" actId="47"/>
        <pc:sldMkLst>
          <pc:docMk/>
          <pc:sldMk cId="4127500713" sldId="299"/>
        </pc:sldMkLst>
      </pc:sldChg>
      <pc:sldChg chg="del">
        <pc:chgData name="Huw Griffiths" userId="be253156-1baf-4540-9db4-99275122b591" providerId="ADAL" clId="{102D17DF-63FE-45BE-9790-9A3DA2ACAEFD}" dt="2024-01-25T16:10:29.146" v="11" actId="47"/>
        <pc:sldMkLst>
          <pc:docMk/>
          <pc:sldMk cId="1870588028" sldId="300"/>
        </pc:sldMkLst>
      </pc:sldChg>
      <pc:sldChg chg="del">
        <pc:chgData name="Huw Griffiths" userId="be253156-1baf-4540-9db4-99275122b591" providerId="ADAL" clId="{102D17DF-63FE-45BE-9790-9A3DA2ACAEFD}" dt="2024-01-25T16:10:29.634" v="12" actId="47"/>
        <pc:sldMkLst>
          <pc:docMk/>
          <pc:sldMk cId="3921960342" sldId="301"/>
        </pc:sldMkLst>
      </pc:sldChg>
      <pc:sldChg chg="del">
        <pc:chgData name="Huw Griffiths" userId="be253156-1baf-4540-9db4-99275122b591" providerId="ADAL" clId="{102D17DF-63FE-45BE-9790-9A3DA2ACAEFD}" dt="2024-01-25T16:10:28.349" v="10" actId="47"/>
        <pc:sldMkLst>
          <pc:docMk/>
          <pc:sldMk cId="2062309390" sldId="302"/>
        </pc:sldMkLst>
      </pc:sldChg>
      <pc:sldChg chg="del">
        <pc:chgData name="Huw Griffiths" userId="be253156-1baf-4540-9db4-99275122b591" providerId="ADAL" clId="{102D17DF-63FE-45BE-9790-9A3DA2ACAEFD}" dt="2024-01-25T16:10:31.315" v="15" actId="47"/>
        <pc:sldMkLst>
          <pc:docMk/>
          <pc:sldMk cId="1417070259" sldId="303"/>
        </pc:sldMkLst>
      </pc:sldChg>
      <pc:sldChg chg="del">
        <pc:chgData name="Huw Griffiths" userId="be253156-1baf-4540-9db4-99275122b591" providerId="ADAL" clId="{102D17DF-63FE-45BE-9790-9A3DA2ACAEFD}" dt="2024-01-25T16:10:30.129" v="13" actId="47"/>
        <pc:sldMkLst>
          <pc:docMk/>
          <pc:sldMk cId="2665412533" sldId="304"/>
        </pc:sldMkLst>
      </pc:sldChg>
      <pc:sldChg chg="del">
        <pc:chgData name="Huw Griffiths" userId="be253156-1baf-4540-9db4-99275122b591" providerId="ADAL" clId="{102D17DF-63FE-45BE-9790-9A3DA2ACAEFD}" dt="2024-01-25T16:10:30.715" v="14" actId="47"/>
        <pc:sldMkLst>
          <pc:docMk/>
          <pc:sldMk cId="3277543252" sldId="305"/>
        </pc:sldMkLst>
      </pc:sldChg>
      <pc:sldChg chg="del">
        <pc:chgData name="Huw Griffiths" userId="be253156-1baf-4540-9db4-99275122b591" providerId="ADAL" clId="{102D17DF-63FE-45BE-9790-9A3DA2ACAEFD}" dt="2024-01-25T16:10:33.381" v="16" actId="47"/>
        <pc:sldMkLst>
          <pc:docMk/>
          <pc:sldMk cId="2915099805" sldId="306"/>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C79BD3E-CF4E-4FF2-92B0-344C7B3DFCEC}" type="datetimeFigureOut">
              <a:rPr lang="en-GB" smtClean="0"/>
              <a:t>25/01/2024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88E610C-9FA0-4C36-AB60-0F0D9742FD30}" type="slidenum">
              <a:rPr lang="en-GB" smtClean="0"/>
              <a:t>‹#›</a:t>
            </a:fld>
            <a:endParaRPr lang="en-GB"/>
          </a:p>
        </p:txBody>
      </p:sp>
    </p:spTree>
    <p:extLst>
      <p:ext uri="{BB962C8B-B14F-4D97-AF65-F5344CB8AC3E}">
        <p14:creationId xmlns:p14="http://schemas.microsoft.com/office/powerpoint/2010/main" val="23806505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 text of Hywel </a:t>
            </a:r>
            <a:r>
              <a:rPr lang="en-US" dirty="0" err="1"/>
              <a:t>Dda's</a:t>
            </a:r>
            <a:r>
              <a:rPr lang="en-US" dirty="0"/>
              <a:t> original Laws has survived, but 42 texts written between 1230 and 1500 exist.</a:t>
            </a:r>
          </a:p>
          <a:p>
            <a:endParaRPr lang="en-GB" dirty="0"/>
          </a:p>
        </p:txBody>
      </p:sp>
      <p:sp>
        <p:nvSpPr>
          <p:cNvPr id="4" name="Slide Number Placeholder 3"/>
          <p:cNvSpPr>
            <a:spLocks noGrp="1"/>
          </p:cNvSpPr>
          <p:nvPr>
            <p:ph type="sldNum" sz="quarter" idx="5"/>
          </p:nvPr>
        </p:nvSpPr>
        <p:spPr/>
        <p:txBody>
          <a:bodyPr/>
          <a:lstStyle/>
          <a:p>
            <a:fld id="{F88E610C-9FA0-4C36-AB60-0F0D9742FD30}" type="slidenum">
              <a:rPr lang="en-GB" smtClean="0"/>
              <a:t>16</a:t>
            </a:fld>
            <a:endParaRPr lang="en-GB"/>
          </a:p>
        </p:txBody>
      </p:sp>
    </p:spTree>
    <p:extLst>
      <p:ext uri="{BB962C8B-B14F-4D97-AF65-F5344CB8AC3E}">
        <p14:creationId xmlns:p14="http://schemas.microsoft.com/office/powerpoint/2010/main" val="8792574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8E610C-9FA0-4C36-AB60-0F0D9742FD30}" type="slidenum">
              <a:rPr lang="en-GB" smtClean="0"/>
              <a:t>22</a:t>
            </a:fld>
            <a:endParaRPr lang="en-GB"/>
          </a:p>
        </p:txBody>
      </p:sp>
    </p:spTree>
    <p:extLst>
      <p:ext uri="{BB962C8B-B14F-4D97-AF65-F5344CB8AC3E}">
        <p14:creationId xmlns:p14="http://schemas.microsoft.com/office/powerpoint/2010/main" val="394512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 was the work of one copyist who compiled the book at different periods in his life, before and around the year 1250. </a:t>
            </a:r>
            <a:endParaRPr lang="en-GB" dirty="0"/>
          </a:p>
        </p:txBody>
      </p:sp>
      <p:sp>
        <p:nvSpPr>
          <p:cNvPr id="4" name="Slide Number Placeholder 3"/>
          <p:cNvSpPr>
            <a:spLocks noGrp="1"/>
          </p:cNvSpPr>
          <p:nvPr>
            <p:ph type="sldNum" sz="quarter" idx="5"/>
          </p:nvPr>
        </p:nvSpPr>
        <p:spPr/>
        <p:txBody>
          <a:bodyPr/>
          <a:lstStyle/>
          <a:p>
            <a:fld id="{F88E610C-9FA0-4C36-AB60-0F0D9742FD30}" type="slidenum">
              <a:rPr lang="en-GB" smtClean="0"/>
              <a:t>23</a:t>
            </a:fld>
            <a:endParaRPr lang="en-GB"/>
          </a:p>
        </p:txBody>
      </p:sp>
    </p:spTree>
    <p:extLst>
      <p:ext uri="{BB962C8B-B14F-4D97-AF65-F5344CB8AC3E}">
        <p14:creationId xmlns:p14="http://schemas.microsoft.com/office/powerpoint/2010/main" val="8307212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8E610C-9FA0-4C36-AB60-0F0D9742FD30}" type="slidenum">
              <a:rPr lang="en-GB" smtClean="0"/>
              <a:t>25</a:t>
            </a:fld>
            <a:endParaRPr lang="en-GB"/>
          </a:p>
        </p:txBody>
      </p:sp>
    </p:spTree>
    <p:extLst>
      <p:ext uri="{BB962C8B-B14F-4D97-AF65-F5344CB8AC3E}">
        <p14:creationId xmlns:p14="http://schemas.microsoft.com/office/powerpoint/2010/main" val="11776969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8E610C-9FA0-4C36-AB60-0F0D9742FD30}" type="slidenum">
              <a:rPr lang="en-GB" smtClean="0"/>
              <a:t>27</a:t>
            </a:fld>
            <a:endParaRPr lang="en-GB"/>
          </a:p>
        </p:txBody>
      </p:sp>
    </p:spTree>
    <p:extLst>
      <p:ext uri="{BB962C8B-B14F-4D97-AF65-F5344CB8AC3E}">
        <p14:creationId xmlns:p14="http://schemas.microsoft.com/office/powerpoint/2010/main" val="23679458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8E610C-9FA0-4C36-AB60-0F0D9742FD30}" type="slidenum">
              <a:rPr lang="en-GB" smtClean="0"/>
              <a:t>32</a:t>
            </a:fld>
            <a:endParaRPr lang="en-GB"/>
          </a:p>
        </p:txBody>
      </p:sp>
    </p:spTree>
    <p:extLst>
      <p:ext uri="{BB962C8B-B14F-4D97-AF65-F5344CB8AC3E}">
        <p14:creationId xmlns:p14="http://schemas.microsoft.com/office/powerpoint/2010/main" val="13821285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3EFD03-2742-526C-27D7-51A5CE82A0C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DF5AF3B-CFC9-C89D-C1F4-4F95091D62C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792A6BF-7139-CEAA-B189-BDCDDCFD6376}"/>
              </a:ext>
            </a:extLst>
          </p:cNvPr>
          <p:cNvSpPr>
            <a:spLocks noGrp="1"/>
          </p:cNvSpPr>
          <p:nvPr>
            <p:ph type="dt" sz="half" idx="10"/>
          </p:nvPr>
        </p:nvSpPr>
        <p:spPr/>
        <p:txBody>
          <a:bodyPr/>
          <a:lstStyle/>
          <a:p>
            <a:fld id="{200B7197-2B5F-4E79-B085-B63566DE5D0F}" type="datetimeFigureOut">
              <a:rPr lang="en-GB" smtClean="0"/>
              <a:t>25/01/2024</a:t>
            </a:fld>
            <a:endParaRPr lang="en-GB"/>
          </a:p>
        </p:txBody>
      </p:sp>
      <p:sp>
        <p:nvSpPr>
          <p:cNvPr id="5" name="Footer Placeholder 4">
            <a:extLst>
              <a:ext uri="{FF2B5EF4-FFF2-40B4-BE49-F238E27FC236}">
                <a16:creationId xmlns:a16="http://schemas.microsoft.com/office/drawing/2014/main" id="{EF3CE8CE-1D9B-8D75-2B16-F01E9D6AB65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A80FD76-5A73-BD90-EA7D-C7A56CABC262}"/>
              </a:ext>
            </a:extLst>
          </p:cNvPr>
          <p:cNvSpPr>
            <a:spLocks noGrp="1"/>
          </p:cNvSpPr>
          <p:nvPr>
            <p:ph type="sldNum" sz="quarter" idx="12"/>
          </p:nvPr>
        </p:nvSpPr>
        <p:spPr/>
        <p:txBody>
          <a:bodyPr/>
          <a:lstStyle/>
          <a:p>
            <a:fld id="{5EBB1A45-49F7-4B8F-B5AA-D26083ACE0FD}" type="slidenum">
              <a:rPr lang="en-GB" smtClean="0"/>
              <a:t>‹#›</a:t>
            </a:fld>
            <a:endParaRPr lang="en-GB"/>
          </a:p>
        </p:txBody>
      </p:sp>
    </p:spTree>
    <p:extLst>
      <p:ext uri="{BB962C8B-B14F-4D97-AF65-F5344CB8AC3E}">
        <p14:creationId xmlns:p14="http://schemas.microsoft.com/office/powerpoint/2010/main" val="138611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63CCFE-1A79-B48E-1D26-23E35B2F59D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5F5FB9F-DD2E-DDB8-9D7F-F57C26FFBD2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A98F5B-985D-B547-0829-AE295BFBF585}"/>
              </a:ext>
            </a:extLst>
          </p:cNvPr>
          <p:cNvSpPr>
            <a:spLocks noGrp="1"/>
          </p:cNvSpPr>
          <p:nvPr>
            <p:ph type="dt" sz="half" idx="10"/>
          </p:nvPr>
        </p:nvSpPr>
        <p:spPr/>
        <p:txBody>
          <a:bodyPr/>
          <a:lstStyle/>
          <a:p>
            <a:fld id="{200B7197-2B5F-4E79-B085-B63566DE5D0F}" type="datetimeFigureOut">
              <a:rPr lang="en-GB" smtClean="0"/>
              <a:t>25/01/2024</a:t>
            </a:fld>
            <a:endParaRPr lang="en-GB"/>
          </a:p>
        </p:txBody>
      </p:sp>
      <p:sp>
        <p:nvSpPr>
          <p:cNvPr id="5" name="Footer Placeholder 4">
            <a:extLst>
              <a:ext uri="{FF2B5EF4-FFF2-40B4-BE49-F238E27FC236}">
                <a16:creationId xmlns:a16="http://schemas.microsoft.com/office/drawing/2014/main" id="{3B4BEC83-1664-7ADA-E81E-68C48291C77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CCF5932-3294-9203-FF46-EB9C7FF7D464}"/>
              </a:ext>
            </a:extLst>
          </p:cNvPr>
          <p:cNvSpPr>
            <a:spLocks noGrp="1"/>
          </p:cNvSpPr>
          <p:nvPr>
            <p:ph type="sldNum" sz="quarter" idx="12"/>
          </p:nvPr>
        </p:nvSpPr>
        <p:spPr/>
        <p:txBody>
          <a:bodyPr/>
          <a:lstStyle/>
          <a:p>
            <a:fld id="{5EBB1A45-49F7-4B8F-B5AA-D26083ACE0FD}" type="slidenum">
              <a:rPr lang="en-GB" smtClean="0"/>
              <a:t>‹#›</a:t>
            </a:fld>
            <a:endParaRPr lang="en-GB"/>
          </a:p>
        </p:txBody>
      </p:sp>
    </p:spTree>
    <p:extLst>
      <p:ext uri="{BB962C8B-B14F-4D97-AF65-F5344CB8AC3E}">
        <p14:creationId xmlns:p14="http://schemas.microsoft.com/office/powerpoint/2010/main" val="20030190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8F6495-DC40-2910-1A28-E63544B2CD1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6F2DA9D-9D03-06C7-2E62-B01C0AAF326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3DEEF5C-6B5B-1682-0BA0-AF9A6A060ED9}"/>
              </a:ext>
            </a:extLst>
          </p:cNvPr>
          <p:cNvSpPr>
            <a:spLocks noGrp="1"/>
          </p:cNvSpPr>
          <p:nvPr>
            <p:ph type="dt" sz="half" idx="10"/>
          </p:nvPr>
        </p:nvSpPr>
        <p:spPr/>
        <p:txBody>
          <a:bodyPr/>
          <a:lstStyle/>
          <a:p>
            <a:fld id="{200B7197-2B5F-4E79-B085-B63566DE5D0F}" type="datetimeFigureOut">
              <a:rPr lang="en-GB" smtClean="0"/>
              <a:t>25/01/2024</a:t>
            </a:fld>
            <a:endParaRPr lang="en-GB"/>
          </a:p>
        </p:txBody>
      </p:sp>
      <p:sp>
        <p:nvSpPr>
          <p:cNvPr id="5" name="Footer Placeholder 4">
            <a:extLst>
              <a:ext uri="{FF2B5EF4-FFF2-40B4-BE49-F238E27FC236}">
                <a16:creationId xmlns:a16="http://schemas.microsoft.com/office/drawing/2014/main" id="{1D363CA2-66A5-3BB1-67D8-D54A4ED5D52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E294D31-A347-D639-9F37-8219DCA3010B}"/>
              </a:ext>
            </a:extLst>
          </p:cNvPr>
          <p:cNvSpPr>
            <a:spLocks noGrp="1"/>
          </p:cNvSpPr>
          <p:nvPr>
            <p:ph type="sldNum" sz="quarter" idx="12"/>
          </p:nvPr>
        </p:nvSpPr>
        <p:spPr/>
        <p:txBody>
          <a:bodyPr/>
          <a:lstStyle/>
          <a:p>
            <a:fld id="{5EBB1A45-49F7-4B8F-B5AA-D26083ACE0FD}" type="slidenum">
              <a:rPr lang="en-GB" smtClean="0"/>
              <a:t>‹#›</a:t>
            </a:fld>
            <a:endParaRPr lang="en-GB"/>
          </a:p>
        </p:txBody>
      </p:sp>
    </p:spTree>
    <p:extLst>
      <p:ext uri="{BB962C8B-B14F-4D97-AF65-F5344CB8AC3E}">
        <p14:creationId xmlns:p14="http://schemas.microsoft.com/office/powerpoint/2010/main" val="28290047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C8A6E-2087-7A3F-6DBC-0089E2D0A15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9A76ABF-8DF1-F73B-2E32-FEF0D926219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0C49714-3DCF-1699-5A93-A64FC9922BA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08FD133-2C83-C0CC-94CC-3B1EED34F2A6}"/>
              </a:ext>
            </a:extLst>
          </p:cNvPr>
          <p:cNvSpPr>
            <a:spLocks noGrp="1"/>
          </p:cNvSpPr>
          <p:nvPr>
            <p:ph type="dt" sz="half" idx="10"/>
          </p:nvPr>
        </p:nvSpPr>
        <p:spPr/>
        <p:txBody>
          <a:bodyPr/>
          <a:lstStyle/>
          <a:p>
            <a:fld id="{200B7197-2B5F-4E79-B085-B63566DE5D0F}" type="datetimeFigureOut">
              <a:rPr lang="en-GB" smtClean="0"/>
              <a:t>25/01/2024</a:t>
            </a:fld>
            <a:endParaRPr lang="en-GB"/>
          </a:p>
        </p:txBody>
      </p:sp>
      <p:sp>
        <p:nvSpPr>
          <p:cNvPr id="6" name="Footer Placeholder 5">
            <a:extLst>
              <a:ext uri="{FF2B5EF4-FFF2-40B4-BE49-F238E27FC236}">
                <a16:creationId xmlns:a16="http://schemas.microsoft.com/office/drawing/2014/main" id="{E60DBB88-1DA4-A865-6AA9-EC562308DD7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7492E-823A-7917-8FA2-0A2039BB9170}"/>
              </a:ext>
            </a:extLst>
          </p:cNvPr>
          <p:cNvSpPr>
            <a:spLocks noGrp="1"/>
          </p:cNvSpPr>
          <p:nvPr>
            <p:ph type="sldNum" sz="quarter" idx="12"/>
          </p:nvPr>
        </p:nvSpPr>
        <p:spPr/>
        <p:txBody>
          <a:bodyPr/>
          <a:lstStyle/>
          <a:p>
            <a:fld id="{5EBB1A45-49F7-4B8F-B5AA-D26083ACE0FD}" type="slidenum">
              <a:rPr lang="en-GB" smtClean="0"/>
              <a:t>‹#›</a:t>
            </a:fld>
            <a:endParaRPr lang="en-GB"/>
          </a:p>
        </p:txBody>
      </p:sp>
    </p:spTree>
    <p:extLst>
      <p:ext uri="{BB962C8B-B14F-4D97-AF65-F5344CB8AC3E}">
        <p14:creationId xmlns:p14="http://schemas.microsoft.com/office/powerpoint/2010/main" val="729004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6CCBB-AA4C-181C-2659-91018587DD5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1208096-9C40-1A79-CDCD-7F2715A174D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FE6FC7E-80CF-D4F3-4608-F60518EB0D1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36A1EF6-F45C-4BD1-2ACB-4A04C5E663A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F59D01-158B-AF46-4AAC-BEEC3F161EB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A16201A-A3D6-2C15-FDD5-AA86FC30DF52}"/>
              </a:ext>
            </a:extLst>
          </p:cNvPr>
          <p:cNvSpPr>
            <a:spLocks noGrp="1"/>
          </p:cNvSpPr>
          <p:nvPr>
            <p:ph type="dt" sz="half" idx="10"/>
          </p:nvPr>
        </p:nvSpPr>
        <p:spPr/>
        <p:txBody>
          <a:bodyPr/>
          <a:lstStyle/>
          <a:p>
            <a:fld id="{200B7197-2B5F-4E79-B085-B63566DE5D0F}" type="datetimeFigureOut">
              <a:rPr lang="en-GB" smtClean="0"/>
              <a:t>25/01/2024</a:t>
            </a:fld>
            <a:endParaRPr lang="en-GB"/>
          </a:p>
        </p:txBody>
      </p:sp>
      <p:sp>
        <p:nvSpPr>
          <p:cNvPr id="8" name="Footer Placeholder 7">
            <a:extLst>
              <a:ext uri="{FF2B5EF4-FFF2-40B4-BE49-F238E27FC236}">
                <a16:creationId xmlns:a16="http://schemas.microsoft.com/office/drawing/2014/main" id="{A1973AEF-9B17-81DD-F152-1E94C9D6AE8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59A9E71-30BF-2F9E-8ED5-C57DFEABAE65}"/>
              </a:ext>
            </a:extLst>
          </p:cNvPr>
          <p:cNvSpPr>
            <a:spLocks noGrp="1"/>
          </p:cNvSpPr>
          <p:nvPr>
            <p:ph type="sldNum" sz="quarter" idx="12"/>
          </p:nvPr>
        </p:nvSpPr>
        <p:spPr/>
        <p:txBody>
          <a:bodyPr/>
          <a:lstStyle/>
          <a:p>
            <a:fld id="{5EBB1A45-49F7-4B8F-B5AA-D26083ACE0FD}" type="slidenum">
              <a:rPr lang="en-GB" smtClean="0"/>
              <a:t>‹#›</a:t>
            </a:fld>
            <a:endParaRPr lang="en-GB"/>
          </a:p>
        </p:txBody>
      </p:sp>
    </p:spTree>
    <p:extLst>
      <p:ext uri="{BB962C8B-B14F-4D97-AF65-F5344CB8AC3E}">
        <p14:creationId xmlns:p14="http://schemas.microsoft.com/office/powerpoint/2010/main" val="13491041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DB05E8-1944-FFFA-2194-DB7DA3FF6C4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5B118F1-6AE3-79A6-C818-1AEFF7DBC24A}"/>
              </a:ext>
            </a:extLst>
          </p:cNvPr>
          <p:cNvSpPr>
            <a:spLocks noGrp="1"/>
          </p:cNvSpPr>
          <p:nvPr>
            <p:ph type="dt" sz="half" idx="10"/>
          </p:nvPr>
        </p:nvSpPr>
        <p:spPr/>
        <p:txBody>
          <a:bodyPr/>
          <a:lstStyle/>
          <a:p>
            <a:fld id="{200B7197-2B5F-4E79-B085-B63566DE5D0F}" type="datetimeFigureOut">
              <a:rPr lang="en-GB" smtClean="0"/>
              <a:t>25/01/2024</a:t>
            </a:fld>
            <a:endParaRPr lang="en-GB"/>
          </a:p>
        </p:txBody>
      </p:sp>
      <p:sp>
        <p:nvSpPr>
          <p:cNvPr id="4" name="Footer Placeholder 3">
            <a:extLst>
              <a:ext uri="{FF2B5EF4-FFF2-40B4-BE49-F238E27FC236}">
                <a16:creationId xmlns:a16="http://schemas.microsoft.com/office/drawing/2014/main" id="{3D1E5645-FCC5-2AED-944B-CFAF6477947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64DA402-D956-84F2-4D2A-C8BC8D4E73D3}"/>
              </a:ext>
            </a:extLst>
          </p:cNvPr>
          <p:cNvSpPr>
            <a:spLocks noGrp="1"/>
          </p:cNvSpPr>
          <p:nvPr>
            <p:ph type="sldNum" sz="quarter" idx="12"/>
          </p:nvPr>
        </p:nvSpPr>
        <p:spPr/>
        <p:txBody>
          <a:bodyPr/>
          <a:lstStyle/>
          <a:p>
            <a:fld id="{5EBB1A45-49F7-4B8F-B5AA-D26083ACE0FD}" type="slidenum">
              <a:rPr lang="en-GB" smtClean="0"/>
              <a:t>‹#›</a:t>
            </a:fld>
            <a:endParaRPr lang="en-GB"/>
          </a:p>
        </p:txBody>
      </p:sp>
    </p:spTree>
    <p:extLst>
      <p:ext uri="{BB962C8B-B14F-4D97-AF65-F5344CB8AC3E}">
        <p14:creationId xmlns:p14="http://schemas.microsoft.com/office/powerpoint/2010/main" val="33748635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CE3F01B-E712-1937-A6C6-CD6480DFE7FF}"/>
              </a:ext>
            </a:extLst>
          </p:cNvPr>
          <p:cNvSpPr>
            <a:spLocks noGrp="1"/>
          </p:cNvSpPr>
          <p:nvPr>
            <p:ph type="dt" sz="half" idx="10"/>
          </p:nvPr>
        </p:nvSpPr>
        <p:spPr/>
        <p:txBody>
          <a:bodyPr/>
          <a:lstStyle/>
          <a:p>
            <a:fld id="{200B7197-2B5F-4E79-B085-B63566DE5D0F}" type="datetimeFigureOut">
              <a:rPr lang="en-GB" smtClean="0"/>
              <a:t>25/01/2024</a:t>
            </a:fld>
            <a:endParaRPr lang="en-GB"/>
          </a:p>
        </p:txBody>
      </p:sp>
      <p:sp>
        <p:nvSpPr>
          <p:cNvPr id="3" name="Footer Placeholder 2">
            <a:extLst>
              <a:ext uri="{FF2B5EF4-FFF2-40B4-BE49-F238E27FC236}">
                <a16:creationId xmlns:a16="http://schemas.microsoft.com/office/drawing/2014/main" id="{CB8E545C-19EF-B0F9-45D2-3D5C2D3DDC3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65EE15D-D55F-6A30-868E-AD4DF164E288}"/>
              </a:ext>
            </a:extLst>
          </p:cNvPr>
          <p:cNvSpPr>
            <a:spLocks noGrp="1"/>
          </p:cNvSpPr>
          <p:nvPr>
            <p:ph type="sldNum" sz="quarter" idx="12"/>
          </p:nvPr>
        </p:nvSpPr>
        <p:spPr/>
        <p:txBody>
          <a:bodyPr/>
          <a:lstStyle/>
          <a:p>
            <a:fld id="{5EBB1A45-49F7-4B8F-B5AA-D26083ACE0FD}" type="slidenum">
              <a:rPr lang="en-GB" smtClean="0"/>
              <a:t>‹#›</a:t>
            </a:fld>
            <a:endParaRPr lang="en-GB"/>
          </a:p>
        </p:txBody>
      </p:sp>
    </p:spTree>
    <p:extLst>
      <p:ext uri="{BB962C8B-B14F-4D97-AF65-F5344CB8AC3E}">
        <p14:creationId xmlns:p14="http://schemas.microsoft.com/office/powerpoint/2010/main" val="975910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0DF022-D76E-A06B-76F9-0FD77A4EBAF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E5470CE-394D-EFDD-B866-C2D04B09B0C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507572F-DA35-AC33-7C45-B0718D3FB83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8A72AB8-D50E-9E9C-94F3-DE4EC8D91CFE}"/>
              </a:ext>
            </a:extLst>
          </p:cNvPr>
          <p:cNvSpPr>
            <a:spLocks noGrp="1"/>
          </p:cNvSpPr>
          <p:nvPr>
            <p:ph type="dt" sz="half" idx="10"/>
          </p:nvPr>
        </p:nvSpPr>
        <p:spPr/>
        <p:txBody>
          <a:bodyPr/>
          <a:lstStyle/>
          <a:p>
            <a:fld id="{200B7197-2B5F-4E79-B085-B63566DE5D0F}" type="datetimeFigureOut">
              <a:rPr lang="en-GB" smtClean="0"/>
              <a:t>25/01/2024</a:t>
            </a:fld>
            <a:endParaRPr lang="en-GB"/>
          </a:p>
        </p:txBody>
      </p:sp>
      <p:sp>
        <p:nvSpPr>
          <p:cNvPr id="6" name="Footer Placeholder 5">
            <a:extLst>
              <a:ext uri="{FF2B5EF4-FFF2-40B4-BE49-F238E27FC236}">
                <a16:creationId xmlns:a16="http://schemas.microsoft.com/office/drawing/2014/main" id="{229C0AEF-7789-E0E7-F76B-71BB14A2DE5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EA18302-7135-8E0E-19E2-E63DAB0026F4}"/>
              </a:ext>
            </a:extLst>
          </p:cNvPr>
          <p:cNvSpPr>
            <a:spLocks noGrp="1"/>
          </p:cNvSpPr>
          <p:nvPr>
            <p:ph type="sldNum" sz="quarter" idx="12"/>
          </p:nvPr>
        </p:nvSpPr>
        <p:spPr/>
        <p:txBody>
          <a:bodyPr/>
          <a:lstStyle/>
          <a:p>
            <a:fld id="{5EBB1A45-49F7-4B8F-B5AA-D26083ACE0FD}" type="slidenum">
              <a:rPr lang="en-GB" smtClean="0"/>
              <a:t>‹#›</a:t>
            </a:fld>
            <a:endParaRPr lang="en-GB"/>
          </a:p>
        </p:txBody>
      </p:sp>
    </p:spTree>
    <p:extLst>
      <p:ext uri="{BB962C8B-B14F-4D97-AF65-F5344CB8AC3E}">
        <p14:creationId xmlns:p14="http://schemas.microsoft.com/office/powerpoint/2010/main" val="13245077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77E241-545A-A4CA-1755-9FFDD6E9368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E4D0DCC-2B64-ED13-096A-B3C7CBD9D4C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2BC1573-2CCE-7224-FE1A-FB5D54A8603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51E05C4-7931-84EF-72B5-10B64814F388}"/>
              </a:ext>
            </a:extLst>
          </p:cNvPr>
          <p:cNvSpPr>
            <a:spLocks noGrp="1"/>
          </p:cNvSpPr>
          <p:nvPr>
            <p:ph type="dt" sz="half" idx="10"/>
          </p:nvPr>
        </p:nvSpPr>
        <p:spPr/>
        <p:txBody>
          <a:bodyPr/>
          <a:lstStyle/>
          <a:p>
            <a:fld id="{200B7197-2B5F-4E79-B085-B63566DE5D0F}" type="datetimeFigureOut">
              <a:rPr lang="en-GB" smtClean="0"/>
              <a:t>25/01/2024</a:t>
            </a:fld>
            <a:endParaRPr lang="en-GB"/>
          </a:p>
        </p:txBody>
      </p:sp>
      <p:sp>
        <p:nvSpPr>
          <p:cNvPr id="6" name="Footer Placeholder 5">
            <a:extLst>
              <a:ext uri="{FF2B5EF4-FFF2-40B4-BE49-F238E27FC236}">
                <a16:creationId xmlns:a16="http://schemas.microsoft.com/office/drawing/2014/main" id="{ED4D7718-B902-BB33-CD48-5ED5D293A4E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7FF2A7F-2C6E-1799-67CE-0A73623E061A}"/>
              </a:ext>
            </a:extLst>
          </p:cNvPr>
          <p:cNvSpPr>
            <a:spLocks noGrp="1"/>
          </p:cNvSpPr>
          <p:nvPr>
            <p:ph type="sldNum" sz="quarter" idx="12"/>
          </p:nvPr>
        </p:nvSpPr>
        <p:spPr/>
        <p:txBody>
          <a:bodyPr/>
          <a:lstStyle/>
          <a:p>
            <a:fld id="{5EBB1A45-49F7-4B8F-B5AA-D26083ACE0FD}" type="slidenum">
              <a:rPr lang="en-GB" smtClean="0"/>
              <a:t>‹#›</a:t>
            </a:fld>
            <a:endParaRPr lang="en-GB"/>
          </a:p>
        </p:txBody>
      </p:sp>
    </p:spTree>
    <p:extLst>
      <p:ext uri="{BB962C8B-B14F-4D97-AF65-F5344CB8AC3E}">
        <p14:creationId xmlns:p14="http://schemas.microsoft.com/office/powerpoint/2010/main" val="26175526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CBC5A4-DEB8-CBEB-0C38-5B52E43589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CDB398E-B20E-6D9C-0F2B-D3063B9D0AF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15D0A37-1ACD-A3DD-5B51-281489979951}"/>
              </a:ext>
            </a:extLst>
          </p:cNvPr>
          <p:cNvSpPr>
            <a:spLocks noGrp="1"/>
          </p:cNvSpPr>
          <p:nvPr>
            <p:ph type="dt" sz="half" idx="10"/>
          </p:nvPr>
        </p:nvSpPr>
        <p:spPr/>
        <p:txBody>
          <a:bodyPr/>
          <a:lstStyle/>
          <a:p>
            <a:fld id="{200B7197-2B5F-4E79-B085-B63566DE5D0F}" type="datetimeFigureOut">
              <a:rPr lang="en-GB" smtClean="0"/>
              <a:t>25/01/2024</a:t>
            </a:fld>
            <a:endParaRPr lang="en-GB"/>
          </a:p>
        </p:txBody>
      </p:sp>
      <p:sp>
        <p:nvSpPr>
          <p:cNvPr id="5" name="Footer Placeholder 4">
            <a:extLst>
              <a:ext uri="{FF2B5EF4-FFF2-40B4-BE49-F238E27FC236}">
                <a16:creationId xmlns:a16="http://schemas.microsoft.com/office/drawing/2014/main" id="{70FCFB1B-608D-9B63-8ECC-B51ECBEF421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8097634-6333-BB89-49ED-61F61E5924F9}"/>
              </a:ext>
            </a:extLst>
          </p:cNvPr>
          <p:cNvSpPr>
            <a:spLocks noGrp="1"/>
          </p:cNvSpPr>
          <p:nvPr>
            <p:ph type="sldNum" sz="quarter" idx="12"/>
          </p:nvPr>
        </p:nvSpPr>
        <p:spPr/>
        <p:txBody>
          <a:bodyPr/>
          <a:lstStyle/>
          <a:p>
            <a:fld id="{5EBB1A45-49F7-4B8F-B5AA-D26083ACE0FD}" type="slidenum">
              <a:rPr lang="en-GB" smtClean="0"/>
              <a:t>‹#›</a:t>
            </a:fld>
            <a:endParaRPr lang="en-GB"/>
          </a:p>
        </p:txBody>
      </p:sp>
    </p:spTree>
    <p:extLst>
      <p:ext uri="{BB962C8B-B14F-4D97-AF65-F5344CB8AC3E}">
        <p14:creationId xmlns:p14="http://schemas.microsoft.com/office/powerpoint/2010/main" val="22524703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88318C7-89D1-F340-3779-8901716BC58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59C6DFA-606E-AF93-6964-842A9682488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6423E3-6B6D-B99E-9E46-40152947CA92}"/>
              </a:ext>
            </a:extLst>
          </p:cNvPr>
          <p:cNvSpPr>
            <a:spLocks noGrp="1"/>
          </p:cNvSpPr>
          <p:nvPr>
            <p:ph type="dt" sz="half" idx="10"/>
          </p:nvPr>
        </p:nvSpPr>
        <p:spPr/>
        <p:txBody>
          <a:bodyPr/>
          <a:lstStyle/>
          <a:p>
            <a:fld id="{200B7197-2B5F-4E79-B085-B63566DE5D0F}" type="datetimeFigureOut">
              <a:rPr lang="en-GB" smtClean="0"/>
              <a:t>25/01/2024</a:t>
            </a:fld>
            <a:endParaRPr lang="en-GB"/>
          </a:p>
        </p:txBody>
      </p:sp>
      <p:sp>
        <p:nvSpPr>
          <p:cNvPr id="5" name="Footer Placeholder 4">
            <a:extLst>
              <a:ext uri="{FF2B5EF4-FFF2-40B4-BE49-F238E27FC236}">
                <a16:creationId xmlns:a16="http://schemas.microsoft.com/office/drawing/2014/main" id="{D3B04CED-1595-70FD-EF7F-0324F191D1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3475F1-65C0-D57B-698B-26BB40C4D38F}"/>
              </a:ext>
            </a:extLst>
          </p:cNvPr>
          <p:cNvSpPr>
            <a:spLocks noGrp="1"/>
          </p:cNvSpPr>
          <p:nvPr>
            <p:ph type="sldNum" sz="quarter" idx="12"/>
          </p:nvPr>
        </p:nvSpPr>
        <p:spPr/>
        <p:txBody>
          <a:bodyPr/>
          <a:lstStyle/>
          <a:p>
            <a:fld id="{5EBB1A45-49F7-4B8F-B5AA-D26083ACE0FD}" type="slidenum">
              <a:rPr lang="en-GB" smtClean="0"/>
              <a:t>‹#›</a:t>
            </a:fld>
            <a:endParaRPr lang="en-GB"/>
          </a:p>
        </p:txBody>
      </p:sp>
    </p:spTree>
    <p:extLst>
      <p:ext uri="{BB962C8B-B14F-4D97-AF65-F5344CB8AC3E}">
        <p14:creationId xmlns:p14="http://schemas.microsoft.com/office/powerpoint/2010/main" val="29680579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89BCAF8-0877-2241-1624-F737C468002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AF1892D-0A8A-8FF2-5DEA-7A13E22ECE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2F9B941-2DDE-1A3F-5593-C1599BCA78D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00B7197-2B5F-4E79-B085-B63566DE5D0F}" type="datetimeFigureOut">
              <a:rPr lang="en-GB" smtClean="0"/>
              <a:t>25/01/2024</a:t>
            </a:fld>
            <a:endParaRPr lang="en-GB"/>
          </a:p>
        </p:txBody>
      </p:sp>
      <p:sp>
        <p:nvSpPr>
          <p:cNvPr id="5" name="Footer Placeholder 4">
            <a:extLst>
              <a:ext uri="{FF2B5EF4-FFF2-40B4-BE49-F238E27FC236}">
                <a16:creationId xmlns:a16="http://schemas.microsoft.com/office/drawing/2014/main" id="{79D7DB83-9F3E-85D6-9EA5-33966E4EC3B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1B22116-E511-D634-6BC5-9C178B5AD70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EBB1A45-49F7-4B8F-B5AA-D26083ACE0FD}" type="slidenum">
              <a:rPr lang="en-GB" smtClean="0"/>
              <a:t>‹#›</a:t>
            </a:fld>
            <a:endParaRPr lang="en-GB"/>
          </a:p>
        </p:txBody>
      </p:sp>
    </p:spTree>
    <p:extLst>
      <p:ext uri="{BB962C8B-B14F-4D97-AF65-F5344CB8AC3E}">
        <p14:creationId xmlns:p14="http://schemas.microsoft.com/office/powerpoint/2010/main" val="140667318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slideLayout" Target="../slideLayouts/slideLayout2.xml"/><Relationship Id="rId1" Type="http://schemas.openxmlformats.org/officeDocument/2006/relationships/video" Target="https://www.youtube.com/embed/r_n6Mq2KNvg?feature=oembed"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2.xml"/><Relationship Id="rId5" Type="http://schemas.openxmlformats.org/officeDocument/2006/relationships/image" Target="../media/image29.png"/><Relationship Id="rId4" Type="http://schemas.openxmlformats.org/officeDocument/2006/relationships/image" Target="../media/image28.jpeg"/></Relationships>
</file>

<file path=ppt/slides/_rels/slide3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https://mwyostoririaith.cymru/e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F828D28-8E09-41CC-8229-3070B5467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sign with black and white text&#10;&#10;Description automatically generated">
            <a:extLst>
              <a:ext uri="{FF2B5EF4-FFF2-40B4-BE49-F238E27FC236}">
                <a16:creationId xmlns:a16="http://schemas.microsoft.com/office/drawing/2014/main" id="{C963A40D-0086-04BE-B6FE-337D74BC9B1D}"/>
              </a:ext>
            </a:extLst>
          </p:cNvPr>
          <p:cNvPicPr>
            <a:picLocks noChangeAspect="1"/>
          </p:cNvPicPr>
          <p:nvPr/>
        </p:nvPicPr>
        <p:blipFill rotWithShape="1">
          <a:blip r:embed="rId2"/>
          <a:srcRect t="14015" b="1398"/>
          <a:stretch/>
        </p:blipFill>
        <p:spPr>
          <a:xfrm>
            <a:off x="20" y="-22"/>
            <a:ext cx="12191977" cy="6858022"/>
          </a:xfrm>
          <a:prstGeom prst="rect">
            <a:avLst/>
          </a:prstGeom>
        </p:spPr>
      </p:pic>
      <p:sp>
        <p:nvSpPr>
          <p:cNvPr id="11" name="Rectangle 10">
            <a:extLst>
              <a:ext uri="{FF2B5EF4-FFF2-40B4-BE49-F238E27FC236}">
                <a16:creationId xmlns:a16="http://schemas.microsoft.com/office/drawing/2014/main" id="{D5B012D8-7F27-4758-9AC6-C889B154B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103377" y="1100316"/>
            <a:ext cx="6858003" cy="4657347"/>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5CFF5312-1442-C04B-7417-DEDABF02C3AD}"/>
              </a:ext>
            </a:extLst>
          </p:cNvPr>
          <p:cNvSpPr>
            <a:spLocks noGrp="1"/>
          </p:cNvSpPr>
          <p:nvPr>
            <p:ph type="subTitle" idx="1"/>
          </p:nvPr>
        </p:nvSpPr>
        <p:spPr>
          <a:xfrm>
            <a:off x="497840" y="3972560"/>
            <a:ext cx="10952480" cy="2113279"/>
          </a:xfrm>
          <a:solidFill>
            <a:schemeClr val="tx1"/>
          </a:solidFill>
        </p:spPr>
        <p:txBody>
          <a:bodyPr anchor="b">
            <a:normAutofit fontScale="62500" lnSpcReduction="20000"/>
          </a:bodyPr>
          <a:lstStyle/>
          <a:p>
            <a:pPr algn="l"/>
            <a:r>
              <a:rPr lang="en-GB" sz="7700" dirty="0">
                <a:solidFill>
                  <a:srgbClr val="FFFFFF"/>
                </a:solidFill>
              </a:rPr>
              <a:t>Historical Evolution of the Welsh Language</a:t>
            </a:r>
          </a:p>
          <a:p>
            <a:pPr algn="r"/>
            <a:endParaRPr lang="en-GB" sz="2600" dirty="0">
              <a:solidFill>
                <a:srgbClr val="FFFFFF"/>
              </a:solidFill>
            </a:endParaRPr>
          </a:p>
          <a:p>
            <a:pPr algn="r"/>
            <a:endParaRPr lang="en-GB" sz="2600" dirty="0">
              <a:solidFill>
                <a:srgbClr val="FFFFFF"/>
              </a:solidFill>
            </a:endParaRPr>
          </a:p>
          <a:p>
            <a:pPr algn="r"/>
            <a:endParaRPr lang="en-GB" sz="2600" dirty="0">
              <a:solidFill>
                <a:srgbClr val="FFFFFF"/>
              </a:solidFill>
            </a:endParaRPr>
          </a:p>
          <a:p>
            <a:pPr algn="r"/>
            <a:r>
              <a:rPr lang="en-GB" sz="3000" dirty="0">
                <a:solidFill>
                  <a:srgbClr val="FFFFFF"/>
                </a:solidFill>
              </a:rPr>
              <a:t>Dr Huw Griffiths</a:t>
            </a:r>
          </a:p>
        </p:txBody>
      </p:sp>
      <p:sp>
        <p:nvSpPr>
          <p:cNvPr id="13" name="Rectangle 12">
            <a:extLst>
              <a:ext uri="{FF2B5EF4-FFF2-40B4-BE49-F238E27FC236}">
                <a16:creationId xmlns:a16="http://schemas.microsoft.com/office/drawing/2014/main" id="{4063B759-00FC-46D1-9898-8E862526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40187" y="2206184"/>
            <a:ext cx="6858003" cy="2445624"/>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16002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lose-up of a paper&#10;&#10;Description automatically generated">
            <a:extLst>
              <a:ext uri="{FF2B5EF4-FFF2-40B4-BE49-F238E27FC236}">
                <a16:creationId xmlns:a16="http://schemas.microsoft.com/office/drawing/2014/main" id="{2CF127DA-31E0-4601-FC2F-743E8911AE1F}"/>
              </a:ext>
            </a:extLst>
          </p:cNvPr>
          <p:cNvPicPr>
            <a:picLocks noChangeAspect="1"/>
          </p:cNvPicPr>
          <p:nvPr/>
        </p:nvPicPr>
        <p:blipFill rotWithShape="1">
          <a:blip r:embed="rId2"/>
          <a:srcRect t="9091" r="16767" b="-1"/>
          <a:stretch/>
        </p:blipFill>
        <p:spPr>
          <a:xfrm>
            <a:off x="20" y="10"/>
            <a:ext cx="12191981" cy="6857990"/>
          </a:xfrm>
          <a:prstGeom prst="rect">
            <a:avLst/>
          </a:prstGeom>
        </p:spPr>
      </p:pic>
      <p:sp>
        <p:nvSpPr>
          <p:cNvPr id="16" name="Rectangle 15">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5" y="-1524511"/>
            <a:ext cx="4592270" cy="12192001"/>
          </a:xfrm>
          <a:prstGeom prst="rect">
            <a:avLst/>
          </a:prstGeom>
          <a:gradFill>
            <a:gsLst>
              <a:gs pos="35000">
                <a:schemeClr val="tx1">
                  <a:alpha val="46000"/>
                </a:schemeClr>
              </a:gs>
              <a:gs pos="21000">
                <a:schemeClr val="tx1">
                  <a:alpha val="30000"/>
                </a:schemeClr>
              </a:gs>
              <a:gs pos="0">
                <a:schemeClr val="tx1">
                  <a:alpha val="0"/>
                </a:schemeClr>
              </a:gs>
              <a:gs pos="100000">
                <a:schemeClr val="tx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7701AD1-CC66-3CD6-F115-679236AB5F0A}"/>
              </a:ext>
            </a:extLst>
          </p:cNvPr>
          <p:cNvSpPr>
            <a:spLocks noGrp="1"/>
          </p:cNvSpPr>
          <p:nvPr>
            <p:ph type="title"/>
          </p:nvPr>
        </p:nvSpPr>
        <p:spPr>
          <a:xfrm>
            <a:off x="1" y="4433831"/>
            <a:ext cx="9785896" cy="1141208"/>
          </a:xfrm>
          <a:solidFill>
            <a:srgbClr val="ED7D31"/>
          </a:solidFill>
        </p:spPr>
        <p:txBody>
          <a:bodyPr vert="horz" lIns="91440" tIns="45720" rIns="91440" bIns="45720" rtlCol="0" anchor="b">
            <a:normAutofit/>
          </a:bodyPr>
          <a:lstStyle/>
          <a:p>
            <a:r>
              <a:rPr lang="en-US" sz="6600" b="1" dirty="0">
                <a:solidFill>
                  <a:schemeClr val="bg1"/>
                </a:solidFill>
              </a:rPr>
              <a:t>Indo-European  </a:t>
            </a:r>
          </a:p>
        </p:txBody>
      </p:sp>
      <p:sp>
        <p:nvSpPr>
          <p:cNvPr id="17" name="Rectangle: Rounded Corners 16">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404366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F3091F-8FC0-A00D-D244-A32B8E5635A8}"/>
              </a:ext>
            </a:extLst>
          </p:cNvPr>
          <p:cNvSpPr>
            <a:spLocks noGrp="1"/>
          </p:cNvSpPr>
          <p:nvPr>
            <p:ph type="title"/>
          </p:nvPr>
        </p:nvSpPr>
        <p:spPr/>
        <p:txBody>
          <a:bodyPr/>
          <a:lstStyle/>
          <a:p>
            <a:r>
              <a:rPr lang="en-GB" b="1" u="sng" dirty="0">
                <a:latin typeface="+mn-lt"/>
              </a:rPr>
              <a:t>Indo European Languages</a:t>
            </a:r>
          </a:p>
        </p:txBody>
      </p:sp>
      <p:sp>
        <p:nvSpPr>
          <p:cNvPr id="3" name="Content Placeholder 2">
            <a:extLst>
              <a:ext uri="{FF2B5EF4-FFF2-40B4-BE49-F238E27FC236}">
                <a16:creationId xmlns:a16="http://schemas.microsoft.com/office/drawing/2014/main" id="{1C4F8C95-201C-C829-462A-203B6AAC47CD}"/>
              </a:ext>
            </a:extLst>
          </p:cNvPr>
          <p:cNvSpPr>
            <a:spLocks noGrp="1"/>
          </p:cNvSpPr>
          <p:nvPr>
            <p:ph idx="1"/>
          </p:nvPr>
        </p:nvSpPr>
        <p:spPr/>
        <p:txBody>
          <a:bodyPr/>
          <a:lstStyle/>
          <a:p>
            <a:pPr marL="0" indent="0">
              <a:buNone/>
            </a:pPr>
            <a:r>
              <a:rPr lang="en-US" dirty="0"/>
              <a:t> Like the vast majority of European languages, the Welsh language has developed out of one language which was called an Indo-European language which was spoken sometime in the Neolithic Age to the Early Bronze Age.</a:t>
            </a:r>
          </a:p>
          <a:p>
            <a:pPr marL="0" indent="0">
              <a:buNone/>
            </a:pPr>
            <a:r>
              <a:rPr lang="en-US" dirty="0"/>
              <a:t>• 46% of the world's population (3.2 billion people) speak an Indo-European language as a first language.</a:t>
            </a:r>
          </a:p>
          <a:p>
            <a:pPr marL="0" indent="0">
              <a:buNone/>
            </a:pPr>
            <a:r>
              <a:rPr lang="en-US" dirty="0"/>
              <a:t>• There are eight or nine subdivisions - one of these is Celtic which in turn divides into two between the </a:t>
            </a:r>
            <a:r>
              <a:rPr lang="en-US" b="1" dirty="0" err="1"/>
              <a:t>Goedelic</a:t>
            </a:r>
            <a:r>
              <a:rPr lang="en-US" dirty="0"/>
              <a:t> - Manx Gaelic, Scottish Gaelic and Irish Gaelic and </a:t>
            </a:r>
            <a:r>
              <a:rPr lang="en-US" b="1" dirty="0"/>
              <a:t>Brythonic</a:t>
            </a:r>
            <a:r>
              <a:rPr lang="en-US" dirty="0"/>
              <a:t> - Welsh, Cumbria, Cornish and Breton</a:t>
            </a:r>
            <a:endParaRPr lang="en-GB" dirty="0"/>
          </a:p>
        </p:txBody>
      </p:sp>
    </p:spTree>
    <p:extLst>
      <p:ext uri="{BB962C8B-B14F-4D97-AF65-F5344CB8AC3E}">
        <p14:creationId xmlns:p14="http://schemas.microsoft.com/office/powerpoint/2010/main" val="820928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FAA327F-0280-3ED0-EE47-3E87339B862B}"/>
              </a:ext>
            </a:extLst>
          </p:cNvPr>
          <p:cNvPicPr>
            <a:picLocks noChangeAspect="1"/>
          </p:cNvPicPr>
          <p:nvPr/>
        </p:nvPicPr>
        <p:blipFill>
          <a:blip r:embed="rId2"/>
          <a:stretch>
            <a:fillRect/>
          </a:stretch>
        </p:blipFill>
        <p:spPr>
          <a:xfrm>
            <a:off x="228600" y="0"/>
            <a:ext cx="11836399" cy="6858000"/>
          </a:xfrm>
          <a:prstGeom prst="rect">
            <a:avLst/>
          </a:prstGeom>
        </p:spPr>
      </p:pic>
      <p:sp>
        <p:nvSpPr>
          <p:cNvPr id="5" name="TextBox 4">
            <a:extLst>
              <a:ext uri="{FF2B5EF4-FFF2-40B4-BE49-F238E27FC236}">
                <a16:creationId xmlns:a16="http://schemas.microsoft.com/office/drawing/2014/main" id="{3E59617B-646A-7FBA-075D-931C50B46ED1}"/>
              </a:ext>
            </a:extLst>
          </p:cNvPr>
          <p:cNvSpPr txBox="1"/>
          <p:nvPr/>
        </p:nvSpPr>
        <p:spPr>
          <a:xfrm>
            <a:off x="228600" y="6350000"/>
            <a:ext cx="2146300" cy="508000"/>
          </a:xfrm>
          <a:prstGeom prst="rect">
            <a:avLst/>
          </a:prstGeom>
          <a:solidFill>
            <a:schemeClr val="bg1"/>
          </a:solidFill>
        </p:spPr>
        <p:txBody>
          <a:bodyPr wrap="square" rtlCol="0">
            <a:spAutoFit/>
          </a:bodyPr>
          <a:lstStyle/>
          <a:p>
            <a:endParaRPr lang="en-GB" dirty="0"/>
          </a:p>
        </p:txBody>
      </p:sp>
    </p:spTree>
    <p:extLst>
      <p:ext uri="{BB962C8B-B14F-4D97-AF65-F5344CB8AC3E}">
        <p14:creationId xmlns:p14="http://schemas.microsoft.com/office/powerpoint/2010/main" val="3644590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ndo-European Words For Two - Starkey Comics">
            <a:extLst>
              <a:ext uri="{FF2B5EF4-FFF2-40B4-BE49-F238E27FC236}">
                <a16:creationId xmlns:a16="http://schemas.microsoft.com/office/drawing/2014/main" id="{F249B186-F272-D8F3-AD4B-BF5B41F2F65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19200" y="0"/>
            <a:ext cx="9944099"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129831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lose-up of a paper&#10;&#10;Description automatically generated">
            <a:extLst>
              <a:ext uri="{FF2B5EF4-FFF2-40B4-BE49-F238E27FC236}">
                <a16:creationId xmlns:a16="http://schemas.microsoft.com/office/drawing/2014/main" id="{2CF127DA-31E0-4601-FC2F-743E8911AE1F}"/>
              </a:ext>
            </a:extLst>
          </p:cNvPr>
          <p:cNvPicPr>
            <a:picLocks noChangeAspect="1"/>
          </p:cNvPicPr>
          <p:nvPr/>
        </p:nvPicPr>
        <p:blipFill rotWithShape="1">
          <a:blip r:embed="rId2"/>
          <a:srcRect t="9091" r="16767" b="-1"/>
          <a:stretch/>
        </p:blipFill>
        <p:spPr>
          <a:xfrm>
            <a:off x="20" y="10"/>
            <a:ext cx="12191981" cy="6857990"/>
          </a:xfrm>
          <a:prstGeom prst="rect">
            <a:avLst/>
          </a:prstGeom>
        </p:spPr>
      </p:pic>
      <p:sp>
        <p:nvSpPr>
          <p:cNvPr id="16" name="Rectangle 15">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5" y="-1524511"/>
            <a:ext cx="4592270" cy="12192001"/>
          </a:xfrm>
          <a:prstGeom prst="rect">
            <a:avLst/>
          </a:prstGeom>
          <a:gradFill>
            <a:gsLst>
              <a:gs pos="35000">
                <a:schemeClr val="tx1">
                  <a:alpha val="46000"/>
                </a:schemeClr>
              </a:gs>
              <a:gs pos="21000">
                <a:schemeClr val="tx1">
                  <a:alpha val="30000"/>
                </a:schemeClr>
              </a:gs>
              <a:gs pos="0">
                <a:schemeClr val="tx1">
                  <a:alpha val="0"/>
                </a:schemeClr>
              </a:gs>
              <a:gs pos="100000">
                <a:schemeClr val="tx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7701AD1-CC66-3CD6-F115-679236AB5F0A}"/>
              </a:ext>
            </a:extLst>
          </p:cNvPr>
          <p:cNvSpPr>
            <a:spLocks noGrp="1"/>
          </p:cNvSpPr>
          <p:nvPr>
            <p:ph type="title"/>
          </p:nvPr>
        </p:nvSpPr>
        <p:spPr>
          <a:xfrm>
            <a:off x="1" y="4433831"/>
            <a:ext cx="9785896" cy="1141208"/>
          </a:xfrm>
          <a:solidFill>
            <a:srgbClr val="ED7D31"/>
          </a:solidFill>
        </p:spPr>
        <p:txBody>
          <a:bodyPr vert="horz" lIns="91440" tIns="45720" rIns="91440" bIns="45720" rtlCol="0" anchor="b">
            <a:normAutofit/>
          </a:bodyPr>
          <a:lstStyle/>
          <a:p>
            <a:r>
              <a:rPr lang="en-US" sz="6600" b="1" dirty="0">
                <a:solidFill>
                  <a:schemeClr val="bg1"/>
                </a:solidFill>
              </a:rPr>
              <a:t>Brythonic  </a:t>
            </a:r>
          </a:p>
        </p:txBody>
      </p:sp>
      <p:sp>
        <p:nvSpPr>
          <p:cNvPr id="17" name="Rectangle: Rounded Corners 16">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324211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ainting of a scene of a beach&#10;&#10;Description automatically generated with medium confidence">
            <a:extLst>
              <a:ext uri="{FF2B5EF4-FFF2-40B4-BE49-F238E27FC236}">
                <a16:creationId xmlns:a16="http://schemas.microsoft.com/office/drawing/2014/main" id="{E23572F1-1F70-799F-2DDB-E21874E7BEE4}"/>
              </a:ext>
            </a:extLst>
          </p:cNvPr>
          <p:cNvPicPr>
            <a:picLocks noChangeAspect="1"/>
          </p:cNvPicPr>
          <p:nvPr/>
        </p:nvPicPr>
        <p:blipFill rotWithShape="1">
          <a:blip r:embed="rId2"/>
          <a:srcRect l="12519" r="8170"/>
          <a:stretch/>
        </p:blipFill>
        <p:spPr>
          <a:xfrm>
            <a:off x="2522356"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EEED7F7-7A1E-6D62-3D0F-D512C1ED7FB4}"/>
              </a:ext>
            </a:extLst>
          </p:cNvPr>
          <p:cNvSpPr>
            <a:spLocks noGrp="1"/>
          </p:cNvSpPr>
          <p:nvPr>
            <p:ph type="title"/>
          </p:nvPr>
        </p:nvSpPr>
        <p:spPr>
          <a:xfrm>
            <a:off x="345440" y="365125"/>
            <a:ext cx="4765040" cy="1270635"/>
          </a:xfrm>
        </p:spPr>
        <p:txBody>
          <a:bodyPr>
            <a:normAutofit/>
          </a:bodyPr>
          <a:lstStyle/>
          <a:p>
            <a:r>
              <a:rPr lang="en-GB" sz="5400" b="1" dirty="0">
                <a:latin typeface="+mn-lt"/>
              </a:rPr>
              <a:t>Roman Invasion</a:t>
            </a:r>
          </a:p>
        </p:txBody>
      </p:sp>
      <p:sp>
        <p:nvSpPr>
          <p:cNvPr id="3" name="Content Placeholder 2">
            <a:extLst>
              <a:ext uri="{FF2B5EF4-FFF2-40B4-BE49-F238E27FC236}">
                <a16:creationId xmlns:a16="http://schemas.microsoft.com/office/drawing/2014/main" id="{25581F9C-33EF-53EB-7A9B-7554C0C07331}"/>
              </a:ext>
            </a:extLst>
          </p:cNvPr>
          <p:cNvSpPr>
            <a:spLocks noGrp="1"/>
          </p:cNvSpPr>
          <p:nvPr>
            <p:ph idx="1"/>
          </p:nvPr>
        </p:nvSpPr>
        <p:spPr>
          <a:xfrm>
            <a:off x="345440" y="1737360"/>
            <a:ext cx="4314949" cy="4439603"/>
          </a:xfrm>
        </p:spPr>
        <p:txBody>
          <a:bodyPr>
            <a:normAutofit/>
          </a:bodyPr>
          <a:lstStyle/>
          <a:p>
            <a:pPr marL="0" indent="0">
              <a:buNone/>
            </a:pPr>
            <a:r>
              <a:rPr lang="en-US" sz="2000" b="1" dirty="0"/>
              <a:t>As the Romans occupied Britain, the BRYTHONEG began to adopt some Latin words</a:t>
            </a:r>
          </a:p>
          <a:p>
            <a:pPr marL="0" indent="0">
              <a:buNone/>
            </a:pPr>
            <a:endParaRPr lang="en-GB" sz="2000" dirty="0"/>
          </a:p>
        </p:txBody>
      </p:sp>
      <p:graphicFrame>
        <p:nvGraphicFramePr>
          <p:cNvPr id="6" name="Table 5">
            <a:extLst>
              <a:ext uri="{FF2B5EF4-FFF2-40B4-BE49-F238E27FC236}">
                <a16:creationId xmlns:a16="http://schemas.microsoft.com/office/drawing/2014/main" id="{F09DBFD3-48BF-3186-2E69-C28D679C9D20}"/>
              </a:ext>
            </a:extLst>
          </p:cNvPr>
          <p:cNvGraphicFramePr>
            <a:graphicFrameLocks noGrp="1"/>
          </p:cNvGraphicFramePr>
          <p:nvPr>
            <p:extLst>
              <p:ext uri="{D42A27DB-BD31-4B8C-83A1-F6EECF244321}">
                <p14:modId xmlns:p14="http://schemas.microsoft.com/office/powerpoint/2010/main" val="1618921111"/>
              </p:ext>
            </p:extLst>
          </p:nvPr>
        </p:nvGraphicFramePr>
        <p:xfrm>
          <a:off x="213360" y="3103033"/>
          <a:ext cx="4765040" cy="3073932"/>
        </p:xfrm>
        <a:graphic>
          <a:graphicData uri="http://schemas.openxmlformats.org/drawingml/2006/table">
            <a:tbl>
              <a:tblPr firstRow="1" bandRow="1">
                <a:tableStyleId>{5C22544A-7EE6-4342-B048-85BDC9FD1C3A}</a:tableStyleId>
              </a:tblPr>
              <a:tblGrid>
                <a:gridCol w="2382520">
                  <a:extLst>
                    <a:ext uri="{9D8B030D-6E8A-4147-A177-3AD203B41FA5}">
                      <a16:colId xmlns:a16="http://schemas.microsoft.com/office/drawing/2014/main" val="2634688352"/>
                    </a:ext>
                  </a:extLst>
                </a:gridCol>
                <a:gridCol w="2382520">
                  <a:extLst>
                    <a:ext uri="{9D8B030D-6E8A-4147-A177-3AD203B41FA5}">
                      <a16:colId xmlns:a16="http://schemas.microsoft.com/office/drawing/2014/main" val="3330656409"/>
                    </a:ext>
                  </a:extLst>
                </a:gridCol>
              </a:tblGrid>
              <a:tr h="512322">
                <a:tc>
                  <a:txBody>
                    <a:bodyPr/>
                    <a:lstStyle/>
                    <a:p>
                      <a:pPr algn="ctr"/>
                      <a:r>
                        <a:rPr lang="en-GB" dirty="0"/>
                        <a:t>Welsh</a:t>
                      </a:r>
                    </a:p>
                  </a:txBody>
                  <a:tcPr/>
                </a:tc>
                <a:tc>
                  <a:txBody>
                    <a:bodyPr/>
                    <a:lstStyle/>
                    <a:p>
                      <a:pPr algn="ctr"/>
                      <a:r>
                        <a:rPr lang="en-GB" dirty="0"/>
                        <a:t>Latin</a:t>
                      </a:r>
                    </a:p>
                  </a:txBody>
                  <a:tcPr/>
                </a:tc>
                <a:extLst>
                  <a:ext uri="{0D108BD9-81ED-4DB2-BD59-A6C34878D82A}">
                    <a16:rowId xmlns:a16="http://schemas.microsoft.com/office/drawing/2014/main" val="739210954"/>
                  </a:ext>
                </a:extLst>
              </a:tr>
              <a:tr h="512322">
                <a:tc>
                  <a:txBody>
                    <a:bodyPr/>
                    <a:lstStyle/>
                    <a:p>
                      <a:pPr algn="ctr"/>
                      <a:r>
                        <a:rPr lang="en-GB" dirty="0" err="1"/>
                        <a:t>pont</a:t>
                      </a:r>
                      <a:r>
                        <a:rPr lang="en-GB" dirty="0"/>
                        <a:t> (bridge)</a:t>
                      </a:r>
                    </a:p>
                  </a:txBody>
                  <a:tcPr/>
                </a:tc>
                <a:tc>
                  <a:txBody>
                    <a:bodyPr/>
                    <a:lstStyle/>
                    <a:p>
                      <a:pPr algn="ctr"/>
                      <a:r>
                        <a:rPr lang="en-GB" dirty="0"/>
                        <a:t>pons</a:t>
                      </a:r>
                    </a:p>
                  </a:txBody>
                  <a:tcPr/>
                </a:tc>
                <a:extLst>
                  <a:ext uri="{0D108BD9-81ED-4DB2-BD59-A6C34878D82A}">
                    <a16:rowId xmlns:a16="http://schemas.microsoft.com/office/drawing/2014/main" val="16222078"/>
                  </a:ext>
                </a:extLst>
              </a:tr>
              <a:tr h="512322">
                <a:tc>
                  <a:txBody>
                    <a:bodyPr/>
                    <a:lstStyle/>
                    <a:p>
                      <a:pPr algn="ctr"/>
                      <a:r>
                        <a:rPr lang="en-GB" dirty="0" err="1"/>
                        <a:t>eglwys</a:t>
                      </a:r>
                      <a:r>
                        <a:rPr lang="en-GB" dirty="0"/>
                        <a:t> (church)</a:t>
                      </a:r>
                    </a:p>
                  </a:txBody>
                  <a:tcPr/>
                </a:tc>
                <a:tc>
                  <a:txBody>
                    <a:bodyPr/>
                    <a:lstStyle/>
                    <a:p>
                      <a:pPr algn="ctr"/>
                      <a:r>
                        <a:rPr lang="en-GB" dirty="0"/>
                        <a:t>ecclesia</a:t>
                      </a:r>
                    </a:p>
                  </a:txBody>
                  <a:tcPr/>
                </a:tc>
                <a:extLst>
                  <a:ext uri="{0D108BD9-81ED-4DB2-BD59-A6C34878D82A}">
                    <a16:rowId xmlns:a16="http://schemas.microsoft.com/office/drawing/2014/main" val="2830132338"/>
                  </a:ext>
                </a:extLst>
              </a:tr>
              <a:tr h="512322">
                <a:tc>
                  <a:txBody>
                    <a:bodyPr/>
                    <a:lstStyle/>
                    <a:p>
                      <a:pPr algn="ctr"/>
                      <a:r>
                        <a:rPr lang="en-GB" dirty="0" err="1"/>
                        <a:t>bresych</a:t>
                      </a:r>
                      <a:r>
                        <a:rPr lang="en-GB" dirty="0"/>
                        <a:t> (cabbage)</a:t>
                      </a:r>
                    </a:p>
                  </a:txBody>
                  <a:tcPr/>
                </a:tc>
                <a:tc>
                  <a:txBody>
                    <a:bodyPr/>
                    <a:lstStyle/>
                    <a:p>
                      <a:pPr algn="ctr"/>
                      <a:r>
                        <a:rPr lang="en-GB" dirty="0"/>
                        <a:t>brassica</a:t>
                      </a:r>
                    </a:p>
                  </a:txBody>
                  <a:tcPr/>
                </a:tc>
                <a:extLst>
                  <a:ext uri="{0D108BD9-81ED-4DB2-BD59-A6C34878D82A}">
                    <a16:rowId xmlns:a16="http://schemas.microsoft.com/office/drawing/2014/main" val="3557156939"/>
                  </a:ext>
                </a:extLst>
              </a:tr>
              <a:tr h="512322">
                <a:tc>
                  <a:txBody>
                    <a:bodyPr/>
                    <a:lstStyle/>
                    <a:p>
                      <a:pPr algn="ctr"/>
                      <a:r>
                        <a:rPr lang="en-GB" dirty="0" err="1"/>
                        <a:t>ffenest</a:t>
                      </a:r>
                      <a:r>
                        <a:rPr lang="en-GB" dirty="0"/>
                        <a:t> (window)</a:t>
                      </a:r>
                    </a:p>
                  </a:txBody>
                  <a:tcPr/>
                </a:tc>
                <a:tc>
                  <a:txBody>
                    <a:bodyPr/>
                    <a:lstStyle/>
                    <a:p>
                      <a:pPr algn="ctr"/>
                      <a:r>
                        <a:rPr lang="en-GB" dirty="0" err="1"/>
                        <a:t>ffenestra</a:t>
                      </a:r>
                      <a:endParaRPr lang="en-GB" dirty="0"/>
                    </a:p>
                  </a:txBody>
                  <a:tcPr/>
                </a:tc>
                <a:extLst>
                  <a:ext uri="{0D108BD9-81ED-4DB2-BD59-A6C34878D82A}">
                    <a16:rowId xmlns:a16="http://schemas.microsoft.com/office/drawing/2014/main" val="3786062912"/>
                  </a:ext>
                </a:extLst>
              </a:tr>
              <a:tr h="512322">
                <a:tc>
                  <a:txBody>
                    <a:bodyPr/>
                    <a:lstStyle/>
                    <a:p>
                      <a:pPr algn="ctr"/>
                      <a:r>
                        <a:rPr lang="en-GB" dirty="0" err="1"/>
                        <a:t>ystafell</a:t>
                      </a:r>
                      <a:r>
                        <a:rPr lang="en-GB" dirty="0"/>
                        <a:t> (room)</a:t>
                      </a:r>
                    </a:p>
                  </a:txBody>
                  <a:tcPr/>
                </a:tc>
                <a:tc>
                  <a:txBody>
                    <a:bodyPr/>
                    <a:lstStyle/>
                    <a:p>
                      <a:pPr algn="ctr"/>
                      <a:r>
                        <a:rPr lang="en-GB" dirty="0" err="1"/>
                        <a:t>stabellum</a:t>
                      </a:r>
                      <a:endParaRPr lang="en-GB" dirty="0"/>
                    </a:p>
                  </a:txBody>
                  <a:tcPr/>
                </a:tc>
                <a:extLst>
                  <a:ext uri="{0D108BD9-81ED-4DB2-BD59-A6C34878D82A}">
                    <a16:rowId xmlns:a16="http://schemas.microsoft.com/office/drawing/2014/main" val="728452005"/>
                  </a:ext>
                </a:extLst>
              </a:tr>
            </a:tbl>
          </a:graphicData>
        </a:graphic>
      </p:graphicFrame>
    </p:spTree>
    <p:extLst>
      <p:ext uri="{BB962C8B-B14F-4D97-AF65-F5344CB8AC3E}">
        <p14:creationId xmlns:p14="http://schemas.microsoft.com/office/powerpoint/2010/main" val="7631692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roup of people with swords and people in front of a fire&#10;&#10;Description automatically generated">
            <a:extLst>
              <a:ext uri="{FF2B5EF4-FFF2-40B4-BE49-F238E27FC236}">
                <a16:creationId xmlns:a16="http://schemas.microsoft.com/office/drawing/2014/main" id="{E62FC7D6-B268-D1FC-5BB1-41645FF7CAD5}"/>
              </a:ext>
            </a:extLst>
          </p:cNvPr>
          <p:cNvPicPr>
            <a:picLocks noChangeAspect="1"/>
          </p:cNvPicPr>
          <p:nvPr/>
        </p:nvPicPr>
        <p:blipFill rotWithShape="1">
          <a:blip r:embed="rId2"/>
          <a:srcRect t="19634"/>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48ADE03-48A8-1FF6-7C23-55AACAD61BE3}"/>
              </a:ext>
            </a:extLst>
          </p:cNvPr>
          <p:cNvSpPr>
            <a:spLocks noGrp="1"/>
          </p:cNvSpPr>
          <p:nvPr>
            <p:ph type="title"/>
          </p:nvPr>
        </p:nvSpPr>
        <p:spPr>
          <a:xfrm>
            <a:off x="7938010" y="375285"/>
            <a:ext cx="3822189" cy="1899912"/>
          </a:xfrm>
        </p:spPr>
        <p:txBody>
          <a:bodyPr>
            <a:normAutofit/>
          </a:bodyPr>
          <a:lstStyle/>
          <a:p>
            <a:r>
              <a:rPr lang="en-GB" sz="5400" b="1" dirty="0"/>
              <a:t>Anglo Saxons</a:t>
            </a:r>
          </a:p>
        </p:txBody>
      </p:sp>
      <p:sp>
        <p:nvSpPr>
          <p:cNvPr id="3" name="Content Placeholder 2">
            <a:extLst>
              <a:ext uri="{FF2B5EF4-FFF2-40B4-BE49-F238E27FC236}">
                <a16:creationId xmlns:a16="http://schemas.microsoft.com/office/drawing/2014/main" id="{906B7351-797E-4B25-B63E-F78DB702F42E}"/>
              </a:ext>
            </a:extLst>
          </p:cNvPr>
          <p:cNvSpPr>
            <a:spLocks noGrp="1"/>
          </p:cNvSpPr>
          <p:nvPr>
            <p:ph idx="1"/>
          </p:nvPr>
        </p:nvSpPr>
        <p:spPr>
          <a:xfrm>
            <a:off x="8369810" y="3348601"/>
            <a:ext cx="3390389" cy="1599319"/>
          </a:xfrm>
        </p:spPr>
        <p:txBody>
          <a:bodyPr>
            <a:normAutofit/>
          </a:bodyPr>
          <a:lstStyle/>
          <a:p>
            <a:pPr marL="0" indent="0">
              <a:buNone/>
            </a:pPr>
            <a:r>
              <a:rPr lang="en-US" sz="2000" b="1" dirty="0"/>
              <a:t>After 400 years the Romans left and in came the Anglo Saxons or the English</a:t>
            </a:r>
            <a:endParaRPr lang="en-GB" sz="2000" b="1" dirty="0"/>
          </a:p>
        </p:txBody>
      </p:sp>
    </p:spTree>
    <p:extLst>
      <p:ext uri="{BB962C8B-B14F-4D97-AF65-F5344CB8AC3E}">
        <p14:creationId xmlns:p14="http://schemas.microsoft.com/office/powerpoint/2010/main" val="35621683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lose-up of a paper&#10;&#10;Description automatically generated">
            <a:extLst>
              <a:ext uri="{FF2B5EF4-FFF2-40B4-BE49-F238E27FC236}">
                <a16:creationId xmlns:a16="http://schemas.microsoft.com/office/drawing/2014/main" id="{2CF127DA-31E0-4601-FC2F-743E8911AE1F}"/>
              </a:ext>
            </a:extLst>
          </p:cNvPr>
          <p:cNvPicPr>
            <a:picLocks noChangeAspect="1"/>
          </p:cNvPicPr>
          <p:nvPr/>
        </p:nvPicPr>
        <p:blipFill rotWithShape="1">
          <a:blip r:embed="rId2"/>
          <a:srcRect t="9091" r="16767" b="-1"/>
          <a:stretch/>
        </p:blipFill>
        <p:spPr>
          <a:xfrm>
            <a:off x="20" y="10"/>
            <a:ext cx="12191981" cy="6857990"/>
          </a:xfrm>
          <a:prstGeom prst="rect">
            <a:avLst/>
          </a:prstGeom>
        </p:spPr>
      </p:pic>
      <p:sp>
        <p:nvSpPr>
          <p:cNvPr id="16" name="Rectangle 15">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5" y="-1524511"/>
            <a:ext cx="4592270" cy="12192001"/>
          </a:xfrm>
          <a:prstGeom prst="rect">
            <a:avLst/>
          </a:prstGeom>
          <a:gradFill>
            <a:gsLst>
              <a:gs pos="35000">
                <a:schemeClr val="tx1">
                  <a:alpha val="46000"/>
                </a:schemeClr>
              </a:gs>
              <a:gs pos="21000">
                <a:schemeClr val="tx1">
                  <a:alpha val="30000"/>
                </a:schemeClr>
              </a:gs>
              <a:gs pos="0">
                <a:schemeClr val="tx1">
                  <a:alpha val="0"/>
                </a:schemeClr>
              </a:gs>
              <a:gs pos="100000">
                <a:schemeClr val="tx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7701AD1-CC66-3CD6-F115-679236AB5F0A}"/>
              </a:ext>
            </a:extLst>
          </p:cNvPr>
          <p:cNvSpPr>
            <a:spLocks noGrp="1"/>
          </p:cNvSpPr>
          <p:nvPr>
            <p:ph type="title"/>
          </p:nvPr>
        </p:nvSpPr>
        <p:spPr>
          <a:xfrm>
            <a:off x="1" y="4433831"/>
            <a:ext cx="9785896" cy="1141208"/>
          </a:xfrm>
          <a:solidFill>
            <a:srgbClr val="ED7D31"/>
          </a:solidFill>
        </p:spPr>
        <p:txBody>
          <a:bodyPr vert="horz" lIns="91440" tIns="45720" rIns="91440" bIns="45720" rtlCol="0" anchor="b">
            <a:normAutofit/>
          </a:bodyPr>
          <a:lstStyle/>
          <a:p>
            <a:r>
              <a:rPr lang="en-US" sz="6600" b="1" dirty="0">
                <a:solidFill>
                  <a:schemeClr val="bg1"/>
                </a:solidFill>
              </a:rPr>
              <a:t>Old Welsh 400AD – 700 AD </a:t>
            </a:r>
          </a:p>
        </p:txBody>
      </p:sp>
      <p:sp>
        <p:nvSpPr>
          <p:cNvPr id="17" name="Rectangle: Rounded Corners 16">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287949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118CFE0-BA81-A519-BC69-0AD3E69C5974}"/>
              </a:ext>
            </a:extLst>
          </p:cNvPr>
          <p:cNvSpPr>
            <a:spLocks noGrp="1"/>
          </p:cNvSpPr>
          <p:nvPr>
            <p:ph idx="1"/>
          </p:nvPr>
        </p:nvSpPr>
        <p:spPr>
          <a:xfrm>
            <a:off x="754651" y="1103937"/>
            <a:ext cx="5208135" cy="3843666"/>
          </a:xfrm>
        </p:spPr>
        <p:txBody>
          <a:bodyPr>
            <a:normAutofit lnSpcReduction="10000"/>
          </a:bodyPr>
          <a:lstStyle/>
          <a:p>
            <a:pPr marL="0" indent="0">
              <a:buNone/>
            </a:pPr>
            <a:endParaRPr lang="en-US" sz="2000" dirty="0"/>
          </a:p>
          <a:p>
            <a:pPr marL="0" indent="0">
              <a:buNone/>
            </a:pPr>
            <a:r>
              <a:rPr lang="en-US" dirty="0"/>
              <a:t>With the Anglo Saxon/English invasion the Brythonic was pushed west and it divided into four distinct dialects/languages  Welsh, Cornish, Breton and Cumbrian.</a:t>
            </a:r>
          </a:p>
          <a:p>
            <a:pPr marL="0" indent="0">
              <a:buNone/>
            </a:pPr>
            <a:endParaRPr lang="en-US" dirty="0"/>
          </a:p>
          <a:p>
            <a:pPr marL="0" indent="0">
              <a:buNone/>
            </a:pPr>
            <a:r>
              <a:rPr lang="en-US" dirty="0"/>
              <a:t>Therefore, sometime between 400AD and 700AD the Brythonic was transformed into Welsh.</a:t>
            </a:r>
            <a:endParaRPr lang="en-GB" dirty="0"/>
          </a:p>
        </p:txBody>
      </p:sp>
      <p:pic>
        <p:nvPicPr>
          <p:cNvPr id="4" name="Picture 3" descr="A map of different countries/regions&#10;&#10;Description automatically generated">
            <a:extLst>
              <a:ext uri="{FF2B5EF4-FFF2-40B4-BE49-F238E27FC236}">
                <a16:creationId xmlns:a16="http://schemas.microsoft.com/office/drawing/2014/main" id="{0437616F-71C5-864F-4C36-46535B50D796}"/>
              </a:ext>
            </a:extLst>
          </p:cNvPr>
          <p:cNvPicPr>
            <a:picLocks noChangeAspect="1"/>
          </p:cNvPicPr>
          <p:nvPr/>
        </p:nvPicPr>
        <p:blipFill rotWithShape="1">
          <a:blip r:embed="rId2"/>
          <a:srcRect t="15465" r="2" b="2"/>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5" name="Rectangle: Rounded Corners 4">
            <a:extLst>
              <a:ext uri="{FF2B5EF4-FFF2-40B4-BE49-F238E27FC236}">
                <a16:creationId xmlns:a16="http://schemas.microsoft.com/office/drawing/2014/main" id="{13B22BEB-1050-A5D0-DF58-E76584F20218}"/>
              </a:ext>
            </a:extLst>
          </p:cNvPr>
          <p:cNvSpPr/>
          <p:nvPr/>
        </p:nvSpPr>
        <p:spPr>
          <a:xfrm>
            <a:off x="7406640" y="5953760"/>
            <a:ext cx="477520" cy="802640"/>
          </a:xfrm>
          <a:prstGeom prst="roundRect">
            <a:avLst/>
          </a:prstGeom>
          <a:solidFill>
            <a:srgbClr val="00307C"/>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371E927E-47F3-EC12-8B01-365A8B59587E}"/>
              </a:ext>
            </a:extLst>
          </p:cNvPr>
          <p:cNvSpPr/>
          <p:nvPr/>
        </p:nvSpPr>
        <p:spPr>
          <a:xfrm>
            <a:off x="7223760" y="6024880"/>
            <a:ext cx="477520" cy="345440"/>
          </a:xfrm>
          <a:prstGeom prst="rect">
            <a:avLst/>
          </a:prstGeom>
          <a:solidFill>
            <a:srgbClr val="00307C"/>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811216B2-4CA7-C708-69DF-528D5E173DAD}"/>
              </a:ext>
            </a:extLst>
          </p:cNvPr>
          <p:cNvSpPr/>
          <p:nvPr/>
        </p:nvSpPr>
        <p:spPr>
          <a:xfrm>
            <a:off x="7010400" y="0"/>
            <a:ext cx="873760" cy="426720"/>
          </a:xfrm>
          <a:prstGeom prst="rect">
            <a:avLst/>
          </a:prstGeom>
          <a:solidFill>
            <a:srgbClr val="00307C"/>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763C3D4E-EF33-7BBC-668C-64BA41AF1350}"/>
              </a:ext>
            </a:extLst>
          </p:cNvPr>
          <p:cNvSpPr/>
          <p:nvPr/>
        </p:nvSpPr>
        <p:spPr>
          <a:xfrm>
            <a:off x="11297920" y="6024880"/>
            <a:ext cx="891032" cy="731520"/>
          </a:xfrm>
          <a:prstGeom prst="rect">
            <a:avLst/>
          </a:prstGeom>
          <a:solidFill>
            <a:srgbClr val="00307C"/>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032FCFEC-2473-01C7-C1A2-3D3F7ED25D92}"/>
              </a:ext>
            </a:extLst>
          </p:cNvPr>
          <p:cNvSpPr/>
          <p:nvPr/>
        </p:nvSpPr>
        <p:spPr>
          <a:xfrm>
            <a:off x="10576560" y="6390640"/>
            <a:ext cx="718312" cy="365760"/>
          </a:xfrm>
          <a:prstGeom prst="rect">
            <a:avLst/>
          </a:prstGeom>
          <a:solidFill>
            <a:srgbClr val="00307C"/>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5A66EC68-9017-D1FA-8ACF-0FF95D29B5AC}"/>
              </a:ext>
            </a:extLst>
          </p:cNvPr>
          <p:cNvSpPr/>
          <p:nvPr/>
        </p:nvSpPr>
        <p:spPr>
          <a:xfrm>
            <a:off x="10749280" y="0"/>
            <a:ext cx="1330960" cy="1696720"/>
          </a:xfrm>
          <a:prstGeom prst="rect">
            <a:avLst/>
          </a:prstGeom>
          <a:solidFill>
            <a:srgbClr val="00307C"/>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F7BAFD25-270B-06CF-571C-0D1717642ECE}"/>
              </a:ext>
            </a:extLst>
          </p:cNvPr>
          <p:cNvSpPr/>
          <p:nvPr/>
        </p:nvSpPr>
        <p:spPr>
          <a:xfrm>
            <a:off x="7223760" y="833120"/>
            <a:ext cx="660400" cy="548640"/>
          </a:xfrm>
          <a:prstGeom prst="rect">
            <a:avLst/>
          </a:prstGeom>
          <a:solidFill>
            <a:srgbClr val="00307C"/>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A17A5D08-B4AF-1255-EBFE-189AA5329EB6}"/>
              </a:ext>
            </a:extLst>
          </p:cNvPr>
          <p:cNvSpPr/>
          <p:nvPr/>
        </p:nvSpPr>
        <p:spPr>
          <a:xfrm>
            <a:off x="7579360" y="1483360"/>
            <a:ext cx="304800" cy="304800"/>
          </a:xfrm>
          <a:prstGeom prst="rect">
            <a:avLst/>
          </a:prstGeom>
          <a:solidFill>
            <a:srgbClr val="00307C"/>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5990748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A87BCC-9A12-4C98-0357-838930F45F94}"/>
              </a:ext>
            </a:extLst>
          </p:cNvPr>
          <p:cNvSpPr>
            <a:spLocks noGrp="1"/>
          </p:cNvSpPr>
          <p:nvPr>
            <p:ph type="title"/>
          </p:nvPr>
        </p:nvSpPr>
        <p:spPr>
          <a:xfrm>
            <a:off x="7320465" y="568960"/>
            <a:ext cx="4683760" cy="1452759"/>
          </a:xfrm>
        </p:spPr>
        <p:txBody>
          <a:bodyPr>
            <a:normAutofit/>
          </a:bodyPr>
          <a:lstStyle/>
          <a:p>
            <a:r>
              <a:rPr lang="en-GB" sz="4800" b="1" dirty="0">
                <a:latin typeface="+mn-lt"/>
              </a:rPr>
              <a:t>Hen Gymraeg / Old Welsh</a:t>
            </a:r>
          </a:p>
        </p:txBody>
      </p:sp>
      <p:pic>
        <p:nvPicPr>
          <p:cNvPr id="4" name="Picture 3" descr="A stone pillar with writing on it&#10;&#10;Description automatically generated">
            <a:extLst>
              <a:ext uri="{FF2B5EF4-FFF2-40B4-BE49-F238E27FC236}">
                <a16:creationId xmlns:a16="http://schemas.microsoft.com/office/drawing/2014/main" id="{4789837B-BAB4-F687-3597-DDC4D981539B}"/>
              </a:ext>
            </a:extLst>
          </p:cNvPr>
          <p:cNvPicPr>
            <a:picLocks noChangeAspect="1"/>
          </p:cNvPicPr>
          <p:nvPr/>
        </p:nvPicPr>
        <p:blipFill rotWithShape="1">
          <a:blip r:embed="rId2"/>
          <a:srcRect t="22259" r="2" b="3465"/>
          <a:stretch/>
        </p:blipFill>
        <p:spPr>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p:spPr>
      </p:pic>
      <p:sp>
        <p:nvSpPr>
          <p:cNvPr id="3" name="Content Placeholder 2">
            <a:extLst>
              <a:ext uri="{FF2B5EF4-FFF2-40B4-BE49-F238E27FC236}">
                <a16:creationId xmlns:a16="http://schemas.microsoft.com/office/drawing/2014/main" id="{BA91C7CD-8DF3-F1CD-6C41-9A2AE87996D2}"/>
              </a:ext>
            </a:extLst>
          </p:cNvPr>
          <p:cNvSpPr>
            <a:spLocks noGrp="1"/>
          </p:cNvSpPr>
          <p:nvPr>
            <p:ph idx="1"/>
          </p:nvPr>
        </p:nvSpPr>
        <p:spPr>
          <a:xfrm>
            <a:off x="7320465" y="2194102"/>
            <a:ext cx="4140013" cy="3908586"/>
          </a:xfrm>
        </p:spPr>
        <p:txBody>
          <a:bodyPr>
            <a:normAutofit fontScale="85000" lnSpcReduction="10000"/>
          </a:bodyPr>
          <a:lstStyle/>
          <a:p>
            <a:pPr marL="0" indent="0">
              <a:buNone/>
            </a:pPr>
            <a:endParaRPr lang="en-US" sz="2000" dirty="0"/>
          </a:p>
          <a:p>
            <a:pPr marL="0" indent="0">
              <a:buNone/>
            </a:pPr>
            <a:r>
              <a:rPr lang="en-US" dirty="0"/>
              <a:t>From 850 AD until the beginning of the 12</a:t>
            </a:r>
            <a:r>
              <a:rPr lang="en-US" baseline="30000" dirty="0"/>
              <a:t>th</a:t>
            </a:r>
            <a:r>
              <a:rPr lang="en-US" dirty="0"/>
              <a:t> century the language was described as Old Welsh before it developed into Middle Welsh.</a:t>
            </a:r>
          </a:p>
          <a:p>
            <a:pPr marL="0" indent="0">
              <a:buNone/>
            </a:pPr>
            <a:r>
              <a:rPr lang="en-US" dirty="0"/>
              <a:t>The oldest text to have survived in Old Welsh is on a gravestone in the parish church in Tywyn, </a:t>
            </a:r>
            <a:r>
              <a:rPr lang="en-US" dirty="0" err="1"/>
              <a:t>Meirionyth</a:t>
            </a:r>
            <a:r>
              <a:rPr lang="en-US" dirty="0"/>
              <a:t> - Carreg </a:t>
            </a:r>
            <a:r>
              <a:rPr lang="en-US" dirty="0" err="1"/>
              <a:t>Cadfan</a:t>
            </a:r>
            <a:r>
              <a:rPr lang="en-US" dirty="0"/>
              <a:t> - which is believed to date from the 9th century.</a:t>
            </a:r>
            <a:endParaRPr lang="en-GB" dirty="0"/>
          </a:p>
        </p:txBody>
      </p:sp>
    </p:spTree>
    <p:extLst>
      <p:ext uri="{BB962C8B-B14F-4D97-AF65-F5344CB8AC3E}">
        <p14:creationId xmlns:p14="http://schemas.microsoft.com/office/powerpoint/2010/main" val="24840351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8A50FAA-2253-916D-2759-DCC5E497B003}"/>
              </a:ext>
            </a:extLst>
          </p:cNvPr>
          <p:cNvSpPr>
            <a:spLocks noGrp="1"/>
          </p:cNvSpPr>
          <p:nvPr>
            <p:ph idx="1"/>
          </p:nvPr>
        </p:nvSpPr>
        <p:spPr>
          <a:xfrm>
            <a:off x="990600" y="751840"/>
            <a:ext cx="10581640" cy="5028883"/>
          </a:xfrm>
        </p:spPr>
        <p:txBody>
          <a:bodyPr>
            <a:normAutofit fontScale="85000" lnSpcReduction="10000"/>
          </a:bodyPr>
          <a:lstStyle/>
          <a:p>
            <a:pPr marL="0" indent="0">
              <a:buNone/>
            </a:pPr>
            <a:r>
              <a:rPr lang="en-GB" dirty="0">
                <a:solidFill>
                  <a:srgbClr val="FF0000"/>
                </a:solidFill>
              </a:rPr>
              <a:t>A/D. </a:t>
            </a:r>
            <a:r>
              <a:rPr lang="en-GB" sz="3100" b="1" dirty="0" err="1"/>
              <a:t>Tengr</a:t>
            </a:r>
            <a:r>
              <a:rPr lang="en-GB" sz="3100" b="1" dirty="0"/>
              <a:t>(um)</a:t>
            </a:r>
            <a:r>
              <a:rPr lang="en-GB" sz="3100" b="1" dirty="0" err="1"/>
              <a:t>ui</a:t>
            </a:r>
            <a:r>
              <a:rPr lang="en-GB" sz="3100" b="1" dirty="0"/>
              <a:t> </a:t>
            </a:r>
            <a:r>
              <a:rPr lang="en-GB" sz="3100" b="1" dirty="0" err="1"/>
              <a:t>cimalted</a:t>
            </a:r>
            <a:r>
              <a:rPr lang="en-GB" sz="3100" b="1" dirty="0"/>
              <a:t> </a:t>
            </a:r>
            <a:r>
              <a:rPr lang="en-GB" sz="3100" b="1" dirty="0" err="1"/>
              <a:t>gu</a:t>
            </a:r>
            <a:r>
              <a:rPr lang="en-GB" sz="3100" b="1" dirty="0"/>
              <a:t>(</a:t>
            </a:r>
            <a:r>
              <a:rPr lang="en-GB" sz="3100" b="1" dirty="0" err="1"/>
              <a:t>reic</a:t>
            </a:r>
            <a:r>
              <a:rPr lang="en-GB" sz="3100" b="1" dirty="0"/>
              <a:t>) / </a:t>
            </a:r>
            <a:r>
              <a:rPr lang="en-GB" sz="3100" b="1" dirty="0" err="1"/>
              <a:t>Adgan</a:t>
            </a:r>
            <a:r>
              <a:rPr lang="en-GB" sz="3100" b="1" dirty="0"/>
              <a:t> // </a:t>
            </a:r>
            <a:r>
              <a:rPr lang="en-GB" sz="3100" b="1" dirty="0" err="1"/>
              <a:t>anterunc</a:t>
            </a:r>
            <a:r>
              <a:rPr lang="en-GB" sz="3100" b="1" dirty="0"/>
              <a:t> du But </a:t>
            </a:r>
            <a:r>
              <a:rPr lang="en-GB" sz="3100" b="1" dirty="0" err="1"/>
              <a:t>Marciau</a:t>
            </a:r>
            <a:endParaRPr lang="en-GB" b="1" dirty="0"/>
          </a:p>
          <a:p>
            <a:pPr marL="0" indent="0">
              <a:buNone/>
            </a:pPr>
            <a:r>
              <a:rPr lang="en-GB" dirty="0"/>
              <a:t>'</a:t>
            </a:r>
            <a:r>
              <a:rPr lang="en-GB" dirty="0" err="1"/>
              <a:t>Tengrumui</a:t>
            </a:r>
            <a:r>
              <a:rPr lang="en-GB" dirty="0"/>
              <a:t> wedded wife of </a:t>
            </a:r>
            <a:r>
              <a:rPr lang="en-GB" dirty="0" err="1"/>
              <a:t>Adgan</a:t>
            </a:r>
            <a:r>
              <a:rPr lang="en-GB" dirty="0"/>
              <a:t> (lies) fairly near ( or very near) to Bud (and) </a:t>
            </a:r>
            <a:r>
              <a:rPr lang="en-GB" dirty="0" err="1"/>
              <a:t>Marciau</a:t>
            </a:r>
            <a:r>
              <a:rPr lang="en-GB" dirty="0"/>
              <a:t> (or But </a:t>
            </a:r>
            <a:r>
              <a:rPr lang="en-GB" dirty="0" err="1"/>
              <a:t>Marciau</a:t>
            </a:r>
            <a:r>
              <a:rPr lang="en-GB" dirty="0"/>
              <a:t>).'</a:t>
            </a:r>
          </a:p>
          <a:p>
            <a:pPr marL="0" indent="0">
              <a:buNone/>
            </a:pPr>
            <a:endParaRPr lang="en-GB" dirty="0"/>
          </a:p>
          <a:p>
            <a:pPr marL="0" indent="0">
              <a:buNone/>
            </a:pPr>
            <a:r>
              <a:rPr lang="en-GB" dirty="0">
                <a:solidFill>
                  <a:srgbClr val="FF0000"/>
                </a:solidFill>
              </a:rPr>
              <a:t>A. </a:t>
            </a:r>
            <a:r>
              <a:rPr lang="en-GB" sz="3100" b="1" dirty="0"/>
              <a:t>m(</a:t>
            </a:r>
            <a:r>
              <a:rPr lang="en-GB" sz="3100" b="1" dirty="0" err="1"/>
              <a:t>ortci</a:t>
            </a:r>
            <a:r>
              <a:rPr lang="en-GB" sz="3100" b="1" dirty="0"/>
              <a:t>)c </a:t>
            </a:r>
            <a:r>
              <a:rPr lang="en-GB" sz="3100" b="1" dirty="0" err="1"/>
              <a:t>ar</a:t>
            </a:r>
            <a:r>
              <a:rPr lang="en-GB" sz="3100" b="1" dirty="0"/>
              <a:t> tr(i)</a:t>
            </a:r>
          </a:p>
          <a:p>
            <a:pPr marL="0" indent="0">
              <a:buNone/>
            </a:pPr>
            <a:r>
              <a:rPr lang="en-GB" dirty="0"/>
              <a:t>'The mortal remains of the three'</a:t>
            </a:r>
          </a:p>
          <a:p>
            <a:pPr marL="0" indent="0">
              <a:buNone/>
            </a:pPr>
            <a:endParaRPr lang="en-GB" dirty="0"/>
          </a:p>
          <a:p>
            <a:pPr marL="0" indent="0">
              <a:buNone/>
            </a:pPr>
            <a:r>
              <a:rPr lang="en-GB" dirty="0">
                <a:solidFill>
                  <a:srgbClr val="FF0000"/>
                </a:solidFill>
              </a:rPr>
              <a:t>B/C</a:t>
            </a:r>
            <a:r>
              <a:rPr lang="en-GB" dirty="0"/>
              <a:t>. </a:t>
            </a:r>
            <a:r>
              <a:rPr lang="en-GB" sz="3100" b="1" dirty="0" err="1"/>
              <a:t>Cun</a:t>
            </a:r>
            <a:r>
              <a:rPr lang="en-GB" sz="3100" b="1" dirty="0"/>
              <a:t> ben </a:t>
            </a:r>
            <a:r>
              <a:rPr lang="en-GB" sz="3100" b="1" dirty="0" err="1"/>
              <a:t>Celen</a:t>
            </a:r>
            <a:r>
              <a:rPr lang="en-GB" sz="3100" b="1" dirty="0"/>
              <a:t> // </a:t>
            </a:r>
            <a:r>
              <a:rPr lang="en-GB" sz="3100" b="1" dirty="0" err="1"/>
              <a:t>tricet</a:t>
            </a:r>
            <a:r>
              <a:rPr lang="en-GB" sz="3100" b="1" dirty="0"/>
              <a:t> </a:t>
            </a:r>
            <a:r>
              <a:rPr lang="en-GB" sz="3100" b="1" dirty="0" err="1"/>
              <a:t>nitanam</a:t>
            </a:r>
            <a:endParaRPr lang="en-GB" sz="3100" b="1" dirty="0"/>
          </a:p>
          <a:p>
            <a:pPr marL="0" indent="0">
              <a:buNone/>
            </a:pPr>
            <a:r>
              <a:rPr lang="en-GB" dirty="0"/>
              <a:t>'</a:t>
            </a:r>
            <a:r>
              <a:rPr lang="en-GB" dirty="0" err="1"/>
              <a:t>Cun</a:t>
            </a:r>
            <a:r>
              <a:rPr lang="en-GB" dirty="0"/>
              <a:t> woman (or wife of Celyn), a mortal wound remains.'</a:t>
            </a:r>
          </a:p>
          <a:p>
            <a:pPr marL="0" indent="0">
              <a:buNone/>
            </a:pPr>
            <a:endParaRPr lang="en-GB" dirty="0"/>
          </a:p>
          <a:p>
            <a:pPr marL="0" indent="0">
              <a:buNone/>
            </a:pPr>
            <a:r>
              <a:rPr lang="en-GB" dirty="0">
                <a:solidFill>
                  <a:srgbClr val="FF0000"/>
                </a:solidFill>
              </a:rPr>
              <a:t>C. </a:t>
            </a:r>
            <a:r>
              <a:rPr lang="en-GB" sz="3100" b="1" dirty="0"/>
              <a:t>mort/</a:t>
            </a:r>
            <a:r>
              <a:rPr lang="en-GB" sz="3100" b="1" dirty="0" err="1"/>
              <a:t>cic</a:t>
            </a:r>
            <a:r>
              <a:rPr lang="en-GB" sz="3100" b="1" dirty="0"/>
              <a:t> pe/</a:t>
            </a:r>
            <a:r>
              <a:rPr lang="en-GB" sz="3100" b="1" dirty="0" err="1"/>
              <a:t>tuar</a:t>
            </a:r>
            <a:endParaRPr lang="en-GB" sz="3100" b="1" dirty="0"/>
          </a:p>
          <a:p>
            <a:pPr marL="0" indent="0">
              <a:buNone/>
            </a:pPr>
            <a:r>
              <a:rPr lang="en-GB" dirty="0"/>
              <a:t>'The mortal remains of four'</a:t>
            </a:r>
          </a:p>
        </p:txBody>
      </p:sp>
    </p:spTree>
    <p:extLst>
      <p:ext uri="{BB962C8B-B14F-4D97-AF65-F5344CB8AC3E}">
        <p14:creationId xmlns:p14="http://schemas.microsoft.com/office/powerpoint/2010/main" val="16349128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F79630B-0F0B-446E-A637-38FA8F61D1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3437C99-FC8E-4311-B48A-F0C4C329B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28"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81B1FE-0202-A43A-9A91-F3542209DE75}"/>
              </a:ext>
            </a:extLst>
          </p:cNvPr>
          <p:cNvSpPr>
            <a:spLocks noGrp="1"/>
          </p:cNvSpPr>
          <p:nvPr>
            <p:ph type="title"/>
          </p:nvPr>
        </p:nvSpPr>
        <p:spPr>
          <a:xfrm>
            <a:off x="254001" y="274320"/>
            <a:ext cx="4297680" cy="1666119"/>
          </a:xfrm>
        </p:spPr>
        <p:txBody>
          <a:bodyPr>
            <a:normAutofit/>
          </a:bodyPr>
          <a:lstStyle/>
          <a:p>
            <a:pPr algn="ctr"/>
            <a:r>
              <a:rPr lang="en-GB" sz="5400" b="1" dirty="0">
                <a:latin typeface="+mn-lt"/>
              </a:rPr>
              <a:t>Aneurin and Taliesin</a:t>
            </a:r>
          </a:p>
        </p:txBody>
      </p:sp>
      <p:sp>
        <p:nvSpPr>
          <p:cNvPr id="9" name="Content Placeholder 8">
            <a:extLst>
              <a:ext uri="{FF2B5EF4-FFF2-40B4-BE49-F238E27FC236}">
                <a16:creationId xmlns:a16="http://schemas.microsoft.com/office/drawing/2014/main" id="{15DE8422-D6D2-3D02-E528-0618AEAA9652}"/>
              </a:ext>
            </a:extLst>
          </p:cNvPr>
          <p:cNvSpPr>
            <a:spLocks noGrp="1"/>
          </p:cNvSpPr>
          <p:nvPr>
            <p:ph idx="1"/>
          </p:nvPr>
        </p:nvSpPr>
        <p:spPr>
          <a:xfrm>
            <a:off x="226301" y="2214759"/>
            <a:ext cx="4495586" cy="4247001"/>
          </a:xfrm>
        </p:spPr>
        <p:txBody>
          <a:bodyPr>
            <a:normAutofit/>
          </a:bodyPr>
          <a:lstStyle/>
          <a:p>
            <a:pPr marL="0" indent="0">
              <a:buNone/>
            </a:pPr>
            <a:r>
              <a:rPr lang="en-US" sz="2400" dirty="0"/>
              <a:t>Very few manuscripts in old Welsh have survived, the literature was composed by the </a:t>
            </a:r>
            <a:r>
              <a:rPr lang="en-US" sz="2400" b="1" dirty="0" err="1"/>
              <a:t>Cynfeirdd</a:t>
            </a:r>
            <a:r>
              <a:rPr lang="en-US" sz="2400" dirty="0"/>
              <a:t>, the two most famous being Taliesin and Aneurin.</a:t>
            </a:r>
          </a:p>
          <a:p>
            <a:pPr marL="0" indent="0">
              <a:buNone/>
            </a:pPr>
            <a:endParaRPr lang="en-US" sz="1000" dirty="0"/>
          </a:p>
          <a:p>
            <a:pPr marL="0" indent="0">
              <a:buNone/>
            </a:pPr>
            <a:r>
              <a:rPr lang="en-US" sz="2400" dirty="0"/>
              <a:t>A manuscript from the thirteenth century called </a:t>
            </a:r>
            <a:r>
              <a:rPr lang="en-US" sz="2400" dirty="0" err="1"/>
              <a:t>Llyfr</a:t>
            </a:r>
            <a:r>
              <a:rPr lang="en-US" sz="2400" dirty="0"/>
              <a:t> Aneurin commemorates the attack of the </a:t>
            </a:r>
            <a:r>
              <a:rPr lang="en-US" sz="2400" dirty="0" err="1"/>
              <a:t>Gododdin</a:t>
            </a:r>
            <a:r>
              <a:rPr lang="en-US" sz="2400" dirty="0"/>
              <a:t> (from the Firth of Forth) on </a:t>
            </a:r>
            <a:r>
              <a:rPr lang="en-US" sz="2400" dirty="0" err="1"/>
              <a:t>Catraeth</a:t>
            </a:r>
            <a:r>
              <a:rPr lang="en-US" sz="2400" dirty="0"/>
              <a:t> (</a:t>
            </a:r>
            <a:r>
              <a:rPr lang="en-US" sz="2400" dirty="0" err="1"/>
              <a:t>Caterick</a:t>
            </a:r>
            <a:r>
              <a:rPr lang="en-US" sz="2400" dirty="0"/>
              <a:t>) in 595 AD.</a:t>
            </a:r>
          </a:p>
          <a:p>
            <a:pPr marL="0" indent="0">
              <a:buNone/>
            </a:pPr>
            <a:endParaRPr lang="en-US" sz="2400" dirty="0"/>
          </a:p>
          <a:p>
            <a:pPr marL="0" indent="0">
              <a:buNone/>
            </a:pPr>
            <a:endParaRPr lang="en-US" sz="2000" dirty="0"/>
          </a:p>
        </p:txBody>
      </p:sp>
      <p:pic>
        <p:nvPicPr>
          <p:cNvPr id="5" name="Content Placeholder 4" descr="A painting of a person and a group of people&#10;&#10;Description automatically generated">
            <a:extLst>
              <a:ext uri="{FF2B5EF4-FFF2-40B4-BE49-F238E27FC236}">
                <a16:creationId xmlns:a16="http://schemas.microsoft.com/office/drawing/2014/main" id="{560F2BE5-34B0-9197-D913-7C9AA79AEB09}"/>
              </a:ext>
            </a:extLst>
          </p:cNvPr>
          <p:cNvPicPr>
            <a:picLocks noChangeAspect="1"/>
          </p:cNvPicPr>
          <p:nvPr/>
        </p:nvPicPr>
        <p:blipFill rotWithShape="1">
          <a:blip r:embed="rId2"/>
          <a:srcRect r="3616"/>
          <a:stretch/>
        </p:blipFill>
        <p:spPr>
          <a:xfrm>
            <a:off x="4948188" y="1"/>
            <a:ext cx="7243812" cy="6857999"/>
          </a:xfrm>
          <a:custGeom>
            <a:avLst/>
            <a:gdLst/>
            <a:ahLst/>
            <a:cxnLst/>
            <a:rect l="l" t="t" r="r" b="b"/>
            <a:pathLst>
              <a:path w="7243812" h="6857999">
                <a:moveTo>
                  <a:pt x="609803" y="0"/>
                </a:moveTo>
                <a:lnTo>
                  <a:pt x="1222601" y="0"/>
                </a:lnTo>
                <a:lnTo>
                  <a:pt x="1223032" y="1645"/>
                </a:lnTo>
                <a:lnTo>
                  <a:pt x="1343371" y="1645"/>
                </a:lnTo>
                <a:lnTo>
                  <a:pt x="1343665" y="0"/>
                </a:lnTo>
                <a:lnTo>
                  <a:pt x="1884172" y="0"/>
                </a:lnTo>
                <a:lnTo>
                  <a:pt x="1884280" y="1645"/>
                </a:lnTo>
                <a:lnTo>
                  <a:pt x="7243812" y="1645"/>
                </a:lnTo>
                <a:lnTo>
                  <a:pt x="7243812" y="6857999"/>
                </a:lnTo>
                <a:lnTo>
                  <a:pt x="133676" y="6857999"/>
                </a:lnTo>
                <a:lnTo>
                  <a:pt x="114609" y="6843646"/>
                </a:lnTo>
                <a:cubicBezTo>
                  <a:pt x="106811" y="6836369"/>
                  <a:pt x="103243" y="6828354"/>
                  <a:pt x="111459" y="6817746"/>
                </a:cubicBezTo>
                <a:cubicBezTo>
                  <a:pt x="93943" y="6769544"/>
                  <a:pt x="97901" y="6796071"/>
                  <a:pt x="113412" y="6759582"/>
                </a:cubicBezTo>
                <a:cubicBezTo>
                  <a:pt x="110188" y="6732087"/>
                  <a:pt x="99653" y="6727133"/>
                  <a:pt x="100729" y="6705297"/>
                </a:cubicBezTo>
                <a:cubicBezTo>
                  <a:pt x="94563" y="6675394"/>
                  <a:pt x="99792" y="6669536"/>
                  <a:pt x="87662" y="6640957"/>
                </a:cubicBezTo>
                <a:cubicBezTo>
                  <a:pt x="74199" y="6591883"/>
                  <a:pt x="82185" y="6576319"/>
                  <a:pt x="83084" y="6541313"/>
                </a:cubicBezTo>
                <a:cubicBezTo>
                  <a:pt x="82225" y="6490855"/>
                  <a:pt x="67640" y="6422980"/>
                  <a:pt x="59444" y="6370251"/>
                </a:cubicBezTo>
                <a:cubicBezTo>
                  <a:pt x="51248" y="6317522"/>
                  <a:pt x="30729" y="6270972"/>
                  <a:pt x="33908" y="6224938"/>
                </a:cubicBezTo>
                <a:lnTo>
                  <a:pt x="30063" y="6089693"/>
                </a:lnTo>
                <a:cubicBezTo>
                  <a:pt x="25730" y="6032039"/>
                  <a:pt x="3474" y="5997051"/>
                  <a:pt x="29101" y="5973994"/>
                </a:cubicBezTo>
                <a:cubicBezTo>
                  <a:pt x="17018" y="5940131"/>
                  <a:pt x="41135" y="5955713"/>
                  <a:pt x="33855" y="5939847"/>
                </a:cubicBezTo>
                <a:lnTo>
                  <a:pt x="12982" y="5906467"/>
                </a:lnTo>
                <a:lnTo>
                  <a:pt x="8416" y="5862699"/>
                </a:lnTo>
                <a:cubicBezTo>
                  <a:pt x="7895" y="5838948"/>
                  <a:pt x="8409" y="5853058"/>
                  <a:pt x="12052" y="5823324"/>
                </a:cubicBezTo>
                <a:cubicBezTo>
                  <a:pt x="11631" y="5805291"/>
                  <a:pt x="11213" y="5787258"/>
                  <a:pt x="10793" y="5769225"/>
                </a:cubicBezTo>
                <a:cubicBezTo>
                  <a:pt x="17866" y="5738356"/>
                  <a:pt x="19121" y="5696311"/>
                  <a:pt x="25986" y="5667896"/>
                </a:cubicBezTo>
                <a:cubicBezTo>
                  <a:pt x="16329" y="5647975"/>
                  <a:pt x="42195" y="5619318"/>
                  <a:pt x="43687" y="5594585"/>
                </a:cubicBezTo>
                <a:cubicBezTo>
                  <a:pt x="32512" y="5517959"/>
                  <a:pt x="44052" y="5536542"/>
                  <a:pt x="40019" y="5464225"/>
                </a:cubicBezTo>
                <a:cubicBezTo>
                  <a:pt x="32676" y="5400671"/>
                  <a:pt x="26469" y="5311951"/>
                  <a:pt x="22904" y="5269726"/>
                </a:cubicBezTo>
                <a:cubicBezTo>
                  <a:pt x="19341" y="5227501"/>
                  <a:pt x="14742" y="5212581"/>
                  <a:pt x="18628" y="5210876"/>
                </a:cubicBezTo>
                <a:cubicBezTo>
                  <a:pt x="-20300" y="5161742"/>
                  <a:pt x="15511" y="5141336"/>
                  <a:pt x="5392" y="5111369"/>
                </a:cubicBezTo>
                <a:cubicBezTo>
                  <a:pt x="10662" y="5053859"/>
                  <a:pt x="15546" y="5034036"/>
                  <a:pt x="13324" y="5009272"/>
                </a:cubicBezTo>
                <a:cubicBezTo>
                  <a:pt x="25126" y="4982633"/>
                  <a:pt x="74251" y="4956261"/>
                  <a:pt x="48699" y="4925805"/>
                </a:cubicBezTo>
                <a:cubicBezTo>
                  <a:pt x="76704" y="4931200"/>
                  <a:pt x="39437" y="4888353"/>
                  <a:pt x="62925" y="4877992"/>
                </a:cubicBezTo>
                <a:cubicBezTo>
                  <a:pt x="82480" y="4871554"/>
                  <a:pt x="75731" y="4857054"/>
                  <a:pt x="79496" y="4844323"/>
                </a:cubicBezTo>
                <a:cubicBezTo>
                  <a:pt x="97657" y="4832308"/>
                  <a:pt x="110974" y="4752352"/>
                  <a:pt x="101400" y="4733115"/>
                </a:cubicBezTo>
                <a:cubicBezTo>
                  <a:pt x="108185" y="4679357"/>
                  <a:pt x="119720" y="4662889"/>
                  <a:pt x="111223" y="4625153"/>
                </a:cubicBezTo>
                <a:cubicBezTo>
                  <a:pt x="106592" y="4588197"/>
                  <a:pt x="114401" y="4567830"/>
                  <a:pt x="126359" y="4539168"/>
                </a:cubicBezTo>
                <a:cubicBezTo>
                  <a:pt x="126535" y="4522289"/>
                  <a:pt x="126710" y="4505410"/>
                  <a:pt x="126886" y="4488531"/>
                </a:cubicBezTo>
                <a:cubicBezTo>
                  <a:pt x="126165" y="4473140"/>
                  <a:pt x="132917" y="4437329"/>
                  <a:pt x="135099" y="4411258"/>
                </a:cubicBezTo>
                <a:cubicBezTo>
                  <a:pt x="107667" y="4345686"/>
                  <a:pt x="146840" y="4280033"/>
                  <a:pt x="132327" y="4219510"/>
                </a:cubicBezTo>
                <a:cubicBezTo>
                  <a:pt x="138549" y="4158987"/>
                  <a:pt x="124091" y="4192084"/>
                  <a:pt x="172424" y="4048117"/>
                </a:cubicBezTo>
                <a:cubicBezTo>
                  <a:pt x="167703" y="4015047"/>
                  <a:pt x="203806" y="3905047"/>
                  <a:pt x="177666" y="3878222"/>
                </a:cubicBezTo>
                <a:cubicBezTo>
                  <a:pt x="167714" y="3821305"/>
                  <a:pt x="183914" y="3845122"/>
                  <a:pt x="156982" y="3778166"/>
                </a:cubicBezTo>
                <a:cubicBezTo>
                  <a:pt x="160365" y="3760234"/>
                  <a:pt x="142791" y="3724716"/>
                  <a:pt x="142115" y="3707357"/>
                </a:cubicBezTo>
                <a:cubicBezTo>
                  <a:pt x="139253" y="3688591"/>
                  <a:pt x="140202" y="3672776"/>
                  <a:pt x="139805" y="3665569"/>
                </a:cubicBezTo>
                <a:cubicBezTo>
                  <a:pt x="139778" y="3665084"/>
                  <a:pt x="139750" y="3664599"/>
                  <a:pt x="139723" y="3664114"/>
                </a:cubicBezTo>
                <a:lnTo>
                  <a:pt x="134134" y="3653088"/>
                </a:lnTo>
                <a:lnTo>
                  <a:pt x="126568" y="3641228"/>
                </a:lnTo>
                <a:cubicBezTo>
                  <a:pt x="126560" y="3629488"/>
                  <a:pt x="126549" y="3617747"/>
                  <a:pt x="126540" y="3606007"/>
                </a:cubicBezTo>
                <a:lnTo>
                  <a:pt x="134645" y="3597336"/>
                </a:lnTo>
                <a:lnTo>
                  <a:pt x="131649" y="3586412"/>
                </a:lnTo>
                <a:lnTo>
                  <a:pt x="134221" y="3569719"/>
                </a:lnTo>
                <a:lnTo>
                  <a:pt x="133795" y="3568021"/>
                </a:lnTo>
                <a:lnTo>
                  <a:pt x="130189" y="3553678"/>
                </a:lnTo>
                <a:lnTo>
                  <a:pt x="129827" y="3552249"/>
                </a:lnTo>
                <a:lnTo>
                  <a:pt x="122183" y="3542019"/>
                </a:lnTo>
                <a:lnTo>
                  <a:pt x="112426" y="3531201"/>
                </a:lnTo>
                <a:lnTo>
                  <a:pt x="105626" y="3496391"/>
                </a:lnTo>
                <a:lnTo>
                  <a:pt x="111971" y="3486850"/>
                </a:lnTo>
                <a:lnTo>
                  <a:pt x="106910" y="3476412"/>
                </a:lnTo>
                <a:cubicBezTo>
                  <a:pt x="105781" y="3466028"/>
                  <a:pt x="105824" y="3433967"/>
                  <a:pt x="105209" y="3424545"/>
                </a:cubicBezTo>
                <a:lnTo>
                  <a:pt x="103215" y="3419880"/>
                </a:lnTo>
                <a:lnTo>
                  <a:pt x="104953" y="3415218"/>
                </a:lnTo>
                <a:lnTo>
                  <a:pt x="101255" y="3409825"/>
                </a:lnTo>
                <a:lnTo>
                  <a:pt x="103044" y="3407057"/>
                </a:lnTo>
                <a:lnTo>
                  <a:pt x="89764" y="3378959"/>
                </a:lnTo>
                <a:lnTo>
                  <a:pt x="83991" y="3362948"/>
                </a:lnTo>
                <a:lnTo>
                  <a:pt x="66858" y="3332072"/>
                </a:lnTo>
                <a:lnTo>
                  <a:pt x="69057" y="3325671"/>
                </a:lnTo>
                <a:lnTo>
                  <a:pt x="51631" y="3278130"/>
                </a:lnTo>
                <a:lnTo>
                  <a:pt x="53959" y="3277179"/>
                </a:lnTo>
                <a:lnTo>
                  <a:pt x="60205" y="3262610"/>
                </a:lnTo>
                <a:lnTo>
                  <a:pt x="58998" y="3258677"/>
                </a:lnTo>
                <a:cubicBezTo>
                  <a:pt x="46010" y="3210316"/>
                  <a:pt x="80872" y="3236545"/>
                  <a:pt x="45170" y="3180546"/>
                </a:cubicBezTo>
                <a:cubicBezTo>
                  <a:pt x="53643" y="3171780"/>
                  <a:pt x="52550" y="3163902"/>
                  <a:pt x="45228" y="3151828"/>
                </a:cubicBezTo>
                <a:cubicBezTo>
                  <a:pt x="39651" y="3128169"/>
                  <a:pt x="64667" y="3124610"/>
                  <a:pt x="45020" y="3103777"/>
                </a:cubicBezTo>
                <a:cubicBezTo>
                  <a:pt x="59127" y="3105196"/>
                  <a:pt x="41123" y="3057428"/>
                  <a:pt x="57092" y="3065434"/>
                </a:cubicBezTo>
                <a:cubicBezTo>
                  <a:pt x="55435" y="3051512"/>
                  <a:pt x="40803" y="3032637"/>
                  <a:pt x="35088" y="3020247"/>
                </a:cubicBezTo>
                <a:cubicBezTo>
                  <a:pt x="32503" y="3002537"/>
                  <a:pt x="18197" y="3001119"/>
                  <a:pt x="22803" y="2991092"/>
                </a:cubicBezTo>
                <a:cubicBezTo>
                  <a:pt x="24338" y="2987749"/>
                  <a:pt x="27975" y="2983455"/>
                  <a:pt x="34850" y="2977278"/>
                </a:cubicBezTo>
                <a:cubicBezTo>
                  <a:pt x="22587" y="2954448"/>
                  <a:pt x="35600" y="2946689"/>
                  <a:pt x="36223" y="2911749"/>
                </a:cubicBezTo>
                <a:cubicBezTo>
                  <a:pt x="35158" y="2886513"/>
                  <a:pt x="29761" y="2843788"/>
                  <a:pt x="28462" y="2825860"/>
                </a:cubicBezTo>
                <a:cubicBezTo>
                  <a:pt x="28449" y="2818634"/>
                  <a:pt x="28437" y="2811409"/>
                  <a:pt x="28424" y="2804183"/>
                </a:cubicBezTo>
                <a:lnTo>
                  <a:pt x="21292" y="2790136"/>
                </a:lnTo>
                <a:lnTo>
                  <a:pt x="16179" y="2760208"/>
                </a:lnTo>
                <a:lnTo>
                  <a:pt x="22858" y="2751112"/>
                </a:lnTo>
                <a:lnTo>
                  <a:pt x="18505" y="2740278"/>
                </a:lnTo>
                <a:lnTo>
                  <a:pt x="22482" y="2726489"/>
                </a:lnTo>
                <a:lnTo>
                  <a:pt x="18175" y="2725052"/>
                </a:lnTo>
                <a:lnTo>
                  <a:pt x="10521" y="2715895"/>
                </a:lnTo>
                <a:lnTo>
                  <a:pt x="25499" y="2665666"/>
                </a:lnTo>
                <a:lnTo>
                  <a:pt x="30658" y="2635351"/>
                </a:lnTo>
                <a:cubicBezTo>
                  <a:pt x="30723" y="2625597"/>
                  <a:pt x="30791" y="2615842"/>
                  <a:pt x="30857" y="2606088"/>
                </a:cubicBezTo>
                <a:lnTo>
                  <a:pt x="37532" y="2596456"/>
                </a:lnTo>
                <a:cubicBezTo>
                  <a:pt x="41239" y="2582253"/>
                  <a:pt x="34640" y="2564757"/>
                  <a:pt x="36511" y="2549900"/>
                </a:cubicBezTo>
                <a:lnTo>
                  <a:pt x="53712" y="2496499"/>
                </a:lnTo>
                <a:cubicBezTo>
                  <a:pt x="53527" y="2492743"/>
                  <a:pt x="64725" y="2449625"/>
                  <a:pt x="64540" y="2445869"/>
                </a:cubicBezTo>
                <a:cubicBezTo>
                  <a:pt x="61940" y="2441580"/>
                  <a:pt x="65575" y="2413465"/>
                  <a:pt x="64348" y="2408995"/>
                </a:cubicBezTo>
                <a:cubicBezTo>
                  <a:pt x="100333" y="2407546"/>
                  <a:pt x="71752" y="2329020"/>
                  <a:pt x="101725" y="2335735"/>
                </a:cubicBezTo>
                <a:cubicBezTo>
                  <a:pt x="120512" y="2299003"/>
                  <a:pt x="138791" y="2291744"/>
                  <a:pt x="147278" y="2260088"/>
                </a:cubicBezTo>
                <a:cubicBezTo>
                  <a:pt x="152668" y="2224200"/>
                  <a:pt x="143589" y="2220953"/>
                  <a:pt x="152643" y="2193455"/>
                </a:cubicBezTo>
                <a:cubicBezTo>
                  <a:pt x="152701" y="2159228"/>
                  <a:pt x="131577" y="2138038"/>
                  <a:pt x="161815" y="2107942"/>
                </a:cubicBezTo>
                <a:lnTo>
                  <a:pt x="168884" y="2024270"/>
                </a:lnTo>
                <a:lnTo>
                  <a:pt x="210800" y="1969445"/>
                </a:lnTo>
                <a:lnTo>
                  <a:pt x="215063" y="1961162"/>
                </a:lnTo>
                <a:lnTo>
                  <a:pt x="226767" y="1945112"/>
                </a:lnTo>
                <a:lnTo>
                  <a:pt x="225906" y="1942021"/>
                </a:lnTo>
                <a:lnTo>
                  <a:pt x="220555" y="1935584"/>
                </a:lnTo>
                <a:cubicBezTo>
                  <a:pt x="220179" y="1930292"/>
                  <a:pt x="223282" y="1914884"/>
                  <a:pt x="223648" y="1910265"/>
                </a:cubicBezTo>
                <a:cubicBezTo>
                  <a:pt x="221934" y="1909994"/>
                  <a:pt x="221895" y="1909162"/>
                  <a:pt x="222758" y="1907867"/>
                </a:cubicBezTo>
                <a:lnTo>
                  <a:pt x="229387" y="1899379"/>
                </a:lnTo>
                <a:lnTo>
                  <a:pt x="231548" y="1895114"/>
                </a:lnTo>
                <a:lnTo>
                  <a:pt x="216553" y="1892417"/>
                </a:lnTo>
                <a:cubicBezTo>
                  <a:pt x="209075" y="1884999"/>
                  <a:pt x="222114" y="1866643"/>
                  <a:pt x="209739" y="1861483"/>
                </a:cubicBezTo>
                <a:cubicBezTo>
                  <a:pt x="214584" y="1853278"/>
                  <a:pt x="219066" y="1844665"/>
                  <a:pt x="222950" y="1835810"/>
                </a:cubicBezTo>
                <a:lnTo>
                  <a:pt x="224812" y="1830569"/>
                </a:lnTo>
                <a:lnTo>
                  <a:pt x="224522" y="1830429"/>
                </a:lnTo>
                <a:cubicBezTo>
                  <a:pt x="224224" y="1829219"/>
                  <a:pt x="224571" y="1827468"/>
                  <a:pt x="225830" y="1824832"/>
                </a:cubicBezTo>
                <a:lnTo>
                  <a:pt x="228207" y="1821003"/>
                </a:lnTo>
                <a:lnTo>
                  <a:pt x="230878" y="1807109"/>
                </a:lnTo>
                <a:lnTo>
                  <a:pt x="227355" y="1805316"/>
                </a:lnTo>
                <a:lnTo>
                  <a:pt x="228132" y="1804434"/>
                </a:lnTo>
                <a:cubicBezTo>
                  <a:pt x="237533" y="1798221"/>
                  <a:pt x="248274" y="1797417"/>
                  <a:pt x="223762" y="1784314"/>
                </a:cubicBezTo>
                <a:cubicBezTo>
                  <a:pt x="240655" y="1769422"/>
                  <a:pt x="224912" y="1763793"/>
                  <a:pt x="226521" y="1740358"/>
                </a:cubicBezTo>
                <a:cubicBezTo>
                  <a:pt x="240385" y="1732435"/>
                  <a:pt x="239102" y="1724301"/>
                  <a:pt x="233164" y="1715685"/>
                </a:cubicBezTo>
                <a:cubicBezTo>
                  <a:pt x="245499" y="1694404"/>
                  <a:pt x="240415" y="1672675"/>
                  <a:pt x="245819" y="1647555"/>
                </a:cubicBezTo>
                <a:cubicBezTo>
                  <a:pt x="268668" y="1622803"/>
                  <a:pt x="248434" y="1605585"/>
                  <a:pt x="254317" y="1578752"/>
                </a:cubicBezTo>
                <a:lnTo>
                  <a:pt x="249918" y="1546022"/>
                </a:lnTo>
                <a:cubicBezTo>
                  <a:pt x="251996" y="1543635"/>
                  <a:pt x="248777" y="1521210"/>
                  <a:pt x="248927" y="1519929"/>
                </a:cubicBezTo>
                <a:lnTo>
                  <a:pt x="248704" y="1519731"/>
                </a:lnTo>
                <a:lnTo>
                  <a:pt x="252245" y="1514846"/>
                </a:lnTo>
                <a:cubicBezTo>
                  <a:pt x="255314" y="1501295"/>
                  <a:pt x="252199" y="1477394"/>
                  <a:pt x="254681" y="1463304"/>
                </a:cubicBezTo>
                <a:cubicBezTo>
                  <a:pt x="257024" y="1459891"/>
                  <a:pt x="268983" y="1432466"/>
                  <a:pt x="267138" y="1430305"/>
                </a:cubicBezTo>
                <a:lnTo>
                  <a:pt x="266110" y="1429568"/>
                </a:lnTo>
                <a:lnTo>
                  <a:pt x="286784" y="1404045"/>
                </a:lnTo>
                <a:lnTo>
                  <a:pt x="294521" y="1360879"/>
                </a:lnTo>
                <a:lnTo>
                  <a:pt x="324750" y="1301993"/>
                </a:lnTo>
                <a:lnTo>
                  <a:pt x="328780" y="1210776"/>
                </a:lnTo>
                <a:cubicBezTo>
                  <a:pt x="344171" y="1197232"/>
                  <a:pt x="343390" y="1192124"/>
                  <a:pt x="346123" y="1157176"/>
                </a:cubicBezTo>
                <a:cubicBezTo>
                  <a:pt x="359383" y="1110140"/>
                  <a:pt x="355619" y="1111028"/>
                  <a:pt x="349331" y="1063288"/>
                </a:cubicBezTo>
                <a:cubicBezTo>
                  <a:pt x="364194" y="1005331"/>
                  <a:pt x="362778" y="969963"/>
                  <a:pt x="431245" y="889417"/>
                </a:cubicBezTo>
                <a:lnTo>
                  <a:pt x="459477" y="816346"/>
                </a:lnTo>
                <a:cubicBezTo>
                  <a:pt x="465006" y="808083"/>
                  <a:pt x="496978" y="764380"/>
                  <a:pt x="489268" y="752692"/>
                </a:cubicBezTo>
                <a:lnTo>
                  <a:pt x="505368" y="724368"/>
                </a:lnTo>
                <a:lnTo>
                  <a:pt x="511178" y="722494"/>
                </a:lnTo>
                <a:lnTo>
                  <a:pt x="514451" y="717531"/>
                </a:lnTo>
                <a:cubicBezTo>
                  <a:pt x="514171" y="710761"/>
                  <a:pt x="513893" y="703992"/>
                  <a:pt x="513612" y="697222"/>
                </a:cubicBezTo>
                <a:cubicBezTo>
                  <a:pt x="513272" y="693376"/>
                  <a:pt x="513720" y="690905"/>
                  <a:pt x="514772" y="689289"/>
                </a:cubicBezTo>
                <a:lnTo>
                  <a:pt x="515249" y="689151"/>
                </a:lnTo>
                <a:cubicBezTo>
                  <a:pt x="515320" y="686637"/>
                  <a:pt x="515389" y="684122"/>
                  <a:pt x="515461" y="681608"/>
                </a:cubicBezTo>
                <a:cubicBezTo>
                  <a:pt x="522970" y="666964"/>
                  <a:pt x="551123" y="617831"/>
                  <a:pt x="560298" y="601285"/>
                </a:cubicBezTo>
                <a:cubicBezTo>
                  <a:pt x="558549" y="585107"/>
                  <a:pt x="540289" y="573171"/>
                  <a:pt x="570504" y="582332"/>
                </a:cubicBezTo>
                <a:cubicBezTo>
                  <a:pt x="570816" y="577121"/>
                  <a:pt x="573898" y="574271"/>
                  <a:pt x="578347" y="572511"/>
                </a:cubicBezTo>
                <a:lnTo>
                  <a:pt x="580375" y="572092"/>
                </a:lnTo>
                <a:lnTo>
                  <a:pt x="575722" y="536015"/>
                </a:lnTo>
                <a:lnTo>
                  <a:pt x="578705" y="531675"/>
                </a:lnTo>
                <a:lnTo>
                  <a:pt x="564084" y="491380"/>
                </a:lnTo>
                <a:cubicBezTo>
                  <a:pt x="560969" y="487340"/>
                  <a:pt x="560134" y="482008"/>
                  <a:pt x="564457" y="473782"/>
                </a:cubicBezTo>
                <a:lnTo>
                  <a:pt x="566413" y="472000"/>
                </a:lnTo>
                <a:lnTo>
                  <a:pt x="584600" y="354566"/>
                </a:lnTo>
                <a:cubicBezTo>
                  <a:pt x="586100" y="325288"/>
                  <a:pt x="584583" y="317533"/>
                  <a:pt x="588077" y="265704"/>
                </a:cubicBezTo>
                <a:cubicBezTo>
                  <a:pt x="588008" y="205530"/>
                  <a:pt x="578491" y="226511"/>
                  <a:pt x="580576" y="187093"/>
                </a:cubicBezTo>
                <a:cubicBezTo>
                  <a:pt x="579265" y="162458"/>
                  <a:pt x="569240" y="117589"/>
                  <a:pt x="587928" y="130336"/>
                </a:cubicBezTo>
                <a:cubicBezTo>
                  <a:pt x="552635" y="69804"/>
                  <a:pt x="604651" y="82036"/>
                  <a:pt x="593881" y="17287"/>
                </a:cubicBezTo>
                <a:cubicBezTo>
                  <a:pt x="600399" y="13784"/>
                  <a:pt x="605413" y="8440"/>
                  <a:pt x="609224" y="1705"/>
                </a:cubicBezTo>
                <a:close/>
              </a:path>
            </a:pathLst>
          </a:custGeom>
        </p:spPr>
      </p:pic>
    </p:spTree>
    <p:extLst>
      <p:ext uri="{BB962C8B-B14F-4D97-AF65-F5344CB8AC3E}">
        <p14:creationId xmlns:p14="http://schemas.microsoft.com/office/powerpoint/2010/main" val="29038129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Michael Sheen on The Art That Made Us ep 1">
            <a:hlinkClick r:id="" action="ppaction://media"/>
            <a:extLst>
              <a:ext uri="{FF2B5EF4-FFF2-40B4-BE49-F238E27FC236}">
                <a16:creationId xmlns:a16="http://schemas.microsoft.com/office/drawing/2014/main" id="{EAA333EC-885C-80FF-D550-0E90B2E14ED4}"/>
              </a:ext>
            </a:extLst>
          </p:cNvPr>
          <p:cNvPicPr>
            <a:picLocks noRot="1" noChangeAspect="1"/>
          </p:cNvPicPr>
          <p:nvPr>
            <a:videoFile r:link="rId1"/>
          </p:nvPr>
        </p:nvPicPr>
        <p:blipFill>
          <a:blip r:embed="rId3"/>
          <a:stretch>
            <a:fillRect/>
          </a:stretch>
        </p:blipFill>
        <p:spPr>
          <a:xfrm>
            <a:off x="5978" y="0"/>
            <a:ext cx="12138054" cy="6858000"/>
          </a:xfrm>
          <a:prstGeom prst="rect">
            <a:avLst/>
          </a:prstGeom>
        </p:spPr>
      </p:pic>
    </p:spTree>
    <p:extLst>
      <p:ext uri="{BB962C8B-B14F-4D97-AF65-F5344CB8AC3E}">
        <p14:creationId xmlns:p14="http://schemas.microsoft.com/office/powerpoint/2010/main" val="38719321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lose-up of a paper&#10;&#10;Description automatically generated">
            <a:extLst>
              <a:ext uri="{FF2B5EF4-FFF2-40B4-BE49-F238E27FC236}">
                <a16:creationId xmlns:a16="http://schemas.microsoft.com/office/drawing/2014/main" id="{2CF127DA-31E0-4601-FC2F-743E8911AE1F}"/>
              </a:ext>
            </a:extLst>
          </p:cNvPr>
          <p:cNvPicPr>
            <a:picLocks noChangeAspect="1"/>
          </p:cNvPicPr>
          <p:nvPr/>
        </p:nvPicPr>
        <p:blipFill rotWithShape="1">
          <a:blip r:embed="rId2"/>
          <a:srcRect t="9091" r="16767" b="-1"/>
          <a:stretch/>
        </p:blipFill>
        <p:spPr>
          <a:xfrm>
            <a:off x="20" y="10"/>
            <a:ext cx="12191981" cy="6857990"/>
          </a:xfrm>
          <a:prstGeom prst="rect">
            <a:avLst/>
          </a:prstGeom>
        </p:spPr>
      </p:pic>
      <p:sp>
        <p:nvSpPr>
          <p:cNvPr id="16" name="Rectangle 15">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5" y="-1524511"/>
            <a:ext cx="4592270" cy="12192001"/>
          </a:xfrm>
          <a:prstGeom prst="rect">
            <a:avLst/>
          </a:prstGeom>
          <a:gradFill>
            <a:gsLst>
              <a:gs pos="35000">
                <a:schemeClr val="tx1">
                  <a:alpha val="46000"/>
                </a:schemeClr>
              </a:gs>
              <a:gs pos="21000">
                <a:schemeClr val="tx1">
                  <a:alpha val="30000"/>
                </a:schemeClr>
              </a:gs>
              <a:gs pos="0">
                <a:schemeClr val="tx1">
                  <a:alpha val="0"/>
                </a:schemeClr>
              </a:gs>
              <a:gs pos="100000">
                <a:schemeClr val="tx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7701AD1-CC66-3CD6-F115-679236AB5F0A}"/>
              </a:ext>
            </a:extLst>
          </p:cNvPr>
          <p:cNvSpPr>
            <a:spLocks noGrp="1"/>
          </p:cNvSpPr>
          <p:nvPr>
            <p:ph type="title"/>
          </p:nvPr>
        </p:nvSpPr>
        <p:spPr>
          <a:xfrm>
            <a:off x="1" y="4433831"/>
            <a:ext cx="9785896" cy="1141208"/>
          </a:xfrm>
          <a:solidFill>
            <a:srgbClr val="ED7D31"/>
          </a:solidFill>
        </p:spPr>
        <p:txBody>
          <a:bodyPr vert="horz" lIns="91440" tIns="45720" rIns="91440" bIns="45720" rtlCol="0" anchor="b">
            <a:normAutofit fontScale="90000"/>
          </a:bodyPr>
          <a:lstStyle/>
          <a:p>
            <a:r>
              <a:rPr lang="en-US" sz="6600" b="1" dirty="0">
                <a:solidFill>
                  <a:schemeClr val="bg1"/>
                </a:solidFill>
              </a:rPr>
              <a:t>Middle Welsh 700AD – 1100 AD </a:t>
            </a:r>
          </a:p>
        </p:txBody>
      </p:sp>
      <p:sp>
        <p:nvSpPr>
          <p:cNvPr id="17" name="Rectangle: Rounded Corners 16">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565973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CBC69AF-AE9D-43C7-A183-244646418B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drawing of a person sitting on a chair&#10;&#10;Description automatically generated">
            <a:extLst>
              <a:ext uri="{FF2B5EF4-FFF2-40B4-BE49-F238E27FC236}">
                <a16:creationId xmlns:a16="http://schemas.microsoft.com/office/drawing/2014/main" id="{BD1EC3B9-DC21-AA92-1D7B-64D680390EF2}"/>
              </a:ext>
            </a:extLst>
          </p:cNvPr>
          <p:cNvPicPr>
            <a:picLocks noChangeAspect="1"/>
          </p:cNvPicPr>
          <p:nvPr/>
        </p:nvPicPr>
        <p:blipFill rotWithShape="1">
          <a:blip r:embed="rId3"/>
          <a:srcRect t="3229" r="1" b="1"/>
          <a:stretch/>
        </p:blipFill>
        <p:spPr>
          <a:xfrm>
            <a:off x="20" y="10"/>
            <a:ext cx="4977364" cy="6857990"/>
          </a:xfrm>
          <a:prstGeom prst="rect">
            <a:avLst/>
          </a:prstGeom>
        </p:spPr>
      </p:pic>
      <p:pic>
        <p:nvPicPr>
          <p:cNvPr id="5" name="Picture 4" descr="A person holding an old book&#10;&#10;Description automatically generated">
            <a:extLst>
              <a:ext uri="{FF2B5EF4-FFF2-40B4-BE49-F238E27FC236}">
                <a16:creationId xmlns:a16="http://schemas.microsoft.com/office/drawing/2014/main" id="{C2190AE3-6FDB-177E-C725-B83AD0F6309A}"/>
              </a:ext>
            </a:extLst>
          </p:cNvPr>
          <p:cNvPicPr>
            <a:picLocks noChangeAspect="1"/>
          </p:cNvPicPr>
          <p:nvPr/>
        </p:nvPicPr>
        <p:blipFill rotWithShape="1">
          <a:blip r:embed="rId4"/>
          <a:srcRect l="6898" r="1" b="1"/>
          <a:stretch/>
        </p:blipFill>
        <p:spPr>
          <a:xfrm>
            <a:off x="4977384" y="10"/>
            <a:ext cx="7214616" cy="6857990"/>
          </a:xfrm>
          <a:prstGeom prst="rect">
            <a:avLst/>
          </a:prstGeom>
          <a:solidFill>
            <a:schemeClr val="bg1"/>
          </a:solidFill>
        </p:spPr>
      </p:pic>
      <p:sp>
        <p:nvSpPr>
          <p:cNvPr id="12" name="Rectangle 11">
            <a:extLst>
              <a:ext uri="{FF2B5EF4-FFF2-40B4-BE49-F238E27FC236}">
                <a16:creationId xmlns:a16="http://schemas.microsoft.com/office/drawing/2014/main" id="{BE64232A-D912-4882-BF58-1049181157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4218905"/>
            <a:ext cx="5625863" cy="2089317"/>
          </a:xfrm>
          <a:prstGeom prst="rect">
            <a:avLst/>
          </a:prstGeom>
          <a:solidFill>
            <a:schemeClr val="bg1">
              <a:alpha val="95000"/>
            </a:schemeClr>
          </a:solidFill>
          <a:ln w="12700">
            <a:solidFill>
              <a:srgbClr val="EFEFEF"/>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Rounded Corners 13">
            <a:extLst>
              <a:ext uri="{FF2B5EF4-FFF2-40B4-BE49-F238E27FC236}">
                <a16:creationId xmlns:a16="http://schemas.microsoft.com/office/drawing/2014/main" id="{E8E4E9D8-6D9C-4646-83A2-11844D84EA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05574" y="3876005"/>
            <a:ext cx="4848225"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9E65CF72-9C11-0E69-BAD0-8B830EDE1316}"/>
              </a:ext>
            </a:extLst>
          </p:cNvPr>
          <p:cNvSpPr>
            <a:spLocks noGrp="1"/>
          </p:cNvSpPr>
          <p:nvPr>
            <p:ph type="title"/>
          </p:nvPr>
        </p:nvSpPr>
        <p:spPr>
          <a:xfrm>
            <a:off x="6313765" y="3673205"/>
            <a:ext cx="5040034" cy="1059653"/>
          </a:xfrm>
        </p:spPr>
        <p:txBody>
          <a:bodyPr>
            <a:normAutofit/>
          </a:bodyPr>
          <a:lstStyle/>
          <a:p>
            <a:pPr algn="ctr"/>
            <a:r>
              <a:rPr lang="en-GB" sz="4000" b="1" dirty="0">
                <a:solidFill>
                  <a:schemeClr val="bg1"/>
                </a:solidFill>
              </a:rPr>
              <a:t>Laws of Hywel </a:t>
            </a:r>
            <a:r>
              <a:rPr lang="en-GB" sz="4000" b="1" dirty="0" err="1">
                <a:solidFill>
                  <a:schemeClr val="bg1"/>
                </a:solidFill>
              </a:rPr>
              <a:t>Dda</a:t>
            </a:r>
            <a:endParaRPr lang="en-GB" sz="4000" b="1" dirty="0">
              <a:solidFill>
                <a:schemeClr val="bg1"/>
              </a:solidFill>
            </a:endParaRPr>
          </a:p>
        </p:txBody>
      </p:sp>
      <p:sp>
        <p:nvSpPr>
          <p:cNvPr id="3" name="Content Placeholder 2">
            <a:extLst>
              <a:ext uri="{FF2B5EF4-FFF2-40B4-BE49-F238E27FC236}">
                <a16:creationId xmlns:a16="http://schemas.microsoft.com/office/drawing/2014/main" id="{2FE94025-EB33-B30D-C197-A2E4A0D26A57}"/>
              </a:ext>
            </a:extLst>
          </p:cNvPr>
          <p:cNvSpPr>
            <a:spLocks noGrp="1"/>
          </p:cNvSpPr>
          <p:nvPr>
            <p:ph idx="1"/>
          </p:nvPr>
        </p:nvSpPr>
        <p:spPr>
          <a:xfrm>
            <a:off x="6095999" y="4561805"/>
            <a:ext cx="5625863" cy="1746417"/>
          </a:xfrm>
        </p:spPr>
        <p:txBody>
          <a:bodyPr anchor="ctr">
            <a:normAutofit fontScale="92500" lnSpcReduction="20000"/>
          </a:bodyPr>
          <a:lstStyle/>
          <a:p>
            <a:pPr marL="0" indent="0" algn="ctr">
              <a:buNone/>
            </a:pPr>
            <a:r>
              <a:rPr lang="en-US" sz="2400" b="1" dirty="0"/>
              <a:t>The 'Laws of Hywel </a:t>
            </a:r>
            <a:r>
              <a:rPr lang="en-US" sz="2400" b="1" dirty="0" err="1"/>
              <a:t>Dda</a:t>
            </a:r>
            <a:r>
              <a:rPr lang="en-US" sz="2400" b="1" dirty="0"/>
              <a:t>’ were named after the Welsh King  Hywel </a:t>
            </a:r>
            <a:r>
              <a:rPr lang="en-US" sz="2400" b="1" dirty="0" err="1"/>
              <a:t>Dda</a:t>
            </a:r>
            <a:r>
              <a:rPr lang="en-US" sz="2400" b="1" dirty="0"/>
              <a:t> (died 950) he is credited with codifying the laws.</a:t>
            </a:r>
          </a:p>
          <a:p>
            <a:pPr marL="0" indent="0" algn="ctr">
              <a:buNone/>
            </a:pPr>
            <a:r>
              <a:rPr lang="en-US" sz="2400" b="1" dirty="0"/>
              <a:t>The laws are central to understanding Welsh life in the Medieval period and maintaining the Welsh language.</a:t>
            </a:r>
          </a:p>
        </p:txBody>
      </p:sp>
    </p:spTree>
    <p:extLst>
      <p:ext uri="{BB962C8B-B14F-4D97-AF65-F5344CB8AC3E}">
        <p14:creationId xmlns:p14="http://schemas.microsoft.com/office/powerpoint/2010/main" val="28187192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3C994B4-9721-4148-9EEC-6793CECDE8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3" y="-1"/>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3" name="Rectangle 12">
            <a:extLst>
              <a:ext uri="{FF2B5EF4-FFF2-40B4-BE49-F238E27FC236}">
                <a16:creationId xmlns:a16="http://schemas.microsoft.com/office/drawing/2014/main" id="{F9D95E49-763A-4886-B038-82F7347405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5" name="Rectangle 14">
            <a:extLst>
              <a:ext uri="{FF2B5EF4-FFF2-40B4-BE49-F238E27FC236}">
                <a16:creationId xmlns:a16="http://schemas.microsoft.com/office/drawing/2014/main" id="{99B60357-232D-4489-8786-BF4E4F74BA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0"/>
            <a:ext cx="471569" cy="2274927"/>
          </a:xfrm>
          <a:prstGeom prst="rect">
            <a:avLst/>
          </a:prstGeom>
          <a:solidFill>
            <a:schemeClr val="accent1">
              <a:alpha val="25000"/>
            </a:scheme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a:ln>
                <a:noFill/>
              </a:ln>
              <a:solidFill>
                <a:srgbClr val="000000"/>
              </a:solidFill>
              <a:effectLst/>
              <a:uFillTx/>
              <a:latin typeface="Helvetica Neue Medium"/>
              <a:ea typeface="Helvetica Neue Medium"/>
              <a:cs typeface="Helvetica Neue Medium"/>
              <a:sym typeface="Helvetica Neue Medium"/>
            </a:endParaRPr>
          </a:p>
        </p:txBody>
      </p:sp>
      <p:sp>
        <p:nvSpPr>
          <p:cNvPr id="17" name="Rectangle 16">
            <a:extLst>
              <a:ext uri="{FF2B5EF4-FFF2-40B4-BE49-F238E27FC236}">
                <a16:creationId xmlns:a16="http://schemas.microsoft.com/office/drawing/2014/main" id="{28928A89-D0B3-42AC-80FB-CA7D445693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78324" y="727069"/>
            <a:ext cx="10713676" cy="543331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A3F24FD8-406C-A98D-0DA4-1650DC029A1F}"/>
              </a:ext>
            </a:extLst>
          </p:cNvPr>
          <p:cNvPicPr>
            <a:picLocks noChangeAspect="1"/>
          </p:cNvPicPr>
          <p:nvPr/>
        </p:nvPicPr>
        <p:blipFill rotWithShape="1">
          <a:blip r:embed="rId2"/>
          <a:srcRect t="10685" r="2" b="2"/>
          <a:stretch/>
        </p:blipFill>
        <p:spPr>
          <a:xfrm>
            <a:off x="471576" y="10"/>
            <a:ext cx="10894411" cy="2274917"/>
          </a:xfrm>
          <a:prstGeom prst="rect">
            <a:avLst/>
          </a:prstGeom>
        </p:spPr>
      </p:pic>
      <p:sp>
        <p:nvSpPr>
          <p:cNvPr id="3" name="Content Placeholder 2">
            <a:extLst>
              <a:ext uri="{FF2B5EF4-FFF2-40B4-BE49-F238E27FC236}">
                <a16:creationId xmlns:a16="http://schemas.microsoft.com/office/drawing/2014/main" id="{EE2990F6-112B-FB55-806B-79F8DC2FC607}"/>
              </a:ext>
            </a:extLst>
          </p:cNvPr>
          <p:cNvSpPr>
            <a:spLocks noGrp="1"/>
          </p:cNvSpPr>
          <p:nvPr>
            <p:ph idx="1"/>
          </p:nvPr>
        </p:nvSpPr>
        <p:spPr>
          <a:xfrm>
            <a:off x="1290320" y="2411334"/>
            <a:ext cx="10312401" cy="4097859"/>
          </a:xfrm>
        </p:spPr>
        <p:txBody>
          <a:bodyPr anchor="t">
            <a:normAutofit fontScale="77500" lnSpcReduction="20000"/>
          </a:bodyPr>
          <a:lstStyle/>
          <a:p>
            <a:pPr marL="0" indent="0">
              <a:buNone/>
            </a:pPr>
            <a:r>
              <a:rPr lang="en-US" sz="3800" dirty="0"/>
              <a:t>“The innovative laws of Welsh king Hywel </a:t>
            </a:r>
            <a:r>
              <a:rPr lang="en-US" sz="3800" dirty="0" err="1"/>
              <a:t>Dda</a:t>
            </a:r>
            <a:r>
              <a:rPr lang="en-US" sz="3800" dirty="0"/>
              <a:t> which predate Magna Carta by nearly 300 years can be described as Britain’s most enlightened early laws. Hywel </a:t>
            </a:r>
            <a:r>
              <a:rPr lang="en-US" sz="3800" dirty="0" err="1"/>
              <a:t>Dda</a:t>
            </a:r>
            <a:r>
              <a:rPr lang="en-US" sz="3800" dirty="0"/>
              <a:t> was a 10th-century Welsh King who brought together learned men from across Wales to Whitland in Pembrokeshire in around 930 AD to codify the laws of the land. </a:t>
            </a:r>
          </a:p>
          <a:p>
            <a:pPr marL="0" indent="0">
              <a:buNone/>
            </a:pPr>
            <a:endParaRPr lang="en-US" sz="1300" dirty="0"/>
          </a:p>
          <a:p>
            <a:pPr marL="0" indent="0">
              <a:buNone/>
            </a:pPr>
            <a:r>
              <a:rPr lang="en-US" sz="3800" dirty="0"/>
              <a:t>He created </a:t>
            </a:r>
            <a:r>
              <a:rPr lang="en-US" sz="3800" dirty="0" err="1"/>
              <a:t>Wales’</a:t>
            </a:r>
            <a:r>
              <a:rPr lang="en-US" sz="3800" dirty="0"/>
              <a:t> first formal legal system over a 1000 years ago which became known for its wisdom and justice </a:t>
            </a:r>
            <a:r>
              <a:rPr lang="en-US" sz="3800" dirty="0" err="1"/>
              <a:t>recognising</a:t>
            </a:r>
            <a:r>
              <a:rPr lang="en-US" sz="3800" dirty="0"/>
              <a:t> the legal status of women and children. It was in force in Wales until the Act of Union with England in 1536.”</a:t>
            </a:r>
          </a:p>
          <a:p>
            <a:pPr marL="0" indent="0">
              <a:buNone/>
            </a:pPr>
            <a:r>
              <a:rPr lang="en-US" dirty="0"/>
              <a:t>								23 Feb 2015			</a:t>
            </a:r>
            <a:endParaRPr lang="en-GB" dirty="0"/>
          </a:p>
        </p:txBody>
      </p:sp>
      <p:cxnSp>
        <p:nvCxnSpPr>
          <p:cNvPr id="19" name="Straight Connector 18">
            <a:extLst>
              <a:ext uri="{FF2B5EF4-FFF2-40B4-BE49-F238E27FC236}">
                <a16:creationId xmlns:a16="http://schemas.microsoft.com/office/drawing/2014/main" id="{F085D7B9-E066-4923-8CB7-294BF306296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365990" y="5610"/>
            <a:ext cx="0" cy="685800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5443840-A796-4C43-8DC1-1B738EFEC52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51930"/>
            <a:ext cx="12192000" cy="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740695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1CDD8E39-EA14-4679-9655-1BFF5A7B63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98146B70-5339-B8E5-FEF8-AB555E38E332}"/>
              </a:ext>
            </a:extLst>
          </p:cNvPr>
          <p:cNvPicPr>
            <a:picLocks noChangeAspect="1"/>
          </p:cNvPicPr>
          <p:nvPr/>
        </p:nvPicPr>
        <p:blipFill rotWithShape="1">
          <a:blip r:embed="rId2"/>
          <a:srcRect t="7497" b="18732"/>
          <a:stretch/>
        </p:blipFill>
        <p:spPr>
          <a:xfrm>
            <a:off x="20" y="10"/>
            <a:ext cx="12191980" cy="6857990"/>
          </a:xfrm>
          <a:custGeom>
            <a:avLst/>
            <a:gdLst/>
            <a:ahLst/>
            <a:cxnLst/>
            <a:rect l="l" t="t" r="r" b="b"/>
            <a:pathLst>
              <a:path w="12192000" h="6858000">
                <a:moveTo>
                  <a:pt x="0" y="0"/>
                </a:moveTo>
                <a:lnTo>
                  <a:pt x="12192000" y="0"/>
                </a:lnTo>
                <a:lnTo>
                  <a:pt x="12192000" y="6858000"/>
                </a:lnTo>
                <a:lnTo>
                  <a:pt x="11560655" y="6858000"/>
                </a:lnTo>
                <a:lnTo>
                  <a:pt x="11572884" y="6759738"/>
                </a:lnTo>
                <a:cubicBezTo>
                  <a:pt x="11663744" y="6693104"/>
                  <a:pt x="11749315" y="6619456"/>
                  <a:pt x="11812292" y="6532282"/>
                </a:cubicBezTo>
                <a:cubicBezTo>
                  <a:pt x="11851232" y="6478675"/>
                  <a:pt x="11886807" y="6425068"/>
                  <a:pt x="11956995" y="6386992"/>
                </a:cubicBezTo>
                <a:cubicBezTo>
                  <a:pt x="11918054" y="6334888"/>
                  <a:pt x="11851232" y="6322863"/>
                  <a:pt x="11801234" y="6284788"/>
                </a:cubicBezTo>
                <a:cubicBezTo>
                  <a:pt x="11797390" y="6253224"/>
                  <a:pt x="11876711" y="6262743"/>
                  <a:pt x="11856520" y="6193604"/>
                </a:cubicBezTo>
                <a:cubicBezTo>
                  <a:pt x="11829119" y="6101419"/>
                  <a:pt x="11858923" y="5996209"/>
                  <a:pt x="11722875" y="5956630"/>
                </a:cubicBezTo>
                <a:cubicBezTo>
                  <a:pt x="11686819" y="5866950"/>
                  <a:pt x="11676724" y="5723664"/>
                  <a:pt x="11763258" y="5635988"/>
                </a:cubicBezTo>
                <a:cubicBezTo>
                  <a:pt x="11892094" y="5505226"/>
                  <a:pt x="11871424" y="5422059"/>
                  <a:pt x="11706050" y="5351418"/>
                </a:cubicBezTo>
                <a:cubicBezTo>
                  <a:pt x="11684896" y="5342400"/>
                  <a:pt x="11707491" y="4786287"/>
                  <a:pt x="11697876" y="4763241"/>
                </a:cubicBezTo>
                <a:cubicBezTo>
                  <a:pt x="11713260" y="4731677"/>
                  <a:pt x="11749315" y="4739192"/>
                  <a:pt x="11776236" y="4730675"/>
                </a:cubicBezTo>
                <a:cubicBezTo>
                  <a:pt x="11894018" y="4694603"/>
                  <a:pt x="11897864" y="4694603"/>
                  <a:pt x="11868540" y="4584884"/>
                </a:cubicBezTo>
                <a:cubicBezTo>
                  <a:pt x="11859884" y="4551817"/>
                  <a:pt x="11880076" y="4538289"/>
                  <a:pt x="11898825" y="4517749"/>
                </a:cubicBezTo>
                <a:cubicBezTo>
                  <a:pt x="11969013" y="4441095"/>
                  <a:pt x="11969494" y="4440094"/>
                  <a:pt x="11897864" y="4375464"/>
                </a:cubicBezTo>
                <a:cubicBezTo>
                  <a:pt x="11877192" y="4356928"/>
                  <a:pt x="11863252" y="4336887"/>
                  <a:pt x="11854116" y="4311838"/>
                </a:cubicBezTo>
                <a:cubicBezTo>
                  <a:pt x="11837290" y="4266245"/>
                  <a:pt x="11837771" y="4228169"/>
                  <a:pt x="11901709" y="4203620"/>
                </a:cubicBezTo>
                <a:cubicBezTo>
                  <a:pt x="11946418" y="4186086"/>
                  <a:pt x="11971897" y="4166044"/>
                  <a:pt x="11974782" y="4114442"/>
                </a:cubicBezTo>
                <a:cubicBezTo>
                  <a:pt x="11976706" y="4071355"/>
                  <a:pt x="11981993" y="4043299"/>
                  <a:pt x="11932476" y="4024762"/>
                </a:cubicBezTo>
                <a:cubicBezTo>
                  <a:pt x="11892576" y="4009732"/>
                  <a:pt x="11881038" y="3977668"/>
                  <a:pt x="11885365" y="3939592"/>
                </a:cubicBezTo>
                <a:cubicBezTo>
                  <a:pt x="11895460" y="3846405"/>
                  <a:pt x="11841137" y="3791796"/>
                  <a:pt x="11751719" y="3749211"/>
                </a:cubicBezTo>
                <a:cubicBezTo>
                  <a:pt x="11666628" y="3708629"/>
                  <a:pt x="11592115" y="3654019"/>
                  <a:pt x="11513754" y="3604420"/>
                </a:cubicBezTo>
                <a:cubicBezTo>
                  <a:pt x="11426740" y="3549310"/>
                  <a:pt x="11325786" y="3516243"/>
                  <a:pt x="11220504" y="3488188"/>
                </a:cubicBezTo>
                <a:cubicBezTo>
                  <a:pt x="11239734" y="3448108"/>
                  <a:pt x="11306076" y="3470653"/>
                  <a:pt x="11312805" y="3414541"/>
                </a:cubicBezTo>
                <a:cubicBezTo>
                  <a:pt x="11148394" y="3366945"/>
                  <a:pt x="10991193" y="3295301"/>
                  <a:pt x="10805146" y="3277767"/>
                </a:cubicBezTo>
                <a:cubicBezTo>
                  <a:pt x="10955618" y="3286784"/>
                  <a:pt x="11092147" y="3222154"/>
                  <a:pt x="11234926" y="3203117"/>
                </a:cubicBezTo>
                <a:cubicBezTo>
                  <a:pt x="11248386" y="3171554"/>
                  <a:pt x="11217140" y="3179569"/>
                  <a:pt x="11204640" y="3174060"/>
                </a:cubicBezTo>
                <a:cubicBezTo>
                  <a:pt x="11192140" y="3168047"/>
                  <a:pt x="11176757" y="3166042"/>
                  <a:pt x="11174834" y="3143498"/>
                </a:cubicBezTo>
                <a:cubicBezTo>
                  <a:pt x="11243580" y="3110932"/>
                  <a:pt x="11329632" y="3132475"/>
                  <a:pt x="11400780" y="3099410"/>
                </a:cubicBezTo>
                <a:cubicBezTo>
                  <a:pt x="11384916" y="3051314"/>
                  <a:pt x="11323382" y="3080371"/>
                  <a:pt x="11297902" y="3041793"/>
                </a:cubicBezTo>
                <a:cubicBezTo>
                  <a:pt x="11364246" y="3034780"/>
                  <a:pt x="11425779" y="3031774"/>
                  <a:pt x="11485870" y="3021253"/>
                </a:cubicBezTo>
                <a:cubicBezTo>
                  <a:pt x="11532984" y="3013236"/>
                  <a:pt x="11545964" y="2972154"/>
                  <a:pt x="11513754" y="2944098"/>
                </a:cubicBezTo>
                <a:cubicBezTo>
                  <a:pt x="11484909" y="2919049"/>
                  <a:pt x="11442604" y="2917044"/>
                  <a:pt x="11405107" y="2906523"/>
                </a:cubicBezTo>
                <a:cubicBezTo>
                  <a:pt x="11137817" y="2833377"/>
                  <a:pt x="10857066" y="2809829"/>
                  <a:pt x="10572950" y="2803317"/>
                </a:cubicBezTo>
                <a:cubicBezTo>
                  <a:pt x="10117210" y="2792795"/>
                  <a:pt x="9660028" y="2793297"/>
                  <a:pt x="9205250" y="2778767"/>
                </a:cubicBezTo>
                <a:cubicBezTo>
                  <a:pt x="8996489" y="2772379"/>
                  <a:pt x="8788540" y="2761765"/>
                  <a:pt x="8579578" y="2759181"/>
                </a:cubicBezTo>
                <a:cubicBezTo>
                  <a:pt x="8509922" y="2758320"/>
                  <a:pt x="8440155" y="2758352"/>
                  <a:pt x="8370208" y="2759730"/>
                </a:cubicBezTo>
                <a:cubicBezTo>
                  <a:pt x="8070708" y="2765742"/>
                  <a:pt x="7771690" y="2764238"/>
                  <a:pt x="7470748" y="2819849"/>
                </a:cubicBezTo>
                <a:cubicBezTo>
                  <a:pt x="7316911" y="2848407"/>
                  <a:pt x="7156825" y="2838887"/>
                  <a:pt x="7001547" y="2861432"/>
                </a:cubicBezTo>
                <a:cubicBezTo>
                  <a:pt x="6765024" y="2896002"/>
                  <a:pt x="6528501" y="2936583"/>
                  <a:pt x="6295343" y="2988688"/>
                </a:cubicBezTo>
                <a:cubicBezTo>
                  <a:pt x="6222271" y="3005220"/>
                  <a:pt x="6131892" y="3015241"/>
                  <a:pt x="6075166" y="3078367"/>
                </a:cubicBezTo>
                <a:cubicBezTo>
                  <a:pt x="5985266" y="3038288"/>
                  <a:pt x="5929502" y="3113938"/>
                  <a:pt x="5859314" y="3139490"/>
                </a:cubicBezTo>
                <a:cubicBezTo>
                  <a:pt x="5831912" y="3149510"/>
                  <a:pt x="5795857" y="3163538"/>
                  <a:pt x="5800183" y="3195101"/>
                </a:cubicBezTo>
                <a:cubicBezTo>
                  <a:pt x="5804030" y="3234680"/>
                  <a:pt x="5844410" y="3260231"/>
                  <a:pt x="5882870" y="3252215"/>
                </a:cubicBezTo>
                <a:cubicBezTo>
                  <a:pt x="6002574" y="3227164"/>
                  <a:pt x="6109777" y="3283277"/>
                  <a:pt x="6232848" y="3274760"/>
                </a:cubicBezTo>
                <a:cubicBezTo>
                  <a:pt x="6125643" y="3298808"/>
                  <a:pt x="6018918" y="3323358"/>
                  <a:pt x="5911715" y="3347407"/>
                </a:cubicBezTo>
                <a:cubicBezTo>
                  <a:pt x="6070839" y="3366444"/>
                  <a:pt x="6227559" y="3332376"/>
                  <a:pt x="6384279" y="3312836"/>
                </a:cubicBezTo>
                <a:cubicBezTo>
                  <a:pt x="6434757" y="3306824"/>
                  <a:pt x="6513117" y="3260732"/>
                  <a:pt x="6526097" y="3325362"/>
                </a:cubicBezTo>
                <a:cubicBezTo>
                  <a:pt x="6534750" y="3368448"/>
                  <a:pt x="6450622" y="3371454"/>
                  <a:pt x="6403028" y="3383478"/>
                </a:cubicBezTo>
                <a:cubicBezTo>
                  <a:pt x="6192945" y="3435081"/>
                  <a:pt x="5979497" y="3465141"/>
                  <a:pt x="5767013" y="3500713"/>
                </a:cubicBezTo>
                <a:cubicBezTo>
                  <a:pt x="5746822" y="3504220"/>
                  <a:pt x="5720381" y="3501214"/>
                  <a:pt x="5706920" y="3511233"/>
                </a:cubicBezTo>
                <a:cubicBezTo>
                  <a:pt x="5598272" y="3591895"/>
                  <a:pt x="5460782" y="3618449"/>
                  <a:pt x="5310793" y="3677066"/>
                </a:cubicBezTo>
                <a:cubicBezTo>
                  <a:pt x="5405498" y="3704622"/>
                  <a:pt x="5469435" y="3648007"/>
                  <a:pt x="5548276" y="3660533"/>
                </a:cubicBezTo>
                <a:cubicBezTo>
                  <a:pt x="5467993" y="3721154"/>
                  <a:pt x="5374730" y="3732677"/>
                  <a:pt x="5293005" y="3765743"/>
                </a:cubicBezTo>
                <a:cubicBezTo>
                  <a:pt x="5234355" y="3789291"/>
                  <a:pt x="5016580" y="3862938"/>
                  <a:pt x="4983410" y="3883981"/>
                </a:cubicBezTo>
                <a:cubicBezTo>
                  <a:pt x="4883416" y="3949110"/>
                  <a:pt x="4756501" y="3979672"/>
                  <a:pt x="4674775" y="4068850"/>
                </a:cubicBezTo>
                <a:cubicBezTo>
                  <a:pt x="4617087" y="4131477"/>
                  <a:pt x="4520939" y="4119952"/>
                  <a:pt x="4453155" y="4163539"/>
                </a:cubicBezTo>
                <a:cubicBezTo>
                  <a:pt x="4429119" y="4204622"/>
                  <a:pt x="4475751" y="4215143"/>
                  <a:pt x="4492095" y="4237188"/>
                </a:cubicBezTo>
                <a:cubicBezTo>
                  <a:pt x="4513728" y="4266746"/>
                  <a:pt x="4475269" y="4283280"/>
                  <a:pt x="4464213" y="4318851"/>
                </a:cubicBezTo>
                <a:cubicBezTo>
                  <a:pt x="4591608" y="4278771"/>
                  <a:pt x="4713234" y="4255223"/>
                  <a:pt x="4857456" y="4241696"/>
                </a:cubicBezTo>
                <a:cubicBezTo>
                  <a:pt x="4809862" y="4299311"/>
                  <a:pt x="4752174" y="4274261"/>
                  <a:pt x="4713234" y="4295303"/>
                </a:cubicBezTo>
                <a:cubicBezTo>
                  <a:pt x="4687756" y="4308830"/>
                  <a:pt x="4648816" y="4314843"/>
                  <a:pt x="4656026" y="4348410"/>
                </a:cubicBezTo>
                <a:cubicBezTo>
                  <a:pt x="4661795" y="4374963"/>
                  <a:pt x="4694486" y="4371456"/>
                  <a:pt x="4718523" y="4368951"/>
                </a:cubicBezTo>
                <a:cubicBezTo>
                  <a:pt x="4810825" y="4359433"/>
                  <a:pt x="4900722" y="4356425"/>
                  <a:pt x="4989178" y="4420054"/>
                </a:cubicBezTo>
                <a:cubicBezTo>
                  <a:pt x="4764193" y="4512739"/>
                  <a:pt x="4505557" y="4473661"/>
                  <a:pt x="4304127" y="4609933"/>
                </a:cubicBezTo>
                <a:cubicBezTo>
                  <a:pt x="4332491" y="4652018"/>
                  <a:pt x="4372871" y="4629473"/>
                  <a:pt x="4402677" y="4624463"/>
                </a:cubicBezTo>
                <a:cubicBezTo>
                  <a:pt x="4598338" y="4590394"/>
                  <a:pt x="5297331" y="4651016"/>
                  <a:pt x="5398287" y="4608430"/>
                </a:cubicBezTo>
                <a:cubicBezTo>
                  <a:pt x="5460301" y="4582379"/>
                  <a:pt x="5525682" y="4569853"/>
                  <a:pt x="5592504" y="4585886"/>
                </a:cubicBezTo>
                <a:cubicBezTo>
                  <a:pt x="5656923" y="4601416"/>
                  <a:pt x="5640578" y="4819353"/>
                  <a:pt x="5411266" y="4964142"/>
                </a:cubicBezTo>
                <a:cubicBezTo>
                  <a:pt x="5378575" y="4984684"/>
                  <a:pt x="5524721" y="5014244"/>
                  <a:pt x="5480493" y="5031277"/>
                </a:cubicBezTo>
                <a:cubicBezTo>
                  <a:pt x="5445880" y="5044804"/>
                  <a:pt x="5276179" y="5037289"/>
                  <a:pt x="5233393" y="5047810"/>
                </a:cubicBezTo>
                <a:cubicBezTo>
                  <a:pt x="5216567" y="5052318"/>
                  <a:pt x="4701216" y="5221157"/>
                  <a:pt x="4750251" y="5256728"/>
                </a:cubicBezTo>
                <a:cubicBezTo>
                  <a:pt x="4896877" y="5363441"/>
                  <a:pt x="5388190" y="5558833"/>
                  <a:pt x="4508440" y="5624965"/>
                </a:cubicBezTo>
                <a:cubicBezTo>
                  <a:pt x="4536323" y="5663542"/>
                  <a:pt x="4613241" y="5638994"/>
                  <a:pt x="4602665" y="5706629"/>
                </a:cubicBezTo>
                <a:cubicBezTo>
                  <a:pt x="4485845" y="5743202"/>
                  <a:pt x="4350758" y="5741198"/>
                  <a:pt x="4215189" y="5797811"/>
                </a:cubicBezTo>
                <a:cubicBezTo>
                  <a:pt x="4276245" y="5838893"/>
                  <a:pt x="4346432" y="5813844"/>
                  <a:pt x="4407966" y="5826870"/>
                </a:cubicBezTo>
                <a:cubicBezTo>
                  <a:pt x="4373353" y="5878473"/>
                  <a:pt x="4313741" y="5870457"/>
                  <a:pt x="4265186" y="5881478"/>
                </a:cubicBezTo>
                <a:cubicBezTo>
                  <a:pt x="4220479" y="5892001"/>
                  <a:pt x="4125774" y="5981680"/>
                  <a:pt x="4145964" y="5977170"/>
                </a:cubicBezTo>
                <a:cubicBezTo>
                  <a:pt x="4332971" y="5937091"/>
                  <a:pt x="4522862" y="5948113"/>
                  <a:pt x="4710350" y="5909035"/>
                </a:cubicBezTo>
                <a:cubicBezTo>
                  <a:pt x="4772366" y="5896009"/>
                  <a:pt x="4842554" y="5870958"/>
                  <a:pt x="4870916" y="5949616"/>
                </a:cubicBezTo>
                <a:cubicBezTo>
                  <a:pt x="4879571" y="5972663"/>
                  <a:pt x="4873320" y="5980177"/>
                  <a:pt x="4960333" y="5949115"/>
                </a:cubicBezTo>
                <a:cubicBezTo>
                  <a:pt x="4994466" y="5937091"/>
                  <a:pt x="5039656" y="5924065"/>
                  <a:pt x="5073788" y="5953623"/>
                </a:cubicBezTo>
                <a:cubicBezTo>
                  <a:pt x="5052154" y="5990698"/>
                  <a:pt x="5010331" y="5979675"/>
                  <a:pt x="4979084" y="5990197"/>
                </a:cubicBezTo>
                <a:cubicBezTo>
                  <a:pt x="4896397" y="6017250"/>
                  <a:pt x="5180513" y="6120457"/>
                  <a:pt x="5100228" y="6151519"/>
                </a:cubicBezTo>
                <a:cubicBezTo>
                  <a:pt x="4935817" y="6215148"/>
                  <a:pt x="4832938" y="6196611"/>
                  <a:pt x="4666602" y="6266250"/>
                </a:cubicBezTo>
                <a:cubicBezTo>
                  <a:pt x="4723331" y="6264746"/>
                  <a:pt x="4706024" y="6288795"/>
                  <a:pt x="4762750" y="6288795"/>
                </a:cubicBezTo>
                <a:cubicBezTo>
                  <a:pt x="4788229" y="6288795"/>
                  <a:pt x="4815151" y="6294807"/>
                  <a:pt x="4815151" y="6322363"/>
                </a:cubicBezTo>
                <a:cubicBezTo>
                  <a:pt x="4815151" y="6348414"/>
                  <a:pt x="4516613" y="6491199"/>
                  <a:pt x="4558918" y="6504727"/>
                </a:cubicBezTo>
                <a:cubicBezTo>
                  <a:pt x="4674295" y="6541299"/>
                  <a:pt x="4970431" y="6429075"/>
                  <a:pt x="4899280" y="6480679"/>
                </a:cubicBezTo>
                <a:cubicBezTo>
                  <a:pt x="4791114" y="6559337"/>
                  <a:pt x="4774769" y="6574868"/>
                  <a:pt x="4692563" y="6586391"/>
                </a:cubicBezTo>
                <a:cubicBezTo>
                  <a:pt x="4621894" y="6596411"/>
                  <a:pt x="4373353" y="6816352"/>
                  <a:pt x="4303645" y="6834888"/>
                </a:cubicBezTo>
                <a:cubicBezTo>
                  <a:pt x="4288262" y="6838896"/>
                  <a:pt x="4291687" y="6845065"/>
                  <a:pt x="4307829" y="6852361"/>
                </a:cubicBezTo>
                <a:lnTo>
                  <a:pt x="4323786" y="6858000"/>
                </a:lnTo>
                <a:lnTo>
                  <a:pt x="0" y="6858000"/>
                </a:lnTo>
                <a:close/>
              </a:path>
            </a:pathLst>
          </a:custGeom>
        </p:spPr>
      </p:pic>
      <p:sp>
        <p:nvSpPr>
          <p:cNvPr id="2" name="Title 1">
            <a:extLst>
              <a:ext uri="{FF2B5EF4-FFF2-40B4-BE49-F238E27FC236}">
                <a16:creationId xmlns:a16="http://schemas.microsoft.com/office/drawing/2014/main" id="{C0BB372A-E807-D7DE-1A30-686327503EE4}"/>
              </a:ext>
            </a:extLst>
          </p:cNvPr>
          <p:cNvSpPr>
            <a:spLocks noGrp="1"/>
          </p:cNvSpPr>
          <p:nvPr>
            <p:ph type="title"/>
          </p:nvPr>
        </p:nvSpPr>
        <p:spPr>
          <a:xfrm>
            <a:off x="5895339" y="2570480"/>
            <a:ext cx="5628640" cy="858520"/>
          </a:xfrm>
          <a:solidFill>
            <a:schemeClr val="bg1"/>
          </a:solidFill>
        </p:spPr>
        <p:txBody>
          <a:bodyPr anchor="b">
            <a:normAutofit/>
          </a:bodyPr>
          <a:lstStyle/>
          <a:p>
            <a:r>
              <a:rPr lang="en-GB" sz="5400" b="1" dirty="0">
                <a:latin typeface="+mn-lt"/>
              </a:rPr>
              <a:t>11</a:t>
            </a:r>
            <a:r>
              <a:rPr lang="en-GB" sz="5400" b="1" baseline="30000" dirty="0">
                <a:latin typeface="+mn-lt"/>
              </a:rPr>
              <a:t>th</a:t>
            </a:r>
            <a:r>
              <a:rPr lang="en-GB" sz="5400" b="1" dirty="0">
                <a:latin typeface="+mn-lt"/>
              </a:rPr>
              <a:t> Century Welsh</a:t>
            </a:r>
          </a:p>
        </p:txBody>
      </p:sp>
      <p:sp>
        <p:nvSpPr>
          <p:cNvPr id="3" name="Content Placeholder 2">
            <a:extLst>
              <a:ext uri="{FF2B5EF4-FFF2-40B4-BE49-F238E27FC236}">
                <a16:creationId xmlns:a16="http://schemas.microsoft.com/office/drawing/2014/main" id="{271E5234-B315-5CC6-D9CE-2A549EF08802}"/>
              </a:ext>
            </a:extLst>
          </p:cNvPr>
          <p:cNvSpPr>
            <a:spLocks noGrp="1"/>
          </p:cNvSpPr>
          <p:nvPr>
            <p:ph idx="1"/>
          </p:nvPr>
        </p:nvSpPr>
        <p:spPr>
          <a:xfrm>
            <a:off x="5445760" y="3525520"/>
            <a:ext cx="6553199" cy="3332480"/>
          </a:xfrm>
        </p:spPr>
        <p:txBody>
          <a:bodyPr>
            <a:noAutofit/>
          </a:bodyPr>
          <a:lstStyle/>
          <a:p>
            <a:pPr marL="0" indent="0">
              <a:buNone/>
            </a:pPr>
            <a:r>
              <a:rPr lang="en-US" sz="2300" dirty="0"/>
              <a:t>By the end of the 11</a:t>
            </a:r>
            <a:r>
              <a:rPr lang="en-US" sz="2300" baseline="30000" dirty="0"/>
              <a:t>th</a:t>
            </a:r>
            <a:r>
              <a:rPr lang="en-US" sz="2300" dirty="0"/>
              <a:t> century, the Welsh language was rich and mature. It had an oral literary tradition which was one of the oldest in Europe and the crown of this was the </a:t>
            </a:r>
            <a:r>
              <a:rPr lang="en-US" sz="2300" dirty="0" err="1"/>
              <a:t>Mabinogion</a:t>
            </a:r>
            <a:r>
              <a:rPr lang="en-US" sz="2300" dirty="0"/>
              <a:t>.</a:t>
            </a:r>
          </a:p>
          <a:p>
            <a:pPr marL="0" indent="0">
              <a:buNone/>
            </a:pPr>
            <a:r>
              <a:rPr lang="en-US" sz="2300" dirty="0"/>
              <a:t>The legends of </a:t>
            </a:r>
            <a:r>
              <a:rPr lang="en-US" sz="2300" dirty="0" err="1"/>
              <a:t>Pwyll</a:t>
            </a:r>
            <a:r>
              <a:rPr lang="en-US" sz="2300" dirty="0"/>
              <a:t> and </a:t>
            </a:r>
            <a:r>
              <a:rPr lang="en-US" sz="2300" dirty="0" err="1"/>
              <a:t>Pryderi</a:t>
            </a:r>
            <a:r>
              <a:rPr lang="en-US" sz="2300" dirty="0"/>
              <a:t>, Branwen and </a:t>
            </a:r>
            <a:r>
              <a:rPr lang="en-US" sz="2300" dirty="0" err="1"/>
              <a:t>Bendigeidfran</a:t>
            </a:r>
            <a:r>
              <a:rPr lang="en-US" sz="2300" dirty="0"/>
              <a:t> were first written down sometime between 1050 and 1120.</a:t>
            </a:r>
          </a:p>
          <a:p>
            <a:pPr marL="0" indent="0">
              <a:buNone/>
            </a:pPr>
            <a:r>
              <a:rPr lang="en-US" sz="2300" dirty="0"/>
              <a:t>Author Gwyn Jones views the </a:t>
            </a:r>
            <a:r>
              <a:rPr lang="en-US" sz="2300" dirty="0" err="1"/>
              <a:t>Mabinogion</a:t>
            </a:r>
            <a:r>
              <a:rPr lang="en-US" sz="2300" dirty="0"/>
              <a:t> as </a:t>
            </a:r>
            <a:r>
              <a:rPr lang="en-US" sz="2300" dirty="0" err="1"/>
              <a:t>Wales’</a:t>
            </a:r>
            <a:r>
              <a:rPr lang="en-US" sz="2300" dirty="0"/>
              <a:t> incredible contribution to medieval literature. </a:t>
            </a:r>
            <a:endParaRPr lang="en-GB" sz="2300" dirty="0"/>
          </a:p>
        </p:txBody>
      </p:sp>
      <p:sp>
        <p:nvSpPr>
          <p:cNvPr id="8" name="Rectangle 7">
            <a:extLst>
              <a:ext uri="{FF2B5EF4-FFF2-40B4-BE49-F238E27FC236}">
                <a16:creationId xmlns:a16="http://schemas.microsoft.com/office/drawing/2014/main" id="{6D5A94CA-9B91-E8FB-FA45-C8238DABB802}"/>
              </a:ext>
            </a:extLst>
          </p:cNvPr>
          <p:cNvSpPr/>
          <p:nvPr/>
        </p:nvSpPr>
        <p:spPr>
          <a:xfrm>
            <a:off x="5895339" y="3429000"/>
            <a:ext cx="383541" cy="9652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8021991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lose-up of a paper&#10;&#10;Description automatically generated">
            <a:extLst>
              <a:ext uri="{FF2B5EF4-FFF2-40B4-BE49-F238E27FC236}">
                <a16:creationId xmlns:a16="http://schemas.microsoft.com/office/drawing/2014/main" id="{2CF127DA-31E0-4601-FC2F-743E8911AE1F}"/>
              </a:ext>
            </a:extLst>
          </p:cNvPr>
          <p:cNvPicPr>
            <a:picLocks noChangeAspect="1"/>
          </p:cNvPicPr>
          <p:nvPr/>
        </p:nvPicPr>
        <p:blipFill rotWithShape="1">
          <a:blip r:embed="rId2"/>
          <a:srcRect t="9091" r="16767" b="-1"/>
          <a:stretch/>
        </p:blipFill>
        <p:spPr>
          <a:xfrm>
            <a:off x="20" y="10"/>
            <a:ext cx="12191981" cy="6857990"/>
          </a:xfrm>
          <a:prstGeom prst="rect">
            <a:avLst/>
          </a:prstGeom>
        </p:spPr>
      </p:pic>
      <p:sp>
        <p:nvSpPr>
          <p:cNvPr id="16" name="Rectangle 15">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5" y="-1524511"/>
            <a:ext cx="4592270" cy="12192001"/>
          </a:xfrm>
          <a:prstGeom prst="rect">
            <a:avLst/>
          </a:prstGeom>
          <a:gradFill>
            <a:gsLst>
              <a:gs pos="35000">
                <a:schemeClr val="tx1">
                  <a:alpha val="46000"/>
                </a:schemeClr>
              </a:gs>
              <a:gs pos="21000">
                <a:schemeClr val="tx1">
                  <a:alpha val="30000"/>
                </a:schemeClr>
              </a:gs>
              <a:gs pos="0">
                <a:schemeClr val="tx1">
                  <a:alpha val="0"/>
                </a:schemeClr>
              </a:gs>
              <a:gs pos="100000">
                <a:schemeClr val="tx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7701AD1-CC66-3CD6-F115-679236AB5F0A}"/>
              </a:ext>
            </a:extLst>
          </p:cNvPr>
          <p:cNvSpPr>
            <a:spLocks noGrp="1"/>
          </p:cNvSpPr>
          <p:nvPr>
            <p:ph type="title"/>
          </p:nvPr>
        </p:nvSpPr>
        <p:spPr>
          <a:xfrm>
            <a:off x="1" y="4433831"/>
            <a:ext cx="9785896" cy="1141208"/>
          </a:xfrm>
          <a:solidFill>
            <a:srgbClr val="ED7D31"/>
          </a:solidFill>
        </p:spPr>
        <p:txBody>
          <a:bodyPr vert="horz" lIns="91440" tIns="45720" rIns="91440" bIns="45720" rtlCol="0" anchor="b">
            <a:normAutofit fontScale="90000"/>
          </a:bodyPr>
          <a:lstStyle/>
          <a:p>
            <a:r>
              <a:rPr lang="en-US" sz="6600" b="1" dirty="0">
                <a:solidFill>
                  <a:schemeClr val="bg1"/>
                </a:solidFill>
              </a:rPr>
              <a:t>Middle Ages 1100AD – 1300 AD </a:t>
            </a:r>
          </a:p>
        </p:txBody>
      </p:sp>
      <p:sp>
        <p:nvSpPr>
          <p:cNvPr id="17" name="Rectangle: Rounded Corners 16">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0896690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ainting of a person and person working on hay&#10;&#10;Description automatically generated">
            <a:extLst>
              <a:ext uri="{FF2B5EF4-FFF2-40B4-BE49-F238E27FC236}">
                <a16:creationId xmlns:a16="http://schemas.microsoft.com/office/drawing/2014/main" id="{BB1C7F0F-1F33-8B74-B7BF-3BBAABDC6ED3}"/>
              </a:ext>
            </a:extLst>
          </p:cNvPr>
          <p:cNvPicPr>
            <a:picLocks noChangeAspect="1"/>
          </p:cNvPicPr>
          <p:nvPr/>
        </p:nvPicPr>
        <p:blipFill rotWithShape="1">
          <a:blip r:embed="rId2"/>
          <a:srcRect l="1803" r="24172"/>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4855170-12BF-B87E-4E85-C1BD07BD1A58}"/>
              </a:ext>
            </a:extLst>
          </p:cNvPr>
          <p:cNvSpPr>
            <a:spLocks noGrp="1"/>
          </p:cNvSpPr>
          <p:nvPr>
            <p:ph type="title"/>
          </p:nvPr>
        </p:nvSpPr>
        <p:spPr>
          <a:xfrm>
            <a:off x="8199120" y="365125"/>
            <a:ext cx="3749041" cy="1616075"/>
          </a:xfrm>
        </p:spPr>
        <p:txBody>
          <a:bodyPr>
            <a:normAutofit/>
          </a:bodyPr>
          <a:lstStyle/>
          <a:p>
            <a:r>
              <a:rPr lang="en-GB" sz="5400" b="1" dirty="0">
                <a:latin typeface="+mn-lt"/>
              </a:rPr>
              <a:t>Middle Ages</a:t>
            </a:r>
          </a:p>
        </p:txBody>
      </p:sp>
      <p:sp>
        <p:nvSpPr>
          <p:cNvPr id="3" name="Content Placeholder 2">
            <a:extLst>
              <a:ext uri="{FF2B5EF4-FFF2-40B4-BE49-F238E27FC236}">
                <a16:creationId xmlns:a16="http://schemas.microsoft.com/office/drawing/2014/main" id="{66891786-1F71-5E05-A00B-942457BD7277}"/>
              </a:ext>
            </a:extLst>
          </p:cNvPr>
          <p:cNvSpPr>
            <a:spLocks noGrp="1"/>
          </p:cNvSpPr>
          <p:nvPr>
            <p:ph idx="1"/>
          </p:nvPr>
        </p:nvSpPr>
        <p:spPr>
          <a:xfrm>
            <a:off x="8199120" y="1981200"/>
            <a:ext cx="3989831" cy="4308485"/>
          </a:xfrm>
        </p:spPr>
        <p:txBody>
          <a:bodyPr>
            <a:normAutofit/>
          </a:bodyPr>
          <a:lstStyle/>
          <a:p>
            <a:pPr marL="0" indent="0">
              <a:buNone/>
            </a:pPr>
            <a:r>
              <a:rPr lang="en-US" dirty="0"/>
              <a:t>The Welsh language in the Middle Ages was deeply rooted in Wales. </a:t>
            </a:r>
          </a:p>
          <a:p>
            <a:pPr marL="0" indent="0">
              <a:buNone/>
            </a:pPr>
            <a:r>
              <a:rPr lang="en-US" dirty="0"/>
              <a:t>Despite having borrowed words from Latin it remained Celtic in its vocabulary and syntax. The English language had very little impact during this early period.</a:t>
            </a:r>
            <a:endParaRPr lang="en-GB" dirty="0"/>
          </a:p>
        </p:txBody>
      </p:sp>
    </p:spTree>
    <p:extLst>
      <p:ext uri="{BB962C8B-B14F-4D97-AF65-F5344CB8AC3E}">
        <p14:creationId xmlns:p14="http://schemas.microsoft.com/office/powerpoint/2010/main" val="207058033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991509-FDA7-900B-B08F-5C864B24C806}"/>
              </a:ext>
            </a:extLst>
          </p:cNvPr>
          <p:cNvSpPr>
            <a:spLocks noGrp="1"/>
          </p:cNvSpPr>
          <p:nvPr>
            <p:ph type="title"/>
          </p:nvPr>
        </p:nvSpPr>
        <p:spPr>
          <a:xfrm>
            <a:off x="0" y="3559809"/>
            <a:ext cx="2946400" cy="2241551"/>
          </a:xfrm>
        </p:spPr>
        <p:txBody>
          <a:bodyPr anchor="ctr">
            <a:normAutofit/>
          </a:bodyPr>
          <a:lstStyle/>
          <a:p>
            <a:pPr algn="ctr"/>
            <a:r>
              <a:rPr lang="en-GB" sz="5400" b="1" dirty="0">
                <a:latin typeface="+mn-lt"/>
              </a:rPr>
              <a:t>Norman Conquest</a:t>
            </a:r>
          </a:p>
        </p:txBody>
      </p:sp>
      <p:pic>
        <p:nvPicPr>
          <p:cNvPr id="4" name="Picture 3">
            <a:extLst>
              <a:ext uri="{FF2B5EF4-FFF2-40B4-BE49-F238E27FC236}">
                <a16:creationId xmlns:a16="http://schemas.microsoft.com/office/drawing/2014/main" id="{989E608F-77B7-D093-E9BF-21A2A197AEB8}"/>
              </a:ext>
            </a:extLst>
          </p:cNvPr>
          <p:cNvPicPr>
            <a:picLocks noChangeAspect="1"/>
          </p:cNvPicPr>
          <p:nvPr/>
        </p:nvPicPr>
        <p:blipFill rotWithShape="1">
          <a:blip r:embed="rId2"/>
          <a:srcRect t="20335" b="18795"/>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01C731BA-ACB5-443C-6FFA-DE212854A443}"/>
              </a:ext>
            </a:extLst>
          </p:cNvPr>
          <p:cNvSpPr>
            <a:spLocks noGrp="1"/>
          </p:cNvSpPr>
          <p:nvPr>
            <p:ph idx="1"/>
          </p:nvPr>
        </p:nvSpPr>
        <p:spPr>
          <a:xfrm>
            <a:off x="3159760" y="3710614"/>
            <a:ext cx="8890000" cy="2994986"/>
          </a:xfrm>
        </p:spPr>
        <p:txBody>
          <a:bodyPr anchor="ctr">
            <a:normAutofit/>
          </a:bodyPr>
          <a:lstStyle/>
          <a:p>
            <a:pPr marL="0" indent="0">
              <a:buNone/>
            </a:pPr>
            <a:r>
              <a:rPr lang="en-US" sz="2700" dirty="0"/>
              <a:t>Following the battle of Hastings in 1066, the Welsh language faced a new linguistic challenge - French, which was the language of the Norman conquerors and the most powerful language in Europe.</a:t>
            </a:r>
          </a:p>
          <a:p>
            <a:pPr marL="0" indent="0">
              <a:buNone/>
            </a:pPr>
            <a:r>
              <a:rPr lang="en-US" sz="2700" dirty="0"/>
              <a:t>But in contrast to English, the Welsh language held its own. The English language was heavily influenced, linguists estimate today that 27% of English words originate from French. </a:t>
            </a:r>
            <a:endParaRPr lang="en-GB" sz="2700" dirty="0"/>
          </a:p>
        </p:txBody>
      </p:sp>
    </p:spTree>
    <p:extLst>
      <p:ext uri="{BB962C8B-B14F-4D97-AF65-F5344CB8AC3E}">
        <p14:creationId xmlns:p14="http://schemas.microsoft.com/office/powerpoint/2010/main" val="26418313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48DE1BD1-20AE-CD15-DC37-BFAC4DB135F6}"/>
              </a:ext>
            </a:extLst>
          </p:cNvPr>
          <p:cNvPicPr>
            <a:picLocks noChangeAspect="1"/>
          </p:cNvPicPr>
          <p:nvPr/>
        </p:nvPicPr>
        <p:blipFill rotWithShape="1">
          <a:blip r:embed="rId3"/>
          <a:srcRect r="5882" b="-1"/>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87428F3-5D63-0B39-F21B-25832244C3BC}"/>
              </a:ext>
            </a:extLst>
          </p:cNvPr>
          <p:cNvSpPr>
            <a:spLocks noGrp="1"/>
          </p:cNvSpPr>
          <p:nvPr>
            <p:ph idx="1"/>
          </p:nvPr>
        </p:nvSpPr>
        <p:spPr>
          <a:xfrm>
            <a:off x="101601" y="589280"/>
            <a:ext cx="4470400" cy="5882640"/>
          </a:xfrm>
        </p:spPr>
        <p:txBody>
          <a:bodyPr>
            <a:normAutofit/>
          </a:bodyPr>
          <a:lstStyle/>
          <a:p>
            <a:pPr marL="0" indent="0">
              <a:buNone/>
            </a:pPr>
            <a:r>
              <a:rPr lang="en-US" dirty="0"/>
              <a:t>Following the Norman conquest, areas such as South Pembrokeshire and Gower were invaded by French-speaking barons and English-speaking colonists who uprooted the Welsh language.</a:t>
            </a:r>
          </a:p>
          <a:p>
            <a:pPr marL="0" indent="0">
              <a:buNone/>
            </a:pPr>
            <a:endParaRPr lang="en-US" sz="1050" dirty="0"/>
          </a:p>
          <a:p>
            <a:pPr marL="0" indent="0">
              <a:buNone/>
            </a:pPr>
            <a:r>
              <a:rPr lang="en-US" dirty="0"/>
              <a:t>Despite the influx of French and English speakers, Wales continued to be largely monoglot Welsh speaking throughout the Middle Ages.</a:t>
            </a:r>
            <a:endParaRPr lang="en-GB" dirty="0"/>
          </a:p>
        </p:txBody>
      </p:sp>
    </p:spTree>
    <p:extLst>
      <p:ext uri="{BB962C8B-B14F-4D97-AF65-F5344CB8AC3E}">
        <p14:creationId xmlns:p14="http://schemas.microsoft.com/office/powerpoint/2010/main" val="326351442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0A1ED06-4733-4020-9C60-81D4D80140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0CA3509-3AF9-45FE-93ED-57BB5D5E8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7388" y="181576"/>
            <a:ext cx="11823637" cy="6501088"/>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erson holding an open book&#10;&#10;Description automatically generated">
            <a:extLst>
              <a:ext uri="{FF2B5EF4-FFF2-40B4-BE49-F238E27FC236}">
                <a16:creationId xmlns:a16="http://schemas.microsoft.com/office/drawing/2014/main" id="{09E418F6-6FCC-E8AF-9B7A-C49DED4F18AF}"/>
              </a:ext>
            </a:extLst>
          </p:cNvPr>
          <p:cNvPicPr>
            <a:picLocks noChangeAspect="1"/>
          </p:cNvPicPr>
          <p:nvPr/>
        </p:nvPicPr>
        <p:blipFill rotWithShape="1">
          <a:blip r:embed="rId3">
            <a:alphaModFix amt="60000"/>
          </a:blip>
          <a:srcRect t="8967" b="17735"/>
          <a:stretch/>
        </p:blipFill>
        <p:spPr>
          <a:xfrm>
            <a:off x="180975" y="182880"/>
            <a:ext cx="11823637" cy="6499784"/>
          </a:xfrm>
          <a:prstGeom prst="rect">
            <a:avLst/>
          </a:prstGeom>
        </p:spPr>
      </p:pic>
      <p:sp>
        <p:nvSpPr>
          <p:cNvPr id="2" name="Title 1">
            <a:extLst>
              <a:ext uri="{FF2B5EF4-FFF2-40B4-BE49-F238E27FC236}">
                <a16:creationId xmlns:a16="http://schemas.microsoft.com/office/drawing/2014/main" id="{4E9A4461-7707-1731-28F9-96006E6A4D00}"/>
              </a:ext>
            </a:extLst>
          </p:cNvPr>
          <p:cNvSpPr>
            <a:spLocks noGrp="1"/>
          </p:cNvSpPr>
          <p:nvPr>
            <p:ph type="title"/>
          </p:nvPr>
        </p:nvSpPr>
        <p:spPr>
          <a:xfrm>
            <a:off x="838200" y="2367279"/>
            <a:ext cx="5511800" cy="964421"/>
          </a:xfrm>
        </p:spPr>
        <p:txBody>
          <a:bodyPr anchor="b">
            <a:normAutofit/>
          </a:bodyPr>
          <a:lstStyle/>
          <a:p>
            <a:r>
              <a:rPr lang="en-GB" sz="4800" b="1" dirty="0" err="1">
                <a:solidFill>
                  <a:srgbClr val="FFFFFF"/>
                </a:solidFill>
                <a:latin typeface="+mn-lt"/>
              </a:rPr>
              <a:t>Llyfr</a:t>
            </a:r>
            <a:r>
              <a:rPr lang="en-GB" sz="4800" b="1" dirty="0">
                <a:solidFill>
                  <a:srgbClr val="FFFFFF"/>
                </a:solidFill>
                <a:latin typeface="+mn-lt"/>
              </a:rPr>
              <a:t> Du </a:t>
            </a:r>
            <a:r>
              <a:rPr lang="en-GB" sz="4800" b="1" dirty="0" err="1">
                <a:solidFill>
                  <a:srgbClr val="FFFFFF"/>
                </a:solidFill>
                <a:latin typeface="+mn-lt"/>
              </a:rPr>
              <a:t>Caerfyrddin</a:t>
            </a:r>
            <a:endParaRPr lang="en-GB" sz="4800" b="1" dirty="0">
              <a:solidFill>
                <a:srgbClr val="FFFFFF"/>
              </a:solidFill>
              <a:latin typeface="+mn-lt"/>
            </a:endParaRPr>
          </a:p>
        </p:txBody>
      </p:sp>
      <p:sp>
        <p:nvSpPr>
          <p:cNvPr id="3" name="Content Placeholder 2">
            <a:extLst>
              <a:ext uri="{FF2B5EF4-FFF2-40B4-BE49-F238E27FC236}">
                <a16:creationId xmlns:a16="http://schemas.microsoft.com/office/drawing/2014/main" id="{F65D592E-19BF-13FC-F7BA-139F26DE4E76}"/>
              </a:ext>
            </a:extLst>
          </p:cNvPr>
          <p:cNvSpPr>
            <a:spLocks noGrp="1"/>
          </p:cNvSpPr>
          <p:nvPr>
            <p:ph idx="1"/>
          </p:nvPr>
        </p:nvSpPr>
        <p:spPr>
          <a:xfrm>
            <a:off x="838200" y="3526300"/>
            <a:ext cx="10165218" cy="2588458"/>
          </a:xfrm>
        </p:spPr>
        <p:txBody>
          <a:bodyPr>
            <a:normAutofit lnSpcReduction="10000"/>
          </a:bodyPr>
          <a:lstStyle/>
          <a:p>
            <a:pPr marL="0" indent="0" algn="just">
              <a:buNone/>
            </a:pPr>
            <a:r>
              <a:rPr lang="en-US" sz="3200" b="1" dirty="0">
                <a:solidFill>
                  <a:srgbClr val="FFFFFF"/>
                </a:solidFill>
              </a:rPr>
              <a:t>One of the greatest masterpieces in the Welsh language is the Black Book of Carmarthen written around 1250. </a:t>
            </a:r>
          </a:p>
          <a:p>
            <a:pPr marL="0" indent="0" algn="just">
              <a:buNone/>
            </a:pPr>
            <a:r>
              <a:rPr lang="en-US" sz="3200" b="1" dirty="0">
                <a:solidFill>
                  <a:srgbClr val="FFFFFF"/>
                </a:solidFill>
              </a:rPr>
              <a:t>The book is believed to be the earliest complete manuscript written in Welsh. It is essentially a poetry manuscript with religious poems, odes of praise and others that contain stories about Merlin.</a:t>
            </a:r>
            <a:endParaRPr lang="en-GB" sz="3200" b="1" dirty="0">
              <a:solidFill>
                <a:srgbClr val="FFFFFF"/>
              </a:solidFill>
            </a:endParaRPr>
          </a:p>
        </p:txBody>
      </p:sp>
    </p:spTree>
    <p:extLst>
      <p:ext uri="{BB962C8B-B14F-4D97-AF65-F5344CB8AC3E}">
        <p14:creationId xmlns:p14="http://schemas.microsoft.com/office/powerpoint/2010/main" val="206448819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1AC6A30-4F22-4C0F-B278-19C5B8A80C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B4335AD-65B1-44E4-90AF-264024FE4B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12191999"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D98905-81AD-B3C8-664D-E3AD5E9DB6F7}"/>
              </a:ext>
            </a:extLst>
          </p:cNvPr>
          <p:cNvSpPr>
            <a:spLocks noGrp="1"/>
          </p:cNvSpPr>
          <p:nvPr>
            <p:ph type="title"/>
          </p:nvPr>
        </p:nvSpPr>
        <p:spPr>
          <a:xfrm>
            <a:off x="3535680" y="518160"/>
            <a:ext cx="4856480" cy="1503680"/>
          </a:xfrm>
        </p:spPr>
        <p:txBody>
          <a:bodyPr>
            <a:normAutofit/>
          </a:bodyPr>
          <a:lstStyle/>
          <a:p>
            <a:pPr algn="ctr"/>
            <a:r>
              <a:rPr lang="en-GB" sz="4800" b="1" dirty="0" err="1">
                <a:solidFill>
                  <a:schemeClr val="tx1">
                    <a:lumMod val="85000"/>
                    <a:lumOff val="15000"/>
                  </a:schemeClr>
                </a:solidFill>
                <a:latin typeface="+mn-lt"/>
              </a:rPr>
              <a:t>Dafydd</a:t>
            </a:r>
            <a:r>
              <a:rPr lang="en-GB" sz="4800" b="1" dirty="0">
                <a:solidFill>
                  <a:schemeClr val="tx1">
                    <a:lumMod val="85000"/>
                    <a:lumOff val="15000"/>
                  </a:schemeClr>
                </a:solidFill>
                <a:latin typeface="+mn-lt"/>
              </a:rPr>
              <a:t> ap Gwilym</a:t>
            </a:r>
          </a:p>
        </p:txBody>
      </p:sp>
      <p:pic>
        <p:nvPicPr>
          <p:cNvPr id="5" name="Picture 4">
            <a:extLst>
              <a:ext uri="{FF2B5EF4-FFF2-40B4-BE49-F238E27FC236}">
                <a16:creationId xmlns:a16="http://schemas.microsoft.com/office/drawing/2014/main" id="{A34E534B-7C7D-6A50-A8C0-3881A92626A2}"/>
              </a:ext>
            </a:extLst>
          </p:cNvPr>
          <p:cNvPicPr>
            <a:picLocks noChangeAspect="1"/>
          </p:cNvPicPr>
          <p:nvPr/>
        </p:nvPicPr>
        <p:blipFill rotWithShape="1">
          <a:blip r:embed="rId2"/>
          <a:srcRect l="27676" r="32447"/>
          <a:stretch/>
        </p:blipFill>
        <p:spPr>
          <a:xfrm>
            <a:off x="3" y="1"/>
            <a:ext cx="4094477" cy="6858001"/>
          </a:xfrm>
          <a:custGeom>
            <a:avLst/>
            <a:gdLst/>
            <a:ahLst/>
            <a:cxnLst/>
            <a:rect l="l" t="t" r="r" b="b"/>
            <a:pathLst>
              <a:path w="3695699" h="6858001">
                <a:moveTo>
                  <a:pt x="0" y="0"/>
                </a:moveTo>
                <a:lnTo>
                  <a:pt x="3435129" y="0"/>
                </a:lnTo>
                <a:lnTo>
                  <a:pt x="3430599" y="17349"/>
                </a:lnTo>
                <a:cubicBezTo>
                  <a:pt x="3437542" y="19835"/>
                  <a:pt x="3423757" y="30822"/>
                  <a:pt x="3427683" y="38871"/>
                </a:cubicBezTo>
                <a:cubicBezTo>
                  <a:pt x="3431230" y="44698"/>
                  <a:pt x="3427877" y="49388"/>
                  <a:pt x="3427096" y="55116"/>
                </a:cubicBezTo>
                <a:cubicBezTo>
                  <a:pt x="3429620" y="62945"/>
                  <a:pt x="3421946" y="87211"/>
                  <a:pt x="3417356" y="93331"/>
                </a:cubicBezTo>
                <a:cubicBezTo>
                  <a:pt x="3401974" y="107607"/>
                  <a:pt x="3409629" y="143436"/>
                  <a:pt x="3397765" y="155370"/>
                </a:cubicBezTo>
                <a:cubicBezTo>
                  <a:pt x="3395800" y="159886"/>
                  <a:pt x="3394789" y="164378"/>
                  <a:pt x="3394373" y="168831"/>
                </a:cubicBezTo>
                <a:lnTo>
                  <a:pt x="3394553" y="181402"/>
                </a:lnTo>
                <a:lnTo>
                  <a:pt x="3397293" y="185192"/>
                </a:lnTo>
                <a:lnTo>
                  <a:pt x="3395923" y="192756"/>
                </a:lnTo>
                <a:cubicBezTo>
                  <a:pt x="3396018" y="193497"/>
                  <a:pt x="3396112" y="194237"/>
                  <a:pt x="3396207" y="194978"/>
                </a:cubicBezTo>
                <a:cubicBezTo>
                  <a:pt x="3396531" y="199154"/>
                  <a:pt x="3396856" y="203330"/>
                  <a:pt x="3397180" y="207506"/>
                </a:cubicBezTo>
                <a:cubicBezTo>
                  <a:pt x="3382438" y="200939"/>
                  <a:pt x="3394549" y="241317"/>
                  <a:pt x="3383191" y="229051"/>
                </a:cubicBezTo>
                <a:cubicBezTo>
                  <a:pt x="3382519" y="234401"/>
                  <a:pt x="3381383" y="237332"/>
                  <a:pt x="3380194" y="239137"/>
                </a:cubicBezTo>
                <a:lnTo>
                  <a:pt x="3349267" y="310262"/>
                </a:lnTo>
                <a:lnTo>
                  <a:pt x="3344455" y="381704"/>
                </a:lnTo>
                <a:cubicBezTo>
                  <a:pt x="3343420" y="464598"/>
                  <a:pt x="3338482" y="511985"/>
                  <a:pt x="3327551" y="571873"/>
                </a:cubicBezTo>
                <a:cubicBezTo>
                  <a:pt x="3316620" y="631761"/>
                  <a:pt x="3309762" y="702429"/>
                  <a:pt x="3278869" y="741030"/>
                </a:cubicBezTo>
                <a:lnTo>
                  <a:pt x="3239259" y="957888"/>
                </a:lnTo>
                <a:cubicBezTo>
                  <a:pt x="3267597" y="1021376"/>
                  <a:pt x="3235647" y="1004478"/>
                  <a:pt x="3243890" y="1047869"/>
                </a:cubicBezTo>
                <a:cubicBezTo>
                  <a:pt x="3245988" y="1077107"/>
                  <a:pt x="3228006" y="1101189"/>
                  <a:pt x="3221700" y="1118244"/>
                </a:cubicBezTo>
                <a:cubicBezTo>
                  <a:pt x="3220198" y="1120922"/>
                  <a:pt x="3213346" y="1188569"/>
                  <a:pt x="3211078" y="1190394"/>
                </a:cubicBezTo>
                <a:cubicBezTo>
                  <a:pt x="3204899" y="1218939"/>
                  <a:pt x="3210276" y="1253036"/>
                  <a:pt x="3199704" y="1304585"/>
                </a:cubicBezTo>
                <a:cubicBezTo>
                  <a:pt x="3199438" y="1346246"/>
                  <a:pt x="3168623" y="1413431"/>
                  <a:pt x="3167741" y="1449444"/>
                </a:cubicBezTo>
                <a:cubicBezTo>
                  <a:pt x="3180911" y="1471132"/>
                  <a:pt x="3193362" y="1499173"/>
                  <a:pt x="3194410" y="1520667"/>
                </a:cubicBezTo>
                <a:cubicBezTo>
                  <a:pt x="3181228" y="1513763"/>
                  <a:pt x="3199978" y="1547097"/>
                  <a:pt x="3184473" y="1547038"/>
                </a:cubicBezTo>
                <a:cubicBezTo>
                  <a:pt x="3185153" y="1550949"/>
                  <a:pt x="3186303" y="1554741"/>
                  <a:pt x="3187573" y="1558550"/>
                </a:cubicBezTo>
                <a:lnTo>
                  <a:pt x="3188231" y="1560544"/>
                </a:lnTo>
                <a:lnTo>
                  <a:pt x="3188195" y="1568317"/>
                </a:lnTo>
                <a:lnTo>
                  <a:pt x="3191518" y="1570772"/>
                </a:lnTo>
                <a:lnTo>
                  <a:pt x="3193853" y="1582659"/>
                </a:lnTo>
                <a:cubicBezTo>
                  <a:pt x="3194213" y="1587070"/>
                  <a:pt x="3193997" y="1591769"/>
                  <a:pt x="3192857" y="1596890"/>
                </a:cubicBezTo>
                <a:cubicBezTo>
                  <a:pt x="3185716" y="1609144"/>
                  <a:pt x="3191593" y="1629575"/>
                  <a:pt x="3189686" y="1647479"/>
                </a:cubicBezTo>
                <a:lnTo>
                  <a:pt x="3187125" y="1655568"/>
                </a:lnTo>
                <a:cubicBezTo>
                  <a:pt x="3187259" y="1659315"/>
                  <a:pt x="3192418" y="1733399"/>
                  <a:pt x="3192552" y="1737146"/>
                </a:cubicBezTo>
                <a:cubicBezTo>
                  <a:pt x="3236684" y="1834597"/>
                  <a:pt x="3210475" y="1851660"/>
                  <a:pt x="3219437" y="1908917"/>
                </a:cubicBezTo>
                <a:lnTo>
                  <a:pt x="3220572" y="1915235"/>
                </a:lnTo>
                <a:cubicBezTo>
                  <a:pt x="3225642" y="1919319"/>
                  <a:pt x="3228448" y="1945519"/>
                  <a:pt x="3226946" y="1954447"/>
                </a:cubicBezTo>
                <a:cubicBezTo>
                  <a:pt x="3219553" y="1979351"/>
                  <a:pt x="3239504" y="2001442"/>
                  <a:pt x="3234148" y="2021397"/>
                </a:cubicBezTo>
                <a:cubicBezTo>
                  <a:pt x="3234224" y="2026740"/>
                  <a:pt x="3235084" y="2031233"/>
                  <a:pt x="3236424" y="2035173"/>
                </a:cubicBezTo>
                <a:lnTo>
                  <a:pt x="3241339" y="2045116"/>
                </a:lnTo>
                <a:lnTo>
                  <a:pt x="3233470" y="2098623"/>
                </a:lnTo>
                <a:cubicBezTo>
                  <a:pt x="3230495" y="2129687"/>
                  <a:pt x="3232618" y="2188321"/>
                  <a:pt x="3230016" y="2240964"/>
                </a:cubicBezTo>
                <a:cubicBezTo>
                  <a:pt x="3226602" y="2283982"/>
                  <a:pt x="3232644" y="2342030"/>
                  <a:pt x="3237809" y="2379644"/>
                </a:cubicBezTo>
                <a:cubicBezTo>
                  <a:pt x="3244462" y="2409884"/>
                  <a:pt x="3221747" y="2435219"/>
                  <a:pt x="3237054" y="2459103"/>
                </a:cubicBezTo>
                <a:cubicBezTo>
                  <a:pt x="3245536" y="2488997"/>
                  <a:pt x="3251426" y="2510390"/>
                  <a:pt x="3255285" y="2538679"/>
                </a:cubicBezTo>
                <a:cubicBezTo>
                  <a:pt x="3258296" y="2574322"/>
                  <a:pt x="3245460" y="2589819"/>
                  <a:pt x="3245073" y="2622720"/>
                </a:cubicBezTo>
                <a:lnTo>
                  <a:pt x="3252960" y="2736087"/>
                </a:lnTo>
                <a:cubicBezTo>
                  <a:pt x="3245577" y="2772183"/>
                  <a:pt x="3230063" y="2856752"/>
                  <a:pt x="3218681" y="2902964"/>
                </a:cubicBezTo>
                <a:cubicBezTo>
                  <a:pt x="3212624" y="2927969"/>
                  <a:pt x="3209733" y="2973979"/>
                  <a:pt x="3203641" y="3008786"/>
                </a:cubicBezTo>
                <a:cubicBezTo>
                  <a:pt x="3197547" y="3043595"/>
                  <a:pt x="3186644" y="3093251"/>
                  <a:pt x="3182123" y="3111815"/>
                </a:cubicBezTo>
                <a:lnTo>
                  <a:pt x="3176517" y="3120169"/>
                </a:lnTo>
                <a:lnTo>
                  <a:pt x="3177035" y="3121646"/>
                </a:lnTo>
                <a:cubicBezTo>
                  <a:pt x="3177423" y="3127588"/>
                  <a:pt x="3176129" y="3130763"/>
                  <a:pt x="3174093" y="3132705"/>
                </a:cubicBezTo>
                <a:lnTo>
                  <a:pt x="3171045" y="3134220"/>
                </a:lnTo>
                <a:lnTo>
                  <a:pt x="3168274" y="3141524"/>
                </a:lnTo>
                <a:lnTo>
                  <a:pt x="3160781" y="3155149"/>
                </a:lnTo>
                <a:cubicBezTo>
                  <a:pt x="3160949" y="3156237"/>
                  <a:pt x="3161116" y="3157326"/>
                  <a:pt x="3161284" y="3158414"/>
                </a:cubicBezTo>
                <a:lnTo>
                  <a:pt x="3152950" y="3180080"/>
                </a:lnTo>
                <a:lnTo>
                  <a:pt x="3153739" y="3180719"/>
                </a:lnTo>
                <a:cubicBezTo>
                  <a:pt x="3155321" y="3182647"/>
                  <a:pt x="3156128" y="3184999"/>
                  <a:pt x="3155342" y="3188313"/>
                </a:cubicBezTo>
                <a:cubicBezTo>
                  <a:pt x="3169797" y="3188216"/>
                  <a:pt x="3159934" y="3192271"/>
                  <a:pt x="3156340" y="3202049"/>
                </a:cubicBezTo>
                <a:cubicBezTo>
                  <a:pt x="3177988" y="3204083"/>
                  <a:pt x="3159779" y="3228842"/>
                  <a:pt x="3169832" y="3237938"/>
                </a:cubicBezTo>
                <a:cubicBezTo>
                  <a:pt x="3166705" y="3245075"/>
                  <a:pt x="3163793" y="3252659"/>
                  <a:pt x="3161244" y="3260564"/>
                </a:cubicBezTo>
                <a:lnTo>
                  <a:pt x="3160005" y="3265314"/>
                </a:lnTo>
                <a:cubicBezTo>
                  <a:pt x="3160063" y="3265371"/>
                  <a:pt x="3160124" y="3265428"/>
                  <a:pt x="3160184" y="3265486"/>
                </a:cubicBezTo>
                <a:cubicBezTo>
                  <a:pt x="3160345" y="3266694"/>
                  <a:pt x="3160101" y="3268319"/>
                  <a:pt x="3159279" y="3270659"/>
                </a:cubicBezTo>
                <a:lnTo>
                  <a:pt x="3157747" y="3273971"/>
                </a:lnTo>
                <a:lnTo>
                  <a:pt x="3155343" y="3283185"/>
                </a:lnTo>
                <a:cubicBezTo>
                  <a:pt x="3155517" y="3284422"/>
                  <a:pt x="3155689" y="3285657"/>
                  <a:pt x="3155860" y="3286893"/>
                </a:cubicBezTo>
                <a:lnTo>
                  <a:pt x="3158001" y="3289146"/>
                </a:lnTo>
                <a:lnTo>
                  <a:pt x="3157508" y="3289877"/>
                </a:lnTo>
                <a:cubicBezTo>
                  <a:pt x="3151604" y="3294411"/>
                  <a:pt x="3144966" y="3293561"/>
                  <a:pt x="3159853" y="3309833"/>
                </a:cubicBezTo>
                <a:cubicBezTo>
                  <a:pt x="3149181" y="3321561"/>
                  <a:pt x="3158789" y="3329345"/>
                  <a:pt x="3157392" y="3351579"/>
                </a:cubicBezTo>
                <a:cubicBezTo>
                  <a:pt x="3148710" y="3357083"/>
                  <a:pt x="3149361" y="3365079"/>
                  <a:pt x="3152871" y="3374240"/>
                </a:cubicBezTo>
                <a:cubicBezTo>
                  <a:pt x="3148885" y="3383513"/>
                  <a:pt x="3145239" y="3392740"/>
                  <a:pt x="3142119" y="3402557"/>
                </a:cubicBezTo>
                <a:lnTo>
                  <a:pt x="3138061" y="3419585"/>
                </a:lnTo>
                <a:lnTo>
                  <a:pt x="3139796" y="3424940"/>
                </a:lnTo>
                <a:cubicBezTo>
                  <a:pt x="3142520" y="3434326"/>
                  <a:pt x="3143300" y="3443700"/>
                  <a:pt x="3137669" y="3463264"/>
                </a:cubicBezTo>
                <a:cubicBezTo>
                  <a:pt x="3147380" y="3480689"/>
                  <a:pt x="3167781" y="3490510"/>
                  <a:pt x="3168140" y="3518969"/>
                </a:cubicBezTo>
                <a:cubicBezTo>
                  <a:pt x="3159473" y="3545761"/>
                  <a:pt x="3191152" y="3574399"/>
                  <a:pt x="3179206" y="3607864"/>
                </a:cubicBezTo>
                <a:cubicBezTo>
                  <a:pt x="3176757" y="3619813"/>
                  <a:pt x="3181069" y="3654600"/>
                  <a:pt x="3189125" y="3659839"/>
                </a:cubicBezTo>
                <a:cubicBezTo>
                  <a:pt x="3191518" y="3666815"/>
                  <a:pt x="3189857" y="3675779"/>
                  <a:pt x="3198077" y="3677681"/>
                </a:cubicBezTo>
                <a:cubicBezTo>
                  <a:pt x="3208136" y="3681475"/>
                  <a:pt x="3196345" y="3709561"/>
                  <a:pt x="3207094" y="3703876"/>
                </a:cubicBezTo>
                <a:cubicBezTo>
                  <a:pt x="3199084" y="3723751"/>
                  <a:pt x="3220453" y="3734396"/>
                  <a:pt x="3227016" y="3748633"/>
                </a:cubicBezTo>
                <a:cubicBezTo>
                  <a:pt x="3218663" y="3764666"/>
                  <a:pt x="3240667" y="3778725"/>
                  <a:pt x="3246806" y="3811324"/>
                </a:cubicBezTo>
                <a:cubicBezTo>
                  <a:pt x="3237058" y="3829063"/>
                  <a:pt x="3251097" y="3833247"/>
                  <a:pt x="3239091" y="3865102"/>
                </a:cubicBezTo>
                <a:cubicBezTo>
                  <a:pt x="3240755" y="3865725"/>
                  <a:pt x="3242340" y="3866659"/>
                  <a:pt x="3243800" y="3867874"/>
                </a:cubicBezTo>
                <a:cubicBezTo>
                  <a:pt x="3252276" y="3874935"/>
                  <a:pt x="3254724" y="3889782"/>
                  <a:pt x="3249268" y="3901031"/>
                </a:cubicBezTo>
                <a:cubicBezTo>
                  <a:pt x="3234180" y="3950514"/>
                  <a:pt x="3270886" y="3938724"/>
                  <a:pt x="3271850" y="3976535"/>
                </a:cubicBezTo>
                <a:cubicBezTo>
                  <a:pt x="3275333" y="4018513"/>
                  <a:pt x="3265836" y="4033210"/>
                  <a:pt x="3253128" y="4091308"/>
                </a:cubicBezTo>
                <a:cubicBezTo>
                  <a:pt x="3262530" y="4093945"/>
                  <a:pt x="3263925" y="4100312"/>
                  <a:pt x="3261491" y="4112665"/>
                </a:cubicBezTo>
                <a:cubicBezTo>
                  <a:pt x="3263824" y="4132845"/>
                  <a:pt x="3285122" y="4124005"/>
                  <a:pt x="3275235" y="4148543"/>
                </a:cubicBezTo>
                <a:cubicBezTo>
                  <a:pt x="3282222" y="4163609"/>
                  <a:pt x="3300717" y="4191930"/>
                  <a:pt x="3303406" y="4203059"/>
                </a:cubicBezTo>
                <a:cubicBezTo>
                  <a:pt x="3307769" y="4216879"/>
                  <a:pt x="3289765" y="4198911"/>
                  <a:pt x="3291377" y="4215304"/>
                </a:cubicBezTo>
                <a:cubicBezTo>
                  <a:pt x="3295421" y="4234470"/>
                  <a:pt x="3290844" y="4240556"/>
                  <a:pt x="3303627" y="4247412"/>
                </a:cubicBezTo>
                <a:cubicBezTo>
                  <a:pt x="3300302" y="4270043"/>
                  <a:pt x="3313094" y="4269840"/>
                  <a:pt x="3323715" y="4295574"/>
                </a:cubicBezTo>
                <a:cubicBezTo>
                  <a:pt x="3318854" y="4309546"/>
                  <a:pt x="3323708" y="4317748"/>
                  <a:pt x="3331757" y="4324626"/>
                </a:cubicBezTo>
                <a:cubicBezTo>
                  <a:pt x="3334500" y="4352298"/>
                  <a:pt x="3348521" y="4373553"/>
                  <a:pt x="3357571" y="4402594"/>
                </a:cubicBezTo>
                <a:cubicBezTo>
                  <a:pt x="3395421" y="4440113"/>
                  <a:pt x="3406716" y="4492429"/>
                  <a:pt x="3416883" y="4511276"/>
                </a:cubicBezTo>
                <a:lnTo>
                  <a:pt x="3418568" y="4515669"/>
                </a:lnTo>
                <a:cubicBezTo>
                  <a:pt x="3418685" y="4519956"/>
                  <a:pt x="3418801" y="4524244"/>
                  <a:pt x="3418918" y="4528531"/>
                </a:cubicBezTo>
                <a:cubicBezTo>
                  <a:pt x="3418727" y="4530191"/>
                  <a:pt x="3418537" y="4531850"/>
                  <a:pt x="3418346" y="4533510"/>
                </a:cubicBezTo>
                <a:cubicBezTo>
                  <a:pt x="3418215" y="4536889"/>
                  <a:pt x="3418462" y="4539065"/>
                  <a:pt x="3419005" y="4540494"/>
                </a:cubicBezTo>
                <a:lnTo>
                  <a:pt x="3424268" y="4595886"/>
                </a:lnTo>
                <a:cubicBezTo>
                  <a:pt x="3429156" y="4624362"/>
                  <a:pt x="3443934" y="4682306"/>
                  <a:pt x="3448330" y="4711348"/>
                </a:cubicBezTo>
                <a:lnTo>
                  <a:pt x="3445621" y="4714874"/>
                </a:lnTo>
                <a:cubicBezTo>
                  <a:pt x="3444103" y="4718397"/>
                  <a:pt x="3443735" y="4723077"/>
                  <a:pt x="3445980" y="4730345"/>
                </a:cubicBezTo>
                <a:lnTo>
                  <a:pt x="3446976" y="4731926"/>
                </a:lnTo>
                <a:lnTo>
                  <a:pt x="3443720" y="4745408"/>
                </a:lnTo>
                <a:cubicBezTo>
                  <a:pt x="3444756" y="4771155"/>
                  <a:pt x="3455466" y="4843107"/>
                  <a:pt x="3453194" y="4886406"/>
                </a:cubicBezTo>
                <a:cubicBezTo>
                  <a:pt x="3454856" y="4906631"/>
                  <a:pt x="3481235" y="5008239"/>
                  <a:pt x="3455210" y="5025296"/>
                </a:cubicBezTo>
                <a:cubicBezTo>
                  <a:pt x="3442202" y="5116320"/>
                  <a:pt x="3464654" y="5119078"/>
                  <a:pt x="3462841" y="5211091"/>
                </a:cubicBezTo>
                <a:cubicBezTo>
                  <a:pt x="3469390" y="5269669"/>
                  <a:pt x="3462794" y="5327391"/>
                  <a:pt x="3469385" y="5356669"/>
                </a:cubicBezTo>
                <a:cubicBezTo>
                  <a:pt x="3471479" y="5361935"/>
                  <a:pt x="3474277" y="5366825"/>
                  <a:pt x="3477268" y="5371683"/>
                </a:cubicBezTo>
                <a:lnTo>
                  <a:pt x="3478824" y="5374232"/>
                </a:lnTo>
                <a:lnTo>
                  <a:pt x="3486664" y="5427532"/>
                </a:lnTo>
                <a:lnTo>
                  <a:pt x="3499845" y="5523238"/>
                </a:lnTo>
                <a:cubicBezTo>
                  <a:pt x="3496480" y="5535759"/>
                  <a:pt x="3498126" y="5574631"/>
                  <a:pt x="3505782" y="5582050"/>
                </a:cubicBezTo>
                <a:cubicBezTo>
                  <a:pt x="3507640" y="5590169"/>
                  <a:pt x="3505294" y="5599602"/>
                  <a:pt x="3513368" y="5603412"/>
                </a:cubicBezTo>
                <a:cubicBezTo>
                  <a:pt x="3518549" y="5620896"/>
                  <a:pt x="3530454" y="5660930"/>
                  <a:pt x="3536869" y="5686953"/>
                </a:cubicBezTo>
                <a:cubicBezTo>
                  <a:pt x="3527290" y="5702684"/>
                  <a:pt x="3548216" y="5722678"/>
                  <a:pt x="3551859" y="5759548"/>
                </a:cubicBezTo>
                <a:cubicBezTo>
                  <a:pt x="3540751" y="5776843"/>
                  <a:pt x="3554471" y="5784377"/>
                  <a:pt x="3540024" y="5816599"/>
                </a:cubicBezTo>
                <a:cubicBezTo>
                  <a:pt x="3541640" y="5817630"/>
                  <a:pt x="3543154" y="5818984"/>
                  <a:pt x="3544521" y="5820619"/>
                </a:cubicBezTo>
                <a:cubicBezTo>
                  <a:pt x="3552455" y="5830118"/>
                  <a:pt x="3553767" y="5846834"/>
                  <a:pt x="3547449" y="5857956"/>
                </a:cubicBezTo>
                <a:cubicBezTo>
                  <a:pt x="3528571" y="5908761"/>
                  <a:pt x="3532186" y="5952107"/>
                  <a:pt x="3530253" y="5993572"/>
                </a:cubicBezTo>
                <a:cubicBezTo>
                  <a:pt x="3530522" y="6040113"/>
                  <a:pt x="3553891" y="6005695"/>
                  <a:pt x="3536734" y="6066404"/>
                </a:cubicBezTo>
                <a:cubicBezTo>
                  <a:pt x="3545935" y="6071268"/>
                  <a:pt x="3546842" y="6078512"/>
                  <a:pt x="3543461" y="6091477"/>
                </a:cubicBezTo>
                <a:cubicBezTo>
                  <a:pt x="3549602" y="6107585"/>
                  <a:pt x="3568275" y="6137061"/>
                  <a:pt x="3573577" y="6163051"/>
                </a:cubicBezTo>
                <a:cubicBezTo>
                  <a:pt x="3577046" y="6182032"/>
                  <a:pt x="3572259" y="6223892"/>
                  <a:pt x="3575275" y="6247420"/>
                </a:cubicBezTo>
                <a:cubicBezTo>
                  <a:pt x="3570217" y="6271412"/>
                  <a:pt x="3583023" y="6273898"/>
                  <a:pt x="3591673" y="6304222"/>
                </a:cubicBezTo>
                <a:cubicBezTo>
                  <a:pt x="3585743" y="6318440"/>
                  <a:pt x="3589967" y="6328418"/>
                  <a:pt x="3597489" y="6337624"/>
                </a:cubicBezTo>
                <a:cubicBezTo>
                  <a:pt x="3598113" y="6368401"/>
                  <a:pt x="3610504" y="6394558"/>
                  <a:pt x="3617330" y="6428161"/>
                </a:cubicBezTo>
                <a:cubicBezTo>
                  <a:pt x="3612404" y="6466489"/>
                  <a:pt x="3633001" y="6482393"/>
                  <a:pt x="3640218" y="6518318"/>
                </a:cubicBezTo>
                <a:cubicBezTo>
                  <a:pt x="3625420" y="6557419"/>
                  <a:pt x="3668862" y="6537820"/>
                  <a:pt x="3670788" y="6568733"/>
                </a:cubicBezTo>
                <a:cubicBezTo>
                  <a:pt x="3659124" y="6621466"/>
                  <a:pt x="3685482" y="6565072"/>
                  <a:pt x="3687763" y="6643164"/>
                </a:cubicBezTo>
                <a:cubicBezTo>
                  <a:pt x="3685396" y="6647995"/>
                  <a:pt x="3689317" y="6656838"/>
                  <a:pt x="3693097" y="6655183"/>
                </a:cubicBezTo>
                <a:cubicBezTo>
                  <a:pt x="3693444" y="6672318"/>
                  <a:pt x="3690193" y="6715787"/>
                  <a:pt x="3689847" y="6745974"/>
                </a:cubicBezTo>
                <a:cubicBezTo>
                  <a:pt x="3689583" y="6773144"/>
                  <a:pt x="3690048" y="6817635"/>
                  <a:pt x="3691023" y="6836306"/>
                </a:cubicBezTo>
                <a:lnTo>
                  <a:pt x="3695699" y="6858001"/>
                </a:lnTo>
                <a:lnTo>
                  <a:pt x="0" y="6858000"/>
                </a:lnTo>
                <a:close/>
              </a:path>
            </a:pathLst>
          </a:custGeom>
        </p:spPr>
      </p:pic>
      <p:sp>
        <p:nvSpPr>
          <p:cNvPr id="3" name="Content Placeholder 2">
            <a:extLst>
              <a:ext uri="{FF2B5EF4-FFF2-40B4-BE49-F238E27FC236}">
                <a16:creationId xmlns:a16="http://schemas.microsoft.com/office/drawing/2014/main" id="{E492F442-2C16-B661-F149-D3297113B1E1}"/>
              </a:ext>
            </a:extLst>
          </p:cNvPr>
          <p:cNvSpPr>
            <a:spLocks noGrp="1"/>
          </p:cNvSpPr>
          <p:nvPr>
            <p:ph idx="1"/>
          </p:nvPr>
        </p:nvSpPr>
        <p:spPr>
          <a:xfrm>
            <a:off x="4135125" y="2539990"/>
            <a:ext cx="4094476" cy="4101042"/>
          </a:xfrm>
        </p:spPr>
        <p:txBody>
          <a:bodyPr>
            <a:normAutofit/>
          </a:bodyPr>
          <a:lstStyle/>
          <a:p>
            <a:pPr marL="0" indent="0">
              <a:buNone/>
            </a:pPr>
            <a:r>
              <a:rPr lang="en-US" dirty="0" err="1">
                <a:solidFill>
                  <a:schemeClr val="tx1">
                    <a:lumMod val="85000"/>
                    <a:lumOff val="15000"/>
                  </a:schemeClr>
                </a:solidFill>
              </a:rPr>
              <a:t>Dafydd</a:t>
            </a:r>
            <a:r>
              <a:rPr lang="en-US" dirty="0">
                <a:solidFill>
                  <a:schemeClr val="tx1">
                    <a:lumMod val="85000"/>
                    <a:lumOff val="15000"/>
                  </a:schemeClr>
                </a:solidFill>
              </a:rPr>
              <a:t> ap Gwilym wrote his poetry during the Middle Ages and he is acknowledged as being one of the greatest European poets of the era.</a:t>
            </a:r>
            <a:endParaRPr lang="en-GB" dirty="0">
              <a:solidFill>
                <a:schemeClr val="tx1">
                  <a:lumMod val="85000"/>
                  <a:lumOff val="15000"/>
                </a:schemeClr>
              </a:solidFill>
            </a:endParaRPr>
          </a:p>
        </p:txBody>
      </p:sp>
      <p:pic>
        <p:nvPicPr>
          <p:cNvPr id="4" name="Picture 3">
            <a:extLst>
              <a:ext uri="{FF2B5EF4-FFF2-40B4-BE49-F238E27FC236}">
                <a16:creationId xmlns:a16="http://schemas.microsoft.com/office/drawing/2014/main" id="{C4D422F4-D7A0-48BE-A69C-4881DB129A60}"/>
              </a:ext>
            </a:extLst>
          </p:cNvPr>
          <p:cNvPicPr>
            <a:picLocks noChangeAspect="1"/>
          </p:cNvPicPr>
          <p:nvPr/>
        </p:nvPicPr>
        <p:blipFill rotWithShape="1">
          <a:blip r:embed="rId3"/>
          <a:srcRect l="19379" r="17427"/>
          <a:stretch/>
        </p:blipFill>
        <p:spPr>
          <a:xfrm>
            <a:off x="8229601" y="10"/>
            <a:ext cx="3962400" cy="6857990"/>
          </a:xfrm>
          <a:custGeom>
            <a:avLst/>
            <a:gdLst/>
            <a:ahLst/>
            <a:cxnLst/>
            <a:rect l="l" t="t" r="r" b="b"/>
            <a:pathLst>
              <a:path w="3810000" h="6858000">
                <a:moveTo>
                  <a:pt x="95627" y="0"/>
                </a:moveTo>
                <a:lnTo>
                  <a:pt x="3810000" y="0"/>
                </a:lnTo>
                <a:lnTo>
                  <a:pt x="3810000" y="6858000"/>
                </a:lnTo>
                <a:lnTo>
                  <a:pt x="13132" y="6858000"/>
                </a:lnTo>
                <a:cubicBezTo>
                  <a:pt x="13183" y="6857363"/>
                  <a:pt x="13234" y="6856727"/>
                  <a:pt x="13284" y="6856090"/>
                </a:cubicBezTo>
                <a:lnTo>
                  <a:pt x="31566" y="6805847"/>
                </a:lnTo>
                <a:lnTo>
                  <a:pt x="30463" y="6715381"/>
                </a:lnTo>
                <a:cubicBezTo>
                  <a:pt x="29585" y="6714082"/>
                  <a:pt x="28597" y="6713038"/>
                  <a:pt x="27533" y="6712286"/>
                </a:cubicBezTo>
                <a:lnTo>
                  <a:pt x="31288" y="6698474"/>
                </a:lnTo>
                <a:lnTo>
                  <a:pt x="29901" y="6686264"/>
                </a:lnTo>
                <a:cubicBezTo>
                  <a:pt x="29591" y="6639749"/>
                  <a:pt x="29281" y="6593234"/>
                  <a:pt x="28971" y="6546719"/>
                </a:cubicBezTo>
                <a:cubicBezTo>
                  <a:pt x="23415" y="6502008"/>
                  <a:pt x="3087" y="6462057"/>
                  <a:pt x="310" y="6408337"/>
                </a:cubicBezTo>
                <a:cubicBezTo>
                  <a:pt x="-2468" y="6354617"/>
                  <a:pt x="14431" y="6312397"/>
                  <a:pt x="12307" y="6224401"/>
                </a:cubicBezTo>
                <a:lnTo>
                  <a:pt x="27152" y="6147415"/>
                </a:lnTo>
                <a:lnTo>
                  <a:pt x="39044" y="6093837"/>
                </a:lnTo>
                <a:cubicBezTo>
                  <a:pt x="47718" y="6039281"/>
                  <a:pt x="47985" y="5964495"/>
                  <a:pt x="46816" y="5915901"/>
                </a:cubicBezTo>
                <a:cubicBezTo>
                  <a:pt x="43189" y="5876557"/>
                  <a:pt x="47196" y="5863739"/>
                  <a:pt x="33533" y="5831562"/>
                </a:cubicBezTo>
                <a:cubicBezTo>
                  <a:pt x="27901" y="5792459"/>
                  <a:pt x="47408" y="5747455"/>
                  <a:pt x="46555" y="5710909"/>
                </a:cubicBezTo>
                <a:cubicBezTo>
                  <a:pt x="53188" y="5686865"/>
                  <a:pt x="49116" y="5615845"/>
                  <a:pt x="62461" y="5602222"/>
                </a:cubicBezTo>
                <a:cubicBezTo>
                  <a:pt x="64066" y="5572067"/>
                  <a:pt x="49594" y="5555548"/>
                  <a:pt x="56185" y="5529979"/>
                </a:cubicBezTo>
                <a:lnTo>
                  <a:pt x="67961" y="5458854"/>
                </a:lnTo>
                <a:lnTo>
                  <a:pt x="110939" y="5353584"/>
                </a:lnTo>
                <a:cubicBezTo>
                  <a:pt x="123070" y="5308303"/>
                  <a:pt x="110671" y="5307524"/>
                  <a:pt x="128276" y="5249764"/>
                </a:cubicBezTo>
                <a:cubicBezTo>
                  <a:pt x="137692" y="5218499"/>
                  <a:pt x="146153" y="5160067"/>
                  <a:pt x="156749" y="5116288"/>
                </a:cubicBezTo>
                <a:cubicBezTo>
                  <a:pt x="167347" y="5072508"/>
                  <a:pt x="184838" y="5010298"/>
                  <a:pt x="191855" y="4987089"/>
                </a:cubicBezTo>
                <a:lnTo>
                  <a:pt x="219824" y="4934095"/>
                </a:lnTo>
                <a:cubicBezTo>
                  <a:pt x="223315" y="4926170"/>
                  <a:pt x="231151" y="4920904"/>
                  <a:pt x="231137" y="4903120"/>
                </a:cubicBezTo>
                <a:lnTo>
                  <a:pt x="219738" y="4827391"/>
                </a:lnTo>
                <a:cubicBezTo>
                  <a:pt x="223928" y="4818620"/>
                  <a:pt x="227939" y="4809255"/>
                  <a:pt x="231597" y="4799440"/>
                </a:cubicBezTo>
                <a:lnTo>
                  <a:pt x="233480" y="4793512"/>
                </a:lnTo>
                <a:cubicBezTo>
                  <a:pt x="233423" y="4793432"/>
                  <a:pt x="233367" y="4793351"/>
                  <a:pt x="233310" y="4793271"/>
                </a:cubicBezTo>
                <a:cubicBezTo>
                  <a:pt x="233275" y="4791711"/>
                  <a:pt x="233728" y="4789662"/>
                  <a:pt x="234882" y="4786765"/>
                </a:cubicBezTo>
                <a:lnTo>
                  <a:pt x="236914" y="4782703"/>
                </a:lnTo>
                <a:lnTo>
                  <a:pt x="246329" y="4683644"/>
                </a:lnTo>
                <a:cubicBezTo>
                  <a:pt x="256294" y="4677568"/>
                  <a:pt x="256527" y="4667288"/>
                  <a:pt x="253823" y="4655204"/>
                </a:cubicBezTo>
                <a:cubicBezTo>
                  <a:pt x="259521" y="4631796"/>
                  <a:pt x="280440" y="4574275"/>
                  <a:pt x="280514" y="4543195"/>
                </a:cubicBezTo>
                <a:cubicBezTo>
                  <a:pt x="272112" y="4519880"/>
                  <a:pt x="251340" y="4505102"/>
                  <a:pt x="254268" y="4468722"/>
                </a:cubicBezTo>
                <a:cubicBezTo>
                  <a:pt x="266696" y="4435462"/>
                  <a:pt x="236001" y="4395418"/>
                  <a:pt x="252728" y="4353998"/>
                </a:cubicBezTo>
                <a:cubicBezTo>
                  <a:pt x="256750" y="4339008"/>
                  <a:pt x="256168" y="4294115"/>
                  <a:pt x="248123" y="4286542"/>
                </a:cubicBezTo>
                <a:cubicBezTo>
                  <a:pt x="246365" y="4277371"/>
                  <a:pt x="249194" y="4266107"/>
                  <a:pt x="240584" y="4262777"/>
                </a:cubicBezTo>
                <a:cubicBezTo>
                  <a:pt x="230221" y="4256829"/>
                  <a:pt x="246153" y="4222259"/>
                  <a:pt x="233949" y="4228340"/>
                </a:cubicBezTo>
                <a:cubicBezTo>
                  <a:pt x="244865" y="4203839"/>
                  <a:pt x="223150" y="4187902"/>
                  <a:pt x="217758" y="4169004"/>
                </a:cubicBezTo>
                <a:cubicBezTo>
                  <a:pt x="228596" y="4149446"/>
                  <a:pt x="206597" y="4129080"/>
                  <a:pt x="203797" y="4086781"/>
                </a:cubicBezTo>
                <a:cubicBezTo>
                  <a:pt x="216334" y="4065199"/>
                  <a:pt x="201740" y="4058317"/>
                  <a:pt x="218344" y="4018957"/>
                </a:cubicBezTo>
                <a:cubicBezTo>
                  <a:pt x="216630" y="4017979"/>
                  <a:pt x="215034" y="4016614"/>
                  <a:pt x="213609" y="4014902"/>
                </a:cubicBezTo>
                <a:cubicBezTo>
                  <a:pt x="205325" y="4004955"/>
                  <a:pt x="204424" y="3985729"/>
                  <a:pt x="211594" y="3971964"/>
                </a:cubicBezTo>
                <a:cubicBezTo>
                  <a:pt x="233561" y="3910433"/>
                  <a:pt x="230991" y="3860613"/>
                  <a:pt x="234357" y="3812226"/>
                </a:cubicBezTo>
                <a:cubicBezTo>
                  <a:pt x="235501" y="3758242"/>
                  <a:pt x="209185" y="3801364"/>
                  <a:pt x="229596" y="3728573"/>
                </a:cubicBezTo>
                <a:cubicBezTo>
                  <a:pt x="219804" y="3724174"/>
                  <a:pt x="219047" y="3715890"/>
                  <a:pt x="223099" y="3700384"/>
                </a:cubicBezTo>
                <a:cubicBezTo>
                  <a:pt x="222942" y="3674360"/>
                  <a:pt x="199034" y="3683312"/>
                  <a:pt x="212511" y="3653063"/>
                </a:cubicBezTo>
                <a:cubicBezTo>
                  <a:pt x="207582" y="3623616"/>
                  <a:pt x="199349" y="3555881"/>
                  <a:pt x="193522" y="3523704"/>
                </a:cubicBezTo>
                <a:cubicBezTo>
                  <a:pt x="199728" y="3495169"/>
                  <a:pt x="185963" y="3494025"/>
                  <a:pt x="177551" y="3460001"/>
                </a:cubicBezTo>
                <a:cubicBezTo>
                  <a:pt x="184399" y="3442692"/>
                  <a:pt x="180138" y="3431687"/>
                  <a:pt x="172293" y="3422022"/>
                </a:cubicBezTo>
                <a:cubicBezTo>
                  <a:pt x="172567" y="3386386"/>
                  <a:pt x="159982" y="3357707"/>
                  <a:pt x="153640" y="3319632"/>
                </a:cubicBezTo>
                <a:cubicBezTo>
                  <a:pt x="117352" y="3267571"/>
                  <a:pt x="111308" y="3199530"/>
                  <a:pt x="102580" y="3174350"/>
                </a:cubicBezTo>
                <a:lnTo>
                  <a:pt x="101281" y="3168555"/>
                </a:lnTo>
                <a:cubicBezTo>
                  <a:pt x="101655" y="3163067"/>
                  <a:pt x="102030" y="3157580"/>
                  <a:pt x="102403" y="3152092"/>
                </a:cubicBezTo>
                <a:lnTo>
                  <a:pt x="103597" y="3145797"/>
                </a:lnTo>
                <a:cubicBezTo>
                  <a:pt x="104132" y="3141497"/>
                  <a:pt x="104119" y="3138691"/>
                  <a:pt x="103701" y="3136806"/>
                </a:cubicBezTo>
                <a:lnTo>
                  <a:pt x="108221" y="3088993"/>
                </a:lnTo>
                <a:cubicBezTo>
                  <a:pt x="109464" y="3064872"/>
                  <a:pt x="113188" y="3030250"/>
                  <a:pt x="111158" y="2992081"/>
                </a:cubicBezTo>
                <a:cubicBezTo>
                  <a:pt x="109031" y="2944441"/>
                  <a:pt x="104226" y="2942439"/>
                  <a:pt x="105565" y="2902844"/>
                </a:cubicBezTo>
                <a:cubicBezTo>
                  <a:pt x="107874" y="2897323"/>
                  <a:pt x="101362" y="2801618"/>
                  <a:pt x="105102" y="2797375"/>
                </a:cubicBezTo>
                <a:cubicBezTo>
                  <a:pt x="86174" y="2744941"/>
                  <a:pt x="109804" y="2750735"/>
                  <a:pt x="107241" y="2691357"/>
                </a:cubicBezTo>
                <a:cubicBezTo>
                  <a:pt x="107811" y="2665349"/>
                  <a:pt x="115946" y="2561129"/>
                  <a:pt x="145888" y="2542201"/>
                </a:cubicBezTo>
                <a:cubicBezTo>
                  <a:pt x="170455" y="2427400"/>
                  <a:pt x="123634" y="2367849"/>
                  <a:pt x="136292" y="2250554"/>
                </a:cubicBezTo>
                <a:cubicBezTo>
                  <a:pt x="110877" y="2215639"/>
                  <a:pt x="134601" y="2180816"/>
                  <a:pt x="130310" y="2141581"/>
                </a:cubicBezTo>
                <a:cubicBezTo>
                  <a:pt x="154051" y="2149219"/>
                  <a:pt x="117587" y="2094975"/>
                  <a:pt x="144587" y="2089095"/>
                </a:cubicBezTo>
                <a:cubicBezTo>
                  <a:pt x="142952" y="2082142"/>
                  <a:pt x="140513" y="2075590"/>
                  <a:pt x="137867" y="2069059"/>
                </a:cubicBezTo>
                <a:lnTo>
                  <a:pt x="136492" y="2065634"/>
                </a:lnTo>
                <a:cubicBezTo>
                  <a:pt x="136216" y="2060851"/>
                  <a:pt x="135939" y="2056067"/>
                  <a:pt x="135663" y="2051284"/>
                </a:cubicBezTo>
                <a:lnTo>
                  <a:pt x="124268" y="1960184"/>
                </a:lnTo>
                <a:cubicBezTo>
                  <a:pt x="138968" y="1926370"/>
                  <a:pt x="111716" y="1914873"/>
                  <a:pt x="131257" y="1873060"/>
                </a:cubicBezTo>
                <a:cubicBezTo>
                  <a:pt x="136329" y="1857442"/>
                  <a:pt x="139083" y="1807624"/>
                  <a:pt x="131724" y="1797311"/>
                </a:cubicBezTo>
                <a:cubicBezTo>
                  <a:pt x="130673" y="1786740"/>
                  <a:pt x="134293" y="1774954"/>
                  <a:pt x="126063" y="1769201"/>
                </a:cubicBezTo>
                <a:cubicBezTo>
                  <a:pt x="116300" y="1760126"/>
                  <a:pt x="134551" y="1725705"/>
                  <a:pt x="122085" y="1729500"/>
                </a:cubicBezTo>
                <a:cubicBezTo>
                  <a:pt x="134648" y="1705012"/>
                  <a:pt x="114449" y="1682158"/>
                  <a:pt x="110543" y="1659949"/>
                </a:cubicBezTo>
                <a:cubicBezTo>
                  <a:pt x="122664" y="1640913"/>
                  <a:pt x="102513" y="1613087"/>
                  <a:pt x="102892" y="1565607"/>
                </a:cubicBezTo>
                <a:cubicBezTo>
                  <a:pt x="116835" y="1544742"/>
                  <a:pt x="102976" y="1533616"/>
                  <a:pt x="122245" y="1494057"/>
                </a:cubicBezTo>
                <a:cubicBezTo>
                  <a:pt x="120629" y="1492563"/>
                  <a:pt x="119160" y="1490668"/>
                  <a:pt x="117883" y="1488429"/>
                </a:cubicBezTo>
                <a:cubicBezTo>
                  <a:pt x="110465" y="1475431"/>
                  <a:pt x="111002" y="1453942"/>
                  <a:pt x="119083" y="1440433"/>
                </a:cubicBezTo>
                <a:cubicBezTo>
                  <a:pt x="145274" y="1377630"/>
                  <a:pt x="146438" y="1321884"/>
                  <a:pt x="153340" y="1269148"/>
                </a:cubicBezTo>
                <a:cubicBezTo>
                  <a:pt x="158467" y="1209690"/>
                  <a:pt x="129360" y="1251077"/>
                  <a:pt x="154855" y="1175439"/>
                </a:cubicBezTo>
                <a:cubicBezTo>
                  <a:pt x="145538" y="1168218"/>
                  <a:pt x="145408" y="1158868"/>
                  <a:pt x="150548" y="1142685"/>
                </a:cubicBezTo>
                <a:cubicBezTo>
                  <a:pt x="152321" y="1113850"/>
                  <a:pt x="128121" y="1118007"/>
                  <a:pt x="143630" y="1087778"/>
                </a:cubicBezTo>
                <a:cubicBezTo>
                  <a:pt x="139451" y="1064261"/>
                  <a:pt x="125971" y="1018012"/>
                  <a:pt x="125476" y="1001580"/>
                </a:cubicBezTo>
                <a:cubicBezTo>
                  <a:pt x="123958" y="976962"/>
                  <a:pt x="134851" y="962709"/>
                  <a:pt x="134526" y="940069"/>
                </a:cubicBezTo>
                <a:cubicBezTo>
                  <a:pt x="142751" y="909988"/>
                  <a:pt x="129284" y="905409"/>
                  <a:pt x="123523" y="865739"/>
                </a:cubicBezTo>
                <a:cubicBezTo>
                  <a:pt x="131549" y="848234"/>
                  <a:pt x="128173" y="835030"/>
                  <a:pt x="121164" y="822450"/>
                </a:cubicBezTo>
                <a:cubicBezTo>
                  <a:pt x="124077" y="783082"/>
                  <a:pt x="113811" y="748321"/>
                  <a:pt x="110389" y="704665"/>
                </a:cubicBezTo>
                <a:cubicBezTo>
                  <a:pt x="120144" y="656264"/>
                  <a:pt x="99869" y="633697"/>
                  <a:pt x="96299" y="587032"/>
                </a:cubicBezTo>
                <a:cubicBezTo>
                  <a:pt x="87861" y="539988"/>
                  <a:pt x="66571" y="452493"/>
                  <a:pt x="59759" y="422399"/>
                </a:cubicBezTo>
                <a:cubicBezTo>
                  <a:pt x="62865" y="416491"/>
                  <a:pt x="59682" y="404768"/>
                  <a:pt x="55429" y="406467"/>
                </a:cubicBezTo>
                <a:cubicBezTo>
                  <a:pt x="56742" y="400038"/>
                  <a:pt x="64884" y="384166"/>
                  <a:pt x="58062" y="383409"/>
                </a:cubicBezTo>
                <a:cubicBezTo>
                  <a:pt x="57210" y="351894"/>
                  <a:pt x="61145" y="320031"/>
                  <a:pt x="69487" y="290892"/>
                </a:cubicBezTo>
                <a:cubicBezTo>
                  <a:pt x="57686" y="231306"/>
                  <a:pt x="89539" y="260845"/>
                  <a:pt x="86198" y="217175"/>
                </a:cubicBezTo>
                <a:cubicBezTo>
                  <a:pt x="72715" y="183379"/>
                  <a:pt x="83646" y="168958"/>
                  <a:pt x="74643" y="129155"/>
                </a:cubicBezTo>
                <a:cubicBezTo>
                  <a:pt x="96697" y="112411"/>
                  <a:pt x="72236" y="90977"/>
                  <a:pt x="78417" y="74202"/>
                </a:cubicBezTo>
                <a:cubicBezTo>
                  <a:pt x="59029" y="57686"/>
                  <a:pt x="81827" y="29115"/>
                  <a:pt x="94183" y="4683"/>
                </a:cubicBezTo>
                <a:close/>
              </a:path>
            </a:pathLst>
          </a:custGeom>
        </p:spPr>
      </p:pic>
    </p:spTree>
    <p:extLst>
      <p:ext uri="{BB962C8B-B14F-4D97-AF65-F5344CB8AC3E}">
        <p14:creationId xmlns:p14="http://schemas.microsoft.com/office/powerpoint/2010/main" val="24555775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lose-up of a paper&#10;&#10;Description automatically generated">
            <a:extLst>
              <a:ext uri="{FF2B5EF4-FFF2-40B4-BE49-F238E27FC236}">
                <a16:creationId xmlns:a16="http://schemas.microsoft.com/office/drawing/2014/main" id="{2CF127DA-31E0-4601-FC2F-743E8911AE1F}"/>
              </a:ext>
            </a:extLst>
          </p:cNvPr>
          <p:cNvPicPr>
            <a:picLocks noChangeAspect="1"/>
          </p:cNvPicPr>
          <p:nvPr/>
        </p:nvPicPr>
        <p:blipFill rotWithShape="1">
          <a:blip r:embed="rId3"/>
          <a:srcRect t="9091" r="16767" b="-1"/>
          <a:stretch/>
        </p:blipFill>
        <p:spPr>
          <a:xfrm>
            <a:off x="-2" y="-9625"/>
            <a:ext cx="12191981" cy="6857990"/>
          </a:xfrm>
          <a:prstGeom prst="rect">
            <a:avLst/>
          </a:prstGeom>
        </p:spPr>
      </p:pic>
      <p:sp>
        <p:nvSpPr>
          <p:cNvPr id="16" name="Rectangle 15">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5" y="-1524511"/>
            <a:ext cx="4592270" cy="12192001"/>
          </a:xfrm>
          <a:prstGeom prst="rect">
            <a:avLst/>
          </a:prstGeom>
          <a:gradFill>
            <a:gsLst>
              <a:gs pos="35000">
                <a:schemeClr val="tx1">
                  <a:alpha val="46000"/>
                </a:schemeClr>
              </a:gs>
              <a:gs pos="21000">
                <a:schemeClr val="tx1">
                  <a:alpha val="30000"/>
                </a:schemeClr>
              </a:gs>
              <a:gs pos="0">
                <a:schemeClr val="tx1">
                  <a:alpha val="0"/>
                </a:schemeClr>
              </a:gs>
              <a:gs pos="100000">
                <a:schemeClr val="tx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Rounded Corners 16">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701AD1-CC66-3CD6-F115-679236AB5F0A}"/>
              </a:ext>
            </a:extLst>
          </p:cNvPr>
          <p:cNvSpPr>
            <a:spLocks noGrp="1"/>
          </p:cNvSpPr>
          <p:nvPr>
            <p:ph type="title"/>
          </p:nvPr>
        </p:nvSpPr>
        <p:spPr>
          <a:xfrm>
            <a:off x="-23" y="4571489"/>
            <a:ext cx="9785896" cy="1994648"/>
          </a:xfrm>
          <a:solidFill>
            <a:srgbClr val="ED7D31"/>
          </a:solidFill>
        </p:spPr>
        <p:txBody>
          <a:bodyPr vert="horz" lIns="91440" tIns="45720" rIns="91440" bIns="45720" rtlCol="0" anchor="b">
            <a:normAutofit/>
          </a:bodyPr>
          <a:lstStyle/>
          <a:p>
            <a:r>
              <a:rPr lang="en-US" sz="6600" b="1" dirty="0">
                <a:solidFill>
                  <a:schemeClr val="bg1"/>
                </a:solidFill>
              </a:rPr>
              <a:t>Acts of Union &amp; Bible 1400AD – 1600 AD </a:t>
            </a:r>
          </a:p>
        </p:txBody>
      </p:sp>
    </p:spTree>
    <p:extLst>
      <p:ext uri="{BB962C8B-B14F-4D97-AF65-F5344CB8AC3E}">
        <p14:creationId xmlns:p14="http://schemas.microsoft.com/office/powerpoint/2010/main" val="139009673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971500-25AA-69D1-9618-CAD25E8F0D85}"/>
              </a:ext>
            </a:extLst>
          </p:cNvPr>
          <p:cNvSpPr>
            <a:spLocks noGrp="1"/>
          </p:cNvSpPr>
          <p:nvPr>
            <p:ph type="title"/>
          </p:nvPr>
        </p:nvSpPr>
        <p:spPr>
          <a:xfrm>
            <a:off x="562240" y="405130"/>
            <a:ext cx="5251316" cy="1807305"/>
          </a:xfrm>
        </p:spPr>
        <p:txBody>
          <a:bodyPr>
            <a:normAutofit/>
          </a:bodyPr>
          <a:lstStyle/>
          <a:p>
            <a:r>
              <a:rPr lang="en-GB" sz="4800" b="1" dirty="0">
                <a:latin typeface="+mn-lt"/>
              </a:rPr>
              <a:t>Acts of Union 1536</a:t>
            </a:r>
          </a:p>
        </p:txBody>
      </p:sp>
      <p:sp>
        <p:nvSpPr>
          <p:cNvPr id="3" name="Content Placeholder 2">
            <a:extLst>
              <a:ext uri="{FF2B5EF4-FFF2-40B4-BE49-F238E27FC236}">
                <a16:creationId xmlns:a16="http://schemas.microsoft.com/office/drawing/2014/main" id="{AD4A7176-ECCD-9320-9459-16B99DE78EFE}"/>
              </a:ext>
            </a:extLst>
          </p:cNvPr>
          <p:cNvSpPr>
            <a:spLocks noGrp="1"/>
          </p:cNvSpPr>
          <p:nvPr>
            <p:ph idx="1"/>
          </p:nvPr>
        </p:nvSpPr>
        <p:spPr>
          <a:xfrm>
            <a:off x="206506" y="1818640"/>
            <a:ext cx="5962785" cy="4674235"/>
          </a:xfrm>
        </p:spPr>
        <p:txBody>
          <a:bodyPr>
            <a:normAutofit fontScale="92500" lnSpcReduction="20000"/>
          </a:bodyPr>
          <a:lstStyle/>
          <a:p>
            <a:pPr marL="0" indent="0">
              <a:buNone/>
            </a:pPr>
            <a:r>
              <a:rPr lang="en-US" sz="3200" dirty="0"/>
              <a:t>In 1536 Henry VIII secured the Acts of Union through parliament. The Acts joined Wales and England making the Welsh subject to the Crown of England and Wales and England one nation. </a:t>
            </a:r>
          </a:p>
          <a:p>
            <a:pPr marL="0" indent="0">
              <a:buNone/>
            </a:pPr>
            <a:endParaRPr lang="en-US" sz="3200" dirty="0"/>
          </a:p>
          <a:p>
            <a:pPr marL="0" indent="0">
              <a:buNone/>
            </a:pPr>
            <a:r>
              <a:rPr lang="en-US" sz="3200" dirty="0"/>
              <a:t>The Acts were an attempt to harmonize the legal system. But the Acts also stated that English should be the language of the Welsh courts and that no one who uses the Welsh language should hold public office</a:t>
            </a:r>
            <a:r>
              <a:rPr lang="en-US" sz="2000" dirty="0"/>
              <a:t>.</a:t>
            </a:r>
            <a:endParaRPr lang="en-GB" sz="2000" dirty="0"/>
          </a:p>
        </p:txBody>
      </p:sp>
      <p:pic>
        <p:nvPicPr>
          <p:cNvPr id="5" name="Picture 4">
            <a:extLst>
              <a:ext uri="{FF2B5EF4-FFF2-40B4-BE49-F238E27FC236}">
                <a16:creationId xmlns:a16="http://schemas.microsoft.com/office/drawing/2014/main" id="{3936E795-3CA8-08A2-0E3E-24409DEFC9B3}"/>
              </a:ext>
            </a:extLst>
          </p:cNvPr>
          <p:cNvPicPr>
            <a:picLocks noChangeAspect="1"/>
          </p:cNvPicPr>
          <p:nvPr/>
        </p:nvPicPr>
        <p:blipFill rotWithShape="1">
          <a:blip r:embed="rId2"/>
          <a:srcRect r="-2" b="3387"/>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74511614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ainting of people at a table&#10;&#10;Description automatically generated">
            <a:extLst>
              <a:ext uri="{FF2B5EF4-FFF2-40B4-BE49-F238E27FC236}">
                <a16:creationId xmlns:a16="http://schemas.microsoft.com/office/drawing/2014/main" id="{2EF0873D-AEA6-772E-7EEC-99A660B7DC3F}"/>
              </a:ext>
            </a:extLst>
          </p:cNvPr>
          <p:cNvPicPr>
            <a:picLocks noChangeAspect="1"/>
          </p:cNvPicPr>
          <p:nvPr/>
        </p:nvPicPr>
        <p:blipFill rotWithShape="1">
          <a:blip r:embed="rId3"/>
          <a:srcRect l="4357" r="1526" b="-1"/>
          <a:stretch/>
        </p:blipFill>
        <p:spPr>
          <a:xfrm>
            <a:off x="1" y="10"/>
            <a:ext cx="9669642" cy="6857990"/>
          </a:xfrm>
          <a:prstGeom prst="rect">
            <a:avLst/>
          </a:prstGeom>
        </p:spPr>
      </p:pic>
      <p:sp>
        <p:nvSpPr>
          <p:cNvPr id="18" name="Rectangle 1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000C32E-73EB-1FE8-A8ED-C3E40EAA2631}"/>
              </a:ext>
            </a:extLst>
          </p:cNvPr>
          <p:cNvSpPr>
            <a:spLocks noGrp="1"/>
          </p:cNvSpPr>
          <p:nvPr>
            <p:ph type="title"/>
          </p:nvPr>
        </p:nvSpPr>
        <p:spPr>
          <a:xfrm>
            <a:off x="7668770" y="40962"/>
            <a:ext cx="4233670" cy="1249037"/>
          </a:xfrm>
        </p:spPr>
        <p:txBody>
          <a:bodyPr>
            <a:normAutofit/>
          </a:bodyPr>
          <a:lstStyle/>
          <a:p>
            <a:r>
              <a:rPr lang="en-GB" sz="5400" b="1" dirty="0">
                <a:latin typeface="+mn-lt"/>
              </a:rPr>
              <a:t>Welsh Gentry</a:t>
            </a:r>
          </a:p>
        </p:txBody>
      </p:sp>
      <p:sp>
        <p:nvSpPr>
          <p:cNvPr id="3" name="Content Placeholder 2">
            <a:extLst>
              <a:ext uri="{FF2B5EF4-FFF2-40B4-BE49-F238E27FC236}">
                <a16:creationId xmlns:a16="http://schemas.microsoft.com/office/drawing/2014/main" id="{8672F363-69E3-4325-01D6-7DBE43757F6A}"/>
              </a:ext>
            </a:extLst>
          </p:cNvPr>
          <p:cNvSpPr>
            <a:spLocks noGrp="1"/>
          </p:cNvSpPr>
          <p:nvPr>
            <p:ph idx="1"/>
          </p:nvPr>
        </p:nvSpPr>
        <p:spPr>
          <a:xfrm>
            <a:off x="7345681" y="1330960"/>
            <a:ext cx="4843270" cy="5212080"/>
          </a:xfrm>
        </p:spPr>
        <p:txBody>
          <a:bodyPr>
            <a:normAutofit fontScale="92500" lnSpcReduction="10000"/>
          </a:bodyPr>
          <a:lstStyle/>
          <a:p>
            <a:pPr marL="0" indent="0" algn="ctr">
              <a:buNone/>
            </a:pPr>
            <a:r>
              <a:rPr lang="en-US" sz="3200" dirty="0"/>
              <a:t>The status of the Welsh language changed overnight. </a:t>
            </a:r>
          </a:p>
          <a:p>
            <a:pPr marL="0" indent="0" algn="ctr">
              <a:buNone/>
            </a:pPr>
            <a:endParaRPr lang="en-US" sz="1000" dirty="0"/>
          </a:p>
          <a:p>
            <a:pPr marL="0" indent="0" algn="ctr">
              <a:buNone/>
            </a:pPr>
            <a:r>
              <a:rPr lang="en-US" sz="3200" dirty="0"/>
              <a:t>To become a JP or an MP the ability to speak English was essential. </a:t>
            </a:r>
          </a:p>
          <a:p>
            <a:pPr marL="0" indent="0" algn="ctr">
              <a:buNone/>
            </a:pPr>
            <a:endParaRPr lang="en-US" sz="1000" dirty="0"/>
          </a:p>
          <a:p>
            <a:pPr marL="0" indent="0" algn="ctr">
              <a:buNone/>
            </a:pPr>
            <a:r>
              <a:rPr lang="en-US" sz="3200" dirty="0"/>
              <a:t>Welsh gentry began sending their sons to Public Schools in England and the inability to speak Welsh became a sign of high status, something that has continued to this day.</a:t>
            </a:r>
            <a:endParaRPr lang="en-GB" sz="3200" dirty="0"/>
          </a:p>
        </p:txBody>
      </p:sp>
    </p:spTree>
    <p:extLst>
      <p:ext uri="{BB962C8B-B14F-4D97-AF65-F5344CB8AC3E}">
        <p14:creationId xmlns:p14="http://schemas.microsoft.com/office/powerpoint/2010/main" val="300939247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5" name="!!Rectangle">
            <a:extLst>
              <a:ext uri="{FF2B5EF4-FFF2-40B4-BE49-F238E27FC236}">
                <a16:creationId xmlns:a16="http://schemas.microsoft.com/office/drawing/2014/main" id="{7C432AFE-B3D2-4BFF-BF8F-96C27AFF1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Amdanom ni">
            <a:extLst>
              <a:ext uri="{FF2B5EF4-FFF2-40B4-BE49-F238E27FC236}">
                <a16:creationId xmlns:a16="http://schemas.microsoft.com/office/drawing/2014/main" id="{7AB7555D-F8C7-EB86-6934-DFDE6272944E}"/>
              </a:ext>
            </a:extLst>
          </p:cNvPr>
          <p:cNvPicPr>
            <a:picLocks noChangeAspect="1" noChangeArrowheads="1"/>
          </p:cNvPicPr>
          <p:nvPr/>
        </p:nvPicPr>
        <p:blipFill rotWithShape="1">
          <a:blip r:embed="rId2">
            <a:alphaModFix amt="40000"/>
            <a:extLst>
              <a:ext uri="{28A0092B-C50C-407E-A947-70E740481C1C}">
                <a14:useLocalDpi xmlns:a14="http://schemas.microsoft.com/office/drawing/2010/main" val="0"/>
              </a:ext>
            </a:extLst>
          </a:blip>
          <a:srcRect t="14335" b="10665"/>
          <a:stretch/>
        </p:blipFill>
        <p:spPr bwMode="auto">
          <a:xfrm>
            <a:off x="20" y="10"/>
            <a:ext cx="12191979"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DFF1D836-CEFA-44C8-6C8E-1A1DA4B9AA32}"/>
              </a:ext>
            </a:extLst>
          </p:cNvPr>
          <p:cNvSpPr>
            <a:spLocks noGrp="1"/>
          </p:cNvSpPr>
          <p:nvPr>
            <p:ph type="title"/>
          </p:nvPr>
        </p:nvSpPr>
        <p:spPr>
          <a:xfrm>
            <a:off x="2522220" y="2432461"/>
            <a:ext cx="7144511" cy="808736"/>
          </a:xfrm>
        </p:spPr>
        <p:txBody>
          <a:bodyPr anchor="b">
            <a:normAutofit/>
          </a:bodyPr>
          <a:lstStyle/>
          <a:p>
            <a:r>
              <a:rPr lang="en-GB" sz="5000" b="1" dirty="0">
                <a:solidFill>
                  <a:schemeClr val="bg1"/>
                </a:solidFill>
                <a:latin typeface="+mn-lt"/>
              </a:rPr>
              <a:t>Protestant Reformation</a:t>
            </a:r>
          </a:p>
        </p:txBody>
      </p:sp>
      <p:sp>
        <p:nvSpPr>
          <p:cNvPr id="2057" name="Rectangle 2056">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0140"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059" name="Rectangle 2058">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3241202"/>
            <a:ext cx="10506456" cy="18288"/>
          </a:xfrm>
          <a:prstGeom prst="rect">
            <a:avLst/>
          </a:prstGeom>
          <a:solidFill>
            <a:schemeClr val="bg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9E6DE1A-F9CE-5005-DE8B-EA6FEFE7B803}"/>
              </a:ext>
            </a:extLst>
          </p:cNvPr>
          <p:cNvSpPr>
            <a:spLocks noGrp="1"/>
          </p:cNvSpPr>
          <p:nvPr>
            <p:ph idx="1"/>
          </p:nvPr>
        </p:nvSpPr>
        <p:spPr>
          <a:xfrm>
            <a:off x="841248" y="3502152"/>
            <a:ext cx="10506456" cy="1080008"/>
          </a:xfrm>
        </p:spPr>
        <p:txBody>
          <a:bodyPr>
            <a:normAutofit/>
          </a:bodyPr>
          <a:lstStyle/>
          <a:p>
            <a:pPr marL="0" indent="0">
              <a:buNone/>
            </a:pPr>
            <a:r>
              <a:rPr lang="en-US" sz="2400" dirty="0">
                <a:solidFill>
                  <a:schemeClr val="bg1"/>
                </a:solidFill>
              </a:rPr>
              <a:t>But the Protestant Reformation came to save the Welsh language. Protestantism emphasized the importance of having the language of worship in the language of the worshippers, which meant that the Bible needed to be translated into Welsh</a:t>
            </a:r>
            <a:endParaRPr lang="en-GB" sz="2400" dirty="0">
              <a:solidFill>
                <a:schemeClr val="bg1"/>
              </a:solidFill>
            </a:endParaRPr>
          </a:p>
        </p:txBody>
      </p:sp>
    </p:spTree>
    <p:extLst>
      <p:ext uri="{BB962C8B-B14F-4D97-AF65-F5344CB8AC3E}">
        <p14:creationId xmlns:p14="http://schemas.microsoft.com/office/powerpoint/2010/main" val="217961353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0DF40B2-80F7-4E71-B46C-284163F365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F0EDA8-F9AA-CFAE-B4F5-70BB3E853DA6}"/>
              </a:ext>
            </a:extLst>
          </p:cNvPr>
          <p:cNvSpPr>
            <a:spLocks noGrp="1"/>
          </p:cNvSpPr>
          <p:nvPr>
            <p:ph type="title"/>
          </p:nvPr>
        </p:nvSpPr>
        <p:spPr>
          <a:xfrm>
            <a:off x="838199" y="548464"/>
            <a:ext cx="3807187" cy="2228074"/>
          </a:xfrm>
        </p:spPr>
        <p:txBody>
          <a:bodyPr>
            <a:normAutofit/>
          </a:bodyPr>
          <a:lstStyle/>
          <a:p>
            <a:r>
              <a:rPr lang="en-GB" sz="4000" b="1">
                <a:latin typeface="+mn-lt"/>
              </a:rPr>
              <a:t>‘Yn y Llyfr Hwn’</a:t>
            </a:r>
          </a:p>
        </p:txBody>
      </p:sp>
      <p:sp>
        <p:nvSpPr>
          <p:cNvPr id="3" name="Content Placeholder 2">
            <a:extLst>
              <a:ext uri="{FF2B5EF4-FFF2-40B4-BE49-F238E27FC236}">
                <a16:creationId xmlns:a16="http://schemas.microsoft.com/office/drawing/2014/main" id="{D9735D7B-A66D-D20F-C5F3-BAC409AD4F37}"/>
              </a:ext>
            </a:extLst>
          </p:cNvPr>
          <p:cNvSpPr>
            <a:spLocks noGrp="1"/>
          </p:cNvSpPr>
          <p:nvPr>
            <p:ph idx="1"/>
          </p:nvPr>
        </p:nvSpPr>
        <p:spPr>
          <a:xfrm>
            <a:off x="284480" y="2397761"/>
            <a:ext cx="4622799" cy="3707760"/>
          </a:xfrm>
        </p:spPr>
        <p:txBody>
          <a:bodyPr>
            <a:normAutofit lnSpcReduction="10000"/>
          </a:bodyPr>
          <a:lstStyle/>
          <a:p>
            <a:pPr marL="0" indent="0" algn="just">
              <a:buNone/>
            </a:pPr>
            <a:r>
              <a:rPr lang="en-US" dirty="0"/>
              <a:t>In 1547 the first Welsh book was published. It didn’t have a title so is generally known as 'IN THIS BOOK' after its opening words. </a:t>
            </a:r>
          </a:p>
          <a:p>
            <a:pPr marL="0" indent="0" algn="just">
              <a:buNone/>
            </a:pPr>
            <a:endParaRPr lang="en-US" sz="700" dirty="0"/>
          </a:p>
          <a:p>
            <a:pPr marL="0" indent="0" algn="just">
              <a:buNone/>
            </a:pPr>
            <a:r>
              <a:rPr lang="en-US" dirty="0"/>
              <a:t>It included the Lord's Prayer and the Ten Commandments along with instructions on how to read Welsh.</a:t>
            </a:r>
            <a:endParaRPr lang="en-GB" dirty="0"/>
          </a:p>
        </p:txBody>
      </p:sp>
      <p:pic>
        <p:nvPicPr>
          <p:cNvPr id="4" name="Picture 3">
            <a:extLst>
              <a:ext uri="{FF2B5EF4-FFF2-40B4-BE49-F238E27FC236}">
                <a16:creationId xmlns:a16="http://schemas.microsoft.com/office/drawing/2014/main" id="{A010F221-C3FD-7662-645D-261E289A7A51}"/>
              </a:ext>
            </a:extLst>
          </p:cNvPr>
          <p:cNvPicPr>
            <a:picLocks noChangeAspect="1"/>
          </p:cNvPicPr>
          <p:nvPr/>
        </p:nvPicPr>
        <p:blipFill rotWithShape="1">
          <a:blip r:embed="rId2"/>
          <a:srcRect t="15921" b="22724"/>
          <a:stretch/>
        </p:blipFill>
        <p:spPr>
          <a:xfrm>
            <a:off x="5010386" y="10"/>
            <a:ext cx="7181613" cy="6857990"/>
          </a:xfrm>
          <a:prstGeom prst="rect">
            <a:avLst/>
          </a:prstGeom>
          <a:effectLst/>
        </p:spPr>
      </p:pic>
    </p:spTree>
    <p:extLst>
      <p:ext uri="{BB962C8B-B14F-4D97-AF65-F5344CB8AC3E}">
        <p14:creationId xmlns:p14="http://schemas.microsoft.com/office/powerpoint/2010/main" val="371688577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F8007D-178C-18F2-8873-5E015A54271C}"/>
              </a:ext>
            </a:extLst>
          </p:cNvPr>
          <p:cNvSpPr>
            <a:spLocks noGrp="1"/>
          </p:cNvSpPr>
          <p:nvPr>
            <p:ph type="title"/>
          </p:nvPr>
        </p:nvSpPr>
        <p:spPr>
          <a:xfrm>
            <a:off x="6683355" y="539067"/>
            <a:ext cx="4840010" cy="1807305"/>
          </a:xfrm>
        </p:spPr>
        <p:txBody>
          <a:bodyPr>
            <a:normAutofit/>
          </a:bodyPr>
          <a:lstStyle/>
          <a:p>
            <a:r>
              <a:rPr lang="en-GB" b="1" dirty="0">
                <a:latin typeface="+mn-lt"/>
              </a:rPr>
              <a:t>William Salesbury</a:t>
            </a:r>
          </a:p>
        </p:txBody>
      </p:sp>
      <p:pic>
        <p:nvPicPr>
          <p:cNvPr id="4" name="Picture 3" descr="A stamp with a person in a garment&#10;&#10;Description automatically generated">
            <a:extLst>
              <a:ext uri="{FF2B5EF4-FFF2-40B4-BE49-F238E27FC236}">
                <a16:creationId xmlns:a16="http://schemas.microsoft.com/office/drawing/2014/main" id="{5202A5B0-9384-7E71-7BCA-0E70CE372B42}"/>
              </a:ext>
            </a:extLst>
          </p:cNvPr>
          <p:cNvPicPr>
            <a:picLocks noChangeAspect="1"/>
          </p:cNvPicPr>
          <p:nvPr/>
        </p:nvPicPr>
        <p:blipFill rotWithShape="1">
          <a:blip r:embed="rId2"/>
          <a:srcRect l="1377" r="5718"/>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5D24BD27-9C11-329E-280E-B02C67D1076B}"/>
              </a:ext>
            </a:extLst>
          </p:cNvPr>
          <p:cNvSpPr>
            <a:spLocks noGrp="1"/>
          </p:cNvSpPr>
          <p:nvPr>
            <p:ph idx="1"/>
          </p:nvPr>
        </p:nvSpPr>
        <p:spPr>
          <a:xfrm>
            <a:off x="6096000" y="1910080"/>
            <a:ext cx="6014720" cy="4480560"/>
          </a:xfrm>
        </p:spPr>
        <p:txBody>
          <a:bodyPr>
            <a:normAutofit/>
          </a:bodyPr>
          <a:lstStyle/>
          <a:p>
            <a:pPr marL="0" indent="0" algn="just">
              <a:buNone/>
            </a:pPr>
            <a:r>
              <a:rPr lang="en-US" dirty="0"/>
              <a:t>A champion of the Welsh language during this period was William Salesbury. William Salesbury strove to make Welsh a standard language that would be acceptable to scholars. </a:t>
            </a:r>
          </a:p>
          <a:p>
            <a:pPr marL="0" indent="0" algn="just">
              <a:buNone/>
            </a:pPr>
            <a:endParaRPr lang="en-US" sz="900" dirty="0"/>
          </a:p>
          <a:p>
            <a:pPr marL="0" indent="0" algn="just">
              <a:buNone/>
            </a:pPr>
            <a:r>
              <a:rPr lang="en-US" dirty="0"/>
              <a:t>In 1547 he published an English-Welsh dictionary and a Welsh translation of the Gospels and the Epistles rom the English Book of Common Prayer.</a:t>
            </a:r>
            <a:endParaRPr lang="en-GB" dirty="0"/>
          </a:p>
        </p:txBody>
      </p:sp>
    </p:spTree>
    <p:extLst>
      <p:ext uri="{BB962C8B-B14F-4D97-AF65-F5344CB8AC3E}">
        <p14:creationId xmlns:p14="http://schemas.microsoft.com/office/powerpoint/2010/main" val="115994184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57F7809F-7E6F-43AA-B5BD-969F9DECBD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435E2F9E-1A6B-5238-6BE9-FFC57BE87B90}"/>
              </a:ext>
            </a:extLst>
          </p:cNvPr>
          <p:cNvPicPr>
            <a:picLocks noChangeAspect="1"/>
          </p:cNvPicPr>
          <p:nvPr/>
        </p:nvPicPr>
        <p:blipFill rotWithShape="1">
          <a:blip r:embed="rId2"/>
          <a:srcRect l="17714" r="23817" b="-3"/>
          <a:stretch/>
        </p:blipFill>
        <p:spPr>
          <a:xfrm>
            <a:off x="20" y="10"/>
            <a:ext cx="3153821" cy="3209534"/>
          </a:xfrm>
          <a:prstGeom prst="rect">
            <a:avLst/>
          </a:prstGeom>
        </p:spPr>
      </p:pic>
      <p:pic>
        <p:nvPicPr>
          <p:cNvPr id="4" name="Picture 3">
            <a:extLst>
              <a:ext uri="{FF2B5EF4-FFF2-40B4-BE49-F238E27FC236}">
                <a16:creationId xmlns:a16="http://schemas.microsoft.com/office/drawing/2014/main" id="{D1CF8D20-4BB8-682C-105B-663FC60A24C4}"/>
              </a:ext>
            </a:extLst>
          </p:cNvPr>
          <p:cNvPicPr>
            <a:picLocks noChangeAspect="1"/>
          </p:cNvPicPr>
          <p:nvPr/>
        </p:nvPicPr>
        <p:blipFill rotWithShape="1">
          <a:blip r:embed="rId3"/>
          <a:srcRect r="1" b="12537"/>
          <a:stretch/>
        </p:blipFill>
        <p:spPr>
          <a:xfrm>
            <a:off x="20" y="3310148"/>
            <a:ext cx="3153821" cy="3547852"/>
          </a:xfrm>
          <a:prstGeom prst="rect">
            <a:avLst/>
          </a:prstGeom>
        </p:spPr>
      </p:pic>
      <p:pic>
        <p:nvPicPr>
          <p:cNvPr id="3074" name="Picture 2" descr="Home of one of first Bibles printed in Welsh saved from flood risk | Wales  | The Guardian">
            <a:extLst>
              <a:ext uri="{FF2B5EF4-FFF2-40B4-BE49-F238E27FC236}">
                <a16:creationId xmlns:a16="http://schemas.microsoft.com/office/drawing/2014/main" id="{B77F65ED-B12A-DAE7-50D2-74D51C56D9B9}"/>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2029" r="19442" b="2"/>
          <a:stretch/>
        </p:blipFill>
        <p:spPr bwMode="auto">
          <a:xfrm>
            <a:off x="3254444" y="10"/>
            <a:ext cx="3781391" cy="4133078"/>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1909E343-6310-10E1-5F25-636627A2473C}"/>
              </a:ext>
            </a:extLst>
          </p:cNvPr>
          <p:cNvPicPr>
            <a:picLocks noChangeAspect="1"/>
          </p:cNvPicPr>
          <p:nvPr/>
        </p:nvPicPr>
        <p:blipFill rotWithShape="1">
          <a:blip r:embed="rId5"/>
          <a:srcRect l="3816" r="15136" b="3"/>
          <a:stretch/>
        </p:blipFill>
        <p:spPr>
          <a:xfrm>
            <a:off x="3254444" y="4233672"/>
            <a:ext cx="3781391" cy="2624328"/>
          </a:xfrm>
          <a:prstGeom prst="rect">
            <a:avLst/>
          </a:prstGeom>
        </p:spPr>
      </p:pic>
      <p:sp useBgFill="1">
        <p:nvSpPr>
          <p:cNvPr id="3081" name="Rectangle 3080">
            <a:extLst>
              <a:ext uri="{FF2B5EF4-FFF2-40B4-BE49-F238E27FC236}">
                <a16:creationId xmlns:a16="http://schemas.microsoft.com/office/drawing/2014/main" id="{9073D962-D3D2-4A72-8593-65C213CBFF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68785" y="633619"/>
            <a:ext cx="4520912" cy="5495925"/>
          </a:xfrm>
          <a:prstGeom prst="rect">
            <a:avLst/>
          </a:prstGeom>
          <a:ln w="9525">
            <a:solidFill>
              <a:srgbClr val="DEDEDE"/>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4AC8860-F5AC-015C-231D-E54C263B4635}"/>
              </a:ext>
            </a:extLst>
          </p:cNvPr>
          <p:cNvSpPr>
            <a:spLocks noGrp="1"/>
          </p:cNvSpPr>
          <p:nvPr>
            <p:ph type="title"/>
          </p:nvPr>
        </p:nvSpPr>
        <p:spPr>
          <a:xfrm>
            <a:off x="7799832" y="978408"/>
            <a:ext cx="3721608" cy="1106424"/>
          </a:xfrm>
        </p:spPr>
        <p:txBody>
          <a:bodyPr>
            <a:normAutofit/>
          </a:bodyPr>
          <a:lstStyle/>
          <a:p>
            <a:r>
              <a:rPr lang="en-GB" sz="2800" b="1">
                <a:latin typeface="+mn-lt"/>
              </a:rPr>
              <a:t>The Bible</a:t>
            </a:r>
          </a:p>
        </p:txBody>
      </p:sp>
      <p:sp>
        <p:nvSpPr>
          <p:cNvPr id="3083" name="Rectangle 3082">
            <a:extLst>
              <a:ext uri="{FF2B5EF4-FFF2-40B4-BE49-F238E27FC236}">
                <a16:creationId xmlns:a16="http://schemas.microsoft.com/office/drawing/2014/main" id="{2387511B-F6E1-4929-AC90-94FB8B6B0F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4776" y="1181536"/>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085" name="Rectangle 3084">
            <a:extLst>
              <a:ext uri="{FF2B5EF4-FFF2-40B4-BE49-F238E27FC236}">
                <a16:creationId xmlns:a16="http://schemas.microsoft.com/office/drawing/2014/main" id="{AA58F78C-27AB-465F-AA33-15E08AF267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0691" y="2185416"/>
            <a:ext cx="3683187" cy="9144"/>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D65D9F1-096D-52C9-A288-44CC5C6FF631}"/>
              </a:ext>
            </a:extLst>
          </p:cNvPr>
          <p:cNvSpPr>
            <a:spLocks noGrp="1"/>
          </p:cNvSpPr>
          <p:nvPr>
            <p:ph idx="1"/>
          </p:nvPr>
        </p:nvSpPr>
        <p:spPr>
          <a:xfrm>
            <a:off x="7368785" y="2368296"/>
            <a:ext cx="4520912" cy="3761248"/>
          </a:xfrm>
        </p:spPr>
        <p:txBody>
          <a:bodyPr>
            <a:normAutofit/>
          </a:bodyPr>
          <a:lstStyle/>
          <a:p>
            <a:pPr marL="0" indent="0">
              <a:buNone/>
            </a:pPr>
            <a:r>
              <a:rPr lang="en-US" dirty="0"/>
              <a:t>The task of translating the entire Bible was undertaken by William Morgan, vicar of </a:t>
            </a:r>
            <a:r>
              <a:rPr lang="en-US" dirty="0" err="1"/>
              <a:t>Llanrhaeadr-ym-Mochnant</a:t>
            </a:r>
            <a:r>
              <a:rPr lang="en-US" dirty="0"/>
              <a:t>, Montgomeryshire. </a:t>
            </a:r>
          </a:p>
          <a:p>
            <a:pPr marL="0" indent="0">
              <a:buNone/>
            </a:pPr>
            <a:endParaRPr lang="en-US" sz="800" dirty="0"/>
          </a:p>
          <a:p>
            <a:pPr marL="0" indent="0">
              <a:buNone/>
            </a:pPr>
            <a:r>
              <a:rPr lang="en-US" dirty="0"/>
              <a:t>Its publication in 1588 was a crucial event in the history of the Welsh language.</a:t>
            </a:r>
            <a:endParaRPr lang="en-GB" dirty="0"/>
          </a:p>
        </p:txBody>
      </p:sp>
    </p:spTree>
    <p:extLst>
      <p:ext uri="{BB962C8B-B14F-4D97-AF65-F5344CB8AC3E}">
        <p14:creationId xmlns:p14="http://schemas.microsoft.com/office/powerpoint/2010/main" val="399146147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pic>
        <p:nvPicPr>
          <p:cNvPr id="5" name="Picture 4" descr="A screenshot of a website&#10;&#10;Description automatically generated">
            <a:extLst>
              <a:ext uri="{FF2B5EF4-FFF2-40B4-BE49-F238E27FC236}">
                <a16:creationId xmlns:a16="http://schemas.microsoft.com/office/drawing/2014/main" id="{F76AE2DE-4B40-5BB2-092E-305AD3FC6DD1}"/>
              </a:ext>
            </a:extLst>
          </p:cNvPr>
          <p:cNvPicPr>
            <a:picLocks noChangeAspect="1"/>
          </p:cNvPicPr>
          <p:nvPr/>
        </p:nvPicPr>
        <p:blipFill rotWithShape="1">
          <a:blip r:embed="rId3"/>
          <a:srcRect b="12451"/>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EF2418-15E9-23DD-F965-2C9406084E7F}"/>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hlinkClick r:id="rId4"/>
              </a:rPr>
              <a:t>https://mwyostoririaith.cymru/en/</a:t>
            </a:r>
            <a:endParaRPr lang="en-US" sz="3600">
              <a:solidFill>
                <a:schemeClr val="tx1">
                  <a:lumMod val="85000"/>
                  <a:lumOff val="15000"/>
                </a:schemeClr>
              </a:solidFill>
            </a:endParaRPr>
          </a:p>
        </p:txBody>
      </p:sp>
      <p:cxnSp>
        <p:nvCxnSpPr>
          <p:cNvPr id="12" name="Straight Connector 11">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315992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1012</TotalTime>
  <Words>1341</Words>
  <Application>Microsoft Office PowerPoint</Application>
  <PresentationFormat>Widescreen</PresentationFormat>
  <Paragraphs>112</Paragraphs>
  <Slides>32</Slides>
  <Notes>6</Notes>
  <HiddenSlides>1</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32</vt:i4>
      </vt:variant>
    </vt:vector>
  </HeadingPairs>
  <TitlesOfParts>
    <vt:vector size="37" baseType="lpstr">
      <vt:lpstr>Helvetica Neue Medium</vt:lpstr>
      <vt:lpstr>Arial</vt:lpstr>
      <vt:lpstr>Calibri</vt:lpstr>
      <vt:lpstr>Calibri Light</vt:lpstr>
      <vt:lpstr>Office Theme</vt:lpstr>
      <vt:lpstr>PowerPoint Presentation</vt:lpstr>
      <vt:lpstr>Indo-European  </vt:lpstr>
      <vt:lpstr>Indo European Languages</vt:lpstr>
      <vt:lpstr>PowerPoint Presentation</vt:lpstr>
      <vt:lpstr>PowerPoint Presentation</vt:lpstr>
      <vt:lpstr>Brythonic  </vt:lpstr>
      <vt:lpstr>Roman Invasion</vt:lpstr>
      <vt:lpstr>Anglo Saxons</vt:lpstr>
      <vt:lpstr>Old Welsh 400AD – 700 AD </vt:lpstr>
      <vt:lpstr>PowerPoint Presentation</vt:lpstr>
      <vt:lpstr>Hen Gymraeg / Old Welsh</vt:lpstr>
      <vt:lpstr>PowerPoint Presentation</vt:lpstr>
      <vt:lpstr>Aneurin and Taliesin</vt:lpstr>
      <vt:lpstr>PowerPoint Presentation</vt:lpstr>
      <vt:lpstr>Middle Welsh 700AD – 1100 AD </vt:lpstr>
      <vt:lpstr>Laws of Hywel Dda</vt:lpstr>
      <vt:lpstr>PowerPoint Presentation</vt:lpstr>
      <vt:lpstr>11th Century Welsh</vt:lpstr>
      <vt:lpstr>Middle Ages 1100AD – 1300 AD </vt:lpstr>
      <vt:lpstr>Middle Ages</vt:lpstr>
      <vt:lpstr>Norman Conquest</vt:lpstr>
      <vt:lpstr>PowerPoint Presentation</vt:lpstr>
      <vt:lpstr>Llyfr Du Caerfyrddin</vt:lpstr>
      <vt:lpstr>Dafydd ap Gwilym</vt:lpstr>
      <vt:lpstr>Acts of Union &amp; Bible 1400AD – 1600 AD </vt:lpstr>
      <vt:lpstr>Acts of Union 1536</vt:lpstr>
      <vt:lpstr>Welsh Gentry</vt:lpstr>
      <vt:lpstr>Protestant Reformation</vt:lpstr>
      <vt:lpstr>‘Yn y Llyfr Hwn’</vt:lpstr>
      <vt:lpstr>William Salesbury</vt:lpstr>
      <vt:lpstr>The Bible</vt:lpstr>
      <vt:lpstr>https://mwyostoririaith.cymru/en/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Huw Griffiths</dc:creator>
  <cp:lastModifiedBy>Huw Griffiths</cp:lastModifiedBy>
  <cp:revision>5</cp:revision>
  <dcterms:created xsi:type="dcterms:W3CDTF">2024-01-24T10:54:40Z</dcterms:created>
  <dcterms:modified xsi:type="dcterms:W3CDTF">2024-01-25T16:10:39Z</dcterms:modified>
</cp:coreProperties>
</file>