
<file path=[Content_Types].xml><?xml version="1.0" encoding="utf-8"?>
<Types xmlns="http://schemas.openxmlformats.org/package/2006/content-types">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75" r:id="rId3"/>
    <p:sldId id="276" r:id="rId4"/>
    <p:sldId id="257" r:id="rId5"/>
    <p:sldId id="277" r:id="rId6"/>
    <p:sldId id="278" r:id="rId7"/>
    <p:sldId id="279" r:id="rId8"/>
    <p:sldId id="280" r:id="rId9"/>
    <p:sldId id="281" r:id="rId10"/>
    <p:sldId id="259" r:id="rId11"/>
    <p:sldId id="260" r:id="rId12"/>
    <p:sldId id="261" r:id="rId13"/>
    <p:sldId id="262" r:id="rId14"/>
    <p:sldId id="263" r:id="rId15"/>
    <p:sldId id="264" r:id="rId16"/>
    <p:sldId id="265" r:id="rId17"/>
    <p:sldId id="266" r:id="rId18"/>
    <p:sldId id="267" r:id="rId19"/>
    <p:sldId id="268" r:id="rId20"/>
    <p:sldId id="269" r:id="rId21"/>
    <p:sldId id="270" r:id="rId22"/>
    <p:sldId id="271" r:id="rId23"/>
    <p:sldId id="272" r:id="rId24"/>
    <p:sldId id="273" r:id="rId25"/>
    <p:sldId id="274" r:id="rId2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p:scale>
          <a:sx n="97" d="100"/>
          <a:sy n="97" d="100"/>
        </p:scale>
        <p:origin x="48" y="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10/4/2021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10/4/2021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10/4/2021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10/4/2021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10/4/2021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10/4/2021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Date Placeholder 2"/>
          <p:cNvSpPr>
            <a:spLocks noGrp="1"/>
          </p:cNvSpPr>
          <p:nvPr>
            <p:ph type="dt" sz="half" idx="10"/>
          </p:nvPr>
        </p:nvSpPr>
        <p:spPr/>
        <p:txBody>
          <a:bodyPr/>
          <a:lstStyle/>
          <a:p>
            <a:fld id="{B61BEF0D-F0BB-DE4B-95CE-6DB70DBA9567}" type="datetimeFigureOut">
              <a:rPr lang="en-US" dirty="0"/>
              <a:pPr/>
              <a:t>10/4/2021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B61BEF0D-F0BB-DE4B-95CE-6DB70DBA9567}" type="datetimeFigureOut">
              <a:rPr lang="en-US" dirty="0"/>
              <a:pPr/>
              <a:t>10/4/2021</a:t>
            </a:fld>
            <a:endParaRPr lang="en-US" dirty="0"/>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US" dirty="0"/>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68"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4212" y="182881"/>
            <a:ext cx="8001000" cy="1584960"/>
          </a:xfrm>
        </p:spPr>
        <p:txBody>
          <a:bodyPr>
            <a:normAutofit/>
          </a:bodyPr>
          <a:lstStyle/>
          <a:p>
            <a:r>
              <a:rPr lang="en-GB" sz="6000" dirty="0"/>
              <a:t>Harmony / Reset</a:t>
            </a:r>
          </a:p>
        </p:txBody>
      </p:sp>
      <p:sp>
        <p:nvSpPr>
          <p:cNvPr id="3" name="Subtitle 2"/>
          <p:cNvSpPr>
            <a:spLocks noGrp="1"/>
          </p:cNvSpPr>
          <p:nvPr>
            <p:ph type="subTitle" idx="1"/>
          </p:nvPr>
        </p:nvSpPr>
        <p:spPr>
          <a:xfrm>
            <a:off x="174171" y="2734491"/>
            <a:ext cx="7977051" cy="3056709"/>
          </a:xfrm>
        </p:spPr>
        <p:txBody>
          <a:bodyPr>
            <a:normAutofit/>
          </a:bodyPr>
          <a:lstStyle/>
          <a:p>
            <a:r>
              <a:rPr lang="en-GB" sz="4400" dirty="0"/>
              <a:t>Strategic Management</a:t>
            </a:r>
          </a:p>
          <a:p>
            <a:r>
              <a:rPr lang="en-GB" sz="4400" dirty="0"/>
              <a:t>for Tourism, Events &amp; Leisure</a:t>
            </a:r>
          </a:p>
        </p:txBody>
      </p:sp>
    </p:spTree>
    <p:extLst>
      <p:ext uri="{BB962C8B-B14F-4D97-AF65-F5344CB8AC3E}">
        <p14:creationId xmlns:p14="http://schemas.microsoft.com/office/powerpoint/2010/main" val="40789462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099B2A-1C19-45EC-95A5-3849B6F2A9DF}"/>
              </a:ext>
            </a:extLst>
          </p:cNvPr>
          <p:cNvSpPr>
            <a:spLocks noGrp="1"/>
          </p:cNvSpPr>
          <p:nvPr>
            <p:ph type="title"/>
          </p:nvPr>
        </p:nvSpPr>
        <p:spPr/>
        <p:txBody>
          <a:bodyPr/>
          <a:lstStyle/>
          <a:p>
            <a:r>
              <a:rPr lang="en-GB" dirty="0"/>
              <a:t>Project Reset ……</a:t>
            </a:r>
          </a:p>
        </p:txBody>
      </p:sp>
      <p:sp>
        <p:nvSpPr>
          <p:cNvPr id="3" name="Content Placeholder 2">
            <a:extLst>
              <a:ext uri="{FF2B5EF4-FFF2-40B4-BE49-F238E27FC236}">
                <a16:creationId xmlns:a16="http://schemas.microsoft.com/office/drawing/2014/main" id="{6AA15C3A-F0B3-41DE-819A-90635D1A3AC8}"/>
              </a:ext>
            </a:extLst>
          </p:cNvPr>
          <p:cNvSpPr>
            <a:spLocks noGrp="1"/>
          </p:cNvSpPr>
          <p:nvPr>
            <p:ph idx="1"/>
          </p:nvPr>
        </p:nvSpPr>
        <p:spPr>
          <a:xfrm>
            <a:off x="374970" y="685800"/>
            <a:ext cx="10696506" cy="3615267"/>
          </a:xfrm>
        </p:spPr>
        <p:txBody>
          <a:bodyPr>
            <a:normAutofit fontScale="92500" lnSpcReduction="10000"/>
          </a:bodyPr>
          <a:lstStyle/>
          <a:p>
            <a:r>
              <a:rPr lang="en-GB" sz="4000" dirty="0"/>
              <a:t>HRH Prince Charles, The Prince of Wales</a:t>
            </a:r>
          </a:p>
          <a:p>
            <a:br>
              <a:rPr lang="en-GB" sz="4000" dirty="0"/>
            </a:br>
            <a:r>
              <a:rPr lang="en-GB" sz="4000" dirty="0"/>
              <a:t>Patron &amp; Chancellor of University of Wales, Trinity St David </a:t>
            </a:r>
          </a:p>
          <a:p>
            <a:br>
              <a:rPr lang="en-GB" sz="4000" dirty="0"/>
            </a:br>
            <a:r>
              <a:rPr lang="en-GB" sz="4000" dirty="0"/>
              <a:t>Founder of The Harmony Institute</a:t>
            </a:r>
          </a:p>
        </p:txBody>
      </p:sp>
    </p:spTree>
    <p:extLst>
      <p:ext uri="{BB962C8B-B14F-4D97-AF65-F5344CB8AC3E}">
        <p14:creationId xmlns:p14="http://schemas.microsoft.com/office/powerpoint/2010/main" val="11134614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61A611-C58E-4D55-AEB4-B9744C6143DE}"/>
              </a:ext>
            </a:extLst>
          </p:cNvPr>
          <p:cNvSpPr>
            <a:spLocks noGrp="1"/>
          </p:cNvSpPr>
          <p:nvPr>
            <p:ph type="title"/>
          </p:nvPr>
        </p:nvSpPr>
        <p:spPr>
          <a:xfrm>
            <a:off x="684212" y="5585076"/>
            <a:ext cx="8534400" cy="1407782"/>
          </a:xfrm>
        </p:spPr>
        <p:txBody>
          <a:bodyPr/>
          <a:lstStyle/>
          <a:p>
            <a:r>
              <a:rPr lang="en-GB" dirty="0"/>
              <a:t>Foundation of Harmony</a:t>
            </a:r>
          </a:p>
        </p:txBody>
      </p:sp>
      <p:sp>
        <p:nvSpPr>
          <p:cNvPr id="3" name="Content Placeholder 2">
            <a:extLst>
              <a:ext uri="{FF2B5EF4-FFF2-40B4-BE49-F238E27FC236}">
                <a16:creationId xmlns:a16="http://schemas.microsoft.com/office/drawing/2014/main" id="{6BB0040E-255C-4395-BF61-900E5EBB4E49}"/>
              </a:ext>
            </a:extLst>
          </p:cNvPr>
          <p:cNvSpPr>
            <a:spLocks noGrp="1"/>
          </p:cNvSpPr>
          <p:nvPr>
            <p:ph idx="1"/>
          </p:nvPr>
        </p:nvSpPr>
        <p:spPr>
          <a:xfrm>
            <a:off x="105254" y="348656"/>
            <a:ext cx="12156915" cy="5742958"/>
          </a:xfrm>
        </p:spPr>
        <p:txBody>
          <a:bodyPr>
            <a:normAutofit fontScale="55000" lnSpcReduction="20000"/>
          </a:bodyPr>
          <a:lstStyle/>
          <a:p>
            <a:pPr>
              <a:lnSpc>
                <a:spcPct val="150000"/>
              </a:lnSpc>
            </a:pPr>
            <a:r>
              <a:rPr lang="en-GB" sz="2600" dirty="0">
                <a:solidFill>
                  <a:srgbClr val="000000"/>
                </a:solidFill>
                <a:effectLst/>
                <a:latin typeface="Calibri" panose="020F0502020204030204" pitchFamily="34" charset="0"/>
                <a:ea typeface="Calibri" panose="020F0502020204030204" pitchFamily="34" charset="0"/>
                <a:cs typeface="Times New Roman (Body CS)"/>
              </a:rPr>
              <a:t>The foundation of the Harmony Institute was prompted by the publication of the book </a:t>
            </a:r>
            <a:r>
              <a:rPr lang="en-GB" sz="2600" i="1" dirty="0">
                <a:effectLst/>
                <a:latin typeface="Calibri" panose="020F0502020204030204" pitchFamily="34" charset="0"/>
                <a:ea typeface="Calibri" panose="020F0502020204030204" pitchFamily="34" charset="0"/>
                <a:cs typeface="Times New Roman (Body CS)"/>
              </a:rPr>
              <a:t>Harmony: A New Way of Looking at Our World</a:t>
            </a:r>
            <a:r>
              <a:rPr lang="en-GB" sz="2600" dirty="0">
                <a:effectLst/>
                <a:latin typeface="Calibri" panose="020F0502020204030204" pitchFamily="34" charset="0"/>
                <a:ea typeface="Calibri" panose="020F0502020204030204" pitchFamily="34" charset="0"/>
                <a:cs typeface="Times New Roman (Body CS)"/>
              </a:rPr>
              <a:t>, written by HRH The Prince of Wales, with Ian Skelly and Tony Juniper, current chair of Natural England and former director of Friends of the Earth. </a:t>
            </a:r>
          </a:p>
          <a:p>
            <a:pPr>
              <a:lnSpc>
                <a:spcPct val="150000"/>
              </a:lnSpc>
            </a:pPr>
            <a:r>
              <a:rPr lang="en-GB" sz="3200" dirty="0">
                <a:latin typeface="Calibri" panose="020F0502020204030204" pitchFamily="34" charset="0"/>
                <a:ea typeface="Calibri" panose="020F0502020204030204" pitchFamily="34" charset="0"/>
                <a:cs typeface="Times New Roman (Body CS)"/>
              </a:rPr>
              <a:t>Planning &amp; Designing </a:t>
            </a:r>
            <a:r>
              <a:rPr lang="en-GB" sz="3200" dirty="0">
                <a:effectLst/>
                <a:latin typeface="Calibri" panose="020F0502020204030204" pitchFamily="34" charset="0"/>
                <a:ea typeface="Calibri" panose="020F0502020204030204" pitchFamily="34" charset="0"/>
                <a:cs typeface="Times New Roman (Body CS)"/>
              </a:rPr>
              <a:t> </a:t>
            </a:r>
            <a:r>
              <a:rPr lang="en-GB" sz="3200" dirty="0">
                <a:latin typeface="Calibri" panose="020F0502020204030204" pitchFamily="34" charset="0"/>
                <a:ea typeface="Calibri" panose="020F0502020204030204" pitchFamily="34" charset="0"/>
                <a:cs typeface="Times New Roman (Body CS)"/>
              </a:rPr>
              <a:t>U</a:t>
            </a:r>
            <a:r>
              <a:rPr lang="en-GB" sz="3200" dirty="0">
                <a:effectLst/>
                <a:latin typeface="Calibri" panose="020F0502020204030204" pitchFamily="34" charset="0"/>
                <a:ea typeface="Calibri" panose="020F0502020204030204" pitchFamily="34" charset="0"/>
                <a:cs typeface="Times New Roman (Body CS)"/>
              </a:rPr>
              <a:t>rban </a:t>
            </a:r>
            <a:r>
              <a:rPr lang="en-GB" sz="3200" dirty="0">
                <a:latin typeface="Calibri" panose="020F0502020204030204" pitchFamily="34" charset="0"/>
                <a:ea typeface="Calibri" panose="020F0502020204030204" pitchFamily="34" charset="0"/>
                <a:cs typeface="Times New Roman (Body CS)"/>
              </a:rPr>
              <a:t>S</a:t>
            </a:r>
            <a:r>
              <a:rPr lang="en-GB" sz="3200" dirty="0">
                <a:effectLst/>
                <a:latin typeface="Calibri" panose="020F0502020204030204" pitchFamily="34" charset="0"/>
                <a:ea typeface="Calibri" panose="020F0502020204030204" pitchFamily="34" charset="0"/>
                <a:cs typeface="Times New Roman (Body CS)"/>
              </a:rPr>
              <a:t>paces</a:t>
            </a:r>
          </a:p>
          <a:p>
            <a:pPr>
              <a:lnSpc>
                <a:spcPct val="150000"/>
              </a:lnSpc>
            </a:pPr>
            <a:r>
              <a:rPr lang="en-GB" sz="3200" dirty="0">
                <a:effectLst/>
                <a:latin typeface="Calibri" panose="020F0502020204030204" pitchFamily="34" charset="0"/>
                <a:ea typeface="Calibri" panose="020F0502020204030204" pitchFamily="34" charset="0"/>
                <a:cs typeface="Times New Roman (Body CS)"/>
              </a:rPr>
              <a:t>Farming &amp; Food</a:t>
            </a:r>
          </a:p>
          <a:p>
            <a:pPr>
              <a:lnSpc>
                <a:spcPct val="150000"/>
              </a:lnSpc>
            </a:pPr>
            <a:r>
              <a:rPr lang="en-GB" sz="3200" dirty="0">
                <a:effectLst/>
                <a:latin typeface="Calibri" panose="020F0502020204030204" pitchFamily="34" charset="0"/>
                <a:ea typeface="Calibri" panose="020F0502020204030204" pitchFamily="34" charset="0"/>
                <a:cs typeface="Times New Roman (Body CS)"/>
              </a:rPr>
              <a:t>Waste</a:t>
            </a:r>
          </a:p>
          <a:p>
            <a:pPr>
              <a:lnSpc>
                <a:spcPct val="150000"/>
              </a:lnSpc>
            </a:pPr>
            <a:r>
              <a:rPr lang="en-GB" sz="3200" dirty="0">
                <a:latin typeface="Calibri" panose="020F0502020204030204" pitchFamily="34" charset="0"/>
                <a:ea typeface="Calibri" panose="020F0502020204030204" pitchFamily="34" charset="0"/>
                <a:cs typeface="Times New Roman (Body CS)"/>
              </a:rPr>
              <a:t>Wellness and Medical Care</a:t>
            </a:r>
          </a:p>
          <a:p>
            <a:pPr>
              <a:lnSpc>
                <a:spcPct val="150000"/>
              </a:lnSpc>
            </a:pPr>
            <a:r>
              <a:rPr lang="en-GB" sz="3200" dirty="0">
                <a:effectLst/>
                <a:latin typeface="Calibri" panose="020F0502020204030204" pitchFamily="34" charset="0"/>
                <a:ea typeface="Calibri" panose="020F0502020204030204" pitchFamily="34" charset="0"/>
                <a:cs typeface="Times New Roman (Body CS)"/>
              </a:rPr>
              <a:t>Economic Models – Growth and Exploitation of Earth’s Resources </a:t>
            </a:r>
          </a:p>
          <a:p>
            <a:pPr>
              <a:lnSpc>
                <a:spcPct val="150000"/>
              </a:lnSpc>
            </a:pPr>
            <a:r>
              <a:rPr lang="en-GB" sz="3200" dirty="0">
                <a:effectLst/>
                <a:latin typeface="Calibri" panose="020F0502020204030204" pitchFamily="34" charset="0"/>
                <a:ea typeface="Calibri" panose="020F0502020204030204" pitchFamily="34" charset="0"/>
                <a:cs typeface="Times New Roman (Body CS)"/>
              </a:rPr>
              <a:t>Sustainable Markets Initiative </a:t>
            </a:r>
          </a:p>
          <a:p>
            <a:pPr>
              <a:lnSpc>
                <a:spcPct val="150000"/>
              </a:lnSpc>
            </a:pPr>
            <a:r>
              <a:rPr lang="en-GB" sz="3200" dirty="0">
                <a:effectLst/>
                <a:latin typeface="Calibri" panose="020F0502020204030204" pitchFamily="34" charset="0"/>
                <a:ea typeface="Calibri" panose="020F0502020204030204" pitchFamily="34" charset="0"/>
                <a:cs typeface="Times New Roman (Body CS)"/>
              </a:rPr>
              <a:t>Indigenous Cultures </a:t>
            </a:r>
          </a:p>
          <a:p>
            <a:pPr>
              <a:lnSpc>
                <a:spcPct val="150000"/>
              </a:lnSpc>
            </a:pPr>
            <a:r>
              <a:rPr lang="en-GB" sz="3200" dirty="0">
                <a:effectLst/>
                <a:latin typeface="Calibri" panose="020F0502020204030204" pitchFamily="34" charset="0"/>
                <a:ea typeface="Calibri" panose="020F0502020204030204" pitchFamily="34" charset="0"/>
                <a:cs typeface="Times New Roman (Body CS)"/>
              </a:rPr>
              <a:t> ‘First Peoples’. </a:t>
            </a:r>
            <a:endParaRPr lang="en-GB" sz="3200" dirty="0">
              <a:latin typeface="Calibri" panose="020F0502020204030204" pitchFamily="34" charset="0"/>
              <a:ea typeface="Calibri" panose="020F0502020204030204" pitchFamily="34" charset="0"/>
              <a:cs typeface="Times New Roman (Body CS)"/>
            </a:endParaRPr>
          </a:p>
          <a:p>
            <a:pPr>
              <a:lnSpc>
                <a:spcPct val="150000"/>
              </a:lnSpc>
            </a:pPr>
            <a:r>
              <a:rPr lang="en-GB" sz="3200" dirty="0">
                <a:effectLst/>
                <a:latin typeface="Calibri" panose="020F0502020204030204" pitchFamily="34" charset="0"/>
                <a:ea typeface="Calibri" panose="020F0502020204030204" pitchFamily="34" charset="0"/>
                <a:cs typeface="Times New Roman (Body CS)"/>
              </a:rPr>
              <a:t>Earth Charter, the Terra Carta. </a:t>
            </a:r>
            <a:endParaRPr lang="en-GB" sz="3200" dirty="0">
              <a:effectLst/>
              <a:latin typeface="Georgia" panose="02040502050405020303" pitchFamily="18" charset="0"/>
              <a:ea typeface="Calibri" panose="020F0502020204030204" pitchFamily="34" charset="0"/>
              <a:cs typeface="Times New Roman (Body CS)"/>
            </a:endParaRPr>
          </a:p>
          <a:p>
            <a:pPr>
              <a:lnSpc>
                <a:spcPct val="150000"/>
              </a:lnSpc>
            </a:pPr>
            <a:r>
              <a:rPr lang="en-GB" sz="1800" dirty="0">
                <a:effectLst/>
                <a:latin typeface="Calibri" panose="020F0502020204030204" pitchFamily="34" charset="0"/>
                <a:ea typeface="Calibri" panose="020F0502020204030204" pitchFamily="34" charset="0"/>
                <a:cs typeface="Times New Roman (Body CS)"/>
              </a:rPr>
              <a:t> </a:t>
            </a:r>
            <a:endParaRPr lang="en-GB" sz="1800" dirty="0">
              <a:effectLst/>
              <a:latin typeface="Georgia" panose="02040502050405020303" pitchFamily="18" charset="0"/>
              <a:ea typeface="Calibri" panose="020F0502020204030204" pitchFamily="34" charset="0"/>
              <a:cs typeface="Times New Roman (Body CS)"/>
            </a:endParaRPr>
          </a:p>
          <a:p>
            <a:endParaRPr lang="en-GB" dirty="0"/>
          </a:p>
        </p:txBody>
      </p:sp>
    </p:spTree>
    <p:extLst>
      <p:ext uri="{BB962C8B-B14F-4D97-AF65-F5344CB8AC3E}">
        <p14:creationId xmlns:p14="http://schemas.microsoft.com/office/powerpoint/2010/main" val="40863230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4212" y="4301067"/>
            <a:ext cx="8534400" cy="2169401"/>
          </a:xfrm>
        </p:spPr>
        <p:txBody>
          <a:bodyPr>
            <a:normAutofit/>
          </a:bodyPr>
          <a:lstStyle/>
          <a:p>
            <a:r>
              <a:rPr lang="en-GB" dirty="0"/>
              <a:t>harmony</a:t>
            </a:r>
          </a:p>
        </p:txBody>
      </p:sp>
      <p:sp>
        <p:nvSpPr>
          <p:cNvPr id="3" name="Content Placeholder 2"/>
          <p:cNvSpPr>
            <a:spLocks noGrp="1"/>
          </p:cNvSpPr>
          <p:nvPr>
            <p:ph idx="1"/>
          </p:nvPr>
        </p:nvSpPr>
        <p:spPr>
          <a:xfrm>
            <a:off x="139337" y="235131"/>
            <a:ext cx="11564983" cy="4915769"/>
          </a:xfrm>
        </p:spPr>
        <p:txBody>
          <a:bodyPr>
            <a:normAutofit/>
          </a:bodyPr>
          <a:lstStyle/>
          <a:p>
            <a:r>
              <a:rPr lang="en-GB" dirty="0"/>
              <a:t>TIME TO ACT IS NOW</a:t>
            </a:r>
          </a:p>
          <a:p>
            <a:r>
              <a:rPr lang="en-GB" dirty="0"/>
              <a:t>CORONA VIRUS PANDEMIC = GOLDEN OPPORTUNITY</a:t>
            </a:r>
          </a:p>
          <a:p>
            <a:r>
              <a:rPr lang="en-GB" dirty="0"/>
              <a:t>REBUILD IN A SUSTAINABLE WAY</a:t>
            </a:r>
          </a:p>
          <a:p>
            <a:r>
              <a:rPr lang="en-GB" dirty="0"/>
              <a:t>THINK BIG ACT NOW</a:t>
            </a:r>
          </a:p>
          <a:p>
            <a:r>
              <a:rPr lang="en-GB" dirty="0"/>
              <a:t>VISION FOR CHANGE – GREEN RECOVERY</a:t>
            </a:r>
          </a:p>
          <a:p>
            <a:r>
              <a:rPr lang="en-GB" dirty="0"/>
              <a:t>UNIQUE OPPORTUNITY TO LEARN LESSONS &amp; RESET</a:t>
            </a:r>
          </a:p>
          <a:p>
            <a:r>
              <a:rPr lang="en-GB" dirty="0"/>
              <a:t>1970 HRH Prince Charles Speech to Countryside steering committee for Wales – Climate Change, Over Fishing, Plastics, Rain Forests, </a:t>
            </a:r>
          </a:p>
          <a:p>
            <a:r>
              <a:rPr lang="en-GB" dirty="0"/>
              <a:t>2020 Davos World Economic Forum – Sustainable Markets Initiative </a:t>
            </a:r>
          </a:p>
        </p:txBody>
      </p:sp>
    </p:spTree>
    <p:extLst>
      <p:ext uri="{BB962C8B-B14F-4D97-AF65-F5344CB8AC3E}">
        <p14:creationId xmlns:p14="http://schemas.microsoft.com/office/powerpoint/2010/main" val="41375370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1FF486-10E9-416E-AB96-D8A745A62A3C}"/>
              </a:ext>
            </a:extLst>
          </p:cNvPr>
          <p:cNvSpPr>
            <a:spLocks noGrp="1"/>
          </p:cNvSpPr>
          <p:nvPr>
            <p:ph type="title"/>
          </p:nvPr>
        </p:nvSpPr>
        <p:spPr>
          <a:xfrm>
            <a:off x="1105174" y="3979942"/>
            <a:ext cx="8113438" cy="2878057"/>
          </a:xfrm>
        </p:spPr>
        <p:txBody>
          <a:bodyPr/>
          <a:lstStyle/>
          <a:p>
            <a:r>
              <a:rPr lang="en-GB" dirty="0"/>
              <a:t>Fundamentals of Harmony</a:t>
            </a:r>
          </a:p>
        </p:txBody>
      </p:sp>
      <p:sp>
        <p:nvSpPr>
          <p:cNvPr id="3" name="Content Placeholder 2">
            <a:extLst>
              <a:ext uri="{FF2B5EF4-FFF2-40B4-BE49-F238E27FC236}">
                <a16:creationId xmlns:a16="http://schemas.microsoft.com/office/drawing/2014/main" id="{A579FA2E-C1D5-4D10-A13A-0BFF26F62B39}"/>
              </a:ext>
            </a:extLst>
          </p:cNvPr>
          <p:cNvSpPr>
            <a:spLocks noGrp="1"/>
          </p:cNvSpPr>
          <p:nvPr>
            <p:ph idx="1"/>
          </p:nvPr>
        </p:nvSpPr>
        <p:spPr>
          <a:xfrm>
            <a:off x="144725" y="92098"/>
            <a:ext cx="11459603" cy="4874607"/>
          </a:xfrm>
        </p:spPr>
        <p:txBody>
          <a:bodyPr/>
          <a:lstStyle/>
          <a:p>
            <a:pPr marL="0" lvl="0" indent="0" rtl="0">
              <a:lnSpc>
                <a:spcPct val="150000"/>
              </a:lnSpc>
              <a:spcAft>
                <a:spcPts val="0"/>
              </a:spcAft>
              <a:buNone/>
            </a:pPr>
            <a:r>
              <a:rPr lang="en-GB" sz="2800" dirty="0">
                <a:effectLst/>
                <a:latin typeface="Calibri" panose="020F0502020204030204" pitchFamily="34" charset="0"/>
                <a:ea typeface="Calibri" panose="020F0502020204030204" pitchFamily="34" charset="0"/>
                <a:cs typeface="Times New Roman (Body CS)"/>
              </a:rPr>
              <a:t>1. Wholeness</a:t>
            </a:r>
          </a:p>
          <a:p>
            <a:pPr marL="0" lvl="0" indent="0" rtl="0">
              <a:lnSpc>
                <a:spcPct val="150000"/>
              </a:lnSpc>
              <a:spcAft>
                <a:spcPts val="0"/>
              </a:spcAft>
              <a:buNone/>
            </a:pPr>
            <a:r>
              <a:rPr lang="en-GB" dirty="0">
                <a:latin typeface="Calibri" panose="020F0502020204030204" pitchFamily="34" charset="0"/>
                <a:ea typeface="Calibri" panose="020F0502020204030204" pitchFamily="34" charset="0"/>
                <a:cs typeface="Times New Roman (Body CS)"/>
              </a:rPr>
              <a:t>H</a:t>
            </a:r>
            <a:r>
              <a:rPr lang="en-GB" dirty="0">
                <a:effectLst/>
                <a:latin typeface="Calibri" panose="020F0502020204030204" pitchFamily="34" charset="0"/>
                <a:ea typeface="Calibri" panose="020F0502020204030204" pitchFamily="34" charset="0"/>
                <a:cs typeface="Times New Roman (Body CS)"/>
              </a:rPr>
              <a:t>olistic thinking and a need to look at whole systems and whole solutions. </a:t>
            </a:r>
            <a:r>
              <a:rPr lang="en-GB" dirty="0">
                <a:latin typeface="Calibri" panose="020F0502020204030204" pitchFamily="34" charset="0"/>
                <a:ea typeface="Calibri" panose="020F0502020204030204" pitchFamily="34" charset="0"/>
                <a:cs typeface="Times New Roman (Body CS)"/>
              </a:rPr>
              <a:t>R</a:t>
            </a:r>
            <a:r>
              <a:rPr lang="en-GB" dirty="0">
                <a:effectLst/>
                <a:latin typeface="Calibri" panose="020F0502020204030204" pitchFamily="34" charset="0"/>
                <a:ea typeface="Calibri" panose="020F0502020204030204" pitchFamily="34" charset="0"/>
                <a:cs typeface="Times New Roman (Body CS)"/>
              </a:rPr>
              <a:t>ecognises interconnectivity.</a:t>
            </a:r>
            <a:endParaRPr lang="en-GB" dirty="0">
              <a:effectLst/>
              <a:latin typeface="Georgia" panose="02040502050405020303" pitchFamily="18" charset="0"/>
              <a:ea typeface="Calibri" panose="020F0502020204030204" pitchFamily="34" charset="0"/>
              <a:cs typeface="Times New Roman (Body CS)"/>
            </a:endParaRPr>
          </a:p>
          <a:p>
            <a:pPr marL="0" lvl="0" indent="0">
              <a:lnSpc>
                <a:spcPct val="150000"/>
              </a:lnSpc>
              <a:spcAft>
                <a:spcPts val="0"/>
              </a:spcAft>
              <a:buNone/>
            </a:pPr>
            <a:r>
              <a:rPr lang="en-GB" sz="2800" dirty="0">
                <a:effectLst/>
                <a:latin typeface="Calibri" panose="020F0502020204030204" pitchFamily="34" charset="0"/>
                <a:ea typeface="Calibri" panose="020F0502020204030204" pitchFamily="34" charset="0"/>
                <a:cs typeface="Times New Roman (Body CS)"/>
              </a:rPr>
              <a:t>2. Relationship</a:t>
            </a:r>
          </a:p>
          <a:p>
            <a:pPr marL="0" lvl="0" indent="0">
              <a:lnSpc>
                <a:spcPct val="150000"/>
              </a:lnSpc>
              <a:spcAft>
                <a:spcPts val="0"/>
              </a:spcAft>
              <a:buNone/>
            </a:pPr>
            <a:r>
              <a:rPr lang="en-GB" dirty="0">
                <a:latin typeface="Calibri" panose="020F0502020204030204" pitchFamily="34" charset="0"/>
                <a:ea typeface="Calibri" panose="020F0502020204030204" pitchFamily="34" charset="0"/>
                <a:cs typeface="Times New Roman (Body CS)"/>
              </a:rPr>
              <a:t>T</a:t>
            </a:r>
            <a:r>
              <a:rPr lang="en-GB" dirty="0">
                <a:effectLst/>
                <a:latin typeface="Calibri" panose="020F0502020204030204" pitchFamily="34" charset="0"/>
                <a:ea typeface="Calibri" panose="020F0502020204030204" pitchFamily="34" charset="0"/>
                <a:cs typeface="Times New Roman (Body CS)"/>
              </a:rPr>
              <a:t>he understanding that nothing exists that does not have a series of relationships to its wider environment or ecosystem, and that these relationships may extend much further than realised.</a:t>
            </a:r>
            <a:endParaRPr lang="en-GB" dirty="0">
              <a:effectLst/>
              <a:latin typeface="Georgia" panose="02040502050405020303" pitchFamily="18" charset="0"/>
              <a:ea typeface="Calibri" panose="020F0502020204030204" pitchFamily="34" charset="0"/>
              <a:cs typeface="Times New Roman (Body CS)"/>
            </a:endParaRPr>
          </a:p>
          <a:p>
            <a:endParaRPr lang="en-GB" dirty="0"/>
          </a:p>
        </p:txBody>
      </p:sp>
    </p:spTree>
    <p:extLst>
      <p:ext uri="{BB962C8B-B14F-4D97-AF65-F5344CB8AC3E}">
        <p14:creationId xmlns:p14="http://schemas.microsoft.com/office/powerpoint/2010/main" val="32138874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C7BAF4-BCF2-4429-BD58-04E4127D33C4}"/>
              </a:ext>
            </a:extLst>
          </p:cNvPr>
          <p:cNvSpPr>
            <a:spLocks noGrp="1"/>
          </p:cNvSpPr>
          <p:nvPr>
            <p:ph type="title"/>
          </p:nvPr>
        </p:nvSpPr>
        <p:spPr/>
        <p:txBody>
          <a:bodyPr/>
          <a:lstStyle/>
          <a:p>
            <a:r>
              <a:rPr lang="en-GB" dirty="0"/>
              <a:t>Definition of harmony</a:t>
            </a:r>
          </a:p>
        </p:txBody>
      </p:sp>
      <p:sp>
        <p:nvSpPr>
          <p:cNvPr id="3" name="Content Placeholder 2">
            <a:extLst>
              <a:ext uri="{FF2B5EF4-FFF2-40B4-BE49-F238E27FC236}">
                <a16:creationId xmlns:a16="http://schemas.microsoft.com/office/drawing/2014/main" id="{32E6D0A4-081D-4BB8-A74C-7029BB75B0D4}"/>
              </a:ext>
            </a:extLst>
          </p:cNvPr>
          <p:cNvSpPr>
            <a:spLocks noGrp="1"/>
          </p:cNvSpPr>
          <p:nvPr>
            <p:ph idx="1"/>
          </p:nvPr>
        </p:nvSpPr>
        <p:spPr>
          <a:xfrm>
            <a:off x="269715" y="-243401"/>
            <a:ext cx="11314877" cy="6237800"/>
          </a:xfrm>
        </p:spPr>
        <p:txBody>
          <a:bodyPr/>
          <a:lstStyle/>
          <a:p>
            <a:r>
              <a:rPr lang="en-GB" sz="1800" dirty="0">
                <a:solidFill>
                  <a:srgbClr val="000000"/>
                </a:solidFill>
                <a:latin typeface="Calibri" panose="020F0502020204030204" pitchFamily="34" charset="0"/>
                <a:ea typeface="Times New Roman" panose="02020603050405020304" pitchFamily="18" charset="0"/>
              </a:rPr>
              <a:t>A</a:t>
            </a:r>
            <a:r>
              <a:rPr lang="en-GB" sz="1800" dirty="0">
                <a:solidFill>
                  <a:srgbClr val="000000"/>
                </a:solidFill>
                <a:effectLst/>
                <a:latin typeface="Calibri" panose="020F0502020204030204" pitchFamily="34" charset="0"/>
                <a:ea typeface="Times New Roman" panose="02020603050405020304" pitchFamily="18" charset="0"/>
              </a:rPr>
              <a:t> working definition of Harmony  was written by David Cadman, Harmony Professor of Practice.</a:t>
            </a:r>
            <a:endParaRPr lang="en-GB" sz="1800" dirty="0">
              <a:effectLst/>
              <a:latin typeface="Times New Roman" panose="02020603050405020304" pitchFamily="18" charset="0"/>
              <a:ea typeface="Times New Roman" panose="02020603050405020304" pitchFamily="18" charset="0"/>
            </a:endParaRPr>
          </a:p>
          <a:p>
            <a:r>
              <a:rPr lang="en-GB" sz="1800" b="1" dirty="0">
                <a:solidFill>
                  <a:srgbClr val="000000"/>
                </a:solidFill>
                <a:effectLst/>
                <a:latin typeface="Calibri" panose="020F050202020403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457200"/>
            <a:r>
              <a:rPr lang="en-GB" sz="1800" i="1" dirty="0">
                <a:solidFill>
                  <a:srgbClr val="000000"/>
                </a:solidFill>
                <a:effectLst/>
                <a:latin typeface="Calibri" panose="020F0502020204030204" pitchFamily="34" charset="0"/>
                <a:ea typeface="Times New Roman" panose="02020603050405020304" pitchFamily="18" charset="0"/>
              </a:rPr>
              <a:t>“Harmony is an expression of wholeness, a way of looking at ourselves and the world of which we are part. It’s about connections and relationships. The emotional, intellectual and physical are all connected. We are connected to our environments, both built and natural; and all the parts of our communities and their environments are connected, too. Harmony asks questions about relationship, justice, fairness and respect in economic, social and political relationships. As an integrative discipline it can be expressed in ideas and practice." (David Cadman 23 May 2017).</a:t>
            </a:r>
            <a:endParaRPr lang="en-GB" sz="1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23160369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64FC20-0C27-41A6-8DD5-5A6109F01CF2}"/>
              </a:ext>
            </a:extLst>
          </p:cNvPr>
          <p:cNvSpPr>
            <a:spLocks noGrp="1"/>
          </p:cNvSpPr>
          <p:nvPr>
            <p:ph type="title"/>
          </p:nvPr>
        </p:nvSpPr>
        <p:spPr>
          <a:xfrm>
            <a:off x="684212" y="5631124"/>
            <a:ext cx="8534400" cy="986763"/>
          </a:xfrm>
        </p:spPr>
        <p:txBody>
          <a:bodyPr/>
          <a:lstStyle/>
          <a:p>
            <a:r>
              <a:rPr lang="en-GB" dirty="0"/>
              <a:t>Harmony Principles of Practice</a:t>
            </a:r>
          </a:p>
        </p:txBody>
      </p:sp>
      <p:sp>
        <p:nvSpPr>
          <p:cNvPr id="3" name="Content Placeholder 2">
            <a:extLst>
              <a:ext uri="{FF2B5EF4-FFF2-40B4-BE49-F238E27FC236}">
                <a16:creationId xmlns:a16="http://schemas.microsoft.com/office/drawing/2014/main" id="{BB6A487E-E9DA-4755-A6F3-144B60308F1D}"/>
              </a:ext>
            </a:extLst>
          </p:cNvPr>
          <p:cNvSpPr>
            <a:spLocks noGrp="1"/>
          </p:cNvSpPr>
          <p:nvPr>
            <p:ph idx="1"/>
          </p:nvPr>
        </p:nvSpPr>
        <p:spPr>
          <a:xfrm>
            <a:off x="105255" y="0"/>
            <a:ext cx="10979377" cy="5933732"/>
          </a:xfrm>
        </p:spPr>
        <p:txBody>
          <a:bodyPr>
            <a:normAutofit/>
          </a:bodyPr>
          <a:lstStyle/>
          <a:p>
            <a:pPr marL="342900" lvl="0" indent="-342900" rtl="0">
              <a:lnSpc>
                <a:spcPct val="150000"/>
              </a:lnSpc>
              <a:spcAft>
                <a:spcPts val="0"/>
              </a:spcAft>
              <a:buFont typeface="Symbol" panose="05050102010706020507" pitchFamily="18" charset="2"/>
              <a:buChar char=""/>
            </a:pPr>
            <a:r>
              <a:rPr lang="en-US" sz="1800" u="sng" dirty="0">
                <a:effectLst/>
                <a:latin typeface="Calibri" panose="020F0502020204030204" pitchFamily="34" charset="0"/>
                <a:ea typeface="Calibri" panose="020F0502020204030204" pitchFamily="34" charset="0"/>
                <a:cs typeface="Times New Roman (Body CS)"/>
              </a:rPr>
              <a:t>Rooted</a:t>
            </a:r>
            <a:r>
              <a:rPr lang="en-US" sz="1800" dirty="0">
                <a:effectLst/>
                <a:latin typeface="Calibri" panose="020F0502020204030204" pitchFamily="34" charset="0"/>
                <a:ea typeface="Calibri" panose="020F0502020204030204" pitchFamily="34" charset="0"/>
                <a:cs typeface="Times New Roman (Body CS)"/>
              </a:rPr>
              <a:t>: Harmony in Practice must be “of a place,” it must embed itself deeply in the area in which it is operating. Locality is significant.</a:t>
            </a:r>
            <a:endParaRPr lang="en-GB" sz="1800" dirty="0">
              <a:effectLst/>
              <a:latin typeface="Georgia" panose="02040502050405020303" pitchFamily="18" charset="0"/>
              <a:ea typeface="Calibri" panose="020F0502020204030204" pitchFamily="34" charset="0"/>
              <a:cs typeface="Times New Roman (Body CS)"/>
            </a:endParaRPr>
          </a:p>
          <a:p>
            <a:pPr marL="342900" lvl="0" indent="-342900">
              <a:lnSpc>
                <a:spcPct val="150000"/>
              </a:lnSpc>
              <a:spcAft>
                <a:spcPts val="0"/>
              </a:spcAft>
              <a:buFont typeface="Symbol" panose="05050102010706020507" pitchFamily="18" charset="2"/>
              <a:buChar char=""/>
            </a:pPr>
            <a:r>
              <a:rPr lang="en-US" sz="1800" u="sng" dirty="0">
                <a:effectLst/>
                <a:latin typeface="Calibri" panose="020F0502020204030204" pitchFamily="34" charset="0"/>
                <a:ea typeface="Calibri" panose="020F0502020204030204" pitchFamily="34" charset="0"/>
                <a:cs typeface="Times New Roman (Body CS)"/>
              </a:rPr>
              <a:t>Connected</a:t>
            </a:r>
            <a:r>
              <a:rPr lang="en-US" sz="1800" dirty="0">
                <a:effectLst/>
                <a:latin typeface="Calibri" panose="020F0502020204030204" pitchFamily="34" charset="0"/>
                <a:ea typeface="Calibri" panose="020F0502020204030204" pitchFamily="34" charset="0"/>
                <a:cs typeface="Times New Roman (Body CS)"/>
              </a:rPr>
              <a:t>: Harmony in Practice must be the product of an understanding of the relationships and mutual circularity of a give-and-take approach, rather than the limited view of reductive separateness</a:t>
            </a:r>
            <a:endParaRPr lang="en-GB" sz="1800" dirty="0">
              <a:effectLst/>
              <a:latin typeface="Georgia" panose="02040502050405020303" pitchFamily="18" charset="0"/>
              <a:ea typeface="Calibri" panose="020F0502020204030204" pitchFamily="34" charset="0"/>
              <a:cs typeface="Times New Roman (Body CS)"/>
            </a:endParaRPr>
          </a:p>
          <a:p>
            <a:pPr marL="342900" lvl="0" indent="-342900">
              <a:lnSpc>
                <a:spcPct val="150000"/>
              </a:lnSpc>
              <a:spcAft>
                <a:spcPts val="0"/>
              </a:spcAft>
              <a:buFont typeface="Symbol" panose="05050102010706020507" pitchFamily="18" charset="2"/>
              <a:buChar char=""/>
            </a:pPr>
            <a:r>
              <a:rPr lang="en-GB" sz="1800" u="sng" dirty="0">
                <a:effectLst/>
                <a:latin typeface="Calibri" panose="020F0502020204030204" pitchFamily="34" charset="0"/>
                <a:ea typeface="Calibri" panose="020F0502020204030204" pitchFamily="34" charset="0"/>
                <a:cs typeface="Times New Roman (Body CS)"/>
              </a:rPr>
              <a:t>Balanced</a:t>
            </a:r>
            <a:r>
              <a:rPr lang="en-GB" sz="1800" dirty="0">
                <a:effectLst/>
                <a:latin typeface="Calibri" panose="020F0502020204030204" pitchFamily="34" charset="0"/>
                <a:ea typeface="Calibri" panose="020F0502020204030204" pitchFamily="34" charset="0"/>
                <a:cs typeface="Times New Roman (Body CS)"/>
              </a:rPr>
              <a:t>: Harmony in Practice must take a holistic view, take as much as possible into account and be in good proportion, aiming to achieve a balance. </a:t>
            </a:r>
            <a:endParaRPr lang="en-GB" sz="1800" dirty="0">
              <a:effectLst/>
              <a:latin typeface="Georgia" panose="02040502050405020303" pitchFamily="18" charset="0"/>
              <a:ea typeface="Calibri" panose="020F0502020204030204" pitchFamily="34" charset="0"/>
              <a:cs typeface="Times New Roman (Body CS)"/>
            </a:endParaRPr>
          </a:p>
          <a:p>
            <a:pPr marL="342900" lvl="0" indent="-342900">
              <a:lnSpc>
                <a:spcPct val="150000"/>
              </a:lnSpc>
              <a:spcAft>
                <a:spcPts val="0"/>
              </a:spcAft>
              <a:buFont typeface="Symbol" panose="05050102010706020507" pitchFamily="18" charset="2"/>
              <a:buChar char=""/>
            </a:pPr>
            <a:r>
              <a:rPr lang="en-GB" sz="1800" u="sng" dirty="0">
                <a:effectLst/>
                <a:latin typeface="Calibri" panose="020F0502020204030204" pitchFamily="34" charset="0"/>
                <a:ea typeface="Calibri" panose="020F0502020204030204" pitchFamily="34" charset="0"/>
                <a:cs typeface="Times New Roman (Body CS)"/>
              </a:rPr>
              <a:t>Resilient</a:t>
            </a:r>
            <a:r>
              <a:rPr lang="en-GB" sz="1800" dirty="0">
                <a:effectLst/>
                <a:latin typeface="Calibri" panose="020F0502020204030204" pitchFamily="34" charset="0"/>
                <a:ea typeface="Calibri" panose="020F0502020204030204" pitchFamily="34" charset="0"/>
                <a:cs typeface="Times New Roman (Body CS)"/>
              </a:rPr>
              <a:t>: Harmony in Practice must look both forward and backward and be designed to withstand or recover quickly from shocks or disruptions</a:t>
            </a:r>
            <a:endParaRPr lang="en-GB" sz="1800" dirty="0">
              <a:effectLst/>
              <a:latin typeface="Georgia" panose="02040502050405020303" pitchFamily="18" charset="0"/>
              <a:ea typeface="Calibri" panose="020F0502020204030204" pitchFamily="34" charset="0"/>
              <a:cs typeface="Times New Roman (Body CS)"/>
            </a:endParaRPr>
          </a:p>
          <a:p>
            <a:pPr marL="342900" lvl="0" indent="-342900">
              <a:lnSpc>
                <a:spcPct val="150000"/>
              </a:lnSpc>
              <a:spcAft>
                <a:spcPts val="0"/>
              </a:spcAft>
              <a:buFont typeface="Symbol" panose="05050102010706020507" pitchFamily="18" charset="2"/>
              <a:buChar char=""/>
            </a:pPr>
            <a:r>
              <a:rPr lang="en-US" sz="1800" u="sng" dirty="0">
                <a:effectLst/>
                <a:latin typeface="Calibri" panose="020F0502020204030204" pitchFamily="34" charset="0"/>
                <a:ea typeface="Calibri" panose="020F0502020204030204" pitchFamily="34" charset="0"/>
                <a:cs typeface="Times New Roman (Body CS)"/>
              </a:rPr>
              <a:t>Prudent</a:t>
            </a:r>
            <a:r>
              <a:rPr lang="en-US" sz="1800" dirty="0">
                <a:effectLst/>
                <a:latin typeface="Calibri" panose="020F0502020204030204" pitchFamily="34" charset="0"/>
                <a:ea typeface="Calibri" panose="020F0502020204030204" pitchFamily="34" charset="0"/>
                <a:cs typeface="Times New Roman (Body CS)"/>
              </a:rPr>
              <a:t>: Harmony in Practice must involve </a:t>
            </a:r>
            <a:r>
              <a:rPr lang="en-GB" sz="1800" dirty="0">
                <a:effectLst/>
                <a:latin typeface="Calibri" panose="020F0502020204030204" pitchFamily="34" charset="0"/>
                <a:ea typeface="Calibri" panose="020F0502020204030204" pitchFamily="34" charset="0"/>
                <a:cs typeface="Times New Roman (Body CS)"/>
              </a:rPr>
              <a:t>acting with, or showing care and thought for, the future</a:t>
            </a:r>
            <a:endParaRPr lang="en-GB" sz="1800" dirty="0">
              <a:effectLst/>
              <a:latin typeface="Georgia" panose="02040502050405020303" pitchFamily="18" charset="0"/>
              <a:ea typeface="Calibri" panose="020F0502020204030204" pitchFamily="34" charset="0"/>
              <a:cs typeface="Times New Roman (Body CS)"/>
            </a:endParaRPr>
          </a:p>
          <a:p>
            <a:endParaRPr lang="en-GB" dirty="0"/>
          </a:p>
        </p:txBody>
      </p:sp>
    </p:spTree>
    <p:extLst>
      <p:ext uri="{BB962C8B-B14F-4D97-AF65-F5344CB8AC3E}">
        <p14:creationId xmlns:p14="http://schemas.microsoft.com/office/powerpoint/2010/main" val="39310623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F2176E-1B41-414F-BBB7-87B35718F3CD}"/>
              </a:ext>
            </a:extLst>
          </p:cNvPr>
          <p:cNvSpPr>
            <a:spLocks noGrp="1"/>
          </p:cNvSpPr>
          <p:nvPr>
            <p:ph type="title"/>
          </p:nvPr>
        </p:nvSpPr>
        <p:spPr/>
        <p:txBody>
          <a:bodyPr/>
          <a:lstStyle/>
          <a:p>
            <a:r>
              <a:rPr lang="en-GB" dirty="0"/>
              <a:t>Harmony Concepts of Capitals</a:t>
            </a:r>
          </a:p>
        </p:txBody>
      </p:sp>
      <p:sp>
        <p:nvSpPr>
          <p:cNvPr id="3" name="Content Placeholder 2">
            <a:extLst>
              <a:ext uri="{FF2B5EF4-FFF2-40B4-BE49-F238E27FC236}">
                <a16:creationId xmlns:a16="http://schemas.microsoft.com/office/drawing/2014/main" id="{03ACB505-8F78-4863-B4D2-E74536FC8B02}"/>
              </a:ext>
            </a:extLst>
          </p:cNvPr>
          <p:cNvSpPr>
            <a:spLocks noGrp="1"/>
          </p:cNvSpPr>
          <p:nvPr>
            <p:ph idx="1"/>
          </p:nvPr>
        </p:nvSpPr>
        <p:spPr>
          <a:xfrm>
            <a:off x="243401" y="217088"/>
            <a:ext cx="10591251" cy="4835136"/>
          </a:xfrm>
        </p:spPr>
        <p:txBody>
          <a:bodyPr/>
          <a:lstStyle/>
          <a:p>
            <a:pPr marL="342900" lvl="0" indent="-342900" rtl="0">
              <a:lnSpc>
                <a:spcPct val="150000"/>
              </a:lnSpc>
              <a:buFont typeface="Symbol" panose="05050102010706020507" pitchFamily="18" charset="2"/>
              <a:buChar char=""/>
            </a:pPr>
            <a:r>
              <a:rPr lang="en-US" sz="1800" u="sng" dirty="0">
                <a:effectLst/>
                <a:latin typeface="Calibri" panose="020F0502020204030204" pitchFamily="34" charset="0"/>
                <a:ea typeface="Calibri" panose="020F0502020204030204" pitchFamily="34" charset="0"/>
                <a:cs typeface="Times New Roman (Body CS)"/>
              </a:rPr>
              <a:t>Natural capital</a:t>
            </a:r>
            <a:r>
              <a:rPr lang="en-US" sz="1800" dirty="0">
                <a:effectLst/>
                <a:latin typeface="Calibri" panose="020F0502020204030204" pitchFamily="34" charset="0"/>
                <a:ea typeface="Calibri" panose="020F0502020204030204" pitchFamily="34" charset="0"/>
                <a:cs typeface="Times New Roman (Body CS)"/>
              </a:rPr>
              <a:t>: the resources of the natural world. </a:t>
            </a:r>
            <a:endParaRPr lang="en-GB" sz="1800" dirty="0">
              <a:effectLst/>
              <a:latin typeface="Georgia" panose="02040502050405020303" pitchFamily="18" charset="0"/>
              <a:ea typeface="Calibri" panose="020F0502020204030204" pitchFamily="34" charset="0"/>
              <a:cs typeface="Times New Roman (Body CS)"/>
            </a:endParaRPr>
          </a:p>
          <a:p>
            <a:pPr marL="342900" lvl="0" indent="-342900">
              <a:lnSpc>
                <a:spcPct val="150000"/>
              </a:lnSpc>
              <a:buFont typeface="Symbol" panose="05050102010706020507" pitchFamily="18" charset="2"/>
              <a:buChar char=""/>
            </a:pPr>
            <a:r>
              <a:rPr lang="en-US" sz="1800" u="sng" dirty="0">
                <a:effectLst/>
                <a:latin typeface="Calibri" panose="020F0502020204030204" pitchFamily="34" charset="0"/>
                <a:ea typeface="Calibri" panose="020F0502020204030204" pitchFamily="34" charset="0"/>
                <a:cs typeface="Times New Roman (Body CS)"/>
              </a:rPr>
              <a:t>Social capital</a:t>
            </a:r>
            <a:r>
              <a:rPr lang="en-US" sz="1800" dirty="0">
                <a:effectLst/>
                <a:latin typeface="Calibri" panose="020F0502020204030204" pitchFamily="34" charset="0"/>
                <a:ea typeface="Calibri" panose="020F0502020204030204" pitchFamily="34" charset="0"/>
                <a:cs typeface="Times New Roman (Body CS)"/>
              </a:rPr>
              <a:t>: communities and social networks.</a:t>
            </a:r>
            <a:endParaRPr lang="en-GB" sz="1800" dirty="0">
              <a:effectLst/>
              <a:latin typeface="Georgia" panose="02040502050405020303" pitchFamily="18" charset="0"/>
              <a:ea typeface="Calibri" panose="020F0502020204030204" pitchFamily="34" charset="0"/>
              <a:cs typeface="Times New Roman (Body CS)"/>
            </a:endParaRPr>
          </a:p>
          <a:p>
            <a:pPr marL="342900" lvl="0" indent="-342900">
              <a:lnSpc>
                <a:spcPct val="150000"/>
              </a:lnSpc>
              <a:buFont typeface="Symbol" panose="05050102010706020507" pitchFamily="18" charset="2"/>
              <a:buChar char=""/>
            </a:pPr>
            <a:r>
              <a:rPr lang="en-US" sz="1800" u="sng" dirty="0">
                <a:solidFill>
                  <a:srgbClr val="000000"/>
                </a:solidFill>
                <a:effectLst/>
                <a:latin typeface="Calibri" panose="020F0502020204030204" pitchFamily="34" charset="0"/>
                <a:ea typeface="Calibri" panose="020F0502020204030204" pitchFamily="34" charset="0"/>
                <a:cs typeface="Times New Roman (Body CS)"/>
              </a:rPr>
              <a:t>Personal capital</a:t>
            </a:r>
            <a:r>
              <a:rPr lang="en-US" sz="1800" dirty="0">
                <a:solidFill>
                  <a:srgbClr val="000000"/>
                </a:solidFill>
                <a:effectLst/>
                <a:latin typeface="Calibri" panose="020F0502020204030204" pitchFamily="34" charset="0"/>
                <a:ea typeface="Calibri" panose="020F0502020204030204" pitchFamily="34" charset="0"/>
                <a:cs typeface="Times New Roman (Body CS)"/>
              </a:rPr>
              <a:t>: developing and understanding ourselves</a:t>
            </a:r>
            <a:endParaRPr lang="en-GB" sz="1800" dirty="0">
              <a:effectLst/>
              <a:latin typeface="Georgia" panose="02040502050405020303" pitchFamily="18" charset="0"/>
              <a:ea typeface="Calibri" panose="020F0502020204030204" pitchFamily="34" charset="0"/>
              <a:cs typeface="Times New Roman (Body CS)"/>
            </a:endParaRPr>
          </a:p>
          <a:p>
            <a:pPr marL="342900" lvl="0" indent="-342900">
              <a:lnSpc>
                <a:spcPct val="150000"/>
              </a:lnSpc>
              <a:buFont typeface="Symbol" panose="05050102010706020507" pitchFamily="18" charset="2"/>
              <a:buChar char=""/>
            </a:pPr>
            <a:r>
              <a:rPr lang="en-US" sz="1800" u="sng" dirty="0">
                <a:effectLst/>
                <a:latin typeface="Calibri" panose="020F0502020204030204" pitchFamily="34" charset="0"/>
                <a:ea typeface="Calibri" panose="020F0502020204030204" pitchFamily="34" charset="0"/>
                <a:cs typeface="Times New Roman (Body CS)"/>
              </a:rPr>
              <a:t>Financial capital</a:t>
            </a:r>
            <a:r>
              <a:rPr lang="en-US" sz="1800" dirty="0">
                <a:effectLst/>
                <a:latin typeface="Calibri" panose="020F0502020204030204" pitchFamily="34" charset="0"/>
                <a:ea typeface="Calibri" panose="020F0502020204030204" pitchFamily="34" charset="0"/>
                <a:cs typeface="Times New Roman (Body CS)"/>
              </a:rPr>
              <a:t>: finance and money </a:t>
            </a:r>
            <a:endParaRPr lang="en-GB" sz="1800" dirty="0">
              <a:effectLst/>
              <a:latin typeface="Georgia" panose="02040502050405020303" pitchFamily="18" charset="0"/>
              <a:ea typeface="Calibri" panose="020F0502020204030204" pitchFamily="34" charset="0"/>
              <a:cs typeface="Times New Roman (Body CS)"/>
            </a:endParaRPr>
          </a:p>
          <a:p>
            <a:pPr marL="342900" lvl="0" indent="-342900">
              <a:lnSpc>
                <a:spcPct val="150000"/>
              </a:lnSpc>
              <a:spcAft>
                <a:spcPts val="0"/>
              </a:spcAft>
              <a:buFont typeface="Symbol" panose="05050102010706020507" pitchFamily="18" charset="2"/>
              <a:buChar char=""/>
            </a:pPr>
            <a:r>
              <a:rPr lang="en-US" sz="1800" u="sng" dirty="0">
                <a:effectLst/>
                <a:latin typeface="Calibri" panose="020F0502020204030204" pitchFamily="34" charset="0"/>
                <a:ea typeface="Calibri" panose="020F0502020204030204" pitchFamily="34" charset="0"/>
                <a:cs typeface="Times New Roman (Body CS)"/>
              </a:rPr>
              <a:t>Built capital</a:t>
            </a:r>
            <a:r>
              <a:rPr lang="en-US" sz="1800" dirty="0">
                <a:effectLst/>
                <a:latin typeface="Calibri" panose="020F0502020204030204" pitchFamily="34" charset="0"/>
                <a:ea typeface="Calibri" panose="020F0502020204030204" pitchFamily="34" charset="0"/>
                <a:cs typeface="Times New Roman (Body CS)"/>
              </a:rPr>
              <a:t>: the built environment, our houses, places of work, towns, cities </a:t>
            </a:r>
            <a:r>
              <a:rPr lang="en-GB" sz="1800" dirty="0">
                <a:effectLst/>
                <a:latin typeface="Calibri" panose="020F0502020204030204" pitchFamily="34" charset="0"/>
                <a:ea typeface="Calibri" panose="020F0502020204030204" pitchFamily="34" charset="0"/>
                <a:cs typeface="Times New Roman (Body CS)"/>
              </a:rPr>
              <a:t>and</a:t>
            </a:r>
            <a:r>
              <a:rPr lang="en-US" sz="1800" dirty="0">
                <a:effectLst/>
                <a:latin typeface="Calibri" panose="020F0502020204030204" pitchFamily="34" charset="0"/>
                <a:ea typeface="Calibri" panose="020F0502020204030204" pitchFamily="34" charset="0"/>
                <a:cs typeface="Times New Roman (Body CS)"/>
              </a:rPr>
              <a:t> transport infrastructures.</a:t>
            </a:r>
            <a:endParaRPr lang="en-GB" sz="1800" dirty="0">
              <a:effectLst/>
              <a:latin typeface="Georgia" panose="02040502050405020303" pitchFamily="18" charset="0"/>
              <a:ea typeface="Calibri" panose="020F0502020204030204" pitchFamily="34" charset="0"/>
              <a:cs typeface="Times New Roman (Body CS)"/>
            </a:endParaRPr>
          </a:p>
          <a:p>
            <a:endParaRPr lang="en-GB" dirty="0"/>
          </a:p>
        </p:txBody>
      </p:sp>
    </p:spTree>
    <p:extLst>
      <p:ext uri="{BB962C8B-B14F-4D97-AF65-F5344CB8AC3E}">
        <p14:creationId xmlns:p14="http://schemas.microsoft.com/office/powerpoint/2010/main" val="6507571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5491F8-6C02-479D-8C3C-4AE0BDD49513}"/>
              </a:ext>
            </a:extLst>
          </p:cNvPr>
          <p:cNvSpPr>
            <a:spLocks noGrp="1"/>
          </p:cNvSpPr>
          <p:nvPr>
            <p:ph type="title"/>
          </p:nvPr>
        </p:nvSpPr>
        <p:spPr>
          <a:xfrm>
            <a:off x="684212" y="6006094"/>
            <a:ext cx="8534400" cy="993341"/>
          </a:xfrm>
        </p:spPr>
        <p:txBody>
          <a:bodyPr/>
          <a:lstStyle/>
          <a:p>
            <a:r>
              <a:rPr lang="en-GB" dirty="0"/>
              <a:t>Harmony Community</a:t>
            </a:r>
          </a:p>
        </p:txBody>
      </p:sp>
      <p:pic>
        <p:nvPicPr>
          <p:cNvPr id="8" name="Picture 7">
            <a:extLst>
              <a:ext uri="{FF2B5EF4-FFF2-40B4-BE49-F238E27FC236}">
                <a16:creationId xmlns:a16="http://schemas.microsoft.com/office/drawing/2014/main" id="{20E7227E-4672-400B-805B-D632F9F59931}"/>
              </a:ext>
            </a:extLst>
          </p:cNvPr>
          <p:cNvPicPr>
            <a:picLocks noChangeAspect="1"/>
          </p:cNvPicPr>
          <p:nvPr/>
        </p:nvPicPr>
        <p:blipFill>
          <a:blip r:embed="rId2"/>
          <a:stretch>
            <a:fillRect/>
          </a:stretch>
        </p:blipFill>
        <p:spPr>
          <a:xfrm>
            <a:off x="907820" y="52629"/>
            <a:ext cx="8843643" cy="6065300"/>
          </a:xfrm>
          <a:prstGeom prst="rect">
            <a:avLst/>
          </a:prstGeom>
        </p:spPr>
      </p:pic>
    </p:spTree>
    <p:extLst>
      <p:ext uri="{BB962C8B-B14F-4D97-AF65-F5344CB8AC3E}">
        <p14:creationId xmlns:p14="http://schemas.microsoft.com/office/powerpoint/2010/main" val="8078330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6091" y="4487332"/>
            <a:ext cx="8922521" cy="1507067"/>
          </a:xfrm>
        </p:spPr>
        <p:txBody>
          <a:bodyPr>
            <a:normAutofit/>
          </a:bodyPr>
          <a:lstStyle/>
          <a:p>
            <a:r>
              <a:rPr lang="en-GB" dirty="0"/>
              <a:t>    What Is Harmony?</a:t>
            </a:r>
          </a:p>
        </p:txBody>
      </p:sp>
      <p:sp>
        <p:nvSpPr>
          <p:cNvPr id="3" name="Content Placeholder 2"/>
          <p:cNvSpPr>
            <a:spLocks noGrp="1"/>
          </p:cNvSpPr>
          <p:nvPr>
            <p:ph idx="1"/>
          </p:nvPr>
        </p:nvSpPr>
        <p:spPr>
          <a:xfrm>
            <a:off x="296091" y="118412"/>
            <a:ext cx="10937965" cy="4795666"/>
          </a:xfrm>
        </p:spPr>
        <p:txBody>
          <a:bodyPr>
            <a:normAutofit/>
          </a:bodyPr>
          <a:lstStyle/>
          <a:p>
            <a:r>
              <a:rPr lang="en-GB" dirty="0"/>
              <a:t>World – All things Interconnected</a:t>
            </a:r>
          </a:p>
          <a:p>
            <a:r>
              <a:rPr lang="en-GB" dirty="0"/>
              <a:t>State of Balance </a:t>
            </a:r>
          </a:p>
          <a:p>
            <a:r>
              <a:rPr lang="en-GB" dirty="0"/>
              <a:t>Theories of Modern Science as well as Traditional &amp; Indigenous Views</a:t>
            </a:r>
          </a:p>
          <a:p>
            <a:r>
              <a:rPr lang="en-GB" dirty="0"/>
              <a:t>Peaceful Co-existence</a:t>
            </a:r>
          </a:p>
          <a:p>
            <a:r>
              <a:rPr lang="en-GB" dirty="0"/>
              <a:t>Health &amp; Well Being Choices</a:t>
            </a:r>
          </a:p>
          <a:p>
            <a:r>
              <a:rPr lang="en-GB" dirty="0"/>
              <a:t>Taking Measures to ensure services and delivery are                                         </a:t>
            </a:r>
          </a:p>
          <a:p>
            <a:pPr marL="0" indent="0">
              <a:buNone/>
            </a:pPr>
            <a:r>
              <a:rPr lang="en-GB" dirty="0"/>
              <a:t> “In Harmony with Nature&amp; Active in the Repair Restoration and </a:t>
            </a:r>
            <a:r>
              <a:rPr lang="en-GB" dirty="0" err="1"/>
              <a:t>ReBalance</a:t>
            </a:r>
            <a:r>
              <a:rPr lang="en-GB" dirty="0"/>
              <a:t> of it’s Clients  and Wider Environment “</a:t>
            </a:r>
          </a:p>
        </p:txBody>
      </p:sp>
    </p:spTree>
    <p:extLst>
      <p:ext uri="{BB962C8B-B14F-4D97-AF65-F5344CB8AC3E}">
        <p14:creationId xmlns:p14="http://schemas.microsoft.com/office/powerpoint/2010/main" val="36736180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Harmony concept</a:t>
            </a:r>
          </a:p>
        </p:txBody>
      </p:sp>
      <p:sp>
        <p:nvSpPr>
          <p:cNvPr id="3" name="Content Placeholder 2"/>
          <p:cNvSpPr>
            <a:spLocks noGrp="1"/>
          </p:cNvSpPr>
          <p:nvPr>
            <p:ph idx="1"/>
          </p:nvPr>
        </p:nvSpPr>
        <p:spPr>
          <a:xfrm>
            <a:off x="174171" y="592058"/>
            <a:ext cx="10972800" cy="4476331"/>
          </a:xfrm>
        </p:spPr>
        <p:txBody>
          <a:bodyPr>
            <a:normAutofit/>
          </a:bodyPr>
          <a:lstStyle/>
          <a:p>
            <a:pPr marL="0" indent="0">
              <a:buNone/>
            </a:pPr>
            <a:endParaRPr lang="en-GB" sz="3600" dirty="0"/>
          </a:p>
          <a:p>
            <a:r>
              <a:rPr lang="en-GB" sz="3600" dirty="0"/>
              <a:t>HARMONY &amp; SUSTAINABILITY </a:t>
            </a:r>
          </a:p>
          <a:p>
            <a:r>
              <a:rPr lang="en-GB" sz="3600" dirty="0"/>
              <a:t> Natural Environment &amp; Communities</a:t>
            </a:r>
          </a:p>
          <a:p>
            <a:r>
              <a:rPr lang="en-GB" sz="3600" dirty="0"/>
              <a:t>HARMONY &amp; HAPPINESS </a:t>
            </a:r>
          </a:p>
          <a:p>
            <a:r>
              <a:rPr lang="en-GB" sz="3600" dirty="0"/>
              <a:t>UN Happiness Agenda</a:t>
            </a:r>
          </a:p>
          <a:p>
            <a:endParaRPr lang="en-GB" dirty="0"/>
          </a:p>
          <a:p>
            <a:endParaRPr lang="en-GB" dirty="0"/>
          </a:p>
          <a:p>
            <a:endParaRPr lang="en-GB" dirty="0"/>
          </a:p>
        </p:txBody>
      </p:sp>
    </p:spTree>
    <p:extLst>
      <p:ext uri="{BB962C8B-B14F-4D97-AF65-F5344CB8AC3E}">
        <p14:creationId xmlns:p14="http://schemas.microsoft.com/office/powerpoint/2010/main" val="27463143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Harmony Impacts</a:t>
            </a:r>
          </a:p>
        </p:txBody>
      </p:sp>
      <p:sp>
        <p:nvSpPr>
          <p:cNvPr id="3" name="Content Placeholder 2"/>
          <p:cNvSpPr>
            <a:spLocks noGrp="1"/>
          </p:cNvSpPr>
          <p:nvPr>
            <p:ph idx="1"/>
          </p:nvPr>
        </p:nvSpPr>
        <p:spPr>
          <a:xfrm>
            <a:off x="684211" y="685800"/>
            <a:ext cx="10724017" cy="3929743"/>
          </a:xfrm>
        </p:spPr>
        <p:txBody>
          <a:bodyPr>
            <a:normAutofit fontScale="92500" lnSpcReduction="20000"/>
          </a:bodyPr>
          <a:lstStyle/>
          <a:p>
            <a:r>
              <a:rPr lang="en-GB" dirty="0"/>
              <a:t>TOURISM – LED TO ENVIRONMENTAL HARM LOCALLY &amp; GLOBALLY</a:t>
            </a:r>
          </a:p>
          <a:p>
            <a:r>
              <a:rPr lang="en-GB" dirty="0"/>
              <a:t>IMPROVING PERSONAL WELLNESS IS UNDERMINED WHEN IT HARMS OTHERS</a:t>
            </a:r>
          </a:p>
          <a:p>
            <a:r>
              <a:rPr lang="en-GB" dirty="0"/>
              <a:t>PEOPLE, DESTINATIONS, COMMUNITIES &amp; WIDER ENVIRONMENTAL IMPACTS</a:t>
            </a:r>
          </a:p>
          <a:p>
            <a:r>
              <a:rPr lang="en-GB" dirty="0"/>
              <a:t>TRAVEL IMPACTS</a:t>
            </a:r>
          </a:p>
          <a:p>
            <a:r>
              <a:rPr lang="en-GB" dirty="0"/>
              <a:t>CARBON NEUTRAL SUSTAINABILITY GOALS</a:t>
            </a:r>
          </a:p>
          <a:p>
            <a:r>
              <a:rPr lang="en-GB" dirty="0"/>
              <a:t>HARM NEGATIVE = MAXIMISE PERSONAL, SYSTEM &amp; PLACE WELLNESS &amp; WELLBEING</a:t>
            </a:r>
          </a:p>
          <a:p>
            <a:r>
              <a:rPr lang="en-GB" dirty="0"/>
              <a:t>ROUNDED ENVIRONMENTAL &amp; COMMUNITY IMPACT</a:t>
            </a:r>
          </a:p>
          <a:p>
            <a:r>
              <a:rPr lang="en-GB" dirty="0"/>
              <a:t>OFFSET HARM BT CREATIVE LOCAL &amp; GLOBAL APPROACHES</a:t>
            </a:r>
          </a:p>
          <a:p>
            <a:r>
              <a:rPr lang="en-GB" dirty="0"/>
              <a:t>REDRESS, REPAIR &amp; RESTORE</a:t>
            </a:r>
          </a:p>
          <a:p>
            <a:r>
              <a:rPr lang="en-GB" dirty="0"/>
              <a:t>POSITIVE TOWARDS PEOPLE, PLANET &amp; PLACE </a:t>
            </a:r>
          </a:p>
          <a:p>
            <a:endParaRPr lang="en-GB" dirty="0"/>
          </a:p>
        </p:txBody>
      </p:sp>
    </p:spTree>
    <p:extLst>
      <p:ext uri="{BB962C8B-B14F-4D97-AF65-F5344CB8AC3E}">
        <p14:creationId xmlns:p14="http://schemas.microsoft.com/office/powerpoint/2010/main" val="863292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HARMONY APPROACH</a:t>
            </a:r>
          </a:p>
        </p:txBody>
      </p:sp>
      <p:sp>
        <p:nvSpPr>
          <p:cNvPr id="3" name="Content Placeholder 2"/>
          <p:cNvSpPr>
            <a:spLocks noGrp="1"/>
          </p:cNvSpPr>
          <p:nvPr>
            <p:ph idx="1"/>
          </p:nvPr>
        </p:nvSpPr>
        <p:spPr>
          <a:xfrm>
            <a:off x="684212" y="685800"/>
            <a:ext cx="8534400" cy="4103288"/>
          </a:xfrm>
        </p:spPr>
        <p:txBody>
          <a:bodyPr>
            <a:normAutofit/>
          </a:bodyPr>
          <a:lstStyle/>
          <a:p>
            <a:r>
              <a:rPr lang="en-GB" dirty="0"/>
              <a:t>ENVIRONMENTAL PRIORITISATION</a:t>
            </a:r>
          </a:p>
          <a:p>
            <a:r>
              <a:rPr lang="en-GB" dirty="0"/>
              <a:t>PERSONAL SUSTAINBLE HAPPINESS, WELL BEING&amp; SAFETY</a:t>
            </a:r>
          </a:p>
          <a:p>
            <a:r>
              <a:rPr lang="en-GB" dirty="0"/>
              <a:t>PROBLEM SOLVING APPROACH</a:t>
            </a:r>
          </a:p>
          <a:p>
            <a:r>
              <a:rPr lang="en-GB" dirty="0"/>
              <a:t>CONSEQUENCES OF ACTIONS</a:t>
            </a:r>
          </a:p>
          <a:p>
            <a:r>
              <a:rPr lang="en-GB" dirty="0"/>
              <a:t>TRANSARENCY IN DECISION MAKING</a:t>
            </a:r>
          </a:p>
          <a:p>
            <a:r>
              <a:rPr lang="en-GB" dirty="0"/>
              <a:t>PERSONAL, GENERATIONAL, ECONOMIC, POLITICAL &amp; ENVIRONMENTAL </a:t>
            </a:r>
          </a:p>
          <a:p>
            <a:r>
              <a:rPr lang="en-GB" dirty="0"/>
              <a:t>WEB OF INTERACTIONS, INFLUENCES, CONSEQUENCES, SUSTAINABILITY &amp; SOLUTIONS TO ELIMNATE HARM</a:t>
            </a:r>
          </a:p>
          <a:p>
            <a:pPr marL="0" indent="0">
              <a:buNone/>
            </a:pPr>
            <a:endParaRPr lang="en-GB" dirty="0"/>
          </a:p>
        </p:txBody>
      </p:sp>
    </p:spTree>
    <p:extLst>
      <p:ext uri="{BB962C8B-B14F-4D97-AF65-F5344CB8AC3E}">
        <p14:creationId xmlns:p14="http://schemas.microsoft.com/office/powerpoint/2010/main" val="21753764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HARMONY BUSINESS ENVIRONMENT</a:t>
            </a:r>
          </a:p>
        </p:txBody>
      </p:sp>
      <p:sp>
        <p:nvSpPr>
          <p:cNvPr id="3" name="Content Placeholder 2"/>
          <p:cNvSpPr>
            <a:spLocks noGrp="1"/>
          </p:cNvSpPr>
          <p:nvPr>
            <p:ph idx="1"/>
          </p:nvPr>
        </p:nvSpPr>
        <p:spPr>
          <a:xfrm>
            <a:off x="684211" y="313509"/>
            <a:ext cx="10027331" cy="4624251"/>
          </a:xfrm>
        </p:spPr>
        <p:txBody>
          <a:bodyPr/>
          <a:lstStyle/>
          <a:p>
            <a:r>
              <a:rPr lang="en-GB" dirty="0"/>
              <a:t>BUSINESS STRATEGY</a:t>
            </a:r>
          </a:p>
          <a:p>
            <a:r>
              <a:rPr lang="en-GB" dirty="0"/>
              <a:t>BUSINESS PLANNING</a:t>
            </a:r>
          </a:p>
          <a:p>
            <a:r>
              <a:rPr lang="en-GB" dirty="0"/>
              <a:t>BUSINESS OPERATIONS</a:t>
            </a:r>
          </a:p>
          <a:p>
            <a:endParaRPr lang="en-GB" dirty="0"/>
          </a:p>
          <a:p>
            <a:r>
              <a:rPr lang="en-GB" dirty="0"/>
              <a:t>NATURE</a:t>
            </a:r>
          </a:p>
          <a:p>
            <a:r>
              <a:rPr lang="en-GB" dirty="0"/>
              <a:t>SAUDI ARABIAN RED SEA DEVELOPMENT PROJECT</a:t>
            </a:r>
          </a:p>
          <a:p>
            <a:r>
              <a:rPr lang="en-GB" dirty="0"/>
              <a:t>PROMOTES DARK SKIES &amp; PRISTINE DEVELOPMENT</a:t>
            </a:r>
          </a:p>
        </p:txBody>
      </p:sp>
    </p:spTree>
    <p:extLst>
      <p:ext uri="{BB962C8B-B14F-4D97-AF65-F5344CB8AC3E}">
        <p14:creationId xmlns:p14="http://schemas.microsoft.com/office/powerpoint/2010/main" val="189952957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CURRENT SUSTAINABLE TOURISM STANDARDS &amp; ACCREDITATION</a:t>
            </a:r>
          </a:p>
        </p:txBody>
      </p:sp>
      <p:sp>
        <p:nvSpPr>
          <p:cNvPr id="3" name="Content Placeholder 2"/>
          <p:cNvSpPr>
            <a:spLocks noGrp="1"/>
          </p:cNvSpPr>
          <p:nvPr>
            <p:ph idx="1"/>
          </p:nvPr>
        </p:nvSpPr>
        <p:spPr/>
        <p:txBody>
          <a:bodyPr>
            <a:normAutofit lnSpcReduction="10000"/>
          </a:bodyPr>
          <a:lstStyle/>
          <a:p>
            <a:r>
              <a:rPr lang="en-GB" dirty="0"/>
              <a:t>ISO 21401 :2018 – ENVIRONMENTAL, SOCIAL &amp; ECONOMIC REQUIREMENTS TO IMPLEMENT SUSTAINABILITY MANAGEMENT SYSTEMS IN TOURISM (&amp; EVENTS) SECTOR</a:t>
            </a:r>
          </a:p>
          <a:p>
            <a:r>
              <a:rPr lang="en-GB" dirty="0"/>
              <a:t>GLOBAL SUSTAINABLE COUNCIL </a:t>
            </a:r>
          </a:p>
          <a:p>
            <a:r>
              <a:rPr lang="en-GB" dirty="0"/>
              <a:t>ECOSTAR – SUSTAINABLE TOURISM </a:t>
            </a:r>
          </a:p>
          <a:p>
            <a:r>
              <a:rPr lang="en-GB" dirty="0"/>
              <a:t>GREEN GLOBE SOLUTIONS</a:t>
            </a:r>
          </a:p>
          <a:p>
            <a:r>
              <a:rPr lang="en-GB" dirty="0"/>
              <a:t>GREEN DRAGON</a:t>
            </a:r>
          </a:p>
          <a:p>
            <a:r>
              <a:rPr lang="en-GB" dirty="0"/>
              <a:t>ABTA TRAVEL FOR GOOD</a:t>
            </a:r>
          </a:p>
          <a:p>
            <a:r>
              <a:rPr lang="en-GB" dirty="0"/>
              <a:t>HOW IS HARMONY DIFFERENT?</a:t>
            </a:r>
          </a:p>
        </p:txBody>
      </p:sp>
    </p:spTree>
    <p:extLst>
      <p:ext uri="{BB962C8B-B14F-4D97-AF65-F5344CB8AC3E}">
        <p14:creationId xmlns:p14="http://schemas.microsoft.com/office/powerpoint/2010/main" val="382853637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4212" y="5625736"/>
            <a:ext cx="8534400" cy="1232263"/>
          </a:xfrm>
        </p:spPr>
        <p:txBody>
          <a:bodyPr/>
          <a:lstStyle/>
          <a:p>
            <a:r>
              <a:rPr lang="en-GB" dirty="0"/>
              <a:t>HARMONY - SUSTAINABLE</a:t>
            </a:r>
          </a:p>
        </p:txBody>
      </p:sp>
      <p:sp>
        <p:nvSpPr>
          <p:cNvPr id="3" name="Content Placeholder 2"/>
          <p:cNvSpPr>
            <a:spLocks noGrp="1"/>
          </p:cNvSpPr>
          <p:nvPr>
            <p:ph idx="1"/>
          </p:nvPr>
        </p:nvSpPr>
        <p:spPr>
          <a:xfrm>
            <a:off x="684212" y="121920"/>
            <a:ext cx="8534400" cy="5826034"/>
          </a:xfrm>
        </p:spPr>
        <p:txBody>
          <a:bodyPr>
            <a:normAutofit/>
          </a:bodyPr>
          <a:lstStyle/>
          <a:p>
            <a:r>
              <a:rPr lang="en-GB" dirty="0"/>
              <a:t>ASSESSES RANGE OF NEGATIVES </a:t>
            </a:r>
          </a:p>
          <a:p>
            <a:r>
              <a:rPr lang="en-GB" dirty="0"/>
              <a:t>BEYOND CARBON NEUTRAL</a:t>
            </a:r>
          </a:p>
          <a:p>
            <a:r>
              <a:rPr lang="en-GB" dirty="0"/>
              <a:t>INFECTION CONTROL – ABSENT IN OTHERS (COVID)</a:t>
            </a:r>
          </a:p>
          <a:p>
            <a:r>
              <a:rPr lang="en-GB" dirty="0"/>
              <a:t>SUSTAINABLE MGT SYSTEM</a:t>
            </a:r>
          </a:p>
          <a:p>
            <a:r>
              <a:rPr lang="en-GB" dirty="0"/>
              <a:t>LEGAL COMPLIANCE</a:t>
            </a:r>
          </a:p>
          <a:p>
            <a:r>
              <a:rPr lang="en-GB" dirty="0"/>
              <a:t>EMPLOYEE TRAINING</a:t>
            </a:r>
          </a:p>
          <a:p>
            <a:r>
              <a:rPr lang="en-GB" dirty="0"/>
              <a:t>CUSTOMER SATISFACTION</a:t>
            </a:r>
          </a:p>
          <a:p>
            <a:r>
              <a:rPr lang="en-GB" dirty="0"/>
              <a:t>ACCURACY OF PROMOTIONAL MATERIALS</a:t>
            </a:r>
          </a:p>
          <a:p>
            <a:r>
              <a:rPr lang="en-GB" dirty="0"/>
              <a:t>DESIGN &amp; CONSTRUCTION</a:t>
            </a:r>
          </a:p>
          <a:p>
            <a:r>
              <a:rPr lang="en-GB" dirty="0"/>
              <a:t>SUSTAINABLE MATERIALS</a:t>
            </a:r>
          </a:p>
          <a:p>
            <a:r>
              <a:rPr lang="en-GB" dirty="0"/>
              <a:t>INTEPRETATION</a:t>
            </a:r>
          </a:p>
          <a:p>
            <a:r>
              <a:rPr lang="en-GB" dirty="0"/>
              <a:t>COMMUNICATION STRATEGY</a:t>
            </a:r>
          </a:p>
          <a:p>
            <a:r>
              <a:rPr lang="en-GB" dirty="0"/>
              <a:t>HEALTH &amp; SAFETY</a:t>
            </a:r>
          </a:p>
        </p:txBody>
      </p:sp>
    </p:spTree>
    <p:extLst>
      <p:ext uri="{BB962C8B-B14F-4D97-AF65-F5344CB8AC3E}">
        <p14:creationId xmlns:p14="http://schemas.microsoft.com/office/powerpoint/2010/main" val="383298013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4212" y="5190308"/>
            <a:ext cx="8534400" cy="1393371"/>
          </a:xfrm>
        </p:spPr>
        <p:txBody>
          <a:bodyPr/>
          <a:lstStyle/>
          <a:p>
            <a:r>
              <a:rPr lang="en-GB" dirty="0"/>
              <a:t>HARMONY – SOCIO ECONOMIC</a:t>
            </a:r>
          </a:p>
        </p:txBody>
      </p:sp>
      <p:sp>
        <p:nvSpPr>
          <p:cNvPr id="3" name="Content Placeholder 2"/>
          <p:cNvSpPr>
            <a:spLocks noGrp="1"/>
          </p:cNvSpPr>
          <p:nvPr>
            <p:ph idx="1"/>
          </p:nvPr>
        </p:nvSpPr>
        <p:spPr>
          <a:xfrm>
            <a:off x="684212" y="470263"/>
            <a:ext cx="8534400" cy="4815839"/>
          </a:xfrm>
        </p:spPr>
        <p:txBody>
          <a:bodyPr>
            <a:normAutofit/>
          </a:bodyPr>
          <a:lstStyle/>
          <a:p>
            <a:r>
              <a:rPr lang="en-GB" dirty="0"/>
              <a:t>COMMUNITY DEVELOPMENT</a:t>
            </a:r>
          </a:p>
          <a:p>
            <a:r>
              <a:rPr lang="en-GB" dirty="0"/>
              <a:t>LOCAL EMPLOYMENT</a:t>
            </a:r>
          </a:p>
          <a:p>
            <a:r>
              <a:rPr lang="en-GB" dirty="0"/>
              <a:t>FAIR TRADE</a:t>
            </a:r>
          </a:p>
          <a:p>
            <a:r>
              <a:rPr lang="en-GB" dirty="0"/>
              <a:t>SUPPORT LOCAL ENTREPRENEURS</a:t>
            </a:r>
          </a:p>
          <a:p>
            <a:r>
              <a:rPr lang="en-GB" dirty="0"/>
              <a:t>RESPECT LOCAL COMMUNITIES</a:t>
            </a:r>
          </a:p>
          <a:p>
            <a:r>
              <a:rPr lang="en-GB" dirty="0"/>
              <a:t>ANTI EXPLOITATION</a:t>
            </a:r>
          </a:p>
          <a:p>
            <a:r>
              <a:rPr lang="en-GB" dirty="0"/>
              <a:t>EQUITABLE HIRING</a:t>
            </a:r>
          </a:p>
          <a:p>
            <a:r>
              <a:rPr lang="en-GB" dirty="0"/>
              <a:t>EMPLOYEE PROTECTION</a:t>
            </a:r>
          </a:p>
          <a:p>
            <a:r>
              <a:rPr lang="en-GB" dirty="0"/>
              <a:t>PROTECT BASIC SERVICES</a:t>
            </a:r>
          </a:p>
        </p:txBody>
      </p:sp>
    </p:spTree>
    <p:extLst>
      <p:ext uri="{BB962C8B-B14F-4D97-AF65-F5344CB8AC3E}">
        <p14:creationId xmlns:p14="http://schemas.microsoft.com/office/powerpoint/2010/main" val="405742305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Harmony - environment</a:t>
            </a:r>
          </a:p>
        </p:txBody>
      </p:sp>
      <p:sp>
        <p:nvSpPr>
          <p:cNvPr id="3" name="Content Placeholder 2"/>
          <p:cNvSpPr>
            <a:spLocks noGrp="1"/>
          </p:cNvSpPr>
          <p:nvPr>
            <p:ph idx="1"/>
          </p:nvPr>
        </p:nvSpPr>
        <p:spPr>
          <a:xfrm>
            <a:off x="684212" y="685800"/>
            <a:ext cx="8534400" cy="4156166"/>
          </a:xfrm>
        </p:spPr>
        <p:txBody>
          <a:bodyPr>
            <a:normAutofit fontScale="92500" lnSpcReduction="20000"/>
          </a:bodyPr>
          <a:lstStyle/>
          <a:p>
            <a:r>
              <a:rPr lang="en-GB" dirty="0"/>
              <a:t>PURCHASING POLICY</a:t>
            </a:r>
          </a:p>
          <a:p>
            <a:r>
              <a:rPr lang="en-GB" dirty="0"/>
              <a:t>CONSUMABLE GOODS</a:t>
            </a:r>
          </a:p>
          <a:p>
            <a:r>
              <a:rPr lang="en-GB" dirty="0"/>
              <a:t>ENERGY CONSUMPTION</a:t>
            </a:r>
          </a:p>
          <a:p>
            <a:r>
              <a:rPr lang="en-GB" dirty="0"/>
              <a:t>WATER CONSUMPTION</a:t>
            </a:r>
          </a:p>
          <a:p>
            <a:r>
              <a:rPr lang="en-GB" dirty="0"/>
              <a:t>GREENHOUSE GASES</a:t>
            </a:r>
          </a:p>
          <a:p>
            <a:r>
              <a:rPr lang="en-GB" dirty="0"/>
              <a:t>WASTE WATER</a:t>
            </a:r>
          </a:p>
          <a:p>
            <a:r>
              <a:rPr lang="en-GB" dirty="0"/>
              <a:t>WASTE PLAN &amp; REDUCTION</a:t>
            </a:r>
          </a:p>
          <a:p>
            <a:r>
              <a:rPr lang="en-GB" dirty="0"/>
              <a:t>REUSE</a:t>
            </a:r>
          </a:p>
          <a:p>
            <a:r>
              <a:rPr lang="en-GB" dirty="0"/>
              <a:t>RECYCLE</a:t>
            </a:r>
          </a:p>
          <a:p>
            <a:r>
              <a:rPr lang="en-GB" dirty="0"/>
              <a:t>HARMFUL SUBSTANCES</a:t>
            </a:r>
          </a:p>
          <a:p>
            <a:r>
              <a:rPr lang="en-GB" dirty="0"/>
              <a:t>OTHER POLLUTANTS</a:t>
            </a:r>
          </a:p>
        </p:txBody>
      </p:sp>
    </p:spTree>
    <p:extLst>
      <p:ext uri="{BB962C8B-B14F-4D97-AF65-F5344CB8AC3E}">
        <p14:creationId xmlns:p14="http://schemas.microsoft.com/office/powerpoint/2010/main" val="165727855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2549" y="4487332"/>
            <a:ext cx="8966063" cy="1507067"/>
          </a:xfrm>
        </p:spPr>
        <p:txBody>
          <a:bodyPr>
            <a:normAutofit fontScale="90000"/>
          </a:bodyPr>
          <a:lstStyle/>
          <a:p>
            <a:r>
              <a:rPr lang="en-GB" dirty="0"/>
              <a:t>                           HARMONY</a:t>
            </a:r>
            <a:br>
              <a:rPr lang="en-GB" dirty="0"/>
            </a:br>
            <a:r>
              <a:rPr lang="en-GB" dirty="0"/>
              <a:t>BIO DIVERSITY, ECO SYSTEMS &amp; LANDSCAPES</a:t>
            </a:r>
          </a:p>
        </p:txBody>
      </p:sp>
      <p:sp>
        <p:nvSpPr>
          <p:cNvPr id="3" name="Content Placeholder 2"/>
          <p:cNvSpPr>
            <a:spLocks noGrp="1"/>
          </p:cNvSpPr>
          <p:nvPr>
            <p:ph idx="1"/>
          </p:nvPr>
        </p:nvSpPr>
        <p:spPr/>
        <p:txBody>
          <a:bodyPr/>
          <a:lstStyle/>
          <a:p>
            <a:r>
              <a:rPr lang="en-GB" dirty="0"/>
              <a:t>WILDLIFE SPECIES</a:t>
            </a:r>
          </a:p>
          <a:p>
            <a:r>
              <a:rPr lang="en-GB" dirty="0"/>
              <a:t>WILDLIFE IN CAPTIVITY</a:t>
            </a:r>
          </a:p>
          <a:p>
            <a:r>
              <a:rPr lang="en-GB" dirty="0"/>
              <a:t>LANDSCAPING</a:t>
            </a:r>
          </a:p>
          <a:p>
            <a:r>
              <a:rPr lang="en-GB" dirty="0"/>
              <a:t>BIODOVERSITY CONSERVATION</a:t>
            </a:r>
          </a:p>
          <a:p>
            <a:r>
              <a:rPr lang="en-GB" dirty="0"/>
              <a:t>INTERACTION WITH WILDLIFE</a:t>
            </a:r>
          </a:p>
        </p:txBody>
      </p:sp>
    </p:spTree>
    <p:extLst>
      <p:ext uri="{BB962C8B-B14F-4D97-AF65-F5344CB8AC3E}">
        <p14:creationId xmlns:p14="http://schemas.microsoft.com/office/powerpoint/2010/main" val="223398801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4212" y="5190308"/>
            <a:ext cx="8534400" cy="1236617"/>
          </a:xfrm>
        </p:spPr>
        <p:txBody>
          <a:bodyPr/>
          <a:lstStyle/>
          <a:p>
            <a:r>
              <a:rPr lang="en-GB" dirty="0"/>
              <a:t>HARMONIOUS APPROACH</a:t>
            </a:r>
          </a:p>
        </p:txBody>
      </p:sp>
      <p:sp>
        <p:nvSpPr>
          <p:cNvPr id="3" name="Content Placeholder 2"/>
          <p:cNvSpPr>
            <a:spLocks noGrp="1"/>
          </p:cNvSpPr>
          <p:nvPr>
            <p:ph idx="1"/>
          </p:nvPr>
        </p:nvSpPr>
        <p:spPr>
          <a:xfrm>
            <a:off x="0" y="130630"/>
            <a:ext cx="11800114" cy="5155474"/>
          </a:xfrm>
        </p:spPr>
        <p:txBody>
          <a:bodyPr/>
          <a:lstStyle/>
          <a:p>
            <a:r>
              <a:rPr lang="en-GB" dirty="0"/>
              <a:t>EVIDENCED BASED</a:t>
            </a:r>
          </a:p>
          <a:p>
            <a:r>
              <a:rPr lang="en-GB" dirty="0"/>
              <a:t>PHILOSOPHIES</a:t>
            </a:r>
          </a:p>
          <a:p>
            <a:r>
              <a:rPr lang="en-GB" dirty="0"/>
              <a:t>MIND, BODY, SPIRIT &amp; PLACE</a:t>
            </a:r>
          </a:p>
          <a:p>
            <a:r>
              <a:rPr lang="en-GB" dirty="0"/>
              <a:t>MORE ABOUT THE PSYCHOLOGICAL SET OF THE PROVIDER THAN PRESCRIPTIVE BEHAVIOURS</a:t>
            </a:r>
          </a:p>
          <a:p>
            <a:r>
              <a:rPr lang="en-GB" dirty="0"/>
              <a:t>STAKEHOLDER DIVERSITY &amp; INTEGRATION</a:t>
            </a:r>
          </a:p>
          <a:p>
            <a:r>
              <a:rPr lang="en-GB" dirty="0"/>
              <a:t>WELLNESS APPROACH</a:t>
            </a:r>
          </a:p>
          <a:p>
            <a:r>
              <a:rPr lang="en-GB" dirty="0"/>
              <a:t>INTERGENERATIONAL HARMONY</a:t>
            </a:r>
          </a:p>
          <a:p>
            <a:r>
              <a:rPr lang="en-GB" dirty="0"/>
              <a:t>WELL BEING OF FUTURE GENERATIONS ACT 2015 WALES</a:t>
            </a:r>
          </a:p>
        </p:txBody>
      </p:sp>
    </p:spTree>
    <p:extLst>
      <p:ext uri="{BB962C8B-B14F-4D97-AF65-F5344CB8AC3E}">
        <p14:creationId xmlns:p14="http://schemas.microsoft.com/office/powerpoint/2010/main" val="338338306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ENGAGEMENT &amp; LEARNING</a:t>
            </a:r>
          </a:p>
        </p:txBody>
      </p:sp>
      <p:sp>
        <p:nvSpPr>
          <p:cNvPr id="3" name="Content Placeholder 2"/>
          <p:cNvSpPr>
            <a:spLocks noGrp="1"/>
          </p:cNvSpPr>
          <p:nvPr>
            <p:ph idx="1"/>
          </p:nvPr>
        </p:nvSpPr>
        <p:spPr>
          <a:xfrm>
            <a:off x="165463" y="685800"/>
            <a:ext cx="11042467" cy="3615267"/>
          </a:xfrm>
        </p:spPr>
        <p:txBody>
          <a:bodyPr>
            <a:normAutofit/>
          </a:bodyPr>
          <a:lstStyle/>
          <a:p>
            <a:r>
              <a:rPr lang="en-GB" dirty="0"/>
              <a:t>HARMONY QUALITY MARK = DEVELOPMENT PROCESS</a:t>
            </a:r>
          </a:p>
          <a:p>
            <a:r>
              <a:rPr lang="en-GB" dirty="0"/>
              <a:t>WELLNESS TOURISM</a:t>
            </a:r>
          </a:p>
          <a:p>
            <a:r>
              <a:rPr lang="en-GB" dirty="0"/>
              <a:t>ECOLOGY</a:t>
            </a:r>
          </a:p>
          <a:p>
            <a:r>
              <a:rPr lang="en-GB" dirty="0"/>
              <a:t>SUSTAINABILITY</a:t>
            </a:r>
          </a:p>
          <a:p>
            <a:r>
              <a:rPr lang="en-GB" dirty="0"/>
              <a:t>ARCHITECTURE &amp; BUILT ENVRIONMENT</a:t>
            </a:r>
          </a:p>
          <a:p>
            <a:r>
              <a:rPr lang="en-GB" dirty="0"/>
              <a:t>GOVERNANCE, ACADEMIA, TOURISM, RESEARCH, CONSTRUCTION &amp; DEVELOPMENT</a:t>
            </a:r>
          </a:p>
          <a:p>
            <a:endParaRPr lang="en-GB" dirty="0"/>
          </a:p>
          <a:p>
            <a:endParaRPr lang="en-GB" dirty="0"/>
          </a:p>
        </p:txBody>
      </p:sp>
    </p:spTree>
    <p:extLst>
      <p:ext uri="{BB962C8B-B14F-4D97-AF65-F5344CB8AC3E}">
        <p14:creationId xmlns:p14="http://schemas.microsoft.com/office/powerpoint/2010/main" val="218976554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4212" y="5138056"/>
            <a:ext cx="8534400" cy="1719943"/>
          </a:xfrm>
        </p:spPr>
        <p:txBody>
          <a:bodyPr/>
          <a:lstStyle/>
          <a:p>
            <a:r>
              <a:rPr lang="en-GB" dirty="0"/>
              <a:t>POTENTIAL PROJECTS</a:t>
            </a:r>
          </a:p>
        </p:txBody>
      </p:sp>
      <p:sp>
        <p:nvSpPr>
          <p:cNvPr id="3" name="Content Placeholder 2"/>
          <p:cNvSpPr>
            <a:spLocks noGrp="1"/>
          </p:cNvSpPr>
          <p:nvPr>
            <p:ph idx="1"/>
          </p:nvPr>
        </p:nvSpPr>
        <p:spPr>
          <a:xfrm>
            <a:off x="60961" y="252549"/>
            <a:ext cx="11173096" cy="5364480"/>
          </a:xfrm>
        </p:spPr>
        <p:txBody>
          <a:bodyPr>
            <a:normAutofit/>
          </a:bodyPr>
          <a:lstStyle/>
          <a:p>
            <a:r>
              <a:rPr lang="en-GB" dirty="0"/>
              <a:t>CREATING NATURE RESERVE FOR LOCAL WILDLIFE</a:t>
            </a:r>
          </a:p>
          <a:p>
            <a:r>
              <a:rPr lang="en-GB" dirty="0"/>
              <a:t>MARINE ENVIRONMENT CONSERVATION OR RESTORATION</a:t>
            </a:r>
          </a:p>
          <a:p>
            <a:r>
              <a:rPr lang="en-GB" dirty="0"/>
              <a:t>EDUCATION TO YOUNG PEOPLE ON ECOLOGY &amp; LIVING IN HARMONY WITH NATURE</a:t>
            </a:r>
          </a:p>
          <a:p>
            <a:r>
              <a:rPr lang="en-GB" dirty="0"/>
              <a:t>DEVELOPING ECO IMPROVEMENT INDUSTRIES</a:t>
            </a:r>
          </a:p>
          <a:p>
            <a:r>
              <a:rPr lang="en-GB" dirty="0"/>
              <a:t>FUNDING COMMUNITY PROJECTS TO ENHANCE PROSPECTS</a:t>
            </a:r>
          </a:p>
          <a:p>
            <a:r>
              <a:rPr lang="en-GB" dirty="0"/>
              <a:t>MAKING THE DESTINATION LOCALITY THE PRINCIPLE BENEFICIARY OF THE OFFSET FUND</a:t>
            </a:r>
          </a:p>
          <a:p>
            <a:endParaRPr lang="en-GB" dirty="0"/>
          </a:p>
          <a:p>
            <a:r>
              <a:rPr lang="en-GB" dirty="0"/>
              <a:t>“Destinations are at Harmony with nature when they achieve a peaceful balance between the harms done in the development and delivery of services and protecting restoring and improving the environment and prospects of future generations” Harmony Institute 2020</a:t>
            </a:r>
          </a:p>
        </p:txBody>
      </p:sp>
    </p:spTree>
    <p:extLst>
      <p:ext uri="{BB962C8B-B14F-4D97-AF65-F5344CB8AC3E}">
        <p14:creationId xmlns:p14="http://schemas.microsoft.com/office/powerpoint/2010/main" val="263434225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Exercise – Luxury without guilt?</a:t>
            </a:r>
          </a:p>
        </p:txBody>
      </p:sp>
      <p:sp>
        <p:nvSpPr>
          <p:cNvPr id="3" name="Content Placeholder 2"/>
          <p:cNvSpPr>
            <a:spLocks noGrp="1"/>
          </p:cNvSpPr>
          <p:nvPr>
            <p:ph idx="1"/>
          </p:nvPr>
        </p:nvSpPr>
        <p:spPr>
          <a:xfrm>
            <a:off x="684212" y="685800"/>
            <a:ext cx="10262462" cy="4147457"/>
          </a:xfrm>
        </p:spPr>
        <p:txBody>
          <a:bodyPr/>
          <a:lstStyle/>
          <a:p>
            <a:r>
              <a:rPr lang="en-GB" dirty="0"/>
              <a:t>How do you assess Harm and it’s costs?</a:t>
            </a:r>
          </a:p>
          <a:p>
            <a:endParaRPr lang="en-GB" dirty="0"/>
          </a:p>
          <a:p>
            <a:r>
              <a:rPr lang="en-GB" dirty="0"/>
              <a:t>Discuss and consider how you can assess potential harm in Wellness Tourism?</a:t>
            </a:r>
          </a:p>
          <a:p>
            <a:endParaRPr lang="en-GB" dirty="0"/>
          </a:p>
          <a:p>
            <a:r>
              <a:rPr lang="en-GB" dirty="0"/>
              <a:t>What about Events &amp; Festivals or other forms of Tourism?</a:t>
            </a:r>
          </a:p>
        </p:txBody>
      </p:sp>
    </p:spTree>
    <p:extLst>
      <p:ext uri="{BB962C8B-B14F-4D97-AF65-F5344CB8AC3E}">
        <p14:creationId xmlns:p14="http://schemas.microsoft.com/office/powerpoint/2010/main" val="37976853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Key Performance indicators</a:t>
            </a:r>
          </a:p>
        </p:txBody>
      </p:sp>
      <p:sp>
        <p:nvSpPr>
          <p:cNvPr id="3" name="Content Placeholder 2"/>
          <p:cNvSpPr>
            <a:spLocks noGrp="1"/>
          </p:cNvSpPr>
          <p:nvPr>
            <p:ph idx="1"/>
          </p:nvPr>
        </p:nvSpPr>
        <p:spPr/>
        <p:txBody>
          <a:bodyPr/>
          <a:lstStyle/>
          <a:p>
            <a:r>
              <a:rPr lang="en-GB" dirty="0"/>
              <a:t>Beyond Carbon neutral &amp; Carbon Offsetting</a:t>
            </a:r>
          </a:p>
          <a:p>
            <a:r>
              <a:rPr lang="en-GB" dirty="0"/>
              <a:t>Carbon Footprint</a:t>
            </a:r>
          </a:p>
          <a:p>
            <a:r>
              <a:rPr lang="en-GB" dirty="0"/>
              <a:t>Bio Diversity</a:t>
            </a:r>
          </a:p>
          <a:p>
            <a:r>
              <a:rPr lang="en-GB" dirty="0"/>
              <a:t>Cost to Health</a:t>
            </a:r>
          </a:p>
          <a:p>
            <a:r>
              <a:rPr lang="en-GB" dirty="0"/>
              <a:t>Cost of Clean Up – Plastics from land</a:t>
            </a:r>
          </a:p>
          <a:p>
            <a:r>
              <a:rPr lang="en-GB" dirty="0"/>
              <a:t>8m tons of plastics in the Oceans – Ocean Mimic Events</a:t>
            </a:r>
          </a:p>
          <a:p>
            <a:r>
              <a:rPr lang="en-GB" dirty="0"/>
              <a:t>Cost of having Meat on the Menu</a:t>
            </a:r>
          </a:p>
          <a:p>
            <a:endParaRPr lang="en-GB" dirty="0"/>
          </a:p>
        </p:txBody>
      </p:sp>
    </p:spTree>
    <p:extLst>
      <p:ext uri="{BB962C8B-B14F-4D97-AF65-F5344CB8AC3E}">
        <p14:creationId xmlns:p14="http://schemas.microsoft.com/office/powerpoint/2010/main" val="124749505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HARMONY  WELLNESS</a:t>
            </a:r>
          </a:p>
        </p:txBody>
      </p:sp>
      <p:sp>
        <p:nvSpPr>
          <p:cNvPr id="3" name="Content Placeholder 2"/>
          <p:cNvSpPr>
            <a:spLocks noGrp="1"/>
          </p:cNvSpPr>
          <p:nvPr>
            <p:ph idx="1"/>
          </p:nvPr>
        </p:nvSpPr>
        <p:spPr/>
        <p:txBody>
          <a:bodyPr/>
          <a:lstStyle/>
          <a:p>
            <a:r>
              <a:rPr lang="en-GB" dirty="0"/>
              <a:t>CARBON NEUTRAL</a:t>
            </a:r>
          </a:p>
          <a:p>
            <a:r>
              <a:rPr lang="en-GB" dirty="0"/>
              <a:t>CARBON NEGATIVE</a:t>
            </a:r>
          </a:p>
          <a:p>
            <a:r>
              <a:rPr lang="en-GB" dirty="0"/>
              <a:t>HARM NEUTRAL</a:t>
            </a:r>
          </a:p>
          <a:p>
            <a:r>
              <a:rPr lang="en-GB" dirty="0"/>
              <a:t>HARM NEGATIVE</a:t>
            </a:r>
          </a:p>
          <a:p>
            <a:r>
              <a:rPr lang="en-GB" dirty="0"/>
              <a:t>IMPACT ON RETURN ON INVESTMENT / YIELD MANAGEMENT</a:t>
            </a:r>
          </a:p>
          <a:p>
            <a:r>
              <a:rPr lang="en-GB" dirty="0"/>
              <a:t>MASLOW’S NEEDS HIERACHY</a:t>
            </a:r>
          </a:p>
          <a:p>
            <a:r>
              <a:rPr lang="en-GB" dirty="0"/>
              <a:t>PEOPLE, PLANET AND PLACE</a:t>
            </a:r>
          </a:p>
        </p:txBody>
      </p:sp>
    </p:spTree>
    <p:extLst>
      <p:ext uri="{BB962C8B-B14F-4D97-AF65-F5344CB8AC3E}">
        <p14:creationId xmlns:p14="http://schemas.microsoft.com/office/powerpoint/2010/main" val="310229447"/>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docProps/app.xml><?xml version="1.0" encoding="utf-8"?>
<Properties xmlns="http://schemas.openxmlformats.org/officeDocument/2006/extended-properties" xmlns:vt="http://schemas.openxmlformats.org/officeDocument/2006/docPropsVTypes">
  <Template>Slice</Template>
  <TotalTime>0</TotalTime>
  <Words>1218</Words>
  <Application>Microsoft Office PowerPoint</Application>
  <PresentationFormat>Widescreen</PresentationFormat>
  <Paragraphs>189</Paragraphs>
  <Slides>25</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25</vt:i4>
      </vt:variant>
    </vt:vector>
  </HeadingPairs>
  <TitlesOfParts>
    <vt:vector size="32" baseType="lpstr">
      <vt:lpstr>Calibri</vt:lpstr>
      <vt:lpstr>Century Gothic</vt:lpstr>
      <vt:lpstr>Georgia</vt:lpstr>
      <vt:lpstr>Symbol</vt:lpstr>
      <vt:lpstr>Times New Roman</vt:lpstr>
      <vt:lpstr>Wingdings 3</vt:lpstr>
      <vt:lpstr>Slice</vt:lpstr>
      <vt:lpstr>Harmony / Reset</vt:lpstr>
      <vt:lpstr>Project Reset ……</vt:lpstr>
      <vt:lpstr>Foundation of Harmony</vt:lpstr>
      <vt:lpstr>harmony</vt:lpstr>
      <vt:lpstr>Fundamentals of Harmony</vt:lpstr>
      <vt:lpstr>Definition of harmony</vt:lpstr>
      <vt:lpstr>Harmony Principles of Practice</vt:lpstr>
      <vt:lpstr>Harmony Concepts of Capitals</vt:lpstr>
      <vt:lpstr>Harmony Community</vt:lpstr>
      <vt:lpstr>    What Is Harmony?</vt:lpstr>
      <vt:lpstr>Harmony concept</vt:lpstr>
      <vt:lpstr>Harmony Impacts</vt:lpstr>
      <vt:lpstr>HARMONY APPROACH</vt:lpstr>
      <vt:lpstr>HARMONY BUSINESS ENVIRONMENT</vt:lpstr>
      <vt:lpstr>CURRENT SUSTAINABLE TOURISM STANDARDS &amp; ACCREDITATION</vt:lpstr>
      <vt:lpstr>HARMONY - SUSTAINABLE</vt:lpstr>
      <vt:lpstr>HARMONY – SOCIO ECONOMIC</vt:lpstr>
      <vt:lpstr>Harmony - environment</vt:lpstr>
      <vt:lpstr>                           HARMONY BIO DIVERSITY, ECO SYSTEMS &amp; LANDSCAPES</vt:lpstr>
      <vt:lpstr>HARMONIOUS APPROACH</vt:lpstr>
      <vt:lpstr>ENGAGEMENT &amp; LEARNING</vt:lpstr>
      <vt:lpstr>POTENTIAL PROJECTS</vt:lpstr>
      <vt:lpstr>Exercise – Luxury without guilt?</vt:lpstr>
      <vt:lpstr>Key Performance indicators</vt:lpstr>
      <vt:lpstr>HARMONY  WELLNESS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Harmony / Reset</dc:title>
  <dc:creator>Jacqui Jones</dc:creator>
  <cp:lastModifiedBy>Jacqui Jones</cp:lastModifiedBy>
  <cp:revision>3</cp:revision>
  <dcterms:created xsi:type="dcterms:W3CDTF">2020-10-04T16:38:21Z</dcterms:created>
  <dcterms:modified xsi:type="dcterms:W3CDTF">2021-10-04T14:46:30Z</dcterms:modified>
</cp:coreProperties>
</file>