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Maven Pro" panose="020B0604020202020204" charset="0"/>
      <p:regular r:id="rId18"/>
    </p:embeddedFont>
    <p:embeddedFont>
      <p:font typeface="Maven Pro Bold" panose="020B0604020202020204" charset="0"/>
      <p:regular r:id="rId19"/>
    </p:embeddedFont>
    <p:embeddedFont>
      <p:font typeface="Open Sans" panose="020B0606030504020204" pitchFamily="3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sv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2587820" y="3478852"/>
            <a:ext cx="13112360" cy="2005965"/>
          </a:xfrm>
          <a:prstGeom prst="rect">
            <a:avLst/>
          </a:prstGeom>
        </p:spPr>
        <p:txBody>
          <a:bodyPr lIns="0" tIns="0" rIns="0" bIns="0" rtlCol="0" anchor="t">
            <a:spAutoFit/>
          </a:bodyPr>
          <a:lstStyle/>
          <a:p>
            <a:pPr algn="ctr">
              <a:lnSpc>
                <a:spcPts val="3840"/>
              </a:lnSpc>
            </a:pPr>
            <a:r>
              <a:rPr lang="en-US" sz="4800" b="1" dirty="0">
                <a:solidFill>
                  <a:srgbClr val="252930"/>
                </a:solidFill>
                <a:latin typeface="Maven Pro Bold"/>
                <a:ea typeface="Maven Pro Bold"/>
                <a:cs typeface="Maven Pro Bold"/>
                <a:sym typeface="Maven Pro Bold"/>
              </a:rPr>
              <a:t>EXAMINING THE EFFECT OF ATTACHMENT STYLES ON RELATIONSHIP SATISFACTION AMONGST HETEROSEXUAL AND NON-HETEROSEXUAL COUPLE</a:t>
            </a:r>
          </a:p>
        </p:txBody>
      </p:sp>
      <p:sp>
        <p:nvSpPr>
          <p:cNvPr id="3" name="Freeform 3"/>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flipV="1">
            <a:off x="14297025" y="6296025"/>
            <a:ext cx="4114800" cy="4114800"/>
          </a:xfrm>
          <a:custGeom>
            <a:avLst/>
            <a:gdLst/>
            <a:ahLst/>
            <a:cxnLst/>
            <a:rect l="l" t="t" r="r" b="b"/>
            <a:pathLst>
              <a:path w="4114800" h="4114800">
                <a:moveTo>
                  <a:pt x="0" y="4114800"/>
                </a:moveTo>
                <a:lnTo>
                  <a:pt x="4114800" y="4114800"/>
                </a:lnTo>
                <a:lnTo>
                  <a:pt x="4114800"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0" y="8039083"/>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7657548" y="293921"/>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3711618" y="7535984"/>
            <a:ext cx="10864763" cy="503099"/>
          </a:xfrm>
          <a:prstGeom prst="rect">
            <a:avLst/>
          </a:prstGeom>
        </p:spPr>
        <p:txBody>
          <a:bodyPr lIns="0" tIns="0" rIns="0" bIns="0" rtlCol="0" anchor="t">
            <a:spAutoFit/>
          </a:bodyPr>
          <a:lstStyle/>
          <a:p>
            <a:pPr algn="ctr">
              <a:lnSpc>
                <a:spcPts val="3736"/>
              </a:lnSpc>
            </a:pPr>
            <a:r>
              <a:rPr lang="en-US" sz="3736">
                <a:solidFill>
                  <a:srgbClr val="252930"/>
                </a:solidFill>
                <a:latin typeface="Maven Pro"/>
                <a:ea typeface="Maven Pro"/>
                <a:cs typeface="Maven Pro"/>
                <a:sym typeface="Maven Pro"/>
              </a:rPr>
              <a:t>Presented by Marisa Pinto</a:t>
            </a:r>
          </a:p>
        </p:txBody>
      </p:sp>
      <p:sp>
        <p:nvSpPr>
          <p:cNvPr id="9" name="Freeform 9"/>
          <p:cNvSpPr/>
          <p:nvPr/>
        </p:nvSpPr>
        <p:spPr>
          <a:xfrm flipV="1">
            <a:off x="14542983" y="-104775"/>
            <a:ext cx="2716317" cy="1358159"/>
          </a:xfrm>
          <a:custGeom>
            <a:avLst/>
            <a:gdLst/>
            <a:ahLst/>
            <a:cxnLst/>
            <a:rect l="l" t="t" r="r" b="b"/>
            <a:pathLst>
              <a:path w="2716317" h="1358159">
                <a:moveTo>
                  <a:pt x="0" y="1358159"/>
                </a:moveTo>
                <a:lnTo>
                  <a:pt x="2716317" y="1358159"/>
                </a:lnTo>
                <a:lnTo>
                  <a:pt x="2716317" y="0"/>
                </a:lnTo>
                <a:lnTo>
                  <a:pt x="0" y="0"/>
                </a:lnTo>
                <a:lnTo>
                  <a:pt x="0" y="1358159"/>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2160009" y="3429683"/>
            <a:ext cx="13967983" cy="5060039"/>
            <a:chOff x="0" y="0"/>
            <a:chExt cx="3678810" cy="1332685"/>
          </a:xfrm>
        </p:grpSpPr>
        <p:sp>
          <p:nvSpPr>
            <p:cNvPr id="3" name="Freeform 3"/>
            <p:cNvSpPr/>
            <p:nvPr/>
          </p:nvSpPr>
          <p:spPr>
            <a:xfrm>
              <a:off x="0" y="0"/>
              <a:ext cx="3678810" cy="1332685"/>
            </a:xfrm>
            <a:custGeom>
              <a:avLst/>
              <a:gdLst/>
              <a:ahLst/>
              <a:cxnLst/>
              <a:rect l="l" t="t" r="r" b="b"/>
              <a:pathLst>
                <a:path w="3678810" h="1332685">
                  <a:moveTo>
                    <a:pt x="28267" y="0"/>
                  </a:moveTo>
                  <a:lnTo>
                    <a:pt x="3650543" y="0"/>
                  </a:lnTo>
                  <a:cubicBezTo>
                    <a:pt x="3666155" y="0"/>
                    <a:pt x="3678810" y="12656"/>
                    <a:pt x="3678810" y="28267"/>
                  </a:cubicBezTo>
                  <a:lnTo>
                    <a:pt x="3678810" y="1304418"/>
                  </a:lnTo>
                  <a:cubicBezTo>
                    <a:pt x="3678810" y="1320029"/>
                    <a:pt x="3666155" y="1332685"/>
                    <a:pt x="3650543" y="1332685"/>
                  </a:cubicBezTo>
                  <a:lnTo>
                    <a:pt x="28267" y="1332685"/>
                  </a:lnTo>
                  <a:cubicBezTo>
                    <a:pt x="20770" y="1332685"/>
                    <a:pt x="13580" y="1329707"/>
                    <a:pt x="8279" y="1324406"/>
                  </a:cubicBezTo>
                  <a:cubicBezTo>
                    <a:pt x="2978" y="1319105"/>
                    <a:pt x="0" y="1311915"/>
                    <a:pt x="0" y="1304418"/>
                  </a:cubicBezTo>
                  <a:lnTo>
                    <a:pt x="0" y="28267"/>
                  </a:lnTo>
                  <a:cubicBezTo>
                    <a:pt x="0" y="12656"/>
                    <a:pt x="12656" y="0"/>
                    <a:pt x="28267" y="0"/>
                  </a:cubicBezTo>
                  <a:close/>
                </a:path>
              </a:pathLst>
            </a:custGeom>
            <a:solidFill>
              <a:srgbClr val="C0B3A0">
                <a:alpha val="20784"/>
              </a:srgbClr>
            </a:solidFill>
            <a:ln w="47625" cap="rnd">
              <a:solidFill>
                <a:srgbClr val="000000">
                  <a:alpha val="20784"/>
                </a:srgbClr>
              </a:solidFill>
              <a:prstDash val="solid"/>
              <a:round/>
            </a:ln>
          </p:spPr>
          <p:txBody>
            <a:bodyPr/>
            <a:lstStyle/>
            <a:p>
              <a:endParaRPr lang="en-GB"/>
            </a:p>
          </p:txBody>
        </p:sp>
        <p:sp>
          <p:nvSpPr>
            <p:cNvPr id="4" name="TextBox 4"/>
            <p:cNvSpPr txBox="1"/>
            <p:nvPr/>
          </p:nvSpPr>
          <p:spPr>
            <a:xfrm>
              <a:off x="0" y="-38100"/>
              <a:ext cx="3678810" cy="137078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907324" y="3960171"/>
            <a:ext cx="5094018" cy="4100313"/>
            <a:chOff x="0" y="0"/>
            <a:chExt cx="6792024" cy="5467084"/>
          </a:xfrm>
        </p:grpSpPr>
        <p:sp>
          <p:nvSpPr>
            <p:cNvPr id="6" name="TextBox 6"/>
            <p:cNvSpPr txBox="1"/>
            <p:nvPr/>
          </p:nvSpPr>
          <p:spPr>
            <a:xfrm>
              <a:off x="0" y="-304800"/>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Abstract</a:t>
              </a:r>
            </a:p>
          </p:txBody>
        </p:sp>
        <p:sp>
          <p:nvSpPr>
            <p:cNvPr id="7" name="TextBox 7"/>
            <p:cNvSpPr txBox="1"/>
            <p:nvPr/>
          </p:nvSpPr>
          <p:spPr>
            <a:xfrm>
              <a:off x="0" y="1246541"/>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Introduction</a:t>
              </a:r>
            </a:p>
          </p:txBody>
        </p:sp>
        <p:sp>
          <p:nvSpPr>
            <p:cNvPr id="8" name="TextBox 8"/>
            <p:cNvSpPr txBox="1"/>
            <p:nvPr/>
          </p:nvSpPr>
          <p:spPr>
            <a:xfrm>
              <a:off x="0" y="2797883"/>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Problem</a:t>
              </a:r>
            </a:p>
          </p:txBody>
        </p:sp>
        <p:sp>
          <p:nvSpPr>
            <p:cNvPr id="9" name="TextBox 9"/>
            <p:cNvSpPr txBox="1"/>
            <p:nvPr/>
          </p:nvSpPr>
          <p:spPr>
            <a:xfrm>
              <a:off x="0" y="4349224"/>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Objectives</a:t>
              </a:r>
            </a:p>
          </p:txBody>
        </p:sp>
      </p:grpSp>
      <p:grpSp>
        <p:nvGrpSpPr>
          <p:cNvPr id="10" name="Group 10"/>
          <p:cNvGrpSpPr/>
          <p:nvPr/>
        </p:nvGrpSpPr>
        <p:grpSpPr>
          <a:xfrm>
            <a:off x="9882025" y="3950646"/>
            <a:ext cx="5236893" cy="4100313"/>
            <a:chOff x="0" y="0"/>
            <a:chExt cx="6982524" cy="5467084"/>
          </a:xfrm>
        </p:grpSpPr>
        <p:sp>
          <p:nvSpPr>
            <p:cNvPr id="11" name="TextBox 11"/>
            <p:cNvSpPr txBox="1"/>
            <p:nvPr/>
          </p:nvSpPr>
          <p:spPr>
            <a:xfrm>
              <a:off x="190500" y="-304800"/>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Methodology</a:t>
              </a:r>
            </a:p>
          </p:txBody>
        </p:sp>
        <p:sp>
          <p:nvSpPr>
            <p:cNvPr id="12" name="TextBox 12"/>
            <p:cNvSpPr txBox="1"/>
            <p:nvPr/>
          </p:nvSpPr>
          <p:spPr>
            <a:xfrm>
              <a:off x="127000" y="1246541"/>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Result</a:t>
              </a:r>
            </a:p>
          </p:txBody>
        </p:sp>
        <p:sp>
          <p:nvSpPr>
            <p:cNvPr id="13" name="TextBox 13"/>
            <p:cNvSpPr txBox="1"/>
            <p:nvPr/>
          </p:nvSpPr>
          <p:spPr>
            <a:xfrm>
              <a:off x="63500" y="2797883"/>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Conclusion</a:t>
              </a:r>
            </a:p>
          </p:txBody>
        </p:sp>
        <p:sp>
          <p:nvSpPr>
            <p:cNvPr id="14" name="TextBox 14"/>
            <p:cNvSpPr txBox="1"/>
            <p:nvPr/>
          </p:nvSpPr>
          <p:spPr>
            <a:xfrm>
              <a:off x="0" y="4349224"/>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Reference</a:t>
              </a:r>
            </a:p>
          </p:txBody>
        </p:sp>
      </p:grpSp>
      <p:sp>
        <p:nvSpPr>
          <p:cNvPr id="15" name="TextBox 15"/>
          <p:cNvSpPr txBox="1"/>
          <p:nvPr/>
        </p:nvSpPr>
        <p:spPr>
          <a:xfrm>
            <a:off x="4995148" y="1860291"/>
            <a:ext cx="8297704" cy="845492"/>
          </a:xfrm>
          <a:prstGeom prst="rect">
            <a:avLst/>
          </a:prstGeom>
        </p:spPr>
        <p:txBody>
          <a:bodyPr lIns="0" tIns="0" rIns="0" bIns="0" rtlCol="0" anchor="t">
            <a:spAutoFit/>
          </a:bodyPr>
          <a:lstStyle/>
          <a:p>
            <a:pPr algn="ctr">
              <a:lnSpc>
                <a:spcPts val="5841"/>
              </a:lnSpc>
            </a:pPr>
            <a:r>
              <a:rPr lang="en-US" sz="7301" b="1">
                <a:solidFill>
                  <a:srgbClr val="252D37"/>
                </a:solidFill>
                <a:latin typeface="Maven Pro Bold"/>
                <a:ea typeface="Maven Pro Bold"/>
                <a:cs typeface="Maven Pro Bold"/>
                <a:sym typeface="Maven Pro Bold"/>
              </a:rPr>
              <a:t>OVERVIEW</a:t>
            </a:r>
          </a:p>
        </p:txBody>
      </p:sp>
      <p:sp>
        <p:nvSpPr>
          <p:cNvPr id="16" name="Freeform 1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Freeform 1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Freeform 1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1028700" y="3226491"/>
            <a:ext cx="6738103" cy="5015865"/>
          </a:xfrm>
          <a:prstGeom prst="rect">
            <a:avLst/>
          </a:prstGeom>
        </p:spPr>
        <p:txBody>
          <a:bodyPr lIns="0" tIns="0" rIns="0" bIns="0" rtlCol="0" anchor="t">
            <a:spAutoFit/>
          </a:bodyPr>
          <a:lstStyle/>
          <a:p>
            <a:pPr algn="just">
              <a:lnSpc>
                <a:spcPts val="3359"/>
              </a:lnSpc>
            </a:pPr>
            <a:r>
              <a:rPr lang="en-US" sz="2400">
                <a:solidFill>
                  <a:srgbClr val="252D37"/>
                </a:solidFill>
                <a:latin typeface="Maven Pro"/>
                <a:ea typeface="Maven Pro"/>
                <a:cs typeface="Maven Pro"/>
                <a:sym typeface="Maven Pro"/>
              </a:rPr>
              <a:t>But what was it about?:</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 It was about early experiences and the impact these had on adult relationships.</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 - Attempted to examine how impactful attachment styles are on satisfaction felt in romantic relationships.</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 - Attempted to examine if there was any difference between heterosexual and non-heterosexual couples. </a:t>
            </a:r>
          </a:p>
        </p:txBody>
      </p:sp>
      <p:sp>
        <p:nvSpPr>
          <p:cNvPr id="3" name="TextBox 3"/>
          <p:cNvSpPr txBox="1"/>
          <p:nvPr/>
        </p:nvSpPr>
        <p:spPr>
          <a:xfrm>
            <a:off x="4596087" y="1912981"/>
            <a:ext cx="9095826" cy="920751"/>
          </a:xfrm>
          <a:prstGeom prst="rect">
            <a:avLst/>
          </a:prstGeom>
        </p:spPr>
        <p:txBody>
          <a:bodyPr lIns="0" tIns="0" rIns="0" bIns="0" rtlCol="0" anchor="t">
            <a:spAutoFit/>
          </a:bodyPr>
          <a:lstStyle/>
          <a:p>
            <a:pPr algn="ctr">
              <a:lnSpc>
                <a:spcPts val="6400"/>
              </a:lnSpc>
            </a:pPr>
            <a:r>
              <a:rPr lang="en-US" sz="8000" b="1">
                <a:solidFill>
                  <a:srgbClr val="252D37"/>
                </a:solidFill>
                <a:latin typeface="Maven Pro Bold"/>
                <a:ea typeface="Maven Pro Bold"/>
                <a:cs typeface="Maven Pro Bold"/>
                <a:sym typeface="Maven Pro Bold"/>
              </a:rPr>
              <a:t>ABSTRACT</a:t>
            </a:r>
          </a:p>
        </p:txBody>
      </p:sp>
      <p:sp>
        <p:nvSpPr>
          <p:cNvPr id="4" name="TextBox 4"/>
          <p:cNvSpPr txBox="1"/>
          <p:nvPr/>
        </p:nvSpPr>
        <p:spPr>
          <a:xfrm>
            <a:off x="9538848" y="3223244"/>
            <a:ext cx="7720452" cy="6273165"/>
          </a:xfrm>
          <a:prstGeom prst="rect">
            <a:avLst/>
          </a:prstGeom>
        </p:spPr>
        <p:txBody>
          <a:bodyPr lIns="0" tIns="0" rIns="0" bIns="0" rtlCol="0" anchor="t">
            <a:spAutoFit/>
          </a:bodyPr>
          <a:lstStyle/>
          <a:p>
            <a:pPr algn="just">
              <a:lnSpc>
                <a:spcPts val="3360"/>
              </a:lnSpc>
            </a:pPr>
            <a:r>
              <a:rPr lang="en-US" sz="2400">
                <a:solidFill>
                  <a:srgbClr val="252D37"/>
                </a:solidFill>
                <a:latin typeface="Maven Pro"/>
                <a:ea typeface="Maven Pro"/>
                <a:cs typeface="Maven Pro"/>
                <a:sym typeface="Maven Pro"/>
              </a:rPr>
              <a:t>Two questionnaires were used:</a:t>
            </a:r>
          </a:p>
          <a:p>
            <a:pPr marL="518163" lvl="1" indent="-259082" algn="just">
              <a:lnSpc>
                <a:spcPts val="3360"/>
              </a:lnSpc>
              <a:buAutoNum type="arabicPeriod"/>
            </a:pPr>
            <a:r>
              <a:rPr lang="en-US" sz="2400">
                <a:solidFill>
                  <a:srgbClr val="252D37"/>
                </a:solidFill>
                <a:latin typeface="Maven Pro"/>
                <a:ea typeface="Maven Pro"/>
                <a:cs typeface="Maven Pro"/>
                <a:sym typeface="Maven Pro"/>
              </a:rPr>
              <a:t> Chui and Leung (2016) Attachment Style Questionnaire </a:t>
            </a:r>
          </a:p>
          <a:p>
            <a:pPr marL="518163" lvl="1" indent="-259082" algn="just">
              <a:lnSpc>
                <a:spcPts val="3360"/>
              </a:lnSpc>
              <a:buAutoNum type="arabicPeriod"/>
            </a:pPr>
            <a:r>
              <a:rPr lang="en-US" sz="2400">
                <a:solidFill>
                  <a:srgbClr val="252D37"/>
                </a:solidFill>
                <a:latin typeface="Maven Pro"/>
                <a:ea typeface="Maven Pro"/>
                <a:cs typeface="Maven Pro"/>
                <a:sym typeface="Maven Pro"/>
              </a:rPr>
              <a:t> Vaughn and Malysalic (1999) Relationship Assessment scale </a:t>
            </a:r>
          </a:p>
          <a:p>
            <a:pPr algn="just">
              <a:lnSpc>
                <a:spcPts val="3360"/>
              </a:lnSpc>
            </a:pPr>
            <a:endParaRPr lang="en-US" sz="2400">
              <a:solidFill>
                <a:srgbClr val="252D37"/>
              </a:solidFill>
              <a:latin typeface="Maven Pro"/>
              <a:ea typeface="Maven Pro"/>
              <a:cs typeface="Maven Pro"/>
              <a:sym typeface="Maven Pro"/>
            </a:endParaRPr>
          </a:p>
          <a:p>
            <a:pPr algn="just">
              <a:lnSpc>
                <a:spcPts val="3360"/>
              </a:lnSpc>
            </a:pPr>
            <a:r>
              <a:rPr lang="en-US" sz="2400">
                <a:solidFill>
                  <a:srgbClr val="252D37"/>
                </a:solidFill>
                <a:latin typeface="Maven Pro"/>
                <a:ea typeface="Maven Pro"/>
                <a:cs typeface="Maven Pro"/>
                <a:sym typeface="Maven Pro"/>
              </a:rPr>
              <a:t>Mann u Whitney analysis was conducted to test relationship satisfaction between same-sex and straight couples. </a:t>
            </a:r>
          </a:p>
          <a:p>
            <a:pPr algn="just">
              <a:lnSpc>
                <a:spcPts val="3360"/>
              </a:lnSpc>
            </a:pPr>
            <a:endParaRPr lang="en-US" sz="2400">
              <a:solidFill>
                <a:srgbClr val="252D37"/>
              </a:solidFill>
              <a:latin typeface="Maven Pro"/>
              <a:ea typeface="Maven Pro"/>
              <a:cs typeface="Maven Pro"/>
              <a:sym typeface="Maven Pro"/>
            </a:endParaRPr>
          </a:p>
          <a:p>
            <a:pPr algn="just">
              <a:lnSpc>
                <a:spcPts val="3360"/>
              </a:lnSpc>
            </a:pPr>
            <a:r>
              <a:rPr lang="en-US" sz="2400">
                <a:solidFill>
                  <a:srgbClr val="252D37"/>
                </a:solidFill>
                <a:latin typeface="Maven Pro"/>
                <a:ea typeface="Maven Pro"/>
                <a:cs typeface="Maven Pro"/>
                <a:sym typeface="Maven Pro"/>
              </a:rPr>
              <a:t>Pearsons-product moment correlation examined the relationships between secure, fearful avoidant, preoccupied, and disorganised attachment styles on relationship satisfaction. </a:t>
            </a:r>
          </a:p>
          <a:p>
            <a:pPr algn="just">
              <a:lnSpc>
                <a:spcPts val="3360"/>
              </a:lnSpc>
            </a:pPr>
            <a:endParaRPr lang="en-US" sz="2400">
              <a:solidFill>
                <a:srgbClr val="252D37"/>
              </a:solidFill>
              <a:latin typeface="Maven Pro"/>
              <a:ea typeface="Maven Pro"/>
              <a:cs typeface="Maven Pro"/>
              <a:sym typeface="Maven Pro"/>
            </a:endParaRPr>
          </a:p>
        </p:txBody>
      </p:sp>
      <p:sp>
        <p:nvSpPr>
          <p:cNvPr id="5" name="Freeform 5"/>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1028700" y="3066979"/>
            <a:ext cx="8325391" cy="589915"/>
          </a:xfrm>
          <a:prstGeom prst="rect">
            <a:avLst/>
          </a:prstGeom>
        </p:spPr>
        <p:txBody>
          <a:bodyPr lIns="0" tIns="0" rIns="0" bIns="0" rtlCol="0" anchor="t">
            <a:spAutoFit/>
          </a:bodyPr>
          <a:lstStyle/>
          <a:p>
            <a:pPr algn="just">
              <a:lnSpc>
                <a:spcPts val="4759"/>
              </a:lnSpc>
            </a:pPr>
            <a:r>
              <a:rPr lang="en-US" sz="3399">
                <a:solidFill>
                  <a:srgbClr val="252930"/>
                </a:solidFill>
                <a:latin typeface="Maven Pro"/>
                <a:ea typeface="Maven Pro"/>
                <a:cs typeface="Maven Pro"/>
                <a:sym typeface="Maven Pro"/>
              </a:rPr>
              <a:t>Theory behind this research:</a:t>
            </a:r>
          </a:p>
        </p:txBody>
      </p:sp>
      <p:sp>
        <p:nvSpPr>
          <p:cNvPr id="3" name="TextBox 3"/>
          <p:cNvSpPr txBox="1"/>
          <p:nvPr/>
        </p:nvSpPr>
        <p:spPr>
          <a:xfrm>
            <a:off x="2999625" y="2095429"/>
            <a:ext cx="12288749" cy="1047750"/>
          </a:xfrm>
          <a:prstGeom prst="rect">
            <a:avLst/>
          </a:prstGeom>
        </p:spPr>
        <p:txBody>
          <a:bodyPr lIns="0" tIns="0" rIns="0" bIns="0" rtlCol="0" anchor="t">
            <a:spAutoFit/>
          </a:bodyPr>
          <a:lstStyle/>
          <a:p>
            <a:pPr algn="ctr">
              <a:lnSpc>
                <a:spcPts val="7200"/>
              </a:lnSpc>
            </a:pPr>
            <a:r>
              <a:rPr lang="en-US" sz="9000" b="1">
                <a:solidFill>
                  <a:srgbClr val="252930"/>
                </a:solidFill>
                <a:latin typeface="Maven Pro Bold"/>
                <a:ea typeface="Maven Pro Bold"/>
                <a:cs typeface="Maven Pro Bold"/>
                <a:sym typeface="Maven Pro Bold"/>
              </a:rPr>
              <a:t>INTRODUCTION</a:t>
            </a:r>
          </a:p>
        </p:txBody>
      </p:sp>
      <p:sp>
        <p:nvSpPr>
          <p:cNvPr id="4" name="Freeform 4"/>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818609" y="3962400"/>
            <a:ext cx="8325391" cy="4943532"/>
          </a:xfrm>
          <a:prstGeom prst="rect">
            <a:avLst/>
          </a:prstGeom>
        </p:spPr>
        <p:txBody>
          <a:bodyPr lIns="0" tIns="0" rIns="0" bIns="0" rtlCol="0" anchor="t">
            <a:spAutoFit/>
          </a:bodyPr>
          <a:lstStyle/>
          <a:p>
            <a:pPr algn="ctr">
              <a:lnSpc>
                <a:spcPts val="3363"/>
              </a:lnSpc>
              <a:spcBef>
                <a:spcPct val="0"/>
              </a:spcBef>
            </a:pPr>
            <a:r>
              <a:rPr lang="en-US" sz="2402">
                <a:solidFill>
                  <a:srgbClr val="252930"/>
                </a:solidFill>
                <a:latin typeface="Maven Pro"/>
                <a:ea typeface="Maven Pro"/>
                <a:cs typeface="Maven Pro"/>
                <a:sym typeface="Maven Pro"/>
              </a:rPr>
              <a:t>BOWLBY'S ATTACHMENT THEORY - WATERS ET AL. (2002):</a:t>
            </a:r>
          </a:p>
          <a:p>
            <a:pPr algn="ctr">
              <a:lnSpc>
                <a:spcPts val="3363"/>
              </a:lnSpc>
              <a:spcBef>
                <a:spcPct val="0"/>
              </a:spcBef>
            </a:pPr>
            <a:endParaRPr lang="en-US" sz="2402">
              <a:solidFill>
                <a:srgbClr val="252930"/>
              </a:solidFill>
              <a:latin typeface="Maven Pro"/>
              <a:ea typeface="Maven Pro"/>
              <a:cs typeface="Maven Pro"/>
              <a:sym typeface="Maven Pro"/>
            </a:endParaRPr>
          </a:p>
          <a:p>
            <a:pPr marL="518764" lvl="1" indent="-259382" algn="l">
              <a:lnSpc>
                <a:spcPts val="3363"/>
              </a:lnSpc>
              <a:buFont typeface="Arial"/>
              <a:buChar char="•"/>
            </a:pPr>
            <a:r>
              <a:rPr lang="en-US" sz="2402">
                <a:solidFill>
                  <a:srgbClr val="252930"/>
                </a:solidFill>
                <a:latin typeface="Maven Pro"/>
                <a:ea typeface="Maven Pro"/>
                <a:cs typeface="Maven Pro"/>
                <a:sym typeface="Maven Pro"/>
              </a:rPr>
              <a:t>Mental models are created by early experiences shape cognitive development. </a:t>
            </a:r>
          </a:p>
          <a:p>
            <a:pPr marL="518764" lvl="1" indent="-259382" algn="l">
              <a:lnSpc>
                <a:spcPts val="3363"/>
              </a:lnSpc>
              <a:buFont typeface="Arial"/>
              <a:buChar char="•"/>
            </a:pPr>
            <a:r>
              <a:rPr lang="en-US" sz="2402">
                <a:solidFill>
                  <a:srgbClr val="252930"/>
                </a:solidFill>
                <a:latin typeface="Maven Pro"/>
                <a:ea typeface="Maven Pro"/>
                <a:cs typeface="Maven Pro"/>
                <a:sym typeface="Maven Pro"/>
              </a:rPr>
              <a:t>Adult relationships are influenced by infant and caregiver experiences.</a:t>
            </a:r>
          </a:p>
          <a:p>
            <a:pPr algn="ctr">
              <a:lnSpc>
                <a:spcPts val="3083"/>
              </a:lnSpc>
            </a:pPr>
            <a:endParaRPr lang="en-US" sz="2402">
              <a:solidFill>
                <a:srgbClr val="252930"/>
              </a:solidFill>
              <a:latin typeface="Maven Pro"/>
              <a:ea typeface="Maven Pro"/>
              <a:cs typeface="Maven Pro"/>
              <a:sym typeface="Maven Pro"/>
            </a:endParaRPr>
          </a:p>
          <a:p>
            <a:pPr algn="l">
              <a:lnSpc>
                <a:spcPts val="3083"/>
              </a:lnSpc>
            </a:pPr>
            <a:endParaRPr lang="en-US" sz="2402">
              <a:solidFill>
                <a:srgbClr val="252930"/>
              </a:solidFill>
              <a:latin typeface="Maven Pro"/>
              <a:ea typeface="Maven Pro"/>
              <a:cs typeface="Maven Pro"/>
              <a:sym typeface="Maven Pro"/>
            </a:endParaRPr>
          </a:p>
          <a:p>
            <a:pPr algn="ctr">
              <a:lnSpc>
                <a:spcPts val="10279"/>
              </a:lnSpc>
              <a:spcBef>
                <a:spcPct val="0"/>
              </a:spcBef>
            </a:pPr>
            <a:endParaRPr lang="en-US" sz="2402">
              <a:solidFill>
                <a:srgbClr val="252930"/>
              </a:solidFill>
              <a:latin typeface="Maven Pro"/>
              <a:ea typeface="Maven Pro"/>
              <a:cs typeface="Maven Pro"/>
              <a:sym typeface="Maven Pro"/>
            </a:endParaRPr>
          </a:p>
        </p:txBody>
      </p:sp>
      <p:sp>
        <p:nvSpPr>
          <p:cNvPr id="8" name="TextBox 8"/>
          <p:cNvSpPr txBox="1"/>
          <p:nvPr/>
        </p:nvSpPr>
        <p:spPr>
          <a:xfrm>
            <a:off x="9144000" y="3609270"/>
            <a:ext cx="8115300" cy="5854065"/>
          </a:xfrm>
          <a:prstGeom prst="rect">
            <a:avLst/>
          </a:prstGeom>
        </p:spPr>
        <p:txBody>
          <a:bodyPr lIns="0" tIns="0" rIns="0" bIns="0" rtlCol="0" anchor="t">
            <a:spAutoFit/>
          </a:bodyPr>
          <a:lstStyle/>
          <a:p>
            <a:pPr algn="ctr">
              <a:lnSpc>
                <a:spcPts val="3359"/>
              </a:lnSpc>
            </a:pPr>
            <a:endParaRPr/>
          </a:p>
          <a:p>
            <a:pPr algn="ctr">
              <a:lnSpc>
                <a:spcPts val="3359"/>
              </a:lnSpc>
            </a:pPr>
            <a:r>
              <a:rPr lang="en-US" sz="2400">
                <a:solidFill>
                  <a:srgbClr val="252930"/>
                </a:solidFill>
                <a:latin typeface="Maven Pro"/>
                <a:ea typeface="Maven Pro"/>
                <a:cs typeface="Maven Pro"/>
                <a:sym typeface="Maven Pro"/>
              </a:rPr>
              <a:t>EVIDENCE TO SUPPORT THIS:</a:t>
            </a:r>
          </a:p>
          <a:p>
            <a:pPr algn="ctr">
              <a:lnSpc>
                <a:spcPts val="3359"/>
              </a:lnSpc>
            </a:pPr>
            <a:endParaRPr lang="en-US" sz="2400">
              <a:solidFill>
                <a:srgbClr val="252930"/>
              </a:solidFill>
              <a:latin typeface="Maven Pro"/>
              <a:ea typeface="Maven Pro"/>
              <a:cs typeface="Maven Pro"/>
              <a:sym typeface="Maven Pro"/>
            </a:endParaRPr>
          </a:p>
          <a:p>
            <a:pPr marL="518158" lvl="1" indent="-259079" algn="l">
              <a:lnSpc>
                <a:spcPts val="3359"/>
              </a:lnSpc>
              <a:buFont typeface="Arial"/>
              <a:buChar char="•"/>
            </a:pPr>
            <a:r>
              <a:rPr lang="en-US" sz="2399">
                <a:solidFill>
                  <a:srgbClr val="252930"/>
                </a:solidFill>
                <a:latin typeface="Maven Pro"/>
                <a:ea typeface="Maven Pro"/>
                <a:cs typeface="Maven Pro"/>
                <a:sym typeface="Maven Pro"/>
              </a:rPr>
              <a:t>Feeny and Fitzgerald (2019): behaviours developed due to insecure attachments resulted in participants expressing lower quality in their romantic relationships.</a:t>
            </a:r>
          </a:p>
          <a:p>
            <a:pPr marL="518158" lvl="1" indent="-259079" algn="l">
              <a:lnSpc>
                <a:spcPts val="3359"/>
              </a:lnSpc>
              <a:buFont typeface="Arial"/>
              <a:buChar char="•"/>
            </a:pPr>
            <a:r>
              <a:rPr lang="en-US" sz="2399">
                <a:solidFill>
                  <a:srgbClr val="252930"/>
                </a:solidFill>
                <a:latin typeface="Maven Pro"/>
                <a:ea typeface="Maven Pro"/>
                <a:cs typeface="Maven Pro"/>
                <a:sym typeface="Maven Pro"/>
              </a:rPr>
              <a:t>Gonzalez-Ortega et al. (2021): Heterosexual couples with anxious avoidant attachment styles have poorer relationship satisfaction. </a:t>
            </a:r>
          </a:p>
          <a:p>
            <a:pPr marL="518158" lvl="1" indent="-259079" algn="l">
              <a:lnSpc>
                <a:spcPts val="3359"/>
              </a:lnSpc>
              <a:buFont typeface="Arial"/>
              <a:buChar char="•"/>
            </a:pPr>
            <a:r>
              <a:rPr lang="en-US" sz="2399">
                <a:solidFill>
                  <a:srgbClr val="252930"/>
                </a:solidFill>
                <a:latin typeface="Maven Pro"/>
                <a:ea typeface="Maven Pro"/>
                <a:cs typeface="Maven Pro"/>
                <a:sym typeface="Maven Pro"/>
              </a:rPr>
              <a:t>Simpson (1990): Relationships were partners had secure attachment resulted in higher levels of trust and commitment compared to those with anxious attachment</a:t>
            </a:r>
            <a:r>
              <a:rPr lang="en-US" sz="2399" b="1">
                <a:solidFill>
                  <a:srgbClr val="252930"/>
                </a:solidFill>
                <a:latin typeface="Maven Pro Bold"/>
                <a:ea typeface="Maven Pro Bold"/>
                <a:cs typeface="Maven Pro Bold"/>
                <a:sym typeface="Maven Pro Bold"/>
              </a:rPr>
              <a:t> </a:t>
            </a:r>
            <a:r>
              <a:rPr lang="en-US" sz="2399">
                <a:solidFill>
                  <a:srgbClr val="252930"/>
                </a:solidFill>
                <a:latin typeface="Maven Pro"/>
                <a:ea typeface="Maven Pro"/>
                <a:cs typeface="Maven Pro"/>
                <a:sym typeface="Maven Pro"/>
              </a:rPr>
              <a:t>styles.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3987966" y="1620837"/>
            <a:ext cx="6918887" cy="920751"/>
          </a:xfrm>
          <a:prstGeom prst="rect">
            <a:avLst/>
          </a:prstGeom>
        </p:spPr>
        <p:txBody>
          <a:bodyPr lIns="0" tIns="0" rIns="0" bIns="0" rtlCol="0" anchor="t">
            <a:spAutoFit/>
          </a:bodyPr>
          <a:lstStyle/>
          <a:p>
            <a:pPr algn="ctr">
              <a:lnSpc>
                <a:spcPts val="6400"/>
              </a:lnSpc>
            </a:pPr>
            <a:r>
              <a:rPr lang="en-US" sz="8000" b="1">
                <a:solidFill>
                  <a:srgbClr val="252930"/>
                </a:solidFill>
                <a:latin typeface="Maven Pro Bold"/>
                <a:ea typeface="Maven Pro Bold"/>
                <a:cs typeface="Maven Pro Bold"/>
                <a:sym typeface="Maven Pro Bold"/>
              </a:rPr>
              <a:t>PROBLEM</a:t>
            </a:r>
          </a:p>
        </p:txBody>
      </p:sp>
      <p:sp>
        <p:nvSpPr>
          <p:cNvPr id="3" name="TextBox 3"/>
          <p:cNvSpPr txBox="1"/>
          <p:nvPr/>
        </p:nvSpPr>
        <p:spPr>
          <a:xfrm>
            <a:off x="1028700" y="3001876"/>
            <a:ext cx="11206575" cy="589915"/>
          </a:xfrm>
          <a:prstGeom prst="rect">
            <a:avLst/>
          </a:prstGeom>
        </p:spPr>
        <p:txBody>
          <a:bodyPr lIns="0" tIns="0" rIns="0" bIns="0" rtlCol="0" anchor="t">
            <a:spAutoFit/>
          </a:bodyPr>
          <a:lstStyle/>
          <a:p>
            <a:pPr algn="just">
              <a:lnSpc>
                <a:spcPts val="4759"/>
              </a:lnSpc>
            </a:pPr>
            <a:r>
              <a:rPr lang="en-US" sz="3399">
                <a:solidFill>
                  <a:srgbClr val="252930"/>
                </a:solidFill>
                <a:latin typeface="Maven Pro"/>
                <a:ea typeface="Maven Pro"/>
                <a:cs typeface="Maven Pro"/>
                <a:sym typeface="Maven Pro"/>
              </a:rPr>
              <a:t>What about non-heterosexual relationships?:</a:t>
            </a:r>
          </a:p>
        </p:txBody>
      </p:sp>
      <p:sp>
        <p:nvSpPr>
          <p:cNvPr id="4" name="TextBox 4"/>
          <p:cNvSpPr txBox="1"/>
          <p:nvPr/>
        </p:nvSpPr>
        <p:spPr>
          <a:xfrm>
            <a:off x="4954401" y="5671741"/>
            <a:ext cx="11904904" cy="4159731"/>
          </a:xfrm>
          <a:prstGeom prst="rect">
            <a:avLst/>
          </a:prstGeom>
        </p:spPr>
        <p:txBody>
          <a:bodyPr lIns="0" tIns="0" rIns="0" bIns="0" rtlCol="0" anchor="t">
            <a:spAutoFit/>
          </a:bodyPr>
          <a:lstStyle/>
          <a:p>
            <a:pPr algn="just">
              <a:lnSpc>
                <a:spcPts val="3359"/>
              </a:lnSpc>
            </a:pPr>
            <a:endParaRPr/>
          </a:p>
          <a:p>
            <a:pPr algn="just">
              <a:lnSpc>
                <a:spcPts val="3359"/>
              </a:lnSpc>
            </a:pPr>
            <a:r>
              <a:rPr lang="en-US" sz="2400">
                <a:solidFill>
                  <a:srgbClr val="252930"/>
                </a:solidFill>
                <a:latin typeface="Maven Pro"/>
                <a:ea typeface="Maven Pro"/>
                <a:cs typeface="Maven Pro"/>
                <a:sym typeface="Maven Pro"/>
              </a:rPr>
              <a:t>Evidence:</a:t>
            </a:r>
          </a:p>
          <a:p>
            <a:pPr algn="just">
              <a:lnSpc>
                <a:spcPts val="3359"/>
              </a:lnSpc>
            </a:pPr>
            <a:endParaRPr lang="en-US" sz="2400">
              <a:solidFill>
                <a:srgbClr val="252930"/>
              </a:solidFill>
              <a:latin typeface="Maven Pro"/>
              <a:ea typeface="Maven Pro"/>
              <a:cs typeface="Maven Pro"/>
              <a:sym typeface="Maven Pro"/>
            </a:endParaRPr>
          </a:p>
          <a:p>
            <a:pPr marL="518160" lvl="1" indent="-259080" algn="just">
              <a:lnSpc>
                <a:spcPts val="3359"/>
              </a:lnSpc>
              <a:buFont typeface="Arial"/>
              <a:buChar char="•"/>
            </a:pPr>
            <a:r>
              <a:rPr lang="en-US" sz="2400">
                <a:solidFill>
                  <a:srgbClr val="252930"/>
                </a:solidFill>
                <a:latin typeface="Maven Pro"/>
                <a:ea typeface="Maven Pro"/>
                <a:cs typeface="Maven Pro"/>
                <a:sym typeface="Maven Pro"/>
              </a:rPr>
              <a:t>Trachtenberg-Ray and Modesto (2023) Gay men with an avoidant attachment styles showed poorer satisfaction levels in romantic relationships in comparison those with a secure attachment styles.</a:t>
            </a:r>
          </a:p>
          <a:p>
            <a:pPr marL="518160" lvl="1" indent="-259080" algn="just">
              <a:lnSpc>
                <a:spcPts val="3359"/>
              </a:lnSpc>
              <a:buFont typeface="Arial"/>
              <a:buChar char="•"/>
            </a:pPr>
            <a:r>
              <a:rPr lang="en-US" sz="2400">
                <a:solidFill>
                  <a:srgbClr val="252930"/>
                </a:solidFill>
                <a:latin typeface="Maven Pro"/>
                <a:ea typeface="Maven Pro"/>
                <a:cs typeface="Maven Pro"/>
                <a:sym typeface="Maven Pro"/>
              </a:rPr>
              <a:t>Mohr and Fassinger (2013) Same sex couples with insecure attachment styles have more problems within their relationship and poorer satisfaction.</a:t>
            </a:r>
          </a:p>
          <a:p>
            <a:pPr algn="just">
              <a:lnSpc>
                <a:spcPts val="3237"/>
              </a:lnSpc>
            </a:pPr>
            <a:endParaRPr lang="en-US" sz="2400">
              <a:solidFill>
                <a:srgbClr val="252930"/>
              </a:solidFill>
              <a:latin typeface="Maven Pro"/>
              <a:ea typeface="Maven Pro"/>
              <a:cs typeface="Maven Pro"/>
              <a:sym typeface="Maven Pro"/>
            </a:endParaRPr>
          </a:p>
          <a:p>
            <a:pPr algn="just">
              <a:lnSpc>
                <a:spcPts val="3237"/>
              </a:lnSpc>
            </a:pPr>
            <a:endParaRPr lang="en-US" sz="2400">
              <a:solidFill>
                <a:srgbClr val="252930"/>
              </a:solidFill>
              <a:latin typeface="Maven Pro"/>
              <a:ea typeface="Maven Pro"/>
              <a:cs typeface="Maven Pro"/>
              <a:sym typeface="Maven Pro"/>
            </a:endParaRPr>
          </a:p>
        </p:txBody>
      </p:sp>
      <p:sp>
        <p:nvSpPr>
          <p:cNvPr id="5" name="Freeform 5"/>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1181100" y="4095750"/>
            <a:ext cx="11206575" cy="2082164"/>
          </a:xfrm>
          <a:prstGeom prst="rect">
            <a:avLst/>
          </a:prstGeom>
        </p:spPr>
        <p:txBody>
          <a:bodyPr lIns="0" tIns="0" rIns="0" bIns="0" rtlCol="0" anchor="t">
            <a:spAutoFit/>
          </a:bodyPr>
          <a:lstStyle/>
          <a:p>
            <a:pPr marL="518165" lvl="1" indent="-259082" algn="just">
              <a:lnSpc>
                <a:spcPts val="3360"/>
              </a:lnSpc>
              <a:buFont typeface="Arial"/>
              <a:buChar char="•"/>
            </a:pPr>
            <a:r>
              <a:rPr lang="en-US" sz="2400">
                <a:solidFill>
                  <a:srgbClr val="252930"/>
                </a:solidFill>
                <a:latin typeface="Maven Pro"/>
                <a:ea typeface="Maven Pro"/>
                <a:cs typeface="Maven Pro"/>
                <a:sym typeface="Maven Pro"/>
              </a:rPr>
              <a:t>There is and was a Lack of research on non-heterosexual relationships. </a:t>
            </a:r>
          </a:p>
          <a:p>
            <a:pPr algn="just">
              <a:lnSpc>
                <a:spcPts val="3360"/>
              </a:lnSpc>
            </a:pPr>
            <a:endParaRPr lang="en-US" sz="2400">
              <a:solidFill>
                <a:srgbClr val="252930"/>
              </a:solidFill>
              <a:latin typeface="Maven Pro"/>
              <a:ea typeface="Maven Pro"/>
              <a:cs typeface="Maven Pro"/>
              <a:sym typeface="Maven Pro"/>
            </a:endParaRPr>
          </a:p>
          <a:p>
            <a:pPr algn="just">
              <a:lnSpc>
                <a:spcPts val="3360"/>
              </a:lnSpc>
            </a:pPr>
            <a:r>
              <a:rPr lang="en-US" sz="2400">
                <a:solidFill>
                  <a:srgbClr val="252930"/>
                </a:solidFill>
                <a:latin typeface="Maven Pro"/>
                <a:ea typeface="Maven Pro"/>
                <a:cs typeface="Maven Pro"/>
                <a:sym typeface="Maven Pro"/>
              </a:rPr>
              <a:t>However, research that did look into these relationships supported the overall concept of the attachment theory.</a:t>
            </a:r>
          </a:p>
          <a:p>
            <a:pPr algn="just">
              <a:lnSpc>
                <a:spcPts val="3360"/>
              </a:lnSpc>
            </a:pPr>
            <a:endParaRPr lang="en-US" sz="2400">
              <a:solidFill>
                <a:srgbClr val="252930"/>
              </a:solidFill>
              <a:latin typeface="Maven Pro"/>
              <a:ea typeface="Maven Pro"/>
              <a:cs typeface="Maven Pro"/>
              <a:sym typeface="Maven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5323669" y="1880071"/>
            <a:ext cx="7640663" cy="920751"/>
          </a:xfrm>
          <a:prstGeom prst="rect">
            <a:avLst/>
          </a:prstGeom>
        </p:spPr>
        <p:txBody>
          <a:bodyPr lIns="0" tIns="0" rIns="0" bIns="0" rtlCol="0" anchor="t">
            <a:spAutoFit/>
          </a:bodyPr>
          <a:lstStyle/>
          <a:p>
            <a:pPr algn="ctr">
              <a:lnSpc>
                <a:spcPts val="6400"/>
              </a:lnSpc>
            </a:pPr>
            <a:r>
              <a:rPr lang="en-US" sz="8000" b="1">
                <a:solidFill>
                  <a:srgbClr val="252D37"/>
                </a:solidFill>
                <a:latin typeface="Maven Pro Bold"/>
                <a:ea typeface="Maven Pro Bold"/>
                <a:cs typeface="Maven Pro Bold"/>
                <a:sym typeface="Maven Pro Bold"/>
              </a:rPr>
              <a:t>OBJECTIVE</a:t>
            </a:r>
          </a:p>
        </p:txBody>
      </p:sp>
      <p:sp>
        <p:nvSpPr>
          <p:cNvPr id="3" name="TextBox 3"/>
          <p:cNvSpPr txBox="1"/>
          <p:nvPr/>
        </p:nvSpPr>
        <p:spPr>
          <a:xfrm>
            <a:off x="3427330" y="3297873"/>
            <a:ext cx="12052111" cy="1376680"/>
          </a:xfrm>
          <a:prstGeom prst="rect">
            <a:avLst/>
          </a:prstGeom>
        </p:spPr>
        <p:txBody>
          <a:bodyPr lIns="0" tIns="0" rIns="0" bIns="0" rtlCol="0" anchor="t">
            <a:spAutoFit/>
          </a:bodyPr>
          <a:lstStyle/>
          <a:p>
            <a:pPr algn="just">
              <a:lnSpc>
                <a:spcPts val="3359"/>
              </a:lnSpc>
            </a:pPr>
            <a:r>
              <a:rPr lang="en-US" sz="2400">
                <a:solidFill>
                  <a:srgbClr val="252D37"/>
                </a:solidFill>
                <a:latin typeface="Maven Pro"/>
                <a:ea typeface="Maven Pro"/>
                <a:cs typeface="Maven Pro"/>
                <a:sym typeface="Maven Pro"/>
              </a:rPr>
              <a:t>The objective for this dissertation was to contribute to the literature that explores effects of early attachment bonds on the formation of adult intimate relationships</a:t>
            </a:r>
          </a:p>
          <a:p>
            <a:pPr algn="just">
              <a:lnSpc>
                <a:spcPts val="4480"/>
              </a:lnSpc>
            </a:pPr>
            <a:endParaRPr lang="en-US" sz="2400">
              <a:solidFill>
                <a:srgbClr val="252D37"/>
              </a:solidFill>
              <a:latin typeface="Maven Pro"/>
              <a:ea typeface="Maven Pro"/>
              <a:cs typeface="Maven Pro"/>
              <a:sym typeface="Maven Pro"/>
            </a:endParaRPr>
          </a:p>
        </p:txBody>
      </p:sp>
      <p:sp>
        <p:nvSpPr>
          <p:cNvPr id="4" name="Freeform 4"/>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1047750" y="4197755"/>
            <a:ext cx="16230600" cy="4980412"/>
          </a:xfrm>
          <a:prstGeom prst="rect">
            <a:avLst/>
          </a:prstGeom>
        </p:spPr>
        <p:txBody>
          <a:bodyPr lIns="0" tIns="0" rIns="0" bIns="0" rtlCol="0" anchor="t">
            <a:spAutoFit/>
          </a:bodyPr>
          <a:lstStyle/>
          <a:p>
            <a:pPr algn="just">
              <a:lnSpc>
                <a:spcPts val="3359"/>
              </a:lnSpc>
            </a:pPr>
            <a:r>
              <a:rPr lang="en-US" sz="2400">
                <a:solidFill>
                  <a:srgbClr val="252D37"/>
                </a:solidFill>
                <a:latin typeface="Maven Pro"/>
                <a:ea typeface="Maven Pro"/>
                <a:cs typeface="Maven Pro"/>
                <a:sym typeface="Maven Pro"/>
              </a:rPr>
              <a:t>What where its aims?:</a:t>
            </a:r>
          </a:p>
          <a:p>
            <a:pPr algn="just">
              <a:lnSpc>
                <a:spcPts val="3359"/>
              </a:lnSpc>
            </a:pPr>
            <a:endParaRPr lang="en-US" sz="2400">
              <a:solidFill>
                <a:srgbClr val="252D37"/>
              </a:solidFill>
              <a:latin typeface="Maven Pro"/>
              <a:ea typeface="Maven Pro"/>
              <a:cs typeface="Maven Pro"/>
              <a:sym typeface="Maven Pro"/>
            </a:endParaRP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This study proposed to explore the links between attachment styles and relationship satisfaction in heterosexual and homosexual couples. </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Due to a few reasons, I was unable to examine if attachment styles effected relationship satisfaction differently depending on relationship types. </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The hypothesis (That insecure attachment styles will result in poorer satisfaction and that attachment styles may vary depending on relationship type which may affect the overall satisfaction felt in romantic relationships) was partially supported.</a:t>
            </a:r>
          </a:p>
          <a:p>
            <a:pPr algn="just">
              <a:lnSpc>
                <a:spcPts val="3068"/>
              </a:lnSpc>
            </a:pPr>
            <a:endParaRPr lang="en-US" sz="2400">
              <a:solidFill>
                <a:srgbClr val="252D37"/>
              </a:solidFill>
              <a:latin typeface="Maven Pro"/>
              <a:ea typeface="Maven Pro"/>
              <a:cs typeface="Maven Pro"/>
              <a:sym typeface="Maven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258110" y="3121090"/>
            <a:ext cx="8707860" cy="6820159"/>
            <a:chOff x="0" y="0"/>
            <a:chExt cx="2293428" cy="1796256"/>
          </a:xfrm>
        </p:grpSpPr>
        <p:sp>
          <p:nvSpPr>
            <p:cNvPr id="3" name="Freeform 3"/>
            <p:cNvSpPr/>
            <p:nvPr/>
          </p:nvSpPr>
          <p:spPr>
            <a:xfrm>
              <a:off x="0" y="0"/>
              <a:ext cx="2293428" cy="1796256"/>
            </a:xfrm>
            <a:custGeom>
              <a:avLst/>
              <a:gdLst/>
              <a:ahLst/>
              <a:cxnLst/>
              <a:rect l="l" t="t" r="r" b="b"/>
              <a:pathLst>
                <a:path w="2293428" h="1796256">
                  <a:moveTo>
                    <a:pt x="45343" y="0"/>
                  </a:moveTo>
                  <a:lnTo>
                    <a:pt x="2248085" y="0"/>
                  </a:lnTo>
                  <a:cubicBezTo>
                    <a:pt x="2273128" y="0"/>
                    <a:pt x="2293428" y="20301"/>
                    <a:pt x="2293428" y="45343"/>
                  </a:cubicBezTo>
                  <a:lnTo>
                    <a:pt x="2293428" y="1750913"/>
                  </a:lnTo>
                  <a:cubicBezTo>
                    <a:pt x="2293428" y="1775955"/>
                    <a:pt x="2273128" y="1796256"/>
                    <a:pt x="2248085" y="1796256"/>
                  </a:cubicBezTo>
                  <a:lnTo>
                    <a:pt x="45343" y="1796256"/>
                  </a:lnTo>
                  <a:cubicBezTo>
                    <a:pt x="20301" y="1796256"/>
                    <a:pt x="0" y="1775955"/>
                    <a:pt x="0" y="1750913"/>
                  </a:cubicBezTo>
                  <a:lnTo>
                    <a:pt x="0" y="45343"/>
                  </a:lnTo>
                  <a:cubicBezTo>
                    <a:pt x="0" y="20301"/>
                    <a:pt x="20301" y="0"/>
                    <a:pt x="45343" y="0"/>
                  </a:cubicBezTo>
                  <a:close/>
                </a:path>
              </a:pathLst>
            </a:custGeom>
            <a:solidFill>
              <a:srgbClr val="C0B3A0">
                <a:alpha val="53725"/>
              </a:srgbClr>
            </a:solidFill>
          </p:spPr>
          <p:txBody>
            <a:bodyPr/>
            <a:lstStyle/>
            <a:p>
              <a:endParaRPr lang="en-GB"/>
            </a:p>
          </p:txBody>
        </p:sp>
        <p:sp>
          <p:nvSpPr>
            <p:cNvPr id="4" name="TextBox 4"/>
            <p:cNvSpPr txBox="1"/>
            <p:nvPr/>
          </p:nvSpPr>
          <p:spPr>
            <a:xfrm>
              <a:off x="0" y="-47625"/>
              <a:ext cx="2293428" cy="1843881"/>
            </a:xfrm>
            <a:prstGeom prst="rect">
              <a:avLst/>
            </a:prstGeom>
          </p:spPr>
          <p:txBody>
            <a:bodyPr lIns="50800" tIns="50800" rIns="50800" bIns="50800" rtlCol="0" anchor="ctr"/>
            <a:lstStyle/>
            <a:p>
              <a:pPr algn="l">
                <a:lnSpc>
                  <a:spcPts val="3359"/>
                </a:lnSpc>
              </a:pPr>
              <a:endParaRPr/>
            </a:p>
            <a:p>
              <a:pPr algn="l">
                <a:lnSpc>
                  <a:spcPts val="3359"/>
                </a:lnSpc>
              </a:pPr>
              <a:endParaRPr/>
            </a:p>
            <a:p>
              <a:pPr algn="ctr">
                <a:lnSpc>
                  <a:spcPts val="2659"/>
                </a:lnSpc>
              </a:pPr>
              <a:endParaRPr/>
            </a:p>
            <a:p>
              <a:pPr algn="ctr">
                <a:lnSpc>
                  <a:spcPts val="2659"/>
                </a:lnSpc>
              </a:pPr>
              <a:endParaRPr/>
            </a:p>
            <a:p>
              <a:pPr algn="ctr">
                <a:lnSpc>
                  <a:spcPts val="2659"/>
                </a:lnSpc>
                <a:spcBef>
                  <a:spcPct val="0"/>
                </a:spcBef>
              </a:pPr>
              <a:r>
                <a:rPr lang="en-US" sz="1899">
                  <a:solidFill>
                    <a:srgbClr val="252930">
                      <a:alpha val="53725"/>
                    </a:srgbClr>
                  </a:solidFill>
                  <a:latin typeface="Open Sans"/>
                  <a:ea typeface="Open Sans"/>
                  <a:cs typeface="Open Sans"/>
                  <a:sym typeface="Open Sans"/>
                </a:rPr>
                <a:t> </a:t>
              </a:r>
            </a:p>
          </p:txBody>
        </p:sp>
      </p:grpSp>
      <p:sp>
        <p:nvSpPr>
          <p:cNvPr id="5" name="TextBox 5"/>
          <p:cNvSpPr txBox="1"/>
          <p:nvPr/>
        </p:nvSpPr>
        <p:spPr>
          <a:xfrm>
            <a:off x="3745017" y="1619989"/>
            <a:ext cx="10441907" cy="922447"/>
          </a:xfrm>
          <a:prstGeom prst="rect">
            <a:avLst/>
          </a:prstGeom>
        </p:spPr>
        <p:txBody>
          <a:bodyPr lIns="0" tIns="0" rIns="0" bIns="0" rtlCol="0" anchor="t">
            <a:spAutoFit/>
          </a:bodyPr>
          <a:lstStyle/>
          <a:p>
            <a:pPr algn="ctr">
              <a:lnSpc>
                <a:spcPts val="6426"/>
              </a:lnSpc>
            </a:pPr>
            <a:r>
              <a:rPr lang="en-US" sz="8033" b="1">
                <a:solidFill>
                  <a:srgbClr val="252930"/>
                </a:solidFill>
                <a:latin typeface="Maven Pro Bold"/>
                <a:ea typeface="Maven Pro Bold"/>
                <a:cs typeface="Maven Pro Bold"/>
                <a:sym typeface="Maven Pro Bold"/>
              </a:rPr>
              <a:t>METHODOLOGY</a:t>
            </a:r>
          </a:p>
        </p:txBody>
      </p:sp>
      <p:grpSp>
        <p:nvGrpSpPr>
          <p:cNvPr id="6" name="Group 6"/>
          <p:cNvGrpSpPr/>
          <p:nvPr/>
        </p:nvGrpSpPr>
        <p:grpSpPr>
          <a:xfrm>
            <a:off x="9144000" y="3121090"/>
            <a:ext cx="8723284" cy="6820159"/>
            <a:chOff x="0" y="0"/>
            <a:chExt cx="2297490" cy="1796256"/>
          </a:xfrm>
        </p:grpSpPr>
        <p:sp>
          <p:nvSpPr>
            <p:cNvPr id="7" name="Freeform 7"/>
            <p:cNvSpPr/>
            <p:nvPr/>
          </p:nvSpPr>
          <p:spPr>
            <a:xfrm>
              <a:off x="0" y="0"/>
              <a:ext cx="2297490" cy="1796256"/>
            </a:xfrm>
            <a:custGeom>
              <a:avLst/>
              <a:gdLst/>
              <a:ahLst/>
              <a:cxnLst/>
              <a:rect l="l" t="t" r="r" b="b"/>
              <a:pathLst>
                <a:path w="2297490" h="1796256">
                  <a:moveTo>
                    <a:pt x="45263" y="0"/>
                  </a:moveTo>
                  <a:lnTo>
                    <a:pt x="2252228" y="0"/>
                  </a:lnTo>
                  <a:cubicBezTo>
                    <a:pt x="2264232" y="0"/>
                    <a:pt x="2275745" y="4769"/>
                    <a:pt x="2284233" y="13257"/>
                  </a:cubicBezTo>
                  <a:cubicBezTo>
                    <a:pt x="2292722" y="21745"/>
                    <a:pt x="2297490" y="33258"/>
                    <a:pt x="2297490" y="45263"/>
                  </a:cubicBezTo>
                  <a:lnTo>
                    <a:pt x="2297490" y="1750993"/>
                  </a:lnTo>
                  <a:cubicBezTo>
                    <a:pt x="2297490" y="1775991"/>
                    <a:pt x="2277226" y="1796256"/>
                    <a:pt x="2252228" y="1796256"/>
                  </a:cubicBezTo>
                  <a:lnTo>
                    <a:pt x="45263" y="1796256"/>
                  </a:lnTo>
                  <a:cubicBezTo>
                    <a:pt x="33258" y="1796256"/>
                    <a:pt x="21745" y="1791487"/>
                    <a:pt x="13257" y="1782999"/>
                  </a:cubicBezTo>
                  <a:cubicBezTo>
                    <a:pt x="4769" y="1774510"/>
                    <a:pt x="0" y="1762998"/>
                    <a:pt x="0" y="1750993"/>
                  </a:cubicBezTo>
                  <a:lnTo>
                    <a:pt x="0" y="45263"/>
                  </a:lnTo>
                  <a:cubicBezTo>
                    <a:pt x="0" y="20265"/>
                    <a:pt x="20265" y="0"/>
                    <a:pt x="45263" y="0"/>
                  </a:cubicBezTo>
                  <a:close/>
                </a:path>
              </a:pathLst>
            </a:custGeom>
            <a:solidFill>
              <a:srgbClr val="C0B3A0">
                <a:alpha val="53725"/>
              </a:srgbClr>
            </a:solidFill>
          </p:spPr>
          <p:txBody>
            <a:bodyPr/>
            <a:lstStyle/>
            <a:p>
              <a:endParaRPr lang="en-GB"/>
            </a:p>
          </p:txBody>
        </p:sp>
        <p:sp>
          <p:nvSpPr>
            <p:cNvPr id="8" name="TextBox 8"/>
            <p:cNvSpPr txBox="1"/>
            <p:nvPr/>
          </p:nvSpPr>
          <p:spPr>
            <a:xfrm>
              <a:off x="0" y="-38100"/>
              <a:ext cx="2297490" cy="1834356"/>
            </a:xfrm>
            <a:prstGeom prst="rect">
              <a:avLst/>
            </a:prstGeom>
          </p:spPr>
          <p:txBody>
            <a:bodyPr lIns="50800" tIns="50800" rIns="50800" bIns="50800" rtlCol="0" anchor="ctr"/>
            <a:lstStyle/>
            <a:p>
              <a:pPr algn="just">
                <a:lnSpc>
                  <a:spcPts val="3359"/>
                </a:lnSpc>
                <a:spcBef>
                  <a:spcPct val="0"/>
                </a:spcBef>
              </a:pPr>
              <a:endParaRPr/>
            </a:p>
          </p:txBody>
        </p:sp>
      </p:grpSp>
      <p:sp>
        <p:nvSpPr>
          <p:cNvPr id="9" name="TextBox 9"/>
          <p:cNvSpPr txBox="1"/>
          <p:nvPr/>
        </p:nvSpPr>
        <p:spPr>
          <a:xfrm>
            <a:off x="1603205" y="3413125"/>
            <a:ext cx="5979043"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Quantitative Study</a:t>
            </a:r>
          </a:p>
        </p:txBody>
      </p:sp>
      <p:sp>
        <p:nvSpPr>
          <p:cNvPr id="10" name="Freeform 10"/>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516220" y="4042282"/>
            <a:ext cx="8153012" cy="6057720"/>
          </a:xfrm>
          <a:prstGeom prst="rect">
            <a:avLst/>
          </a:prstGeom>
        </p:spPr>
        <p:txBody>
          <a:bodyPr lIns="0" tIns="0" rIns="0" bIns="0" rtlCol="0" anchor="t">
            <a:spAutoFit/>
          </a:bodyPr>
          <a:lstStyle/>
          <a:p>
            <a:pPr marL="518160" lvl="1" indent="-259080" algn="l">
              <a:lnSpc>
                <a:spcPts val="4800"/>
              </a:lnSpc>
              <a:spcBef>
                <a:spcPct val="0"/>
              </a:spcBef>
              <a:buFont typeface="Arial"/>
              <a:buChar char="•"/>
            </a:pPr>
            <a:r>
              <a:rPr lang="en-US" sz="2400">
                <a:solidFill>
                  <a:srgbClr val="252930"/>
                </a:solidFill>
                <a:latin typeface="Maven Pro"/>
                <a:ea typeface="Maven Pro"/>
                <a:cs typeface="Maven Pro"/>
                <a:sym typeface="Maven Pro"/>
              </a:rPr>
              <a:t>64 Participant used 12 males 52 females. </a:t>
            </a:r>
          </a:p>
          <a:p>
            <a:pPr marL="518160" lvl="1" indent="-259080" algn="l">
              <a:lnSpc>
                <a:spcPts val="4800"/>
              </a:lnSpc>
              <a:spcBef>
                <a:spcPct val="0"/>
              </a:spcBef>
              <a:buFont typeface="Arial"/>
              <a:buChar char="•"/>
            </a:pPr>
            <a:r>
              <a:rPr lang="en-US" sz="2400">
                <a:solidFill>
                  <a:srgbClr val="252930"/>
                </a:solidFill>
                <a:latin typeface="Maven Pro"/>
                <a:ea typeface="Maven Pro"/>
                <a:cs typeface="Maven Pro"/>
                <a:sym typeface="Maven Pro"/>
              </a:rPr>
              <a:t>Age ranged from 18-57 with the Mean age being 29.8</a:t>
            </a:r>
          </a:p>
          <a:p>
            <a:pPr marL="518160" lvl="1" indent="-259080" algn="l">
              <a:lnSpc>
                <a:spcPts val="4800"/>
              </a:lnSpc>
              <a:spcBef>
                <a:spcPct val="0"/>
              </a:spcBef>
              <a:buFont typeface="Arial"/>
              <a:buChar char="•"/>
            </a:pPr>
            <a:r>
              <a:rPr lang="en-US" sz="2400">
                <a:solidFill>
                  <a:srgbClr val="252930"/>
                </a:solidFill>
                <a:latin typeface="Maven Pro"/>
                <a:ea typeface="Maven Pro"/>
                <a:cs typeface="Maven Pro"/>
                <a:sym typeface="Maven Pro"/>
              </a:rPr>
              <a:t>63 participant were used in the Mann U Whitney test due to one participant not answering a relationship satisfaction question.</a:t>
            </a:r>
          </a:p>
          <a:p>
            <a:pPr marL="518160" lvl="1" indent="-259080" algn="l">
              <a:lnSpc>
                <a:spcPts val="4800"/>
              </a:lnSpc>
              <a:spcBef>
                <a:spcPct val="0"/>
              </a:spcBef>
              <a:buFont typeface="Arial"/>
              <a:buChar char="•"/>
            </a:pPr>
            <a:r>
              <a:rPr lang="en-US" sz="2400">
                <a:solidFill>
                  <a:srgbClr val="252930"/>
                </a:solidFill>
                <a:latin typeface="Maven Pro"/>
                <a:ea typeface="Maven Pro"/>
                <a:cs typeface="Maven Pro"/>
                <a:sym typeface="Maven Pro"/>
              </a:rPr>
              <a:t>Voluntarily recruited via a link on the psychology and counselling Facebook page and also on UWTSD EMS portal.</a:t>
            </a:r>
          </a:p>
          <a:p>
            <a:pPr marL="518160" lvl="1" indent="-259080" algn="l">
              <a:lnSpc>
                <a:spcPts val="4800"/>
              </a:lnSpc>
              <a:spcBef>
                <a:spcPct val="0"/>
              </a:spcBef>
              <a:buFont typeface="Arial"/>
              <a:buChar char="•"/>
            </a:pPr>
            <a:r>
              <a:rPr lang="en-US" sz="2400">
                <a:solidFill>
                  <a:srgbClr val="252930"/>
                </a:solidFill>
                <a:latin typeface="Maven Pro"/>
                <a:ea typeface="Maven Pro"/>
                <a:cs typeface="Maven Pro"/>
                <a:sym typeface="Maven Pro"/>
              </a:rPr>
              <a:t>Online study created on qualtrics.</a:t>
            </a:r>
          </a:p>
          <a:p>
            <a:pPr algn="ctr">
              <a:lnSpc>
                <a:spcPts val="4957"/>
              </a:lnSpc>
              <a:spcBef>
                <a:spcPct val="0"/>
              </a:spcBef>
            </a:pPr>
            <a:endParaRPr lang="en-US" sz="2400">
              <a:solidFill>
                <a:srgbClr val="252930"/>
              </a:solidFill>
              <a:latin typeface="Maven Pro"/>
              <a:ea typeface="Maven Pro"/>
              <a:cs typeface="Maven Pro"/>
              <a:sym typeface="Maven Pro"/>
            </a:endParaRPr>
          </a:p>
        </p:txBody>
      </p:sp>
      <p:sp>
        <p:nvSpPr>
          <p:cNvPr id="14" name="TextBox 14"/>
          <p:cNvSpPr txBox="1"/>
          <p:nvPr/>
        </p:nvSpPr>
        <p:spPr>
          <a:xfrm>
            <a:off x="9338038" y="3408902"/>
            <a:ext cx="8325758" cy="6054036"/>
          </a:xfrm>
          <a:prstGeom prst="rect">
            <a:avLst/>
          </a:prstGeom>
        </p:spPr>
        <p:txBody>
          <a:bodyPr lIns="0" tIns="0" rIns="0" bIns="0" rtlCol="0" anchor="t">
            <a:spAutoFit/>
          </a:bodyPr>
          <a:lstStyle/>
          <a:p>
            <a:pPr marL="519167" lvl="1" indent="-259584" algn="l">
              <a:lnSpc>
                <a:spcPts val="4809"/>
              </a:lnSpc>
              <a:buFont typeface="Arial"/>
              <a:buChar char="•"/>
            </a:pPr>
            <a:r>
              <a:rPr lang="en-US" sz="2404">
                <a:solidFill>
                  <a:srgbClr val="252930"/>
                </a:solidFill>
                <a:latin typeface="Maven Pro"/>
                <a:ea typeface="Maven Pro"/>
                <a:cs typeface="Maven Pro"/>
                <a:sym typeface="Maven Pro"/>
              </a:rPr>
              <a:t>All participants took part The Attachment Style Questionnaire (Chui and Leung, 2016) (items 4 and 7 were reversed) and The Relationship Assessment Scale (Vaughn and Matyastik, 1999)</a:t>
            </a:r>
          </a:p>
          <a:p>
            <a:pPr marL="519167" lvl="1" indent="-259584" algn="l">
              <a:lnSpc>
                <a:spcPts val="4809"/>
              </a:lnSpc>
              <a:buFont typeface="Arial"/>
              <a:buChar char="•"/>
            </a:pPr>
            <a:r>
              <a:rPr lang="en-US" sz="2404">
                <a:solidFill>
                  <a:srgbClr val="252930"/>
                </a:solidFill>
                <a:latin typeface="Maven Pro"/>
                <a:ea typeface="Maven Pro"/>
                <a:cs typeface="Maven Pro"/>
                <a:sym typeface="Maven Pro"/>
              </a:rPr>
              <a:t>To examine the relationships between attachment styles and relationship satisfaction a Pearson's moment correlation was conducted.</a:t>
            </a:r>
          </a:p>
          <a:p>
            <a:pPr marL="519167" lvl="1" indent="-259584" algn="l">
              <a:lnSpc>
                <a:spcPts val="4809"/>
              </a:lnSpc>
              <a:buFont typeface="Arial"/>
              <a:buChar char="•"/>
            </a:pPr>
            <a:r>
              <a:rPr lang="en-US" sz="2404">
                <a:solidFill>
                  <a:srgbClr val="252930"/>
                </a:solidFill>
                <a:latin typeface="Maven Pro"/>
                <a:ea typeface="Maven Pro"/>
                <a:cs typeface="Maven Pro"/>
                <a:sym typeface="Maven Pro"/>
              </a:rPr>
              <a:t>To assess whether there was a significant difference in relationship satisfaction between straight and same-sex relationships a Mann U Whitney test was used.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1214005" y="3941590"/>
            <a:ext cx="7929995" cy="5236845"/>
          </a:xfrm>
          <a:prstGeom prst="rect">
            <a:avLst/>
          </a:prstGeom>
        </p:spPr>
        <p:txBody>
          <a:bodyPr lIns="0" tIns="0" rIns="0" bIns="0" rtlCol="0" anchor="t">
            <a:spAutoFit/>
          </a:bodyPr>
          <a:lstStyle/>
          <a:p>
            <a:pPr algn="just">
              <a:lnSpc>
                <a:spcPts val="3359"/>
              </a:lnSpc>
            </a:pPr>
            <a:r>
              <a:rPr lang="en-US" sz="2400">
                <a:solidFill>
                  <a:srgbClr val="252930"/>
                </a:solidFill>
                <a:latin typeface="Maven Pro"/>
                <a:ea typeface="Maven Pro"/>
                <a:cs typeface="Maven Pro"/>
                <a:sym typeface="Maven Pro"/>
              </a:rPr>
              <a:t>Mann U Whitney test:</a:t>
            </a:r>
          </a:p>
          <a:p>
            <a:pPr algn="just">
              <a:lnSpc>
                <a:spcPts val="3359"/>
              </a:lnSpc>
            </a:pPr>
            <a:r>
              <a:rPr lang="en-US" sz="2400">
                <a:solidFill>
                  <a:srgbClr val="252930"/>
                </a:solidFill>
                <a:latin typeface="Maven Pro"/>
                <a:ea typeface="Maven Pro"/>
                <a:cs typeface="Maven Pro"/>
                <a:sym typeface="Maven Pro"/>
              </a:rPr>
              <a:t>Straight couples: (Md = 21.0 , N = 57) </a:t>
            </a:r>
          </a:p>
          <a:p>
            <a:pPr algn="just">
              <a:lnSpc>
                <a:spcPts val="3359"/>
              </a:lnSpc>
            </a:pPr>
            <a:r>
              <a:rPr lang="en-US" sz="2400">
                <a:solidFill>
                  <a:srgbClr val="252930"/>
                </a:solidFill>
                <a:latin typeface="Maven Pro"/>
                <a:ea typeface="Maven Pro"/>
                <a:cs typeface="Maven Pro"/>
                <a:sym typeface="Maven Pro"/>
              </a:rPr>
              <a:t>same sex Couples: (Md = 22.5 , N = 6),</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No significant difference in relationship satisfaction between straight and same sex couples: (U = 135.00, Z = .85, p = 0.39, r = 0.11.</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However, results could be due to such a small sample size in same sex couples. </a:t>
            </a:r>
          </a:p>
          <a:p>
            <a:pPr algn="just">
              <a:lnSpc>
                <a:spcPts val="4200"/>
              </a:lnSpc>
            </a:pPr>
            <a:endParaRPr lang="en-US" sz="2400">
              <a:solidFill>
                <a:srgbClr val="252930"/>
              </a:solidFill>
              <a:latin typeface="Maven Pro"/>
              <a:ea typeface="Maven Pro"/>
              <a:cs typeface="Maven Pro"/>
              <a:sym typeface="Maven Pro"/>
            </a:endParaRPr>
          </a:p>
          <a:p>
            <a:pPr algn="just">
              <a:lnSpc>
                <a:spcPts val="4200"/>
              </a:lnSpc>
            </a:pPr>
            <a:endParaRPr lang="en-US" sz="2400">
              <a:solidFill>
                <a:srgbClr val="252930"/>
              </a:solidFill>
              <a:latin typeface="Maven Pro"/>
              <a:ea typeface="Maven Pro"/>
              <a:cs typeface="Maven Pro"/>
              <a:sym typeface="Maven Pro"/>
            </a:endParaRPr>
          </a:p>
        </p:txBody>
      </p:sp>
      <p:sp>
        <p:nvSpPr>
          <p:cNvPr id="3" name="Freeform 3"/>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5400000">
            <a:off x="15972490" y="900019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9479855" y="4767335"/>
            <a:ext cx="8293795" cy="2937174"/>
          </a:xfrm>
          <a:custGeom>
            <a:avLst/>
            <a:gdLst/>
            <a:ahLst/>
            <a:cxnLst/>
            <a:rect l="l" t="t" r="r" b="b"/>
            <a:pathLst>
              <a:path w="8293795" h="2937174">
                <a:moveTo>
                  <a:pt x="0" y="0"/>
                </a:moveTo>
                <a:lnTo>
                  <a:pt x="8293795" y="0"/>
                </a:lnTo>
                <a:lnTo>
                  <a:pt x="8293795" y="2937175"/>
                </a:lnTo>
                <a:lnTo>
                  <a:pt x="0" y="2937175"/>
                </a:lnTo>
                <a:lnTo>
                  <a:pt x="0" y="0"/>
                </a:lnTo>
                <a:close/>
              </a:path>
            </a:pathLst>
          </a:custGeom>
          <a:blipFill>
            <a:blip r:embed="rId8"/>
            <a:stretch>
              <a:fillRect t="-809" b="-1708"/>
            </a:stretch>
          </a:blipFill>
        </p:spPr>
        <p:txBody>
          <a:bodyPr/>
          <a:lstStyle/>
          <a:p>
            <a:endParaRPr lang="en-GB"/>
          </a:p>
        </p:txBody>
      </p:sp>
      <p:sp>
        <p:nvSpPr>
          <p:cNvPr id="7" name="TextBox 7"/>
          <p:cNvSpPr txBox="1"/>
          <p:nvPr/>
        </p:nvSpPr>
        <p:spPr>
          <a:xfrm>
            <a:off x="5323669" y="1780314"/>
            <a:ext cx="7640663" cy="920751"/>
          </a:xfrm>
          <a:prstGeom prst="rect">
            <a:avLst/>
          </a:prstGeom>
        </p:spPr>
        <p:txBody>
          <a:bodyPr lIns="0" tIns="0" rIns="0" bIns="0" rtlCol="0" anchor="t">
            <a:spAutoFit/>
          </a:bodyPr>
          <a:lstStyle/>
          <a:p>
            <a:pPr algn="ctr">
              <a:lnSpc>
                <a:spcPts val="6400"/>
              </a:lnSpc>
            </a:pPr>
            <a:r>
              <a:rPr lang="en-US" sz="8000" b="1">
                <a:solidFill>
                  <a:srgbClr val="252930"/>
                </a:solidFill>
                <a:latin typeface="Maven Pro Bold"/>
                <a:ea typeface="Maven Pro Bold"/>
                <a:cs typeface="Maven Pro Bold"/>
                <a:sym typeface="Maven Pro Bold"/>
              </a:rPr>
              <a:t>RESULT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Freeform 2"/>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5400000">
            <a:off x="1799290" y="900019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aphicFrame>
        <p:nvGraphicFramePr>
          <p:cNvPr id="5" name="Table 5"/>
          <p:cNvGraphicFramePr>
            <a:graphicFrameLocks noGrp="1"/>
          </p:cNvGraphicFramePr>
          <p:nvPr/>
        </p:nvGraphicFramePr>
        <p:xfrm>
          <a:off x="9658892" y="1739410"/>
          <a:ext cx="7624586" cy="7205386"/>
        </p:xfrm>
        <a:graphic>
          <a:graphicData uri="http://schemas.openxmlformats.org/drawingml/2006/table">
            <a:tbl>
              <a:tblPr/>
              <a:tblGrid>
                <a:gridCol w="3812293">
                  <a:extLst>
                    <a:ext uri="{9D8B030D-6E8A-4147-A177-3AD203B41FA5}">
                      <a16:colId xmlns:a16="http://schemas.microsoft.com/office/drawing/2014/main" val="20000"/>
                    </a:ext>
                  </a:extLst>
                </a:gridCol>
                <a:gridCol w="3812293">
                  <a:extLst>
                    <a:ext uri="{9D8B030D-6E8A-4147-A177-3AD203B41FA5}">
                      <a16:colId xmlns:a16="http://schemas.microsoft.com/office/drawing/2014/main" val="20001"/>
                    </a:ext>
                  </a:extLst>
                </a:gridCol>
              </a:tblGrid>
              <a:tr h="1723614">
                <a:tc>
                  <a:txBody>
                    <a:bodyPr/>
                    <a:lstStyle/>
                    <a:p>
                      <a:pPr algn="ctr">
                        <a:lnSpc>
                          <a:spcPts val="3359"/>
                        </a:lnSpc>
                        <a:defRPr/>
                      </a:pPr>
                      <a:r>
                        <a:rPr lang="en-US" sz="2399" b="1">
                          <a:solidFill>
                            <a:srgbClr val="000000"/>
                          </a:solidFill>
                          <a:latin typeface="Maven Pro Bold"/>
                          <a:ea typeface="Maven Pro Bold"/>
                          <a:cs typeface="Maven Pro Bold"/>
                          <a:sym typeface="Maven Pro Bold"/>
                        </a:rPr>
                        <a:t>Attachment styles: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b="1">
                          <a:solidFill>
                            <a:srgbClr val="000000"/>
                          </a:solidFill>
                          <a:latin typeface="Maven Pro Bold"/>
                          <a:ea typeface="Maven Pro Bold"/>
                          <a:cs typeface="Maven Pro Bold"/>
                          <a:sym typeface="Maven Pro Bold"/>
                        </a:rPr>
                        <a:t>Corelation with relationship staisfction:</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Secure</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Non significant </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Fearful avoidant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Significant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Preoccupied </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Non significant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Disorganised</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Significant (But weak relationship)</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TextBox 6"/>
          <p:cNvSpPr txBox="1"/>
          <p:nvPr/>
        </p:nvSpPr>
        <p:spPr>
          <a:xfrm>
            <a:off x="1028700" y="1691785"/>
            <a:ext cx="8115842" cy="7944128"/>
          </a:xfrm>
          <a:prstGeom prst="rect">
            <a:avLst/>
          </a:prstGeom>
        </p:spPr>
        <p:txBody>
          <a:bodyPr lIns="0" tIns="0" rIns="0" bIns="0" rtlCol="0" anchor="t">
            <a:spAutoFit/>
          </a:bodyPr>
          <a:lstStyle/>
          <a:p>
            <a:pPr algn="just">
              <a:lnSpc>
                <a:spcPts val="3359"/>
              </a:lnSpc>
            </a:pPr>
            <a:r>
              <a:rPr lang="en-US" sz="2400">
                <a:solidFill>
                  <a:srgbClr val="252930"/>
                </a:solidFill>
                <a:latin typeface="Maven Pro"/>
                <a:ea typeface="Maven Pro"/>
                <a:cs typeface="Maven Pro"/>
                <a:sym typeface="Maven Pro"/>
              </a:rPr>
              <a:t>Pearson's Product Moment correlation:</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Used to explore the relationship between attachment styles and relationship satisfaction.</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Secure attachment and relationship satisfaction, r = .17, N = 63, p &gt; .05.</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Fearful avoidant attachment and relationship satisfaction, r = .77, N = 63, p &lt; .05.</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Preoccupied attachment and relationship satisfaction, r = -.15, N = 63, p &gt; .05. </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Disorganised attachment and relationship satisfaction, r = -.26, N = 63, p &lt; .05. </a:t>
            </a:r>
          </a:p>
          <a:p>
            <a:pPr algn="just">
              <a:lnSpc>
                <a:spcPts val="2327"/>
              </a:lnSpc>
            </a:pPr>
            <a:endParaRPr lang="en-US" sz="2400">
              <a:solidFill>
                <a:srgbClr val="252930"/>
              </a:solidFill>
              <a:latin typeface="Maven Pro"/>
              <a:ea typeface="Maven Pro"/>
              <a:cs typeface="Maven Pro"/>
              <a:sym typeface="Maven Pro"/>
            </a:endParaRPr>
          </a:p>
          <a:p>
            <a:pPr algn="just">
              <a:lnSpc>
                <a:spcPts val="2327"/>
              </a:lnSpc>
            </a:pPr>
            <a:endParaRPr lang="en-US" sz="2400">
              <a:solidFill>
                <a:srgbClr val="252930"/>
              </a:solidFill>
              <a:latin typeface="Maven Pro"/>
              <a:ea typeface="Maven Pro"/>
              <a:cs typeface="Maven Pro"/>
              <a:sym typeface="Maven Pro"/>
            </a:endParaRPr>
          </a:p>
          <a:p>
            <a:pPr algn="just">
              <a:lnSpc>
                <a:spcPts val="2327"/>
              </a:lnSpc>
            </a:pPr>
            <a:endParaRPr lang="en-US" sz="2400">
              <a:solidFill>
                <a:srgbClr val="252930"/>
              </a:solidFill>
              <a:latin typeface="Maven Pro"/>
              <a:ea typeface="Maven Pro"/>
              <a:cs typeface="Maven Pro"/>
              <a:sym typeface="Maven Pro"/>
            </a:endParaRPr>
          </a:p>
          <a:p>
            <a:pPr algn="just">
              <a:lnSpc>
                <a:spcPts val="2909"/>
              </a:lnSpc>
            </a:pPr>
            <a:endParaRPr lang="en-US" sz="2400">
              <a:solidFill>
                <a:srgbClr val="252930"/>
              </a:solidFill>
              <a:latin typeface="Maven Pro"/>
              <a:ea typeface="Maven Pro"/>
              <a:cs typeface="Maven Pro"/>
              <a:sym typeface="Maven Pro"/>
            </a:endParaRPr>
          </a:p>
        </p:txBody>
      </p:sp>
      <p:sp>
        <p:nvSpPr>
          <p:cNvPr id="7" name="TextBox 7"/>
          <p:cNvSpPr txBox="1"/>
          <p:nvPr/>
        </p:nvSpPr>
        <p:spPr>
          <a:xfrm>
            <a:off x="1028700" y="506570"/>
            <a:ext cx="7640663" cy="920751"/>
          </a:xfrm>
          <a:prstGeom prst="rect">
            <a:avLst/>
          </a:prstGeom>
        </p:spPr>
        <p:txBody>
          <a:bodyPr lIns="0" tIns="0" rIns="0" bIns="0" rtlCol="0" anchor="t">
            <a:spAutoFit/>
          </a:bodyPr>
          <a:lstStyle/>
          <a:p>
            <a:pPr algn="ctr">
              <a:lnSpc>
                <a:spcPts val="6400"/>
              </a:lnSpc>
            </a:pPr>
            <a:r>
              <a:rPr lang="en-US" sz="8000" b="1">
                <a:solidFill>
                  <a:srgbClr val="252930"/>
                </a:solidFill>
                <a:latin typeface="Maven Pro Bold"/>
                <a:ea typeface="Maven Pro Bold"/>
                <a:cs typeface="Maven Pro Bold"/>
                <a:sym typeface="Maven Pro Bold"/>
              </a:rPr>
              <a:t>RESULT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258110" y="3121090"/>
            <a:ext cx="8707860" cy="6820159"/>
            <a:chOff x="0" y="0"/>
            <a:chExt cx="2293428" cy="1796256"/>
          </a:xfrm>
        </p:grpSpPr>
        <p:sp>
          <p:nvSpPr>
            <p:cNvPr id="3" name="Freeform 3"/>
            <p:cNvSpPr/>
            <p:nvPr/>
          </p:nvSpPr>
          <p:spPr>
            <a:xfrm>
              <a:off x="0" y="0"/>
              <a:ext cx="2293428" cy="1796256"/>
            </a:xfrm>
            <a:custGeom>
              <a:avLst/>
              <a:gdLst/>
              <a:ahLst/>
              <a:cxnLst/>
              <a:rect l="l" t="t" r="r" b="b"/>
              <a:pathLst>
                <a:path w="2293428" h="1796256">
                  <a:moveTo>
                    <a:pt x="45343" y="0"/>
                  </a:moveTo>
                  <a:lnTo>
                    <a:pt x="2248085" y="0"/>
                  </a:lnTo>
                  <a:cubicBezTo>
                    <a:pt x="2273128" y="0"/>
                    <a:pt x="2293428" y="20301"/>
                    <a:pt x="2293428" y="45343"/>
                  </a:cubicBezTo>
                  <a:lnTo>
                    <a:pt x="2293428" y="1750913"/>
                  </a:lnTo>
                  <a:cubicBezTo>
                    <a:pt x="2293428" y="1775955"/>
                    <a:pt x="2273128" y="1796256"/>
                    <a:pt x="2248085" y="1796256"/>
                  </a:cubicBezTo>
                  <a:lnTo>
                    <a:pt x="45343" y="1796256"/>
                  </a:lnTo>
                  <a:cubicBezTo>
                    <a:pt x="20301" y="1796256"/>
                    <a:pt x="0" y="1775955"/>
                    <a:pt x="0" y="1750913"/>
                  </a:cubicBezTo>
                  <a:lnTo>
                    <a:pt x="0" y="45343"/>
                  </a:lnTo>
                  <a:cubicBezTo>
                    <a:pt x="0" y="20301"/>
                    <a:pt x="20301" y="0"/>
                    <a:pt x="45343" y="0"/>
                  </a:cubicBezTo>
                  <a:close/>
                </a:path>
              </a:pathLst>
            </a:custGeom>
            <a:solidFill>
              <a:srgbClr val="C0B3A0">
                <a:alpha val="53725"/>
              </a:srgbClr>
            </a:solidFill>
          </p:spPr>
          <p:txBody>
            <a:bodyPr/>
            <a:lstStyle/>
            <a:p>
              <a:endParaRPr lang="en-GB"/>
            </a:p>
          </p:txBody>
        </p:sp>
        <p:sp>
          <p:nvSpPr>
            <p:cNvPr id="4" name="TextBox 4"/>
            <p:cNvSpPr txBox="1"/>
            <p:nvPr/>
          </p:nvSpPr>
          <p:spPr>
            <a:xfrm>
              <a:off x="0" y="-47625"/>
              <a:ext cx="2293428" cy="1843881"/>
            </a:xfrm>
            <a:prstGeom prst="rect">
              <a:avLst/>
            </a:prstGeom>
          </p:spPr>
          <p:txBody>
            <a:bodyPr lIns="50800" tIns="50800" rIns="50800" bIns="50800" rtlCol="0" anchor="ctr"/>
            <a:lstStyle/>
            <a:p>
              <a:pPr algn="l">
                <a:lnSpc>
                  <a:spcPts val="3359"/>
                </a:lnSpc>
              </a:pPr>
              <a:endParaRPr/>
            </a:p>
            <a:p>
              <a:pPr algn="l">
                <a:lnSpc>
                  <a:spcPts val="3359"/>
                </a:lnSpc>
              </a:pPr>
              <a:endParaRPr/>
            </a:p>
            <a:p>
              <a:pPr algn="ctr">
                <a:lnSpc>
                  <a:spcPts val="2659"/>
                </a:lnSpc>
              </a:pPr>
              <a:endParaRPr/>
            </a:p>
            <a:p>
              <a:pPr algn="ctr">
                <a:lnSpc>
                  <a:spcPts val="2659"/>
                </a:lnSpc>
              </a:pPr>
              <a:endParaRPr/>
            </a:p>
            <a:p>
              <a:pPr algn="ctr">
                <a:lnSpc>
                  <a:spcPts val="2659"/>
                </a:lnSpc>
                <a:spcBef>
                  <a:spcPct val="0"/>
                </a:spcBef>
              </a:pPr>
              <a:r>
                <a:rPr lang="en-US" sz="1899">
                  <a:solidFill>
                    <a:srgbClr val="252930">
                      <a:alpha val="53725"/>
                    </a:srgbClr>
                  </a:solidFill>
                  <a:latin typeface="Open Sans"/>
                  <a:ea typeface="Open Sans"/>
                  <a:cs typeface="Open Sans"/>
                  <a:sym typeface="Open Sans"/>
                </a:rPr>
                <a:t> </a:t>
              </a:r>
            </a:p>
          </p:txBody>
        </p:sp>
      </p:grpSp>
      <p:sp>
        <p:nvSpPr>
          <p:cNvPr id="5" name="TextBox 5"/>
          <p:cNvSpPr txBox="1"/>
          <p:nvPr/>
        </p:nvSpPr>
        <p:spPr>
          <a:xfrm>
            <a:off x="3745017" y="741811"/>
            <a:ext cx="10441907" cy="1732072"/>
          </a:xfrm>
          <a:prstGeom prst="rect">
            <a:avLst/>
          </a:prstGeom>
        </p:spPr>
        <p:txBody>
          <a:bodyPr lIns="0" tIns="0" rIns="0" bIns="0" rtlCol="0" anchor="t">
            <a:spAutoFit/>
          </a:bodyPr>
          <a:lstStyle/>
          <a:p>
            <a:pPr algn="ctr">
              <a:lnSpc>
                <a:spcPts val="6426"/>
              </a:lnSpc>
            </a:pPr>
            <a:r>
              <a:rPr lang="en-US" sz="8033" b="1">
                <a:solidFill>
                  <a:srgbClr val="252930"/>
                </a:solidFill>
                <a:latin typeface="Maven Pro Bold"/>
                <a:ea typeface="Maven Pro Bold"/>
                <a:cs typeface="Maven Pro Bold"/>
                <a:sym typeface="Maven Pro Bold"/>
              </a:rPr>
              <a:t>STRENGTHS AND WEAKNESSES</a:t>
            </a:r>
          </a:p>
        </p:txBody>
      </p:sp>
      <p:grpSp>
        <p:nvGrpSpPr>
          <p:cNvPr id="6" name="Group 6"/>
          <p:cNvGrpSpPr/>
          <p:nvPr/>
        </p:nvGrpSpPr>
        <p:grpSpPr>
          <a:xfrm>
            <a:off x="9333876" y="3121090"/>
            <a:ext cx="8723284" cy="6820159"/>
            <a:chOff x="0" y="0"/>
            <a:chExt cx="2297490" cy="1796256"/>
          </a:xfrm>
        </p:grpSpPr>
        <p:sp>
          <p:nvSpPr>
            <p:cNvPr id="7" name="Freeform 7"/>
            <p:cNvSpPr/>
            <p:nvPr/>
          </p:nvSpPr>
          <p:spPr>
            <a:xfrm>
              <a:off x="0" y="0"/>
              <a:ext cx="2297490" cy="1796256"/>
            </a:xfrm>
            <a:custGeom>
              <a:avLst/>
              <a:gdLst/>
              <a:ahLst/>
              <a:cxnLst/>
              <a:rect l="l" t="t" r="r" b="b"/>
              <a:pathLst>
                <a:path w="2297490" h="1796256">
                  <a:moveTo>
                    <a:pt x="45263" y="0"/>
                  </a:moveTo>
                  <a:lnTo>
                    <a:pt x="2252228" y="0"/>
                  </a:lnTo>
                  <a:cubicBezTo>
                    <a:pt x="2264232" y="0"/>
                    <a:pt x="2275745" y="4769"/>
                    <a:pt x="2284233" y="13257"/>
                  </a:cubicBezTo>
                  <a:cubicBezTo>
                    <a:pt x="2292722" y="21745"/>
                    <a:pt x="2297490" y="33258"/>
                    <a:pt x="2297490" y="45263"/>
                  </a:cubicBezTo>
                  <a:lnTo>
                    <a:pt x="2297490" y="1750993"/>
                  </a:lnTo>
                  <a:cubicBezTo>
                    <a:pt x="2297490" y="1775991"/>
                    <a:pt x="2277226" y="1796256"/>
                    <a:pt x="2252228" y="1796256"/>
                  </a:cubicBezTo>
                  <a:lnTo>
                    <a:pt x="45263" y="1796256"/>
                  </a:lnTo>
                  <a:cubicBezTo>
                    <a:pt x="33258" y="1796256"/>
                    <a:pt x="21745" y="1791487"/>
                    <a:pt x="13257" y="1782999"/>
                  </a:cubicBezTo>
                  <a:cubicBezTo>
                    <a:pt x="4769" y="1774510"/>
                    <a:pt x="0" y="1762998"/>
                    <a:pt x="0" y="1750993"/>
                  </a:cubicBezTo>
                  <a:lnTo>
                    <a:pt x="0" y="45263"/>
                  </a:lnTo>
                  <a:cubicBezTo>
                    <a:pt x="0" y="20265"/>
                    <a:pt x="20265" y="0"/>
                    <a:pt x="45263" y="0"/>
                  </a:cubicBezTo>
                  <a:close/>
                </a:path>
              </a:pathLst>
            </a:custGeom>
            <a:solidFill>
              <a:srgbClr val="C0B3A0">
                <a:alpha val="53725"/>
              </a:srgbClr>
            </a:solidFill>
          </p:spPr>
          <p:txBody>
            <a:bodyPr/>
            <a:lstStyle/>
            <a:p>
              <a:endParaRPr lang="en-GB"/>
            </a:p>
          </p:txBody>
        </p:sp>
        <p:sp>
          <p:nvSpPr>
            <p:cNvPr id="8" name="TextBox 8"/>
            <p:cNvSpPr txBox="1"/>
            <p:nvPr/>
          </p:nvSpPr>
          <p:spPr>
            <a:xfrm>
              <a:off x="0" y="-38100"/>
              <a:ext cx="2297490" cy="1834356"/>
            </a:xfrm>
            <a:prstGeom prst="rect">
              <a:avLst/>
            </a:prstGeom>
          </p:spPr>
          <p:txBody>
            <a:bodyPr lIns="50800" tIns="50800" rIns="50800" bIns="50800" rtlCol="0" anchor="ctr"/>
            <a:lstStyle/>
            <a:p>
              <a:pPr algn="just">
                <a:lnSpc>
                  <a:spcPts val="3359"/>
                </a:lnSpc>
                <a:spcBef>
                  <a:spcPct val="0"/>
                </a:spcBef>
              </a:pPr>
              <a:endParaRPr/>
            </a:p>
          </p:txBody>
        </p:sp>
      </p:grpSp>
      <p:sp>
        <p:nvSpPr>
          <p:cNvPr id="9" name="TextBox 9"/>
          <p:cNvSpPr txBox="1"/>
          <p:nvPr/>
        </p:nvSpPr>
        <p:spPr>
          <a:xfrm>
            <a:off x="2387905" y="3545946"/>
            <a:ext cx="4768582"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Strengths</a:t>
            </a:r>
          </a:p>
        </p:txBody>
      </p:sp>
      <p:sp>
        <p:nvSpPr>
          <p:cNvPr id="10" name="Freeform 10"/>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10752455" y="3400964"/>
            <a:ext cx="4768582"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Weaknesses</a:t>
            </a:r>
          </a:p>
        </p:txBody>
      </p:sp>
      <p:sp>
        <p:nvSpPr>
          <p:cNvPr id="14" name="TextBox 14"/>
          <p:cNvSpPr txBox="1"/>
          <p:nvPr/>
        </p:nvSpPr>
        <p:spPr>
          <a:xfrm>
            <a:off x="9620884" y="4480543"/>
            <a:ext cx="8149268" cy="4596765"/>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252930"/>
                </a:solidFill>
                <a:latin typeface="Maven Pro"/>
                <a:ea typeface="Maven Pro"/>
                <a:cs typeface="Maven Pro"/>
                <a:sym typeface="Maven Pro"/>
              </a:rPr>
              <a:t>Small sample size, particularly same sex couples (6)</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A lot more females (52) than males (12)</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Could not do original analysis (two-way between-subjects ANOVA) so could not see whether attachment styles influenced relationship satisfaction in same sex and straight couples differently.</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Just quantitative data collected so lower validity.</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Online study so less control when it comes to distractions. </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self reported measures = social desirability bias</a:t>
            </a:r>
          </a:p>
          <a:p>
            <a:pPr algn="l">
              <a:lnSpc>
                <a:spcPts val="3359"/>
              </a:lnSpc>
            </a:pPr>
            <a:endParaRPr lang="en-US" sz="2400">
              <a:solidFill>
                <a:srgbClr val="252930"/>
              </a:solidFill>
              <a:latin typeface="Maven Pro"/>
              <a:ea typeface="Maven Pro"/>
              <a:cs typeface="Maven Pro"/>
              <a:sym typeface="Maven Pro"/>
            </a:endParaRPr>
          </a:p>
        </p:txBody>
      </p:sp>
      <p:sp>
        <p:nvSpPr>
          <p:cNvPr id="15" name="TextBox 15"/>
          <p:cNvSpPr txBox="1"/>
          <p:nvPr/>
        </p:nvSpPr>
        <p:spPr>
          <a:xfrm>
            <a:off x="516220" y="4480543"/>
            <a:ext cx="8149268" cy="3758565"/>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252930"/>
                </a:solidFill>
                <a:latin typeface="Maven Pro"/>
                <a:ea typeface="Maven Pro"/>
                <a:cs typeface="Maven Pro"/>
                <a:sym typeface="Maven Pro"/>
              </a:rPr>
              <a:t>Adds to the literature surrounding this topic.</a:t>
            </a:r>
          </a:p>
          <a:p>
            <a:pPr algn="l">
              <a:lnSpc>
                <a:spcPts val="3359"/>
              </a:lnSpc>
            </a:pPr>
            <a:r>
              <a:rPr lang="en-US" sz="2400">
                <a:solidFill>
                  <a:srgbClr val="252930"/>
                </a:solidFill>
                <a:latin typeface="Maven Pro"/>
                <a:ea typeface="Maven Pro"/>
                <a:cs typeface="Maven Pro"/>
                <a:sym typeface="Maven Pro"/>
              </a:rPr>
              <a:t>E.g: How different attachment styles independently affect relationship satisfaction differently. </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Some findings support the literature found on how insecure attachments can result in poorer relationship satisfaction. </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Accessible to not only students from UWTSD. </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Quantitative data so could form statistics and find relationships between variable.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3745017" y="741811"/>
            <a:ext cx="10441907" cy="1732072"/>
          </a:xfrm>
          <a:prstGeom prst="rect">
            <a:avLst/>
          </a:prstGeom>
        </p:spPr>
        <p:txBody>
          <a:bodyPr lIns="0" tIns="0" rIns="0" bIns="0" rtlCol="0" anchor="t">
            <a:spAutoFit/>
          </a:bodyPr>
          <a:lstStyle/>
          <a:p>
            <a:pPr algn="ctr">
              <a:lnSpc>
                <a:spcPts val="6426"/>
              </a:lnSpc>
            </a:pPr>
            <a:r>
              <a:rPr lang="en-US" sz="8033" b="1">
                <a:solidFill>
                  <a:srgbClr val="252930"/>
                </a:solidFill>
                <a:latin typeface="Maven Pro Bold"/>
                <a:ea typeface="Maven Pro Bold"/>
                <a:cs typeface="Maven Pro Bold"/>
                <a:sym typeface="Maven Pro Bold"/>
              </a:rPr>
              <a:t>CONT. OF WEAKNESSES</a:t>
            </a:r>
          </a:p>
        </p:txBody>
      </p:sp>
      <p:grpSp>
        <p:nvGrpSpPr>
          <p:cNvPr id="3" name="Group 3"/>
          <p:cNvGrpSpPr/>
          <p:nvPr/>
        </p:nvGrpSpPr>
        <p:grpSpPr>
          <a:xfrm>
            <a:off x="1028700" y="3121090"/>
            <a:ext cx="17028460" cy="6820159"/>
            <a:chOff x="0" y="0"/>
            <a:chExt cx="4484862" cy="1796256"/>
          </a:xfrm>
        </p:grpSpPr>
        <p:sp>
          <p:nvSpPr>
            <p:cNvPr id="4" name="Freeform 4"/>
            <p:cNvSpPr/>
            <p:nvPr/>
          </p:nvSpPr>
          <p:spPr>
            <a:xfrm>
              <a:off x="0" y="0"/>
              <a:ext cx="4484862" cy="1796256"/>
            </a:xfrm>
            <a:custGeom>
              <a:avLst/>
              <a:gdLst/>
              <a:ahLst/>
              <a:cxnLst/>
              <a:rect l="l" t="t" r="r" b="b"/>
              <a:pathLst>
                <a:path w="4484862" h="1796256">
                  <a:moveTo>
                    <a:pt x="23187" y="0"/>
                  </a:moveTo>
                  <a:lnTo>
                    <a:pt x="4461675" y="0"/>
                  </a:lnTo>
                  <a:cubicBezTo>
                    <a:pt x="4474481" y="0"/>
                    <a:pt x="4484862" y="10381"/>
                    <a:pt x="4484862" y="23187"/>
                  </a:cubicBezTo>
                  <a:lnTo>
                    <a:pt x="4484862" y="1773069"/>
                  </a:lnTo>
                  <a:cubicBezTo>
                    <a:pt x="4484862" y="1785875"/>
                    <a:pt x="4474481" y="1796256"/>
                    <a:pt x="4461675" y="1796256"/>
                  </a:cubicBezTo>
                  <a:lnTo>
                    <a:pt x="23187" y="1796256"/>
                  </a:lnTo>
                  <a:cubicBezTo>
                    <a:pt x="17037" y="1796256"/>
                    <a:pt x="11140" y="1793813"/>
                    <a:pt x="6791" y="1789465"/>
                  </a:cubicBezTo>
                  <a:cubicBezTo>
                    <a:pt x="2443" y="1785116"/>
                    <a:pt x="0" y="1779219"/>
                    <a:pt x="0" y="1773069"/>
                  </a:cubicBezTo>
                  <a:lnTo>
                    <a:pt x="0" y="23187"/>
                  </a:lnTo>
                  <a:cubicBezTo>
                    <a:pt x="0" y="17037"/>
                    <a:pt x="2443" y="11140"/>
                    <a:pt x="6791" y="6791"/>
                  </a:cubicBezTo>
                  <a:cubicBezTo>
                    <a:pt x="11140" y="2443"/>
                    <a:pt x="17037" y="0"/>
                    <a:pt x="2318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484862" cy="1834356"/>
            </a:xfrm>
            <a:prstGeom prst="rect">
              <a:avLst/>
            </a:prstGeom>
          </p:spPr>
          <p:txBody>
            <a:bodyPr lIns="50800" tIns="50800" rIns="50800" bIns="50800" rtlCol="0" anchor="ctr"/>
            <a:lstStyle/>
            <a:p>
              <a:pPr algn="just">
                <a:lnSpc>
                  <a:spcPts val="3359"/>
                </a:lnSpc>
                <a:spcBef>
                  <a:spcPct val="0"/>
                </a:spcBef>
              </a:pPr>
              <a:endParaRPr/>
            </a:p>
          </p:txBody>
        </p:sp>
      </p:grpSp>
      <p:sp>
        <p:nvSpPr>
          <p:cNvPr id="6" name="Freeform 6"/>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6759709" y="3413125"/>
            <a:ext cx="4768582"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Weaknesses</a:t>
            </a:r>
          </a:p>
        </p:txBody>
      </p:sp>
      <p:sp>
        <p:nvSpPr>
          <p:cNvPr id="10" name="TextBox 10"/>
          <p:cNvSpPr txBox="1"/>
          <p:nvPr/>
        </p:nvSpPr>
        <p:spPr>
          <a:xfrm>
            <a:off x="1563965" y="4628075"/>
            <a:ext cx="15957930" cy="3758565"/>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252930"/>
                </a:solidFill>
                <a:latin typeface="Maven Pro"/>
                <a:ea typeface="Maven Pro"/>
                <a:cs typeface="Maven Pro"/>
                <a:sym typeface="Maven Pro"/>
              </a:rPr>
              <a:t>Individual differences not truly acknowledged. </a:t>
            </a:r>
          </a:p>
          <a:p>
            <a:pPr algn="l">
              <a:lnSpc>
                <a:spcPts val="3359"/>
              </a:lnSpc>
            </a:pPr>
            <a:r>
              <a:rPr lang="en-US" sz="2400">
                <a:solidFill>
                  <a:srgbClr val="252930"/>
                </a:solidFill>
                <a:latin typeface="Maven Pro"/>
                <a:ea typeface="Maven Pro"/>
                <a:cs typeface="Maven Pro"/>
                <a:sym typeface="Maven Pro"/>
              </a:rPr>
              <a:t>E.g: findings by Altinok et al. (2020)  found that narcissism influences a partners views on infidelity which impacts the overall satisfaction felt.</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Not accessible to all individuals.</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Despite research suggesting that attachment styles affect phone use which impacts satisfaction felt in a relationship (Roberts &amp; David, 2016). This implies that other factors not just attachment styles can negatively impact a relationship.</a:t>
            </a:r>
          </a:p>
          <a:p>
            <a:pPr algn="l">
              <a:lnSpc>
                <a:spcPts val="3359"/>
              </a:lnSpc>
            </a:pPr>
            <a:endParaRPr lang="en-US" sz="2400">
              <a:solidFill>
                <a:srgbClr val="252930"/>
              </a:solidFill>
              <a:latin typeface="Maven Pro"/>
              <a:ea typeface="Maven Pro"/>
              <a:cs typeface="Maven Pro"/>
              <a:sym typeface="Maven Pro"/>
            </a:endParaRPr>
          </a:p>
          <a:p>
            <a:pPr algn="l">
              <a:lnSpc>
                <a:spcPts val="3359"/>
              </a:lnSpc>
            </a:pPr>
            <a:endParaRPr lang="en-US" sz="2400">
              <a:solidFill>
                <a:srgbClr val="252930"/>
              </a:solidFill>
              <a:latin typeface="Maven Pro"/>
              <a:ea typeface="Maven Pro"/>
              <a:cs typeface="Maven Pro"/>
              <a:sym typeface="Maven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1000516" y="2919982"/>
            <a:ext cx="7800780" cy="6939861"/>
            <a:chOff x="0" y="0"/>
            <a:chExt cx="2054526" cy="1827782"/>
          </a:xfrm>
        </p:grpSpPr>
        <p:sp>
          <p:nvSpPr>
            <p:cNvPr id="3" name="Freeform 3"/>
            <p:cNvSpPr/>
            <p:nvPr/>
          </p:nvSpPr>
          <p:spPr>
            <a:xfrm>
              <a:off x="0" y="0"/>
              <a:ext cx="2054526" cy="1827782"/>
            </a:xfrm>
            <a:custGeom>
              <a:avLst/>
              <a:gdLst/>
              <a:ahLst/>
              <a:cxnLst/>
              <a:rect l="l" t="t" r="r" b="b"/>
              <a:pathLst>
                <a:path w="2054526" h="1827782">
                  <a:moveTo>
                    <a:pt x="50615" y="0"/>
                  </a:moveTo>
                  <a:lnTo>
                    <a:pt x="2003911" y="0"/>
                  </a:lnTo>
                  <a:cubicBezTo>
                    <a:pt x="2017335" y="0"/>
                    <a:pt x="2030209" y="5333"/>
                    <a:pt x="2039701" y="14825"/>
                  </a:cubicBezTo>
                  <a:cubicBezTo>
                    <a:pt x="2049194" y="24317"/>
                    <a:pt x="2054526" y="37191"/>
                    <a:pt x="2054526" y="50615"/>
                  </a:cubicBezTo>
                  <a:lnTo>
                    <a:pt x="2054526" y="1777167"/>
                  </a:lnTo>
                  <a:cubicBezTo>
                    <a:pt x="2054526" y="1805121"/>
                    <a:pt x="2031865" y="1827782"/>
                    <a:pt x="2003911" y="1827782"/>
                  </a:cubicBezTo>
                  <a:lnTo>
                    <a:pt x="50615" y="1827782"/>
                  </a:lnTo>
                  <a:cubicBezTo>
                    <a:pt x="22661" y="1827782"/>
                    <a:pt x="0" y="1805121"/>
                    <a:pt x="0" y="1777167"/>
                  </a:cubicBezTo>
                  <a:lnTo>
                    <a:pt x="0" y="50615"/>
                  </a:lnTo>
                  <a:cubicBezTo>
                    <a:pt x="0" y="22661"/>
                    <a:pt x="22661" y="0"/>
                    <a:pt x="50615" y="0"/>
                  </a:cubicBezTo>
                  <a:close/>
                </a:path>
              </a:pathLst>
            </a:custGeom>
            <a:solidFill>
              <a:srgbClr val="C0B3A0">
                <a:alpha val="53725"/>
              </a:srgbClr>
            </a:solidFill>
          </p:spPr>
          <p:txBody>
            <a:bodyPr/>
            <a:lstStyle/>
            <a:p>
              <a:endParaRPr lang="en-GB"/>
            </a:p>
          </p:txBody>
        </p:sp>
        <p:sp>
          <p:nvSpPr>
            <p:cNvPr id="4" name="TextBox 4"/>
            <p:cNvSpPr txBox="1"/>
            <p:nvPr/>
          </p:nvSpPr>
          <p:spPr>
            <a:xfrm>
              <a:off x="0" y="-47625"/>
              <a:ext cx="2054526" cy="1875407"/>
            </a:xfrm>
            <a:prstGeom prst="rect">
              <a:avLst/>
            </a:prstGeom>
          </p:spPr>
          <p:txBody>
            <a:bodyPr lIns="50800" tIns="50800" rIns="50800" bIns="50800" rtlCol="0" anchor="ctr"/>
            <a:lstStyle/>
            <a:p>
              <a:pPr algn="l">
                <a:lnSpc>
                  <a:spcPts val="3359"/>
                </a:lnSpc>
              </a:pPr>
              <a:endParaRPr/>
            </a:p>
          </p:txBody>
        </p:sp>
      </p:grpSp>
      <p:sp>
        <p:nvSpPr>
          <p:cNvPr id="5" name="TextBox 5"/>
          <p:cNvSpPr txBox="1"/>
          <p:nvPr/>
        </p:nvSpPr>
        <p:spPr>
          <a:xfrm>
            <a:off x="5145692" y="1899121"/>
            <a:ext cx="8865010" cy="917406"/>
          </a:xfrm>
          <a:prstGeom prst="rect">
            <a:avLst/>
          </a:prstGeom>
        </p:spPr>
        <p:txBody>
          <a:bodyPr lIns="0" tIns="0" rIns="0" bIns="0" rtlCol="0" anchor="t">
            <a:spAutoFit/>
          </a:bodyPr>
          <a:lstStyle/>
          <a:p>
            <a:pPr algn="ctr">
              <a:lnSpc>
                <a:spcPts val="6497"/>
              </a:lnSpc>
            </a:pPr>
            <a:r>
              <a:rPr lang="en-US" sz="8121" b="1">
                <a:solidFill>
                  <a:srgbClr val="252D37"/>
                </a:solidFill>
                <a:latin typeface="Maven Pro Bold"/>
                <a:ea typeface="Maven Pro Bold"/>
                <a:cs typeface="Maven Pro Bold"/>
                <a:sym typeface="Maven Pro Bold"/>
              </a:rPr>
              <a:t>CONCLUSION</a:t>
            </a:r>
          </a:p>
        </p:txBody>
      </p:sp>
      <p:grpSp>
        <p:nvGrpSpPr>
          <p:cNvPr id="6" name="Group 6"/>
          <p:cNvGrpSpPr/>
          <p:nvPr/>
        </p:nvGrpSpPr>
        <p:grpSpPr>
          <a:xfrm>
            <a:off x="9458520" y="2816527"/>
            <a:ext cx="7800780" cy="6939861"/>
            <a:chOff x="0" y="0"/>
            <a:chExt cx="2054526" cy="1827782"/>
          </a:xfrm>
        </p:grpSpPr>
        <p:sp>
          <p:nvSpPr>
            <p:cNvPr id="7" name="Freeform 7"/>
            <p:cNvSpPr/>
            <p:nvPr/>
          </p:nvSpPr>
          <p:spPr>
            <a:xfrm>
              <a:off x="0" y="0"/>
              <a:ext cx="2054526" cy="1827782"/>
            </a:xfrm>
            <a:custGeom>
              <a:avLst/>
              <a:gdLst/>
              <a:ahLst/>
              <a:cxnLst/>
              <a:rect l="l" t="t" r="r" b="b"/>
              <a:pathLst>
                <a:path w="2054526" h="1827782">
                  <a:moveTo>
                    <a:pt x="50615" y="0"/>
                  </a:moveTo>
                  <a:lnTo>
                    <a:pt x="2003911" y="0"/>
                  </a:lnTo>
                  <a:cubicBezTo>
                    <a:pt x="2017335" y="0"/>
                    <a:pt x="2030209" y="5333"/>
                    <a:pt x="2039701" y="14825"/>
                  </a:cubicBezTo>
                  <a:cubicBezTo>
                    <a:pt x="2049194" y="24317"/>
                    <a:pt x="2054526" y="37191"/>
                    <a:pt x="2054526" y="50615"/>
                  </a:cubicBezTo>
                  <a:lnTo>
                    <a:pt x="2054526" y="1777167"/>
                  </a:lnTo>
                  <a:cubicBezTo>
                    <a:pt x="2054526" y="1805121"/>
                    <a:pt x="2031865" y="1827782"/>
                    <a:pt x="2003911" y="1827782"/>
                  </a:cubicBezTo>
                  <a:lnTo>
                    <a:pt x="50615" y="1827782"/>
                  </a:lnTo>
                  <a:cubicBezTo>
                    <a:pt x="22661" y="1827782"/>
                    <a:pt x="0" y="1805121"/>
                    <a:pt x="0" y="1777167"/>
                  </a:cubicBezTo>
                  <a:lnTo>
                    <a:pt x="0" y="50615"/>
                  </a:lnTo>
                  <a:cubicBezTo>
                    <a:pt x="0" y="22661"/>
                    <a:pt x="22661" y="0"/>
                    <a:pt x="50615" y="0"/>
                  </a:cubicBezTo>
                  <a:close/>
                </a:path>
              </a:pathLst>
            </a:custGeom>
            <a:solidFill>
              <a:srgbClr val="C0B3A0">
                <a:alpha val="53725"/>
              </a:srgbClr>
            </a:solidFill>
          </p:spPr>
          <p:txBody>
            <a:bodyPr/>
            <a:lstStyle/>
            <a:p>
              <a:endParaRPr lang="en-GB"/>
            </a:p>
          </p:txBody>
        </p:sp>
        <p:sp>
          <p:nvSpPr>
            <p:cNvPr id="8" name="TextBox 8"/>
            <p:cNvSpPr txBox="1"/>
            <p:nvPr/>
          </p:nvSpPr>
          <p:spPr>
            <a:xfrm>
              <a:off x="0" y="-38100"/>
              <a:ext cx="2054526" cy="1865882"/>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9541440" y="3920107"/>
            <a:ext cx="7634941" cy="4685076"/>
          </a:xfrm>
          <a:prstGeom prst="rect">
            <a:avLst/>
          </a:prstGeom>
        </p:spPr>
        <p:txBody>
          <a:bodyPr lIns="0" tIns="0" rIns="0" bIns="0" rtlCol="0" anchor="t">
            <a:spAutoFit/>
          </a:bodyPr>
          <a:lstStyle/>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Having a secure attachment styles does not necessarily mean higher relationships satisfaction which does not support the attachment theory or previous literature.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Mixed methods approach may have been more beneficial.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There were Undergraduate restraints.</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Further research should be done that has more diverse samples. </a:t>
            </a:r>
          </a:p>
          <a:p>
            <a:pPr algn="just">
              <a:lnSpc>
                <a:spcPts val="3359"/>
              </a:lnSpc>
            </a:pPr>
            <a:endParaRPr lang="en-US" sz="2400">
              <a:solidFill>
                <a:srgbClr val="252D37"/>
              </a:solidFill>
              <a:latin typeface="Maven Pro"/>
              <a:ea typeface="Maven Pro"/>
              <a:cs typeface="Maven Pro"/>
              <a:sym typeface="Maven Pro"/>
            </a:endParaRPr>
          </a:p>
          <a:p>
            <a:pPr algn="just">
              <a:lnSpc>
                <a:spcPts val="4124"/>
              </a:lnSpc>
            </a:pPr>
            <a:endParaRPr lang="en-US" sz="2400">
              <a:solidFill>
                <a:srgbClr val="252D37"/>
              </a:solidFill>
              <a:latin typeface="Maven Pro"/>
              <a:ea typeface="Maven Pro"/>
              <a:cs typeface="Maven Pro"/>
              <a:sym typeface="Maven Pro"/>
            </a:endParaRPr>
          </a:p>
        </p:txBody>
      </p:sp>
      <p:sp>
        <p:nvSpPr>
          <p:cNvPr id="10" name="Freeform 10"/>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1000516" y="3315924"/>
            <a:ext cx="7634941" cy="5942376"/>
          </a:xfrm>
          <a:prstGeom prst="rect">
            <a:avLst/>
          </a:prstGeom>
        </p:spPr>
        <p:txBody>
          <a:bodyPr lIns="0" tIns="0" rIns="0" bIns="0" rtlCol="0" anchor="t">
            <a:spAutoFit/>
          </a:bodyPr>
          <a:lstStyle/>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Hypothesis was partially supported. Fearful avoidant and disorganised attachment styles had a significant relationship with relationship satisfaction,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HOWEVER,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Secure and preoccupied attachment styles showed no significant relationship</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There was no significant difference between relationship satisfaction in heterosexual and same-sex relationships.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 Did not support the hypothesis that there may be a difference in relationship satisfaction between these couples based on attachment styles.</a:t>
            </a:r>
          </a:p>
          <a:p>
            <a:pPr algn="just">
              <a:lnSpc>
                <a:spcPts val="4124"/>
              </a:lnSpc>
            </a:pPr>
            <a:endParaRPr lang="en-US" sz="2400">
              <a:solidFill>
                <a:srgbClr val="252D37"/>
              </a:solidFill>
              <a:latin typeface="Maven Pro"/>
              <a:ea typeface="Maven Pro"/>
              <a:cs typeface="Maven Pro"/>
              <a:sym typeface="Maven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2754150" y="3832722"/>
            <a:ext cx="12779699" cy="1791414"/>
          </a:xfrm>
          <a:prstGeom prst="rect">
            <a:avLst/>
          </a:prstGeom>
        </p:spPr>
        <p:txBody>
          <a:bodyPr lIns="0" tIns="0" rIns="0" bIns="0" rtlCol="0" anchor="t">
            <a:spAutoFit/>
          </a:bodyPr>
          <a:lstStyle/>
          <a:p>
            <a:pPr algn="ctr">
              <a:lnSpc>
                <a:spcPts val="12435"/>
              </a:lnSpc>
            </a:pPr>
            <a:r>
              <a:rPr lang="en-US" sz="15544" b="1">
                <a:solidFill>
                  <a:srgbClr val="252D37"/>
                </a:solidFill>
                <a:latin typeface="Maven Pro Bold"/>
                <a:ea typeface="Maven Pro Bold"/>
                <a:cs typeface="Maven Pro Bold"/>
                <a:sym typeface="Maven Pro Bold"/>
              </a:rPr>
              <a:t>Thank You</a:t>
            </a:r>
          </a:p>
        </p:txBody>
      </p:sp>
      <p:sp>
        <p:nvSpPr>
          <p:cNvPr id="3" name="TextBox 3"/>
          <p:cNvSpPr txBox="1"/>
          <p:nvPr/>
        </p:nvSpPr>
        <p:spPr>
          <a:xfrm>
            <a:off x="4243940" y="5955758"/>
            <a:ext cx="9800119" cy="790235"/>
          </a:xfrm>
          <a:prstGeom prst="rect">
            <a:avLst/>
          </a:prstGeom>
        </p:spPr>
        <p:txBody>
          <a:bodyPr lIns="0" tIns="0" rIns="0" bIns="0" rtlCol="0" anchor="t">
            <a:spAutoFit/>
          </a:bodyPr>
          <a:lstStyle/>
          <a:p>
            <a:pPr algn="ctr">
              <a:lnSpc>
                <a:spcPts val="5926"/>
              </a:lnSpc>
            </a:pPr>
            <a:r>
              <a:rPr lang="en-US" sz="5926">
                <a:solidFill>
                  <a:srgbClr val="252D37"/>
                </a:solidFill>
                <a:latin typeface="Maven Pro"/>
                <a:ea typeface="Maven Pro"/>
                <a:cs typeface="Maven Pro"/>
                <a:sym typeface="Maven Pro"/>
              </a:rPr>
              <a:t>For your attention</a:t>
            </a:r>
          </a:p>
        </p:txBody>
      </p:sp>
      <p:sp>
        <p:nvSpPr>
          <p:cNvPr id="4" name="Freeform 4"/>
          <p:cNvSpPr/>
          <p:nvPr/>
        </p:nvSpPr>
        <p:spPr>
          <a:xfrm>
            <a:off x="0" y="6974593"/>
            <a:ext cx="809919" cy="3227938"/>
          </a:xfrm>
          <a:custGeom>
            <a:avLst/>
            <a:gdLst/>
            <a:ahLst/>
            <a:cxnLst/>
            <a:rect l="l" t="t" r="r" b="b"/>
            <a:pathLst>
              <a:path w="809919" h="3227938">
                <a:moveTo>
                  <a:pt x="0" y="0"/>
                </a:moveTo>
                <a:lnTo>
                  <a:pt x="809919" y="0"/>
                </a:lnTo>
                <a:lnTo>
                  <a:pt x="809919" y="3227938"/>
                </a:lnTo>
                <a:lnTo>
                  <a:pt x="0" y="32279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613969" y="8304597"/>
            <a:ext cx="4261740" cy="2130870"/>
          </a:xfrm>
          <a:custGeom>
            <a:avLst/>
            <a:gdLst/>
            <a:ahLst/>
            <a:cxnLst/>
            <a:rect l="l" t="t" r="r" b="b"/>
            <a:pathLst>
              <a:path w="4261740" h="2130870">
                <a:moveTo>
                  <a:pt x="0" y="0"/>
                </a:moveTo>
                <a:lnTo>
                  <a:pt x="4261740" y="0"/>
                </a:lnTo>
                <a:lnTo>
                  <a:pt x="4261740" y="2130870"/>
                </a:lnTo>
                <a:lnTo>
                  <a:pt x="0" y="21308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10800000">
            <a:off x="17582856" y="118636"/>
            <a:ext cx="809919" cy="3227938"/>
          </a:xfrm>
          <a:custGeom>
            <a:avLst/>
            <a:gdLst/>
            <a:ahLst/>
            <a:cxnLst/>
            <a:rect l="l" t="t" r="r" b="b"/>
            <a:pathLst>
              <a:path w="809919" h="3227938">
                <a:moveTo>
                  <a:pt x="0" y="0"/>
                </a:moveTo>
                <a:lnTo>
                  <a:pt x="809919" y="0"/>
                </a:lnTo>
                <a:lnTo>
                  <a:pt x="809919" y="3227938"/>
                </a:lnTo>
                <a:lnTo>
                  <a:pt x="0" y="32279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rot="-10800000">
            <a:off x="12517066" y="-114300"/>
            <a:ext cx="4261740" cy="2130870"/>
          </a:xfrm>
          <a:custGeom>
            <a:avLst/>
            <a:gdLst/>
            <a:ahLst/>
            <a:cxnLst/>
            <a:rect l="l" t="t" r="r" b="b"/>
            <a:pathLst>
              <a:path w="4261740" h="2130870">
                <a:moveTo>
                  <a:pt x="0" y="0"/>
                </a:moveTo>
                <a:lnTo>
                  <a:pt x="4261740" y="0"/>
                </a:lnTo>
                <a:lnTo>
                  <a:pt x="4261740" y="2130870"/>
                </a:lnTo>
                <a:lnTo>
                  <a:pt x="0" y="21308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4446054" y="266700"/>
            <a:ext cx="9705277" cy="823095"/>
          </a:xfrm>
          <a:prstGeom prst="rect">
            <a:avLst/>
          </a:prstGeom>
        </p:spPr>
        <p:txBody>
          <a:bodyPr lIns="0" tIns="0" rIns="0" bIns="0" rtlCol="0" anchor="t">
            <a:spAutoFit/>
          </a:bodyPr>
          <a:lstStyle/>
          <a:p>
            <a:pPr algn="ctr">
              <a:lnSpc>
                <a:spcPts val="5762"/>
              </a:lnSpc>
            </a:pPr>
            <a:r>
              <a:rPr lang="en-US" sz="7202" b="1">
                <a:solidFill>
                  <a:srgbClr val="252930"/>
                </a:solidFill>
                <a:latin typeface="Maven Pro Bold"/>
                <a:ea typeface="Maven Pro Bold"/>
                <a:cs typeface="Maven Pro Bold"/>
                <a:sym typeface="Maven Pro Bold"/>
              </a:rPr>
              <a:t>REFERENCE</a:t>
            </a:r>
          </a:p>
        </p:txBody>
      </p:sp>
      <p:grpSp>
        <p:nvGrpSpPr>
          <p:cNvPr id="3" name="Group 3"/>
          <p:cNvGrpSpPr/>
          <p:nvPr/>
        </p:nvGrpSpPr>
        <p:grpSpPr>
          <a:xfrm>
            <a:off x="1028700" y="1028700"/>
            <a:ext cx="16230600" cy="9197205"/>
            <a:chOff x="0" y="0"/>
            <a:chExt cx="4274726" cy="2422309"/>
          </a:xfrm>
        </p:grpSpPr>
        <p:sp>
          <p:nvSpPr>
            <p:cNvPr id="4" name="Freeform 4"/>
            <p:cNvSpPr/>
            <p:nvPr/>
          </p:nvSpPr>
          <p:spPr>
            <a:xfrm>
              <a:off x="0" y="0"/>
              <a:ext cx="4274726" cy="2422309"/>
            </a:xfrm>
            <a:custGeom>
              <a:avLst/>
              <a:gdLst/>
              <a:ahLst/>
              <a:cxnLst/>
              <a:rect l="l" t="t" r="r" b="b"/>
              <a:pathLst>
                <a:path w="4274726" h="2422309">
                  <a:moveTo>
                    <a:pt x="24327" y="0"/>
                  </a:moveTo>
                  <a:lnTo>
                    <a:pt x="4250399" y="0"/>
                  </a:lnTo>
                  <a:cubicBezTo>
                    <a:pt x="4263834" y="0"/>
                    <a:pt x="4274726" y="10891"/>
                    <a:pt x="4274726" y="24327"/>
                  </a:cubicBezTo>
                  <a:lnTo>
                    <a:pt x="4274726" y="2397982"/>
                  </a:lnTo>
                  <a:cubicBezTo>
                    <a:pt x="4274726" y="2404434"/>
                    <a:pt x="4272163" y="2410622"/>
                    <a:pt x="4267601" y="2415184"/>
                  </a:cubicBezTo>
                  <a:cubicBezTo>
                    <a:pt x="4263039" y="2419746"/>
                    <a:pt x="4256851" y="2422309"/>
                    <a:pt x="4250399" y="2422309"/>
                  </a:cubicBezTo>
                  <a:lnTo>
                    <a:pt x="24327" y="2422309"/>
                  </a:lnTo>
                  <a:cubicBezTo>
                    <a:pt x="10891" y="2422309"/>
                    <a:pt x="0" y="2411418"/>
                    <a:pt x="0" y="2397982"/>
                  </a:cubicBezTo>
                  <a:lnTo>
                    <a:pt x="0" y="24327"/>
                  </a:lnTo>
                  <a:cubicBezTo>
                    <a:pt x="0" y="10891"/>
                    <a:pt x="10891" y="0"/>
                    <a:pt x="2432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274726" cy="2460409"/>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1493640" y="838200"/>
            <a:ext cx="15300720" cy="12561135"/>
          </a:xfrm>
          <a:prstGeom prst="rect">
            <a:avLst/>
          </a:prstGeom>
        </p:spPr>
        <p:txBody>
          <a:bodyPr lIns="0" tIns="0" rIns="0" bIns="0" rtlCol="0" anchor="t">
            <a:spAutoFit/>
          </a:bodyPr>
          <a:lstStyle/>
          <a:p>
            <a:pPr algn="l">
              <a:lnSpc>
                <a:spcPts val="4800"/>
              </a:lnSpc>
            </a:pPr>
            <a:r>
              <a:rPr lang="en-US" sz="2400">
                <a:solidFill>
                  <a:srgbClr val="252930"/>
                </a:solidFill>
                <a:latin typeface="Maven Pro"/>
                <a:ea typeface="Maven Pro"/>
                <a:cs typeface="Maven Pro"/>
                <a:sym typeface="Maven Pro"/>
              </a:rPr>
              <a:t>Altinok, A., Kiliç, N., &amp; Sudzina, F. (2020). Exploring the associations between narcissism, intentions towards infidelity, and relationship satisfaction: Attachment styles as a moderator. PloS One, 15(11), e0242277–e0242277. https://doi.org/10.1371/journal.pone.0242277</a:t>
            </a:r>
          </a:p>
          <a:p>
            <a:pPr algn="l">
              <a:lnSpc>
                <a:spcPts val="4800"/>
              </a:lnSpc>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Chui, W. Y., &amp; Leung, M.-T. (2016). Adult attachment internal working model of self and other in Chinese culture: Measured by the Attachment Style 27 Questionnaire — Short Form (ASQ-SF) by confirmatory factor analysis (CFA) and item response theory (IRT). Personality and Individual Differences, 96, 55–64. https://doi.org/10.1016/j.paid.2016.02.068 </a:t>
            </a: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Feeney, J., &amp; Fitzgerald, J. (2019). Attachment, conflict and relationship quality: Laboratory-based and clinical insights. Current opinion in psychology, 25, 127-131. https://doi.org/10.1016/j.copsyc.2018.04.002 </a:t>
            </a: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González-Ortega, E., Orgaz, B., Vicario-Molina, I., &amp; Fuertes, A. (2021). Adult Attachment, Conflict Resolution Style and Relationship Quality among Spanish Young-adult Couples. The Spanish Journal of Psychology, 24, e5 e5. https://doi.org/10.1017/SJP.2021.4 </a:t>
            </a: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4446054" y="266700"/>
            <a:ext cx="9705277" cy="823095"/>
          </a:xfrm>
          <a:prstGeom prst="rect">
            <a:avLst/>
          </a:prstGeom>
        </p:spPr>
        <p:txBody>
          <a:bodyPr lIns="0" tIns="0" rIns="0" bIns="0" rtlCol="0" anchor="t">
            <a:spAutoFit/>
          </a:bodyPr>
          <a:lstStyle/>
          <a:p>
            <a:pPr algn="ctr">
              <a:lnSpc>
                <a:spcPts val="5762"/>
              </a:lnSpc>
            </a:pPr>
            <a:r>
              <a:rPr lang="en-US" sz="7202" b="1">
                <a:solidFill>
                  <a:srgbClr val="252930"/>
                </a:solidFill>
                <a:latin typeface="Maven Pro Bold"/>
                <a:ea typeface="Maven Pro Bold"/>
                <a:cs typeface="Maven Pro Bold"/>
                <a:sym typeface="Maven Pro Bold"/>
              </a:rPr>
              <a:t>REFERENCE</a:t>
            </a:r>
          </a:p>
        </p:txBody>
      </p:sp>
      <p:grpSp>
        <p:nvGrpSpPr>
          <p:cNvPr id="3" name="Group 3"/>
          <p:cNvGrpSpPr/>
          <p:nvPr/>
        </p:nvGrpSpPr>
        <p:grpSpPr>
          <a:xfrm>
            <a:off x="1028700" y="1028700"/>
            <a:ext cx="16230600" cy="9197205"/>
            <a:chOff x="0" y="0"/>
            <a:chExt cx="4274726" cy="2422309"/>
          </a:xfrm>
        </p:grpSpPr>
        <p:sp>
          <p:nvSpPr>
            <p:cNvPr id="4" name="Freeform 4"/>
            <p:cNvSpPr/>
            <p:nvPr/>
          </p:nvSpPr>
          <p:spPr>
            <a:xfrm>
              <a:off x="0" y="0"/>
              <a:ext cx="4274726" cy="2422309"/>
            </a:xfrm>
            <a:custGeom>
              <a:avLst/>
              <a:gdLst/>
              <a:ahLst/>
              <a:cxnLst/>
              <a:rect l="l" t="t" r="r" b="b"/>
              <a:pathLst>
                <a:path w="4274726" h="2422309">
                  <a:moveTo>
                    <a:pt x="24327" y="0"/>
                  </a:moveTo>
                  <a:lnTo>
                    <a:pt x="4250399" y="0"/>
                  </a:lnTo>
                  <a:cubicBezTo>
                    <a:pt x="4263834" y="0"/>
                    <a:pt x="4274726" y="10891"/>
                    <a:pt x="4274726" y="24327"/>
                  </a:cubicBezTo>
                  <a:lnTo>
                    <a:pt x="4274726" y="2397982"/>
                  </a:lnTo>
                  <a:cubicBezTo>
                    <a:pt x="4274726" y="2404434"/>
                    <a:pt x="4272163" y="2410622"/>
                    <a:pt x="4267601" y="2415184"/>
                  </a:cubicBezTo>
                  <a:cubicBezTo>
                    <a:pt x="4263039" y="2419746"/>
                    <a:pt x="4256851" y="2422309"/>
                    <a:pt x="4250399" y="2422309"/>
                  </a:cubicBezTo>
                  <a:lnTo>
                    <a:pt x="24327" y="2422309"/>
                  </a:lnTo>
                  <a:cubicBezTo>
                    <a:pt x="10891" y="2422309"/>
                    <a:pt x="0" y="2411418"/>
                    <a:pt x="0" y="2397982"/>
                  </a:cubicBezTo>
                  <a:lnTo>
                    <a:pt x="0" y="24327"/>
                  </a:lnTo>
                  <a:cubicBezTo>
                    <a:pt x="0" y="10891"/>
                    <a:pt x="10891" y="0"/>
                    <a:pt x="2432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274726" cy="2460409"/>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1493640" y="899295"/>
            <a:ext cx="15300720" cy="14389935"/>
          </a:xfrm>
          <a:prstGeom prst="rect">
            <a:avLst/>
          </a:prstGeom>
        </p:spPr>
        <p:txBody>
          <a:bodyPr lIns="0" tIns="0" rIns="0" bIns="0" rtlCol="0" anchor="t">
            <a:spAutoFit/>
          </a:bodyPr>
          <a:lstStyle/>
          <a:p>
            <a:pPr algn="l">
              <a:lnSpc>
                <a:spcPts val="4800"/>
              </a:lnSpc>
            </a:pPr>
            <a:r>
              <a:rPr lang="en-US" sz="2400">
                <a:solidFill>
                  <a:srgbClr val="252930"/>
                </a:solidFill>
                <a:latin typeface="Maven Pro"/>
                <a:ea typeface="Maven Pro"/>
                <a:cs typeface="Maven Pro"/>
                <a:sym typeface="Maven Pro"/>
              </a:rPr>
              <a:t>Mohr, J. J., Selterman, D., &amp; Fassinger, R. E. (2013). Romantic attachment and relationship functioning in same-sex couples. Journal of counseling psychology, 60(1), 72. https://psycnet.apa.org/doi/10.1037/a0030994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Roberts, J. A., &amp; David, M. E. (2016). My life has become a major distraction from my cell phone: Partner phubbing and relationship satisfaction among romantic partners. Computers in human behavior, 54, 134-141. https://doi.org/10.1016/j.chb.2015.07.058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Simpson, J. A. (1990). Influence of attachment styles on romantic relationships. Journal of personality and social psychology, 59(5), 971. https://psycnet.apa.org/doi/10.1037/0022-3514.59.5.971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Trachtenberg-Ray, D., &amp; Modesto, O. (2023). Attachment and Relationship Satisfaction Among Gay Men: the Mediating Role of Well-Being. Sexuality Research &amp; Social Policy, 20(2), 453–464. https://doi.org/10.1007/s13178 021-00634-2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Vaughn, M. J., &amp; Matyastik Baier, M. E. (1999). Reliability and validity of the relationship assessment scale. The American Journal of Family Therapy, 27(2), 137–147. https://doi.org/10.1080/019261899262023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Vollmann, M., Sprang, S., &amp; van den Brink, F. (2019). Adult attachment and relationship satisfaction: The mediating role of gratitude toward the partner. Journal of Social and Personal Relationships, 36(11-12), 3875-3886. https://doi.org/10.1177/0265407519841712 </a:t>
            </a: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4446054" y="266700"/>
            <a:ext cx="9705277" cy="823095"/>
          </a:xfrm>
          <a:prstGeom prst="rect">
            <a:avLst/>
          </a:prstGeom>
        </p:spPr>
        <p:txBody>
          <a:bodyPr lIns="0" tIns="0" rIns="0" bIns="0" rtlCol="0" anchor="t">
            <a:spAutoFit/>
          </a:bodyPr>
          <a:lstStyle/>
          <a:p>
            <a:pPr algn="ctr">
              <a:lnSpc>
                <a:spcPts val="5762"/>
              </a:lnSpc>
            </a:pPr>
            <a:r>
              <a:rPr lang="en-US" sz="7202" b="1">
                <a:solidFill>
                  <a:srgbClr val="252930"/>
                </a:solidFill>
                <a:latin typeface="Maven Pro Bold"/>
                <a:ea typeface="Maven Pro Bold"/>
                <a:cs typeface="Maven Pro Bold"/>
                <a:sym typeface="Maven Pro Bold"/>
              </a:rPr>
              <a:t>REFERENCE</a:t>
            </a:r>
          </a:p>
        </p:txBody>
      </p:sp>
      <p:grpSp>
        <p:nvGrpSpPr>
          <p:cNvPr id="3" name="Group 3"/>
          <p:cNvGrpSpPr/>
          <p:nvPr/>
        </p:nvGrpSpPr>
        <p:grpSpPr>
          <a:xfrm>
            <a:off x="1028700" y="1028700"/>
            <a:ext cx="16230600" cy="9197205"/>
            <a:chOff x="0" y="0"/>
            <a:chExt cx="4274726" cy="2422309"/>
          </a:xfrm>
        </p:grpSpPr>
        <p:sp>
          <p:nvSpPr>
            <p:cNvPr id="4" name="Freeform 4"/>
            <p:cNvSpPr/>
            <p:nvPr/>
          </p:nvSpPr>
          <p:spPr>
            <a:xfrm>
              <a:off x="0" y="0"/>
              <a:ext cx="4274726" cy="2422309"/>
            </a:xfrm>
            <a:custGeom>
              <a:avLst/>
              <a:gdLst/>
              <a:ahLst/>
              <a:cxnLst/>
              <a:rect l="l" t="t" r="r" b="b"/>
              <a:pathLst>
                <a:path w="4274726" h="2422309">
                  <a:moveTo>
                    <a:pt x="24327" y="0"/>
                  </a:moveTo>
                  <a:lnTo>
                    <a:pt x="4250399" y="0"/>
                  </a:lnTo>
                  <a:cubicBezTo>
                    <a:pt x="4263834" y="0"/>
                    <a:pt x="4274726" y="10891"/>
                    <a:pt x="4274726" y="24327"/>
                  </a:cubicBezTo>
                  <a:lnTo>
                    <a:pt x="4274726" y="2397982"/>
                  </a:lnTo>
                  <a:cubicBezTo>
                    <a:pt x="4274726" y="2404434"/>
                    <a:pt x="4272163" y="2410622"/>
                    <a:pt x="4267601" y="2415184"/>
                  </a:cubicBezTo>
                  <a:cubicBezTo>
                    <a:pt x="4263039" y="2419746"/>
                    <a:pt x="4256851" y="2422309"/>
                    <a:pt x="4250399" y="2422309"/>
                  </a:cubicBezTo>
                  <a:lnTo>
                    <a:pt x="24327" y="2422309"/>
                  </a:lnTo>
                  <a:cubicBezTo>
                    <a:pt x="10891" y="2422309"/>
                    <a:pt x="0" y="2411418"/>
                    <a:pt x="0" y="2397982"/>
                  </a:cubicBezTo>
                  <a:lnTo>
                    <a:pt x="0" y="24327"/>
                  </a:lnTo>
                  <a:cubicBezTo>
                    <a:pt x="0" y="10891"/>
                    <a:pt x="10891" y="0"/>
                    <a:pt x="2432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274726" cy="2460409"/>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1493640" y="899295"/>
            <a:ext cx="15300720" cy="5855535"/>
          </a:xfrm>
          <a:prstGeom prst="rect">
            <a:avLst/>
          </a:prstGeom>
        </p:spPr>
        <p:txBody>
          <a:bodyPr lIns="0" tIns="0" rIns="0" bIns="0" rtlCol="0" anchor="t">
            <a:spAutoFit/>
          </a:bodyPr>
          <a:lstStyle/>
          <a:p>
            <a:pPr algn="l">
              <a:lnSpc>
                <a:spcPts val="4800"/>
              </a:lnSpc>
            </a:pPr>
            <a:endParaRPr/>
          </a:p>
          <a:p>
            <a:pPr algn="l">
              <a:lnSpc>
                <a:spcPts val="4800"/>
              </a:lnSpc>
            </a:pPr>
            <a:r>
              <a:rPr lang="en-US" sz="2400">
                <a:solidFill>
                  <a:srgbClr val="252930"/>
                </a:solidFill>
                <a:latin typeface="Maven Pro"/>
                <a:ea typeface="Maven Pro"/>
                <a:cs typeface="Maven Pro"/>
                <a:sym typeface="Maven Pro"/>
              </a:rPr>
              <a:t>Vaughn, M. J., &amp; Matyastik Baier, M. E. (1999). Reliability and validity of the relationship assessment scale. The American Journal of Family Therapy, 27(2), 137–147. https://doi.org/10.1080/019261899262023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Vollmann, M., Sprang, S., &amp; van den Brink, F. (2019). Adult attachment and relationship satisfaction: The mediating role of gratitude toward the partner. Journal of Social and Personal Relationships, 36(11-12), 3875-3886. https://doi.org/10.1177/0265407519841712 </a:t>
            </a: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1775</Words>
  <Application>Microsoft Office PowerPoint</Application>
  <PresentationFormat>Custom</PresentationFormat>
  <Paragraphs>173</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Open Sans</vt:lpstr>
      <vt:lpstr>Maven Pro Bold</vt:lpstr>
      <vt:lpstr>Maven Pro</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Doodle Project Presentation</dc:title>
  <cp:lastModifiedBy>Marisa Pinto</cp:lastModifiedBy>
  <cp:revision>2</cp:revision>
  <dcterms:created xsi:type="dcterms:W3CDTF">2006-08-16T00:00:00Z</dcterms:created>
  <dcterms:modified xsi:type="dcterms:W3CDTF">2025-05-19T13:16:51Z</dcterms:modified>
  <dc:identifier>DAGnPD4T2tw</dc:identifier>
</cp:coreProperties>
</file>