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12.xml" ContentType="application/vnd.openxmlformats-officedocument.theme+xml"/>
  <Override PartName="/ppt/slideLayouts/slideLayout20.xml" ContentType="application/vnd.openxmlformats-officedocument.presentationml.slideLayout+xml"/>
  <Override PartName="/ppt/theme/theme13.xml" ContentType="application/vnd.openxmlformats-officedocument.theme+xml"/>
  <Override PartName="/ppt/slideLayouts/slideLayout21.xml" ContentType="application/vnd.openxmlformats-officedocument.presentationml.slideLayout+xml"/>
  <Override PartName="/ppt/theme/theme14.xml" ContentType="application/vnd.openxmlformats-officedocument.theme+xml"/>
  <Override PartName="/ppt/slideLayouts/slideLayout22.xml" ContentType="application/vnd.openxmlformats-officedocument.presentationml.slideLayout+xml"/>
  <Override PartName="/ppt/theme/theme15.xml" ContentType="application/vnd.openxmlformats-officedocument.theme+xml"/>
  <Override PartName="/ppt/slideLayouts/slideLayout23.xml" ContentType="application/vnd.openxmlformats-officedocument.presentationml.slideLayout+xml"/>
  <Override PartName="/ppt/theme/theme16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7.xml" ContentType="application/vnd.openxmlformats-officedocument.theme+xml"/>
  <Override PartName="/ppt/slideLayouts/slideLayout32.xml" ContentType="application/vnd.openxmlformats-officedocument.presentationml.slideLayout+xml"/>
  <Override PartName="/ppt/theme/theme18.xml" ContentType="application/vnd.openxmlformats-officedocument.theme+xml"/>
  <Override PartName="/ppt/slideLayouts/slideLayout33.xml" ContentType="application/vnd.openxmlformats-officedocument.presentationml.slideLayout+xml"/>
  <Override PartName="/ppt/theme/theme19.xml" ContentType="application/vnd.openxmlformats-officedocument.theme+xml"/>
  <Override PartName="/ppt/slideLayouts/slideLayout34.xml" ContentType="application/vnd.openxmlformats-officedocument.presentationml.slideLayout+xml"/>
  <Override PartName="/ppt/theme/theme20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10" r:id="rId24"/>
  </p:sldMasterIdLst>
  <p:notesMasterIdLst>
    <p:notesMasterId r:id="rId64"/>
  </p:notesMasterIdLst>
  <p:sldIdLst>
    <p:sldId id="261" r:id="rId25"/>
    <p:sldId id="273" r:id="rId26"/>
    <p:sldId id="298" r:id="rId27"/>
    <p:sldId id="329" r:id="rId28"/>
    <p:sldId id="269" r:id="rId29"/>
    <p:sldId id="330" r:id="rId30"/>
    <p:sldId id="332" r:id="rId31"/>
    <p:sldId id="326" r:id="rId32"/>
    <p:sldId id="331" r:id="rId33"/>
    <p:sldId id="333" r:id="rId34"/>
    <p:sldId id="320" r:id="rId35"/>
    <p:sldId id="321" r:id="rId36"/>
    <p:sldId id="334" r:id="rId37"/>
    <p:sldId id="335" r:id="rId38"/>
    <p:sldId id="336" r:id="rId39"/>
    <p:sldId id="337" r:id="rId40"/>
    <p:sldId id="338" r:id="rId41"/>
    <p:sldId id="339" r:id="rId42"/>
    <p:sldId id="340" r:id="rId43"/>
    <p:sldId id="341" r:id="rId44"/>
    <p:sldId id="342" r:id="rId45"/>
    <p:sldId id="343" r:id="rId46"/>
    <p:sldId id="344" r:id="rId47"/>
    <p:sldId id="345" r:id="rId48"/>
    <p:sldId id="346" r:id="rId49"/>
    <p:sldId id="353" r:id="rId50"/>
    <p:sldId id="347" r:id="rId51"/>
    <p:sldId id="349" r:id="rId52"/>
    <p:sldId id="350" r:id="rId53"/>
    <p:sldId id="351" r:id="rId54"/>
    <p:sldId id="352" r:id="rId55"/>
    <p:sldId id="328" r:id="rId56"/>
    <p:sldId id="277" r:id="rId57"/>
    <p:sldId id="354" r:id="rId58"/>
    <p:sldId id="355" r:id="rId59"/>
    <p:sldId id="356" r:id="rId60"/>
    <p:sldId id="307" r:id="rId61"/>
    <p:sldId id="316" r:id="rId62"/>
    <p:sldId id="272" r:id="rId6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38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65" autoAdjust="0"/>
    <p:restoredTop sz="94364" autoAdjust="0"/>
  </p:normalViewPr>
  <p:slideViewPr>
    <p:cSldViewPr snapToGrid="0">
      <p:cViewPr varScale="1">
        <p:scale>
          <a:sx n="114" d="100"/>
          <a:sy n="114" d="100"/>
        </p:scale>
        <p:origin x="66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slide" Target="slides/slide26.xml"/><Relationship Id="rId55" Type="http://schemas.openxmlformats.org/officeDocument/2006/relationships/slide" Target="slides/slide31.xml"/><Relationship Id="rId63" Type="http://schemas.openxmlformats.org/officeDocument/2006/relationships/slide" Target="slides/slide39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slide" Target="slides/slide29.xml"/><Relationship Id="rId58" Type="http://schemas.openxmlformats.org/officeDocument/2006/relationships/slide" Target="slides/slide34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7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openxmlformats.org/officeDocument/2006/relationships/slide" Target="slides/slide32.xml"/><Relationship Id="rId64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59" Type="http://schemas.openxmlformats.org/officeDocument/2006/relationships/slide" Target="slides/slide35.xml"/><Relationship Id="rId67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slide" Target="slides/slide30.xml"/><Relationship Id="rId62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openxmlformats.org/officeDocument/2006/relationships/slide" Target="slides/slide33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slide" Target="slides/slide28.xml"/><Relationship Id="rId60" Type="http://schemas.openxmlformats.org/officeDocument/2006/relationships/slide" Target="slides/slide36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2102B7-7F03-4FC4-B895-DBE5EC5FBDFF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EC6759F-A083-4BD6-95BE-3188EC4F4E3F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Positivism</a:t>
          </a:r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	</a:t>
          </a:r>
        </a:p>
      </dgm:t>
    </dgm:pt>
    <dgm:pt modelId="{2D5E23B4-6CB6-4E29-905E-19FA5528084F}" type="parTrans" cxnId="{5529C7F6-7B1C-4627-9232-62464C1CCCC4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AB2939-019A-4BAB-B6FA-A6F747E7EEB3}" type="sibTrans" cxnId="{5529C7F6-7B1C-4627-9232-62464C1CCCC4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F88C3B-4A5D-4273-A382-D13785CC0A29}">
      <dgm:prSet phldrT="[Text]"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Deductive</a:t>
          </a:r>
        </a:p>
      </dgm:t>
    </dgm:pt>
    <dgm:pt modelId="{E57703D0-E01F-48F7-BE11-B3CA48405820}" type="parTrans" cxnId="{38F99DA4-114B-4523-B6F5-291F410827CD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80A61A-2940-47B2-AF1D-59C4A0185E4E}" type="sibTrans" cxnId="{38F99DA4-114B-4523-B6F5-291F410827CD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A4F9D5-CA23-4D82-91DD-E38FCBA13BA0}">
      <dgm:prSet phldrT="[Text]" custT="1"/>
      <dgm:spPr>
        <a:solidFill>
          <a:schemeClr val="accent1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Quantitative</a:t>
          </a:r>
        </a:p>
      </dgm:t>
    </dgm:pt>
    <dgm:pt modelId="{BED02417-667C-4F3A-876B-30A59CB5E95A}" type="parTrans" cxnId="{2445F718-A6EB-4AF2-BFDA-38CC43FB7CCB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40DE0E-5FCA-46E1-A0CD-06ECF3EEB544}" type="sibTrans" cxnId="{2445F718-A6EB-4AF2-BFDA-38CC43FB7CCB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91E44E-FD28-4A08-A8A8-D92739270660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Interpretivism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B7EEF2-B9A3-494F-953A-870353E238FE}" type="parTrans" cxnId="{04174620-0953-43EF-B045-BDE42C868343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BC7084-1657-4F23-A2D5-65FD8C20DDCB}" type="sibTrans" cxnId="{04174620-0953-43EF-B045-BDE42C868343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AC839C-6B95-44D5-BFFA-BA574AA533A4}">
      <dgm:prSet phldrT="[Text]"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Inductive</a:t>
          </a:r>
        </a:p>
      </dgm:t>
    </dgm:pt>
    <dgm:pt modelId="{A14B7DBE-547B-4C1E-8E37-B9D63AC7A496}" type="parTrans" cxnId="{8175BE2C-48E9-4C13-AF0B-2BB4345A5C60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183E6C-F398-48C0-A94E-EA9064B9DBF9}" type="sibTrans" cxnId="{8175BE2C-48E9-4C13-AF0B-2BB4345A5C60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1052AA-4888-493B-8E41-74B707707342}">
      <dgm:prSet phldrT="[Text]" custT="1"/>
      <dgm:spPr>
        <a:solidFill>
          <a:schemeClr val="accent1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Qualitative</a:t>
          </a:r>
        </a:p>
      </dgm:t>
    </dgm:pt>
    <dgm:pt modelId="{83D40F17-DD55-44B2-8FF4-53DB99E597B0}" type="parTrans" cxnId="{3DEB82BB-8179-486D-B25F-44A76ECBF073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F4F9FC-6065-4157-A427-622BD7E5A97C}" type="sibTrans" cxnId="{3DEB82BB-8179-486D-B25F-44A76ECBF073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209429-75FC-46F5-884D-3EAAD037E156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Critical</a:t>
          </a:r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Realism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30A12A-0200-416E-94D3-DE9F92695BB4}" type="parTrans" cxnId="{48A43CDB-9C9F-47FB-9161-D561EB308E44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940165-C89D-498B-A780-DB10430711CA}" type="sibTrans" cxnId="{48A43CDB-9C9F-47FB-9161-D561EB308E44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921FF5-9C2D-4E50-A11D-2FC1FB6EDD6D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Pragmatism</a:t>
          </a:r>
        </a:p>
      </dgm:t>
    </dgm:pt>
    <dgm:pt modelId="{C3F63833-4ACD-4320-A839-7A10665D1501}" type="parTrans" cxnId="{C0A0F218-D78D-4ECC-891E-D22F7057D9E0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20DCFD-ADB1-4985-A371-789590E8C576}" type="sibTrans" cxnId="{C0A0F218-D78D-4ECC-891E-D22F7057D9E0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CA0346-6CD5-46A7-B84C-E698F70080F2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Postmodernism</a:t>
          </a:r>
        </a:p>
      </dgm:t>
    </dgm:pt>
    <dgm:pt modelId="{4D2E6D3F-327C-4546-9A31-23F114A2FEAF}" type="parTrans" cxnId="{51C05EF7-66B5-4C3A-AE08-52531CD13983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BE3E48-0CD0-4C49-9973-22B2F109F0D0}" type="sibTrans" cxnId="{51C05EF7-66B5-4C3A-AE08-52531CD13983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D2FD80-7F62-4578-B1A6-615C7810D2DB}">
      <dgm:prSet phldrT="[Text]" custT="1"/>
      <dgm:spPr/>
      <dgm:t>
        <a:bodyPr/>
        <a:lstStyle/>
        <a:p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Abductive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ADF9CD-85AD-431B-AD17-F9C3E43E027B}" type="parTrans" cxnId="{7C3980FF-0D4A-4F71-8E2C-10EDC8FD8469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24E46C-86B5-4F63-AABF-A93679FD253E}" type="sibTrans" cxnId="{7C3980FF-0D4A-4F71-8E2C-10EDC8FD8469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82F1E4-BE9E-4B22-84A2-84CBD737A8E6}">
      <dgm:prSet phldrT="[Text]" custT="1"/>
      <dgm:spPr>
        <a:solidFill>
          <a:schemeClr val="accent1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Qualitative, Quantitative or Mixed </a:t>
          </a:r>
        </a:p>
      </dgm:t>
    </dgm:pt>
    <dgm:pt modelId="{E64FA7B7-4F77-46F6-B60C-76EDFC73F675}" type="parTrans" cxnId="{56672BA4-BD3A-42FB-95E5-3F7651D05FE4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1E08E2-F422-4F11-A8A2-BF2A9DC216CF}" type="sibTrans" cxnId="{56672BA4-BD3A-42FB-95E5-3F7651D05FE4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6CFF7E-7C47-47CC-8F8D-FCC79DABF7DE}">
      <dgm:prSet phldrT="[Text]" custT="1"/>
      <dgm:spPr/>
      <dgm:t>
        <a:bodyPr/>
        <a:lstStyle/>
        <a:p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Abductive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48CBCE-B33F-4DCD-801A-04EE719A8E44}" type="parTrans" cxnId="{BD86FDCD-439F-44D5-BF61-7E56B674DE62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8E65A0-F00D-495A-9623-14718A7B144A}" type="sibTrans" cxnId="{BD86FDCD-439F-44D5-BF61-7E56B674DE62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1DA81D-2F4A-4413-B983-AFBCE410AF50}">
      <dgm:prSet phldrT="[Text]" custT="1"/>
      <dgm:spPr>
        <a:solidFill>
          <a:schemeClr val="accent1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Qualitative</a:t>
          </a:r>
        </a:p>
      </dgm:t>
    </dgm:pt>
    <dgm:pt modelId="{D841745A-0F9E-400E-BF22-0DAA2CAC3A78}" type="parTrans" cxnId="{621FA448-9DCE-47B3-A44F-698C91947636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637D24-EA33-4A73-9D32-090A0F20A161}" type="sibTrans" cxnId="{621FA448-9DCE-47B3-A44F-698C91947636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0C69EC-783E-4001-8655-FD56216C007B}">
      <dgm:prSet phldrT="[Text]" custT="1"/>
      <dgm:spPr/>
      <dgm:t>
        <a:bodyPr/>
        <a:lstStyle/>
        <a:p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Abductive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5982E4-93EE-4425-94DD-C90BF81B16F5}" type="parTrans" cxnId="{CC7DC50F-7BF1-4BD6-8C17-A661308C94E1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D43F30-2D5E-4859-951F-F32C17DDC0BB}" type="sibTrans" cxnId="{CC7DC50F-7BF1-4BD6-8C17-A661308C94E1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22E9CA-EBF8-40A3-8064-3800010BFC13}">
      <dgm:prSet phldrT="[Text]" custT="1"/>
      <dgm:spPr>
        <a:solidFill>
          <a:schemeClr val="accent1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Qualitative, Quantitative or Mixed </a:t>
          </a:r>
        </a:p>
      </dgm:t>
    </dgm:pt>
    <dgm:pt modelId="{E5526AD3-A51C-4534-BD90-C4F8DB23C8AB}" type="parTrans" cxnId="{E6190E56-7EC5-4570-9F39-CEA357C09D6A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75500E-EAA3-4CF5-B167-AAC78D189D5C}" type="sibTrans" cxnId="{E6190E56-7EC5-4570-9F39-CEA357C09D6A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967110-9264-4D4B-8ACF-0CB1762B369C}">
      <dgm:prSet phldrT="[Text]" custT="1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en-US" sz="1500" dirty="0">
              <a:latin typeface="Arial" panose="020B0604020202020204" pitchFamily="34" charset="0"/>
              <a:cs typeface="Arial" panose="020B0604020202020204" pitchFamily="34" charset="0"/>
            </a:rPr>
            <a:t>Experiments, Surveys</a:t>
          </a:r>
        </a:p>
      </dgm:t>
    </dgm:pt>
    <dgm:pt modelId="{3631A37C-6F70-4E51-AAAC-290A8FA80DA9}" type="parTrans" cxnId="{71E60F63-85A7-4560-977F-E5519A6AB4FC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D32D09-8F32-4EB4-A308-592723821254}" type="sibTrans" cxnId="{71E60F63-85A7-4560-977F-E5519A6AB4FC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4C4E89-1E99-4E43-AE44-AFBBC1CAD1DF}">
      <dgm:prSet phldrT="[Text]" custT="1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en-US" sz="1500" dirty="0">
              <a:latin typeface="Arial" panose="020B0604020202020204" pitchFamily="34" charset="0"/>
              <a:cs typeface="Arial" panose="020B0604020202020204" pitchFamily="34" charset="0"/>
            </a:rPr>
            <a:t>Interviews, Ethnography, Grounded Theory</a:t>
          </a:r>
        </a:p>
      </dgm:t>
    </dgm:pt>
    <dgm:pt modelId="{96F1B2AB-7AC4-4E8A-A947-DA9480150F2A}" type="parTrans" cxnId="{12BC4D61-66E5-4E99-9713-00B00884FA82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B7AB78-2088-4732-8303-D6E74DEB7BB1}" type="sibTrans" cxnId="{12BC4D61-66E5-4E99-9713-00B00884FA82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B45504-8489-4357-ACC7-0F3F3A2FDE4F}">
      <dgm:prSet phldrT="[Text]" custT="1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en-US" sz="1500" dirty="0">
              <a:latin typeface="Arial" panose="020B0604020202020204" pitchFamily="34" charset="0"/>
              <a:cs typeface="Arial" panose="020B0604020202020204" pitchFamily="34" charset="0"/>
            </a:rPr>
            <a:t>Archival Research, Historical Analysis</a:t>
          </a:r>
        </a:p>
      </dgm:t>
    </dgm:pt>
    <dgm:pt modelId="{85DCCFD1-F6A6-4377-983C-5D1DE18ACBC4}" type="parTrans" cxnId="{A65D354A-3B7C-4DB5-B2CE-9F4D706C22F0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479C8B-0A66-47C5-BE69-CE2D9CED22D7}" type="sibTrans" cxnId="{A65D354A-3B7C-4DB5-B2CE-9F4D706C22F0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6BF2EE-08A9-467E-B029-E969CA29C886}">
      <dgm:prSet phldrT="[Text]" custT="1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en-US" sz="1500" dirty="0">
              <a:latin typeface="Arial" panose="020B0604020202020204" pitchFamily="34" charset="0"/>
              <a:cs typeface="Arial" panose="020B0604020202020204" pitchFamily="34" charset="0"/>
            </a:rPr>
            <a:t>Discourse Analysis, Visual Methods, etc.</a:t>
          </a:r>
        </a:p>
      </dgm:t>
    </dgm:pt>
    <dgm:pt modelId="{246BE130-C51C-4DE5-9911-E7480AD85AB3}" type="parTrans" cxnId="{B8BBDB69-2C4D-4243-9DED-F44C68058807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F69CB7-C0CB-4B24-8296-1D918ABE9F0C}" type="sibTrans" cxnId="{B8BBDB69-2C4D-4243-9DED-F44C68058807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164EAB-576B-4263-8E79-F76C8A7D8654}">
      <dgm:prSet phldrT="[Text]" custT="1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en-US" sz="1500" dirty="0">
              <a:latin typeface="Arial" panose="020B0604020202020204" pitchFamily="34" charset="0"/>
              <a:cs typeface="Arial" panose="020B0604020202020204" pitchFamily="34" charset="0"/>
            </a:rPr>
            <a:t>Any of the collection methods in any combination</a:t>
          </a:r>
        </a:p>
      </dgm:t>
    </dgm:pt>
    <dgm:pt modelId="{F0F110B5-1687-4BAA-9712-2991445DF953}" type="parTrans" cxnId="{E3544856-6FA3-4D1E-AE51-217752C4D5E0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278C54-06D0-475C-9B90-3B26CA877203}" type="sibTrans" cxnId="{E3544856-6FA3-4D1E-AE51-217752C4D5E0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E49144-0430-4347-B67C-A3477E5EC5E3}" type="pres">
      <dgm:prSet presAssocID="{552102B7-7F03-4FC4-B895-DBE5EC5FBDFF}" presName="Name0" presStyleCnt="0">
        <dgm:presLayoutVars>
          <dgm:dir/>
          <dgm:animLvl val="lvl"/>
          <dgm:resizeHandles val="exact"/>
        </dgm:presLayoutVars>
      </dgm:prSet>
      <dgm:spPr/>
    </dgm:pt>
    <dgm:pt modelId="{99FB30A8-99A2-406E-A3D4-0402CF097764}" type="pres">
      <dgm:prSet presAssocID="{0EC6759F-A083-4BD6-95BE-3188EC4F4E3F}" presName="vertFlow" presStyleCnt="0"/>
      <dgm:spPr/>
    </dgm:pt>
    <dgm:pt modelId="{BF6FEB5A-76F2-4F33-BC95-2EB89C674780}" type="pres">
      <dgm:prSet presAssocID="{0EC6759F-A083-4BD6-95BE-3188EC4F4E3F}" presName="header" presStyleLbl="node1" presStyleIdx="0" presStyleCnt="5"/>
      <dgm:spPr/>
    </dgm:pt>
    <dgm:pt modelId="{BB2E17CB-D84A-4450-AC6A-0B0B0E5BB922}" type="pres">
      <dgm:prSet presAssocID="{E57703D0-E01F-48F7-BE11-B3CA48405820}" presName="parTrans" presStyleLbl="sibTrans2D1" presStyleIdx="0" presStyleCnt="15"/>
      <dgm:spPr/>
    </dgm:pt>
    <dgm:pt modelId="{42A382E9-B8FC-4D0B-8127-4BCB00146ECE}" type="pres">
      <dgm:prSet presAssocID="{95F88C3B-4A5D-4273-A382-D13785CC0A29}" presName="child" presStyleLbl="alignAccFollowNode1" presStyleIdx="0" presStyleCnt="15">
        <dgm:presLayoutVars>
          <dgm:chMax val="0"/>
          <dgm:bulletEnabled val="1"/>
        </dgm:presLayoutVars>
      </dgm:prSet>
      <dgm:spPr/>
    </dgm:pt>
    <dgm:pt modelId="{96D3D907-5ED5-4812-9D43-50B1F087E700}" type="pres">
      <dgm:prSet presAssocID="{A380A61A-2940-47B2-AF1D-59C4A0185E4E}" presName="sibTrans" presStyleLbl="sibTrans2D1" presStyleIdx="1" presStyleCnt="15"/>
      <dgm:spPr/>
    </dgm:pt>
    <dgm:pt modelId="{DA7768DA-A50C-4CAD-AC8B-B2E72BCFFF68}" type="pres">
      <dgm:prSet presAssocID="{1CA4F9D5-CA23-4D82-91DD-E38FCBA13BA0}" presName="child" presStyleLbl="alignAccFollowNode1" presStyleIdx="1" presStyleCnt="15">
        <dgm:presLayoutVars>
          <dgm:chMax val="0"/>
          <dgm:bulletEnabled val="1"/>
        </dgm:presLayoutVars>
      </dgm:prSet>
      <dgm:spPr/>
    </dgm:pt>
    <dgm:pt modelId="{6111AC97-FEF0-4C66-B613-EA10F1390A6D}" type="pres">
      <dgm:prSet presAssocID="{1340DE0E-5FCA-46E1-A0CD-06ECF3EEB544}" presName="sibTrans" presStyleLbl="sibTrans2D1" presStyleIdx="2" presStyleCnt="15"/>
      <dgm:spPr/>
    </dgm:pt>
    <dgm:pt modelId="{CC340F3B-E7CA-4617-A70C-BC321B716577}" type="pres">
      <dgm:prSet presAssocID="{18967110-9264-4D4B-8ACF-0CB1762B369C}" presName="child" presStyleLbl="alignAccFollowNode1" presStyleIdx="2" presStyleCnt="15" custScaleY="139114">
        <dgm:presLayoutVars>
          <dgm:chMax val="0"/>
          <dgm:bulletEnabled val="1"/>
        </dgm:presLayoutVars>
      </dgm:prSet>
      <dgm:spPr/>
    </dgm:pt>
    <dgm:pt modelId="{29260A56-6CB7-4633-A34E-80D981D0486A}" type="pres">
      <dgm:prSet presAssocID="{0EC6759F-A083-4BD6-95BE-3188EC4F4E3F}" presName="hSp" presStyleCnt="0"/>
      <dgm:spPr/>
    </dgm:pt>
    <dgm:pt modelId="{A0EE7384-3D3C-4030-A428-119CD8668A89}" type="pres">
      <dgm:prSet presAssocID="{4291E44E-FD28-4A08-A8A8-D92739270660}" presName="vertFlow" presStyleCnt="0"/>
      <dgm:spPr/>
    </dgm:pt>
    <dgm:pt modelId="{FB28210F-2E01-4DB7-BBBC-C91776341167}" type="pres">
      <dgm:prSet presAssocID="{4291E44E-FD28-4A08-A8A8-D92739270660}" presName="header" presStyleLbl="node1" presStyleIdx="1" presStyleCnt="5"/>
      <dgm:spPr/>
    </dgm:pt>
    <dgm:pt modelId="{78C7AE0E-6A36-4754-B1B9-AFF6A4540384}" type="pres">
      <dgm:prSet presAssocID="{A14B7DBE-547B-4C1E-8E37-B9D63AC7A496}" presName="parTrans" presStyleLbl="sibTrans2D1" presStyleIdx="3" presStyleCnt="15"/>
      <dgm:spPr/>
    </dgm:pt>
    <dgm:pt modelId="{00453758-2E69-46AB-BA6D-1FCCDA12209C}" type="pres">
      <dgm:prSet presAssocID="{87AC839C-6B95-44D5-BFFA-BA574AA533A4}" presName="child" presStyleLbl="alignAccFollowNode1" presStyleIdx="3" presStyleCnt="15">
        <dgm:presLayoutVars>
          <dgm:chMax val="0"/>
          <dgm:bulletEnabled val="1"/>
        </dgm:presLayoutVars>
      </dgm:prSet>
      <dgm:spPr/>
    </dgm:pt>
    <dgm:pt modelId="{AD36E953-6822-400F-BB20-1C500A9F3BB1}" type="pres">
      <dgm:prSet presAssocID="{E9183E6C-F398-48C0-A94E-EA9064B9DBF9}" presName="sibTrans" presStyleLbl="sibTrans2D1" presStyleIdx="4" presStyleCnt="15"/>
      <dgm:spPr/>
    </dgm:pt>
    <dgm:pt modelId="{B131686E-4C5D-4E24-9278-097C2A6A2830}" type="pres">
      <dgm:prSet presAssocID="{4A1052AA-4888-493B-8E41-74B707707342}" presName="child" presStyleLbl="alignAccFollowNode1" presStyleIdx="4" presStyleCnt="15">
        <dgm:presLayoutVars>
          <dgm:chMax val="0"/>
          <dgm:bulletEnabled val="1"/>
        </dgm:presLayoutVars>
      </dgm:prSet>
      <dgm:spPr/>
    </dgm:pt>
    <dgm:pt modelId="{89697318-05EA-4E89-9E53-46097CF754A6}" type="pres">
      <dgm:prSet presAssocID="{ACF4F9FC-6065-4157-A427-622BD7E5A97C}" presName="sibTrans" presStyleLbl="sibTrans2D1" presStyleIdx="5" presStyleCnt="15"/>
      <dgm:spPr/>
    </dgm:pt>
    <dgm:pt modelId="{16C83E65-365E-4BCE-89CB-0C2D4C63377E}" type="pres">
      <dgm:prSet presAssocID="{DA4C4E89-1E99-4E43-AE44-AFBBC1CAD1DF}" presName="child" presStyleLbl="alignAccFollowNode1" presStyleIdx="5" presStyleCnt="15" custScaleY="139114">
        <dgm:presLayoutVars>
          <dgm:chMax val="0"/>
          <dgm:bulletEnabled val="1"/>
        </dgm:presLayoutVars>
      </dgm:prSet>
      <dgm:spPr/>
    </dgm:pt>
    <dgm:pt modelId="{85613E14-EC6F-4857-8E16-68CC5FA92BC6}" type="pres">
      <dgm:prSet presAssocID="{4291E44E-FD28-4A08-A8A8-D92739270660}" presName="hSp" presStyleCnt="0"/>
      <dgm:spPr/>
    </dgm:pt>
    <dgm:pt modelId="{283C3501-3128-4EC5-8E15-219562785A6E}" type="pres">
      <dgm:prSet presAssocID="{77209429-75FC-46F5-884D-3EAAD037E156}" presName="vertFlow" presStyleCnt="0"/>
      <dgm:spPr/>
    </dgm:pt>
    <dgm:pt modelId="{0D6C8607-F855-44DA-BFE7-B6670A1EFAB6}" type="pres">
      <dgm:prSet presAssocID="{77209429-75FC-46F5-884D-3EAAD037E156}" presName="header" presStyleLbl="node1" presStyleIdx="2" presStyleCnt="5"/>
      <dgm:spPr/>
    </dgm:pt>
    <dgm:pt modelId="{42628DFA-1E76-4E3F-B82B-1F052BFA5655}" type="pres">
      <dgm:prSet presAssocID="{33ADF9CD-85AD-431B-AD17-F9C3E43E027B}" presName="parTrans" presStyleLbl="sibTrans2D1" presStyleIdx="6" presStyleCnt="15"/>
      <dgm:spPr/>
    </dgm:pt>
    <dgm:pt modelId="{C4B908DC-40EF-4CCD-A6D7-67FB35B36DF1}" type="pres">
      <dgm:prSet presAssocID="{13D2FD80-7F62-4578-B1A6-615C7810D2DB}" presName="child" presStyleLbl="alignAccFollowNode1" presStyleIdx="6" presStyleCnt="15">
        <dgm:presLayoutVars>
          <dgm:chMax val="0"/>
          <dgm:bulletEnabled val="1"/>
        </dgm:presLayoutVars>
      </dgm:prSet>
      <dgm:spPr/>
    </dgm:pt>
    <dgm:pt modelId="{8A2ABD60-04F3-4953-BC14-3D37D249B5D7}" type="pres">
      <dgm:prSet presAssocID="{0A24E46C-86B5-4F63-AABF-A93679FD253E}" presName="sibTrans" presStyleLbl="sibTrans2D1" presStyleIdx="7" presStyleCnt="15"/>
      <dgm:spPr/>
    </dgm:pt>
    <dgm:pt modelId="{CC7D8983-7DC1-40CA-BD4C-92BB3226A634}" type="pres">
      <dgm:prSet presAssocID="{D182F1E4-BE9E-4B22-84A2-84CBD737A8E6}" presName="child" presStyleLbl="alignAccFollowNode1" presStyleIdx="7" presStyleCnt="15">
        <dgm:presLayoutVars>
          <dgm:chMax val="0"/>
          <dgm:bulletEnabled val="1"/>
        </dgm:presLayoutVars>
      </dgm:prSet>
      <dgm:spPr/>
    </dgm:pt>
    <dgm:pt modelId="{71DEB487-1CF0-4275-AD89-A93A660A8ECD}" type="pres">
      <dgm:prSet presAssocID="{0B1E08E2-F422-4F11-A8A2-BF2A9DC216CF}" presName="sibTrans" presStyleLbl="sibTrans2D1" presStyleIdx="8" presStyleCnt="15"/>
      <dgm:spPr/>
    </dgm:pt>
    <dgm:pt modelId="{2D904D8A-BAA6-4D83-8EB7-BF290145E59B}" type="pres">
      <dgm:prSet presAssocID="{B3B45504-8489-4357-ACC7-0F3F3A2FDE4F}" presName="child" presStyleLbl="alignAccFollowNode1" presStyleIdx="8" presStyleCnt="15" custScaleY="139114">
        <dgm:presLayoutVars>
          <dgm:chMax val="0"/>
          <dgm:bulletEnabled val="1"/>
        </dgm:presLayoutVars>
      </dgm:prSet>
      <dgm:spPr/>
    </dgm:pt>
    <dgm:pt modelId="{39AB1317-2A16-4F7B-A4AE-6A6E50986198}" type="pres">
      <dgm:prSet presAssocID="{77209429-75FC-46F5-884D-3EAAD037E156}" presName="hSp" presStyleCnt="0"/>
      <dgm:spPr/>
    </dgm:pt>
    <dgm:pt modelId="{49A4D91E-2492-4753-BA13-EDA5AC2DE3CB}" type="pres">
      <dgm:prSet presAssocID="{9BCA0346-6CD5-46A7-B84C-E698F70080F2}" presName="vertFlow" presStyleCnt="0"/>
      <dgm:spPr/>
    </dgm:pt>
    <dgm:pt modelId="{37F2190C-257C-441F-AD1F-1BA5DB5E5E0E}" type="pres">
      <dgm:prSet presAssocID="{9BCA0346-6CD5-46A7-B84C-E698F70080F2}" presName="header" presStyleLbl="node1" presStyleIdx="3" presStyleCnt="5"/>
      <dgm:spPr/>
    </dgm:pt>
    <dgm:pt modelId="{2903DD03-1D6A-41D4-90EC-958815B70CDB}" type="pres">
      <dgm:prSet presAssocID="{B548CBCE-B33F-4DCD-801A-04EE719A8E44}" presName="parTrans" presStyleLbl="sibTrans2D1" presStyleIdx="9" presStyleCnt="15"/>
      <dgm:spPr/>
    </dgm:pt>
    <dgm:pt modelId="{3C7EA888-93B1-4719-9100-FAD2F27C3DEE}" type="pres">
      <dgm:prSet presAssocID="{C36CFF7E-7C47-47CC-8F8D-FCC79DABF7DE}" presName="child" presStyleLbl="alignAccFollowNode1" presStyleIdx="9" presStyleCnt="15">
        <dgm:presLayoutVars>
          <dgm:chMax val="0"/>
          <dgm:bulletEnabled val="1"/>
        </dgm:presLayoutVars>
      </dgm:prSet>
      <dgm:spPr/>
    </dgm:pt>
    <dgm:pt modelId="{8F2899E6-3F55-4A44-AD17-72EAA271C2E1}" type="pres">
      <dgm:prSet presAssocID="{818E65A0-F00D-495A-9623-14718A7B144A}" presName="sibTrans" presStyleLbl="sibTrans2D1" presStyleIdx="10" presStyleCnt="15"/>
      <dgm:spPr/>
    </dgm:pt>
    <dgm:pt modelId="{0A157FE4-C880-46E6-B0D7-6EA1E644F1D7}" type="pres">
      <dgm:prSet presAssocID="{851DA81D-2F4A-4413-B983-AFBCE410AF50}" presName="child" presStyleLbl="alignAccFollowNode1" presStyleIdx="10" presStyleCnt="15">
        <dgm:presLayoutVars>
          <dgm:chMax val="0"/>
          <dgm:bulletEnabled val="1"/>
        </dgm:presLayoutVars>
      </dgm:prSet>
      <dgm:spPr/>
    </dgm:pt>
    <dgm:pt modelId="{D80B397F-577F-4D6C-9A25-B7BFEC3EBF29}" type="pres">
      <dgm:prSet presAssocID="{11637D24-EA33-4A73-9D32-090A0F20A161}" presName="sibTrans" presStyleLbl="sibTrans2D1" presStyleIdx="11" presStyleCnt="15"/>
      <dgm:spPr/>
    </dgm:pt>
    <dgm:pt modelId="{9B53F455-6068-4845-B894-BB1134CE5F00}" type="pres">
      <dgm:prSet presAssocID="{AB6BF2EE-08A9-467E-B029-E969CA29C886}" presName="child" presStyleLbl="alignAccFollowNode1" presStyleIdx="11" presStyleCnt="15" custScaleY="139114">
        <dgm:presLayoutVars>
          <dgm:chMax val="0"/>
          <dgm:bulletEnabled val="1"/>
        </dgm:presLayoutVars>
      </dgm:prSet>
      <dgm:spPr/>
    </dgm:pt>
    <dgm:pt modelId="{37CC040A-0B45-43EA-9555-36914E18FAF7}" type="pres">
      <dgm:prSet presAssocID="{9BCA0346-6CD5-46A7-B84C-E698F70080F2}" presName="hSp" presStyleCnt="0"/>
      <dgm:spPr/>
    </dgm:pt>
    <dgm:pt modelId="{3ACE1289-9872-4AF3-93D7-EC9454EF9754}" type="pres">
      <dgm:prSet presAssocID="{33921FF5-9C2D-4E50-A11D-2FC1FB6EDD6D}" presName="vertFlow" presStyleCnt="0"/>
      <dgm:spPr/>
    </dgm:pt>
    <dgm:pt modelId="{FE028918-155E-47FE-9BEE-5ED0A5D9B20B}" type="pres">
      <dgm:prSet presAssocID="{33921FF5-9C2D-4E50-A11D-2FC1FB6EDD6D}" presName="header" presStyleLbl="node1" presStyleIdx="4" presStyleCnt="5"/>
      <dgm:spPr/>
    </dgm:pt>
    <dgm:pt modelId="{95E1B5E7-12C9-4A3C-995C-4B62B7E51EE2}" type="pres">
      <dgm:prSet presAssocID="{1A5982E4-93EE-4425-94DD-C90BF81B16F5}" presName="parTrans" presStyleLbl="sibTrans2D1" presStyleIdx="12" presStyleCnt="15"/>
      <dgm:spPr/>
    </dgm:pt>
    <dgm:pt modelId="{60AAC88A-0C12-4E7B-924B-0344009A89EB}" type="pres">
      <dgm:prSet presAssocID="{1B0C69EC-783E-4001-8655-FD56216C007B}" presName="child" presStyleLbl="alignAccFollowNode1" presStyleIdx="12" presStyleCnt="15">
        <dgm:presLayoutVars>
          <dgm:chMax val="0"/>
          <dgm:bulletEnabled val="1"/>
        </dgm:presLayoutVars>
      </dgm:prSet>
      <dgm:spPr/>
    </dgm:pt>
    <dgm:pt modelId="{8034B863-6EA6-4F13-9BE1-10BCB844F3DF}" type="pres">
      <dgm:prSet presAssocID="{88D43F30-2D5E-4859-951F-F32C17DDC0BB}" presName="sibTrans" presStyleLbl="sibTrans2D1" presStyleIdx="13" presStyleCnt="15"/>
      <dgm:spPr/>
    </dgm:pt>
    <dgm:pt modelId="{B5E24860-6C49-4A64-AA5E-E85A32CAA14C}" type="pres">
      <dgm:prSet presAssocID="{6B22E9CA-EBF8-40A3-8064-3800010BFC13}" presName="child" presStyleLbl="alignAccFollowNode1" presStyleIdx="13" presStyleCnt="15">
        <dgm:presLayoutVars>
          <dgm:chMax val="0"/>
          <dgm:bulletEnabled val="1"/>
        </dgm:presLayoutVars>
      </dgm:prSet>
      <dgm:spPr/>
    </dgm:pt>
    <dgm:pt modelId="{AEFBDC79-E7CE-4CB2-BF9B-98CD25F160A3}" type="pres">
      <dgm:prSet presAssocID="{F775500E-EAA3-4CF5-B167-AAC78D189D5C}" presName="sibTrans" presStyleLbl="sibTrans2D1" presStyleIdx="14" presStyleCnt="15"/>
      <dgm:spPr/>
    </dgm:pt>
    <dgm:pt modelId="{BD85F2D8-F8F5-43D1-B902-C0D09CDE27C8}" type="pres">
      <dgm:prSet presAssocID="{0E164EAB-576B-4263-8E79-F76C8A7D8654}" presName="child" presStyleLbl="alignAccFollowNode1" presStyleIdx="14" presStyleCnt="15" custScaleY="139114">
        <dgm:presLayoutVars>
          <dgm:chMax val="0"/>
          <dgm:bulletEnabled val="1"/>
        </dgm:presLayoutVars>
      </dgm:prSet>
      <dgm:spPr/>
    </dgm:pt>
  </dgm:ptLst>
  <dgm:cxnLst>
    <dgm:cxn modelId="{CC7DC50F-7BF1-4BD6-8C17-A661308C94E1}" srcId="{33921FF5-9C2D-4E50-A11D-2FC1FB6EDD6D}" destId="{1B0C69EC-783E-4001-8655-FD56216C007B}" srcOrd="0" destOrd="0" parTransId="{1A5982E4-93EE-4425-94DD-C90BF81B16F5}" sibTransId="{88D43F30-2D5E-4859-951F-F32C17DDC0BB}"/>
    <dgm:cxn modelId="{7CEBE011-A4C9-4064-851E-4EF35D7A29B3}" type="presOf" srcId="{F775500E-EAA3-4CF5-B167-AAC78D189D5C}" destId="{AEFBDC79-E7CE-4CB2-BF9B-98CD25F160A3}" srcOrd="0" destOrd="0" presId="urn:microsoft.com/office/officeart/2005/8/layout/lProcess1"/>
    <dgm:cxn modelId="{D3673D13-4536-4BE6-A26D-BB53EBC6617D}" type="presOf" srcId="{A380A61A-2940-47B2-AF1D-59C4A0185E4E}" destId="{96D3D907-5ED5-4812-9D43-50B1F087E700}" srcOrd="0" destOrd="0" presId="urn:microsoft.com/office/officeart/2005/8/layout/lProcess1"/>
    <dgm:cxn modelId="{22A36417-57A6-49F4-B1A5-FC89CA0D10B9}" type="presOf" srcId="{1A5982E4-93EE-4425-94DD-C90BF81B16F5}" destId="{95E1B5E7-12C9-4A3C-995C-4B62B7E51EE2}" srcOrd="0" destOrd="0" presId="urn:microsoft.com/office/officeart/2005/8/layout/lProcess1"/>
    <dgm:cxn modelId="{C0A0F218-D78D-4ECC-891E-D22F7057D9E0}" srcId="{552102B7-7F03-4FC4-B895-DBE5EC5FBDFF}" destId="{33921FF5-9C2D-4E50-A11D-2FC1FB6EDD6D}" srcOrd="4" destOrd="0" parTransId="{C3F63833-4ACD-4320-A839-7A10665D1501}" sibTransId="{8B20DCFD-ADB1-4985-A371-789590E8C576}"/>
    <dgm:cxn modelId="{2445F718-A6EB-4AF2-BFDA-38CC43FB7CCB}" srcId="{0EC6759F-A083-4BD6-95BE-3188EC4F4E3F}" destId="{1CA4F9D5-CA23-4D82-91DD-E38FCBA13BA0}" srcOrd="1" destOrd="0" parTransId="{BED02417-667C-4F3A-876B-30A59CB5E95A}" sibTransId="{1340DE0E-5FCA-46E1-A0CD-06ECF3EEB544}"/>
    <dgm:cxn modelId="{93A4C61C-DF6B-49B3-834C-083EF8B521C4}" type="presOf" srcId="{0A24E46C-86B5-4F63-AABF-A93679FD253E}" destId="{8A2ABD60-04F3-4953-BC14-3D37D249B5D7}" srcOrd="0" destOrd="0" presId="urn:microsoft.com/office/officeart/2005/8/layout/lProcess1"/>
    <dgm:cxn modelId="{FC15301E-C767-476E-B7D5-1B4BB45B5125}" type="presOf" srcId="{87AC839C-6B95-44D5-BFFA-BA574AA533A4}" destId="{00453758-2E69-46AB-BA6D-1FCCDA12209C}" srcOrd="0" destOrd="0" presId="urn:microsoft.com/office/officeart/2005/8/layout/lProcess1"/>
    <dgm:cxn modelId="{04174620-0953-43EF-B045-BDE42C868343}" srcId="{552102B7-7F03-4FC4-B895-DBE5EC5FBDFF}" destId="{4291E44E-FD28-4A08-A8A8-D92739270660}" srcOrd="1" destOrd="0" parTransId="{F2B7EEF2-B9A3-494F-953A-870353E238FE}" sibTransId="{D0BC7084-1657-4F23-A2D5-65FD8C20DDCB}"/>
    <dgm:cxn modelId="{938E7B24-51E1-494C-8F62-68BE32637E47}" type="presOf" srcId="{B548CBCE-B33F-4DCD-801A-04EE719A8E44}" destId="{2903DD03-1D6A-41D4-90EC-958815B70CDB}" srcOrd="0" destOrd="0" presId="urn:microsoft.com/office/officeart/2005/8/layout/lProcess1"/>
    <dgm:cxn modelId="{8175BE2C-48E9-4C13-AF0B-2BB4345A5C60}" srcId="{4291E44E-FD28-4A08-A8A8-D92739270660}" destId="{87AC839C-6B95-44D5-BFFA-BA574AA533A4}" srcOrd="0" destOrd="0" parTransId="{A14B7DBE-547B-4C1E-8E37-B9D63AC7A496}" sibTransId="{E9183E6C-F398-48C0-A94E-EA9064B9DBF9}"/>
    <dgm:cxn modelId="{B2FAB337-0F16-4F1C-9B78-69D259D27F33}" type="presOf" srcId="{AB6BF2EE-08A9-467E-B029-E969CA29C886}" destId="{9B53F455-6068-4845-B894-BB1134CE5F00}" srcOrd="0" destOrd="0" presId="urn:microsoft.com/office/officeart/2005/8/layout/lProcess1"/>
    <dgm:cxn modelId="{127FAA3B-BE41-4EAB-89AF-258A256A39D0}" type="presOf" srcId="{552102B7-7F03-4FC4-B895-DBE5EC5FBDFF}" destId="{3AE49144-0430-4347-B67C-A3477E5EC5E3}" srcOrd="0" destOrd="0" presId="urn:microsoft.com/office/officeart/2005/8/layout/lProcess1"/>
    <dgm:cxn modelId="{DBF95E3F-0DE3-45C1-ABFC-5E5846E100B0}" type="presOf" srcId="{88D43F30-2D5E-4859-951F-F32C17DDC0BB}" destId="{8034B863-6EA6-4F13-9BE1-10BCB844F3DF}" srcOrd="0" destOrd="0" presId="urn:microsoft.com/office/officeart/2005/8/layout/lProcess1"/>
    <dgm:cxn modelId="{12BC4D61-66E5-4E99-9713-00B00884FA82}" srcId="{4291E44E-FD28-4A08-A8A8-D92739270660}" destId="{DA4C4E89-1E99-4E43-AE44-AFBBC1CAD1DF}" srcOrd="2" destOrd="0" parTransId="{96F1B2AB-7AC4-4E8A-A947-DA9480150F2A}" sibTransId="{C5B7AB78-2088-4732-8303-D6E74DEB7BB1}"/>
    <dgm:cxn modelId="{47DA1262-D5D2-4DCA-982C-42B60DC2C02A}" type="presOf" srcId="{13D2FD80-7F62-4578-B1A6-615C7810D2DB}" destId="{C4B908DC-40EF-4CCD-A6D7-67FB35B36DF1}" srcOrd="0" destOrd="0" presId="urn:microsoft.com/office/officeart/2005/8/layout/lProcess1"/>
    <dgm:cxn modelId="{71E60F63-85A7-4560-977F-E5519A6AB4FC}" srcId="{0EC6759F-A083-4BD6-95BE-3188EC4F4E3F}" destId="{18967110-9264-4D4B-8ACF-0CB1762B369C}" srcOrd="2" destOrd="0" parTransId="{3631A37C-6F70-4E51-AAAC-290A8FA80DA9}" sibTransId="{51D32D09-8F32-4EB4-A308-592723821254}"/>
    <dgm:cxn modelId="{69526343-73E1-49F7-8E37-1B84FDCEC13A}" type="presOf" srcId="{1CA4F9D5-CA23-4D82-91DD-E38FCBA13BA0}" destId="{DA7768DA-A50C-4CAD-AC8B-B2E72BCFFF68}" srcOrd="0" destOrd="0" presId="urn:microsoft.com/office/officeart/2005/8/layout/lProcess1"/>
    <dgm:cxn modelId="{9F346763-93E6-4993-BCAD-04044672302D}" type="presOf" srcId="{0E164EAB-576B-4263-8E79-F76C8A7D8654}" destId="{BD85F2D8-F8F5-43D1-B902-C0D09CDE27C8}" srcOrd="0" destOrd="0" presId="urn:microsoft.com/office/officeart/2005/8/layout/lProcess1"/>
    <dgm:cxn modelId="{523BC344-36D1-4445-9897-AD8928A3CC0E}" type="presOf" srcId="{4291E44E-FD28-4A08-A8A8-D92739270660}" destId="{FB28210F-2E01-4DB7-BBBC-C91776341167}" srcOrd="0" destOrd="0" presId="urn:microsoft.com/office/officeart/2005/8/layout/lProcess1"/>
    <dgm:cxn modelId="{621FA448-9DCE-47B3-A44F-698C91947636}" srcId="{9BCA0346-6CD5-46A7-B84C-E698F70080F2}" destId="{851DA81D-2F4A-4413-B983-AFBCE410AF50}" srcOrd="1" destOrd="0" parTransId="{D841745A-0F9E-400E-BF22-0DAA2CAC3A78}" sibTransId="{11637D24-EA33-4A73-9D32-090A0F20A161}"/>
    <dgm:cxn modelId="{B8BBDB69-2C4D-4243-9DED-F44C68058807}" srcId="{9BCA0346-6CD5-46A7-B84C-E698F70080F2}" destId="{AB6BF2EE-08A9-467E-B029-E969CA29C886}" srcOrd="2" destOrd="0" parTransId="{246BE130-C51C-4DE5-9911-E7480AD85AB3}" sibTransId="{24F69CB7-C0CB-4B24-8296-1D918ABE9F0C}"/>
    <dgm:cxn modelId="{6EE60E4A-60BD-475F-9E7E-A3AA55CD4F1F}" type="presOf" srcId="{11637D24-EA33-4A73-9D32-090A0F20A161}" destId="{D80B397F-577F-4D6C-9A25-B7BFEC3EBF29}" srcOrd="0" destOrd="0" presId="urn:microsoft.com/office/officeart/2005/8/layout/lProcess1"/>
    <dgm:cxn modelId="{A65D354A-3B7C-4DB5-B2CE-9F4D706C22F0}" srcId="{77209429-75FC-46F5-884D-3EAAD037E156}" destId="{B3B45504-8489-4357-ACC7-0F3F3A2FDE4F}" srcOrd="2" destOrd="0" parTransId="{85DCCFD1-F6A6-4377-983C-5D1DE18ACBC4}" sibTransId="{93479C8B-0A66-47C5-BE69-CE2D9CED22D7}"/>
    <dgm:cxn modelId="{4B160B53-2EB2-434F-8E59-D3748D66D2BD}" type="presOf" srcId="{D182F1E4-BE9E-4B22-84A2-84CBD737A8E6}" destId="{CC7D8983-7DC1-40CA-BD4C-92BB3226A634}" srcOrd="0" destOrd="0" presId="urn:microsoft.com/office/officeart/2005/8/layout/lProcess1"/>
    <dgm:cxn modelId="{D3857D73-4B63-47AA-AC67-4FC6FA18B0B4}" type="presOf" srcId="{77209429-75FC-46F5-884D-3EAAD037E156}" destId="{0D6C8607-F855-44DA-BFE7-B6670A1EFAB6}" srcOrd="0" destOrd="0" presId="urn:microsoft.com/office/officeart/2005/8/layout/lProcess1"/>
    <dgm:cxn modelId="{E6190E56-7EC5-4570-9F39-CEA357C09D6A}" srcId="{33921FF5-9C2D-4E50-A11D-2FC1FB6EDD6D}" destId="{6B22E9CA-EBF8-40A3-8064-3800010BFC13}" srcOrd="1" destOrd="0" parTransId="{E5526AD3-A51C-4534-BD90-C4F8DB23C8AB}" sibTransId="{F775500E-EAA3-4CF5-B167-AAC78D189D5C}"/>
    <dgm:cxn modelId="{E3544856-6FA3-4D1E-AE51-217752C4D5E0}" srcId="{33921FF5-9C2D-4E50-A11D-2FC1FB6EDD6D}" destId="{0E164EAB-576B-4263-8E79-F76C8A7D8654}" srcOrd="2" destOrd="0" parTransId="{F0F110B5-1687-4BAA-9712-2991445DF953}" sibTransId="{06278C54-06D0-475C-9B90-3B26CA877203}"/>
    <dgm:cxn modelId="{0C1A3277-C2E9-44D5-B3B7-C3B167F8383A}" type="presOf" srcId="{B3B45504-8489-4357-ACC7-0F3F3A2FDE4F}" destId="{2D904D8A-BAA6-4D83-8EB7-BF290145E59B}" srcOrd="0" destOrd="0" presId="urn:microsoft.com/office/officeart/2005/8/layout/lProcess1"/>
    <dgm:cxn modelId="{E32C7859-667C-4613-8217-550CCB1F5ADE}" type="presOf" srcId="{1B0C69EC-783E-4001-8655-FD56216C007B}" destId="{60AAC88A-0C12-4E7B-924B-0344009A89EB}" srcOrd="0" destOrd="0" presId="urn:microsoft.com/office/officeart/2005/8/layout/lProcess1"/>
    <dgm:cxn modelId="{B034327C-D7E3-4DFB-9710-35EEB6B53508}" type="presOf" srcId="{818E65A0-F00D-495A-9623-14718A7B144A}" destId="{8F2899E6-3F55-4A44-AD17-72EAA271C2E1}" srcOrd="0" destOrd="0" presId="urn:microsoft.com/office/officeart/2005/8/layout/lProcess1"/>
    <dgm:cxn modelId="{C0435983-65C2-4D1D-A5C4-C62E7D27FF29}" type="presOf" srcId="{C36CFF7E-7C47-47CC-8F8D-FCC79DABF7DE}" destId="{3C7EA888-93B1-4719-9100-FAD2F27C3DEE}" srcOrd="0" destOrd="0" presId="urn:microsoft.com/office/officeart/2005/8/layout/lProcess1"/>
    <dgm:cxn modelId="{238EBF89-EEC7-4BB6-B9F1-1705C521F9E2}" type="presOf" srcId="{1340DE0E-5FCA-46E1-A0CD-06ECF3EEB544}" destId="{6111AC97-FEF0-4C66-B613-EA10F1390A6D}" srcOrd="0" destOrd="0" presId="urn:microsoft.com/office/officeart/2005/8/layout/lProcess1"/>
    <dgm:cxn modelId="{12C6B18A-C043-4A57-B02D-FEFB8FC5AFB8}" type="presOf" srcId="{E57703D0-E01F-48F7-BE11-B3CA48405820}" destId="{BB2E17CB-D84A-4450-AC6A-0B0B0E5BB922}" srcOrd="0" destOrd="0" presId="urn:microsoft.com/office/officeart/2005/8/layout/lProcess1"/>
    <dgm:cxn modelId="{84706794-E6E2-459D-896D-E8FED44ED212}" type="presOf" srcId="{95F88C3B-4A5D-4273-A382-D13785CC0A29}" destId="{42A382E9-B8FC-4D0B-8127-4BCB00146ECE}" srcOrd="0" destOrd="0" presId="urn:microsoft.com/office/officeart/2005/8/layout/lProcess1"/>
    <dgm:cxn modelId="{AFDB4298-F298-4A6E-AD71-2CC9CA0BE4FC}" type="presOf" srcId="{18967110-9264-4D4B-8ACF-0CB1762B369C}" destId="{CC340F3B-E7CA-4617-A70C-BC321B716577}" srcOrd="0" destOrd="0" presId="urn:microsoft.com/office/officeart/2005/8/layout/lProcess1"/>
    <dgm:cxn modelId="{56672BA4-BD3A-42FB-95E5-3F7651D05FE4}" srcId="{77209429-75FC-46F5-884D-3EAAD037E156}" destId="{D182F1E4-BE9E-4B22-84A2-84CBD737A8E6}" srcOrd="1" destOrd="0" parTransId="{E64FA7B7-4F77-46F6-B60C-76EDFC73F675}" sibTransId="{0B1E08E2-F422-4F11-A8A2-BF2A9DC216CF}"/>
    <dgm:cxn modelId="{38F99DA4-114B-4523-B6F5-291F410827CD}" srcId="{0EC6759F-A083-4BD6-95BE-3188EC4F4E3F}" destId="{95F88C3B-4A5D-4273-A382-D13785CC0A29}" srcOrd="0" destOrd="0" parTransId="{E57703D0-E01F-48F7-BE11-B3CA48405820}" sibTransId="{A380A61A-2940-47B2-AF1D-59C4A0185E4E}"/>
    <dgm:cxn modelId="{CA8989AE-856E-412E-9253-7623D7A545EA}" type="presOf" srcId="{4A1052AA-4888-493B-8E41-74B707707342}" destId="{B131686E-4C5D-4E24-9278-097C2A6A2830}" srcOrd="0" destOrd="0" presId="urn:microsoft.com/office/officeart/2005/8/layout/lProcess1"/>
    <dgm:cxn modelId="{BC28F8B6-CEA6-459F-8D25-17EF80795409}" type="presOf" srcId="{33ADF9CD-85AD-431B-AD17-F9C3E43E027B}" destId="{42628DFA-1E76-4E3F-B82B-1F052BFA5655}" srcOrd="0" destOrd="0" presId="urn:microsoft.com/office/officeart/2005/8/layout/lProcess1"/>
    <dgm:cxn modelId="{3DEB82BB-8179-486D-B25F-44A76ECBF073}" srcId="{4291E44E-FD28-4A08-A8A8-D92739270660}" destId="{4A1052AA-4888-493B-8E41-74B707707342}" srcOrd="1" destOrd="0" parTransId="{83D40F17-DD55-44B2-8FF4-53DB99E597B0}" sibTransId="{ACF4F9FC-6065-4157-A427-622BD7E5A97C}"/>
    <dgm:cxn modelId="{A12ADEBB-697C-45B9-8D3D-F41E3FD51CFE}" type="presOf" srcId="{A14B7DBE-547B-4C1E-8E37-B9D63AC7A496}" destId="{78C7AE0E-6A36-4754-B1B9-AFF6A4540384}" srcOrd="0" destOrd="0" presId="urn:microsoft.com/office/officeart/2005/8/layout/lProcess1"/>
    <dgm:cxn modelId="{93014FCC-385C-404E-A0BA-9FED9BC55777}" type="presOf" srcId="{9BCA0346-6CD5-46A7-B84C-E698F70080F2}" destId="{37F2190C-257C-441F-AD1F-1BA5DB5E5E0E}" srcOrd="0" destOrd="0" presId="urn:microsoft.com/office/officeart/2005/8/layout/lProcess1"/>
    <dgm:cxn modelId="{BD86FDCD-439F-44D5-BF61-7E56B674DE62}" srcId="{9BCA0346-6CD5-46A7-B84C-E698F70080F2}" destId="{C36CFF7E-7C47-47CC-8F8D-FCC79DABF7DE}" srcOrd="0" destOrd="0" parTransId="{B548CBCE-B33F-4DCD-801A-04EE719A8E44}" sibTransId="{818E65A0-F00D-495A-9623-14718A7B144A}"/>
    <dgm:cxn modelId="{F8E5EECF-A75C-4623-A2CA-C9324D2ABF44}" type="presOf" srcId="{33921FF5-9C2D-4E50-A11D-2FC1FB6EDD6D}" destId="{FE028918-155E-47FE-9BEE-5ED0A5D9B20B}" srcOrd="0" destOrd="0" presId="urn:microsoft.com/office/officeart/2005/8/layout/lProcess1"/>
    <dgm:cxn modelId="{4655C1D3-25CC-400C-9082-071AD9FE71C3}" type="presOf" srcId="{ACF4F9FC-6065-4157-A427-622BD7E5A97C}" destId="{89697318-05EA-4E89-9E53-46097CF754A6}" srcOrd="0" destOrd="0" presId="urn:microsoft.com/office/officeart/2005/8/layout/lProcess1"/>
    <dgm:cxn modelId="{1988F5DA-4EFE-4A3D-B0AE-7F46300F1C53}" type="presOf" srcId="{E9183E6C-F398-48C0-A94E-EA9064B9DBF9}" destId="{AD36E953-6822-400F-BB20-1C500A9F3BB1}" srcOrd="0" destOrd="0" presId="urn:microsoft.com/office/officeart/2005/8/layout/lProcess1"/>
    <dgm:cxn modelId="{48A43CDB-9C9F-47FB-9161-D561EB308E44}" srcId="{552102B7-7F03-4FC4-B895-DBE5EC5FBDFF}" destId="{77209429-75FC-46F5-884D-3EAAD037E156}" srcOrd="2" destOrd="0" parTransId="{2E30A12A-0200-416E-94D3-DE9F92695BB4}" sibTransId="{48940165-C89D-498B-A780-DB10430711CA}"/>
    <dgm:cxn modelId="{F5EE6DDB-8972-4C34-85A8-6259AA87FF6F}" type="presOf" srcId="{DA4C4E89-1E99-4E43-AE44-AFBBC1CAD1DF}" destId="{16C83E65-365E-4BCE-89CB-0C2D4C63377E}" srcOrd="0" destOrd="0" presId="urn:microsoft.com/office/officeart/2005/8/layout/lProcess1"/>
    <dgm:cxn modelId="{6046D9E6-EB6C-4FD8-8732-55009E5FBFD4}" type="presOf" srcId="{0B1E08E2-F422-4F11-A8A2-BF2A9DC216CF}" destId="{71DEB487-1CF0-4275-AD89-A93A660A8ECD}" srcOrd="0" destOrd="0" presId="urn:microsoft.com/office/officeart/2005/8/layout/lProcess1"/>
    <dgm:cxn modelId="{B14C81E7-284F-429E-8200-0CDADF3EF7B3}" type="presOf" srcId="{0EC6759F-A083-4BD6-95BE-3188EC4F4E3F}" destId="{BF6FEB5A-76F2-4F33-BC95-2EB89C674780}" srcOrd="0" destOrd="0" presId="urn:microsoft.com/office/officeart/2005/8/layout/lProcess1"/>
    <dgm:cxn modelId="{5529C7F6-7B1C-4627-9232-62464C1CCCC4}" srcId="{552102B7-7F03-4FC4-B895-DBE5EC5FBDFF}" destId="{0EC6759F-A083-4BD6-95BE-3188EC4F4E3F}" srcOrd="0" destOrd="0" parTransId="{2D5E23B4-6CB6-4E29-905E-19FA5528084F}" sibTransId="{75AB2939-019A-4BAB-B6FA-A6F747E7EEB3}"/>
    <dgm:cxn modelId="{51C05EF7-66B5-4C3A-AE08-52531CD13983}" srcId="{552102B7-7F03-4FC4-B895-DBE5EC5FBDFF}" destId="{9BCA0346-6CD5-46A7-B84C-E698F70080F2}" srcOrd="3" destOrd="0" parTransId="{4D2E6D3F-327C-4546-9A31-23F114A2FEAF}" sibTransId="{89BE3E48-0CD0-4C49-9973-22B2F109F0D0}"/>
    <dgm:cxn modelId="{1F7EB8FB-30E6-4A5A-ADF2-1638D3EAC8AF}" type="presOf" srcId="{851DA81D-2F4A-4413-B983-AFBCE410AF50}" destId="{0A157FE4-C880-46E6-B0D7-6EA1E644F1D7}" srcOrd="0" destOrd="0" presId="urn:microsoft.com/office/officeart/2005/8/layout/lProcess1"/>
    <dgm:cxn modelId="{579976FE-E958-47DF-82EE-2624B55EE589}" type="presOf" srcId="{6B22E9CA-EBF8-40A3-8064-3800010BFC13}" destId="{B5E24860-6C49-4A64-AA5E-E85A32CAA14C}" srcOrd="0" destOrd="0" presId="urn:microsoft.com/office/officeart/2005/8/layout/lProcess1"/>
    <dgm:cxn modelId="{7C3980FF-0D4A-4F71-8E2C-10EDC8FD8469}" srcId="{77209429-75FC-46F5-884D-3EAAD037E156}" destId="{13D2FD80-7F62-4578-B1A6-615C7810D2DB}" srcOrd="0" destOrd="0" parTransId="{33ADF9CD-85AD-431B-AD17-F9C3E43E027B}" sibTransId="{0A24E46C-86B5-4F63-AABF-A93679FD253E}"/>
    <dgm:cxn modelId="{36D033B5-0EF5-42CA-A79A-B52AEA7F58A5}" type="presParOf" srcId="{3AE49144-0430-4347-B67C-A3477E5EC5E3}" destId="{99FB30A8-99A2-406E-A3D4-0402CF097764}" srcOrd="0" destOrd="0" presId="urn:microsoft.com/office/officeart/2005/8/layout/lProcess1"/>
    <dgm:cxn modelId="{0A588B15-E661-4B0A-815B-CCAC237C2E3D}" type="presParOf" srcId="{99FB30A8-99A2-406E-A3D4-0402CF097764}" destId="{BF6FEB5A-76F2-4F33-BC95-2EB89C674780}" srcOrd="0" destOrd="0" presId="urn:microsoft.com/office/officeart/2005/8/layout/lProcess1"/>
    <dgm:cxn modelId="{35F8DEA6-0924-4438-A068-B16F19B7A0D0}" type="presParOf" srcId="{99FB30A8-99A2-406E-A3D4-0402CF097764}" destId="{BB2E17CB-D84A-4450-AC6A-0B0B0E5BB922}" srcOrd="1" destOrd="0" presId="urn:microsoft.com/office/officeart/2005/8/layout/lProcess1"/>
    <dgm:cxn modelId="{2161AB86-BC3A-43B8-BC3E-0AF5FF6D4A3A}" type="presParOf" srcId="{99FB30A8-99A2-406E-A3D4-0402CF097764}" destId="{42A382E9-B8FC-4D0B-8127-4BCB00146ECE}" srcOrd="2" destOrd="0" presId="urn:microsoft.com/office/officeart/2005/8/layout/lProcess1"/>
    <dgm:cxn modelId="{BB519D50-A371-48F4-9EA4-8E1E577BCE19}" type="presParOf" srcId="{99FB30A8-99A2-406E-A3D4-0402CF097764}" destId="{96D3D907-5ED5-4812-9D43-50B1F087E700}" srcOrd="3" destOrd="0" presId="urn:microsoft.com/office/officeart/2005/8/layout/lProcess1"/>
    <dgm:cxn modelId="{6C796D0C-959A-4691-916E-FA18B205A479}" type="presParOf" srcId="{99FB30A8-99A2-406E-A3D4-0402CF097764}" destId="{DA7768DA-A50C-4CAD-AC8B-B2E72BCFFF68}" srcOrd="4" destOrd="0" presId="urn:microsoft.com/office/officeart/2005/8/layout/lProcess1"/>
    <dgm:cxn modelId="{9A59230A-B1DF-4B38-BCAC-F1404976D567}" type="presParOf" srcId="{99FB30A8-99A2-406E-A3D4-0402CF097764}" destId="{6111AC97-FEF0-4C66-B613-EA10F1390A6D}" srcOrd="5" destOrd="0" presId="urn:microsoft.com/office/officeart/2005/8/layout/lProcess1"/>
    <dgm:cxn modelId="{045C6FE0-7584-4200-9513-2814347B9830}" type="presParOf" srcId="{99FB30A8-99A2-406E-A3D4-0402CF097764}" destId="{CC340F3B-E7CA-4617-A70C-BC321B716577}" srcOrd="6" destOrd="0" presId="urn:microsoft.com/office/officeart/2005/8/layout/lProcess1"/>
    <dgm:cxn modelId="{1D52DF15-1426-47E5-A316-B18AFB17789A}" type="presParOf" srcId="{3AE49144-0430-4347-B67C-A3477E5EC5E3}" destId="{29260A56-6CB7-4633-A34E-80D981D0486A}" srcOrd="1" destOrd="0" presId="urn:microsoft.com/office/officeart/2005/8/layout/lProcess1"/>
    <dgm:cxn modelId="{1B58F3ED-CFDC-4E36-AEBE-1D2CFAEACA5B}" type="presParOf" srcId="{3AE49144-0430-4347-B67C-A3477E5EC5E3}" destId="{A0EE7384-3D3C-4030-A428-119CD8668A89}" srcOrd="2" destOrd="0" presId="urn:microsoft.com/office/officeart/2005/8/layout/lProcess1"/>
    <dgm:cxn modelId="{79A39FC1-A245-4F6A-A949-25F4027EA9B7}" type="presParOf" srcId="{A0EE7384-3D3C-4030-A428-119CD8668A89}" destId="{FB28210F-2E01-4DB7-BBBC-C91776341167}" srcOrd="0" destOrd="0" presId="urn:microsoft.com/office/officeart/2005/8/layout/lProcess1"/>
    <dgm:cxn modelId="{F16E492B-CD6B-4BB9-A146-306CAE76D183}" type="presParOf" srcId="{A0EE7384-3D3C-4030-A428-119CD8668A89}" destId="{78C7AE0E-6A36-4754-B1B9-AFF6A4540384}" srcOrd="1" destOrd="0" presId="urn:microsoft.com/office/officeart/2005/8/layout/lProcess1"/>
    <dgm:cxn modelId="{CA9901FB-4CFD-4814-99B1-638DC82205AE}" type="presParOf" srcId="{A0EE7384-3D3C-4030-A428-119CD8668A89}" destId="{00453758-2E69-46AB-BA6D-1FCCDA12209C}" srcOrd="2" destOrd="0" presId="urn:microsoft.com/office/officeart/2005/8/layout/lProcess1"/>
    <dgm:cxn modelId="{B65C42D9-D6A7-47D2-B241-4EAFB97ECB2B}" type="presParOf" srcId="{A0EE7384-3D3C-4030-A428-119CD8668A89}" destId="{AD36E953-6822-400F-BB20-1C500A9F3BB1}" srcOrd="3" destOrd="0" presId="urn:microsoft.com/office/officeart/2005/8/layout/lProcess1"/>
    <dgm:cxn modelId="{65ACC07E-B3A6-4770-94D5-5878BA604678}" type="presParOf" srcId="{A0EE7384-3D3C-4030-A428-119CD8668A89}" destId="{B131686E-4C5D-4E24-9278-097C2A6A2830}" srcOrd="4" destOrd="0" presId="urn:microsoft.com/office/officeart/2005/8/layout/lProcess1"/>
    <dgm:cxn modelId="{D6700A07-C700-4639-99E9-8B258E00CE31}" type="presParOf" srcId="{A0EE7384-3D3C-4030-A428-119CD8668A89}" destId="{89697318-05EA-4E89-9E53-46097CF754A6}" srcOrd="5" destOrd="0" presId="urn:microsoft.com/office/officeart/2005/8/layout/lProcess1"/>
    <dgm:cxn modelId="{FD785560-AAE9-4A3D-B229-21068FAEF332}" type="presParOf" srcId="{A0EE7384-3D3C-4030-A428-119CD8668A89}" destId="{16C83E65-365E-4BCE-89CB-0C2D4C63377E}" srcOrd="6" destOrd="0" presId="urn:microsoft.com/office/officeart/2005/8/layout/lProcess1"/>
    <dgm:cxn modelId="{9CCEB2F7-8E70-4AA4-A70B-52C2F3C4842A}" type="presParOf" srcId="{3AE49144-0430-4347-B67C-A3477E5EC5E3}" destId="{85613E14-EC6F-4857-8E16-68CC5FA92BC6}" srcOrd="3" destOrd="0" presId="urn:microsoft.com/office/officeart/2005/8/layout/lProcess1"/>
    <dgm:cxn modelId="{0FFCB58A-BD50-42C0-A6A7-6859DFBE6369}" type="presParOf" srcId="{3AE49144-0430-4347-B67C-A3477E5EC5E3}" destId="{283C3501-3128-4EC5-8E15-219562785A6E}" srcOrd="4" destOrd="0" presId="urn:microsoft.com/office/officeart/2005/8/layout/lProcess1"/>
    <dgm:cxn modelId="{C278E6E1-1740-4168-B977-38BE2F782A0D}" type="presParOf" srcId="{283C3501-3128-4EC5-8E15-219562785A6E}" destId="{0D6C8607-F855-44DA-BFE7-B6670A1EFAB6}" srcOrd="0" destOrd="0" presId="urn:microsoft.com/office/officeart/2005/8/layout/lProcess1"/>
    <dgm:cxn modelId="{8D350AFA-795C-471B-9B78-A3B9C212E139}" type="presParOf" srcId="{283C3501-3128-4EC5-8E15-219562785A6E}" destId="{42628DFA-1E76-4E3F-B82B-1F052BFA5655}" srcOrd="1" destOrd="0" presId="urn:microsoft.com/office/officeart/2005/8/layout/lProcess1"/>
    <dgm:cxn modelId="{5E4EFF02-4256-441B-B4E2-20B26E24FDE9}" type="presParOf" srcId="{283C3501-3128-4EC5-8E15-219562785A6E}" destId="{C4B908DC-40EF-4CCD-A6D7-67FB35B36DF1}" srcOrd="2" destOrd="0" presId="urn:microsoft.com/office/officeart/2005/8/layout/lProcess1"/>
    <dgm:cxn modelId="{EAA5EDB1-B776-4E2C-B0E6-D5858601051F}" type="presParOf" srcId="{283C3501-3128-4EC5-8E15-219562785A6E}" destId="{8A2ABD60-04F3-4953-BC14-3D37D249B5D7}" srcOrd="3" destOrd="0" presId="urn:microsoft.com/office/officeart/2005/8/layout/lProcess1"/>
    <dgm:cxn modelId="{070EE87C-A2DF-4F09-8C1A-83165D2FC2B0}" type="presParOf" srcId="{283C3501-3128-4EC5-8E15-219562785A6E}" destId="{CC7D8983-7DC1-40CA-BD4C-92BB3226A634}" srcOrd="4" destOrd="0" presId="urn:microsoft.com/office/officeart/2005/8/layout/lProcess1"/>
    <dgm:cxn modelId="{BD5FB2D2-7344-4725-9784-AAD9C9A42810}" type="presParOf" srcId="{283C3501-3128-4EC5-8E15-219562785A6E}" destId="{71DEB487-1CF0-4275-AD89-A93A660A8ECD}" srcOrd="5" destOrd="0" presId="urn:microsoft.com/office/officeart/2005/8/layout/lProcess1"/>
    <dgm:cxn modelId="{EA57DD92-BCE2-4B36-9BA1-6B1E6D09BA70}" type="presParOf" srcId="{283C3501-3128-4EC5-8E15-219562785A6E}" destId="{2D904D8A-BAA6-4D83-8EB7-BF290145E59B}" srcOrd="6" destOrd="0" presId="urn:microsoft.com/office/officeart/2005/8/layout/lProcess1"/>
    <dgm:cxn modelId="{405489EA-7F13-4961-8B13-637589995374}" type="presParOf" srcId="{3AE49144-0430-4347-B67C-A3477E5EC5E3}" destId="{39AB1317-2A16-4F7B-A4AE-6A6E50986198}" srcOrd="5" destOrd="0" presId="urn:microsoft.com/office/officeart/2005/8/layout/lProcess1"/>
    <dgm:cxn modelId="{7E9F6FA8-ABA9-4ECA-89EB-FE838053F862}" type="presParOf" srcId="{3AE49144-0430-4347-B67C-A3477E5EC5E3}" destId="{49A4D91E-2492-4753-BA13-EDA5AC2DE3CB}" srcOrd="6" destOrd="0" presId="urn:microsoft.com/office/officeart/2005/8/layout/lProcess1"/>
    <dgm:cxn modelId="{C8AAC45B-3398-44D2-AC3E-F3FF091110FE}" type="presParOf" srcId="{49A4D91E-2492-4753-BA13-EDA5AC2DE3CB}" destId="{37F2190C-257C-441F-AD1F-1BA5DB5E5E0E}" srcOrd="0" destOrd="0" presId="urn:microsoft.com/office/officeart/2005/8/layout/lProcess1"/>
    <dgm:cxn modelId="{1100B4FA-2DB6-4471-884E-76DC6FE21E70}" type="presParOf" srcId="{49A4D91E-2492-4753-BA13-EDA5AC2DE3CB}" destId="{2903DD03-1D6A-41D4-90EC-958815B70CDB}" srcOrd="1" destOrd="0" presId="urn:microsoft.com/office/officeart/2005/8/layout/lProcess1"/>
    <dgm:cxn modelId="{6225CFA7-3C8B-4F3B-BDCC-D5ABBE95B35B}" type="presParOf" srcId="{49A4D91E-2492-4753-BA13-EDA5AC2DE3CB}" destId="{3C7EA888-93B1-4719-9100-FAD2F27C3DEE}" srcOrd="2" destOrd="0" presId="urn:microsoft.com/office/officeart/2005/8/layout/lProcess1"/>
    <dgm:cxn modelId="{0E40765F-A489-4AE0-8DF4-236E4A2EF75C}" type="presParOf" srcId="{49A4D91E-2492-4753-BA13-EDA5AC2DE3CB}" destId="{8F2899E6-3F55-4A44-AD17-72EAA271C2E1}" srcOrd="3" destOrd="0" presId="urn:microsoft.com/office/officeart/2005/8/layout/lProcess1"/>
    <dgm:cxn modelId="{146E6996-DE64-4108-B36B-98BC295251AE}" type="presParOf" srcId="{49A4D91E-2492-4753-BA13-EDA5AC2DE3CB}" destId="{0A157FE4-C880-46E6-B0D7-6EA1E644F1D7}" srcOrd="4" destOrd="0" presId="urn:microsoft.com/office/officeart/2005/8/layout/lProcess1"/>
    <dgm:cxn modelId="{C7B9A73B-76A7-4F07-84D2-477A6EB6D1CC}" type="presParOf" srcId="{49A4D91E-2492-4753-BA13-EDA5AC2DE3CB}" destId="{D80B397F-577F-4D6C-9A25-B7BFEC3EBF29}" srcOrd="5" destOrd="0" presId="urn:microsoft.com/office/officeart/2005/8/layout/lProcess1"/>
    <dgm:cxn modelId="{7EC4426C-12C5-4B41-91EB-D7563F3DB8DD}" type="presParOf" srcId="{49A4D91E-2492-4753-BA13-EDA5AC2DE3CB}" destId="{9B53F455-6068-4845-B894-BB1134CE5F00}" srcOrd="6" destOrd="0" presId="urn:microsoft.com/office/officeart/2005/8/layout/lProcess1"/>
    <dgm:cxn modelId="{5E5F3A74-77F8-41EE-A563-BA247D4590B6}" type="presParOf" srcId="{3AE49144-0430-4347-B67C-A3477E5EC5E3}" destId="{37CC040A-0B45-43EA-9555-36914E18FAF7}" srcOrd="7" destOrd="0" presId="urn:microsoft.com/office/officeart/2005/8/layout/lProcess1"/>
    <dgm:cxn modelId="{07F0FC93-802E-4168-8A0A-6C35B663657A}" type="presParOf" srcId="{3AE49144-0430-4347-B67C-A3477E5EC5E3}" destId="{3ACE1289-9872-4AF3-93D7-EC9454EF9754}" srcOrd="8" destOrd="0" presId="urn:microsoft.com/office/officeart/2005/8/layout/lProcess1"/>
    <dgm:cxn modelId="{5DFD9361-EB26-46FD-88CF-175C5A036F40}" type="presParOf" srcId="{3ACE1289-9872-4AF3-93D7-EC9454EF9754}" destId="{FE028918-155E-47FE-9BEE-5ED0A5D9B20B}" srcOrd="0" destOrd="0" presId="urn:microsoft.com/office/officeart/2005/8/layout/lProcess1"/>
    <dgm:cxn modelId="{E0587F0F-B64A-4094-A532-BBC22698F0A8}" type="presParOf" srcId="{3ACE1289-9872-4AF3-93D7-EC9454EF9754}" destId="{95E1B5E7-12C9-4A3C-995C-4B62B7E51EE2}" srcOrd="1" destOrd="0" presId="urn:microsoft.com/office/officeart/2005/8/layout/lProcess1"/>
    <dgm:cxn modelId="{768C0B84-175E-40C4-88E4-C61EED4A5D8D}" type="presParOf" srcId="{3ACE1289-9872-4AF3-93D7-EC9454EF9754}" destId="{60AAC88A-0C12-4E7B-924B-0344009A89EB}" srcOrd="2" destOrd="0" presId="urn:microsoft.com/office/officeart/2005/8/layout/lProcess1"/>
    <dgm:cxn modelId="{FF4F0AD0-886C-4D64-B9A1-D3B33EF62302}" type="presParOf" srcId="{3ACE1289-9872-4AF3-93D7-EC9454EF9754}" destId="{8034B863-6EA6-4F13-9BE1-10BCB844F3DF}" srcOrd="3" destOrd="0" presId="urn:microsoft.com/office/officeart/2005/8/layout/lProcess1"/>
    <dgm:cxn modelId="{93DAA9CC-4794-4BCB-8430-5ECEC29552A9}" type="presParOf" srcId="{3ACE1289-9872-4AF3-93D7-EC9454EF9754}" destId="{B5E24860-6C49-4A64-AA5E-E85A32CAA14C}" srcOrd="4" destOrd="0" presId="urn:microsoft.com/office/officeart/2005/8/layout/lProcess1"/>
    <dgm:cxn modelId="{4CD972B7-1427-4C23-8957-6FCE4C1E68EE}" type="presParOf" srcId="{3ACE1289-9872-4AF3-93D7-EC9454EF9754}" destId="{AEFBDC79-E7CE-4CB2-BF9B-98CD25F160A3}" srcOrd="5" destOrd="0" presId="urn:microsoft.com/office/officeart/2005/8/layout/lProcess1"/>
    <dgm:cxn modelId="{C99A643B-1DA2-4B1A-98CF-615F051B1CC4}" type="presParOf" srcId="{3ACE1289-9872-4AF3-93D7-EC9454EF9754}" destId="{BD85F2D8-F8F5-43D1-B902-C0D09CDE27C8}" srcOrd="6" destOrd="0" presId="urn:microsoft.com/office/officeart/2005/8/layout/lProcess1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6FEB5A-76F2-4F33-BC95-2EB89C674780}">
      <dsp:nvSpPr>
        <dsp:cNvPr id="0" name=""/>
        <dsp:cNvSpPr/>
      </dsp:nvSpPr>
      <dsp:spPr>
        <a:xfrm>
          <a:off x="5628" y="1323832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Positivism</a:t>
          </a: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	</a:t>
          </a:r>
        </a:p>
      </dsp:txBody>
      <dsp:txXfrm>
        <a:off x="20909" y="1339113"/>
        <a:ext cx="2056305" cy="491154"/>
      </dsp:txXfrm>
    </dsp:sp>
    <dsp:sp modelId="{BB2E17CB-D84A-4450-AC6A-0B0B0E5BB922}">
      <dsp:nvSpPr>
        <dsp:cNvPr id="0" name=""/>
        <dsp:cNvSpPr/>
      </dsp:nvSpPr>
      <dsp:spPr>
        <a:xfrm rot="5400000">
          <a:off x="1003412" y="1891199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A382E9-B8FC-4D0B-8127-4BCB00146ECE}">
      <dsp:nvSpPr>
        <dsp:cNvPr id="0" name=""/>
        <dsp:cNvSpPr/>
      </dsp:nvSpPr>
      <dsp:spPr>
        <a:xfrm>
          <a:off x="5628" y="2028150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Deductive</a:t>
          </a:r>
        </a:p>
      </dsp:txBody>
      <dsp:txXfrm>
        <a:off x="20909" y="2043431"/>
        <a:ext cx="2056305" cy="491154"/>
      </dsp:txXfrm>
    </dsp:sp>
    <dsp:sp modelId="{96D3D907-5ED5-4812-9D43-50B1F087E700}">
      <dsp:nvSpPr>
        <dsp:cNvPr id="0" name=""/>
        <dsp:cNvSpPr/>
      </dsp:nvSpPr>
      <dsp:spPr>
        <a:xfrm rot="5400000">
          <a:off x="1003412" y="2595517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7768DA-A50C-4CAD-AC8B-B2E72BCFFF68}">
      <dsp:nvSpPr>
        <dsp:cNvPr id="0" name=""/>
        <dsp:cNvSpPr/>
      </dsp:nvSpPr>
      <dsp:spPr>
        <a:xfrm>
          <a:off x="5628" y="2732468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  <a:alpha val="9000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Quantitative</a:t>
          </a:r>
        </a:p>
      </dsp:txBody>
      <dsp:txXfrm>
        <a:off x="20909" y="2747749"/>
        <a:ext cx="2056305" cy="491154"/>
      </dsp:txXfrm>
    </dsp:sp>
    <dsp:sp modelId="{6111AC97-FEF0-4C66-B613-EA10F1390A6D}">
      <dsp:nvSpPr>
        <dsp:cNvPr id="0" name=""/>
        <dsp:cNvSpPr/>
      </dsp:nvSpPr>
      <dsp:spPr>
        <a:xfrm rot="5400000">
          <a:off x="1003412" y="3299835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40F3B-E7CA-4617-A70C-BC321B716577}">
      <dsp:nvSpPr>
        <dsp:cNvPr id="0" name=""/>
        <dsp:cNvSpPr/>
      </dsp:nvSpPr>
      <dsp:spPr>
        <a:xfrm>
          <a:off x="5628" y="3436786"/>
          <a:ext cx="2086867" cy="725781"/>
        </a:xfrm>
        <a:prstGeom prst="roundRect">
          <a:avLst>
            <a:gd name="adj" fmla="val 10000"/>
          </a:avLst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Experiments, Surveys</a:t>
          </a:r>
        </a:p>
      </dsp:txBody>
      <dsp:txXfrm>
        <a:off x="26885" y="3458043"/>
        <a:ext cx="2044353" cy="683267"/>
      </dsp:txXfrm>
    </dsp:sp>
    <dsp:sp modelId="{FB28210F-2E01-4DB7-BBBC-C91776341167}">
      <dsp:nvSpPr>
        <dsp:cNvPr id="0" name=""/>
        <dsp:cNvSpPr/>
      </dsp:nvSpPr>
      <dsp:spPr>
        <a:xfrm>
          <a:off x="2384658" y="1323832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Interpretivism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9939" y="1339113"/>
        <a:ext cx="2056305" cy="491154"/>
      </dsp:txXfrm>
    </dsp:sp>
    <dsp:sp modelId="{78C7AE0E-6A36-4754-B1B9-AFF6A4540384}">
      <dsp:nvSpPr>
        <dsp:cNvPr id="0" name=""/>
        <dsp:cNvSpPr/>
      </dsp:nvSpPr>
      <dsp:spPr>
        <a:xfrm rot="5400000">
          <a:off x="3382441" y="1891199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453758-2E69-46AB-BA6D-1FCCDA12209C}">
      <dsp:nvSpPr>
        <dsp:cNvPr id="0" name=""/>
        <dsp:cNvSpPr/>
      </dsp:nvSpPr>
      <dsp:spPr>
        <a:xfrm>
          <a:off x="2384658" y="2028150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Inductive</a:t>
          </a:r>
        </a:p>
      </dsp:txBody>
      <dsp:txXfrm>
        <a:off x="2399939" y="2043431"/>
        <a:ext cx="2056305" cy="491154"/>
      </dsp:txXfrm>
    </dsp:sp>
    <dsp:sp modelId="{AD36E953-6822-400F-BB20-1C500A9F3BB1}">
      <dsp:nvSpPr>
        <dsp:cNvPr id="0" name=""/>
        <dsp:cNvSpPr/>
      </dsp:nvSpPr>
      <dsp:spPr>
        <a:xfrm rot="5400000">
          <a:off x="3382441" y="2595517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1686E-4C5D-4E24-9278-097C2A6A2830}">
      <dsp:nvSpPr>
        <dsp:cNvPr id="0" name=""/>
        <dsp:cNvSpPr/>
      </dsp:nvSpPr>
      <dsp:spPr>
        <a:xfrm>
          <a:off x="2384658" y="2732468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  <a:alpha val="9000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Qualitative</a:t>
          </a:r>
        </a:p>
      </dsp:txBody>
      <dsp:txXfrm>
        <a:off x="2399939" y="2747749"/>
        <a:ext cx="2056305" cy="491154"/>
      </dsp:txXfrm>
    </dsp:sp>
    <dsp:sp modelId="{89697318-05EA-4E89-9E53-46097CF754A6}">
      <dsp:nvSpPr>
        <dsp:cNvPr id="0" name=""/>
        <dsp:cNvSpPr/>
      </dsp:nvSpPr>
      <dsp:spPr>
        <a:xfrm rot="5400000">
          <a:off x="3382441" y="3299835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83E65-365E-4BCE-89CB-0C2D4C63377E}">
      <dsp:nvSpPr>
        <dsp:cNvPr id="0" name=""/>
        <dsp:cNvSpPr/>
      </dsp:nvSpPr>
      <dsp:spPr>
        <a:xfrm>
          <a:off x="2384658" y="3436786"/>
          <a:ext cx="2086867" cy="725781"/>
        </a:xfrm>
        <a:prstGeom prst="roundRect">
          <a:avLst>
            <a:gd name="adj" fmla="val 10000"/>
          </a:avLst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Interviews, Ethnography, Grounded Theory</a:t>
          </a:r>
        </a:p>
      </dsp:txBody>
      <dsp:txXfrm>
        <a:off x="2405915" y="3458043"/>
        <a:ext cx="2044353" cy="683267"/>
      </dsp:txXfrm>
    </dsp:sp>
    <dsp:sp modelId="{0D6C8607-F855-44DA-BFE7-B6670A1EFAB6}">
      <dsp:nvSpPr>
        <dsp:cNvPr id="0" name=""/>
        <dsp:cNvSpPr/>
      </dsp:nvSpPr>
      <dsp:spPr>
        <a:xfrm>
          <a:off x="4763687" y="1323832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Critical</a:t>
          </a: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Realism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78968" y="1339113"/>
        <a:ext cx="2056305" cy="491154"/>
      </dsp:txXfrm>
    </dsp:sp>
    <dsp:sp modelId="{42628DFA-1E76-4E3F-B82B-1F052BFA5655}">
      <dsp:nvSpPr>
        <dsp:cNvPr id="0" name=""/>
        <dsp:cNvSpPr/>
      </dsp:nvSpPr>
      <dsp:spPr>
        <a:xfrm rot="5400000">
          <a:off x="5761471" y="1891199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B908DC-40EF-4CCD-A6D7-67FB35B36DF1}">
      <dsp:nvSpPr>
        <dsp:cNvPr id="0" name=""/>
        <dsp:cNvSpPr/>
      </dsp:nvSpPr>
      <dsp:spPr>
        <a:xfrm>
          <a:off x="4763687" y="2028150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Abductive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78968" y="2043431"/>
        <a:ext cx="2056305" cy="491154"/>
      </dsp:txXfrm>
    </dsp:sp>
    <dsp:sp modelId="{8A2ABD60-04F3-4953-BC14-3D37D249B5D7}">
      <dsp:nvSpPr>
        <dsp:cNvPr id="0" name=""/>
        <dsp:cNvSpPr/>
      </dsp:nvSpPr>
      <dsp:spPr>
        <a:xfrm rot="5400000">
          <a:off x="5761471" y="2595517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D8983-7DC1-40CA-BD4C-92BB3226A634}">
      <dsp:nvSpPr>
        <dsp:cNvPr id="0" name=""/>
        <dsp:cNvSpPr/>
      </dsp:nvSpPr>
      <dsp:spPr>
        <a:xfrm>
          <a:off x="4763687" y="2732468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  <a:alpha val="9000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Qualitative, Quantitative or Mixed </a:t>
          </a:r>
        </a:p>
      </dsp:txBody>
      <dsp:txXfrm>
        <a:off x="4778968" y="2747749"/>
        <a:ext cx="2056305" cy="491154"/>
      </dsp:txXfrm>
    </dsp:sp>
    <dsp:sp modelId="{71DEB487-1CF0-4275-AD89-A93A660A8ECD}">
      <dsp:nvSpPr>
        <dsp:cNvPr id="0" name=""/>
        <dsp:cNvSpPr/>
      </dsp:nvSpPr>
      <dsp:spPr>
        <a:xfrm rot="5400000">
          <a:off x="5761471" y="3299835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04D8A-BAA6-4D83-8EB7-BF290145E59B}">
      <dsp:nvSpPr>
        <dsp:cNvPr id="0" name=""/>
        <dsp:cNvSpPr/>
      </dsp:nvSpPr>
      <dsp:spPr>
        <a:xfrm>
          <a:off x="4763687" y="3436786"/>
          <a:ext cx="2086867" cy="725781"/>
        </a:xfrm>
        <a:prstGeom prst="roundRect">
          <a:avLst>
            <a:gd name="adj" fmla="val 10000"/>
          </a:avLst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Archival Research, Historical Analysis</a:t>
          </a:r>
        </a:p>
      </dsp:txBody>
      <dsp:txXfrm>
        <a:off x="4784944" y="3458043"/>
        <a:ext cx="2044353" cy="683267"/>
      </dsp:txXfrm>
    </dsp:sp>
    <dsp:sp modelId="{37F2190C-257C-441F-AD1F-1BA5DB5E5E0E}">
      <dsp:nvSpPr>
        <dsp:cNvPr id="0" name=""/>
        <dsp:cNvSpPr/>
      </dsp:nvSpPr>
      <dsp:spPr>
        <a:xfrm>
          <a:off x="7142717" y="1323832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Postmodernism</a:t>
          </a:r>
        </a:p>
      </dsp:txBody>
      <dsp:txXfrm>
        <a:off x="7157998" y="1339113"/>
        <a:ext cx="2056305" cy="491154"/>
      </dsp:txXfrm>
    </dsp:sp>
    <dsp:sp modelId="{2903DD03-1D6A-41D4-90EC-958815B70CDB}">
      <dsp:nvSpPr>
        <dsp:cNvPr id="0" name=""/>
        <dsp:cNvSpPr/>
      </dsp:nvSpPr>
      <dsp:spPr>
        <a:xfrm rot="5400000">
          <a:off x="8140500" y="1891199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7EA888-93B1-4719-9100-FAD2F27C3DEE}">
      <dsp:nvSpPr>
        <dsp:cNvPr id="0" name=""/>
        <dsp:cNvSpPr/>
      </dsp:nvSpPr>
      <dsp:spPr>
        <a:xfrm>
          <a:off x="7142717" y="2028150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Abductive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57998" y="2043431"/>
        <a:ext cx="2056305" cy="491154"/>
      </dsp:txXfrm>
    </dsp:sp>
    <dsp:sp modelId="{8F2899E6-3F55-4A44-AD17-72EAA271C2E1}">
      <dsp:nvSpPr>
        <dsp:cNvPr id="0" name=""/>
        <dsp:cNvSpPr/>
      </dsp:nvSpPr>
      <dsp:spPr>
        <a:xfrm rot="5400000">
          <a:off x="8140500" y="2595517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57FE4-C880-46E6-B0D7-6EA1E644F1D7}">
      <dsp:nvSpPr>
        <dsp:cNvPr id="0" name=""/>
        <dsp:cNvSpPr/>
      </dsp:nvSpPr>
      <dsp:spPr>
        <a:xfrm>
          <a:off x="7142717" y="2732468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  <a:alpha val="9000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Qualitative</a:t>
          </a:r>
        </a:p>
      </dsp:txBody>
      <dsp:txXfrm>
        <a:off x="7157998" y="2747749"/>
        <a:ext cx="2056305" cy="491154"/>
      </dsp:txXfrm>
    </dsp:sp>
    <dsp:sp modelId="{D80B397F-577F-4D6C-9A25-B7BFEC3EBF29}">
      <dsp:nvSpPr>
        <dsp:cNvPr id="0" name=""/>
        <dsp:cNvSpPr/>
      </dsp:nvSpPr>
      <dsp:spPr>
        <a:xfrm rot="5400000">
          <a:off x="8140500" y="3299835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3F455-6068-4845-B894-BB1134CE5F00}">
      <dsp:nvSpPr>
        <dsp:cNvPr id="0" name=""/>
        <dsp:cNvSpPr/>
      </dsp:nvSpPr>
      <dsp:spPr>
        <a:xfrm>
          <a:off x="7142717" y="3436786"/>
          <a:ext cx="2086867" cy="725781"/>
        </a:xfrm>
        <a:prstGeom prst="roundRect">
          <a:avLst>
            <a:gd name="adj" fmla="val 10000"/>
          </a:avLst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Discourse Analysis, Visual Methods, etc.</a:t>
          </a:r>
        </a:p>
      </dsp:txBody>
      <dsp:txXfrm>
        <a:off x="7163974" y="3458043"/>
        <a:ext cx="2044353" cy="683267"/>
      </dsp:txXfrm>
    </dsp:sp>
    <dsp:sp modelId="{FE028918-155E-47FE-9BEE-5ED0A5D9B20B}">
      <dsp:nvSpPr>
        <dsp:cNvPr id="0" name=""/>
        <dsp:cNvSpPr/>
      </dsp:nvSpPr>
      <dsp:spPr>
        <a:xfrm>
          <a:off x="9521746" y="1323832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Pragmatism</a:t>
          </a:r>
        </a:p>
      </dsp:txBody>
      <dsp:txXfrm>
        <a:off x="9537027" y="1339113"/>
        <a:ext cx="2056305" cy="491154"/>
      </dsp:txXfrm>
    </dsp:sp>
    <dsp:sp modelId="{95E1B5E7-12C9-4A3C-995C-4B62B7E51EE2}">
      <dsp:nvSpPr>
        <dsp:cNvPr id="0" name=""/>
        <dsp:cNvSpPr/>
      </dsp:nvSpPr>
      <dsp:spPr>
        <a:xfrm rot="5400000">
          <a:off x="10519530" y="1891199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AAC88A-0C12-4E7B-924B-0344009A89EB}">
      <dsp:nvSpPr>
        <dsp:cNvPr id="0" name=""/>
        <dsp:cNvSpPr/>
      </dsp:nvSpPr>
      <dsp:spPr>
        <a:xfrm>
          <a:off x="9521746" y="2028150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Abductive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37027" y="2043431"/>
        <a:ext cx="2056305" cy="491154"/>
      </dsp:txXfrm>
    </dsp:sp>
    <dsp:sp modelId="{8034B863-6EA6-4F13-9BE1-10BCB844F3DF}">
      <dsp:nvSpPr>
        <dsp:cNvPr id="0" name=""/>
        <dsp:cNvSpPr/>
      </dsp:nvSpPr>
      <dsp:spPr>
        <a:xfrm rot="5400000">
          <a:off x="10519530" y="2595517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24860-6C49-4A64-AA5E-E85A32CAA14C}">
      <dsp:nvSpPr>
        <dsp:cNvPr id="0" name=""/>
        <dsp:cNvSpPr/>
      </dsp:nvSpPr>
      <dsp:spPr>
        <a:xfrm>
          <a:off x="9521746" y="2732468"/>
          <a:ext cx="2086867" cy="521716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  <a:alpha val="9000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Qualitative, Quantitative or Mixed </a:t>
          </a:r>
        </a:p>
      </dsp:txBody>
      <dsp:txXfrm>
        <a:off x="9537027" y="2747749"/>
        <a:ext cx="2056305" cy="491154"/>
      </dsp:txXfrm>
    </dsp:sp>
    <dsp:sp modelId="{AEFBDC79-E7CE-4CB2-BF9B-98CD25F160A3}">
      <dsp:nvSpPr>
        <dsp:cNvPr id="0" name=""/>
        <dsp:cNvSpPr/>
      </dsp:nvSpPr>
      <dsp:spPr>
        <a:xfrm rot="5400000">
          <a:off x="10519530" y="3299835"/>
          <a:ext cx="91300" cy="91300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5F2D8-F8F5-43D1-B902-C0D09CDE27C8}">
      <dsp:nvSpPr>
        <dsp:cNvPr id="0" name=""/>
        <dsp:cNvSpPr/>
      </dsp:nvSpPr>
      <dsp:spPr>
        <a:xfrm>
          <a:off x="9521746" y="3436786"/>
          <a:ext cx="2086867" cy="725781"/>
        </a:xfrm>
        <a:prstGeom prst="roundRect">
          <a:avLst>
            <a:gd name="adj" fmla="val 10000"/>
          </a:avLst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Any of the collection methods in any combination</a:t>
          </a:r>
        </a:p>
      </dsp:txBody>
      <dsp:txXfrm>
        <a:off x="9543003" y="3458043"/>
        <a:ext cx="2044353" cy="6832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8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46143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94990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433824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28415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AC06A-4905-4B1A-83C1-3B011A8CF0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21471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87396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F8A0EC7-04EF-4B77-9BB3-CC102EFB183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12195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F8A0EC7-04EF-4B77-9BB3-CC102EFB183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67550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F8A0EC7-04EF-4B77-9BB3-CC102EFB183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60050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F8A0EC7-04EF-4B77-9BB3-CC102EFB183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4917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9E75A84-B446-445C-8A56-48A1F898ED24}" type="slidenum">
              <a:rPr lang="en-GB" altLang="en-US"/>
              <a:pPr>
                <a:spcBef>
                  <a:spcPct val="0"/>
                </a:spcBef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18760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2485942-6F12-4B2B-942E-C8CA769099FC}" type="slidenum">
              <a:rPr lang="en-GB" altLang="en-US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1696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F468FDF-1EEC-4464-A8E8-BB3A552158CD}" type="slidenum">
              <a:rPr lang="en-GB" altLang="en-US"/>
              <a:pPr>
                <a:spcBef>
                  <a:spcPct val="0"/>
                </a:spcBef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18178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A4A796B0-8030-496D-9440-CAE0947731B9}" type="slidenum">
              <a:rPr lang="en-GB" altLang="en-US"/>
              <a:pPr>
                <a:spcBef>
                  <a:spcPct val="0"/>
                </a:spcBef>
              </a:pPr>
              <a:t>20</a:t>
            </a:fld>
            <a:endParaRPr lang="en-GB" alt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400" b="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17676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F8A0EC7-04EF-4B77-9BB3-CC102EFB1832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157570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671AAE3-65A0-4482-AFC8-4C6417A8BA01}" type="slidenum">
              <a:rPr lang="en-GB" altLang="en-US"/>
              <a:pPr>
                <a:spcBef>
                  <a:spcPct val="0"/>
                </a:spcBef>
              </a:pPr>
              <a:t>22</a:t>
            </a:fld>
            <a:endParaRPr lang="en-GB" alt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4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16120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709411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F8A0EC7-04EF-4B77-9BB3-CC102EFB1832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97631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F8A0EC7-04EF-4B77-9BB3-CC102EFB1832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13520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z="1400" dirty="0">
              <a:ea typeface="MS PGothic" panose="020B0600070205080204" pitchFamily="34" charset="-128"/>
            </a:endParaRP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19FE2C1-F151-4C15-AC2F-72F2C3DC86DF}" type="slidenum">
              <a:rPr lang="en-US" altLang="en-US">
                <a:ea typeface="MS PGothic" panose="020B0600070205080204" pitchFamily="34" charset="-128"/>
              </a:rPr>
              <a:pPr>
                <a:spcBef>
                  <a:spcPct val="0"/>
                </a:spcBef>
              </a:pPr>
              <a:t>27</a:t>
            </a:fld>
            <a:endParaRPr lang="en-US" altLang="en-US"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477687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4087AE9-A324-42CF-9660-207394FDD6DB}" type="slidenum">
              <a:rPr lang="en-GB" altLang="en-US">
                <a:ea typeface="MS PGothic" panose="020B0600070205080204" pitchFamily="34" charset="-128"/>
              </a:rPr>
              <a:pPr>
                <a:spcBef>
                  <a:spcPct val="0"/>
                </a:spcBef>
              </a:pPr>
              <a:t>29</a:t>
            </a:fld>
            <a:endParaRPr lang="en-GB" altLang="en-US">
              <a:ea typeface="MS PGothic" panose="020B0600070205080204" pitchFamily="34" charset="-128"/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z="1000" dirty="0"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769515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231D473-17B9-421D-A9F3-5E7766F6C740}" type="slidenum">
              <a:rPr lang="en-US" altLang="en-US">
                <a:ea typeface="MS PGothic" panose="020B0600070205080204" pitchFamily="34" charset="-128"/>
              </a:rPr>
              <a:pPr>
                <a:spcBef>
                  <a:spcPct val="0"/>
                </a:spcBef>
              </a:pPr>
              <a:t>30</a:t>
            </a:fld>
            <a:endParaRPr lang="en-US" altLang="en-US">
              <a:ea typeface="MS PGothic" panose="020B0600070205080204" pitchFamily="34" charset="-128"/>
            </a:endParaRPr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z="1400" dirty="0"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3223172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84BDEEF-D3F9-48B6-AE8C-8FFF0856E58C}" type="slidenum">
              <a:rPr lang="en-GB" altLang="en-US">
                <a:ea typeface="MS PGothic" panose="020B0600070205080204" pitchFamily="34" charset="-128"/>
              </a:rPr>
              <a:pPr>
                <a:spcBef>
                  <a:spcPct val="0"/>
                </a:spcBef>
              </a:pPr>
              <a:t>31</a:t>
            </a:fld>
            <a:endParaRPr lang="en-GB" altLang="en-US">
              <a:ea typeface="MS PGothic" panose="020B0600070205080204" pitchFamily="34" charset="-128"/>
            </a:endParaRPr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400" dirty="0"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6059274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AC06A-4905-4B1A-83C1-3B011A8CF0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682675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2420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4BDEEF-D3F9-48B6-AE8C-8FFF0856E58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400" dirty="0"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2485494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4BDEEF-D3F9-48B6-AE8C-8FFF0856E58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400" dirty="0"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93444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4BDEEF-D3F9-48B6-AE8C-8FFF0856E58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400" dirty="0"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2532018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you take a note of the contact details on the screen</a:t>
            </a:r>
          </a:p>
          <a:p>
            <a:endParaRPr lang="en-GB" dirty="0"/>
          </a:p>
          <a:p>
            <a:r>
              <a:rPr lang="en-GB" dirty="0"/>
              <a:t>Q&amp;A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6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07689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15037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08214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12214"/>
            <a:ext cx="5472113" cy="337903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681121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 Left Middl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3F1F7A7-3825-4674-B370-D3BEDD3FC66D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560AB5-7355-4D05-AA13-FCB0024AF86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44CCDFF2-A2F9-4352-94BB-9BB119095D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3"/>
            </a:solidFill>
          </a:ln>
        </p:spPr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28C4CC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28C4C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54281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16/02/2023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532513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4372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81747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8986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7461A7-C745-4C36-816E-A1BF6EE517A4}"/>
              </a:ext>
            </a:extLst>
          </p:cNvPr>
          <p:cNvSpPr/>
          <p:nvPr userDrawn="1"/>
        </p:nvSpPr>
        <p:spPr>
          <a:xfrm>
            <a:off x="0" y="4554000"/>
            <a:ext cx="12192000" cy="2304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6CD15-EEA4-46CB-A7B3-495FF7C8B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0000" y="3833999"/>
            <a:ext cx="5937026" cy="720001"/>
          </a:xfrm>
          <a:solidFill>
            <a:schemeClr val="bg1"/>
          </a:solidFill>
        </p:spPr>
        <p:txBody>
          <a:bodyPr anchor="ctr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F20683-79D6-43CE-A167-BF1E25FA44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0000" y="4731026"/>
            <a:ext cx="9144000" cy="7200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194F1B6-7D05-4E73-BA00-BC5670C43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98793" y="2408820"/>
            <a:ext cx="3399320" cy="2592271"/>
            <a:chOff x="7998793" y="2408820"/>
            <a:chExt cx="3399320" cy="2592271"/>
          </a:xfrm>
        </p:grpSpPr>
        <p:sp>
          <p:nvSpPr>
            <p:cNvPr id="13" name="Graphic 14">
              <a:extLst>
                <a:ext uri="{FF2B5EF4-FFF2-40B4-BE49-F238E27FC236}">
                  <a16:creationId xmlns:a16="http://schemas.microsoft.com/office/drawing/2014/main" id="{8B58D1C2-E2C1-48D1-9CD7-D98859263F8B}"/>
                </a:ext>
              </a:extLst>
            </p:cNvPr>
            <p:cNvSpPr/>
            <p:nvPr userDrawn="1"/>
          </p:nvSpPr>
          <p:spPr>
            <a:xfrm rot="18900000">
              <a:off x="8436128" y="4572466"/>
              <a:ext cx="2357438" cy="428625"/>
            </a:xfrm>
            <a:custGeom>
              <a:avLst/>
              <a:gdLst>
                <a:gd name="connsiteX0" fmla="*/ 0 w 1885950"/>
                <a:gd name="connsiteY0" fmla="*/ 0 h 342900"/>
                <a:gd name="connsiteX1" fmla="*/ 473393 w 1885950"/>
                <a:gd name="connsiteY1" fmla="*/ 342900 h 342900"/>
                <a:gd name="connsiteX2" fmla="*/ 946785 w 1885950"/>
                <a:gd name="connsiteY2" fmla="*/ 0 h 342900"/>
                <a:gd name="connsiteX3" fmla="*/ 1420178 w 1885950"/>
                <a:gd name="connsiteY3" fmla="*/ 342900 h 342900"/>
                <a:gd name="connsiteX4" fmla="*/ 1893570 w 1885950"/>
                <a:gd name="connsiteY4" fmla="*/ 0 h 34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85950" h="342900">
                  <a:moveTo>
                    <a:pt x="0" y="0"/>
                  </a:moveTo>
                  <a:cubicBezTo>
                    <a:pt x="236220" y="0"/>
                    <a:pt x="236220" y="342900"/>
                    <a:pt x="473393" y="342900"/>
                  </a:cubicBezTo>
                  <a:cubicBezTo>
                    <a:pt x="709613" y="342900"/>
                    <a:pt x="709613" y="0"/>
                    <a:pt x="946785" y="0"/>
                  </a:cubicBezTo>
                  <a:cubicBezTo>
                    <a:pt x="1183005" y="0"/>
                    <a:pt x="1183005" y="342900"/>
                    <a:pt x="1420178" y="342900"/>
                  </a:cubicBezTo>
                  <a:cubicBezTo>
                    <a:pt x="1657350" y="342900"/>
                    <a:pt x="1656398" y="0"/>
                    <a:pt x="1893570" y="0"/>
                  </a:cubicBezTo>
                </a:path>
              </a:pathLst>
            </a:custGeom>
            <a:noFill/>
            <a:ln w="127000" cap="rnd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52BDBB4-28D9-4B2B-BA1A-8A20B3CA0A1B}"/>
                </a:ext>
              </a:extLst>
            </p:cNvPr>
            <p:cNvSpPr/>
            <p:nvPr userDrawn="1"/>
          </p:nvSpPr>
          <p:spPr>
            <a:xfrm>
              <a:off x="10505144" y="2408820"/>
              <a:ext cx="892969" cy="892970"/>
            </a:xfrm>
            <a:prstGeom prst="ellipse">
              <a:avLst/>
            </a:prstGeom>
            <a:noFill/>
            <a:ln w="127000" cap="flat">
              <a:solidFill>
                <a:schemeClr val="accent4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6FA2AB67-0CBD-40DF-8724-9E261D88001E}"/>
                </a:ext>
              </a:extLst>
            </p:cNvPr>
            <p:cNvSpPr/>
            <p:nvPr userDrawn="1"/>
          </p:nvSpPr>
          <p:spPr>
            <a:xfrm>
              <a:off x="7998793" y="3156637"/>
              <a:ext cx="1063466" cy="916782"/>
            </a:xfrm>
            <a:prstGeom prst="triangle">
              <a:avLst/>
            </a:prstGeom>
            <a:solidFill>
              <a:schemeClr val="accent5"/>
            </a:solidFill>
            <a:ln w="762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0311800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8CC2B20B-280D-44D1-8DC5-70D2B86B7655}"/>
              </a:ext>
            </a:extLst>
          </p:cNvPr>
          <p:cNvSpPr/>
          <p:nvPr userDrawn="1"/>
        </p:nvSpPr>
        <p:spPr>
          <a:xfrm rot="2448756">
            <a:off x="9181031" y="3380182"/>
            <a:ext cx="878193" cy="27398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F6415F-6279-47D7-81A8-7C667B82487D}"/>
              </a:ext>
            </a:extLst>
          </p:cNvPr>
          <p:cNvSpPr/>
          <p:nvPr userDrawn="1"/>
        </p:nvSpPr>
        <p:spPr>
          <a:xfrm>
            <a:off x="10143917" y="1890080"/>
            <a:ext cx="1638502" cy="1638502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54F30F7-DC7A-41E3-A364-0B79CF985761}"/>
              </a:ext>
            </a:extLst>
          </p:cNvPr>
          <p:cNvSpPr/>
          <p:nvPr userDrawn="1"/>
        </p:nvSpPr>
        <p:spPr>
          <a:xfrm>
            <a:off x="7746136" y="2778308"/>
            <a:ext cx="1638502" cy="163850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672C4EBD-FB6B-4F9E-8562-1F4DD054DA6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4554538"/>
          </a:xfrm>
          <a:custGeom>
            <a:avLst/>
            <a:gdLst>
              <a:gd name="connsiteX0" fmla="*/ 8530200 w 12192000"/>
              <a:gd name="connsiteY0" fmla="*/ 3146226 h 4554538"/>
              <a:gd name="connsiteX1" fmla="*/ 7998793 w 12192000"/>
              <a:gd name="connsiteY1" fmla="*/ 4074032 h 4554538"/>
              <a:gd name="connsiteX2" fmla="*/ 9061603 w 12192000"/>
              <a:gd name="connsiteY2" fmla="*/ 4074032 h 4554538"/>
              <a:gd name="connsiteX3" fmla="*/ 10971786 w 12192000"/>
              <a:gd name="connsiteY3" fmla="*/ 2468328 h 4554538"/>
              <a:gd name="connsiteX4" fmla="*/ 11359570 w 12192000"/>
              <a:gd name="connsiteY4" fmla="*/ 2856109 h 4554538"/>
              <a:gd name="connsiteX5" fmla="*/ 10971786 w 12192000"/>
              <a:gd name="connsiteY5" fmla="*/ 3243892 h 4554538"/>
              <a:gd name="connsiteX6" fmla="*/ 10584005 w 12192000"/>
              <a:gd name="connsiteY6" fmla="*/ 2856109 h 4554538"/>
              <a:gd name="connsiteX7" fmla="*/ 10971786 w 12192000"/>
              <a:gd name="connsiteY7" fmla="*/ 2468328 h 4554538"/>
              <a:gd name="connsiteX8" fmla="*/ 10971786 w 12192000"/>
              <a:gd name="connsiteY8" fmla="*/ 2344811 h 4554538"/>
              <a:gd name="connsiteX9" fmla="*/ 10460488 w 12192000"/>
              <a:gd name="connsiteY9" fmla="*/ 2856109 h 4554538"/>
              <a:gd name="connsiteX10" fmla="*/ 10971786 w 12192000"/>
              <a:gd name="connsiteY10" fmla="*/ 3367407 h 4554538"/>
              <a:gd name="connsiteX11" fmla="*/ 11483084 w 12192000"/>
              <a:gd name="connsiteY11" fmla="*/ 2856109 h 4554538"/>
              <a:gd name="connsiteX12" fmla="*/ 10971786 w 12192000"/>
              <a:gd name="connsiteY12" fmla="*/ 2344811 h 4554538"/>
              <a:gd name="connsiteX13" fmla="*/ 0 w 12192000"/>
              <a:gd name="connsiteY13" fmla="*/ 0 h 4554538"/>
              <a:gd name="connsiteX14" fmla="*/ 12192000 w 12192000"/>
              <a:gd name="connsiteY14" fmla="*/ 0 h 4554538"/>
              <a:gd name="connsiteX15" fmla="*/ 12192000 w 12192000"/>
              <a:gd name="connsiteY15" fmla="*/ 4554538 h 4554538"/>
              <a:gd name="connsiteX16" fmla="*/ 10247582 w 12192000"/>
              <a:gd name="connsiteY16" fmla="*/ 4554538 h 4554538"/>
              <a:gd name="connsiteX17" fmla="*/ 10312021 w 12192000"/>
              <a:gd name="connsiteY17" fmla="*/ 4461275 h 4554538"/>
              <a:gd name="connsiteX18" fmla="*/ 10316869 w 12192000"/>
              <a:gd name="connsiteY18" fmla="*/ 4142971 h 4554538"/>
              <a:gd name="connsiteX19" fmla="*/ 10357084 w 12192000"/>
              <a:gd name="connsiteY19" fmla="*/ 3838490 h 4554538"/>
              <a:gd name="connsiteX20" fmla="*/ 10357084 w 12192000"/>
              <a:gd name="connsiteY20" fmla="*/ 3749442 h 4554538"/>
              <a:gd name="connsiteX21" fmla="*/ 10313637 w 12192000"/>
              <a:gd name="connsiteY21" fmla="*/ 3730054 h 4554538"/>
              <a:gd name="connsiteX22" fmla="*/ 10268036 w 12192000"/>
              <a:gd name="connsiteY22" fmla="*/ 3749442 h 4554538"/>
              <a:gd name="connsiteX23" fmla="*/ 10193352 w 12192000"/>
              <a:gd name="connsiteY23" fmla="*/ 4168821 h 4554538"/>
              <a:gd name="connsiteX24" fmla="*/ 10153137 w 12192000"/>
              <a:gd name="connsiteY24" fmla="*/ 4473302 h 4554538"/>
              <a:gd name="connsiteX25" fmla="*/ 9845786 w 12192000"/>
              <a:gd name="connsiteY25" fmla="*/ 4513516 h 4554538"/>
              <a:gd name="connsiteX26" fmla="*/ 9475883 w 12192000"/>
              <a:gd name="connsiteY26" fmla="*/ 4546819 h 4554538"/>
              <a:gd name="connsiteX27" fmla="*/ 9466655 w 12192000"/>
              <a:gd name="connsiteY27" fmla="*/ 4554538 h 4554538"/>
              <a:gd name="connsiteX28" fmla="*/ 0 w 12192000"/>
              <a:gd name="connsiteY28" fmla="*/ 4554538 h 4554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2192000" h="4554538">
                <a:moveTo>
                  <a:pt x="8530200" y="3146226"/>
                </a:moveTo>
                <a:lnTo>
                  <a:pt x="7998793" y="4074032"/>
                </a:lnTo>
                <a:lnTo>
                  <a:pt x="9061603" y="4074032"/>
                </a:lnTo>
                <a:close/>
                <a:moveTo>
                  <a:pt x="10971786" y="2468328"/>
                </a:moveTo>
                <a:cubicBezTo>
                  <a:pt x="11184348" y="2468328"/>
                  <a:pt x="11359570" y="2643547"/>
                  <a:pt x="11359570" y="2856109"/>
                </a:cubicBezTo>
                <a:cubicBezTo>
                  <a:pt x="11359570" y="3071545"/>
                  <a:pt x="11184348" y="3243892"/>
                  <a:pt x="10971786" y="3243892"/>
                </a:cubicBezTo>
                <a:cubicBezTo>
                  <a:pt x="10759224" y="3243892"/>
                  <a:pt x="10584005" y="3068671"/>
                  <a:pt x="10584005" y="2856109"/>
                </a:cubicBezTo>
                <a:cubicBezTo>
                  <a:pt x="10584005" y="2640676"/>
                  <a:pt x="10759224" y="2468328"/>
                  <a:pt x="10971786" y="2468328"/>
                </a:cubicBezTo>
                <a:close/>
                <a:moveTo>
                  <a:pt x="10971786" y="2344811"/>
                </a:moveTo>
                <a:cubicBezTo>
                  <a:pt x="10690285" y="2344811"/>
                  <a:pt x="10460488" y="2574608"/>
                  <a:pt x="10460488" y="2856109"/>
                </a:cubicBezTo>
                <a:cubicBezTo>
                  <a:pt x="10460488" y="3137610"/>
                  <a:pt x="10690285" y="3367407"/>
                  <a:pt x="10971786" y="3367407"/>
                </a:cubicBezTo>
                <a:cubicBezTo>
                  <a:pt x="11253287" y="3367407"/>
                  <a:pt x="11483084" y="3137610"/>
                  <a:pt x="11483084" y="2856109"/>
                </a:cubicBezTo>
                <a:cubicBezTo>
                  <a:pt x="11483084" y="2574608"/>
                  <a:pt x="11253287" y="2344811"/>
                  <a:pt x="10971786" y="234481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4554538"/>
                </a:lnTo>
                <a:lnTo>
                  <a:pt x="10247582" y="4554538"/>
                </a:lnTo>
                <a:lnTo>
                  <a:pt x="10312021" y="4461275"/>
                </a:lnTo>
                <a:cubicBezTo>
                  <a:pt x="10357262" y="4356789"/>
                  <a:pt x="10336257" y="4244224"/>
                  <a:pt x="10316869" y="4142971"/>
                </a:cubicBezTo>
                <a:cubicBezTo>
                  <a:pt x="10293889" y="4022327"/>
                  <a:pt x="10276655" y="3918919"/>
                  <a:pt x="10357084" y="3838490"/>
                </a:cubicBezTo>
                <a:cubicBezTo>
                  <a:pt x="10382934" y="3815510"/>
                  <a:pt x="10382934" y="3775296"/>
                  <a:pt x="10357084" y="3749442"/>
                </a:cubicBezTo>
                <a:cubicBezTo>
                  <a:pt x="10345594" y="3736517"/>
                  <a:pt x="10329795" y="3730054"/>
                  <a:pt x="10313637" y="3730054"/>
                </a:cubicBezTo>
                <a:cubicBezTo>
                  <a:pt x="10297480" y="3730054"/>
                  <a:pt x="10280963" y="3736517"/>
                  <a:pt x="10268036" y="3749442"/>
                </a:cubicBezTo>
                <a:cubicBezTo>
                  <a:pt x="10138777" y="3878704"/>
                  <a:pt x="10167501" y="4033817"/>
                  <a:pt x="10193352" y="4168821"/>
                </a:cubicBezTo>
                <a:cubicBezTo>
                  <a:pt x="10216332" y="4289465"/>
                  <a:pt x="10233566" y="4392873"/>
                  <a:pt x="10153137" y="4473302"/>
                </a:cubicBezTo>
                <a:cubicBezTo>
                  <a:pt x="10069838" y="4553731"/>
                  <a:pt x="9966429" y="4536496"/>
                  <a:pt x="9845786" y="4513516"/>
                </a:cubicBezTo>
                <a:cubicBezTo>
                  <a:pt x="9725143" y="4490898"/>
                  <a:pt x="9593502" y="4466078"/>
                  <a:pt x="9475883" y="4546819"/>
                </a:cubicBezTo>
                <a:lnTo>
                  <a:pt x="9466655" y="4554538"/>
                </a:lnTo>
                <a:lnTo>
                  <a:pt x="0" y="455453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FE0EC059-6580-471B-82B1-7BC2C482138A}"/>
              </a:ext>
            </a:extLst>
          </p:cNvPr>
          <p:cNvSpPr/>
          <p:nvPr userDrawn="1"/>
        </p:nvSpPr>
        <p:spPr>
          <a:xfrm>
            <a:off x="0" y="4554000"/>
            <a:ext cx="12192000" cy="2304000"/>
          </a:xfrm>
          <a:custGeom>
            <a:avLst/>
            <a:gdLst>
              <a:gd name="connsiteX0" fmla="*/ 0 w 12192000"/>
              <a:gd name="connsiteY0" fmla="*/ 0 h 2304000"/>
              <a:gd name="connsiteX1" fmla="*/ 9467298 w 12192000"/>
              <a:gd name="connsiteY1" fmla="*/ 0 h 2304000"/>
              <a:gd name="connsiteX2" fmla="*/ 9426407 w 12192000"/>
              <a:gd name="connsiteY2" fmla="*/ 34200 h 2304000"/>
              <a:gd name="connsiteX3" fmla="*/ 9351723 w 12192000"/>
              <a:gd name="connsiteY3" fmla="*/ 453579 h 2304000"/>
              <a:gd name="connsiteX4" fmla="*/ 9311509 w 12192000"/>
              <a:gd name="connsiteY4" fmla="*/ 758060 h 2304000"/>
              <a:gd name="connsiteX5" fmla="*/ 9004154 w 12192000"/>
              <a:gd name="connsiteY5" fmla="*/ 798275 h 2304000"/>
              <a:gd name="connsiteX6" fmla="*/ 8584775 w 12192000"/>
              <a:gd name="connsiteY6" fmla="*/ 872959 h 2304000"/>
              <a:gd name="connsiteX7" fmla="*/ 8584775 w 12192000"/>
              <a:gd name="connsiteY7" fmla="*/ 962006 h 2304000"/>
              <a:gd name="connsiteX8" fmla="*/ 8630734 w 12192000"/>
              <a:gd name="connsiteY8" fmla="*/ 982112 h 2304000"/>
              <a:gd name="connsiteX9" fmla="*/ 8679568 w 12192000"/>
              <a:gd name="connsiteY9" fmla="*/ 962006 h 2304000"/>
              <a:gd name="connsiteX10" fmla="*/ 8984048 w 12192000"/>
              <a:gd name="connsiteY10" fmla="*/ 921792 h 2304000"/>
              <a:gd name="connsiteX11" fmla="*/ 9403427 w 12192000"/>
              <a:gd name="connsiteY11" fmla="*/ 847108 h 2304000"/>
              <a:gd name="connsiteX12" fmla="*/ 9478111 w 12192000"/>
              <a:gd name="connsiteY12" fmla="*/ 430600 h 2304000"/>
              <a:gd name="connsiteX13" fmla="*/ 9518326 w 12192000"/>
              <a:gd name="connsiteY13" fmla="*/ 123248 h 2304000"/>
              <a:gd name="connsiteX14" fmla="*/ 9822806 w 12192000"/>
              <a:gd name="connsiteY14" fmla="*/ 83034 h 2304000"/>
              <a:gd name="connsiteX15" fmla="*/ 10242185 w 12192000"/>
              <a:gd name="connsiteY15" fmla="*/ 8350 h 2304000"/>
              <a:gd name="connsiteX16" fmla="*/ 10247954 w 12192000"/>
              <a:gd name="connsiteY16" fmla="*/ 0 h 2304000"/>
              <a:gd name="connsiteX17" fmla="*/ 12192000 w 12192000"/>
              <a:gd name="connsiteY17" fmla="*/ 0 h 2304000"/>
              <a:gd name="connsiteX18" fmla="*/ 12192000 w 12192000"/>
              <a:gd name="connsiteY18" fmla="*/ 2304000 h 2304000"/>
              <a:gd name="connsiteX19" fmla="*/ 0 w 12192000"/>
              <a:gd name="connsiteY19" fmla="*/ 2304000 h 2304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192000" h="2304000">
                <a:moveTo>
                  <a:pt x="0" y="0"/>
                </a:moveTo>
                <a:lnTo>
                  <a:pt x="9467298" y="0"/>
                </a:lnTo>
                <a:lnTo>
                  <a:pt x="9426407" y="34200"/>
                </a:lnTo>
                <a:cubicBezTo>
                  <a:pt x="9297145" y="163463"/>
                  <a:pt x="9325869" y="318575"/>
                  <a:pt x="9351723" y="453579"/>
                </a:cubicBezTo>
                <a:cubicBezTo>
                  <a:pt x="9374703" y="574223"/>
                  <a:pt x="9391937" y="677631"/>
                  <a:pt x="9311509" y="758060"/>
                </a:cubicBezTo>
                <a:cubicBezTo>
                  <a:pt x="9228206" y="838489"/>
                  <a:pt x="9124797" y="821254"/>
                  <a:pt x="9004154" y="798275"/>
                </a:cubicBezTo>
                <a:cubicBezTo>
                  <a:pt x="8866276" y="772424"/>
                  <a:pt x="8714037" y="743699"/>
                  <a:pt x="8584775" y="872959"/>
                </a:cubicBezTo>
                <a:cubicBezTo>
                  <a:pt x="8558924" y="895938"/>
                  <a:pt x="8558924" y="936153"/>
                  <a:pt x="8584775" y="962006"/>
                </a:cubicBezTo>
                <a:cubicBezTo>
                  <a:pt x="8599139" y="976367"/>
                  <a:pt x="8613500" y="982112"/>
                  <a:pt x="8630734" y="982112"/>
                </a:cubicBezTo>
                <a:cubicBezTo>
                  <a:pt x="8647969" y="982112"/>
                  <a:pt x="8662333" y="973496"/>
                  <a:pt x="8679568" y="962006"/>
                </a:cubicBezTo>
                <a:cubicBezTo>
                  <a:pt x="8759996" y="881577"/>
                  <a:pt x="8863405" y="898812"/>
                  <a:pt x="8984048" y="921792"/>
                </a:cubicBezTo>
                <a:cubicBezTo>
                  <a:pt x="9119052" y="947643"/>
                  <a:pt x="9274165" y="976367"/>
                  <a:pt x="9403427" y="847108"/>
                </a:cubicBezTo>
                <a:cubicBezTo>
                  <a:pt x="9532686" y="720720"/>
                  <a:pt x="9503962" y="565607"/>
                  <a:pt x="9478111" y="430600"/>
                </a:cubicBezTo>
                <a:cubicBezTo>
                  <a:pt x="9455131" y="309957"/>
                  <a:pt x="9437897" y="203677"/>
                  <a:pt x="9518326" y="123248"/>
                </a:cubicBezTo>
                <a:cubicBezTo>
                  <a:pt x="9598754" y="42819"/>
                  <a:pt x="9702163" y="60054"/>
                  <a:pt x="9822806" y="83034"/>
                </a:cubicBezTo>
                <a:cubicBezTo>
                  <a:pt x="9957810" y="108884"/>
                  <a:pt x="10112923" y="137609"/>
                  <a:pt x="10242185" y="8350"/>
                </a:cubicBezTo>
                <a:lnTo>
                  <a:pt x="10247954" y="0"/>
                </a:lnTo>
                <a:lnTo>
                  <a:pt x="12192000" y="0"/>
                </a:lnTo>
                <a:lnTo>
                  <a:pt x="12192000" y="2304000"/>
                </a:lnTo>
                <a:lnTo>
                  <a:pt x="0" y="230400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6CD15-EEA4-46CB-A7B3-495FF7C8B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0000" y="3833999"/>
            <a:ext cx="5937026" cy="720001"/>
          </a:xfrm>
          <a:solidFill>
            <a:schemeClr val="bg1"/>
          </a:solidFill>
        </p:spPr>
        <p:txBody>
          <a:bodyPr anchor="ctr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F20683-79D6-43CE-A167-BF1E25FA44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0000" y="4731026"/>
            <a:ext cx="9144000" cy="7200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0524263-835B-48D7-A2FC-25541FD95C43}"/>
              </a:ext>
            </a:extLst>
          </p:cNvPr>
          <p:cNvSpPr/>
          <p:nvPr/>
        </p:nvSpPr>
        <p:spPr>
          <a:xfrm>
            <a:off x="10460488" y="2344811"/>
            <a:ext cx="1005361" cy="1005361"/>
          </a:xfrm>
          <a:custGeom>
            <a:avLst/>
            <a:gdLst>
              <a:gd name="connsiteX0" fmla="*/ 169545 w 333375"/>
              <a:gd name="connsiteY0" fmla="*/ 339090 h 333375"/>
              <a:gd name="connsiteX1" fmla="*/ 0 w 333375"/>
              <a:gd name="connsiteY1" fmla="*/ 169545 h 333375"/>
              <a:gd name="connsiteX2" fmla="*/ 169545 w 333375"/>
              <a:gd name="connsiteY2" fmla="*/ 0 h 333375"/>
              <a:gd name="connsiteX3" fmla="*/ 339090 w 333375"/>
              <a:gd name="connsiteY3" fmla="*/ 169545 h 333375"/>
              <a:gd name="connsiteX4" fmla="*/ 169545 w 333375"/>
              <a:gd name="connsiteY4" fmla="*/ 339090 h 333375"/>
              <a:gd name="connsiteX5" fmla="*/ 169545 w 333375"/>
              <a:gd name="connsiteY5" fmla="*/ 40958 h 333375"/>
              <a:gd name="connsiteX6" fmla="*/ 40958 w 333375"/>
              <a:gd name="connsiteY6" fmla="*/ 169545 h 333375"/>
              <a:gd name="connsiteX7" fmla="*/ 169545 w 333375"/>
              <a:gd name="connsiteY7" fmla="*/ 298133 h 333375"/>
              <a:gd name="connsiteX8" fmla="*/ 298133 w 333375"/>
              <a:gd name="connsiteY8" fmla="*/ 169545 h 333375"/>
              <a:gd name="connsiteX9" fmla="*/ 169545 w 333375"/>
              <a:gd name="connsiteY9" fmla="*/ 40958 h 333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33375" h="333375">
                <a:moveTo>
                  <a:pt x="169545" y="339090"/>
                </a:moveTo>
                <a:cubicBezTo>
                  <a:pt x="76200" y="339090"/>
                  <a:pt x="0" y="262890"/>
                  <a:pt x="0" y="169545"/>
                </a:cubicBezTo>
                <a:cubicBezTo>
                  <a:pt x="0" y="76200"/>
                  <a:pt x="76200" y="0"/>
                  <a:pt x="169545" y="0"/>
                </a:cubicBezTo>
                <a:cubicBezTo>
                  <a:pt x="262890" y="0"/>
                  <a:pt x="339090" y="76200"/>
                  <a:pt x="339090" y="169545"/>
                </a:cubicBezTo>
                <a:cubicBezTo>
                  <a:pt x="339090" y="262890"/>
                  <a:pt x="262890" y="339090"/>
                  <a:pt x="169545" y="339090"/>
                </a:cubicBezTo>
                <a:close/>
                <a:moveTo>
                  <a:pt x="169545" y="40958"/>
                </a:moveTo>
                <a:cubicBezTo>
                  <a:pt x="99060" y="40958"/>
                  <a:pt x="40958" y="98108"/>
                  <a:pt x="40958" y="169545"/>
                </a:cubicBezTo>
                <a:cubicBezTo>
                  <a:pt x="40958" y="240030"/>
                  <a:pt x="99060" y="298133"/>
                  <a:pt x="169545" y="298133"/>
                </a:cubicBezTo>
                <a:cubicBezTo>
                  <a:pt x="240030" y="298133"/>
                  <a:pt x="298133" y="240983"/>
                  <a:pt x="298133" y="169545"/>
                </a:cubicBezTo>
                <a:cubicBezTo>
                  <a:pt x="298133" y="99060"/>
                  <a:pt x="240030" y="40958"/>
                  <a:pt x="169545" y="4095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BB9EF5C-08CE-4A11-8FB9-D59AACF45C92}"/>
              </a:ext>
            </a:extLst>
          </p:cNvPr>
          <p:cNvSpPr/>
          <p:nvPr/>
        </p:nvSpPr>
        <p:spPr>
          <a:xfrm>
            <a:off x="7998793" y="3146226"/>
            <a:ext cx="1062810" cy="919187"/>
          </a:xfrm>
          <a:custGeom>
            <a:avLst/>
            <a:gdLst>
              <a:gd name="connsiteX0" fmla="*/ 0 w 352425"/>
              <a:gd name="connsiteY0" fmla="*/ 307658 h 304800"/>
              <a:gd name="connsiteX1" fmla="*/ 176213 w 352425"/>
              <a:gd name="connsiteY1" fmla="*/ 0 h 304800"/>
              <a:gd name="connsiteX2" fmla="*/ 352425 w 352425"/>
              <a:gd name="connsiteY2" fmla="*/ 307658 h 304800"/>
              <a:gd name="connsiteX3" fmla="*/ 0 w 352425"/>
              <a:gd name="connsiteY3" fmla="*/ 307658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2425" h="304800">
                <a:moveTo>
                  <a:pt x="0" y="307658"/>
                </a:moveTo>
                <a:lnTo>
                  <a:pt x="176213" y="0"/>
                </a:lnTo>
                <a:lnTo>
                  <a:pt x="352425" y="307658"/>
                </a:lnTo>
                <a:lnTo>
                  <a:pt x="0" y="307658"/>
                </a:ln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69418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Narrow Conten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C33E624-2467-4206-84E7-7DB1C787CD8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6921500" cy="6858000"/>
          </a:xfrm>
          <a:prstGeom prst="hexagon">
            <a:avLst>
              <a:gd name="adj" fmla="val 7593"/>
              <a:gd name="vf" fmla="val 115470"/>
            </a:avLst>
          </a:prstGeom>
          <a:solidFill>
            <a:schemeClr val="bg1">
              <a:lumMod val="95000"/>
            </a:schemeClr>
          </a:solidFill>
        </p:spPr>
        <p:txBody>
          <a:bodyPr tIns="1512000"/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7346" y="924301"/>
            <a:ext cx="3442907" cy="5009400"/>
          </a:xfrm>
        </p:spPr>
        <p:txBody>
          <a:bodyPr anchor="ctr"/>
          <a:lstStyle>
            <a:lvl1pPr>
              <a:buClrTx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473722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Narrow Content Option 2"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C33E624-2467-4206-84E7-7DB1C787CD8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096000" y="0"/>
            <a:ext cx="6096000" cy="6858000"/>
          </a:xfrm>
          <a:prstGeom prst="hexagon">
            <a:avLst>
              <a:gd name="adj" fmla="val 7083"/>
              <a:gd name="vf" fmla="val 115470"/>
            </a:avLst>
          </a:prstGeom>
          <a:solidFill>
            <a:schemeClr val="bg1">
              <a:lumMod val="95000"/>
            </a:schemeClr>
          </a:solidFill>
        </p:spPr>
        <p:txBody>
          <a:bodyPr tIns="1512000"/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800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346" y="1873780"/>
            <a:ext cx="3442907" cy="3110443"/>
          </a:xfrm>
        </p:spPr>
        <p:txBody>
          <a:bodyPr anchor="ctr"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344068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344068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848138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and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C33E624-2467-4206-84E7-7DB1C787CD8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584700" y="0"/>
            <a:ext cx="7607300" cy="6858000"/>
          </a:xfrm>
          <a:prstGeom prst="hexagon">
            <a:avLst>
              <a:gd name="adj" fmla="val 6667"/>
              <a:gd name="vf" fmla="val 115470"/>
            </a:avLst>
          </a:prstGeom>
          <a:solidFill>
            <a:schemeClr val="bg1">
              <a:lumMod val="95000"/>
            </a:schemeClr>
          </a:solidFill>
        </p:spPr>
        <p:txBody>
          <a:bodyPr lIns="0" tIns="0" rIns="0" bIns="0" anchor="ctr"/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0" y="1449000"/>
            <a:ext cx="4930600" cy="3960000"/>
          </a:xfrm>
        </p:spPr>
        <p:txBody>
          <a:bodyPr lIns="180000" rIns="180000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05766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header, Image and Content"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C33E624-2467-4206-84E7-7DB1C787CD8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2260600"/>
            <a:ext cx="12192000" cy="4597400"/>
          </a:xfrm>
          <a:solidFill>
            <a:schemeClr val="bg1">
              <a:lumMod val="95000"/>
            </a:schemeClr>
          </a:solidFill>
        </p:spPr>
        <p:txBody>
          <a:bodyPr tIns="0" bIns="0" anchor="ctr"/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3C1BBA-DE16-432B-8D17-818D7C0681CA}"/>
              </a:ext>
            </a:extLst>
          </p:cNvPr>
          <p:cNvCxnSpPr/>
          <p:nvPr userDrawn="1"/>
        </p:nvCxnSpPr>
        <p:spPr>
          <a:xfrm>
            <a:off x="4813300" y="649040"/>
            <a:ext cx="0" cy="935633"/>
          </a:xfrm>
          <a:prstGeom prst="line">
            <a:avLst/>
          </a:prstGeom>
          <a:ln w="127000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9721F72D-E459-4AC6-90FE-C37E1BE0C49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79500" y="306388"/>
            <a:ext cx="3403600" cy="1622425"/>
          </a:xfrm>
        </p:spPr>
        <p:txBody>
          <a:bodyPr anchor="ctr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</a:defRPr>
            </a:lvl1pPr>
            <a:lvl2pPr marL="179388" indent="0">
              <a:buNone/>
              <a:defRPr/>
            </a:lvl2pPr>
            <a:lvl3pPr marL="357187" indent="0">
              <a:buNone/>
              <a:defRPr/>
            </a:lvl3pPr>
            <a:lvl4pPr marL="536575" indent="0">
              <a:buNone/>
              <a:defRPr/>
            </a:lvl4pPr>
            <a:lvl5pPr marL="715963" indent="0">
              <a:buNone/>
              <a:defRPr/>
            </a:lvl5pPr>
          </a:lstStyle>
          <a:p>
            <a:pPr lvl="0"/>
            <a:r>
              <a:rPr lang="en-US" dirty="0"/>
              <a:t>Place Your Sub Header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1" y="305644"/>
            <a:ext cx="4421084" cy="1622425"/>
          </a:xfrm>
        </p:spPr>
        <p:txBody>
          <a:bodyPr anchor="ctr"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2268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5">
                <a:lumMod val="50000"/>
              </a:schemeClr>
            </a:solidFill>
          </a:ln>
        </p:spPr>
        <p:txBody>
          <a:bodyPr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3E8853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3E8853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865387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473467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- Big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5B7FBEE-222F-4F5D-A2AE-6EF6ED8657BB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998" y="3429000"/>
            <a:ext cx="10022400" cy="22770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4"/>
            </a:solidFill>
          </a:ln>
        </p:spPr>
        <p:txBody>
          <a:bodyPr/>
          <a:lstStyle>
            <a:lvl1pPr>
              <a:defRPr>
                <a:solidFill>
                  <a:schemeClr val="accent4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2BA97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42BA97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734874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7461A7-C745-4C36-816E-A1BF6EE517A4}"/>
              </a:ext>
            </a:extLst>
          </p:cNvPr>
          <p:cNvSpPr/>
          <p:nvPr userDrawn="1"/>
        </p:nvSpPr>
        <p:spPr>
          <a:xfrm>
            <a:off x="0" y="2032000"/>
            <a:ext cx="12192000" cy="4826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6CD15-EEA4-46CB-A7B3-495FF7C8B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0000" y="3833999"/>
            <a:ext cx="5937026" cy="720001"/>
          </a:xfrm>
          <a:solidFill>
            <a:schemeClr val="bg1"/>
          </a:solidFill>
        </p:spPr>
        <p:txBody>
          <a:bodyPr anchor="ctr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F20683-79D6-43CE-A167-BF1E25FA44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0000" y="4731026"/>
            <a:ext cx="5937026" cy="7200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68382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2C2F631-6179-4019-A4DE-E71E4BCD7A9A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3BA779-F1DC-4871-8673-48F90A2AD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0CDE65-1A53-4205-81E7-9806636D35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1C7250-86AB-45C1-A1EF-F426666979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D2A4D50-D5D7-4F67-A7F9-A34FE6E89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998" y="2564295"/>
            <a:ext cx="4680000" cy="3141705"/>
          </a:xfrm>
          <a:solidFill>
            <a:schemeClr val="bg1"/>
          </a:solidFill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C78E1E2-4A89-4703-BD74-7B982EBCB1B6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422399" y="2564295"/>
            <a:ext cx="4680000" cy="3141705"/>
          </a:xfrm>
          <a:solidFill>
            <a:schemeClr val="bg1"/>
          </a:solidFill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9074909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AD4645D-B764-4859-9EF5-D320F7C474D4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3BA779-F1DC-4871-8673-48F90A2AD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0CDE65-1A53-4205-81E7-9806636D35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1C7250-86AB-45C1-A1EF-F426666979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D2A4D50-D5D7-4F67-A7F9-A34FE6E89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998" y="3473076"/>
            <a:ext cx="4680000" cy="223292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C78E1E2-4A89-4703-BD74-7B982EBCB1B6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422399" y="3473076"/>
            <a:ext cx="4680000" cy="223292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4A0AF439-96CB-4860-A71E-A61E0D722A90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1079999" y="2561013"/>
            <a:ext cx="4689604" cy="823912"/>
          </a:xfrm>
          <a:solidFill>
            <a:schemeClr val="accent1">
              <a:lumMod val="50000"/>
            </a:schemeClr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20C3577A-AD90-453C-A7D5-994712C32F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22399" y="2561013"/>
            <a:ext cx="4689602" cy="823912"/>
          </a:xfrm>
          <a:solidFill>
            <a:schemeClr val="accent3">
              <a:lumMod val="50000"/>
            </a:schemeClr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336377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36AECC-ED9D-4732-906A-09C9CF08848D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8A581-34C3-4715-AA75-16964CC2B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3399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24785-859E-46F0-8D0A-E775EE90368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306515-C1D6-4079-91A2-8C1D2BCDCF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90006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Option 2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36AECC-ED9D-4732-906A-09C9CF08848D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8A581-34C3-4715-AA75-16964CC2B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3399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24785-859E-46F0-8D0A-E775EE90368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306515-C1D6-4079-91A2-8C1D2BCDCF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86076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- N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8A581-34C3-4715-AA75-16964CC2B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24785-859E-46F0-8D0A-E775EE90368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306515-C1D6-4079-91A2-8C1D2BCDCF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160329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eft Middl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3F1F7A7-3825-4674-B370-D3BEDD3FC66D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560AB5-7355-4D05-AA13-FCB0024AF86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44CCDFF2-A2F9-4352-94BB-9BB119095D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3"/>
            </a:solidFill>
          </a:ln>
        </p:spPr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28C4CC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28C4C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9879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Right Middl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3F1F7A7-3825-4674-B370-D3BEDD3FC66D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799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9028F3-1D82-46F1-B1A3-00830CB35A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2005FE9B-8EFA-4B5C-B7E0-1BA35304D2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518137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D48B3D-5284-49B6-95FE-F6F67199D6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E2B87C-2A1C-4361-ABCD-71640D9491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615692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9845-7EE3-4215-838A-9B269844E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F0B72-F0E4-4D09-8DA2-36F92C9E7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B9E62E-1D1A-4230-8716-C6873BEF0E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7C1F35-FB12-46E2-A9E5-6CB4364CAC8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81B5D9-E2DC-4C3D-8035-080BA5D945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63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theme" Target="../theme/theme1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12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20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2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2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2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3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4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1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1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36.xml"/><Relationship Id="rId16" Type="http://schemas.openxmlformats.org/officeDocument/2006/relationships/slideLayout" Target="../slideLayouts/slideLayout50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44.xml"/><Relationship Id="rId19" Type="http://schemas.openxmlformats.org/officeDocument/2006/relationships/theme" Target="../theme/theme21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08" r:id="rId2"/>
    <p:sldLayoutId id="2147483729" r:id="rId3"/>
    <p:sldLayoutId id="2147483730" r:id="rId4"/>
    <p:sldLayoutId id="2147483731" r:id="rId5"/>
    <p:sldLayoutId id="2147483732" r:id="rId6"/>
    <p:sldLayoutId id="2147483733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EED2F4-3B67-4A5F-8A1F-35C9EA9A3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10022400" cy="79200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88C015-1790-4813-8F0C-87F6BF831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998" y="2564295"/>
            <a:ext cx="10022400" cy="31417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2E5440-5145-48EA-AB31-9537362E5C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385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AC9D5-326C-41F2-81FC-4A60388A59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86425" y="6142912"/>
            <a:ext cx="396000" cy="396000"/>
          </a:xfrm>
          <a:prstGeom prst="ellipse">
            <a:avLst/>
          </a:prstGeom>
          <a:solidFill>
            <a:schemeClr val="bg1"/>
          </a:solidFill>
          <a:ln w="63500">
            <a:solidFill>
              <a:schemeClr val="accent1"/>
            </a:solidFill>
          </a:ln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8086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  <p:sldLayoutId id="2147483727" r:id="rId17"/>
    <p:sldLayoutId id="2147483728" r:id="rId18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79388" indent="-179388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Wingdings" panose="05000000000000000000" pitchFamily="2" charset="2"/>
        <a:buChar char="§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57188" indent="-1778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36575" indent="-179388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15963" indent="-179388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93763" indent="-1778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BABM LCBB6000_BIRM Dissertation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4: </a:t>
            </a:r>
          </a:p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Research Methodology II</a:t>
            </a: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9259514"/>
              </p:ext>
            </p:extLst>
          </p:nvPr>
        </p:nvGraphicFramePr>
        <p:xfrm>
          <a:off x="5813947" y="5098662"/>
          <a:ext cx="5920688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6363">
                  <a:extLst>
                    <a:ext uri="{9D8B030D-6E8A-4147-A177-3AD203B41FA5}">
                      <a16:colId xmlns:a16="http://schemas.microsoft.com/office/drawing/2014/main" val="1369968"/>
                    </a:ext>
                  </a:extLst>
                </a:gridCol>
                <a:gridCol w="3274325">
                  <a:extLst>
                    <a:ext uri="{9D8B030D-6E8A-4147-A177-3AD203B41FA5}">
                      <a16:colId xmlns:a16="http://schemas.microsoft.com/office/drawing/2014/main" val="19084773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Dr. Eric Osei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3499102"/>
                  </a:ext>
                </a:extLst>
              </a:tr>
              <a:tr h="363632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Lecturer's Email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C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e.osei@uwtsd.ac.uk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3931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5481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OBJECTIVES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67B5941-7996-4BF2-A1F1-BF47F150811E}"/>
              </a:ext>
            </a:extLst>
          </p:cNvPr>
          <p:cNvSpPr/>
          <p:nvPr/>
        </p:nvSpPr>
        <p:spPr>
          <a:xfrm>
            <a:off x="6934395" y="974610"/>
            <a:ext cx="4187198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session, the student should be able to:</a:t>
            </a:r>
          </a:p>
          <a:p>
            <a:pPr algn="ctr"/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r>
              <a:rPr lang="en-GB" sz="2000" b="1" noProof="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Research design</a:t>
            </a:r>
          </a:p>
          <a:p>
            <a:pPr marL="342900" lvl="0" indent="-342900" algn="ctr">
              <a:buFont typeface="+mj-lt"/>
              <a:buAutoNum type="arabicPeriod"/>
            </a:pPr>
            <a:endParaRPr lang="en-GB" sz="2000" b="1" noProof="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r>
              <a:rPr lang="en-GB" sz="2000" b="1" noProof="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 the differences between Qualitative &amp; Quantitative Research</a:t>
            </a: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 the sampling methods</a:t>
            </a:r>
          </a:p>
          <a:p>
            <a:pPr marL="342900" lvl="0" indent="-342900" algn="ctr">
              <a:buFont typeface="+mj-lt"/>
              <a:buAutoNum type="arabicPeriod"/>
            </a:pP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time horizons</a:t>
            </a:r>
          </a:p>
          <a:p>
            <a:pPr marL="342900" lvl="0" indent="-342900" algn="ctr">
              <a:buFont typeface="+mj-lt"/>
              <a:buAutoNum type="arabicPeriod"/>
            </a:pP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ethics in business research. </a:t>
            </a:r>
          </a:p>
        </p:txBody>
      </p:sp>
    </p:spTree>
    <p:extLst>
      <p:ext uri="{BB962C8B-B14F-4D97-AF65-F5344CB8AC3E}">
        <p14:creationId xmlns:p14="http://schemas.microsoft.com/office/powerpoint/2010/main" val="308106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200401" y="180976"/>
            <a:ext cx="55950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RESEARCH</a:t>
            </a:r>
            <a:r>
              <a:rPr kumimoji="0" lang="en-GB" sz="2800" b="0" i="0" u="none" strike="noStrike" kern="1200" cap="none" spc="0" normalizeH="0" noProof="0" dirty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DESIGN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B2019B-5015-4260-9EF2-D0DE6D2A19DD}"/>
              </a:ext>
            </a:extLst>
          </p:cNvPr>
          <p:cNvSpPr txBox="1"/>
          <p:nvPr/>
        </p:nvSpPr>
        <p:spPr>
          <a:xfrm>
            <a:off x="3200401" y="2634250"/>
            <a:ext cx="5817701" cy="1200329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lvl="0" algn="ctr"/>
            <a:r>
              <a:rPr lang="en-GB" sz="3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the specific PLAN that will guide the research. 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387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88B2019B-5015-4260-9EF2-D0DE6D2A19DD}"/>
              </a:ext>
            </a:extLst>
          </p:cNvPr>
          <p:cNvSpPr txBox="1"/>
          <p:nvPr/>
        </p:nvSpPr>
        <p:spPr>
          <a:xfrm>
            <a:off x="1091820" y="2006453"/>
            <a:ext cx="5351517" cy="461665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Define the Research Topic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681786" y="163735"/>
            <a:ext cx="55950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STEPS</a:t>
            </a:r>
            <a:r>
              <a:rPr kumimoji="0" lang="en-GB" sz="2800" b="0" i="0" u="none" strike="noStrike" kern="1200" cap="none" spc="0" normalizeH="0" noProof="0" dirty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TO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RESEARCH</a:t>
            </a:r>
            <a:r>
              <a:rPr kumimoji="0" lang="en-GB" sz="2800" b="0" i="0" u="none" strike="noStrike" kern="1200" cap="none" spc="0" normalizeH="0" noProof="0" dirty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DESIGN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B2019B-5015-4260-9EF2-D0DE6D2A19DD}"/>
              </a:ext>
            </a:extLst>
          </p:cNvPr>
          <p:cNvSpPr txBox="1"/>
          <p:nvPr/>
        </p:nvSpPr>
        <p:spPr>
          <a:xfrm>
            <a:off x="1091820" y="3469039"/>
            <a:ext cx="5351517" cy="461665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Identify the Research Approach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B2019B-5015-4260-9EF2-D0DE6D2A19DD}"/>
              </a:ext>
            </a:extLst>
          </p:cNvPr>
          <p:cNvSpPr txBox="1"/>
          <p:nvPr/>
        </p:nvSpPr>
        <p:spPr>
          <a:xfrm>
            <a:off x="1091820" y="5079474"/>
            <a:ext cx="5351517" cy="461665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Articulate the Research Design</a:t>
            </a:r>
          </a:p>
        </p:txBody>
      </p:sp>
      <p:cxnSp>
        <p:nvCxnSpPr>
          <p:cNvPr id="4" name="Straight Arrow Connector 3"/>
          <p:cNvCxnSpPr>
            <a:stCxn id="13" idx="2"/>
            <a:endCxn id="7" idx="0"/>
          </p:cNvCxnSpPr>
          <p:nvPr/>
        </p:nvCxnSpPr>
        <p:spPr>
          <a:xfrm>
            <a:off x="3767579" y="2468118"/>
            <a:ext cx="0" cy="100092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7" idx="2"/>
            <a:endCxn id="8" idx="0"/>
          </p:cNvCxnSpPr>
          <p:nvPr/>
        </p:nvCxnSpPr>
        <p:spPr>
          <a:xfrm>
            <a:off x="3767579" y="3930704"/>
            <a:ext cx="0" cy="1148770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urved Connector 11"/>
          <p:cNvCxnSpPr>
            <a:stCxn id="13" idx="3"/>
            <a:endCxn id="7" idx="3"/>
          </p:cNvCxnSpPr>
          <p:nvPr/>
        </p:nvCxnSpPr>
        <p:spPr>
          <a:xfrm>
            <a:off x="6443337" y="2237286"/>
            <a:ext cx="12700" cy="1462586"/>
          </a:xfrm>
          <a:prstGeom prst="curvedConnector3">
            <a:avLst>
              <a:gd name="adj1" fmla="val 3841787"/>
            </a:avLst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urved Connector 15"/>
          <p:cNvCxnSpPr>
            <a:stCxn id="7" idx="3"/>
            <a:endCxn id="8" idx="3"/>
          </p:cNvCxnSpPr>
          <p:nvPr/>
        </p:nvCxnSpPr>
        <p:spPr>
          <a:xfrm>
            <a:off x="6443337" y="3699872"/>
            <a:ext cx="12700" cy="1610435"/>
          </a:xfrm>
          <a:prstGeom prst="curvedConnector3">
            <a:avLst>
              <a:gd name="adj1" fmla="val 4379102"/>
            </a:avLst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ertical Scroll 25"/>
          <p:cNvSpPr/>
          <p:nvPr/>
        </p:nvSpPr>
        <p:spPr>
          <a:xfrm>
            <a:off x="7547211" y="1459269"/>
            <a:ext cx="4042925" cy="4736815"/>
          </a:xfrm>
          <a:prstGeom prst="verticalScroll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8086839" y="2284669"/>
            <a:ext cx="296366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to be collected;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procedures for collecting the data;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procedures for analyzing the data;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validity and reliability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539295" y="1543581"/>
            <a:ext cx="3037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Design Process</a:t>
            </a:r>
          </a:p>
        </p:txBody>
      </p:sp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7" grpId="0" animBg="1"/>
      <p:bldP spid="8" grpId="0" animBg="1"/>
      <p:bldP spid="26" grpId="0" animBg="1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Tasks Involved In a Research Design</a:t>
            </a:r>
          </a:p>
        </p:txBody>
      </p:sp>
      <p:grpSp>
        <p:nvGrpSpPr>
          <p:cNvPr id="4" name="Group 21">
            <a:extLst>
              <a:ext uri="{FF2B5EF4-FFF2-40B4-BE49-F238E27FC236}">
                <a16:creationId xmlns:a16="http://schemas.microsoft.com/office/drawing/2014/main" id="{0E5CB3A6-C943-40E1-BD79-3511AB30F05D}"/>
              </a:ext>
            </a:extLst>
          </p:cNvPr>
          <p:cNvGrpSpPr>
            <a:grpSpLocks/>
          </p:cNvGrpSpPr>
          <p:nvPr/>
        </p:nvGrpSpPr>
        <p:grpSpPr bwMode="auto">
          <a:xfrm>
            <a:off x="573322" y="1696255"/>
            <a:ext cx="11175306" cy="4311651"/>
            <a:chOff x="1138" y="570"/>
            <a:chExt cx="3585" cy="2716"/>
          </a:xfrm>
        </p:grpSpPr>
        <p:sp>
          <p:nvSpPr>
            <p:cNvPr id="5" name="Text Box 4">
              <a:extLst>
                <a:ext uri="{FF2B5EF4-FFF2-40B4-BE49-F238E27FC236}">
                  <a16:creationId xmlns:a16="http://schemas.microsoft.com/office/drawing/2014/main" id="{173570E6-8038-497A-8FB2-7E32EDDDFF5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3" y="570"/>
              <a:ext cx="3580" cy="29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ko-KR" b="1" dirty="0">
                  <a:ea typeface="굴림" panose="020B0600000101010101" pitchFamily="34" charset="-127"/>
                </a:rPr>
                <a:t>Define the Information Needed</a:t>
              </a:r>
            </a:p>
          </p:txBody>
        </p:sp>
        <p:sp>
          <p:nvSpPr>
            <p:cNvPr id="6" name="Text Box 5">
              <a:extLst>
                <a:ext uri="{FF2B5EF4-FFF2-40B4-BE49-F238E27FC236}">
                  <a16:creationId xmlns:a16="http://schemas.microsoft.com/office/drawing/2014/main" id="{E0211507-468E-48EF-A9FF-1B9BC675E8B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6" y="1052"/>
              <a:ext cx="3577" cy="268"/>
            </a:xfrm>
            <a:prstGeom prst="rect">
              <a:avLst/>
            </a:prstGeom>
            <a:solidFill>
              <a:srgbClr val="FFFF66"/>
            </a:solidFill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</a:pPr>
              <a:r>
                <a:rPr lang="en-US" altLang="ko-KR" b="1" dirty="0">
                  <a:ea typeface="굴림" panose="020B0600000101010101" pitchFamily="34" charset="-127"/>
                </a:rPr>
                <a:t>Design the Exploratory, Descriptive, and Explanation of the Research</a:t>
              </a:r>
              <a:endParaRPr lang="en-US" altLang="ko-KR" dirty="0">
                <a:ea typeface="굴림" panose="020B0600000101010101" pitchFamily="34" charset="-127"/>
              </a:endParaRPr>
            </a:p>
          </p:txBody>
        </p:sp>
        <p:sp>
          <p:nvSpPr>
            <p:cNvPr id="8" name="Text Box 6">
              <a:extLst>
                <a:ext uri="{FF2B5EF4-FFF2-40B4-BE49-F238E27FC236}">
                  <a16:creationId xmlns:a16="http://schemas.microsoft.com/office/drawing/2014/main" id="{7353CE05-B296-4374-A3CE-4E7A8FBB5D8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3" y="1528"/>
              <a:ext cx="3580" cy="295"/>
            </a:xfrm>
            <a:prstGeom prst="rect">
              <a:avLst/>
            </a:prstGeom>
            <a:solidFill>
              <a:srgbClr val="CCECFF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</a:pPr>
              <a:r>
                <a:rPr lang="en-US" altLang="ko-KR" b="1">
                  <a:ea typeface="굴림" panose="020B0600000101010101" pitchFamily="34" charset="-127"/>
                </a:rPr>
                <a:t>Specify the Measurement and Scaling Procedures</a:t>
              </a:r>
            </a:p>
          </p:txBody>
        </p:sp>
        <p:sp>
          <p:nvSpPr>
            <p:cNvPr id="9" name="Text Box 7">
              <a:extLst>
                <a:ext uri="{FF2B5EF4-FFF2-40B4-BE49-F238E27FC236}">
                  <a16:creationId xmlns:a16="http://schemas.microsoft.com/office/drawing/2014/main" id="{F2AD758D-09C9-4E28-BF22-4427D2B80FA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3" y="2015"/>
              <a:ext cx="3580" cy="268"/>
            </a:xfrm>
            <a:prstGeom prst="rect">
              <a:avLst/>
            </a:prstGeom>
            <a:solidFill>
              <a:srgbClr val="FF7C80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</a:pPr>
              <a:r>
                <a:rPr lang="en-US" altLang="ko-KR" b="1" dirty="0">
                  <a:ea typeface="굴림" panose="020B0600000101010101" pitchFamily="34" charset="-127"/>
                </a:rPr>
                <a:t>Construct a Data Collection Method(s)</a:t>
              </a:r>
              <a:endParaRPr lang="en-US" altLang="ko-KR" dirty="0">
                <a:ea typeface="굴림" panose="020B0600000101010101" pitchFamily="34" charset="-127"/>
              </a:endParaRPr>
            </a:p>
          </p:txBody>
        </p:sp>
        <p:sp>
          <p:nvSpPr>
            <p:cNvPr id="10" name="Text Box 8">
              <a:extLst>
                <a:ext uri="{FF2B5EF4-FFF2-40B4-BE49-F238E27FC236}">
                  <a16:creationId xmlns:a16="http://schemas.microsoft.com/office/drawing/2014/main" id="{D8B5BD8D-EF24-4A69-8AFB-CFEAD8EA9AC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0" y="2509"/>
              <a:ext cx="3580" cy="295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50000"/>
                </a:spcBef>
              </a:pPr>
              <a:r>
                <a:rPr lang="en-US" altLang="ko-KR" b="1">
                  <a:ea typeface="굴림" panose="020B0600000101010101" pitchFamily="34" charset="-127"/>
                </a:rPr>
                <a:t>Specify the Sampling Process and the Sample Size</a:t>
              </a:r>
            </a:p>
          </p:txBody>
        </p:sp>
        <p:sp>
          <p:nvSpPr>
            <p:cNvPr id="11" name="Text Box 9">
              <a:extLst>
                <a:ext uri="{FF2B5EF4-FFF2-40B4-BE49-F238E27FC236}">
                  <a16:creationId xmlns:a16="http://schemas.microsoft.com/office/drawing/2014/main" id="{161B29C2-529F-4A6A-A297-52254EFA6C2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38" y="2991"/>
              <a:ext cx="3580" cy="295"/>
            </a:xfrm>
            <a:prstGeom prst="rect">
              <a:avLst/>
            </a:prstGeom>
            <a:solidFill>
              <a:srgbClr val="FF9900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ko-KR" b="1">
                  <a:ea typeface="굴림" panose="020B0600000101010101" pitchFamily="34" charset="-127"/>
                </a:rPr>
                <a:t>Develop a Plan of Data Analysis</a:t>
              </a:r>
              <a:endParaRPr lang="en-US" altLang="ko-KR">
                <a:ea typeface="굴림" panose="020B0600000101010101" pitchFamily="34" charset="-127"/>
              </a:endParaRPr>
            </a:p>
          </p:txBody>
        </p:sp>
        <p:sp>
          <p:nvSpPr>
            <p:cNvPr id="12" name="Line 10">
              <a:extLst>
                <a:ext uri="{FF2B5EF4-FFF2-40B4-BE49-F238E27FC236}">
                  <a16:creationId xmlns:a16="http://schemas.microsoft.com/office/drawing/2014/main" id="{F77D30F9-9E2F-4A32-8E9A-8F4DC4FA0D7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8" y="865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Line 11">
              <a:extLst>
                <a:ext uri="{FF2B5EF4-FFF2-40B4-BE49-F238E27FC236}">
                  <a16:creationId xmlns:a16="http://schemas.microsoft.com/office/drawing/2014/main" id="{4E9DA5D1-8976-4FAD-B6EE-0E89E01C149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3" y="1823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" name="Line 12">
              <a:extLst>
                <a:ext uri="{FF2B5EF4-FFF2-40B4-BE49-F238E27FC236}">
                  <a16:creationId xmlns:a16="http://schemas.microsoft.com/office/drawing/2014/main" id="{9072DE44-6744-4C94-AF20-63B895FD931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3" y="1347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" name="Line 13">
              <a:extLst>
                <a:ext uri="{FF2B5EF4-FFF2-40B4-BE49-F238E27FC236}">
                  <a16:creationId xmlns:a16="http://schemas.microsoft.com/office/drawing/2014/main" id="{2D246785-3821-4CA0-B4B6-F1003964E59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3" y="2310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" name="Line 14">
              <a:extLst>
                <a:ext uri="{FF2B5EF4-FFF2-40B4-BE49-F238E27FC236}">
                  <a16:creationId xmlns:a16="http://schemas.microsoft.com/office/drawing/2014/main" id="{474F4292-8F20-4985-9514-87FF24EAFB3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3" y="2804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5127233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52521" y="437932"/>
            <a:ext cx="55950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RESEARCH</a:t>
            </a:r>
            <a:r>
              <a:rPr kumimoji="0" lang="en-GB" sz="2800" b="0" i="0" u="none" strike="noStrike" kern="1200" cap="none" spc="0" normalizeH="0" noProof="0" dirty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TECHNIQUES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6" name="Vertical Scroll 25"/>
          <p:cNvSpPr/>
          <p:nvPr/>
        </p:nvSpPr>
        <p:spPr>
          <a:xfrm>
            <a:off x="1924333" y="1309144"/>
            <a:ext cx="7588157" cy="5184842"/>
          </a:xfrm>
          <a:prstGeom prst="verticalScroll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038273" y="1969671"/>
            <a:ext cx="543070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type of data to be collected;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collection procedures for collecting the data will be used;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procedures will be used for analyzing the data;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 is the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validity and reliability of the research?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questions for a questionnaire or interview, etc.?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408502" y="1439353"/>
            <a:ext cx="58992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 techniques should be based on: </a:t>
            </a:r>
          </a:p>
        </p:txBody>
      </p:sp>
    </p:spTree>
    <p:extLst>
      <p:ext uri="{BB962C8B-B14F-4D97-AF65-F5344CB8AC3E}">
        <p14:creationId xmlns:p14="http://schemas.microsoft.com/office/powerpoint/2010/main" val="258009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548" y="5291192"/>
            <a:ext cx="2347163" cy="1566808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096000" y="2363035"/>
            <a:ext cx="0" cy="241133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9316" y="2635218"/>
            <a:ext cx="5616684" cy="3386868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Qualitative strategies usually focus on identifying frequently occurring phenomena. 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phenomena are often called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patterns of behaviour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behaviour may be verbal or nonverbal.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DF1501-1C38-437D-9262-0E1DFEC192A4}"/>
              </a:ext>
            </a:extLst>
          </p:cNvPr>
          <p:cNvSpPr txBox="1"/>
          <p:nvPr/>
        </p:nvSpPr>
        <p:spPr>
          <a:xfrm>
            <a:off x="2895761" y="329101"/>
            <a:ext cx="6400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C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DATA TO BE COLLECTED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6AAEF6C8-0C3A-414C-A5D5-CC086224DE53}"/>
              </a:ext>
            </a:extLst>
          </p:cNvPr>
          <p:cNvSpPr txBox="1">
            <a:spLocks/>
          </p:cNvSpPr>
          <p:nvPr/>
        </p:nvSpPr>
        <p:spPr>
          <a:xfrm>
            <a:off x="196548" y="1280424"/>
            <a:ext cx="11347006" cy="121500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QUALITATIVE &amp; QUANTITATIVE STRATEGIES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125736" y="2183647"/>
            <a:ext cx="3950561" cy="358775"/>
          </a:xfrm>
        </p:spPr>
        <p:txBody>
          <a:bodyPr>
            <a:normAutofit fontScale="92500" lnSpcReduction="20000"/>
          </a:bodyPr>
          <a:lstStyle/>
          <a:p>
            <a:r>
              <a:rPr lang="en-US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Patterns of Behaviour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489350" y="2635218"/>
            <a:ext cx="5223334" cy="3386868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 algn="just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The range of topics discussed in the journal entries; </a:t>
            </a:r>
          </a:p>
          <a:p>
            <a:pPr algn="just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Samples of each topic discussed in the journals; </a:t>
            </a:r>
          </a:p>
          <a:p>
            <a:pPr algn="just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Typical participant responses to a short-answer test; </a:t>
            </a:r>
          </a:p>
          <a:p>
            <a:pPr algn="just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Participant actions in different settings; </a:t>
            </a:r>
          </a:p>
          <a:p>
            <a:pPr algn="just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Interactions in different settings; or</a:t>
            </a:r>
          </a:p>
          <a:p>
            <a:pPr algn="just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Language used in different contexts.</a:t>
            </a: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79316" y="2098115"/>
            <a:ext cx="4891614" cy="358775"/>
          </a:xfrm>
          <a:noFill/>
        </p:spPr>
        <p:txBody>
          <a:bodyPr>
            <a:no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is Qualitative Data?</a:t>
            </a:r>
          </a:p>
        </p:txBody>
      </p:sp>
    </p:spTree>
    <p:extLst>
      <p:ext uri="{BB962C8B-B14F-4D97-AF65-F5344CB8AC3E}">
        <p14:creationId xmlns:p14="http://schemas.microsoft.com/office/powerpoint/2010/main" val="3049676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14" grpId="0" animBg="1"/>
      <p:bldP spid="18" grpId="0" build="p"/>
      <p:bldP spid="19" grpId="0" build="p" animBg="1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548" y="5291192"/>
            <a:ext cx="2347163" cy="1566808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096000" y="2363035"/>
            <a:ext cx="0" cy="241133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9316" y="2635218"/>
            <a:ext cx="5616684" cy="3386868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Quantitative research (quantity, in terms of amount)  involves analysis of numerical data.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DF1501-1C38-437D-9262-0E1DFEC192A4}"/>
              </a:ext>
            </a:extLst>
          </p:cNvPr>
          <p:cNvSpPr txBox="1"/>
          <p:nvPr/>
        </p:nvSpPr>
        <p:spPr>
          <a:xfrm>
            <a:off x="2895761" y="329101"/>
            <a:ext cx="6400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C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DATA TO BE COLLECTED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6AAEF6C8-0C3A-414C-A5D5-CC086224DE53}"/>
              </a:ext>
            </a:extLst>
          </p:cNvPr>
          <p:cNvSpPr txBox="1">
            <a:spLocks/>
          </p:cNvSpPr>
          <p:nvPr/>
        </p:nvSpPr>
        <p:spPr>
          <a:xfrm>
            <a:off x="196548" y="1280424"/>
            <a:ext cx="11347006" cy="121500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QUANTITATIVE STRATEGIES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125736" y="2183647"/>
            <a:ext cx="3950561" cy="358775"/>
          </a:xfrm>
        </p:spPr>
        <p:txBody>
          <a:bodyPr>
            <a:normAutofit fontScale="92500" lnSpcReduction="20000"/>
          </a:bodyPr>
          <a:lstStyle/>
          <a:p>
            <a:r>
              <a:rPr lang="en-US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Collected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489350" y="2635218"/>
            <a:ext cx="5506102" cy="3560866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 algn="just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Tend to concentrate on numbers</a:t>
            </a:r>
          </a:p>
          <a:p>
            <a:pPr algn="just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Are good at answering “how much” questions</a:t>
            </a:r>
          </a:p>
          <a:p>
            <a:pPr algn="just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Are only as good as the figures available</a:t>
            </a:r>
          </a:p>
          <a:p>
            <a:pPr algn="just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Assume the use of certain methods</a:t>
            </a:r>
          </a:p>
          <a:p>
            <a:pPr algn="just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Are traditionally associated with deductive approaches and the “hard” sciences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79316" y="2098115"/>
            <a:ext cx="4891614" cy="358775"/>
          </a:xfrm>
          <a:noFill/>
        </p:spPr>
        <p:txBody>
          <a:bodyPr>
            <a:no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is Quantitative Data?</a:t>
            </a:r>
          </a:p>
        </p:txBody>
      </p:sp>
    </p:spTree>
    <p:extLst>
      <p:ext uri="{BB962C8B-B14F-4D97-AF65-F5344CB8AC3E}">
        <p14:creationId xmlns:p14="http://schemas.microsoft.com/office/powerpoint/2010/main" val="188624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14" grpId="0" animBg="1"/>
      <p:bldP spid="18" grpId="0" build="p"/>
      <p:bldP spid="19" grpId="0" build="p" animBg="1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3643952" y="218363"/>
            <a:ext cx="47767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PHILOSOPHIES AND RESEARCH DESIGN</a:t>
            </a: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4031511955"/>
              </p:ext>
            </p:extLst>
          </p:nvPr>
        </p:nvGraphicFramePr>
        <p:xfrm>
          <a:off x="245660" y="1201003"/>
          <a:ext cx="11614243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67663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6086901" cy="68580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2ABE70-652B-49F8-A51E-DB6054B40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5339851" cy="792000"/>
          </a:xfr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DATA COLLECTION PROCEDURES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86901" y="320093"/>
            <a:ext cx="6105099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PRIMARY DATA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fr-FR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Survey, observations, </a:t>
            </a:r>
            <a:r>
              <a:rPr lang="fr-FR" sz="2800" b="1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experiments</a:t>
            </a:r>
            <a:r>
              <a:rPr lang="fr-FR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questionnaire, </a:t>
            </a:r>
            <a:r>
              <a:rPr lang="fr-FR" sz="2800" b="1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fr-FR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interviews, focus groups, case </a:t>
            </a:r>
            <a:r>
              <a:rPr lang="fr-FR" sz="2800" b="1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</a:t>
            </a:r>
            <a:r>
              <a:rPr lang="fr-FR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86901" y="3429000"/>
            <a:ext cx="5895833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SECONDARY DATA</a:t>
            </a:r>
            <a:endParaRPr lang="en-GB" sz="28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Documentary Data: Government publications, websites, books, journal articles, internal records etc.</a:t>
            </a:r>
          </a:p>
        </p:txBody>
      </p:sp>
    </p:spTree>
    <p:extLst>
      <p:ext uri="{BB962C8B-B14F-4D97-AF65-F5344CB8AC3E}">
        <p14:creationId xmlns:p14="http://schemas.microsoft.com/office/powerpoint/2010/main" val="52021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ADF1501-1C38-437D-9262-0E1DFEC192A4}"/>
              </a:ext>
            </a:extLst>
          </p:cNvPr>
          <p:cNvSpPr txBox="1"/>
          <p:nvPr/>
        </p:nvSpPr>
        <p:spPr>
          <a:xfrm>
            <a:off x="2514035" y="300251"/>
            <a:ext cx="6400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159030" y="1394114"/>
            <a:ext cx="9377041" cy="58481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Formulate questions which address the RQs</a:t>
            </a:r>
          </a:p>
        </p:txBody>
      </p:sp>
      <p:sp>
        <p:nvSpPr>
          <p:cNvPr id="2" name="Rectangle 1"/>
          <p:cNvSpPr/>
          <p:nvPr/>
        </p:nvSpPr>
        <p:spPr>
          <a:xfrm>
            <a:off x="5431807" y="2818694"/>
            <a:ext cx="565017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questions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Open questions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Probing questions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Specific and closed questions</a:t>
            </a:r>
          </a:p>
        </p:txBody>
      </p:sp>
      <p:pic>
        <p:nvPicPr>
          <p:cNvPr id="1026" name="Picture 2" descr="10 Effective Questioning Techniques for Customer Service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31" y="2426457"/>
            <a:ext cx="4830684" cy="3646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1360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913" y="177850"/>
            <a:ext cx="5847468" cy="788814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– open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71248" y="1478674"/>
            <a:ext cx="8215952" cy="5242848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Allow participants to define and describe a situation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Designed to encourage the interviewee to provide an extensive and developmental answer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Likely to start with the following words:</a:t>
            </a:r>
          </a:p>
          <a:p>
            <a:pPr lvl="1"/>
            <a:r>
              <a:rPr lang="en-GB" i="1" u="sng" dirty="0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did the organisation introduce its marketing strategy?</a:t>
            </a:r>
          </a:p>
          <a:p>
            <a:pPr lvl="1"/>
            <a:r>
              <a:rPr lang="en-GB" i="1" u="sng" dirty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methods have been used to make employees redundant?</a:t>
            </a:r>
          </a:p>
          <a:p>
            <a:pPr lvl="1"/>
            <a:r>
              <a:rPr lang="en-GB" i="1" u="sng" dirty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has corporate strategy changed over the past five years?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01E9152-527F-451D-9E8F-079C6CDF832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25086"/>
            <a:ext cx="3780430" cy="2882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754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2765" y="1521857"/>
            <a:ext cx="10481480" cy="5165546"/>
          </a:xfrm>
          <a:solidFill>
            <a:schemeClr val="bg1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Request a particular focus or direction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Why did you choose a compulsory method to make redundancies?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Seek an explanation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the relationship between the new statutory  requirements that you referred to, and the organisation’s decision to set up its corporate affairs department?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‘Reflect’ back the interviewee’s statement 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Why don’t you think that the employees understand the need for advertising?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Rephrasing the original question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01E9152-527F-451D-9E8F-079C6CDF832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200997" y="242320"/>
            <a:ext cx="5820173" cy="78881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– probing questions</a:t>
            </a:r>
          </a:p>
        </p:txBody>
      </p:sp>
    </p:spTree>
    <p:extLst>
      <p:ext uri="{BB962C8B-B14F-4D97-AF65-F5344CB8AC3E}">
        <p14:creationId xmlns:p14="http://schemas.microsoft.com/office/powerpoint/2010/main" val="15566616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1084" y="0"/>
            <a:ext cx="5252981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 and closed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8991" y="1752421"/>
            <a:ext cx="9730854" cy="4361775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Introductory questions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Could you explain the change of pricing policy?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Can you describe the production process?</a:t>
            </a:r>
          </a:p>
          <a:p>
            <a:pPr marL="457200" lvl="1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obtain specific information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Has the old Central Region been merged with the Southern Region? YES [  ]   NO  [    ]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 you prefer the new training programme? YES [  ]   NO  [    ]</a:t>
            </a:r>
          </a:p>
          <a:p>
            <a:pPr lvl="1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01E9152-527F-451D-9E8F-079C6CDF832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399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3855" y="163773"/>
            <a:ext cx="4648199" cy="92804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means to further your questioning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751" y="1625031"/>
            <a:ext cx="10222173" cy="446459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Short reflective questions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 that was when …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 they felt the investment had been worthwhile.</a:t>
            </a:r>
          </a:p>
          <a:p>
            <a:pPr lvl="1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Interpretation and extension questions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Because they have diversified into Internet sales, does that mean that they are also going to build new distribution centres?</a:t>
            </a:r>
          </a:p>
          <a:p>
            <a:pPr marL="457200" lvl="1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Silence, where the interviewee is invited to fill this by offering more information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01E9152-527F-451D-9E8F-079C6CDF832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9727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6555" y="223531"/>
            <a:ext cx="3758896" cy="72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51129" y="1871734"/>
            <a:ext cx="8311486" cy="4324349"/>
          </a:xfr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>
            <a:normAutofit/>
          </a:bodyPr>
          <a:lstStyle/>
          <a:p>
            <a:pPr algn="ctr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altLang="en-US" b="1" dirty="0"/>
              <a:t>Various approaches</a:t>
            </a:r>
          </a:p>
          <a:p>
            <a:pPr lvl="1" algn="ctr" eaLnBrk="1" hangingPunct="1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Font typeface="Wingdings" panose="05000000000000000000" pitchFamily="2" charset="2"/>
              <a:buChar char="ü"/>
            </a:pPr>
            <a:r>
              <a:rPr lang="en-GB" altLang="en-US" dirty="0"/>
              <a:t>Structured</a:t>
            </a:r>
          </a:p>
          <a:p>
            <a:pPr lvl="1" algn="ctr" eaLnBrk="1" hangingPunct="1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Font typeface="Wingdings" panose="05000000000000000000" pitchFamily="2" charset="2"/>
              <a:buChar char="ü"/>
            </a:pPr>
            <a:r>
              <a:rPr lang="en-GB" altLang="en-US" dirty="0"/>
              <a:t>Semi-structured</a:t>
            </a:r>
          </a:p>
          <a:p>
            <a:pPr lvl="1" algn="ctr" eaLnBrk="1" hangingPunct="1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Font typeface="Wingdings" panose="05000000000000000000" pitchFamily="2" charset="2"/>
              <a:buChar char="ü"/>
            </a:pPr>
            <a:r>
              <a:rPr lang="en-GB" altLang="en-US" dirty="0"/>
              <a:t>Unstructured</a:t>
            </a:r>
          </a:p>
          <a:p>
            <a:pPr marL="457200" lvl="1" indent="0" algn="ctr" eaLnBrk="1" hangingPunct="1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None/>
            </a:pPr>
            <a:endParaRPr lang="en-GB" altLang="en-US" dirty="0"/>
          </a:p>
          <a:p>
            <a:pPr algn="ctr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altLang="en-US" b="1" dirty="0"/>
              <a:t>Not always one-to-one</a:t>
            </a:r>
          </a:p>
          <a:p>
            <a:pPr lvl="1" algn="ctr" eaLnBrk="1" hangingPunct="1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Font typeface="Wingdings" panose="05000000000000000000" pitchFamily="2" charset="2"/>
              <a:buChar char="ü"/>
            </a:pPr>
            <a:r>
              <a:rPr lang="en-GB" altLang="en-US" dirty="0"/>
              <a:t>Paired interviews</a:t>
            </a:r>
          </a:p>
          <a:p>
            <a:pPr lvl="1" algn="ctr" eaLnBrk="1" hangingPunct="1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Font typeface="Wingdings" panose="05000000000000000000" pitchFamily="2" charset="2"/>
              <a:buChar char="ü"/>
            </a:pPr>
            <a:r>
              <a:rPr lang="en-GB" altLang="en-US" dirty="0"/>
              <a:t>Family interviews</a:t>
            </a:r>
          </a:p>
          <a:p>
            <a:pPr lvl="1" algn="ctr" eaLnBrk="1" hangingPunct="1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Font typeface="Wingdings" panose="05000000000000000000" pitchFamily="2" charset="2"/>
              <a:buChar char="ü"/>
            </a:pPr>
            <a:r>
              <a:rPr lang="en-GB" altLang="en-US" dirty="0"/>
              <a:t>Accompanied interviews</a:t>
            </a:r>
          </a:p>
        </p:txBody>
      </p:sp>
    </p:spTree>
    <p:extLst>
      <p:ext uri="{BB962C8B-B14F-4D97-AF65-F5344CB8AC3E}">
        <p14:creationId xmlns:p14="http://schemas.microsoft.com/office/powerpoint/2010/main" val="18353471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86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6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6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781046" y="238647"/>
            <a:ext cx="3083778" cy="6588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/>
          <a:lstStyle/>
          <a:p>
            <a:pPr algn="r" eaLnBrk="1" hangingPunct="1"/>
            <a:r>
              <a:rPr lang="en-GB" altLang="en-US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 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26255" y="1923365"/>
            <a:ext cx="7486650" cy="33115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altLang="en-US" dirty="0"/>
              <a:t>Researcher as facilitator and manager of group discussion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altLang="en-US" dirty="0"/>
              <a:t>Unstructured or semi-structured approach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altLang="en-US" dirty="0"/>
              <a:t>Group synergies can help get to the bottom of issues</a:t>
            </a:r>
          </a:p>
        </p:txBody>
      </p:sp>
    </p:spTree>
    <p:extLst>
      <p:ext uri="{BB962C8B-B14F-4D97-AF65-F5344CB8AC3E}">
        <p14:creationId xmlns:p14="http://schemas.microsoft.com/office/powerpoint/2010/main" val="222842365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3"/>
          <p:cNvSpPr>
            <a:spLocks noGrp="1" noChangeArrowheads="1"/>
          </p:cNvSpPr>
          <p:nvPr>
            <p:ph idx="1"/>
          </p:nvPr>
        </p:nvSpPr>
        <p:spPr>
          <a:xfrm>
            <a:off x="2060813" y="1752600"/>
            <a:ext cx="852985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>
            <a:normAutofit/>
          </a:bodyPr>
          <a:lstStyle/>
          <a:p>
            <a:pPr eaLnBrk="1" hangingPunct="1">
              <a:spcAft>
                <a:spcPct val="10000"/>
              </a:spcAft>
            </a:pPr>
            <a:r>
              <a:rPr lang="en-GB" altLang="en-US" dirty="0"/>
              <a:t>Size of group/time period</a:t>
            </a:r>
          </a:p>
          <a:p>
            <a:pPr eaLnBrk="1" hangingPunct="1">
              <a:spcAft>
                <a:spcPct val="10000"/>
              </a:spcAft>
            </a:pPr>
            <a:r>
              <a:rPr lang="en-GB" altLang="en-US" dirty="0"/>
              <a:t>Sampling of participants</a:t>
            </a:r>
          </a:p>
          <a:p>
            <a:pPr eaLnBrk="1" hangingPunct="1">
              <a:spcAft>
                <a:spcPct val="10000"/>
              </a:spcAft>
            </a:pPr>
            <a:r>
              <a:rPr lang="en-GB" altLang="en-US" dirty="0"/>
              <a:t>Venue</a:t>
            </a:r>
          </a:p>
          <a:p>
            <a:pPr eaLnBrk="1" hangingPunct="1">
              <a:spcAft>
                <a:spcPct val="10000"/>
              </a:spcAft>
            </a:pPr>
            <a:r>
              <a:rPr lang="en-GB" altLang="en-US" dirty="0"/>
              <a:t>Room layout</a:t>
            </a:r>
          </a:p>
          <a:p>
            <a:pPr eaLnBrk="1" hangingPunct="1">
              <a:spcAft>
                <a:spcPct val="10000"/>
              </a:spcAft>
            </a:pPr>
            <a:r>
              <a:rPr lang="en-GB" altLang="en-US" dirty="0"/>
              <a:t>Managing discussion</a:t>
            </a:r>
          </a:p>
          <a:p>
            <a:pPr eaLnBrk="1" hangingPunct="1">
              <a:spcAft>
                <a:spcPct val="10000"/>
              </a:spcAft>
            </a:pPr>
            <a:r>
              <a:rPr lang="en-GB" altLang="en-US" dirty="0"/>
              <a:t>Props</a:t>
            </a:r>
          </a:p>
          <a:p>
            <a:pPr eaLnBrk="1" hangingPunct="1">
              <a:spcAft>
                <a:spcPct val="10000"/>
              </a:spcAft>
            </a:pPr>
            <a:r>
              <a:rPr lang="en-GB" altLang="en-US" dirty="0"/>
              <a:t>Recording data (written, audio, visual)</a:t>
            </a:r>
          </a:p>
        </p:txBody>
      </p:sp>
      <p:sp>
        <p:nvSpPr>
          <p:cNvPr id="43011" name="Rectangle 2"/>
          <p:cNvSpPr>
            <a:spLocks noGrp="1" noChangeArrowheads="1"/>
          </p:cNvSpPr>
          <p:nvPr>
            <p:ph type="title"/>
          </p:nvPr>
        </p:nvSpPr>
        <p:spPr>
          <a:xfrm>
            <a:off x="3313184" y="230260"/>
            <a:ext cx="4971007" cy="8032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Group: what to consider</a:t>
            </a:r>
          </a:p>
        </p:txBody>
      </p:sp>
    </p:spTree>
    <p:extLst>
      <p:ext uri="{BB962C8B-B14F-4D97-AF65-F5344CB8AC3E}">
        <p14:creationId xmlns:p14="http://schemas.microsoft.com/office/powerpoint/2010/main" val="36723059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0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30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30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30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30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0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30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2124075" y="1697831"/>
            <a:ext cx="7943850" cy="4170706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681228" indent="-571500">
              <a:buFont typeface="Wingdings" pitchFamily="2" charset="2"/>
              <a:buChar char="§"/>
              <a:defRPr/>
            </a:pPr>
            <a:r>
              <a:rPr lang="en-GB" sz="3600" dirty="0"/>
              <a:t>Not exploratory research with open ended questions  </a:t>
            </a:r>
          </a:p>
          <a:p>
            <a:pPr marL="1481328" lvl="2" indent="-571500">
              <a:buFont typeface="Wingdings" pitchFamily="2" charset="2"/>
              <a:buChar char="§"/>
              <a:defRPr/>
            </a:pPr>
            <a:r>
              <a:rPr lang="en-GB" dirty="0"/>
              <a:t>E.g. describe what you think or feel ?</a:t>
            </a:r>
          </a:p>
          <a:p>
            <a:pPr marL="909828" lvl="2" indent="0">
              <a:buNone/>
              <a:defRPr/>
            </a:pPr>
            <a:endParaRPr lang="en-GB" dirty="0"/>
          </a:p>
          <a:p>
            <a:pPr marL="681228" indent="-571500">
              <a:buFont typeface="Wingdings" pitchFamily="2" charset="2"/>
              <a:buChar char="§"/>
              <a:defRPr/>
            </a:pPr>
            <a:r>
              <a:rPr lang="en-GB" sz="3600" dirty="0"/>
              <a:t>Standard questions and common interpretation </a:t>
            </a:r>
          </a:p>
          <a:p>
            <a:pPr marL="1481328" lvl="2" indent="-571500">
              <a:buFont typeface="Wingdings" pitchFamily="2" charset="2"/>
              <a:buChar char="§"/>
              <a:defRPr/>
            </a:pPr>
            <a:r>
              <a:rPr lang="en-GB" dirty="0"/>
              <a:t>E.g. how often, when, or ‘do you agree’ questions)</a:t>
            </a:r>
          </a:p>
          <a:p>
            <a:pPr marL="1481328" lvl="2" indent="-571500">
              <a:buFont typeface="Wingdings" pitchFamily="2" charset="2"/>
              <a:buChar char="§"/>
              <a:defRPr/>
            </a:pPr>
            <a:endParaRPr lang="en-GB" dirty="0"/>
          </a:p>
          <a:p>
            <a:pPr marL="681228" indent="-571500">
              <a:buFont typeface="Wingdings" pitchFamily="2" charset="2"/>
              <a:buChar char="§"/>
              <a:defRPr/>
            </a:pPr>
            <a:r>
              <a:rPr lang="en-GB" sz="3600" dirty="0"/>
              <a:t>Good for explanatory research</a:t>
            </a:r>
          </a:p>
        </p:txBody>
      </p:sp>
      <p:sp>
        <p:nvSpPr>
          <p:cNvPr id="45059" name="Rectangle 2"/>
          <p:cNvSpPr>
            <a:spLocks noGrp="1" noChangeArrowheads="1"/>
          </p:cNvSpPr>
          <p:nvPr>
            <p:ph type="title"/>
          </p:nvPr>
        </p:nvSpPr>
        <p:spPr>
          <a:xfrm>
            <a:off x="3249306" y="136478"/>
            <a:ext cx="5457966" cy="99988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Surveys: When to Use Questionnaires</a:t>
            </a:r>
          </a:p>
        </p:txBody>
      </p:sp>
    </p:spTree>
    <p:extLst>
      <p:ext uri="{BB962C8B-B14F-4D97-AF65-F5344CB8AC3E}">
        <p14:creationId xmlns:p14="http://schemas.microsoft.com/office/powerpoint/2010/main" val="485980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0609" y="0"/>
            <a:ext cx="4857196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questions /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4701" y="1446663"/>
            <a:ext cx="4687478" cy="4653885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Dichotomous</a:t>
            </a:r>
          </a:p>
          <a:p>
            <a:pPr marL="0" indent="0" algn="ctr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Multiple choice</a:t>
            </a:r>
          </a:p>
          <a:p>
            <a:pPr marL="0" indent="0" algn="ctr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Check list</a:t>
            </a:r>
          </a:p>
          <a:p>
            <a:pPr marL="0" indent="0" algn="ctr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Rating</a:t>
            </a:r>
          </a:p>
          <a:p>
            <a:pPr marL="0" indent="0" algn="ctr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Ranking</a:t>
            </a:r>
          </a:p>
          <a:p>
            <a:pPr marL="0" indent="0" algn="ctr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01E9152-527F-451D-9E8F-079C6CDF832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5" name="Rectangle 4"/>
          <p:cNvSpPr/>
          <p:nvPr/>
        </p:nvSpPr>
        <p:spPr>
          <a:xfrm>
            <a:off x="2183642" y="1325563"/>
            <a:ext cx="6892119" cy="5714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183641" y="2269533"/>
            <a:ext cx="6892119" cy="5714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183640" y="3241070"/>
            <a:ext cx="6892119" cy="5714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183639" y="4212607"/>
            <a:ext cx="6892119" cy="5714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183638" y="5184144"/>
            <a:ext cx="6892119" cy="5714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387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3"/>
          <p:cNvSpPr>
            <a:spLocks noGrp="1" noChangeArrowheads="1"/>
          </p:cNvSpPr>
          <p:nvPr>
            <p:ph idx="1"/>
          </p:nvPr>
        </p:nvSpPr>
        <p:spPr>
          <a:xfrm>
            <a:off x="2695338" y="2216223"/>
            <a:ext cx="6899038" cy="287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/>
          <a:lstStyle/>
          <a:p>
            <a:pPr marL="681038" indent="-571500">
              <a:buFont typeface="Wingdings" panose="05000000000000000000" pitchFamily="2" charset="2"/>
              <a:buChar char="§"/>
            </a:pPr>
            <a:r>
              <a:rPr lang="en-GB" altLang="en-US" sz="3600" dirty="0"/>
              <a:t>Self-administered </a:t>
            </a:r>
          </a:p>
          <a:p>
            <a:pPr marL="681038" indent="-571500">
              <a:buFont typeface="Wingdings" panose="05000000000000000000" pitchFamily="2" charset="2"/>
              <a:buChar char="§"/>
            </a:pPr>
            <a:r>
              <a:rPr lang="en-GB" altLang="en-US" sz="3600" dirty="0"/>
              <a:t>Interviewer-administered </a:t>
            </a:r>
          </a:p>
          <a:p>
            <a:pPr marL="681038" indent="-571500">
              <a:buFont typeface="Wingdings" panose="05000000000000000000" pitchFamily="2" charset="2"/>
              <a:buChar char="§"/>
            </a:pPr>
            <a:r>
              <a:rPr lang="en-GB" altLang="en-US" sz="3600" dirty="0"/>
              <a:t>Telephone-administered </a:t>
            </a:r>
          </a:p>
          <a:p>
            <a:pPr marL="681038" indent="-571500">
              <a:buFont typeface="Wingdings" panose="05000000000000000000" pitchFamily="2" charset="2"/>
              <a:buChar char="§"/>
            </a:pPr>
            <a:r>
              <a:rPr lang="en-GB" altLang="en-US" sz="3600" dirty="0"/>
              <a:t>Internet / email administered</a:t>
            </a:r>
          </a:p>
        </p:txBody>
      </p:sp>
      <p:sp>
        <p:nvSpPr>
          <p:cNvPr id="47107" name="Rectangle 2"/>
          <p:cNvSpPr>
            <a:spLocks noGrp="1" noChangeArrowheads="1"/>
          </p:cNvSpPr>
          <p:nvPr>
            <p:ph type="title"/>
          </p:nvPr>
        </p:nvSpPr>
        <p:spPr>
          <a:xfrm>
            <a:off x="3098659" y="109182"/>
            <a:ext cx="5362953" cy="9960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Type of Questionnaire?</a:t>
            </a:r>
          </a:p>
        </p:txBody>
      </p:sp>
    </p:spTree>
    <p:extLst>
      <p:ext uri="{BB962C8B-B14F-4D97-AF65-F5344CB8AC3E}">
        <p14:creationId xmlns:p14="http://schemas.microsoft.com/office/powerpoint/2010/main" val="3371321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7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7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7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3"/>
          <p:cNvSpPr>
            <a:spLocks noGrp="1" noChangeArrowheads="1"/>
          </p:cNvSpPr>
          <p:nvPr>
            <p:ph idx="1"/>
          </p:nvPr>
        </p:nvSpPr>
        <p:spPr>
          <a:xfrm>
            <a:off x="2255696" y="1562765"/>
            <a:ext cx="8280375" cy="494721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 vert="horz" lIns="90488" tIns="44450" rIns="90488" bIns="44450" rtlCol="0">
            <a:noAutofit/>
          </a:bodyPr>
          <a:lstStyle/>
          <a:p>
            <a:pPr eaLnBrk="1" hangingPunct="1"/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An in-depth study of research sites (mainly companies and sector)</a:t>
            </a:r>
          </a:p>
          <a:p>
            <a:pPr marL="0" indent="0" eaLnBrk="1" hangingPunct="1">
              <a:buNone/>
            </a:pP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3600" b="1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research strategy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, not a method (mainly uses qualitative methods)</a:t>
            </a:r>
          </a:p>
          <a:p>
            <a:pPr eaLnBrk="1" hangingPunct="1"/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Tends to ‘build’ theory not test theory</a:t>
            </a:r>
          </a:p>
        </p:txBody>
      </p:sp>
      <p:sp>
        <p:nvSpPr>
          <p:cNvPr id="49155" name="Rectangle 2"/>
          <p:cNvSpPr>
            <a:spLocks noGrp="1" noChangeArrowheads="1"/>
          </p:cNvSpPr>
          <p:nvPr>
            <p:ph type="title"/>
          </p:nvPr>
        </p:nvSpPr>
        <p:spPr>
          <a:xfrm>
            <a:off x="3799766" y="201400"/>
            <a:ext cx="4047697" cy="7175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 vert="horz" lIns="90488" tIns="44450" rIns="90488" bIns="44450" rtlCol="0" anchor="ctr">
            <a:normAutofit/>
          </a:bodyPr>
          <a:lstStyle/>
          <a:p>
            <a:pPr algn="ctr" eaLnBrk="1" hangingPunct="1"/>
            <a:r>
              <a:rPr lang="en-GB" altLang="en-US" sz="40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Studies</a:t>
            </a:r>
          </a:p>
        </p:txBody>
      </p:sp>
    </p:spTree>
    <p:extLst>
      <p:ext uri="{BB962C8B-B14F-4D97-AF65-F5344CB8AC3E}">
        <p14:creationId xmlns:p14="http://schemas.microsoft.com/office/powerpoint/2010/main" val="49675804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9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9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1973417" y="1834309"/>
            <a:ext cx="7872412" cy="3462337"/>
          </a:xfrm>
        </p:spPr>
        <p:txBody>
          <a:bodyPr vert="horz" lIns="90488" tIns="44450" rIns="90488" bIns="44450" rtlCol="0">
            <a:normAutofit/>
          </a:bodyPr>
          <a:lstStyle/>
          <a:p>
            <a:pPr marL="681228" indent="-571500">
              <a:buFont typeface="Wingdings" pitchFamily="2" charset="2"/>
              <a:buChar char="§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Theory is central:  otherwise no more than interesting stories</a:t>
            </a:r>
          </a:p>
          <a:p>
            <a:pPr marL="681228" indent="-571500">
              <a:buFont typeface="Wingdings" pitchFamily="2" charset="2"/>
              <a:buChar char="§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Ethnographic emphasis on understanding processes in their context</a:t>
            </a:r>
          </a:p>
          <a:p>
            <a:pPr marL="681228" indent="-571500">
              <a:buFont typeface="Wingdings" pitchFamily="2" charset="2"/>
              <a:buChar char="§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Uses range of methods: documents, observation, interviewing, focus groups and even surveys</a:t>
            </a:r>
          </a:p>
        </p:txBody>
      </p:sp>
      <p:sp>
        <p:nvSpPr>
          <p:cNvPr id="51203" name="Rectangle 2"/>
          <p:cNvSpPr>
            <a:spLocks noGrp="1" noChangeArrowheads="1"/>
          </p:cNvSpPr>
          <p:nvPr>
            <p:ph type="title"/>
          </p:nvPr>
        </p:nvSpPr>
        <p:spPr>
          <a:xfrm>
            <a:off x="3562351" y="137436"/>
            <a:ext cx="4694545" cy="10048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 vert="horz" lIns="90488" tIns="44450" rIns="90488" bIns="44450" rtlCol="0" anchor="ctr">
            <a:normAutofit fontScale="90000"/>
          </a:bodyPr>
          <a:lstStyle/>
          <a:p>
            <a:pPr algn="ctr" eaLnBrk="1" hangingPunct="1"/>
            <a:r>
              <a:rPr lang="en-GB" altLang="en-US" sz="40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Studies in Action</a:t>
            </a:r>
          </a:p>
        </p:txBody>
      </p:sp>
    </p:spTree>
    <p:extLst>
      <p:ext uri="{BB962C8B-B14F-4D97-AF65-F5344CB8AC3E}">
        <p14:creationId xmlns:p14="http://schemas.microsoft.com/office/powerpoint/2010/main" val="1319859103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1999" cy="1143000"/>
          </a:xfrm>
          <a:solidFill>
            <a:srgbClr val="203840"/>
          </a:solidFill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Ensuring that essential data are collected – alignment with aim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0586" y="1681949"/>
            <a:ext cx="10410825" cy="4248572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Subdivide the research aim into more specific investigative research questions or objectives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Identify the variables about which you will need to collect data to answer each research question /objective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Establish the level of detail required from the data for each variable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Develop measurement questions to capture the data at the level of data required for each variable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Check such measurement question is included in your questionnaire!</a:t>
            </a:r>
          </a:p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01E9152-527F-451D-9E8F-079C6CDF832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4818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59" y="-2458"/>
            <a:ext cx="11723427" cy="675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8003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Number Placeholder 5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2F1C2342-352D-4C85-99E2-2CE74896C008}" type="slidenum">
              <a:rPr lang="en-US" altLang="en-US" sz="800">
                <a:solidFill>
                  <a:schemeClr val="bg2"/>
                </a:solidFill>
                <a:ea typeface="MS PGothic" panose="020B0600070205080204" pitchFamily="34" charset="-128"/>
              </a:rPr>
              <a:pPr>
                <a:spcBef>
                  <a:spcPct val="0"/>
                </a:spcBef>
                <a:buClrTx/>
                <a:buFontTx/>
                <a:buNone/>
              </a:pPr>
              <a:t>27</a:t>
            </a:fld>
            <a:endParaRPr lang="en-US" altLang="en-US" sz="800">
              <a:solidFill>
                <a:schemeClr val="bg2"/>
              </a:solidFill>
              <a:ea typeface="MS PGothic" panose="020B0600070205080204" pitchFamily="34" charset="-12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47492" y="1352444"/>
            <a:ext cx="10284866" cy="20928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‘population’ is all possible data sources of interest, sources of relevant data. </a:t>
            </a:r>
          </a:p>
          <a:p>
            <a:pPr marL="342900" indent="-342900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‘sample’ of the population is a subset of sources selected to provide data.</a:t>
            </a:r>
          </a:p>
          <a:p>
            <a:pPr marL="342900" indent="-342900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process of selecting a subset of the population is referred to as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sampling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spcBef>
                <a:spcPts val="1200"/>
              </a:spcBef>
              <a:buFont typeface="Arial" pitchFamily="34" charset="0"/>
              <a:buChar char="•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is collected from the sample so that one can make inferences or extrapolations from the sample to the population. </a:t>
            </a:r>
          </a:p>
        </p:txBody>
      </p:sp>
      <p:sp>
        <p:nvSpPr>
          <p:cNvPr id="57348" name="Rectangle 8"/>
          <p:cNvSpPr>
            <a:spLocks noChangeArrowheads="1"/>
          </p:cNvSpPr>
          <p:nvPr/>
        </p:nvSpPr>
        <p:spPr bwMode="auto">
          <a:xfrm>
            <a:off x="2468563" y="4741863"/>
            <a:ext cx="144462" cy="1333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49" name="Rectangle 9"/>
          <p:cNvSpPr>
            <a:spLocks noChangeArrowheads="1"/>
          </p:cNvSpPr>
          <p:nvPr/>
        </p:nvSpPr>
        <p:spPr bwMode="auto">
          <a:xfrm>
            <a:off x="2728914" y="5399088"/>
            <a:ext cx="142875" cy="13176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0" name="Rectangle 10"/>
          <p:cNvSpPr>
            <a:spLocks noChangeArrowheads="1"/>
          </p:cNvSpPr>
          <p:nvPr/>
        </p:nvSpPr>
        <p:spPr bwMode="auto">
          <a:xfrm>
            <a:off x="3113088" y="4875213"/>
            <a:ext cx="144462" cy="13176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1" name="Rectangle 11"/>
          <p:cNvSpPr>
            <a:spLocks noChangeArrowheads="1"/>
          </p:cNvSpPr>
          <p:nvPr/>
        </p:nvSpPr>
        <p:spPr bwMode="auto">
          <a:xfrm>
            <a:off x="3402014" y="5211763"/>
            <a:ext cx="142875" cy="13176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2" name="Rectangle 12"/>
          <p:cNvSpPr>
            <a:spLocks noChangeArrowheads="1"/>
          </p:cNvSpPr>
          <p:nvPr/>
        </p:nvSpPr>
        <p:spPr bwMode="auto">
          <a:xfrm>
            <a:off x="2881313" y="5124451"/>
            <a:ext cx="144462" cy="131763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3" name="Rectangle 13"/>
          <p:cNvSpPr>
            <a:spLocks noChangeArrowheads="1"/>
          </p:cNvSpPr>
          <p:nvPr/>
        </p:nvSpPr>
        <p:spPr bwMode="auto">
          <a:xfrm>
            <a:off x="3438526" y="5683251"/>
            <a:ext cx="144463" cy="131763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4" name="Rectangle 14"/>
          <p:cNvSpPr>
            <a:spLocks noChangeArrowheads="1"/>
          </p:cNvSpPr>
          <p:nvPr/>
        </p:nvSpPr>
        <p:spPr bwMode="auto">
          <a:xfrm>
            <a:off x="3670301" y="4640263"/>
            <a:ext cx="142875" cy="133350"/>
          </a:xfrm>
          <a:prstGeom prst="rect">
            <a:avLst/>
          </a:prstGeom>
          <a:solidFill>
            <a:srgbClr val="E1006A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3849688" y="5486401"/>
            <a:ext cx="144462" cy="13176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>
              <a:latin typeface="Times" charset="0"/>
              <a:cs typeface="Arial" charset="0"/>
            </a:endParaRPr>
          </a:p>
        </p:txBody>
      </p:sp>
      <p:sp>
        <p:nvSpPr>
          <p:cNvPr id="57356" name="Rectangle 16"/>
          <p:cNvSpPr>
            <a:spLocks noChangeArrowheads="1"/>
          </p:cNvSpPr>
          <p:nvPr/>
        </p:nvSpPr>
        <p:spPr bwMode="auto">
          <a:xfrm>
            <a:off x="2647951" y="4960938"/>
            <a:ext cx="144463" cy="133350"/>
          </a:xfrm>
          <a:prstGeom prst="rect">
            <a:avLst/>
          </a:prstGeom>
          <a:solidFill>
            <a:srgbClr val="FF99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7" name="Rectangle 17"/>
          <p:cNvSpPr>
            <a:spLocks noChangeArrowheads="1"/>
          </p:cNvSpPr>
          <p:nvPr/>
        </p:nvSpPr>
        <p:spPr bwMode="auto">
          <a:xfrm>
            <a:off x="2503488" y="5662613"/>
            <a:ext cx="144462" cy="1333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8" name="Rectangle 18"/>
          <p:cNvSpPr>
            <a:spLocks noChangeArrowheads="1"/>
          </p:cNvSpPr>
          <p:nvPr/>
        </p:nvSpPr>
        <p:spPr bwMode="auto">
          <a:xfrm>
            <a:off x="3778251" y="5214938"/>
            <a:ext cx="144463" cy="13176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9" name="Rectangle 19"/>
          <p:cNvSpPr>
            <a:spLocks noChangeArrowheads="1"/>
          </p:cNvSpPr>
          <p:nvPr/>
        </p:nvSpPr>
        <p:spPr bwMode="auto">
          <a:xfrm>
            <a:off x="3105151" y="5418138"/>
            <a:ext cx="144463" cy="133350"/>
          </a:xfrm>
          <a:prstGeom prst="rect">
            <a:avLst/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0" name="Rectangle 20"/>
          <p:cNvSpPr>
            <a:spLocks noChangeArrowheads="1"/>
          </p:cNvSpPr>
          <p:nvPr/>
        </p:nvSpPr>
        <p:spPr bwMode="auto">
          <a:xfrm>
            <a:off x="3127376" y="5797551"/>
            <a:ext cx="144463" cy="131763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1" name="Rectangle 21"/>
          <p:cNvSpPr>
            <a:spLocks noChangeArrowheads="1"/>
          </p:cNvSpPr>
          <p:nvPr/>
        </p:nvSpPr>
        <p:spPr bwMode="auto">
          <a:xfrm>
            <a:off x="2135188" y="5211763"/>
            <a:ext cx="144462" cy="131762"/>
          </a:xfrm>
          <a:prstGeom prst="rect">
            <a:avLst/>
          </a:prstGeom>
          <a:solidFill>
            <a:srgbClr val="40A7B2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2" name="Rectangle 22"/>
          <p:cNvSpPr>
            <a:spLocks noChangeArrowheads="1"/>
          </p:cNvSpPr>
          <p:nvPr/>
        </p:nvSpPr>
        <p:spPr bwMode="auto">
          <a:xfrm>
            <a:off x="3981451" y="4984751"/>
            <a:ext cx="144463" cy="131763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3" name="Rectangle 23"/>
          <p:cNvSpPr>
            <a:spLocks noChangeArrowheads="1"/>
          </p:cNvSpPr>
          <p:nvPr/>
        </p:nvSpPr>
        <p:spPr bwMode="auto">
          <a:xfrm>
            <a:off x="4154489" y="4762501"/>
            <a:ext cx="142875" cy="131763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4" name="Rectangle 24"/>
          <p:cNvSpPr>
            <a:spLocks noChangeArrowheads="1"/>
          </p:cNvSpPr>
          <p:nvPr/>
        </p:nvSpPr>
        <p:spPr bwMode="auto">
          <a:xfrm>
            <a:off x="4235451" y="5189538"/>
            <a:ext cx="144463" cy="1333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5" name="Rectangle 25"/>
          <p:cNvSpPr>
            <a:spLocks noChangeArrowheads="1"/>
          </p:cNvSpPr>
          <p:nvPr/>
        </p:nvSpPr>
        <p:spPr bwMode="auto">
          <a:xfrm>
            <a:off x="4548188" y="5376863"/>
            <a:ext cx="144462" cy="13176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6" name="Rectangle 26"/>
          <p:cNvSpPr>
            <a:spLocks noChangeArrowheads="1"/>
          </p:cNvSpPr>
          <p:nvPr/>
        </p:nvSpPr>
        <p:spPr bwMode="auto">
          <a:xfrm>
            <a:off x="4303713" y="5683251"/>
            <a:ext cx="144462" cy="131763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7" name="Rectangle 27"/>
          <p:cNvSpPr>
            <a:spLocks noChangeArrowheads="1"/>
          </p:cNvSpPr>
          <p:nvPr/>
        </p:nvSpPr>
        <p:spPr bwMode="auto">
          <a:xfrm>
            <a:off x="4548188" y="4808538"/>
            <a:ext cx="144462" cy="133350"/>
          </a:xfrm>
          <a:prstGeom prst="rect">
            <a:avLst/>
          </a:prstGeom>
          <a:solidFill>
            <a:srgbClr val="FDA1F6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8" name="Rectangle 28"/>
          <p:cNvSpPr>
            <a:spLocks noChangeArrowheads="1"/>
          </p:cNvSpPr>
          <p:nvPr/>
        </p:nvSpPr>
        <p:spPr bwMode="auto">
          <a:xfrm>
            <a:off x="8816976" y="4792663"/>
            <a:ext cx="144463" cy="133350"/>
          </a:xfrm>
          <a:prstGeom prst="rect">
            <a:avLst/>
          </a:prstGeom>
          <a:solidFill>
            <a:srgbClr val="E1006A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30" name="Rectangle 29"/>
          <p:cNvSpPr/>
          <p:nvPr/>
        </p:nvSpPr>
        <p:spPr bwMode="auto">
          <a:xfrm>
            <a:off x="8997951" y="5638801"/>
            <a:ext cx="144463" cy="13176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>
              <a:latin typeface="Times" charset="0"/>
              <a:cs typeface="Arial" charset="0"/>
            </a:endParaRPr>
          </a:p>
        </p:txBody>
      </p:sp>
      <p:sp>
        <p:nvSpPr>
          <p:cNvPr id="57370" name="Rectangle 30"/>
          <p:cNvSpPr>
            <a:spLocks noChangeArrowheads="1"/>
          </p:cNvSpPr>
          <p:nvPr/>
        </p:nvSpPr>
        <p:spPr bwMode="auto">
          <a:xfrm>
            <a:off x="7796214" y="5113338"/>
            <a:ext cx="142875" cy="133350"/>
          </a:xfrm>
          <a:prstGeom prst="rect">
            <a:avLst/>
          </a:prstGeom>
          <a:solidFill>
            <a:srgbClr val="FF99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71" name="Rectangle 31"/>
          <p:cNvSpPr>
            <a:spLocks noChangeArrowheads="1"/>
          </p:cNvSpPr>
          <p:nvPr/>
        </p:nvSpPr>
        <p:spPr bwMode="auto">
          <a:xfrm>
            <a:off x="8253414" y="5570538"/>
            <a:ext cx="142875" cy="133350"/>
          </a:xfrm>
          <a:prstGeom prst="rect">
            <a:avLst/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72" name="Rectangle 32"/>
          <p:cNvSpPr>
            <a:spLocks noChangeArrowheads="1"/>
          </p:cNvSpPr>
          <p:nvPr/>
        </p:nvSpPr>
        <p:spPr bwMode="auto">
          <a:xfrm>
            <a:off x="7283451" y="5364163"/>
            <a:ext cx="144463" cy="131762"/>
          </a:xfrm>
          <a:prstGeom prst="rect">
            <a:avLst/>
          </a:prstGeom>
          <a:solidFill>
            <a:srgbClr val="40A7B2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73" name="Rectangle 33"/>
          <p:cNvSpPr>
            <a:spLocks noChangeArrowheads="1"/>
          </p:cNvSpPr>
          <p:nvPr/>
        </p:nvSpPr>
        <p:spPr bwMode="auto">
          <a:xfrm>
            <a:off x="9696451" y="4960938"/>
            <a:ext cx="144463" cy="133350"/>
          </a:xfrm>
          <a:prstGeom prst="rect">
            <a:avLst/>
          </a:prstGeom>
          <a:solidFill>
            <a:srgbClr val="FDA1F6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cxnSp>
        <p:nvCxnSpPr>
          <p:cNvPr id="57374" name="Straight Arrow Connector 35"/>
          <p:cNvCxnSpPr>
            <a:cxnSpLocks noChangeShapeType="1"/>
          </p:cNvCxnSpPr>
          <p:nvPr/>
        </p:nvCxnSpPr>
        <p:spPr bwMode="auto">
          <a:xfrm>
            <a:off x="5375276" y="5124450"/>
            <a:ext cx="1368425" cy="0"/>
          </a:xfrm>
          <a:prstGeom prst="straightConnector1">
            <a:avLst/>
          </a:prstGeom>
          <a:noFill/>
          <a:ln w="38100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57375" name="TextBox 36"/>
          <p:cNvSpPr txBox="1">
            <a:spLocks noChangeArrowheads="1"/>
          </p:cNvSpPr>
          <p:nvPr/>
        </p:nvSpPr>
        <p:spPr bwMode="auto">
          <a:xfrm>
            <a:off x="7300913" y="4421188"/>
            <a:ext cx="1333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400">
                <a:solidFill>
                  <a:schemeClr val="tx1"/>
                </a:solidFill>
                <a:latin typeface="Segoe Script" panose="020B0504020000000003" pitchFamily="34" charset="0"/>
                <a:ea typeface="MS PGothic" panose="020B0600070205080204" pitchFamily="34" charset="-128"/>
              </a:rPr>
              <a:t>sample</a:t>
            </a:r>
          </a:p>
        </p:txBody>
      </p:sp>
      <p:sp>
        <p:nvSpPr>
          <p:cNvPr id="32" name="Rectangle 2"/>
          <p:cNvSpPr>
            <a:spLocks noGrp="1" noChangeArrowheads="1"/>
          </p:cNvSpPr>
          <p:nvPr>
            <p:ph type="title"/>
          </p:nvPr>
        </p:nvSpPr>
        <p:spPr>
          <a:xfrm>
            <a:off x="3664960" y="250896"/>
            <a:ext cx="4070929" cy="644798"/>
          </a:xfrm>
          <a:noFill/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Sampling</a:t>
            </a:r>
          </a:p>
        </p:txBody>
      </p:sp>
    </p:spTree>
    <p:extLst>
      <p:ext uri="{BB962C8B-B14F-4D97-AF65-F5344CB8AC3E}">
        <p14:creationId xmlns:p14="http://schemas.microsoft.com/office/powerpoint/2010/main" val="3892893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DDE8B-4075-47AA-9FB8-8B472EB94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953" y="1491017"/>
            <a:ext cx="10972800" cy="4527645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altLang="en-US" b="1" dirty="0" err="1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Oana</a:t>
            </a:r>
            <a:r>
              <a:rPr lang="en-GB" altLang="en-US" b="1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will be write a dissertation in fulfilment an BABM degree at a leading UK university. </a:t>
            </a:r>
          </a:p>
          <a:p>
            <a:pPr algn="just"/>
            <a:r>
              <a:rPr lang="en-GB" altLang="en-US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Outline some key points that highlight the importance of sampling.</a:t>
            </a:r>
          </a:p>
          <a:p>
            <a:pPr algn="just"/>
            <a:r>
              <a:rPr lang="en-GB" altLang="en-US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What are the main things </a:t>
            </a:r>
            <a:r>
              <a:rPr lang="en-GB" altLang="en-US" dirty="0" err="1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Oana</a:t>
            </a:r>
            <a:r>
              <a:rPr lang="en-GB" altLang="en-US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needs to consider when deciding a sample? </a:t>
            </a:r>
          </a:p>
          <a:p>
            <a:pPr algn="just"/>
            <a:r>
              <a:rPr lang="en-GB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If </a:t>
            </a:r>
            <a:r>
              <a:rPr lang="en-GB" dirty="0" err="1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Oana</a:t>
            </a:r>
            <a:r>
              <a:rPr lang="en-GB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is investigating </a:t>
            </a:r>
            <a:r>
              <a:rPr lang="en-GB" i="1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human resources practices for enhancing employee productivity</a:t>
            </a:r>
            <a:r>
              <a:rPr lang="en-GB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as his area of research, what do you think is the:</a:t>
            </a:r>
          </a:p>
          <a:p>
            <a:pPr marL="971550" lvl="1" indent="-514350" algn="just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</a:p>
          <a:p>
            <a:pPr marL="971550" lvl="1" indent="-514350" algn="just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Sample</a:t>
            </a:r>
          </a:p>
          <a:p>
            <a:pPr marL="971550" lvl="1" indent="-514350" algn="just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Ideal sample size. 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3664960" y="250896"/>
            <a:ext cx="4070929" cy="644798"/>
          </a:xfrm>
          <a:noFill/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Activity</a:t>
            </a:r>
          </a:p>
        </p:txBody>
      </p:sp>
    </p:spTree>
    <p:extLst>
      <p:ext uri="{BB962C8B-B14F-4D97-AF65-F5344CB8AC3E}">
        <p14:creationId xmlns:p14="http://schemas.microsoft.com/office/powerpoint/2010/main" val="269292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343038" y="308664"/>
            <a:ext cx="5800962" cy="6492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rgbClr val="FFC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Why is sampling important?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04967" y="1516494"/>
            <a:ext cx="11204811" cy="4103910"/>
          </a:xfrm>
          <a:noFill/>
        </p:spPr>
        <p:txBody>
          <a:bodyPr>
            <a:no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is too expensive to gather data from everybody in the population so we select a representative subset that we can work with.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BUT 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  must have confidence in our results (quality).</a:t>
            </a:r>
          </a:p>
          <a:p>
            <a:pPr>
              <a:lnSpc>
                <a:spcPct val="90000"/>
              </a:lnSpc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 sample is not representative of the population, any findings or conclusions drawn from the data may be flawed or entirely misleading.</a:t>
            </a:r>
          </a:p>
        </p:txBody>
      </p:sp>
    </p:spTree>
    <p:extLst>
      <p:ext uri="{BB962C8B-B14F-4D97-AF65-F5344CB8AC3E}">
        <p14:creationId xmlns:p14="http://schemas.microsoft.com/office/powerpoint/2010/main" val="19540589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10" descr="C:\Users\99900584\AppData\Local\Microsoft\Windows\Temporary Internet Files\Content.IE5\2CBY4C95\MP90043876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1803401"/>
            <a:ext cx="3532188" cy="388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3491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4648200" y="6248400"/>
            <a:ext cx="28956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r>
              <a:rPr lang="en-US" altLang="en-US" sz="800">
                <a:solidFill>
                  <a:schemeClr val="bg2"/>
                </a:solidFill>
                <a:ea typeface="MS PGothic" panose="020B0600070205080204" pitchFamily="34" charset="-128"/>
              </a:rPr>
              <a:t>16-</a:t>
            </a:r>
            <a:fld id="{BFFF79E5-1FCA-4163-899C-472631CB5C15}" type="slidenum">
              <a:rPr lang="en-US" altLang="en-US" sz="800">
                <a:solidFill>
                  <a:schemeClr val="bg2"/>
                </a:solidFill>
                <a:ea typeface="MS PGothic" panose="020B0600070205080204" pitchFamily="34" charset="-128"/>
              </a:rPr>
              <a:pPr algn="ctr">
                <a:spcBef>
                  <a:spcPct val="0"/>
                </a:spcBef>
                <a:buClrTx/>
                <a:buFontTx/>
                <a:buNone/>
              </a:pPr>
              <a:t>30</a:t>
            </a:fld>
            <a:endParaRPr lang="en-US" altLang="en-US" sz="800">
              <a:solidFill>
                <a:schemeClr val="bg2"/>
              </a:solidFill>
              <a:ea typeface="MS PGothic" panose="020B0600070205080204" pitchFamily="34" charset="-128"/>
            </a:endParaRPr>
          </a:p>
        </p:txBody>
      </p:sp>
      <p:sp>
        <p:nvSpPr>
          <p:cNvPr id="63492" name="Rectangle 2"/>
          <p:cNvSpPr>
            <a:spLocks noGrp="1" noChangeArrowheads="1"/>
          </p:cNvSpPr>
          <p:nvPr>
            <p:ph type="title"/>
          </p:nvPr>
        </p:nvSpPr>
        <p:spPr>
          <a:xfrm>
            <a:off x="3250348" y="140892"/>
            <a:ext cx="5265855" cy="889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>
            <a:normAutofit fontScale="90000"/>
          </a:bodyPr>
          <a:lstStyle/>
          <a:p>
            <a:pPr algn="ctr"/>
            <a:r>
              <a:rPr lang="en-US" altLang="en-US" sz="3200" b="1" dirty="0">
                <a:solidFill>
                  <a:srgbClr val="FFC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Key Considerations in Sampling</a:t>
            </a:r>
          </a:p>
        </p:txBody>
      </p:sp>
      <p:sp>
        <p:nvSpPr>
          <p:cNvPr id="63493" name="AutoShape 7"/>
          <p:cNvSpPr>
            <a:spLocks noChangeArrowheads="1"/>
          </p:cNvSpPr>
          <p:nvPr/>
        </p:nvSpPr>
        <p:spPr bwMode="auto">
          <a:xfrm>
            <a:off x="4800601" y="1700214"/>
            <a:ext cx="4359275" cy="661987"/>
          </a:xfrm>
          <a:prstGeom prst="roundRect">
            <a:avLst>
              <a:gd name="adj" fmla="val 50000"/>
            </a:avLst>
          </a:prstGeom>
          <a:solidFill>
            <a:srgbClr val="FFEAD5"/>
          </a:solidFill>
          <a:ln w="38100">
            <a:solidFill>
              <a:schemeClr val="tx1"/>
            </a:solidFill>
            <a:round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Times" panose="02020603050405020304" pitchFamily="18" charset="0"/>
              </a:rPr>
              <a:t>1. What is the target population?</a:t>
            </a:r>
          </a:p>
        </p:txBody>
      </p:sp>
      <p:sp>
        <p:nvSpPr>
          <p:cNvPr id="63494" name="AutoShape 10"/>
          <p:cNvSpPr>
            <a:spLocks noChangeArrowheads="1"/>
          </p:cNvSpPr>
          <p:nvPr/>
        </p:nvSpPr>
        <p:spPr bwMode="auto">
          <a:xfrm>
            <a:off x="5248276" y="2570164"/>
            <a:ext cx="4283075" cy="663575"/>
          </a:xfrm>
          <a:prstGeom prst="roundRect">
            <a:avLst>
              <a:gd name="adj" fmla="val 50000"/>
            </a:avLst>
          </a:prstGeom>
          <a:solidFill>
            <a:srgbClr val="FFEAD5"/>
          </a:solidFill>
          <a:ln w="38100">
            <a:solidFill>
              <a:schemeClr val="tx1"/>
            </a:solidFill>
            <a:round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Times" panose="02020603050405020304" pitchFamily="18" charset="0"/>
              </a:rPr>
              <a:t>2. What are the parameters of interest?</a:t>
            </a:r>
          </a:p>
        </p:txBody>
      </p:sp>
      <p:sp>
        <p:nvSpPr>
          <p:cNvPr id="63495" name="AutoShape 13"/>
          <p:cNvSpPr>
            <a:spLocks noChangeArrowheads="1"/>
          </p:cNvSpPr>
          <p:nvPr/>
        </p:nvSpPr>
        <p:spPr bwMode="auto">
          <a:xfrm>
            <a:off x="5673725" y="3475038"/>
            <a:ext cx="4281488" cy="660400"/>
          </a:xfrm>
          <a:prstGeom prst="roundRect">
            <a:avLst>
              <a:gd name="adj" fmla="val 50000"/>
            </a:avLst>
          </a:prstGeom>
          <a:solidFill>
            <a:srgbClr val="FFEAD5"/>
          </a:solidFill>
          <a:ln w="38100">
            <a:solidFill>
              <a:schemeClr val="tx1"/>
            </a:solidFill>
            <a:round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Times" panose="02020603050405020304" pitchFamily="18" charset="0"/>
              </a:rPr>
              <a:t>3. What is the sampling frame?</a:t>
            </a:r>
          </a:p>
        </p:txBody>
      </p:sp>
      <p:sp>
        <p:nvSpPr>
          <p:cNvPr id="63496" name="AutoShape 16"/>
          <p:cNvSpPr>
            <a:spLocks noChangeArrowheads="1"/>
          </p:cNvSpPr>
          <p:nvPr/>
        </p:nvSpPr>
        <p:spPr bwMode="auto">
          <a:xfrm>
            <a:off x="5351464" y="4359276"/>
            <a:ext cx="4179887" cy="663575"/>
          </a:xfrm>
          <a:prstGeom prst="roundRect">
            <a:avLst>
              <a:gd name="adj" fmla="val 50000"/>
            </a:avLst>
          </a:prstGeom>
          <a:solidFill>
            <a:srgbClr val="FFEAD5"/>
          </a:solidFill>
          <a:ln w="38100">
            <a:solidFill>
              <a:schemeClr val="tx1"/>
            </a:solidFill>
            <a:round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Times" panose="02020603050405020304" pitchFamily="18" charset="0"/>
              </a:rPr>
              <a:t>4. What is the appropriate sampling method?</a:t>
            </a:r>
          </a:p>
        </p:txBody>
      </p:sp>
      <p:sp>
        <p:nvSpPr>
          <p:cNvPr id="63497" name="AutoShape 61"/>
          <p:cNvSpPr>
            <a:spLocks noChangeArrowheads="1"/>
          </p:cNvSpPr>
          <p:nvPr/>
        </p:nvSpPr>
        <p:spPr bwMode="auto">
          <a:xfrm>
            <a:off x="4979989" y="5218114"/>
            <a:ext cx="4179887" cy="663575"/>
          </a:xfrm>
          <a:prstGeom prst="roundRect">
            <a:avLst>
              <a:gd name="adj" fmla="val 50000"/>
            </a:avLst>
          </a:prstGeom>
          <a:solidFill>
            <a:srgbClr val="FFEAD5"/>
          </a:solidFill>
          <a:ln w="38100">
            <a:solidFill>
              <a:schemeClr val="tx1"/>
            </a:solidFill>
            <a:round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Times" panose="02020603050405020304" pitchFamily="18" charset="0"/>
              </a:rPr>
              <a:t>5. What size of sample is needed?</a:t>
            </a:r>
          </a:p>
        </p:txBody>
      </p:sp>
    </p:spTree>
    <p:extLst>
      <p:ext uri="{BB962C8B-B14F-4D97-AF65-F5344CB8AC3E}">
        <p14:creationId xmlns:p14="http://schemas.microsoft.com/office/powerpoint/2010/main" val="2883662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223058" y="316888"/>
            <a:ext cx="5143020" cy="504825"/>
          </a:xfrm>
          <a:noFill/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en-US" sz="3200" b="1" dirty="0">
                <a:solidFill>
                  <a:srgbClr val="FFC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Sampling Techniques - examples</a:t>
            </a:r>
          </a:p>
        </p:txBody>
      </p:sp>
      <p:grpSp>
        <p:nvGrpSpPr>
          <p:cNvPr id="73731" name="Group 3"/>
          <p:cNvGrpSpPr>
            <a:grpSpLocks/>
          </p:cNvGrpSpPr>
          <p:nvPr/>
        </p:nvGrpSpPr>
        <p:grpSpPr bwMode="auto">
          <a:xfrm>
            <a:off x="218363" y="1146412"/>
            <a:ext cx="7301553" cy="5424434"/>
            <a:chOff x="78" y="816"/>
            <a:chExt cx="4618" cy="3178"/>
          </a:xfrm>
        </p:grpSpPr>
        <p:sp>
          <p:nvSpPr>
            <p:cNvPr id="73732" name="Rectangle 5"/>
            <p:cNvSpPr>
              <a:spLocks noChangeArrowheads="1"/>
            </p:cNvSpPr>
            <p:nvPr/>
          </p:nvSpPr>
          <p:spPr bwMode="auto">
            <a:xfrm>
              <a:off x="1864" y="1106"/>
              <a:ext cx="1720" cy="280"/>
            </a:xfrm>
            <a:prstGeom prst="rect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73733" name="Rectangle 6"/>
            <p:cNvSpPr>
              <a:spLocks noChangeArrowheads="1"/>
            </p:cNvSpPr>
            <p:nvPr/>
          </p:nvSpPr>
          <p:spPr bwMode="auto">
            <a:xfrm>
              <a:off x="1864" y="1122"/>
              <a:ext cx="1726" cy="2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7" tIns="44450" rIns="90487" bIns="44450">
              <a:spAutoFit/>
            </a:bodyPr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dirty="0">
                  <a:solidFill>
                    <a:srgbClr val="CC0000"/>
                  </a:solidFill>
                  <a:latin typeface="Tahoma" panose="020B0604030504040204" pitchFamily="34" charset="0"/>
                </a:rPr>
                <a:t>Sampling Techniques </a:t>
              </a:r>
            </a:p>
          </p:txBody>
        </p:sp>
        <p:grpSp>
          <p:nvGrpSpPr>
            <p:cNvPr id="73734" name="Group 7"/>
            <p:cNvGrpSpPr>
              <a:grpSpLocks/>
            </p:cNvGrpSpPr>
            <p:nvPr/>
          </p:nvGrpSpPr>
          <p:grpSpPr bwMode="auto">
            <a:xfrm>
              <a:off x="1816" y="1486"/>
              <a:ext cx="1872" cy="188"/>
              <a:chOff x="1872" y="1631"/>
              <a:chExt cx="1872" cy="188"/>
            </a:xfrm>
          </p:grpSpPr>
          <p:sp>
            <p:nvSpPr>
              <p:cNvPr id="73773" name="Line 8"/>
              <p:cNvSpPr>
                <a:spLocks noChangeShapeType="1"/>
              </p:cNvSpPr>
              <p:nvPr/>
            </p:nvSpPr>
            <p:spPr bwMode="auto">
              <a:xfrm>
                <a:off x="1876" y="1631"/>
                <a:ext cx="1864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3774" name="Line 9"/>
              <p:cNvSpPr>
                <a:spLocks noChangeShapeType="1"/>
              </p:cNvSpPr>
              <p:nvPr/>
            </p:nvSpPr>
            <p:spPr bwMode="auto">
              <a:xfrm>
                <a:off x="1872" y="1635"/>
                <a:ext cx="0" cy="184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3775" name="Line 10"/>
              <p:cNvSpPr>
                <a:spLocks noChangeShapeType="1"/>
              </p:cNvSpPr>
              <p:nvPr/>
            </p:nvSpPr>
            <p:spPr bwMode="auto">
              <a:xfrm>
                <a:off x="3744" y="1635"/>
                <a:ext cx="0" cy="184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3735" name="Line 11"/>
            <p:cNvSpPr>
              <a:spLocks noChangeShapeType="1"/>
            </p:cNvSpPr>
            <p:nvPr/>
          </p:nvSpPr>
          <p:spPr bwMode="auto">
            <a:xfrm>
              <a:off x="2728" y="1394"/>
              <a:ext cx="0" cy="8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6" name="Rectangle 12"/>
            <p:cNvSpPr>
              <a:spLocks noChangeArrowheads="1"/>
            </p:cNvSpPr>
            <p:nvPr/>
          </p:nvSpPr>
          <p:spPr bwMode="auto">
            <a:xfrm>
              <a:off x="1147" y="1687"/>
              <a:ext cx="1542" cy="472"/>
            </a:xfrm>
            <a:prstGeom prst="rect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73737" name="Rectangle 13"/>
            <p:cNvSpPr>
              <a:spLocks noChangeArrowheads="1"/>
            </p:cNvSpPr>
            <p:nvPr/>
          </p:nvSpPr>
          <p:spPr bwMode="auto">
            <a:xfrm>
              <a:off x="1064" y="1724"/>
              <a:ext cx="1726" cy="4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7" tIns="44450" rIns="90487" bIns="44450">
              <a:spAutoFit/>
            </a:bodyPr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>
                  <a:solidFill>
                    <a:srgbClr val="CC0000"/>
                  </a:solidFill>
                  <a:latin typeface="Tahoma" panose="020B0604030504040204" pitchFamily="34" charset="0"/>
                </a:rPr>
                <a:t>Nonprobability</a:t>
              </a:r>
            </a:p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>
                  <a:solidFill>
                    <a:srgbClr val="CC0000"/>
                  </a:solidFill>
                  <a:latin typeface="Tahoma" panose="020B0604030504040204" pitchFamily="34" charset="0"/>
                </a:rPr>
                <a:t>Sampling Techniques</a:t>
              </a:r>
            </a:p>
          </p:txBody>
        </p:sp>
        <p:sp>
          <p:nvSpPr>
            <p:cNvPr id="73738" name="Line 14"/>
            <p:cNvSpPr>
              <a:spLocks noChangeShapeType="1"/>
            </p:cNvSpPr>
            <p:nvPr/>
          </p:nvSpPr>
          <p:spPr bwMode="auto">
            <a:xfrm flipV="1">
              <a:off x="2010" y="2164"/>
              <a:ext cx="0" cy="9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9" name="Line 15"/>
            <p:cNvSpPr>
              <a:spLocks noChangeShapeType="1"/>
            </p:cNvSpPr>
            <p:nvPr/>
          </p:nvSpPr>
          <p:spPr bwMode="auto">
            <a:xfrm>
              <a:off x="670" y="2259"/>
              <a:ext cx="3112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0" name="Line 16"/>
            <p:cNvSpPr>
              <a:spLocks noChangeShapeType="1"/>
            </p:cNvSpPr>
            <p:nvPr/>
          </p:nvSpPr>
          <p:spPr bwMode="auto">
            <a:xfrm>
              <a:off x="666" y="2263"/>
              <a:ext cx="0" cy="232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1" name="Line 17"/>
            <p:cNvSpPr>
              <a:spLocks noChangeShapeType="1"/>
            </p:cNvSpPr>
            <p:nvPr/>
          </p:nvSpPr>
          <p:spPr bwMode="auto">
            <a:xfrm>
              <a:off x="3786" y="2263"/>
              <a:ext cx="0" cy="232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2" name="Line 18"/>
            <p:cNvSpPr>
              <a:spLocks noChangeShapeType="1"/>
            </p:cNvSpPr>
            <p:nvPr/>
          </p:nvSpPr>
          <p:spPr bwMode="auto">
            <a:xfrm>
              <a:off x="1706" y="2263"/>
              <a:ext cx="0" cy="232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3" name="Line 19"/>
            <p:cNvSpPr>
              <a:spLocks noChangeShapeType="1"/>
            </p:cNvSpPr>
            <p:nvPr/>
          </p:nvSpPr>
          <p:spPr bwMode="auto">
            <a:xfrm>
              <a:off x="2746" y="2263"/>
              <a:ext cx="0" cy="232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4" name="Rectangle 20"/>
            <p:cNvSpPr>
              <a:spLocks noChangeArrowheads="1"/>
            </p:cNvSpPr>
            <p:nvPr/>
          </p:nvSpPr>
          <p:spPr bwMode="auto">
            <a:xfrm>
              <a:off x="2778" y="1687"/>
              <a:ext cx="1726" cy="472"/>
            </a:xfrm>
            <a:prstGeom prst="rect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7" tIns="44450" rIns="90487" bIns="44450"/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>
                  <a:solidFill>
                    <a:srgbClr val="CC0000"/>
                  </a:solidFill>
                  <a:latin typeface="Tahoma" panose="020B0604030504040204" pitchFamily="34" charset="0"/>
                </a:rPr>
                <a:t>Probability</a:t>
              </a:r>
            </a:p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>
                  <a:solidFill>
                    <a:srgbClr val="CC0000"/>
                  </a:solidFill>
                  <a:latin typeface="Tahoma" panose="020B0604030504040204" pitchFamily="34" charset="0"/>
                </a:rPr>
                <a:t>Sampling Techniques</a:t>
              </a:r>
            </a:p>
          </p:txBody>
        </p:sp>
        <p:sp>
          <p:nvSpPr>
            <p:cNvPr id="73745" name="Rectangle 21"/>
            <p:cNvSpPr>
              <a:spLocks noChangeArrowheads="1"/>
            </p:cNvSpPr>
            <p:nvPr/>
          </p:nvSpPr>
          <p:spPr bwMode="auto">
            <a:xfrm>
              <a:off x="96" y="2498"/>
              <a:ext cx="1000" cy="472"/>
            </a:xfrm>
            <a:prstGeom prst="rect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73746" name="Rectangle 22"/>
            <p:cNvSpPr>
              <a:spLocks noChangeArrowheads="1"/>
            </p:cNvSpPr>
            <p:nvPr/>
          </p:nvSpPr>
          <p:spPr bwMode="auto">
            <a:xfrm>
              <a:off x="78" y="2535"/>
              <a:ext cx="1027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7" tIns="44450" rIns="90487" bIns="44450">
              <a:spAutoFit/>
            </a:bodyPr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>
                  <a:solidFill>
                    <a:srgbClr val="CC0000"/>
                  </a:solidFill>
                  <a:latin typeface="Tahoma" panose="020B0604030504040204" pitchFamily="34" charset="0"/>
                </a:rPr>
                <a:t>Convenience</a:t>
              </a:r>
            </a:p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>
                  <a:solidFill>
                    <a:srgbClr val="CC0000"/>
                  </a:solidFill>
                  <a:latin typeface="Tahoma" panose="020B0604030504040204" pitchFamily="34" charset="0"/>
                </a:rPr>
                <a:t>Sampling</a:t>
              </a:r>
            </a:p>
          </p:txBody>
        </p:sp>
        <p:sp>
          <p:nvSpPr>
            <p:cNvPr id="73747" name="Rectangle 23"/>
            <p:cNvSpPr>
              <a:spLocks noChangeArrowheads="1"/>
            </p:cNvSpPr>
            <p:nvPr/>
          </p:nvSpPr>
          <p:spPr bwMode="auto">
            <a:xfrm>
              <a:off x="1141" y="2495"/>
              <a:ext cx="1000" cy="472"/>
            </a:xfrm>
            <a:prstGeom prst="rect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>
                  <a:solidFill>
                    <a:srgbClr val="C00000"/>
                  </a:solidFill>
                  <a:latin typeface="Tahoma" panose="020B0604030504040204" pitchFamily="34" charset="0"/>
                  <a:cs typeface="Tahoma" panose="020B0604030504040204" pitchFamily="34" charset="0"/>
                </a:rPr>
                <a:t>Judgement </a:t>
              </a:r>
              <a:br>
                <a:rPr lang="en-US" altLang="en-US" sz="2000">
                  <a:solidFill>
                    <a:srgbClr val="C00000"/>
                  </a:solidFill>
                  <a:latin typeface="Tahoma" panose="020B0604030504040204" pitchFamily="34" charset="0"/>
                  <a:cs typeface="Tahoma" panose="020B0604030504040204" pitchFamily="34" charset="0"/>
                </a:rPr>
              </a:br>
              <a:r>
                <a:rPr lang="en-US" altLang="en-US" sz="2000">
                  <a:solidFill>
                    <a:srgbClr val="C00000"/>
                  </a:solidFill>
                  <a:latin typeface="Tahoma" panose="020B0604030504040204" pitchFamily="34" charset="0"/>
                  <a:cs typeface="Tahoma" panose="020B0604030504040204" pitchFamily="34" charset="0"/>
                </a:rPr>
                <a:t>Sampling</a:t>
              </a:r>
            </a:p>
          </p:txBody>
        </p:sp>
        <p:sp>
          <p:nvSpPr>
            <p:cNvPr id="73748" name="Rectangle 24"/>
            <p:cNvSpPr>
              <a:spLocks noChangeArrowheads="1"/>
            </p:cNvSpPr>
            <p:nvPr/>
          </p:nvSpPr>
          <p:spPr bwMode="auto">
            <a:xfrm>
              <a:off x="1589" y="2535"/>
              <a:ext cx="117" cy="2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7" tIns="44450" rIns="90487" bIns="44450">
              <a:spAutoFit/>
            </a:bodyPr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000">
                <a:solidFill>
                  <a:srgbClr val="CC0000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73749" name="Rectangle 25"/>
            <p:cNvSpPr>
              <a:spLocks noChangeArrowheads="1"/>
            </p:cNvSpPr>
            <p:nvPr/>
          </p:nvSpPr>
          <p:spPr bwMode="auto">
            <a:xfrm>
              <a:off x="2206" y="2495"/>
              <a:ext cx="1000" cy="472"/>
            </a:xfrm>
            <a:prstGeom prst="rect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73750" name="Rectangle 26"/>
            <p:cNvSpPr>
              <a:spLocks noChangeArrowheads="1"/>
            </p:cNvSpPr>
            <p:nvPr/>
          </p:nvSpPr>
          <p:spPr bwMode="auto">
            <a:xfrm>
              <a:off x="2314" y="2535"/>
              <a:ext cx="777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7" tIns="44450" rIns="90487" bIns="44450">
              <a:spAutoFit/>
            </a:bodyPr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dirty="0">
                  <a:solidFill>
                    <a:srgbClr val="CC0000"/>
                  </a:solidFill>
                  <a:latin typeface="Tahoma" panose="020B0604030504040204" pitchFamily="34" charset="0"/>
                </a:rPr>
                <a:t>Quota</a:t>
              </a:r>
            </a:p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dirty="0">
                  <a:solidFill>
                    <a:srgbClr val="CC0000"/>
                  </a:solidFill>
                  <a:latin typeface="Tahoma" panose="020B0604030504040204" pitchFamily="34" charset="0"/>
                </a:rPr>
                <a:t>Sampling</a:t>
              </a:r>
            </a:p>
          </p:txBody>
        </p:sp>
        <p:sp>
          <p:nvSpPr>
            <p:cNvPr id="73751" name="Rectangle 27"/>
            <p:cNvSpPr>
              <a:spLocks noChangeArrowheads="1"/>
            </p:cNvSpPr>
            <p:nvPr/>
          </p:nvSpPr>
          <p:spPr bwMode="auto">
            <a:xfrm>
              <a:off x="3264" y="2498"/>
              <a:ext cx="1000" cy="472"/>
            </a:xfrm>
            <a:prstGeom prst="rect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73752" name="Rectangle 28"/>
            <p:cNvSpPr>
              <a:spLocks noChangeArrowheads="1"/>
            </p:cNvSpPr>
            <p:nvPr/>
          </p:nvSpPr>
          <p:spPr bwMode="auto">
            <a:xfrm>
              <a:off x="3370" y="2535"/>
              <a:ext cx="777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7" tIns="44450" rIns="90487" bIns="44450">
              <a:spAutoFit/>
            </a:bodyPr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dirty="0">
                  <a:solidFill>
                    <a:srgbClr val="CC0000"/>
                  </a:solidFill>
                  <a:latin typeface="Tahoma" panose="020B0604030504040204" pitchFamily="34" charset="0"/>
                </a:rPr>
                <a:t>Snowball</a:t>
              </a:r>
            </a:p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dirty="0">
                  <a:solidFill>
                    <a:srgbClr val="CC0000"/>
                  </a:solidFill>
                  <a:latin typeface="Tahoma" panose="020B0604030504040204" pitchFamily="34" charset="0"/>
                </a:rPr>
                <a:t>Sampling</a:t>
              </a:r>
            </a:p>
          </p:txBody>
        </p:sp>
        <p:grpSp>
          <p:nvGrpSpPr>
            <p:cNvPr id="73753" name="Group 29"/>
            <p:cNvGrpSpPr>
              <a:grpSpLocks/>
            </p:cNvGrpSpPr>
            <p:nvPr/>
          </p:nvGrpSpPr>
          <p:grpSpPr bwMode="auto">
            <a:xfrm>
              <a:off x="904" y="1918"/>
              <a:ext cx="3792" cy="1580"/>
              <a:chOff x="960" y="2063"/>
              <a:chExt cx="3792" cy="1580"/>
            </a:xfrm>
          </p:grpSpPr>
          <p:sp>
            <p:nvSpPr>
              <p:cNvPr id="73765" name="Line 30"/>
              <p:cNvSpPr>
                <a:spLocks noChangeShapeType="1"/>
              </p:cNvSpPr>
              <p:nvPr/>
            </p:nvSpPr>
            <p:spPr bwMode="auto">
              <a:xfrm flipV="1">
                <a:off x="964" y="3404"/>
                <a:ext cx="3788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3766" name="Line 31"/>
              <p:cNvSpPr>
                <a:spLocks noChangeShapeType="1"/>
              </p:cNvSpPr>
              <p:nvPr/>
            </p:nvSpPr>
            <p:spPr bwMode="auto">
              <a:xfrm>
                <a:off x="960" y="3411"/>
                <a:ext cx="0" cy="232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3767" name="Line 32"/>
              <p:cNvSpPr>
                <a:spLocks noChangeShapeType="1"/>
              </p:cNvSpPr>
              <p:nvPr/>
            </p:nvSpPr>
            <p:spPr bwMode="auto">
              <a:xfrm>
                <a:off x="4080" y="3411"/>
                <a:ext cx="0" cy="232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3768" name="Line 33"/>
              <p:cNvSpPr>
                <a:spLocks noChangeShapeType="1"/>
              </p:cNvSpPr>
              <p:nvPr/>
            </p:nvSpPr>
            <p:spPr bwMode="auto">
              <a:xfrm>
                <a:off x="1968" y="3411"/>
                <a:ext cx="0" cy="232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3769" name="Line 34"/>
              <p:cNvSpPr>
                <a:spLocks noChangeShapeType="1"/>
              </p:cNvSpPr>
              <p:nvPr/>
            </p:nvSpPr>
            <p:spPr bwMode="auto">
              <a:xfrm>
                <a:off x="3040" y="3411"/>
                <a:ext cx="0" cy="232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3771" name="Line 36"/>
              <p:cNvSpPr>
                <a:spLocks noChangeShapeType="1"/>
              </p:cNvSpPr>
              <p:nvPr/>
            </p:nvSpPr>
            <p:spPr bwMode="auto">
              <a:xfrm>
                <a:off x="4592" y="2063"/>
                <a:ext cx="160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3772" name="Line 37"/>
              <p:cNvSpPr>
                <a:spLocks noChangeShapeType="1"/>
              </p:cNvSpPr>
              <p:nvPr/>
            </p:nvSpPr>
            <p:spPr bwMode="auto">
              <a:xfrm>
                <a:off x="4752" y="2067"/>
                <a:ext cx="0" cy="1336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3755" name="Rectangle 39"/>
            <p:cNvSpPr>
              <a:spLocks noChangeArrowheads="1"/>
            </p:cNvSpPr>
            <p:nvPr/>
          </p:nvSpPr>
          <p:spPr bwMode="auto">
            <a:xfrm>
              <a:off x="3503" y="3506"/>
              <a:ext cx="942" cy="472"/>
            </a:xfrm>
            <a:prstGeom prst="rect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73756" name="Rectangle 40"/>
            <p:cNvSpPr>
              <a:spLocks noChangeArrowheads="1"/>
            </p:cNvSpPr>
            <p:nvPr/>
          </p:nvSpPr>
          <p:spPr bwMode="auto">
            <a:xfrm>
              <a:off x="2447" y="3506"/>
              <a:ext cx="1000" cy="472"/>
            </a:xfrm>
            <a:prstGeom prst="rect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73757" name="Rectangle 41"/>
            <p:cNvSpPr>
              <a:spLocks noChangeArrowheads="1"/>
            </p:cNvSpPr>
            <p:nvPr/>
          </p:nvSpPr>
          <p:spPr bwMode="auto">
            <a:xfrm>
              <a:off x="139" y="3508"/>
              <a:ext cx="1197" cy="472"/>
            </a:xfrm>
            <a:prstGeom prst="rect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73758" name="Rectangle 42"/>
            <p:cNvSpPr>
              <a:spLocks noChangeArrowheads="1"/>
            </p:cNvSpPr>
            <p:nvPr/>
          </p:nvSpPr>
          <p:spPr bwMode="auto">
            <a:xfrm>
              <a:off x="1388" y="3506"/>
              <a:ext cx="1000" cy="472"/>
            </a:xfrm>
            <a:prstGeom prst="rect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73759" name="Rectangle 43"/>
            <p:cNvSpPr>
              <a:spLocks noChangeArrowheads="1"/>
            </p:cNvSpPr>
            <p:nvPr/>
          </p:nvSpPr>
          <p:spPr bwMode="auto">
            <a:xfrm>
              <a:off x="1392" y="3509"/>
              <a:ext cx="935" cy="4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487" tIns="44450" rIns="90487" bIns="44450">
              <a:spAutoFit/>
            </a:bodyPr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1600" dirty="0">
                  <a:solidFill>
                    <a:srgbClr val="CC0000"/>
                  </a:solidFill>
                  <a:latin typeface="Tahoma" panose="020B0604030504040204" pitchFamily="34" charset="0"/>
                </a:rPr>
                <a:t>Systematic</a:t>
              </a:r>
            </a:p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1600" dirty="0">
                  <a:solidFill>
                    <a:srgbClr val="CC0000"/>
                  </a:solidFill>
                  <a:latin typeface="Tahoma" panose="020B0604030504040204" pitchFamily="34" charset="0"/>
                </a:rPr>
                <a:t>Sampling</a:t>
              </a:r>
            </a:p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1600" dirty="0">
                  <a:solidFill>
                    <a:srgbClr val="CC0000"/>
                  </a:solidFill>
                  <a:latin typeface="Tahoma" panose="020B0604030504040204" pitchFamily="34" charset="0"/>
                </a:rPr>
                <a:t>(interval)</a:t>
              </a:r>
            </a:p>
          </p:txBody>
        </p:sp>
        <p:sp>
          <p:nvSpPr>
            <p:cNvPr id="73760" name="Rectangle 44"/>
            <p:cNvSpPr>
              <a:spLocks noChangeArrowheads="1"/>
            </p:cNvSpPr>
            <p:nvPr/>
          </p:nvSpPr>
          <p:spPr bwMode="auto">
            <a:xfrm>
              <a:off x="2584" y="3518"/>
              <a:ext cx="720" cy="4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7" tIns="44450" rIns="90487" bIns="44450">
              <a:spAutoFit/>
            </a:bodyPr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1400" dirty="0">
                  <a:solidFill>
                    <a:srgbClr val="CC0000"/>
                  </a:solidFill>
                  <a:latin typeface="Tahoma" panose="020B0604030504040204" pitchFamily="34" charset="0"/>
                </a:rPr>
                <a:t>Stratified</a:t>
              </a:r>
            </a:p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1400" dirty="0">
                  <a:solidFill>
                    <a:srgbClr val="CC0000"/>
                  </a:solidFill>
                  <a:latin typeface="Tahoma" panose="020B0604030504040204" pitchFamily="34" charset="0"/>
                </a:rPr>
                <a:t>Sampling</a:t>
              </a:r>
            </a:p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1400" dirty="0">
                  <a:solidFill>
                    <a:srgbClr val="CC0000"/>
                  </a:solidFill>
                  <a:latin typeface="Tahoma" panose="020B0604030504040204" pitchFamily="34" charset="0"/>
                </a:rPr>
                <a:t>(subgroups)</a:t>
              </a:r>
            </a:p>
          </p:txBody>
        </p:sp>
        <p:sp>
          <p:nvSpPr>
            <p:cNvPr id="73761" name="Rectangle 45"/>
            <p:cNvSpPr>
              <a:spLocks noChangeArrowheads="1"/>
            </p:cNvSpPr>
            <p:nvPr/>
          </p:nvSpPr>
          <p:spPr bwMode="auto">
            <a:xfrm>
              <a:off x="3606" y="3543"/>
              <a:ext cx="777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7" tIns="44450" rIns="90487" bIns="44450">
              <a:spAutoFit/>
            </a:bodyPr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dirty="0">
                  <a:solidFill>
                    <a:srgbClr val="CC0000"/>
                  </a:solidFill>
                  <a:latin typeface="Tahoma" panose="020B0604030504040204" pitchFamily="34" charset="0"/>
                </a:rPr>
                <a:t>Cluster</a:t>
              </a:r>
            </a:p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dirty="0">
                  <a:solidFill>
                    <a:srgbClr val="CC0000"/>
                  </a:solidFill>
                  <a:latin typeface="Tahoma" panose="020B0604030504040204" pitchFamily="34" charset="0"/>
                </a:rPr>
                <a:t>Sampling</a:t>
              </a:r>
            </a:p>
          </p:txBody>
        </p:sp>
        <p:sp>
          <p:nvSpPr>
            <p:cNvPr id="73763" name="Rectangle 47"/>
            <p:cNvSpPr>
              <a:spLocks noChangeArrowheads="1"/>
            </p:cNvSpPr>
            <p:nvPr/>
          </p:nvSpPr>
          <p:spPr bwMode="auto">
            <a:xfrm>
              <a:off x="88" y="3503"/>
              <a:ext cx="1296" cy="4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7" tIns="44450" rIns="90487" bIns="44450">
              <a:spAutoFit/>
            </a:bodyPr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dirty="0">
                  <a:solidFill>
                    <a:srgbClr val="000000"/>
                  </a:solidFill>
                  <a:latin typeface="Tahoma" panose="020B0604030504040204" pitchFamily="34" charset="0"/>
                </a:rPr>
                <a:t> </a:t>
              </a:r>
              <a:r>
                <a:rPr lang="en-US" altLang="en-US" sz="2000" dirty="0">
                  <a:solidFill>
                    <a:srgbClr val="CC0000"/>
                  </a:solidFill>
                  <a:latin typeface="Tahoma" panose="020B0604030504040204" pitchFamily="34" charset="0"/>
                </a:rPr>
                <a:t>Simple Random</a:t>
              </a:r>
            </a:p>
            <a:p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dirty="0">
                  <a:solidFill>
                    <a:srgbClr val="CC0000"/>
                  </a:solidFill>
                  <a:latin typeface="Tahoma" panose="020B0604030504040204" pitchFamily="34" charset="0"/>
                </a:rPr>
                <a:t>Sampling</a:t>
              </a:r>
            </a:p>
          </p:txBody>
        </p:sp>
        <p:sp>
          <p:nvSpPr>
            <p:cNvPr id="73764" name="Rectangle 48"/>
            <p:cNvSpPr>
              <a:spLocks noChangeArrowheads="1"/>
            </p:cNvSpPr>
            <p:nvPr/>
          </p:nvSpPr>
          <p:spPr bwMode="auto">
            <a:xfrm>
              <a:off x="720" y="816"/>
              <a:ext cx="117" cy="2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7" tIns="44450" rIns="90487" bIns="44450">
              <a:spAutoFit/>
            </a:bodyPr>
            <a:lstStyle>
              <a:lvl1pPr>
                <a:spcBef>
                  <a:spcPct val="20000"/>
                </a:spcBef>
                <a:buClr>
                  <a:srgbClr val="14406B"/>
                </a:buClr>
                <a:buChar char="•"/>
                <a:defRPr sz="2600">
                  <a:solidFill>
                    <a:srgbClr val="636363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400">
                  <a:solidFill>
                    <a:srgbClr val="636363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200">
                  <a:solidFill>
                    <a:srgbClr val="636363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rgbClr val="636363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endParaRPr lang="en-US" altLang="en-US" sz="2000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8759398" y="1351236"/>
            <a:ext cx="27841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Homework</a:t>
            </a:r>
          </a:p>
        </p:txBody>
      </p:sp>
      <p:sp>
        <p:nvSpPr>
          <p:cNvPr id="3" name="Rectangle 2"/>
          <p:cNvSpPr/>
          <p:nvPr/>
        </p:nvSpPr>
        <p:spPr>
          <a:xfrm>
            <a:off x="8169355" y="1976100"/>
            <a:ext cx="3964230" cy="4893647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Determine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appropriate sampling technique and suitable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 determining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sample size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that you can share with fellow students.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Think more about the issues that are involved in determining sample size, and undertake a critique of the chosen tools/methods.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18173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3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6086901" cy="6858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2ABE70-652B-49F8-A51E-DB6054B40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5339851" cy="792000"/>
          </a:xfr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EXERCISE 2 / HOMEWORK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82520" y="1407783"/>
            <a:ext cx="5786651" cy="526297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Choose a research topic and  prepare a one-sentence summary of your research.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Present this to the rest of the class, and be prepared to receive peer and tutor feedbacks.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You can post your presentation / topics in the discussion forum. </a:t>
            </a:r>
          </a:p>
        </p:txBody>
      </p:sp>
    </p:spTree>
    <p:extLst>
      <p:ext uri="{BB962C8B-B14F-4D97-AF65-F5344CB8AC3E}">
        <p14:creationId xmlns:p14="http://schemas.microsoft.com/office/powerpoint/2010/main" val="1268586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9FF2E8-2DDA-4C85-B970-EE339FD53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4707" y="2238231"/>
            <a:ext cx="10803903" cy="723332"/>
          </a:xfrm>
        </p:spPr>
        <p:txBody>
          <a:bodyPr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What did you get from this lesson today?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17059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2"/>
          <p:cNvSpPr txBox="1">
            <a:spLocks noChangeArrowheads="1"/>
          </p:cNvSpPr>
          <p:nvPr/>
        </p:nvSpPr>
        <p:spPr>
          <a:xfrm>
            <a:off x="3100228" y="371479"/>
            <a:ext cx="5143020" cy="504825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en-US" sz="3200" b="1" dirty="0">
                <a:solidFill>
                  <a:srgbClr val="FFC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Ethical Considerations in Business Research </a:t>
            </a:r>
          </a:p>
        </p:txBody>
      </p:sp>
      <p:sp>
        <p:nvSpPr>
          <p:cNvPr id="4" name="Rectangle 3"/>
          <p:cNvSpPr/>
          <p:nvPr/>
        </p:nvSpPr>
        <p:spPr>
          <a:xfrm>
            <a:off x="591402" y="1612164"/>
            <a:ext cx="3557517" cy="452431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Being ethical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means ‘in accordance with principles of conduct that are considered correct, especially those of a given profession or group’ (Collins Dictionary, 979: 502). The keywords here, ‘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principles of conduct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’ and ‘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considered correct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’, raise certain questions: </a:t>
            </a:r>
          </a:p>
        </p:txBody>
      </p:sp>
      <p:sp>
        <p:nvSpPr>
          <p:cNvPr id="49" name="Rectangle 48"/>
          <p:cNvSpPr/>
          <p:nvPr/>
        </p:nvSpPr>
        <p:spPr>
          <a:xfrm>
            <a:off x="6121020" y="1612163"/>
            <a:ext cx="3882789" cy="2677656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Stakeholders in Research: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Participants </a:t>
            </a:r>
          </a:p>
          <a:p>
            <a:pPr marL="457200" indent="-457200"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Researcher </a:t>
            </a:r>
          </a:p>
          <a:p>
            <a:pPr marL="457200" indent="-457200"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Funding Institution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6468114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2"/>
          <p:cNvSpPr txBox="1">
            <a:spLocks noChangeArrowheads="1"/>
          </p:cNvSpPr>
          <p:nvPr/>
        </p:nvSpPr>
        <p:spPr>
          <a:xfrm>
            <a:off x="3100228" y="371479"/>
            <a:ext cx="5143020" cy="504825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en-US" sz="3200" b="1" dirty="0">
                <a:solidFill>
                  <a:srgbClr val="FFC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Ethical Considerations in Business Research </a:t>
            </a:r>
          </a:p>
        </p:txBody>
      </p:sp>
      <p:sp>
        <p:nvSpPr>
          <p:cNvPr id="4" name="Rectangle 3"/>
          <p:cNvSpPr/>
          <p:nvPr/>
        </p:nvSpPr>
        <p:spPr>
          <a:xfrm>
            <a:off x="591402" y="1612164"/>
            <a:ext cx="3557517" cy="3785652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Collecting Information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Informed Consent 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Seeking Content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Ethics Approval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Maintain Confidentiality (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the source cannot be identified ad archived after project).</a:t>
            </a:r>
          </a:p>
        </p:txBody>
      </p:sp>
      <p:sp>
        <p:nvSpPr>
          <p:cNvPr id="49" name="Rectangle 48"/>
          <p:cNvSpPr/>
          <p:nvPr/>
        </p:nvSpPr>
        <p:spPr>
          <a:xfrm>
            <a:off x="4972334" y="1612164"/>
            <a:ext cx="5181601" cy="3785652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There is possibility of causing harm to participants. This includes not only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hazardous medical experiments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but also any social research that might involve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such things as </a:t>
            </a:r>
            <a:r>
              <a:rPr lang="en-GB" sz="24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discomfort, anxiety, harassment, invasion of privacy, or demeaning or</a:t>
            </a:r>
          </a:p>
          <a:p>
            <a:pPr algn="ctr"/>
            <a:r>
              <a:rPr lang="en-GB" sz="24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dehumanising procedures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 (Bailey 1978: 384)</a:t>
            </a:r>
          </a:p>
        </p:txBody>
      </p:sp>
    </p:spTree>
    <p:extLst>
      <p:ext uri="{BB962C8B-B14F-4D97-AF65-F5344CB8AC3E}">
        <p14:creationId xmlns:p14="http://schemas.microsoft.com/office/powerpoint/2010/main" val="32472298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2"/>
          <p:cNvSpPr txBox="1">
            <a:spLocks noChangeArrowheads="1"/>
          </p:cNvSpPr>
          <p:nvPr/>
        </p:nvSpPr>
        <p:spPr>
          <a:xfrm>
            <a:off x="3100228" y="371479"/>
            <a:ext cx="5143020" cy="504825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en-US" sz="3200" b="1" dirty="0">
                <a:solidFill>
                  <a:srgbClr val="FFC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Ethical Issues to be considered</a:t>
            </a:r>
          </a:p>
        </p:txBody>
      </p:sp>
      <p:sp>
        <p:nvSpPr>
          <p:cNvPr id="4" name="Rectangle 3"/>
          <p:cNvSpPr/>
          <p:nvPr/>
        </p:nvSpPr>
        <p:spPr>
          <a:xfrm>
            <a:off x="591402" y="1612164"/>
            <a:ext cx="9890079" cy="4708981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Avoid Bias -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Bias is a deliberate attempt either to hide what you have found in your study, or to highlight something excessively or unreasonably to its true existence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Provision or deprivation of a treatment -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Both the provision and deprivation of a treatment may pose an ethical dilemma for you as a researcher. When testing an intervention or a treatment, a researcher usually adopts a control experiment design.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Using inappropriate research methodology, e.g. using invalid instrument or drawing wrong conclusions.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Incorrect Reporting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Inappropriate use of information</a:t>
            </a:r>
          </a:p>
        </p:txBody>
      </p:sp>
    </p:spTree>
    <p:extLst>
      <p:ext uri="{BB962C8B-B14F-4D97-AF65-F5344CB8AC3E}">
        <p14:creationId xmlns:p14="http://schemas.microsoft.com/office/powerpoint/2010/main" val="39473992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57" y="0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1030" name="Picture 6" descr="Confused No GIF - Confused No Nope GIFs"/>
          <p:cNvPicPr>
            <a:picLocks noChangeAspect="1" noChangeArrowheads="1" noCrop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158" y="1325563"/>
            <a:ext cx="6695601" cy="49074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4276994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70050"/>
            <a:ext cx="11594969" cy="5170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865778" y="1702127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Adams, J. (2014) Research Methods for Business and Social Science Students. New Delhi: SAGE Publications.</a:t>
            </a:r>
          </a:p>
          <a:p>
            <a:r>
              <a:rPr lang="en-GB" sz="2000" dirty="0" err="1"/>
              <a:t>Greetham</a:t>
            </a:r>
            <a:r>
              <a:rPr lang="en-GB" sz="2000" dirty="0"/>
              <a:t>, B., 2019. How to write your undergraduate dissertation. Macmillan International Higher Education</a:t>
            </a:r>
          </a:p>
          <a:p>
            <a:r>
              <a:rPr lang="en-GB" sz="2000" dirty="0"/>
              <a:t>King, N. and Brooks, J. (2016), Template Analysis for Business and Management Students, London: Sage.</a:t>
            </a:r>
          </a:p>
          <a:p>
            <a:r>
              <a:rPr lang="en-GB" sz="2000" dirty="0"/>
              <a:t>Collis, J. and Hussey, R. (2014) Business research : a practical guide for undergraduate &amp; postgraduate students . Fourth edition. London, England : Macmillan Education.</a:t>
            </a:r>
          </a:p>
          <a:p>
            <a:r>
              <a:rPr lang="en-GB" sz="20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2000" dirty="0"/>
              <a:t>Saunders, M.N.K. (2019) Research methods for business students. 8th ed. Harlow: Pearson.</a:t>
            </a:r>
          </a:p>
          <a:p>
            <a:r>
              <a:rPr lang="en-GB" sz="2000" dirty="0"/>
              <a:t>Zikmund, W. G. (2010) Business research methods. 8Th ed. Mason, OH: South-Western Cengage Learning.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1788818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39538" y="5316252"/>
            <a:ext cx="5647160" cy="743354"/>
          </a:xfrm>
        </p:spPr>
        <p:txBody>
          <a:bodyPr/>
          <a:lstStyle/>
          <a:p>
            <a:pPr algn="ctr"/>
            <a:r>
              <a:rPr lang="en-GB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Garamond Pro Bold" panose="02020702060506020403" pitchFamily="18" charset="0"/>
              </a:rPr>
              <a:t>RESEARCH PROPOSAL</a:t>
            </a:r>
          </a:p>
        </p:txBody>
      </p:sp>
      <p:sp>
        <p:nvSpPr>
          <p:cNvPr id="2" name="Rectangle 1"/>
          <p:cNvSpPr/>
          <p:nvPr/>
        </p:nvSpPr>
        <p:spPr>
          <a:xfrm>
            <a:off x="573207" y="3674997"/>
            <a:ext cx="421715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</a:t>
            </a:r>
          </a:p>
          <a:p>
            <a:pPr algn="ctr"/>
            <a:endParaRPr lang="en-GB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92961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MS-Theme-Bubble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MS-Theme-Bubbl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lorful Conference Presentation_Win32_SB v2" id="{6296A1A3-4545-4186-A11E-C7596C310FCC}" vid="{2333D8A0-1005-471E-A680-7FF710F2D799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211f9404-bca0-4bcf-9c1d-965ccb6f8d2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2187</TotalTime>
  <Words>1952</Words>
  <Application>Microsoft Office PowerPoint</Application>
  <PresentationFormat>Widescreen</PresentationFormat>
  <Paragraphs>346</Paragraphs>
  <Slides>39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39</vt:i4>
      </vt:variant>
    </vt:vector>
  </HeadingPairs>
  <TitlesOfParts>
    <vt:vector size="69" baseType="lpstr">
      <vt:lpstr>Adobe Garamond Pro Bold</vt:lpstr>
      <vt:lpstr>Arial</vt:lpstr>
      <vt:lpstr>Arial Black</vt:lpstr>
      <vt:lpstr>Calibri</vt:lpstr>
      <vt:lpstr>Calibri Light</vt:lpstr>
      <vt:lpstr>Segoe Script</vt:lpstr>
      <vt:lpstr>Tahoma</vt:lpstr>
      <vt:lpstr>Times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Tasks Involved In a Research Design</vt:lpstr>
      <vt:lpstr>PowerPoint Presentation</vt:lpstr>
      <vt:lpstr>PowerPoint Presentation</vt:lpstr>
      <vt:lpstr>PowerPoint Presentation</vt:lpstr>
      <vt:lpstr>PowerPoint Presentation</vt:lpstr>
      <vt:lpstr>DATA COLLECTION PROCEDURES </vt:lpstr>
      <vt:lpstr>PowerPoint Presentation</vt:lpstr>
      <vt:lpstr>Interview – open questions</vt:lpstr>
      <vt:lpstr>Interview – probing questions</vt:lpstr>
      <vt:lpstr>Specific and closed questions</vt:lpstr>
      <vt:lpstr>Other means to further your questioning</vt:lpstr>
      <vt:lpstr>Interviews</vt:lpstr>
      <vt:lpstr>Focus Groups </vt:lpstr>
      <vt:lpstr>Focus Group: what to consider</vt:lpstr>
      <vt:lpstr>Surveys: When to Use Questionnaires</vt:lpstr>
      <vt:lpstr>Types of questions / Options</vt:lpstr>
      <vt:lpstr>What Type of Questionnaire?</vt:lpstr>
      <vt:lpstr>Case Studies</vt:lpstr>
      <vt:lpstr>Case Studies in Action</vt:lpstr>
      <vt:lpstr>Ensuring that essential data are collected – alignment with aim and objectives</vt:lpstr>
      <vt:lpstr>PowerPoint Presentation</vt:lpstr>
      <vt:lpstr>Sampling</vt:lpstr>
      <vt:lpstr>Group Activity</vt:lpstr>
      <vt:lpstr>Why is sampling important?</vt:lpstr>
      <vt:lpstr>Key Considerations in Sampling</vt:lpstr>
      <vt:lpstr>Sampling Techniques - examples</vt:lpstr>
      <vt:lpstr>EXERCISE 2 / HOMEWORK</vt:lpstr>
      <vt:lpstr>PowerPoint Presentation</vt:lpstr>
      <vt:lpstr>PowerPoint Presentation</vt:lpstr>
      <vt:lpstr>PowerPoint Presentation</vt:lpstr>
      <vt:lpstr>PowerPoint Presentation</vt:lpstr>
      <vt:lpstr>Any Questions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Eric Osei</cp:lastModifiedBy>
  <cp:revision>101</cp:revision>
  <dcterms:created xsi:type="dcterms:W3CDTF">2021-03-09T15:35:42Z</dcterms:created>
  <dcterms:modified xsi:type="dcterms:W3CDTF">2023-02-16T10:02:10Z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