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5"/>
  </p:notesMasterIdLst>
  <p:handoutMasterIdLst>
    <p:handoutMasterId r:id="rId36"/>
  </p:handoutMasterIdLst>
  <p:sldIdLst>
    <p:sldId id="363" r:id="rId2"/>
    <p:sldId id="461" r:id="rId3"/>
    <p:sldId id="462" r:id="rId4"/>
    <p:sldId id="463" r:id="rId5"/>
    <p:sldId id="481" r:id="rId6"/>
    <p:sldId id="482" r:id="rId7"/>
    <p:sldId id="506" r:id="rId8"/>
    <p:sldId id="518" r:id="rId9"/>
    <p:sldId id="521" r:id="rId10"/>
    <p:sldId id="522" r:id="rId11"/>
    <p:sldId id="523" r:id="rId12"/>
    <p:sldId id="524" r:id="rId13"/>
    <p:sldId id="525" r:id="rId14"/>
    <p:sldId id="526" r:id="rId15"/>
    <p:sldId id="527" r:id="rId16"/>
    <p:sldId id="528" r:id="rId17"/>
    <p:sldId id="529" r:id="rId18"/>
    <p:sldId id="530" r:id="rId19"/>
    <p:sldId id="531" r:id="rId20"/>
    <p:sldId id="532" r:id="rId21"/>
    <p:sldId id="384" r:id="rId22"/>
    <p:sldId id="470" r:id="rId23"/>
    <p:sldId id="471" r:id="rId24"/>
    <p:sldId id="533" r:id="rId25"/>
    <p:sldId id="534" r:id="rId26"/>
    <p:sldId id="535" r:id="rId27"/>
    <p:sldId id="536" r:id="rId28"/>
    <p:sldId id="537" r:id="rId29"/>
    <p:sldId id="538" r:id="rId30"/>
    <p:sldId id="539" r:id="rId31"/>
    <p:sldId id="480" r:id="rId32"/>
    <p:sldId id="369" r:id="rId33"/>
    <p:sldId id="475" r:id="rId34"/>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9326" autoAdjust="0"/>
  </p:normalViewPr>
  <p:slideViewPr>
    <p:cSldViewPr>
      <p:cViewPr varScale="1">
        <p:scale>
          <a:sx n="100" d="100"/>
          <a:sy n="100" d="100"/>
        </p:scale>
        <p:origin x="810" y="7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85033A-6562-42B8-8A7D-5FE4A4377965}" type="doc">
      <dgm:prSet loTypeId="urn:microsoft.com/office/officeart/2005/8/layout/chevron1" loCatId="process" qsTypeId="urn:microsoft.com/office/officeart/2005/8/quickstyle/simple1" qsCatId="simple" csTypeId="urn:microsoft.com/office/officeart/2005/8/colors/accent1_2" csCatId="accent1" phldr="1"/>
      <dgm:spPr/>
    </dgm:pt>
    <dgm:pt modelId="{513D0B5F-634A-4398-AEE6-8AE6278CAB0E}">
      <dgm:prSet phldrT="[Text]"/>
      <dgm:spPr/>
      <dgm:t>
        <a:bodyPr/>
        <a:lstStyle/>
        <a:p>
          <a:r>
            <a:rPr lang="en-GB" dirty="0"/>
            <a:t>Identify	</a:t>
          </a:r>
        </a:p>
      </dgm:t>
    </dgm:pt>
    <dgm:pt modelId="{196290B1-8D8D-414F-A6A2-E752AFB987B2}" type="parTrans" cxnId="{1DD5DEB6-E3F3-4FB5-AE0F-4A955EC59ECD}">
      <dgm:prSet/>
      <dgm:spPr/>
      <dgm:t>
        <a:bodyPr/>
        <a:lstStyle/>
        <a:p>
          <a:endParaRPr lang="en-GB"/>
        </a:p>
      </dgm:t>
    </dgm:pt>
    <dgm:pt modelId="{290E628B-D187-47D8-8038-4151BC2EED9E}" type="sibTrans" cxnId="{1DD5DEB6-E3F3-4FB5-AE0F-4A955EC59ECD}">
      <dgm:prSet/>
      <dgm:spPr/>
      <dgm:t>
        <a:bodyPr/>
        <a:lstStyle/>
        <a:p>
          <a:endParaRPr lang="en-GB"/>
        </a:p>
      </dgm:t>
    </dgm:pt>
    <dgm:pt modelId="{A8FE9AA3-5797-4DFD-ADB8-31D07193328A}">
      <dgm:prSet phldrT="[Text]"/>
      <dgm:spPr/>
      <dgm:t>
        <a:bodyPr/>
        <a:lstStyle/>
        <a:p>
          <a:r>
            <a:rPr lang="en-GB" dirty="0"/>
            <a:t>Assess</a:t>
          </a:r>
        </a:p>
      </dgm:t>
    </dgm:pt>
    <dgm:pt modelId="{368ABA04-8124-4402-8F20-B667A656156D}" type="parTrans" cxnId="{905ABF0A-6FD6-4130-BF8C-8D91BE1FB1D3}">
      <dgm:prSet/>
      <dgm:spPr/>
      <dgm:t>
        <a:bodyPr/>
        <a:lstStyle/>
        <a:p>
          <a:endParaRPr lang="en-GB"/>
        </a:p>
      </dgm:t>
    </dgm:pt>
    <dgm:pt modelId="{C72B0743-DD1D-4E58-A68C-FFCFAAAFECD0}" type="sibTrans" cxnId="{905ABF0A-6FD6-4130-BF8C-8D91BE1FB1D3}">
      <dgm:prSet/>
      <dgm:spPr/>
      <dgm:t>
        <a:bodyPr/>
        <a:lstStyle/>
        <a:p>
          <a:endParaRPr lang="en-GB"/>
        </a:p>
      </dgm:t>
    </dgm:pt>
    <dgm:pt modelId="{6A371F00-4B19-4364-83B0-B95D71B9F530}">
      <dgm:prSet phldrT="[Text]"/>
      <dgm:spPr/>
      <dgm:t>
        <a:bodyPr/>
        <a:lstStyle/>
        <a:p>
          <a:r>
            <a:rPr lang="en-GB" dirty="0"/>
            <a:t>Evaluate </a:t>
          </a:r>
        </a:p>
      </dgm:t>
    </dgm:pt>
    <dgm:pt modelId="{2A0260F3-9FD2-4203-9DA6-E740BE32D541}" type="parTrans" cxnId="{298C1F4F-39FC-46F3-BF9E-66072B01C752}">
      <dgm:prSet/>
      <dgm:spPr/>
      <dgm:t>
        <a:bodyPr/>
        <a:lstStyle/>
        <a:p>
          <a:endParaRPr lang="en-GB"/>
        </a:p>
      </dgm:t>
    </dgm:pt>
    <dgm:pt modelId="{8BF1BAD1-7AC9-430A-BC3B-9B2536439A26}" type="sibTrans" cxnId="{298C1F4F-39FC-46F3-BF9E-66072B01C752}">
      <dgm:prSet/>
      <dgm:spPr/>
      <dgm:t>
        <a:bodyPr/>
        <a:lstStyle/>
        <a:p>
          <a:endParaRPr lang="en-GB"/>
        </a:p>
      </dgm:t>
    </dgm:pt>
    <dgm:pt modelId="{F07A8696-C77B-44CC-B2C9-88D87C00831B}">
      <dgm:prSet/>
      <dgm:spPr/>
      <dgm:t>
        <a:bodyPr/>
        <a:lstStyle/>
        <a:p>
          <a:r>
            <a:rPr lang="en-GB" dirty="0"/>
            <a:t>Engage</a:t>
          </a:r>
        </a:p>
      </dgm:t>
    </dgm:pt>
    <dgm:pt modelId="{E771F6A7-A28F-4A09-9E2B-A8E116AE1B63}" type="parTrans" cxnId="{E9BF1389-DE18-4B9A-8C2A-6F0E1BA15313}">
      <dgm:prSet/>
      <dgm:spPr/>
    </dgm:pt>
    <dgm:pt modelId="{BB4B9EF6-4BCB-43FE-AE3B-6B47E466D7A0}" type="sibTrans" cxnId="{E9BF1389-DE18-4B9A-8C2A-6F0E1BA15313}">
      <dgm:prSet/>
      <dgm:spPr/>
    </dgm:pt>
    <dgm:pt modelId="{720DA0EC-61E6-49AC-8250-42AD051CA46E}" type="pres">
      <dgm:prSet presAssocID="{CB85033A-6562-42B8-8A7D-5FE4A4377965}" presName="Name0" presStyleCnt="0">
        <dgm:presLayoutVars>
          <dgm:dir/>
          <dgm:animLvl val="lvl"/>
          <dgm:resizeHandles val="exact"/>
        </dgm:presLayoutVars>
      </dgm:prSet>
      <dgm:spPr/>
    </dgm:pt>
    <dgm:pt modelId="{D4FDC704-44E9-4083-922A-2073E030157E}" type="pres">
      <dgm:prSet presAssocID="{513D0B5F-634A-4398-AEE6-8AE6278CAB0E}" presName="parTxOnly" presStyleLbl="node1" presStyleIdx="0" presStyleCnt="4">
        <dgm:presLayoutVars>
          <dgm:chMax val="0"/>
          <dgm:chPref val="0"/>
          <dgm:bulletEnabled val="1"/>
        </dgm:presLayoutVars>
      </dgm:prSet>
      <dgm:spPr/>
    </dgm:pt>
    <dgm:pt modelId="{C6A5040E-9EDE-48FF-8BC5-127E920FE777}" type="pres">
      <dgm:prSet presAssocID="{290E628B-D187-47D8-8038-4151BC2EED9E}" presName="parTxOnlySpace" presStyleCnt="0"/>
      <dgm:spPr/>
    </dgm:pt>
    <dgm:pt modelId="{6C48E540-73A3-45F3-9B18-3F28E4E2135A}" type="pres">
      <dgm:prSet presAssocID="{A8FE9AA3-5797-4DFD-ADB8-31D07193328A}" presName="parTxOnly" presStyleLbl="node1" presStyleIdx="1" presStyleCnt="4">
        <dgm:presLayoutVars>
          <dgm:chMax val="0"/>
          <dgm:chPref val="0"/>
          <dgm:bulletEnabled val="1"/>
        </dgm:presLayoutVars>
      </dgm:prSet>
      <dgm:spPr/>
    </dgm:pt>
    <dgm:pt modelId="{8CC94D22-960A-4111-8E32-1C5E917DCDCC}" type="pres">
      <dgm:prSet presAssocID="{C72B0743-DD1D-4E58-A68C-FFCFAAAFECD0}" presName="parTxOnlySpace" presStyleCnt="0"/>
      <dgm:spPr/>
    </dgm:pt>
    <dgm:pt modelId="{984EB1B5-7C5F-4442-B25F-21E973CA94D7}" type="pres">
      <dgm:prSet presAssocID="{F07A8696-C77B-44CC-B2C9-88D87C00831B}" presName="parTxOnly" presStyleLbl="node1" presStyleIdx="2" presStyleCnt="4">
        <dgm:presLayoutVars>
          <dgm:chMax val="0"/>
          <dgm:chPref val="0"/>
          <dgm:bulletEnabled val="1"/>
        </dgm:presLayoutVars>
      </dgm:prSet>
      <dgm:spPr/>
    </dgm:pt>
    <dgm:pt modelId="{9DE3BB71-DA8B-4DCD-BF0A-A055F6A4B7C1}" type="pres">
      <dgm:prSet presAssocID="{BB4B9EF6-4BCB-43FE-AE3B-6B47E466D7A0}" presName="parTxOnlySpace" presStyleCnt="0"/>
      <dgm:spPr/>
    </dgm:pt>
    <dgm:pt modelId="{F53796F0-80D8-4C0E-958B-9EBA69044383}" type="pres">
      <dgm:prSet presAssocID="{6A371F00-4B19-4364-83B0-B95D71B9F530}" presName="parTxOnly" presStyleLbl="node1" presStyleIdx="3" presStyleCnt="4">
        <dgm:presLayoutVars>
          <dgm:chMax val="0"/>
          <dgm:chPref val="0"/>
          <dgm:bulletEnabled val="1"/>
        </dgm:presLayoutVars>
      </dgm:prSet>
      <dgm:spPr/>
    </dgm:pt>
  </dgm:ptLst>
  <dgm:cxnLst>
    <dgm:cxn modelId="{905ABF0A-6FD6-4130-BF8C-8D91BE1FB1D3}" srcId="{CB85033A-6562-42B8-8A7D-5FE4A4377965}" destId="{A8FE9AA3-5797-4DFD-ADB8-31D07193328A}" srcOrd="1" destOrd="0" parTransId="{368ABA04-8124-4402-8F20-B667A656156D}" sibTransId="{C72B0743-DD1D-4E58-A68C-FFCFAAAFECD0}"/>
    <dgm:cxn modelId="{765AEF0C-AB18-4DEE-B0A3-7E34B3651046}" type="presOf" srcId="{CB85033A-6562-42B8-8A7D-5FE4A4377965}" destId="{720DA0EC-61E6-49AC-8250-42AD051CA46E}" srcOrd="0" destOrd="0" presId="urn:microsoft.com/office/officeart/2005/8/layout/chevron1"/>
    <dgm:cxn modelId="{298C1F4F-39FC-46F3-BF9E-66072B01C752}" srcId="{CB85033A-6562-42B8-8A7D-5FE4A4377965}" destId="{6A371F00-4B19-4364-83B0-B95D71B9F530}" srcOrd="3" destOrd="0" parTransId="{2A0260F3-9FD2-4203-9DA6-E740BE32D541}" sibTransId="{8BF1BAD1-7AC9-430A-BC3B-9B2536439A26}"/>
    <dgm:cxn modelId="{74945F56-4023-4537-AFDE-09CF1F0113C9}" type="presOf" srcId="{F07A8696-C77B-44CC-B2C9-88D87C00831B}" destId="{984EB1B5-7C5F-4442-B25F-21E973CA94D7}" srcOrd="0" destOrd="0" presId="urn:microsoft.com/office/officeart/2005/8/layout/chevron1"/>
    <dgm:cxn modelId="{E9BF1389-DE18-4B9A-8C2A-6F0E1BA15313}" srcId="{CB85033A-6562-42B8-8A7D-5FE4A4377965}" destId="{F07A8696-C77B-44CC-B2C9-88D87C00831B}" srcOrd="2" destOrd="0" parTransId="{E771F6A7-A28F-4A09-9E2B-A8E116AE1B63}" sibTransId="{BB4B9EF6-4BCB-43FE-AE3B-6B47E466D7A0}"/>
    <dgm:cxn modelId="{50B252A1-C675-4F4F-99DB-C7F182E8CE9D}" type="presOf" srcId="{6A371F00-4B19-4364-83B0-B95D71B9F530}" destId="{F53796F0-80D8-4C0E-958B-9EBA69044383}" srcOrd="0" destOrd="0" presId="urn:microsoft.com/office/officeart/2005/8/layout/chevron1"/>
    <dgm:cxn modelId="{1DD5DEB6-E3F3-4FB5-AE0F-4A955EC59ECD}" srcId="{CB85033A-6562-42B8-8A7D-5FE4A4377965}" destId="{513D0B5F-634A-4398-AEE6-8AE6278CAB0E}" srcOrd="0" destOrd="0" parTransId="{196290B1-8D8D-414F-A6A2-E752AFB987B2}" sibTransId="{290E628B-D187-47D8-8038-4151BC2EED9E}"/>
    <dgm:cxn modelId="{D21ABCB7-9405-41AF-8171-51FC6A229A62}" type="presOf" srcId="{513D0B5F-634A-4398-AEE6-8AE6278CAB0E}" destId="{D4FDC704-44E9-4083-922A-2073E030157E}" srcOrd="0" destOrd="0" presId="urn:microsoft.com/office/officeart/2005/8/layout/chevron1"/>
    <dgm:cxn modelId="{455F42BC-0D2F-46C8-A099-EF675BB476B3}" type="presOf" srcId="{A8FE9AA3-5797-4DFD-ADB8-31D07193328A}" destId="{6C48E540-73A3-45F3-9B18-3F28E4E2135A}" srcOrd="0" destOrd="0" presId="urn:microsoft.com/office/officeart/2005/8/layout/chevron1"/>
    <dgm:cxn modelId="{FEFA6BBF-DB8C-4542-A2A9-C39CD9654624}" type="presParOf" srcId="{720DA0EC-61E6-49AC-8250-42AD051CA46E}" destId="{D4FDC704-44E9-4083-922A-2073E030157E}" srcOrd="0" destOrd="0" presId="urn:microsoft.com/office/officeart/2005/8/layout/chevron1"/>
    <dgm:cxn modelId="{C33688EF-EB96-4FAF-BAB3-47E19D885ADF}" type="presParOf" srcId="{720DA0EC-61E6-49AC-8250-42AD051CA46E}" destId="{C6A5040E-9EDE-48FF-8BC5-127E920FE777}" srcOrd="1" destOrd="0" presId="urn:microsoft.com/office/officeart/2005/8/layout/chevron1"/>
    <dgm:cxn modelId="{6D757E28-6D9A-41D8-AA16-8EBDAE8A5010}" type="presParOf" srcId="{720DA0EC-61E6-49AC-8250-42AD051CA46E}" destId="{6C48E540-73A3-45F3-9B18-3F28E4E2135A}" srcOrd="2" destOrd="0" presId="urn:microsoft.com/office/officeart/2005/8/layout/chevron1"/>
    <dgm:cxn modelId="{2DE44C96-FF2F-480D-BDBF-2B8D197A40D3}" type="presParOf" srcId="{720DA0EC-61E6-49AC-8250-42AD051CA46E}" destId="{8CC94D22-960A-4111-8E32-1C5E917DCDCC}" srcOrd="3" destOrd="0" presId="urn:microsoft.com/office/officeart/2005/8/layout/chevron1"/>
    <dgm:cxn modelId="{96A413BE-E085-4934-8E5E-6F33EA01F5C6}" type="presParOf" srcId="{720DA0EC-61E6-49AC-8250-42AD051CA46E}" destId="{984EB1B5-7C5F-4442-B25F-21E973CA94D7}" srcOrd="4" destOrd="0" presId="urn:microsoft.com/office/officeart/2005/8/layout/chevron1"/>
    <dgm:cxn modelId="{C3E21F5F-CA68-4366-BD97-C666EEF1C4B6}" type="presParOf" srcId="{720DA0EC-61E6-49AC-8250-42AD051CA46E}" destId="{9DE3BB71-DA8B-4DCD-BF0A-A055F6A4B7C1}" srcOrd="5" destOrd="0" presId="urn:microsoft.com/office/officeart/2005/8/layout/chevron1"/>
    <dgm:cxn modelId="{8D4DEF9B-2E9E-4D30-AFF7-7F41E6B7D4DC}" type="presParOf" srcId="{720DA0EC-61E6-49AC-8250-42AD051CA46E}" destId="{F53796F0-80D8-4C0E-958B-9EBA69044383}" srcOrd="6"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FDC704-44E9-4083-922A-2073E030157E}">
      <dsp:nvSpPr>
        <dsp:cNvPr id="0" name=""/>
        <dsp:cNvSpPr/>
      </dsp:nvSpPr>
      <dsp:spPr>
        <a:xfrm>
          <a:off x="5089" y="1365607"/>
          <a:ext cx="2962870" cy="1185148"/>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17" tIns="45339" rIns="45339" bIns="45339" numCol="1" spcCol="1270" anchor="ctr" anchorCtr="0">
          <a:noAutofit/>
        </a:bodyPr>
        <a:lstStyle/>
        <a:p>
          <a:pPr marL="0" lvl="0" indent="0" algn="ctr" defTabSz="1511300">
            <a:lnSpc>
              <a:spcPct val="90000"/>
            </a:lnSpc>
            <a:spcBef>
              <a:spcPct val="0"/>
            </a:spcBef>
            <a:spcAft>
              <a:spcPct val="35000"/>
            </a:spcAft>
            <a:buNone/>
          </a:pPr>
          <a:r>
            <a:rPr lang="en-GB" sz="3400" kern="1200" dirty="0"/>
            <a:t>Identify	</a:t>
          </a:r>
        </a:p>
      </dsp:txBody>
      <dsp:txXfrm>
        <a:off x="597663" y="1365607"/>
        <a:ext cx="1777722" cy="1185148"/>
      </dsp:txXfrm>
    </dsp:sp>
    <dsp:sp modelId="{6C48E540-73A3-45F3-9B18-3F28E4E2135A}">
      <dsp:nvSpPr>
        <dsp:cNvPr id="0" name=""/>
        <dsp:cNvSpPr/>
      </dsp:nvSpPr>
      <dsp:spPr>
        <a:xfrm>
          <a:off x="2671673" y="1365607"/>
          <a:ext cx="2962870" cy="1185148"/>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17" tIns="45339" rIns="45339" bIns="45339" numCol="1" spcCol="1270" anchor="ctr" anchorCtr="0">
          <a:noAutofit/>
        </a:bodyPr>
        <a:lstStyle/>
        <a:p>
          <a:pPr marL="0" lvl="0" indent="0" algn="ctr" defTabSz="1511300">
            <a:lnSpc>
              <a:spcPct val="90000"/>
            </a:lnSpc>
            <a:spcBef>
              <a:spcPct val="0"/>
            </a:spcBef>
            <a:spcAft>
              <a:spcPct val="35000"/>
            </a:spcAft>
            <a:buNone/>
          </a:pPr>
          <a:r>
            <a:rPr lang="en-GB" sz="3400" kern="1200" dirty="0"/>
            <a:t>Assess</a:t>
          </a:r>
        </a:p>
      </dsp:txBody>
      <dsp:txXfrm>
        <a:off x="3264247" y="1365607"/>
        <a:ext cx="1777722" cy="1185148"/>
      </dsp:txXfrm>
    </dsp:sp>
    <dsp:sp modelId="{984EB1B5-7C5F-4442-B25F-21E973CA94D7}">
      <dsp:nvSpPr>
        <dsp:cNvPr id="0" name=""/>
        <dsp:cNvSpPr/>
      </dsp:nvSpPr>
      <dsp:spPr>
        <a:xfrm>
          <a:off x="5338256" y="1365607"/>
          <a:ext cx="2962870" cy="1185148"/>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17" tIns="45339" rIns="45339" bIns="45339" numCol="1" spcCol="1270" anchor="ctr" anchorCtr="0">
          <a:noAutofit/>
        </a:bodyPr>
        <a:lstStyle/>
        <a:p>
          <a:pPr marL="0" lvl="0" indent="0" algn="ctr" defTabSz="1511300">
            <a:lnSpc>
              <a:spcPct val="90000"/>
            </a:lnSpc>
            <a:spcBef>
              <a:spcPct val="0"/>
            </a:spcBef>
            <a:spcAft>
              <a:spcPct val="35000"/>
            </a:spcAft>
            <a:buNone/>
          </a:pPr>
          <a:r>
            <a:rPr lang="en-GB" sz="3400" kern="1200" dirty="0"/>
            <a:t>Engage</a:t>
          </a:r>
        </a:p>
      </dsp:txBody>
      <dsp:txXfrm>
        <a:off x="5930830" y="1365607"/>
        <a:ext cx="1777722" cy="1185148"/>
      </dsp:txXfrm>
    </dsp:sp>
    <dsp:sp modelId="{F53796F0-80D8-4C0E-958B-9EBA69044383}">
      <dsp:nvSpPr>
        <dsp:cNvPr id="0" name=""/>
        <dsp:cNvSpPr/>
      </dsp:nvSpPr>
      <dsp:spPr>
        <a:xfrm>
          <a:off x="8004839" y="1365607"/>
          <a:ext cx="2962870" cy="1185148"/>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17" tIns="45339" rIns="45339" bIns="45339" numCol="1" spcCol="1270" anchor="ctr" anchorCtr="0">
          <a:noAutofit/>
        </a:bodyPr>
        <a:lstStyle/>
        <a:p>
          <a:pPr marL="0" lvl="0" indent="0" algn="ctr" defTabSz="1511300">
            <a:lnSpc>
              <a:spcPct val="90000"/>
            </a:lnSpc>
            <a:spcBef>
              <a:spcPct val="0"/>
            </a:spcBef>
            <a:spcAft>
              <a:spcPct val="35000"/>
            </a:spcAft>
            <a:buNone/>
          </a:pPr>
          <a:r>
            <a:rPr lang="en-GB" sz="3400" kern="1200" dirty="0"/>
            <a:t>Evaluate </a:t>
          </a:r>
        </a:p>
      </dsp:txBody>
      <dsp:txXfrm>
        <a:off x="8597413" y="1365607"/>
        <a:ext cx="1777722" cy="1185148"/>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20</a:t>
            </a:fld>
            <a:endParaRPr lang="en-GB" altLang="en-US" dirty="0"/>
          </a:p>
        </p:txBody>
      </p:sp>
    </p:spTree>
    <p:extLst>
      <p:ext uri="{BB962C8B-B14F-4D97-AF65-F5344CB8AC3E}">
        <p14:creationId xmlns:p14="http://schemas.microsoft.com/office/powerpoint/2010/main" val="38219141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32</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11/07/2025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11/07/2025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11/07/2025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11/07/2025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11/07/2025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11/07/2025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11/07/2025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11/07/2025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11/07/2025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11/07/2025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11/07/2025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11/07/2025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9800" y="404664"/>
            <a:ext cx="7772400" cy="1512888"/>
          </a:xfrm>
        </p:spPr>
        <p:txBody>
          <a:bodyPr/>
          <a:lstStyle/>
          <a:p>
            <a:pPr eaLnBrk="1" hangingPunct="1"/>
            <a:r>
              <a:rPr lang="en-GB" altLang="en-US" b="1" dirty="0"/>
              <a:t>LCLM5001</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695400" y="4437112"/>
            <a:ext cx="10801200" cy="1656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5 Lesson 5</a:t>
            </a:r>
          </a:p>
          <a:p>
            <a:pPr eaLnBrk="1" hangingPunct="1"/>
            <a:r>
              <a:rPr lang="en-GB" altLang="en-US" sz="4000" dirty="0">
                <a:solidFill>
                  <a:srgbClr val="FFFF00"/>
                </a:solidFill>
              </a:rPr>
              <a:t>Stakeholder Engagement process </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Understanding and Engaging Stakeholders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B6D42-59FA-6053-CD7A-456D79EB832F}"/>
              </a:ext>
            </a:extLst>
          </p:cNvPr>
          <p:cNvSpPr>
            <a:spLocks noGrp="1"/>
          </p:cNvSpPr>
          <p:nvPr>
            <p:ph type="title"/>
          </p:nvPr>
        </p:nvSpPr>
        <p:spPr>
          <a:xfrm>
            <a:off x="609601" y="273050"/>
            <a:ext cx="4011084" cy="1162050"/>
          </a:xfrm>
        </p:spPr>
        <p:txBody>
          <a:bodyPr wrap="square" anchor="b">
            <a:normAutofit/>
          </a:bodyPr>
          <a:lstStyle/>
          <a:p>
            <a:r>
              <a:rPr lang="en-GB" dirty="0"/>
              <a:t>Class Management </a:t>
            </a:r>
          </a:p>
        </p:txBody>
      </p:sp>
      <p:pic>
        <p:nvPicPr>
          <p:cNvPr id="4" name="Picture 3">
            <a:extLst>
              <a:ext uri="{FF2B5EF4-FFF2-40B4-BE49-F238E27FC236}">
                <a16:creationId xmlns:a16="http://schemas.microsoft.com/office/drawing/2014/main" id="{9924DD39-B083-9520-4381-FDF667A5F6AD}"/>
              </a:ext>
            </a:extLst>
          </p:cNvPr>
          <p:cNvPicPr>
            <a:picLocks noChangeAspect="1"/>
          </p:cNvPicPr>
          <p:nvPr/>
        </p:nvPicPr>
        <p:blipFill>
          <a:blip r:embed="rId2"/>
          <a:stretch>
            <a:fillRect/>
          </a:stretch>
        </p:blipFill>
        <p:spPr>
          <a:xfrm>
            <a:off x="4766733" y="587248"/>
            <a:ext cx="6815667" cy="4543778"/>
          </a:xfrm>
          <a:prstGeom prst="rect">
            <a:avLst/>
          </a:prstGeom>
          <a:noFill/>
        </p:spPr>
      </p:pic>
      <p:sp>
        <p:nvSpPr>
          <p:cNvPr id="3" name="Content Placeholder 2">
            <a:extLst>
              <a:ext uri="{FF2B5EF4-FFF2-40B4-BE49-F238E27FC236}">
                <a16:creationId xmlns:a16="http://schemas.microsoft.com/office/drawing/2014/main" id="{8A611D49-8BA0-A501-DE57-91F93F5AEC4E}"/>
              </a:ext>
            </a:extLst>
          </p:cNvPr>
          <p:cNvSpPr>
            <a:spLocks noGrp="1"/>
          </p:cNvSpPr>
          <p:nvPr>
            <p:ph type="body" sz="half" idx="2"/>
          </p:nvPr>
        </p:nvSpPr>
        <p:spPr>
          <a:xfrm>
            <a:off x="609601" y="1435101"/>
            <a:ext cx="4011084" cy="4029891"/>
          </a:xfrm>
        </p:spPr>
        <p:txBody>
          <a:bodyPr wrap="square" anchor="t">
            <a:normAutofit/>
          </a:bodyPr>
          <a:lstStyle/>
          <a:p>
            <a:r>
              <a:rPr lang="en-GB" dirty="0"/>
              <a:t>Please arrive to your class on time </a:t>
            </a:r>
          </a:p>
          <a:p>
            <a:r>
              <a:rPr lang="en-GB" dirty="0"/>
              <a:t>Do not get distracted with your phone</a:t>
            </a:r>
          </a:p>
          <a:p>
            <a:r>
              <a:rPr lang="en-US" b="0" i="0">
                <a:effectLst/>
              </a:rPr>
              <a:t>Respect and listen to your classmates</a:t>
            </a:r>
          </a:p>
          <a:p>
            <a:r>
              <a:rPr lang="en-GB" b="0" i="0">
                <a:effectLst/>
              </a:rPr>
              <a:t>Ask questions</a:t>
            </a:r>
          </a:p>
          <a:p>
            <a:r>
              <a:rPr lang="en-US" b="0" i="0">
                <a:effectLst/>
              </a:rPr>
              <a:t>Raise your hand to speak</a:t>
            </a:r>
          </a:p>
          <a:p>
            <a:r>
              <a:rPr lang="en-GB" b="0" i="0">
                <a:effectLst/>
              </a:rPr>
              <a:t>Contribute to discussions</a:t>
            </a:r>
            <a:endParaRPr lang="en-US" b="0" i="0">
              <a:effectLst/>
            </a:endParaRPr>
          </a:p>
          <a:p>
            <a:r>
              <a:rPr lang="en-GB" b="0" i="0">
                <a:effectLst/>
              </a:rPr>
              <a:t>Always do your best</a:t>
            </a:r>
          </a:p>
          <a:p>
            <a:endParaRPr lang="en-GB" dirty="0"/>
          </a:p>
          <a:p>
            <a:endParaRPr lang="en-GB" dirty="0"/>
          </a:p>
        </p:txBody>
      </p:sp>
    </p:spTree>
    <p:extLst>
      <p:ext uri="{BB962C8B-B14F-4D97-AF65-F5344CB8AC3E}">
        <p14:creationId xmlns:p14="http://schemas.microsoft.com/office/powerpoint/2010/main" val="3192864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87E67-DDA1-2858-5351-87DE6C68452F}"/>
              </a:ext>
            </a:extLst>
          </p:cNvPr>
          <p:cNvSpPr>
            <a:spLocks noGrp="1"/>
          </p:cNvSpPr>
          <p:nvPr>
            <p:ph type="title"/>
          </p:nvPr>
        </p:nvSpPr>
        <p:spPr/>
        <p:txBody>
          <a:bodyPr/>
          <a:lstStyle/>
          <a:p>
            <a:r>
              <a:rPr lang="en-GB" dirty="0"/>
              <a:t>Learning outcome </a:t>
            </a:r>
          </a:p>
        </p:txBody>
      </p:sp>
      <p:sp>
        <p:nvSpPr>
          <p:cNvPr id="3" name="Content Placeholder 2">
            <a:extLst>
              <a:ext uri="{FF2B5EF4-FFF2-40B4-BE49-F238E27FC236}">
                <a16:creationId xmlns:a16="http://schemas.microsoft.com/office/drawing/2014/main" id="{E5E5FDC8-6B76-3DEC-3196-504ACE8C349D}"/>
              </a:ext>
            </a:extLst>
          </p:cNvPr>
          <p:cNvSpPr>
            <a:spLocks noGrp="1"/>
          </p:cNvSpPr>
          <p:nvPr>
            <p:ph idx="1"/>
          </p:nvPr>
        </p:nvSpPr>
        <p:spPr/>
        <p:txBody>
          <a:bodyPr/>
          <a:lstStyle/>
          <a:p>
            <a:pPr marL="0" indent="0">
              <a:lnSpc>
                <a:spcPct val="107000"/>
              </a:lnSpc>
              <a:spcAft>
                <a:spcPts val="800"/>
              </a:spcAft>
              <a:buSzPts val="1000"/>
              <a:buNone/>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Upon the successful completion of this module, you should be able to: </a:t>
            </a:r>
          </a:p>
          <a:p>
            <a:pPr lvl="0" fontAlgn="base">
              <a:lnSpc>
                <a:spcPct val="107000"/>
              </a:lnSpc>
              <a:spcAft>
                <a:spcPts val="800"/>
              </a:spcAft>
              <a:buSzPts val="1000"/>
              <a:buFont typeface="Wingdings" panose="05000000000000000000" pitchFamily="2" charset="2"/>
              <a:buChar char="Ø"/>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Demonstrate the ability to establish mechanisms of engagement with identified stakeholders;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Ø"/>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Critically evaluate the benefits and challenges of sustainable stakeholder engagement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23740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9EE52-6E33-7479-7E27-2E4E7F46E4A5}"/>
              </a:ext>
            </a:extLst>
          </p:cNvPr>
          <p:cNvSpPr>
            <a:spLocks noGrp="1"/>
          </p:cNvSpPr>
          <p:nvPr>
            <p:ph type="title"/>
          </p:nvPr>
        </p:nvSpPr>
        <p:spPr/>
        <p:txBody>
          <a:bodyPr/>
          <a:lstStyle/>
          <a:p>
            <a:r>
              <a:rPr lang="en-GB" dirty="0"/>
              <a:t>Indicative content </a:t>
            </a:r>
          </a:p>
        </p:txBody>
      </p:sp>
      <p:sp>
        <p:nvSpPr>
          <p:cNvPr id="3" name="Content Placeholder 2">
            <a:extLst>
              <a:ext uri="{FF2B5EF4-FFF2-40B4-BE49-F238E27FC236}">
                <a16:creationId xmlns:a16="http://schemas.microsoft.com/office/drawing/2014/main" id="{1FF2253F-AE8D-78B5-0016-244E56B254D7}"/>
              </a:ext>
            </a:extLst>
          </p:cNvPr>
          <p:cNvSpPr>
            <a:spLocks noGrp="1"/>
          </p:cNvSpPr>
          <p:nvPr>
            <p:ph idx="1"/>
          </p:nvPr>
        </p:nvSpPr>
        <p:spPr/>
        <p:txBody>
          <a:bodyPr/>
          <a:lstStyle/>
          <a:p>
            <a:pPr lvl="0" fontAlgn="base">
              <a:lnSpc>
                <a:spcPct val="107000"/>
              </a:lnSpc>
              <a:spcAft>
                <a:spcPts val="800"/>
              </a:spcAft>
              <a:buSzPts val="1000"/>
              <a:buFont typeface="Wingdings" panose="05000000000000000000" pitchFamily="2" charset="2"/>
              <a:buChar char="q"/>
              <a:tabLst>
                <a:tab pos="457200" algn="l"/>
              </a:tabLst>
            </a:pP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Identifying stakeholders of an organisation Week 2 </a:t>
            </a: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Stakeholder relationships – Benefits and challenges </a:t>
            </a: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3 </a:t>
            </a: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Frameworks/models/theories for stakeholder engagement and management </a:t>
            </a: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4 </a:t>
            </a: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Stakeholder engagement process </a:t>
            </a: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5 </a:t>
            </a: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Role of the manager in stakeholder engagement </a:t>
            </a: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6</a:t>
            </a: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Methods of managing conflicts of stakeholder expectations </a:t>
            </a: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7</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Evaluating the impact of stakeholder engagement on organisational performance  </a:t>
            </a: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8 </a:t>
            </a: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8759067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9EE52-6E33-7479-7E27-2E4E7F46E4A5}"/>
              </a:ext>
            </a:extLst>
          </p:cNvPr>
          <p:cNvSpPr>
            <a:spLocks noGrp="1"/>
          </p:cNvSpPr>
          <p:nvPr>
            <p:ph type="title"/>
          </p:nvPr>
        </p:nvSpPr>
        <p:spPr/>
        <p:txBody>
          <a:bodyPr/>
          <a:lstStyle/>
          <a:p>
            <a:r>
              <a:rPr lang="en-GB" dirty="0"/>
              <a:t>Lesson Planning  </a:t>
            </a:r>
          </a:p>
        </p:txBody>
      </p:sp>
      <p:sp>
        <p:nvSpPr>
          <p:cNvPr id="3" name="Content Placeholder 2">
            <a:extLst>
              <a:ext uri="{FF2B5EF4-FFF2-40B4-BE49-F238E27FC236}">
                <a16:creationId xmlns:a16="http://schemas.microsoft.com/office/drawing/2014/main" id="{1FF2253F-AE8D-78B5-0016-244E56B254D7}"/>
              </a:ext>
            </a:extLst>
          </p:cNvPr>
          <p:cNvSpPr>
            <a:spLocks noGrp="1"/>
          </p:cNvSpPr>
          <p:nvPr>
            <p:ph idx="1"/>
          </p:nvPr>
        </p:nvSpPr>
        <p:spPr>
          <a:xfrm>
            <a:off x="551384" y="1600200"/>
            <a:ext cx="11031016" cy="4565103"/>
          </a:xfrm>
        </p:spPr>
        <p:txBody>
          <a:bodyPr/>
          <a:lstStyle/>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highlight>
                  <a:srgbClr val="FFFF00"/>
                </a:highlight>
                <a:latin typeface="Arial" panose="020B0604020202020204" pitchFamily="34" charset="0"/>
                <a:ea typeface="Times New Roman" panose="02020603050405020304" pitchFamily="18" charset="0"/>
                <a:cs typeface="Times New Roman" panose="02020603050405020304" pitchFamily="18" charset="0"/>
              </a:rPr>
              <a:t>Introduction Week 1 </a:t>
            </a:r>
            <a:endPar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Business objectives and Identifying stakeholders of an organisation Week 2 </a:t>
            </a:r>
            <a:endParaRPr lang="en-GB" sz="1600" b="1"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Stakeholder relationships – Benefits and challenges  and assessment discussion </a:t>
            </a: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Week 3 </a:t>
            </a:r>
            <a:endParaRPr lang="en-GB" sz="1600" b="1"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Frameworks/models/theories for stakeholder engagement and management </a:t>
            </a: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Week 4 </a:t>
            </a:r>
            <a:endParaRPr lang="en-GB" sz="1600" b="1"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highlight>
                  <a:srgbClr val="00FF00"/>
                </a:highlight>
                <a:latin typeface="Arial" panose="020B0604020202020204" pitchFamily="34" charset="0"/>
                <a:ea typeface="Times New Roman" panose="02020603050405020304" pitchFamily="18" charset="0"/>
                <a:cs typeface="Times New Roman" panose="02020603050405020304" pitchFamily="18" charset="0"/>
              </a:rPr>
              <a:t>Stakeholder engagement process </a:t>
            </a:r>
            <a:r>
              <a:rPr lang="en-GB" sz="1600" b="1" kern="0" dirty="0">
                <a:solidFill>
                  <a:srgbClr val="000000"/>
                </a:solidFill>
                <a:effectLst/>
                <a:highlight>
                  <a:srgbClr val="00FF00"/>
                </a:highlight>
                <a:latin typeface="Arial" panose="020B0604020202020204" pitchFamily="34" charset="0"/>
                <a:ea typeface="Times New Roman" panose="02020603050405020304" pitchFamily="18" charset="0"/>
                <a:cs typeface="Times New Roman" panose="02020603050405020304" pitchFamily="18" charset="0"/>
              </a:rPr>
              <a:t>Week 5 </a:t>
            </a:r>
            <a:endParaRPr lang="en-GB" sz="1600" b="1" kern="100" dirty="0">
              <a:effectLst/>
              <a:highlight>
                <a:srgbClr val="00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Role of the manager in stakeholder engagement </a:t>
            </a:r>
            <a:r>
              <a:rPr lang="en-GB" sz="16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6</a:t>
            </a:r>
            <a:endParaRPr lang="en-GB" sz="16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Methods of managing conflicts of stakeholder expectations </a:t>
            </a:r>
            <a:r>
              <a:rPr lang="en-GB" sz="16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7</a:t>
            </a: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Evaluating the impact of stakeholder engagement on organisational performance  </a:t>
            </a:r>
            <a:r>
              <a:rPr lang="en-GB" sz="16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8 </a:t>
            </a:r>
          </a:p>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highlight>
                  <a:srgbClr val="C0C0C0"/>
                </a:highlight>
                <a:latin typeface="Arial" panose="020B0604020202020204" pitchFamily="34" charset="0"/>
                <a:ea typeface="Calibri" panose="020F0502020204030204" pitchFamily="34" charset="0"/>
                <a:cs typeface="Times New Roman" panose="02020603050405020304" pitchFamily="18" charset="0"/>
              </a:rPr>
              <a:t>Revision Week 9 </a:t>
            </a:r>
          </a:p>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effectLst/>
                <a:highlight>
                  <a:srgbClr val="C0C0C0"/>
                </a:highlight>
                <a:latin typeface="Arial" panose="020B0604020202020204" pitchFamily="34" charset="0"/>
                <a:ea typeface="Calibri" panose="020F0502020204030204" pitchFamily="34" charset="0"/>
                <a:cs typeface="Times New Roman" panose="02020603050405020304" pitchFamily="18" charset="0"/>
              </a:rPr>
              <a:t>Feedback and assessment Workshop Week 10 </a:t>
            </a:r>
            <a:endParaRPr lang="en-GB" sz="1600" b="1" kern="100" dirty="0">
              <a:effectLst/>
              <a:highlight>
                <a:srgbClr val="C0C0C0"/>
              </a:highligh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11137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46E84-EAB2-439E-BFC6-DA989C108B5B}"/>
              </a:ext>
            </a:extLst>
          </p:cNvPr>
          <p:cNvSpPr>
            <a:spLocks noGrp="1"/>
          </p:cNvSpPr>
          <p:nvPr>
            <p:ph type="ctrTitle"/>
          </p:nvPr>
        </p:nvSpPr>
        <p:spPr>
          <a:xfrm>
            <a:off x="911424" y="1988841"/>
            <a:ext cx="10363200" cy="1470025"/>
          </a:xfrm>
        </p:spPr>
        <p:txBody>
          <a:bodyPr wrap="square" anchor="ctr">
            <a:normAutofit/>
          </a:bodyPr>
          <a:lstStyle/>
          <a:p>
            <a:r>
              <a:rPr lang="en-GB" dirty="0"/>
              <a:t>Session Recap </a:t>
            </a:r>
          </a:p>
        </p:txBody>
      </p:sp>
      <p:sp>
        <p:nvSpPr>
          <p:cNvPr id="8" name="Subtitle 2">
            <a:extLst>
              <a:ext uri="{FF2B5EF4-FFF2-40B4-BE49-F238E27FC236}">
                <a16:creationId xmlns:a16="http://schemas.microsoft.com/office/drawing/2014/main" id="{A119E8E1-C2DF-04C0-FF61-F5F60F2F5984}"/>
              </a:ext>
            </a:extLst>
          </p:cNvPr>
          <p:cNvSpPr>
            <a:spLocks noGrp="1"/>
          </p:cNvSpPr>
          <p:nvPr>
            <p:ph type="subTitle" idx="1"/>
          </p:nvPr>
        </p:nvSpPr>
        <p:spPr>
          <a:xfrm>
            <a:off x="1825824" y="3744615"/>
            <a:ext cx="8534400" cy="1752600"/>
          </a:xfrm>
        </p:spPr>
        <p:txBody>
          <a:bodyPr/>
          <a:lstStyle/>
          <a:p>
            <a:r>
              <a:rPr lang="en-US" dirty="0">
                <a:solidFill>
                  <a:schemeClr val="bg1"/>
                </a:solidFill>
              </a:rPr>
              <a:t>Recap from previous week  -  Any question ?  </a:t>
            </a:r>
          </a:p>
        </p:txBody>
      </p:sp>
    </p:spTree>
    <p:extLst>
      <p:ext uri="{BB962C8B-B14F-4D97-AF65-F5344CB8AC3E}">
        <p14:creationId xmlns:p14="http://schemas.microsoft.com/office/powerpoint/2010/main" val="1302142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44C4E-085C-6F57-CA0B-429B2924730D}"/>
              </a:ext>
            </a:extLst>
          </p:cNvPr>
          <p:cNvSpPr>
            <a:spLocks noGrp="1"/>
          </p:cNvSpPr>
          <p:nvPr>
            <p:ph type="ctrTitle"/>
          </p:nvPr>
        </p:nvSpPr>
        <p:spPr>
          <a:xfrm>
            <a:off x="911424" y="1988841"/>
            <a:ext cx="10363200" cy="1470025"/>
          </a:xfrm>
        </p:spPr>
        <p:txBody>
          <a:bodyPr wrap="square" anchor="ctr">
            <a:normAutofit/>
          </a:bodyPr>
          <a:lstStyle/>
          <a:p>
            <a:r>
              <a:rPr lang="en-GB" dirty="0"/>
              <a:t>Stakeholder Engagement Process</a:t>
            </a:r>
          </a:p>
        </p:txBody>
      </p:sp>
      <p:sp>
        <p:nvSpPr>
          <p:cNvPr id="8" name="Subtitle 2">
            <a:extLst>
              <a:ext uri="{FF2B5EF4-FFF2-40B4-BE49-F238E27FC236}">
                <a16:creationId xmlns:a16="http://schemas.microsoft.com/office/drawing/2014/main" id="{0F38E6FE-E984-ABBD-8C53-9E81CA697B53}"/>
              </a:ext>
            </a:extLst>
          </p:cNvPr>
          <p:cNvSpPr>
            <a:spLocks noGrp="1"/>
          </p:cNvSpPr>
          <p:nvPr>
            <p:ph type="subTitle" idx="1"/>
          </p:nvPr>
        </p:nvSpPr>
        <p:spPr>
          <a:xfrm>
            <a:off x="1825824" y="3744615"/>
            <a:ext cx="8534400" cy="1752600"/>
          </a:xfrm>
        </p:spPr>
        <p:txBody>
          <a:bodyPr/>
          <a:lstStyle/>
          <a:p>
            <a:r>
              <a:rPr lang="en-US" dirty="0">
                <a:solidFill>
                  <a:schemeClr val="bg1"/>
                </a:solidFill>
              </a:rPr>
              <a:t>Week 5 </a:t>
            </a:r>
          </a:p>
        </p:txBody>
      </p:sp>
    </p:spTree>
    <p:extLst>
      <p:ext uri="{BB962C8B-B14F-4D97-AF65-F5344CB8AC3E}">
        <p14:creationId xmlns:p14="http://schemas.microsoft.com/office/powerpoint/2010/main" val="27018755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7EA62-60B2-2680-BB15-B069C92660C7}"/>
              </a:ext>
            </a:extLst>
          </p:cNvPr>
          <p:cNvSpPr>
            <a:spLocks noGrp="1"/>
          </p:cNvSpPr>
          <p:nvPr>
            <p:ph type="title"/>
          </p:nvPr>
        </p:nvSpPr>
        <p:spPr/>
        <p:txBody>
          <a:bodyPr/>
          <a:lstStyle/>
          <a:p>
            <a:r>
              <a:rPr lang="en-GB" dirty="0"/>
              <a:t>Key steps in the project life cycle </a:t>
            </a:r>
          </a:p>
        </p:txBody>
      </p:sp>
      <p:graphicFrame>
        <p:nvGraphicFramePr>
          <p:cNvPr id="5" name="Content Placeholder 4">
            <a:extLst>
              <a:ext uri="{FF2B5EF4-FFF2-40B4-BE49-F238E27FC236}">
                <a16:creationId xmlns:a16="http://schemas.microsoft.com/office/drawing/2014/main" id="{3C74CDCB-675D-13D9-188C-5A0153AD90A9}"/>
              </a:ext>
            </a:extLst>
          </p:cNvPr>
          <p:cNvGraphicFramePr>
            <a:graphicFrameLocks noGrp="1"/>
          </p:cNvGraphicFramePr>
          <p:nvPr>
            <p:ph idx="1"/>
            <p:extLst>
              <p:ext uri="{D42A27DB-BD31-4B8C-83A1-F6EECF244321}">
                <p14:modId xmlns:p14="http://schemas.microsoft.com/office/powerpoint/2010/main" val="2419545040"/>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6343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B0E6F-02AE-13FB-43D4-6DA6BBEDAECA}"/>
              </a:ext>
            </a:extLst>
          </p:cNvPr>
          <p:cNvSpPr>
            <a:spLocks noGrp="1"/>
          </p:cNvSpPr>
          <p:nvPr>
            <p:ph type="title"/>
          </p:nvPr>
        </p:nvSpPr>
        <p:spPr/>
        <p:txBody>
          <a:bodyPr/>
          <a:lstStyle/>
          <a:p>
            <a:r>
              <a:rPr lang="en-GB" dirty="0"/>
              <a:t>Identify </a:t>
            </a:r>
          </a:p>
        </p:txBody>
      </p:sp>
      <p:sp>
        <p:nvSpPr>
          <p:cNvPr id="3" name="Content Placeholder 2">
            <a:extLst>
              <a:ext uri="{FF2B5EF4-FFF2-40B4-BE49-F238E27FC236}">
                <a16:creationId xmlns:a16="http://schemas.microsoft.com/office/drawing/2014/main" id="{0A015801-2634-D124-A914-00890C9499EC}"/>
              </a:ext>
            </a:extLst>
          </p:cNvPr>
          <p:cNvSpPr>
            <a:spLocks noGrp="1"/>
          </p:cNvSpPr>
          <p:nvPr>
            <p:ph idx="1"/>
          </p:nvPr>
        </p:nvSpPr>
        <p:spPr/>
        <p:txBody>
          <a:bodyPr/>
          <a:lstStyle/>
          <a:p>
            <a:r>
              <a:rPr lang="en-GB" dirty="0"/>
              <a:t>Interested  - who are they ? Internal, External and Common</a:t>
            </a:r>
          </a:p>
          <a:p>
            <a:r>
              <a:rPr lang="en-GB" dirty="0"/>
              <a:t>Involved – You may want to list their names down </a:t>
            </a:r>
          </a:p>
          <a:p>
            <a:r>
              <a:rPr lang="en-GB" dirty="0"/>
              <a:t>Influential – Those positively or negatively impact the project </a:t>
            </a:r>
          </a:p>
          <a:p>
            <a:r>
              <a:rPr lang="en-GB" dirty="0"/>
              <a:t>Impacted – during and after the project </a:t>
            </a:r>
          </a:p>
          <a:p>
            <a:endParaRPr lang="en-GB" dirty="0"/>
          </a:p>
        </p:txBody>
      </p:sp>
    </p:spTree>
    <p:extLst>
      <p:ext uri="{BB962C8B-B14F-4D97-AF65-F5344CB8AC3E}">
        <p14:creationId xmlns:p14="http://schemas.microsoft.com/office/powerpoint/2010/main" val="26733149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FFF92-7488-217C-7E91-4371E7670AD8}"/>
              </a:ext>
            </a:extLst>
          </p:cNvPr>
          <p:cNvSpPr>
            <a:spLocks noGrp="1"/>
          </p:cNvSpPr>
          <p:nvPr>
            <p:ph type="title"/>
          </p:nvPr>
        </p:nvSpPr>
        <p:spPr/>
        <p:txBody>
          <a:bodyPr/>
          <a:lstStyle/>
          <a:p>
            <a:r>
              <a:rPr lang="en-GB" dirty="0"/>
              <a:t>Assessing Stakeholders</a:t>
            </a:r>
          </a:p>
        </p:txBody>
      </p:sp>
      <p:sp>
        <p:nvSpPr>
          <p:cNvPr id="3" name="Content Placeholder 2">
            <a:extLst>
              <a:ext uri="{FF2B5EF4-FFF2-40B4-BE49-F238E27FC236}">
                <a16:creationId xmlns:a16="http://schemas.microsoft.com/office/drawing/2014/main" id="{4D6FF499-CA17-969E-D134-C3631F1DAC5A}"/>
              </a:ext>
            </a:extLst>
          </p:cNvPr>
          <p:cNvSpPr>
            <a:spLocks noGrp="1"/>
          </p:cNvSpPr>
          <p:nvPr>
            <p:ph idx="1"/>
          </p:nvPr>
        </p:nvSpPr>
        <p:spPr/>
        <p:txBody>
          <a:bodyPr/>
          <a:lstStyle/>
          <a:p>
            <a:r>
              <a:rPr lang="en-GB" dirty="0"/>
              <a:t>This approach is scalable to different size projects. For small projects, the framework would merely prompt brief consideration and for large projects this approach would be further detailed. </a:t>
            </a:r>
          </a:p>
        </p:txBody>
      </p:sp>
    </p:spTree>
    <p:extLst>
      <p:ext uri="{BB962C8B-B14F-4D97-AF65-F5344CB8AC3E}">
        <p14:creationId xmlns:p14="http://schemas.microsoft.com/office/powerpoint/2010/main" val="11125122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FFF92-7488-217C-7E91-4371E7670AD8}"/>
              </a:ext>
            </a:extLst>
          </p:cNvPr>
          <p:cNvSpPr>
            <a:spLocks noGrp="1"/>
          </p:cNvSpPr>
          <p:nvPr>
            <p:ph type="title"/>
          </p:nvPr>
        </p:nvSpPr>
        <p:spPr/>
        <p:txBody>
          <a:bodyPr/>
          <a:lstStyle/>
          <a:p>
            <a:r>
              <a:rPr lang="en-GB" dirty="0"/>
              <a:t>Assessing Stakeholders</a:t>
            </a:r>
          </a:p>
        </p:txBody>
      </p:sp>
      <p:sp>
        <p:nvSpPr>
          <p:cNvPr id="3" name="Content Placeholder 2">
            <a:extLst>
              <a:ext uri="{FF2B5EF4-FFF2-40B4-BE49-F238E27FC236}">
                <a16:creationId xmlns:a16="http://schemas.microsoft.com/office/drawing/2014/main" id="{4D6FF499-CA17-969E-D134-C3631F1DAC5A}"/>
              </a:ext>
            </a:extLst>
          </p:cNvPr>
          <p:cNvSpPr>
            <a:spLocks noGrp="1"/>
          </p:cNvSpPr>
          <p:nvPr>
            <p:ph idx="1"/>
          </p:nvPr>
        </p:nvSpPr>
        <p:spPr/>
        <p:txBody>
          <a:bodyPr/>
          <a:lstStyle/>
          <a:p>
            <a:r>
              <a:rPr lang="en-GB" dirty="0"/>
              <a:t>The purpose of assessing stakeholders is to segment them into different priority groups for engagement. Once the stakeholders are assessed, the organisation can more tactically decide who is the most important as well as when to engage each of the stakeholders groups in a stakeholder mapping</a:t>
            </a:r>
          </a:p>
        </p:txBody>
      </p:sp>
    </p:spTree>
    <p:extLst>
      <p:ext uri="{BB962C8B-B14F-4D97-AF65-F5344CB8AC3E}">
        <p14:creationId xmlns:p14="http://schemas.microsoft.com/office/powerpoint/2010/main" val="20807931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D3B27-654E-FA95-ED76-F811C1DE19FD}"/>
              </a:ext>
            </a:extLst>
          </p:cNvPr>
          <p:cNvSpPr>
            <a:spLocks noGrp="1"/>
          </p:cNvSpPr>
          <p:nvPr>
            <p:ph type="title"/>
          </p:nvPr>
        </p:nvSpPr>
        <p:spPr>
          <a:solidFill>
            <a:schemeClr val="accent1"/>
          </a:solidFill>
          <a:ln>
            <a:solidFill>
              <a:schemeClr val="accent1"/>
            </a:solidFill>
          </a:ln>
        </p:spPr>
        <p:txBody>
          <a:bodyPr/>
          <a:lstStyle/>
          <a:p>
            <a:r>
              <a:rPr lang="en-GB" dirty="0"/>
              <a:t>Stakeholder mapping example </a:t>
            </a:r>
          </a:p>
        </p:txBody>
      </p:sp>
      <p:pic>
        <p:nvPicPr>
          <p:cNvPr id="8" name="Content Placeholder 7">
            <a:extLst>
              <a:ext uri="{FF2B5EF4-FFF2-40B4-BE49-F238E27FC236}">
                <a16:creationId xmlns:a16="http://schemas.microsoft.com/office/drawing/2014/main" id="{0CBC4F62-9F82-5960-486F-087E686F2C34}"/>
              </a:ext>
            </a:extLst>
          </p:cNvPr>
          <p:cNvPicPr>
            <a:picLocks noGrp="1" noChangeAspect="1"/>
          </p:cNvPicPr>
          <p:nvPr>
            <p:ph idx="1"/>
          </p:nvPr>
        </p:nvPicPr>
        <p:blipFill>
          <a:blip r:embed="rId2"/>
          <a:stretch>
            <a:fillRect/>
          </a:stretch>
        </p:blipFill>
        <p:spPr>
          <a:xfrm>
            <a:off x="3860024" y="1600200"/>
            <a:ext cx="4471952" cy="3916363"/>
          </a:xfrm>
          <a:prstGeom prst="rect">
            <a:avLst/>
          </a:prstGeom>
        </p:spPr>
      </p:pic>
    </p:spTree>
    <p:extLst>
      <p:ext uri="{BB962C8B-B14F-4D97-AF65-F5344CB8AC3E}">
        <p14:creationId xmlns:p14="http://schemas.microsoft.com/office/powerpoint/2010/main" val="10812886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B8E99-0762-558C-82FE-5969C8F7E185}"/>
              </a:ext>
            </a:extLst>
          </p:cNvPr>
          <p:cNvSpPr>
            <a:spLocks noGrp="1"/>
          </p:cNvSpPr>
          <p:nvPr>
            <p:ph type="title"/>
          </p:nvPr>
        </p:nvSpPr>
        <p:spPr>
          <a:solidFill>
            <a:schemeClr val="accent1"/>
          </a:solidFill>
        </p:spPr>
        <p:txBody>
          <a:bodyPr/>
          <a:lstStyle/>
          <a:p>
            <a:r>
              <a:rPr lang="en-GB" dirty="0" err="1"/>
              <a:t>Mendelow’s</a:t>
            </a:r>
            <a:r>
              <a:rPr lang="en-GB" dirty="0"/>
              <a:t> Matrix </a:t>
            </a:r>
          </a:p>
        </p:txBody>
      </p:sp>
      <p:sp>
        <p:nvSpPr>
          <p:cNvPr id="3" name="Content Placeholder 2">
            <a:extLst>
              <a:ext uri="{FF2B5EF4-FFF2-40B4-BE49-F238E27FC236}">
                <a16:creationId xmlns:a16="http://schemas.microsoft.com/office/drawing/2014/main" id="{4F288044-D0D5-1B41-693D-26E2CB28FE91}"/>
              </a:ext>
            </a:extLst>
          </p:cNvPr>
          <p:cNvSpPr>
            <a:spLocks noGrp="1"/>
          </p:cNvSpPr>
          <p:nvPr>
            <p:ph idx="1"/>
          </p:nvPr>
        </p:nvSpPr>
        <p:spPr/>
        <p:txBody>
          <a:bodyPr/>
          <a:lstStyle/>
          <a:p>
            <a:r>
              <a:rPr lang="en-GB" dirty="0"/>
              <a:t>In 1991, Audrey </a:t>
            </a:r>
            <a:r>
              <a:rPr lang="en-GB" dirty="0" err="1"/>
              <a:t>Mendelow</a:t>
            </a:r>
            <a:r>
              <a:rPr lang="en-GB" dirty="0"/>
              <a:t> published a paper which explained that stakeholders with the highest combination of power and interest are likely to be those with the highest influence over organisation strategy and objectives </a:t>
            </a:r>
          </a:p>
        </p:txBody>
      </p:sp>
    </p:spTree>
    <p:extLst>
      <p:ext uri="{BB962C8B-B14F-4D97-AF65-F5344CB8AC3E}">
        <p14:creationId xmlns:p14="http://schemas.microsoft.com/office/powerpoint/2010/main" val="9606768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B8E99-0762-558C-82FE-5969C8F7E185}"/>
              </a:ext>
            </a:extLst>
          </p:cNvPr>
          <p:cNvSpPr>
            <a:spLocks noGrp="1"/>
          </p:cNvSpPr>
          <p:nvPr>
            <p:ph type="title"/>
          </p:nvPr>
        </p:nvSpPr>
        <p:spPr>
          <a:solidFill>
            <a:schemeClr val="accent1"/>
          </a:solidFill>
        </p:spPr>
        <p:txBody>
          <a:bodyPr/>
          <a:lstStyle/>
          <a:p>
            <a:r>
              <a:rPr lang="en-GB" dirty="0" err="1"/>
              <a:t>Mendelow’s</a:t>
            </a:r>
            <a:r>
              <a:rPr lang="en-GB" dirty="0"/>
              <a:t> Matrix </a:t>
            </a:r>
          </a:p>
        </p:txBody>
      </p:sp>
      <p:sp>
        <p:nvSpPr>
          <p:cNvPr id="3" name="Content Placeholder 2">
            <a:extLst>
              <a:ext uri="{FF2B5EF4-FFF2-40B4-BE49-F238E27FC236}">
                <a16:creationId xmlns:a16="http://schemas.microsoft.com/office/drawing/2014/main" id="{4F288044-D0D5-1B41-693D-26E2CB28FE91}"/>
              </a:ext>
            </a:extLst>
          </p:cNvPr>
          <p:cNvSpPr>
            <a:spLocks noGrp="1"/>
          </p:cNvSpPr>
          <p:nvPr>
            <p:ph idx="1"/>
          </p:nvPr>
        </p:nvSpPr>
        <p:spPr/>
        <p:txBody>
          <a:bodyPr/>
          <a:lstStyle/>
          <a:p>
            <a:pPr marL="0" indent="0">
              <a:buNone/>
            </a:pPr>
            <a:r>
              <a:rPr lang="en-GB" b="1" dirty="0"/>
              <a:t>Influence = Power X Interest </a:t>
            </a:r>
          </a:p>
          <a:p>
            <a:r>
              <a:rPr lang="en-GB" b="1" dirty="0"/>
              <a:t>Power </a:t>
            </a:r>
            <a:r>
              <a:rPr lang="en-GB" dirty="0"/>
              <a:t>: Think of Power as a stakeholder’s ability to influence decisions (“how much they can”)</a:t>
            </a:r>
          </a:p>
          <a:p>
            <a:r>
              <a:rPr lang="en-GB" b="1" dirty="0"/>
              <a:t>Interest </a:t>
            </a:r>
            <a:r>
              <a:rPr lang="en-GB" dirty="0"/>
              <a:t>: Think of Interest as how interested a stakeholder is in the initiative being evaluated (“how much they care”) </a:t>
            </a:r>
          </a:p>
        </p:txBody>
      </p:sp>
    </p:spTree>
    <p:extLst>
      <p:ext uri="{BB962C8B-B14F-4D97-AF65-F5344CB8AC3E}">
        <p14:creationId xmlns:p14="http://schemas.microsoft.com/office/powerpoint/2010/main" val="9763692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8FC26-4FBA-09E4-0FF1-B8B0BDE264C5}"/>
              </a:ext>
            </a:extLst>
          </p:cNvPr>
          <p:cNvSpPr>
            <a:spLocks noGrp="1"/>
          </p:cNvSpPr>
          <p:nvPr>
            <p:ph type="title"/>
          </p:nvPr>
        </p:nvSpPr>
        <p:spPr>
          <a:xfrm>
            <a:off x="609600" y="274638"/>
            <a:ext cx="10972800" cy="1143000"/>
          </a:xfrm>
          <a:solidFill>
            <a:schemeClr val="accent1"/>
          </a:solidFill>
        </p:spPr>
        <p:txBody>
          <a:bodyPr wrap="square" anchor="ctr">
            <a:normAutofit/>
          </a:bodyPr>
          <a:lstStyle/>
          <a:p>
            <a:r>
              <a:rPr lang="en-GB" dirty="0"/>
              <a:t>Stakeholder Matrix </a:t>
            </a:r>
          </a:p>
        </p:txBody>
      </p:sp>
      <p:sp>
        <p:nvSpPr>
          <p:cNvPr id="12" name="Content Placeholder 3">
            <a:extLst>
              <a:ext uri="{FF2B5EF4-FFF2-40B4-BE49-F238E27FC236}">
                <a16:creationId xmlns:a16="http://schemas.microsoft.com/office/drawing/2014/main" id="{AF08BED9-9876-2358-8A8F-6B96977D3917}"/>
              </a:ext>
            </a:extLst>
          </p:cNvPr>
          <p:cNvSpPr>
            <a:spLocks noGrp="1"/>
          </p:cNvSpPr>
          <p:nvPr>
            <p:ph sz="half" idx="1"/>
          </p:nvPr>
        </p:nvSpPr>
        <p:spPr>
          <a:xfrm>
            <a:off x="609600" y="1600201"/>
            <a:ext cx="5384800" cy="3989040"/>
          </a:xfrm>
        </p:spPr>
        <p:txBody>
          <a:bodyPr wrap="square" anchor="t">
            <a:normAutofit/>
          </a:bodyPr>
          <a:lstStyle/>
          <a:p>
            <a:r>
              <a:rPr lang="en-US" dirty="0"/>
              <a:t>Whilst this matrix in largely used for business planning , marketing communication planning and reputation management ( public relations) , it is also used in stakeholder analysis </a:t>
            </a:r>
          </a:p>
        </p:txBody>
      </p:sp>
      <p:pic>
        <p:nvPicPr>
          <p:cNvPr id="10" name="Content Placeholder 9">
            <a:extLst>
              <a:ext uri="{FF2B5EF4-FFF2-40B4-BE49-F238E27FC236}">
                <a16:creationId xmlns:a16="http://schemas.microsoft.com/office/drawing/2014/main" id="{A12251A7-E547-B41B-02B8-4F916DA73D2F}"/>
              </a:ext>
            </a:extLst>
          </p:cNvPr>
          <p:cNvPicPr>
            <a:picLocks noGrp="1" noChangeAspect="1"/>
          </p:cNvPicPr>
          <p:nvPr>
            <p:ph sz="half" idx="2"/>
          </p:nvPr>
        </p:nvPicPr>
        <p:blipFill>
          <a:blip r:embed="rId2"/>
          <a:stretch>
            <a:fillRect/>
          </a:stretch>
        </p:blipFill>
        <p:spPr>
          <a:xfrm>
            <a:off x="7320136" y="1085688"/>
            <a:ext cx="4608512" cy="4686623"/>
          </a:xfrm>
          <a:prstGeom prst="rect">
            <a:avLst/>
          </a:prstGeom>
          <a:noFill/>
        </p:spPr>
      </p:pic>
    </p:spTree>
    <p:extLst>
      <p:ext uri="{BB962C8B-B14F-4D97-AF65-F5344CB8AC3E}">
        <p14:creationId xmlns:p14="http://schemas.microsoft.com/office/powerpoint/2010/main" val="14608182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79588-269E-6925-59D3-1C3279CA03A0}"/>
              </a:ext>
            </a:extLst>
          </p:cNvPr>
          <p:cNvSpPr>
            <a:spLocks noGrp="1"/>
          </p:cNvSpPr>
          <p:nvPr>
            <p:ph type="title"/>
          </p:nvPr>
        </p:nvSpPr>
        <p:spPr>
          <a:solidFill>
            <a:schemeClr val="accent1"/>
          </a:solidFill>
        </p:spPr>
        <p:txBody>
          <a:bodyPr/>
          <a:lstStyle/>
          <a:p>
            <a:r>
              <a:rPr lang="en-GB" dirty="0"/>
              <a:t>High Power/High Interest </a:t>
            </a:r>
          </a:p>
        </p:txBody>
      </p:sp>
      <p:sp>
        <p:nvSpPr>
          <p:cNvPr id="3" name="Content Placeholder 2">
            <a:extLst>
              <a:ext uri="{FF2B5EF4-FFF2-40B4-BE49-F238E27FC236}">
                <a16:creationId xmlns:a16="http://schemas.microsoft.com/office/drawing/2014/main" id="{4E41375A-6939-F34D-273A-182BEA379194}"/>
              </a:ext>
            </a:extLst>
          </p:cNvPr>
          <p:cNvSpPr>
            <a:spLocks noGrp="1"/>
          </p:cNvSpPr>
          <p:nvPr>
            <p:ph idx="1"/>
          </p:nvPr>
        </p:nvSpPr>
        <p:spPr/>
        <p:txBody>
          <a:bodyPr/>
          <a:lstStyle/>
          <a:p>
            <a:r>
              <a:rPr lang="en-GB" sz="2800" dirty="0"/>
              <a:t>These are the key players, and their needs and expectations are to be understood from the start of any project. </a:t>
            </a:r>
          </a:p>
          <a:p>
            <a:r>
              <a:rPr lang="en-GB" sz="2800" dirty="0"/>
              <a:t>When setting project objectives, these stakeholders should be engaged to understand the project definition . They also need to be appraised throughout the project and leverage to support the organisation when the authority does not match the project responsibilities </a:t>
            </a:r>
          </a:p>
        </p:txBody>
      </p:sp>
    </p:spTree>
    <p:extLst>
      <p:ext uri="{BB962C8B-B14F-4D97-AF65-F5344CB8AC3E}">
        <p14:creationId xmlns:p14="http://schemas.microsoft.com/office/powerpoint/2010/main" val="37653402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CE838-AC38-F3CF-0B2D-CCC40774DB2B}"/>
              </a:ext>
            </a:extLst>
          </p:cNvPr>
          <p:cNvSpPr>
            <a:spLocks noGrp="1"/>
          </p:cNvSpPr>
          <p:nvPr>
            <p:ph type="title"/>
          </p:nvPr>
        </p:nvSpPr>
        <p:spPr>
          <a:solidFill>
            <a:schemeClr val="accent1"/>
          </a:solidFill>
        </p:spPr>
        <p:txBody>
          <a:bodyPr/>
          <a:lstStyle/>
          <a:p>
            <a:r>
              <a:rPr lang="en-GB" dirty="0"/>
              <a:t>High Power / Low Interest </a:t>
            </a:r>
          </a:p>
        </p:txBody>
      </p:sp>
      <p:sp>
        <p:nvSpPr>
          <p:cNvPr id="3" name="Content Placeholder 2">
            <a:extLst>
              <a:ext uri="{FF2B5EF4-FFF2-40B4-BE49-F238E27FC236}">
                <a16:creationId xmlns:a16="http://schemas.microsoft.com/office/drawing/2014/main" id="{F906AD6D-EBE5-103C-0961-13E86ABD6D02}"/>
              </a:ext>
            </a:extLst>
          </p:cNvPr>
          <p:cNvSpPr>
            <a:spLocks noGrp="1"/>
          </p:cNvSpPr>
          <p:nvPr>
            <p:ph idx="1"/>
          </p:nvPr>
        </p:nvSpPr>
        <p:spPr/>
        <p:txBody>
          <a:bodyPr/>
          <a:lstStyle/>
          <a:p>
            <a:r>
              <a:rPr lang="en-GB" dirty="0"/>
              <a:t>Low interest does not mean the stakeholder does not care about the project. Typically, their interest is low because the project does not impact them. However, the power to make decisions in the project such as procurement approving purchases, so the company needs to identify their needs and comply with the purchasing protocols </a:t>
            </a:r>
          </a:p>
        </p:txBody>
      </p:sp>
    </p:spTree>
    <p:extLst>
      <p:ext uri="{BB962C8B-B14F-4D97-AF65-F5344CB8AC3E}">
        <p14:creationId xmlns:p14="http://schemas.microsoft.com/office/powerpoint/2010/main" val="3699105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6F676-F3B9-D1A9-B95D-5B8DC0F8A5FD}"/>
              </a:ext>
            </a:extLst>
          </p:cNvPr>
          <p:cNvSpPr>
            <a:spLocks noGrp="1"/>
          </p:cNvSpPr>
          <p:nvPr>
            <p:ph type="title"/>
          </p:nvPr>
        </p:nvSpPr>
        <p:spPr>
          <a:solidFill>
            <a:schemeClr val="accent1"/>
          </a:solidFill>
        </p:spPr>
        <p:txBody>
          <a:bodyPr/>
          <a:lstStyle/>
          <a:p>
            <a:r>
              <a:rPr lang="en-GB" dirty="0"/>
              <a:t>Low Power/High Interest </a:t>
            </a:r>
          </a:p>
        </p:txBody>
      </p:sp>
      <p:sp>
        <p:nvSpPr>
          <p:cNvPr id="3" name="Content Placeholder 2">
            <a:extLst>
              <a:ext uri="{FF2B5EF4-FFF2-40B4-BE49-F238E27FC236}">
                <a16:creationId xmlns:a16="http://schemas.microsoft.com/office/drawing/2014/main" id="{C7BAFD56-F64B-5034-3B1D-F188806D2743}"/>
              </a:ext>
            </a:extLst>
          </p:cNvPr>
          <p:cNvSpPr>
            <a:spLocks noGrp="1"/>
          </p:cNvSpPr>
          <p:nvPr>
            <p:ph idx="1"/>
          </p:nvPr>
        </p:nvSpPr>
        <p:spPr/>
        <p:txBody>
          <a:bodyPr/>
          <a:lstStyle/>
          <a:p>
            <a:r>
              <a:rPr lang="en-GB" dirty="0"/>
              <a:t>These stakeholders have low power but as a collective they could have high power. Therefore, the company need to ensure they understand the drivers of their high interest in the project and keep them informed about the progress, and perhaps consult them on some aspect.  </a:t>
            </a:r>
          </a:p>
        </p:txBody>
      </p:sp>
    </p:spTree>
    <p:extLst>
      <p:ext uri="{BB962C8B-B14F-4D97-AF65-F5344CB8AC3E}">
        <p14:creationId xmlns:p14="http://schemas.microsoft.com/office/powerpoint/2010/main" val="25439972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54B7D-05E5-E81D-4F8A-44D66201152D}"/>
              </a:ext>
            </a:extLst>
          </p:cNvPr>
          <p:cNvSpPr>
            <a:spLocks noGrp="1"/>
          </p:cNvSpPr>
          <p:nvPr>
            <p:ph type="title"/>
          </p:nvPr>
        </p:nvSpPr>
        <p:spPr>
          <a:solidFill>
            <a:schemeClr val="accent1"/>
          </a:solidFill>
        </p:spPr>
        <p:txBody>
          <a:bodyPr/>
          <a:lstStyle/>
          <a:p>
            <a:r>
              <a:rPr lang="en-GB" dirty="0"/>
              <a:t>Low Power/Low Interest</a:t>
            </a:r>
          </a:p>
        </p:txBody>
      </p:sp>
      <p:sp>
        <p:nvSpPr>
          <p:cNvPr id="3" name="Content Placeholder 2">
            <a:extLst>
              <a:ext uri="{FF2B5EF4-FFF2-40B4-BE49-F238E27FC236}">
                <a16:creationId xmlns:a16="http://schemas.microsoft.com/office/drawing/2014/main" id="{4ABD2271-EF7E-6341-5A77-B688EB9D6678}"/>
              </a:ext>
            </a:extLst>
          </p:cNvPr>
          <p:cNvSpPr>
            <a:spLocks noGrp="1"/>
          </p:cNvSpPr>
          <p:nvPr>
            <p:ph idx="1"/>
          </p:nvPr>
        </p:nvSpPr>
        <p:spPr/>
        <p:txBody>
          <a:bodyPr/>
          <a:lstStyle/>
          <a:p>
            <a:r>
              <a:rPr lang="en-GB" dirty="0"/>
              <a:t>These are the lowest priority stakeholders. Its is important to remember that the longer the project , the more likely the stakeholder mapping could change as people’s power and/or interest positions shift</a:t>
            </a:r>
          </a:p>
        </p:txBody>
      </p:sp>
    </p:spTree>
    <p:extLst>
      <p:ext uri="{BB962C8B-B14F-4D97-AF65-F5344CB8AC3E}">
        <p14:creationId xmlns:p14="http://schemas.microsoft.com/office/powerpoint/2010/main" val="3171064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9D64D-E45B-0DDA-5634-083F33C5D077}"/>
              </a:ext>
            </a:extLst>
          </p:cNvPr>
          <p:cNvSpPr>
            <a:spLocks noGrp="1"/>
          </p:cNvSpPr>
          <p:nvPr>
            <p:ph type="title"/>
          </p:nvPr>
        </p:nvSpPr>
        <p:spPr>
          <a:xfrm>
            <a:off x="623392" y="274638"/>
            <a:ext cx="10959008" cy="778098"/>
          </a:xfrm>
          <a:solidFill>
            <a:schemeClr val="accent1"/>
          </a:solidFill>
        </p:spPr>
        <p:txBody>
          <a:bodyPr/>
          <a:lstStyle/>
          <a:p>
            <a:br>
              <a:rPr lang="en-GB" sz="2000" dirty="0"/>
            </a:br>
            <a:br>
              <a:rPr lang="en-GB" sz="2000" dirty="0"/>
            </a:br>
            <a:r>
              <a:rPr lang="en-GB" sz="3200" b="1" dirty="0">
                <a:solidFill>
                  <a:schemeClr val="bg1"/>
                </a:solidFill>
              </a:rPr>
              <a:t>Example of Stakeholder Assessment </a:t>
            </a:r>
            <a:br>
              <a:rPr lang="en-GB" sz="2000" b="1" dirty="0">
                <a:solidFill>
                  <a:schemeClr val="bg1"/>
                </a:solidFill>
              </a:rPr>
            </a:br>
            <a:r>
              <a:rPr lang="en-GB" sz="2000" b="1" dirty="0">
                <a:solidFill>
                  <a:schemeClr val="bg1"/>
                </a:solidFill>
              </a:rPr>
              <a:t>H- High M – Medium L – Low </a:t>
            </a:r>
            <a:br>
              <a:rPr lang="en-GB" dirty="0"/>
            </a:br>
            <a:endParaRPr lang="en-GB" dirty="0"/>
          </a:p>
        </p:txBody>
      </p:sp>
      <p:graphicFrame>
        <p:nvGraphicFramePr>
          <p:cNvPr id="4" name="Table 4">
            <a:extLst>
              <a:ext uri="{FF2B5EF4-FFF2-40B4-BE49-F238E27FC236}">
                <a16:creationId xmlns:a16="http://schemas.microsoft.com/office/drawing/2014/main" id="{3D3F6CB3-8999-9CF6-8FE3-1DA324F780BE}"/>
              </a:ext>
            </a:extLst>
          </p:cNvPr>
          <p:cNvGraphicFramePr>
            <a:graphicFrameLocks noGrp="1"/>
          </p:cNvGraphicFramePr>
          <p:nvPr>
            <p:ph idx="1"/>
            <p:extLst>
              <p:ext uri="{D42A27DB-BD31-4B8C-83A1-F6EECF244321}">
                <p14:modId xmlns:p14="http://schemas.microsoft.com/office/powerpoint/2010/main" val="2724934795"/>
              </p:ext>
            </p:extLst>
          </p:nvPr>
        </p:nvGraphicFramePr>
        <p:xfrm>
          <a:off x="623392" y="1196752"/>
          <a:ext cx="10959008" cy="4389120"/>
        </p:xfrm>
        <a:graphic>
          <a:graphicData uri="http://schemas.openxmlformats.org/drawingml/2006/table">
            <a:tbl>
              <a:tblPr firstRow="1" bandRow="1">
                <a:tableStyleId>{5C22544A-7EE6-4342-B048-85BDC9FD1C3A}</a:tableStyleId>
              </a:tblPr>
              <a:tblGrid>
                <a:gridCol w="2448272">
                  <a:extLst>
                    <a:ext uri="{9D8B030D-6E8A-4147-A177-3AD203B41FA5}">
                      <a16:colId xmlns:a16="http://schemas.microsoft.com/office/drawing/2014/main" val="3676128401"/>
                    </a:ext>
                  </a:extLst>
                </a:gridCol>
                <a:gridCol w="1927056">
                  <a:extLst>
                    <a:ext uri="{9D8B030D-6E8A-4147-A177-3AD203B41FA5}">
                      <a16:colId xmlns:a16="http://schemas.microsoft.com/office/drawing/2014/main" val="1175250679"/>
                    </a:ext>
                  </a:extLst>
                </a:gridCol>
                <a:gridCol w="2194560">
                  <a:extLst>
                    <a:ext uri="{9D8B030D-6E8A-4147-A177-3AD203B41FA5}">
                      <a16:colId xmlns:a16="http://schemas.microsoft.com/office/drawing/2014/main" val="2066705252"/>
                    </a:ext>
                  </a:extLst>
                </a:gridCol>
                <a:gridCol w="2194560">
                  <a:extLst>
                    <a:ext uri="{9D8B030D-6E8A-4147-A177-3AD203B41FA5}">
                      <a16:colId xmlns:a16="http://schemas.microsoft.com/office/drawing/2014/main" val="3396194597"/>
                    </a:ext>
                  </a:extLst>
                </a:gridCol>
                <a:gridCol w="2194560">
                  <a:extLst>
                    <a:ext uri="{9D8B030D-6E8A-4147-A177-3AD203B41FA5}">
                      <a16:colId xmlns:a16="http://schemas.microsoft.com/office/drawing/2014/main" val="2204473114"/>
                    </a:ext>
                  </a:extLst>
                </a:gridCol>
              </a:tblGrid>
              <a:tr h="893892">
                <a:tc>
                  <a:txBody>
                    <a:bodyPr/>
                    <a:lstStyle/>
                    <a:p>
                      <a:r>
                        <a:rPr lang="en-GB" dirty="0"/>
                        <a:t>Stakeholder (Group/Person)</a:t>
                      </a:r>
                    </a:p>
                  </a:txBody>
                  <a:tcPr/>
                </a:tc>
                <a:tc>
                  <a:txBody>
                    <a:bodyPr/>
                    <a:lstStyle/>
                    <a:p>
                      <a:r>
                        <a:rPr lang="en-GB" dirty="0"/>
                        <a:t>Level of interest H/M/L</a:t>
                      </a:r>
                    </a:p>
                  </a:txBody>
                  <a:tcPr/>
                </a:tc>
                <a:tc>
                  <a:txBody>
                    <a:bodyPr/>
                    <a:lstStyle/>
                    <a:p>
                      <a:r>
                        <a:rPr lang="en-GB" dirty="0"/>
                        <a:t>Level of Involvement</a:t>
                      </a:r>
                    </a:p>
                    <a:p>
                      <a:r>
                        <a:rPr lang="en-GB" dirty="0"/>
                        <a:t>H/M/L</a:t>
                      </a:r>
                    </a:p>
                  </a:txBody>
                  <a:tcPr/>
                </a:tc>
                <a:tc>
                  <a:txBody>
                    <a:bodyPr/>
                    <a:lstStyle/>
                    <a:p>
                      <a:r>
                        <a:rPr lang="en-GB" dirty="0"/>
                        <a:t>Level of Influence</a:t>
                      </a:r>
                    </a:p>
                    <a:p>
                      <a:r>
                        <a:rPr lang="en-GB" dirty="0"/>
                        <a:t>H/M/L</a:t>
                      </a:r>
                    </a:p>
                  </a:txBody>
                  <a:tcPr/>
                </a:tc>
                <a:tc>
                  <a:txBody>
                    <a:bodyPr/>
                    <a:lstStyle/>
                    <a:p>
                      <a:r>
                        <a:rPr lang="en-GB" dirty="0"/>
                        <a:t>Level Impacted by project </a:t>
                      </a:r>
                    </a:p>
                    <a:p>
                      <a:r>
                        <a:rPr lang="en-GB" dirty="0"/>
                        <a:t>H/M/L</a:t>
                      </a:r>
                    </a:p>
                  </a:txBody>
                  <a:tcPr/>
                </a:tc>
                <a:extLst>
                  <a:ext uri="{0D108BD9-81ED-4DB2-BD59-A6C34878D82A}">
                    <a16:rowId xmlns:a16="http://schemas.microsoft.com/office/drawing/2014/main" val="3954138903"/>
                  </a:ext>
                </a:extLst>
              </a:tr>
              <a:tr h="362523">
                <a:tc>
                  <a:txBody>
                    <a:bodyPr/>
                    <a:lstStyle/>
                    <a:p>
                      <a:r>
                        <a:rPr lang="en-GB" b="1" dirty="0"/>
                        <a:t>Internal to Project</a:t>
                      </a:r>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562771387"/>
                  </a:ext>
                </a:extLst>
              </a:tr>
              <a:tr h="362523">
                <a:tc>
                  <a:txBody>
                    <a:bodyPr/>
                    <a:lstStyle/>
                    <a:p>
                      <a:r>
                        <a:rPr lang="en-GB" dirty="0"/>
                        <a:t>Head of Facilities </a:t>
                      </a:r>
                    </a:p>
                  </a:txBody>
                  <a:tcPr/>
                </a:tc>
                <a:tc>
                  <a:txBody>
                    <a:bodyPr/>
                    <a:lstStyle/>
                    <a:p>
                      <a:pPr algn="ctr"/>
                      <a:r>
                        <a:rPr lang="en-GB" dirty="0"/>
                        <a:t>High</a:t>
                      </a:r>
                    </a:p>
                  </a:txBody>
                  <a:tcPr/>
                </a:tc>
                <a:tc>
                  <a:txBody>
                    <a:bodyPr/>
                    <a:lstStyle/>
                    <a:p>
                      <a:pPr algn="ctr"/>
                      <a:r>
                        <a:rPr lang="en-GB" dirty="0"/>
                        <a:t>High</a:t>
                      </a:r>
                    </a:p>
                  </a:txBody>
                  <a:tcPr/>
                </a:tc>
                <a:tc>
                  <a:txBody>
                    <a:bodyPr/>
                    <a:lstStyle/>
                    <a:p>
                      <a:pPr algn="ctr"/>
                      <a:r>
                        <a:rPr lang="en-GB" dirty="0"/>
                        <a:t>High</a:t>
                      </a:r>
                    </a:p>
                  </a:txBody>
                  <a:tcPr/>
                </a:tc>
                <a:tc>
                  <a:txBody>
                    <a:bodyPr/>
                    <a:lstStyle/>
                    <a:p>
                      <a:pPr algn="ctr"/>
                      <a:r>
                        <a:rPr lang="en-GB" dirty="0"/>
                        <a:t>High</a:t>
                      </a:r>
                    </a:p>
                  </a:txBody>
                  <a:tcPr/>
                </a:tc>
                <a:extLst>
                  <a:ext uri="{0D108BD9-81ED-4DB2-BD59-A6C34878D82A}">
                    <a16:rowId xmlns:a16="http://schemas.microsoft.com/office/drawing/2014/main" val="2794683774"/>
                  </a:ext>
                </a:extLst>
              </a:tr>
              <a:tr h="362523">
                <a:tc>
                  <a:txBody>
                    <a:bodyPr/>
                    <a:lstStyle/>
                    <a:p>
                      <a:r>
                        <a:rPr lang="en-GB" dirty="0"/>
                        <a:t>Head of IT</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yriad Pro"/>
                          <a:ea typeface="+mn-ea"/>
                          <a:cs typeface="+mn-cs"/>
                        </a:rPr>
                        <a:t>High</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yriad Pro"/>
                          <a:ea typeface="+mn-ea"/>
                          <a:cs typeface="+mn-cs"/>
                        </a:rPr>
                        <a:t>High</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High</a:t>
                      </a:r>
                    </a:p>
                  </a:txBody>
                  <a:tcPr/>
                </a:tc>
                <a:tc>
                  <a:txBody>
                    <a:bodyPr/>
                    <a:lstStyle/>
                    <a:p>
                      <a:pPr algn="ctr"/>
                      <a:r>
                        <a:rPr lang="en-GB" dirty="0"/>
                        <a:t>Medium</a:t>
                      </a:r>
                    </a:p>
                  </a:txBody>
                  <a:tcPr/>
                </a:tc>
                <a:extLst>
                  <a:ext uri="{0D108BD9-81ED-4DB2-BD59-A6C34878D82A}">
                    <a16:rowId xmlns:a16="http://schemas.microsoft.com/office/drawing/2014/main" val="1503032893"/>
                  </a:ext>
                </a:extLst>
              </a:tr>
              <a:tr h="625724">
                <a:tc>
                  <a:txBody>
                    <a:bodyPr/>
                    <a:lstStyle/>
                    <a:p>
                      <a:r>
                        <a:rPr lang="en-GB" b="1" dirty="0"/>
                        <a:t>Internal to Organisation </a:t>
                      </a:r>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4278143370"/>
                  </a:ext>
                </a:extLst>
              </a:tr>
              <a:tr h="362523">
                <a:tc>
                  <a:txBody>
                    <a:bodyPr/>
                    <a:lstStyle/>
                    <a:p>
                      <a:r>
                        <a:rPr lang="en-GB" dirty="0"/>
                        <a:t>Head of Trading </a:t>
                      </a:r>
                    </a:p>
                  </a:txBody>
                  <a:tcPr/>
                </a:tc>
                <a:tc>
                  <a:txBody>
                    <a:bodyPr/>
                    <a:lstStyle/>
                    <a:p>
                      <a:pPr algn="ctr"/>
                      <a:r>
                        <a:rPr lang="en-GB" dirty="0"/>
                        <a:t>High</a:t>
                      </a:r>
                    </a:p>
                  </a:txBody>
                  <a:tcPr/>
                </a:tc>
                <a:tc>
                  <a:txBody>
                    <a:bodyPr/>
                    <a:lstStyle/>
                    <a:p>
                      <a:pPr algn="ctr"/>
                      <a:r>
                        <a:rPr lang="en-GB" dirty="0"/>
                        <a:t>Low</a:t>
                      </a:r>
                    </a:p>
                  </a:txBody>
                  <a:tcPr/>
                </a:tc>
                <a:tc>
                  <a:txBody>
                    <a:bodyPr/>
                    <a:lstStyle/>
                    <a:p>
                      <a:pPr algn="ctr"/>
                      <a:r>
                        <a:rPr lang="en-GB" dirty="0"/>
                        <a:t>High</a:t>
                      </a:r>
                    </a:p>
                  </a:txBody>
                  <a:tcPr/>
                </a:tc>
                <a:tc>
                  <a:txBody>
                    <a:bodyPr/>
                    <a:lstStyle/>
                    <a:p>
                      <a:pPr algn="ctr"/>
                      <a:r>
                        <a:rPr lang="en-GB" dirty="0"/>
                        <a:t>M</a:t>
                      </a:r>
                    </a:p>
                  </a:txBody>
                  <a:tcPr/>
                </a:tc>
                <a:extLst>
                  <a:ext uri="{0D108BD9-81ED-4DB2-BD59-A6C34878D82A}">
                    <a16:rowId xmlns:a16="http://schemas.microsoft.com/office/drawing/2014/main" val="192107610"/>
                  </a:ext>
                </a:extLst>
              </a:tr>
              <a:tr h="362523">
                <a:tc>
                  <a:txBody>
                    <a:bodyPr/>
                    <a:lstStyle/>
                    <a:p>
                      <a:r>
                        <a:rPr lang="en-GB" dirty="0"/>
                        <a:t>General Office Staff</a:t>
                      </a:r>
                    </a:p>
                  </a:txBody>
                  <a:tcPr/>
                </a:tc>
                <a:tc>
                  <a:txBody>
                    <a:bodyPr/>
                    <a:lstStyle/>
                    <a:p>
                      <a:pPr algn="ctr"/>
                      <a:r>
                        <a:rPr lang="en-GB" dirty="0"/>
                        <a:t>Medium</a:t>
                      </a:r>
                    </a:p>
                  </a:txBody>
                  <a:tcPr/>
                </a:tc>
                <a:tc>
                  <a:txBody>
                    <a:bodyPr/>
                    <a:lstStyle/>
                    <a:p>
                      <a:pPr algn="ctr"/>
                      <a:r>
                        <a:rPr lang="en-GB" dirty="0"/>
                        <a:t>Medium</a:t>
                      </a:r>
                    </a:p>
                  </a:txBody>
                  <a:tcPr/>
                </a:tc>
                <a:tc>
                  <a:txBody>
                    <a:bodyPr/>
                    <a:lstStyle/>
                    <a:p>
                      <a:pPr algn="ctr"/>
                      <a:r>
                        <a:rPr lang="en-GB" dirty="0"/>
                        <a:t>Low</a:t>
                      </a:r>
                    </a:p>
                  </a:txBody>
                  <a:tcPr/>
                </a:tc>
                <a:tc>
                  <a:txBody>
                    <a:bodyPr/>
                    <a:lstStyle/>
                    <a:p>
                      <a:pPr algn="ctr"/>
                      <a:r>
                        <a:rPr lang="en-GB" dirty="0"/>
                        <a:t>Medium</a:t>
                      </a:r>
                    </a:p>
                  </a:txBody>
                  <a:tcPr/>
                </a:tc>
                <a:extLst>
                  <a:ext uri="{0D108BD9-81ED-4DB2-BD59-A6C34878D82A}">
                    <a16:rowId xmlns:a16="http://schemas.microsoft.com/office/drawing/2014/main" val="3646792628"/>
                  </a:ext>
                </a:extLst>
              </a:tr>
              <a:tr h="625724">
                <a:tc>
                  <a:txBody>
                    <a:bodyPr/>
                    <a:lstStyle/>
                    <a:p>
                      <a:r>
                        <a:rPr lang="en-GB" b="1" dirty="0"/>
                        <a:t>External to organisation </a:t>
                      </a:r>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546880984"/>
                  </a:ext>
                </a:extLst>
              </a:tr>
              <a:tr h="362523">
                <a:tc>
                  <a:txBody>
                    <a:bodyPr/>
                    <a:lstStyle/>
                    <a:p>
                      <a:r>
                        <a:rPr lang="en-GB" dirty="0"/>
                        <a:t>Supplier</a:t>
                      </a:r>
                    </a:p>
                  </a:txBody>
                  <a:tcPr/>
                </a:tc>
                <a:tc>
                  <a:txBody>
                    <a:bodyPr/>
                    <a:lstStyle/>
                    <a:p>
                      <a:pPr algn="ctr"/>
                      <a:r>
                        <a:rPr lang="en-GB" dirty="0"/>
                        <a:t>Low</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yriad Pro"/>
                          <a:ea typeface="+mn-ea"/>
                          <a:cs typeface="+mn-cs"/>
                        </a:rPr>
                        <a:t>Medium</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Medium</a:t>
                      </a:r>
                    </a:p>
                  </a:txBody>
                  <a:tcPr/>
                </a:tc>
                <a:tc>
                  <a:txBody>
                    <a:bodyPr/>
                    <a:lstStyle/>
                    <a:p>
                      <a:pPr algn="ctr"/>
                      <a:r>
                        <a:rPr lang="en-GB" dirty="0"/>
                        <a:t>Low</a:t>
                      </a:r>
                    </a:p>
                  </a:txBody>
                  <a:tcPr/>
                </a:tc>
                <a:extLst>
                  <a:ext uri="{0D108BD9-81ED-4DB2-BD59-A6C34878D82A}">
                    <a16:rowId xmlns:a16="http://schemas.microsoft.com/office/drawing/2014/main" val="1084367408"/>
                  </a:ext>
                </a:extLst>
              </a:tr>
            </a:tbl>
          </a:graphicData>
        </a:graphic>
      </p:graphicFrame>
    </p:spTree>
    <p:extLst>
      <p:ext uri="{BB962C8B-B14F-4D97-AF65-F5344CB8AC3E}">
        <p14:creationId xmlns:p14="http://schemas.microsoft.com/office/powerpoint/2010/main" val="42061972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3789040"/>
            <a:ext cx="11089232" cy="1656184"/>
          </a:xfrm>
        </p:spPr>
        <p:txBody>
          <a:bodyPr/>
          <a:lstStyle/>
          <a:p>
            <a:pPr algn="just" eaLnBrk="1" hangingPunct="1"/>
            <a:r>
              <a:rPr lang="en-GB" altLang="en-US" sz="3200" b="1" dirty="0">
                <a:solidFill>
                  <a:schemeClr val="tx2">
                    <a:lumMod val="75000"/>
                  </a:schemeClr>
                </a:solidFill>
              </a:rPr>
              <a:t>Do you have any question as yet ?</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87888" y="1117036"/>
            <a:ext cx="2492896" cy="2492896"/>
          </a:xfrm>
          <a:prstGeom prst="rect">
            <a:avLst/>
          </a:prstGeom>
        </p:spPr>
      </p:pic>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5500F-1365-6B5F-C94B-34E3C014171A}"/>
              </a:ext>
            </a:extLst>
          </p:cNvPr>
          <p:cNvSpPr>
            <a:spLocks noGrp="1"/>
          </p:cNvSpPr>
          <p:nvPr>
            <p:ph type="title"/>
          </p:nvPr>
        </p:nvSpPr>
        <p:spPr>
          <a:xfrm>
            <a:off x="609600" y="274638"/>
            <a:ext cx="10972800" cy="1143000"/>
          </a:xfrm>
        </p:spPr>
        <p:txBody>
          <a:bodyPr wrap="square" anchor="ctr">
            <a:normAutofit/>
          </a:bodyPr>
          <a:lstStyle/>
          <a:p>
            <a:r>
              <a:rPr lang="en-GB" dirty="0"/>
              <a:t>Break </a:t>
            </a:r>
          </a:p>
        </p:txBody>
      </p:sp>
      <p:pic>
        <p:nvPicPr>
          <p:cNvPr id="4" name="Content Placeholder 3">
            <a:extLst>
              <a:ext uri="{FF2B5EF4-FFF2-40B4-BE49-F238E27FC236}">
                <a16:creationId xmlns:a16="http://schemas.microsoft.com/office/drawing/2014/main" id="{F1A9C812-4554-CDB4-94A8-CB890F2FBB25}"/>
              </a:ext>
            </a:extLst>
          </p:cNvPr>
          <p:cNvPicPr>
            <a:picLocks noGrp="1" noChangeAspect="1"/>
          </p:cNvPicPr>
          <p:nvPr>
            <p:ph sz="half" idx="1"/>
          </p:nvPr>
        </p:nvPicPr>
        <p:blipFill>
          <a:blip r:embed="rId2"/>
          <a:stretch>
            <a:fillRect/>
          </a:stretch>
        </p:blipFill>
        <p:spPr>
          <a:xfrm>
            <a:off x="681725" y="1600201"/>
            <a:ext cx="5312676" cy="3989040"/>
          </a:xfrm>
          <a:prstGeom prst="rect">
            <a:avLst/>
          </a:prstGeom>
          <a:noFill/>
        </p:spPr>
      </p:pic>
      <p:pic>
        <p:nvPicPr>
          <p:cNvPr id="6" name="Content Placeholder 5">
            <a:extLst>
              <a:ext uri="{FF2B5EF4-FFF2-40B4-BE49-F238E27FC236}">
                <a16:creationId xmlns:a16="http://schemas.microsoft.com/office/drawing/2014/main" id="{00F23CA9-01D6-231A-DE03-0431C618F31D}"/>
              </a:ext>
            </a:extLst>
          </p:cNvPr>
          <p:cNvPicPr>
            <a:picLocks noGrp="1" noChangeAspect="1"/>
          </p:cNvPicPr>
          <p:nvPr>
            <p:ph sz="half" idx="2"/>
          </p:nvPr>
        </p:nvPicPr>
        <p:blipFill>
          <a:blip r:embed="rId3"/>
          <a:stretch>
            <a:fillRect/>
          </a:stretch>
        </p:blipFill>
        <p:spPr>
          <a:xfrm>
            <a:off x="7842250" y="2547144"/>
            <a:ext cx="2095500" cy="2095500"/>
          </a:xfrm>
          <a:prstGeom prst="rect">
            <a:avLst/>
          </a:prstGeom>
        </p:spPr>
      </p:pic>
    </p:spTree>
    <p:extLst>
      <p:ext uri="{BB962C8B-B14F-4D97-AF65-F5344CB8AC3E}">
        <p14:creationId xmlns:p14="http://schemas.microsoft.com/office/powerpoint/2010/main" val="31134050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CF547-9993-53E0-45D2-690F0A49E7C1}"/>
              </a:ext>
            </a:extLst>
          </p:cNvPr>
          <p:cNvSpPr>
            <a:spLocks noGrp="1"/>
          </p:cNvSpPr>
          <p:nvPr>
            <p:ph type="ctrTitle"/>
          </p:nvPr>
        </p:nvSpPr>
        <p:spPr>
          <a:xfrm>
            <a:off x="911424" y="1988841"/>
            <a:ext cx="10363200" cy="1470025"/>
          </a:xfrm>
        </p:spPr>
        <p:txBody>
          <a:bodyPr wrap="square" anchor="ctr">
            <a:normAutofit/>
          </a:bodyPr>
          <a:lstStyle/>
          <a:p>
            <a:r>
              <a:rPr lang="en-GB" dirty="0"/>
              <a:t>Session 2 </a:t>
            </a:r>
          </a:p>
        </p:txBody>
      </p:sp>
      <p:sp>
        <p:nvSpPr>
          <p:cNvPr id="8" name="Subtitle 2">
            <a:extLst>
              <a:ext uri="{FF2B5EF4-FFF2-40B4-BE49-F238E27FC236}">
                <a16:creationId xmlns:a16="http://schemas.microsoft.com/office/drawing/2014/main" id="{E0351766-7CF3-2918-5710-8CEE9301EDC6}"/>
              </a:ext>
            </a:extLst>
          </p:cNvPr>
          <p:cNvSpPr>
            <a:spLocks noGrp="1"/>
          </p:cNvSpPr>
          <p:nvPr>
            <p:ph type="subTitle" idx="1"/>
          </p:nvPr>
        </p:nvSpPr>
        <p:spPr>
          <a:xfrm>
            <a:off x="1825824" y="3744615"/>
            <a:ext cx="8534400" cy="1752600"/>
          </a:xfrm>
        </p:spPr>
        <p:txBody>
          <a:bodyPr/>
          <a:lstStyle/>
          <a:p>
            <a:r>
              <a:rPr lang="en-US" b="1" dirty="0">
                <a:solidFill>
                  <a:schemeClr val="bg1"/>
                </a:solidFill>
              </a:rPr>
              <a:t>Welcome to UES session 2 </a:t>
            </a:r>
          </a:p>
        </p:txBody>
      </p:sp>
    </p:spTree>
    <p:extLst>
      <p:ext uri="{BB962C8B-B14F-4D97-AF65-F5344CB8AC3E}">
        <p14:creationId xmlns:p14="http://schemas.microsoft.com/office/powerpoint/2010/main" val="2342016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778C2-6EAF-0EAC-1AFB-24C2CCAF1824}"/>
              </a:ext>
            </a:extLst>
          </p:cNvPr>
          <p:cNvSpPr>
            <a:spLocks noGrp="1"/>
          </p:cNvSpPr>
          <p:nvPr>
            <p:ph type="title"/>
          </p:nvPr>
        </p:nvSpPr>
        <p:spPr/>
        <p:txBody>
          <a:bodyPr/>
          <a:lstStyle/>
          <a:p>
            <a:r>
              <a:rPr lang="en-GB" dirty="0"/>
              <a:t>Engage stakeholders </a:t>
            </a:r>
          </a:p>
        </p:txBody>
      </p:sp>
      <p:sp>
        <p:nvSpPr>
          <p:cNvPr id="3" name="Content Placeholder 2">
            <a:extLst>
              <a:ext uri="{FF2B5EF4-FFF2-40B4-BE49-F238E27FC236}">
                <a16:creationId xmlns:a16="http://schemas.microsoft.com/office/drawing/2014/main" id="{37C7F35A-00D3-31A1-0A15-43898AD495B6}"/>
              </a:ext>
            </a:extLst>
          </p:cNvPr>
          <p:cNvSpPr>
            <a:spLocks noGrp="1"/>
          </p:cNvSpPr>
          <p:nvPr>
            <p:ph idx="1"/>
          </p:nvPr>
        </p:nvSpPr>
        <p:spPr/>
        <p:txBody>
          <a:bodyPr/>
          <a:lstStyle/>
          <a:p>
            <a:r>
              <a:rPr lang="en-GB" dirty="0"/>
              <a:t>A good practice is to start with mind mapping to visually consolidate the stakeholders information and their connection within the organisation and with each other. </a:t>
            </a:r>
          </a:p>
          <a:p>
            <a:r>
              <a:rPr lang="en-GB" dirty="0"/>
              <a:t>Once done, the data is entered into a stakeholder engagement matrix. The data are then categorised to identify their level of engagement </a:t>
            </a:r>
          </a:p>
        </p:txBody>
      </p:sp>
    </p:spTree>
    <p:extLst>
      <p:ext uri="{BB962C8B-B14F-4D97-AF65-F5344CB8AC3E}">
        <p14:creationId xmlns:p14="http://schemas.microsoft.com/office/powerpoint/2010/main" val="35363182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3B824-D07B-2B50-4F9F-82883E1B85C6}"/>
              </a:ext>
            </a:extLst>
          </p:cNvPr>
          <p:cNvSpPr>
            <a:spLocks noGrp="1"/>
          </p:cNvSpPr>
          <p:nvPr>
            <p:ph type="title"/>
          </p:nvPr>
        </p:nvSpPr>
        <p:spPr/>
        <p:txBody>
          <a:bodyPr/>
          <a:lstStyle/>
          <a:p>
            <a:r>
              <a:rPr lang="en-GB" dirty="0"/>
              <a:t>Level of engagement </a:t>
            </a:r>
          </a:p>
        </p:txBody>
      </p:sp>
      <p:sp>
        <p:nvSpPr>
          <p:cNvPr id="3" name="Content Placeholder 2">
            <a:extLst>
              <a:ext uri="{FF2B5EF4-FFF2-40B4-BE49-F238E27FC236}">
                <a16:creationId xmlns:a16="http://schemas.microsoft.com/office/drawing/2014/main" id="{2A74778E-8558-C6AB-A1F1-A234B71CC875}"/>
              </a:ext>
            </a:extLst>
          </p:cNvPr>
          <p:cNvSpPr>
            <a:spLocks noGrp="1"/>
          </p:cNvSpPr>
          <p:nvPr>
            <p:ph idx="1"/>
          </p:nvPr>
        </p:nvSpPr>
        <p:spPr/>
        <p:txBody>
          <a:bodyPr/>
          <a:lstStyle/>
          <a:p>
            <a:r>
              <a:rPr lang="en-GB" sz="2400" dirty="0"/>
              <a:t>Unaware -  the state where the stakeholders are unaware of the project and its impact</a:t>
            </a:r>
          </a:p>
          <a:p>
            <a:r>
              <a:rPr lang="en-GB" sz="2400" dirty="0"/>
              <a:t>Resistant – The state where the stakeholders are resistant to changes to the planned work</a:t>
            </a:r>
          </a:p>
          <a:p>
            <a:r>
              <a:rPr lang="en-GB" sz="2400" dirty="0"/>
              <a:t>Neutral – The state where the stakeholders are neither supportive nor resistant </a:t>
            </a:r>
          </a:p>
          <a:p>
            <a:r>
              <a:rPr lang="en-GB" sz="2400" dirty="0"/>
              <a:t>Supportive – The state where the stakeholders are supportive to the organisation’s work </a:t>
            </a:r>
          </a:p>
          <a:p>
            <a:r>
              <a:rPr lang="en-GB" sz="2400" dirty="0"/>
              <a:t>Leading – The state where the stakeholders are actively engaged in making sure the organisation’s work is a success</a:t>
            </a:r>
          </a:p>
        </p:txBody>
      </p:sp>
    </p:spTree>
    <p:extLst>
      <p:ext uri="{BB962C8B-B14F-4D97-AF65-F5344CB8AC3E}">
        <p14:creationId xmlns:p14="http://schemas.microsoft.com/office/powerpoint/2010/main" val="8965529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3B824-D07B-2B50-4F9F-82883E1B85C6}"/>
              </a:ext>
            </a:extLst>
          </p:cNvPr>
          <p:cNvSpPr>
            <a:spLocks noGrp="1"/>
          </p:cNvSpPr>
          <p:nvPr>
            <p:ph type="title"/>
          </p:nvPr>
        </p:nvSpPr>
        <p:spPr>
          <a:solidFill>
            <a:schemeClr val="accent1"/>
          </a:solidFill>
        </p:spPr>
        <p:txBody>
          <a:bodyPr/>
          <a:lstStyle/>
          <a:p>
            <a:r>
              <a:rPr lang="en-GB" dirty="0"/>
              <a:t>Level of engagement</a:t>
            </a:r>
            <a:br>
              <a:rPr lang="en-GB" dirty="0"/>
            </a:br>
            <a:r>
              <a:rPr lang="en-GB" sz="2800" b="1" dirty="0"/>
              <a:t>C = Current D = Desired  </a:t>
            </a:r>
          </a:p>
        </p:txBody>
      </p:sp>
      <p:graphicFrame>
        <p:nvGraphicFramePr>
          <p:cNvPr id="4" name="Table 4">
            <a:extLst>
              <a:ext uri="{FF2B5EF4-FFF2-40B4-BE49-F238E27FC236}">
                <a16:creationId xmlns:a16="http://schemas.microsoft.com/office/drawing/2014/main" id="{50ECC961-1236-E147-4A76-C389C240C102}"/>
              </a:ext>
            </a:extLst>
          </p:cNvPr>
          <p:cNvGraphicFramePr>
            <a:graphicFrameLocks noGrp="1"/>
          </p:cNvGraphicFramePr>
          <p:nvPr>
            <p:ph idx="1"/>
            <p:extLst>
              <p:ext uri="{D42A27DB-BD31-4B8C-83A1-F6EECF244321}">
                <p14:modId xmlns:p14="http://schemas.microsoft.com/office/powerpoint/2010/main" val="2939861543"/>
              </p:ext>
            </p:extLst>
          </p:nvPr>
        </p:nvGraphicFramePr>
        <p:xfrm>
          <a:off x="609600" y="1600200"/>
          <a:ext cx="10972800" cy="1854200"/>
        </p:xfrm>
        <a:graphic>
          <a:graphicData uri="http://schemas.openxmlformats.org/drawingml/2006/table">
            <a:tbl>
              <a:tblPr firstRow="1" bandRow="1">
                <a:tableStyleId>{5C22544A-7EE6-4342-B048-85BDC9FD1C3A}</a:tableStyleId>
              </a:tblPr>
              <a:tblGrid>
                <a:gridCol w="1828800">
                  <a:extLst>
                    <a:ext uri="{9D8B030D-6E8A-4147-A177-3AD203B41FA5}">
                      <a16:colId xmlns:a16="http://schemas.microsoft.com/office/drawing/2014/main" val="3856904813"/>
                    </a:ext>
                  </a:extLst>
                </a:gridCol>
                <a:gridCol w="1828800">
                  <a:extLst>
                    <a:ext uri="{9D8B030D-6E8A-4147-A177-3AD203B41FA5}">
                      <a16:colId xmlns:a16="http://schemas.microsoft.com/office/drawing/2014/main" val="2134954704"/>
                    </a:ext>
                  </a:extLst>
                </a:gridCol>
                <a:gridCol w="1828800">
                  <a:extLst>
                    <a:ext uri="{9D8B030D-6E8A-4147-A177-3AD203B41FA5}">
                      <a16:colId xmlns:a16="http://schemas.microsoft.com/office/drawing/2014/main" val="317920419"/>
                    </a:ext>
                  </a:extLst>
                </a:gridCol>
                <a:gridCol w="1828800">
                  <a:extLst>
                    <a:ext uri="{9D8B030D-6E8A-4147-A177-3AD203B41FA5}">
                      <a16:colId xmlns:a16="http://schemas.microsoft.com/office/drawing/2014/main" val="3802166385"/>
                    </a:ext>
                  </a:extLst>
                </a:gridCol>
                <a:gridCol w="1828800">
                  <a:extLst>
                    <a:ext uri="{9D8B030D-6E8A-4147-A177-3AD203B41FA5}">
                      <a16:colId xmlns:a16="http://schemas.microsoft.com/office/drawing/2014/main" val="3977604491"/>
                    </a:ext>
                  </a:extLst>
                </a:gridCol>
                <a:gridCol w="1828800">
                  <a:extLst>
                    <a:ext uri="{9D8B030D-6E8A-4147-A177-3AD203B41FA5}">
                      <a16:colId xmlns:a16="http://schemas.microsoft.com/office/drawing/2014/main" val="3067904637"/>
                    </a:ext>
                  </a:extLst>
                </a:gridCol>
              </a:tblGrid>
              <a:tr h="370840">
                <a:tc>
                  <a:txBody>
                    <a:bodyPr/>
                    <a:lstStyle/>
                    <a:p>
                      <a:r>
                        <a:rPr lang="en-GB" dirty="0"/>
                        <a:t>Stakeholder </a:t>
                      </a:r>
                    </a:p>
                  </a:txBody>
                  <a:tcPr/>
                </a:tc>
                <a:tc>
                  <a:txBody>
                    <a:bodyPr/>
                    <a:lstStyle/>
                    <a:p>
                      <a:r>
                        <a:rPr lang="en-GB" dirty="0"/>
                        <a:t>Unaware</a:t>
                      </a:r>
                    </a:p>
                  </a:txBody>
                  <a:tcPr/>
                </a:tc>
                <a:tc>
                  <a:txBody>
                    <a:bodyPr/>
                    <a:lstStyle/>
                    <a:p>
                      <a:r>
                        <a:rPr lang="en-GB" dirty="0"/>
                        <a:t>Resistant</a:t>
                      </a:r>
                    </a:p>
                  </a:txBody>
                  <a:tcPr/>
                </a:tc>
                <a:tc>
                  <a:txBody>
                    <a:bodyPr/>
                    <a:lstStyle/>
                    <a:p>
                      <a:r>
                        <a:rPr lang="en-GB" dirty="0"/>
                        <a:t>Neutral</a:t>
                      </a:r>
                    </a:p>
                  </a:txBody>
                  <a:tcPr/>
                </a:tc>
                <a:tc>
                  <a:txBody>
                    <a:bodyPr/>
                    <a:lstStyle/>
                    <a:p>
                      <a:r>
                        <a:rPr lang="en-GB" dirty="0"/>
                        <a:t>Supportive </a:t>
                      </a:r>
                    </a:p>
                  </a:txBody>
                  <a:tcPr/>
                </a:tc>
                <a:tc>
                  <a:txBody>
                    <a:bodyPr/>
                    <a:lstStyle/>
                    <a:p>
                      <a:r>
                        <a:rPr lang="en-GB" dirty="0"/>
                        <a:t>Leading </a:t>
                      </a:r>
                    </a:p>
                  </a:txBody>
                  <a:tcPr/>
                </a:tc>
                <a:extLst>
                  <a:ext uri="{0D108BD9-81ED-4DB2-BD59-A6C34878D82A}">
                    <a16:rowId xmlns:a16="http://schemas.microsoft.com/office/drawing/2014/main" val="4193588744"/>
                  </a:ext>
                </a:extLst>
              </a:tr>
              <a:tr h="370840">
                <a:tc>
                  <a:txBody>
                    <a:bodyPr/>
                    <a:lstStyle/>
                    <a:p>
                      <a:r>
                        <a:rPr lang="en-GB" dirty="0"/>
                        <a:t>Sponsor</a:t>
                      </a:r>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r>
                        <a:rPr lang="en-GB" dirty="0"/>
                        <a:t>C</a:t>
                      </a:r>
                    </a:p>
                  </a:txBody>
                  <a:tcPr/>
                </a:tc>
                <a:tc>
                  <a:txBody>
                    <a:bodyPr/>
                    <a:lstStyle/>
                    <a:p>
                      <a:pPr algn="ctr"/>
                      <a:r>
                        <a:rPr lang="en-GB" dirty="0"/>
                        <a:t>D</a:t>
                      </a:r>
                    </a:p>
                  </a:txBody>
                  <a:tcPr/>
                </a:tc>
                <a:extLst>
                  <a:ext uri="{0D108BD9-81ED-4DB2-BD59-A6C34878D82A}">
                    <a16:rowId xmlns:a16="http://schemas.microsoft.com/office/drawing/2014/main" val="956135535"/>
                  </a:ext>
                </a:extLst>
              </a:tr>
              <a:tr h="370840">
                <a:tc>
                  <a:txBody>
                    <a:bodyPr/>
                    <a:lstStyle/>
                    <a:p>
                      <a:r>
                        <a:rPr lang="en-GB" dirty="0"/>
                        <a:t>Dept. Managers</a:t>
                      </a:r>
                    </a:p>
                  </a:txBody>
                  <a:tcPr/>
                </a:tc>
                <a:tc>
                  <a:txBody>
                    <a:bodyPr/>
                    <a:lstStyle/>
                    <a:p>
                      <a:pPr algn="ctr"/>
                      <a:r>
                        <a:rPr lang="en-GB" dirty="0"/>
                        <a:t>C</a:t>
                      </a:r>
                    </a:p>
                  </a:txBody>
                  <a:tcPr/>
                </a:tc>
                <a:tc>
                  <a:txBody>
                    <a:bodyPr/>
                    <a:lstStyle/>
                    <a:p>
                      <a:pPr algn="ctr"/>
                      <a:endParaRPr lang="en-GB" dirty="0"/>
                    </a:p>
                  </a:txBody>
                  <a:tcPr/>
                </a:tc>
                <a:tc>
                  <a:txBody>
                    <a:bodyPr/>
                    <a:lstStyle/>
                    <a:p>
                      <a:pPr algn="ctr"/>
                      <a:endParaRPr lang="en-GB" dirty="0"/>
                    </a:p>
                  </a:txBody>
                  <a:tcPr/>
                </a:tc>
                <a:tc>
                  <a:txBody>
                    <a:bodyPr/>
                    <a:lstStyle/>
                    <a:p>
                      <a:pPr algn="ctr"/>
                      <a:r>
                        <a:rPr lang="en-GB" dirty="0"/>
                        <a:t>D</a:t>
                      </a:r>
                    </a:p>
                  </a:txBody>
                  <a:tcPr/>
                </a:tc>
                <a:tc>
                  <a:txBody>
                    <a:bodyPr/>
                    <a:lstStyle/>
                    <a:p>
                      <a:pPr algn="ctr"/>
                      <a:endParaRPr lang="en-GB" dirty="0"/>
                    </a:p>
                  </a:txBody>
                  <a:tcPr/>
                </a:tc>
                <a:extLst>
                  <a:ext uri="{0D108BD9-81ED-4DB2-BD59-A6C34878D82A}">
                    <a16:rowId xmlns:a16="http://schemas.microsoft.com/office/drawing/2014/main" val="1711719269"/>
                  </a:ext>
                </a:extLst>
              </a:tr>
              <a:tr h="370840">
                <a:tc>
                  <a:txBody>
                    <a:bodyPr/>
                    <a:lstStyle/>
                    <a:p>
                      <a:r>
                        <a:rPr lang="en-GB" dirty="0"/>
                        <a:t>Contractors</a:t>
                      </a:r>
                    </a:p>
                  </a:txBody>
                  <a:tcPr/>
                </a:tc>
                <a:tc>
                  <a:txBody>
                    <a:bodyPr/>
                    <a:lstStyle/>
                    <a:p>
                      <a:pPr algn="ctr"/>
                      <a:endParaRPr lang="en-GB" dirty="0"/>
                    </a:p>
                  </a:txBody>
                  <a:tcPr/>
                </a:tc>
                <a:tc>
                  <a:txBody>
                    <a:bodyPr/>
                    <a:lstStyle/>
                    <a:p>
                      <a:pPr algn="ctr"/>
                      <a:r>
                        <a:rPr lang="en-GB" dirty="0"/>
                        <a:t>C</a:t>
                      </a:r>
                    </a:p>
                  </a:txBody>
                  <a:tcPr/>
                </a:tc>
                <a:tc>
                  <a:txBody>
                    <a:bodyPr/>
                    <a:lstStyle/>
                    <a:p>
                      <a:pPr algn="ctr"/>
                      <a:endParaRPr lang="en-GB" dirty="0"/>
                    </a:p>
                  </a:txBody>
                  <a:tcPr/>
                </a:tc>
                <a:tc>
                  <a:txBody>
                    <a:bodyPr/>
                    <a:lstStyle/>
                    <a:p>
                      <a:pPr algn="ctr"/>
                      <a:r>
                        <a:rPr lang="en-GB" dirty="0"/>
                        <a:t>D</a:t>
                      </a:r>
                    </a:p>
                  </a:txBody>
                  <a:tcPr/>
                </a:tc>
                <a:tc>
                  <a:txBody>
                    <a:bodyPr/>
                    <a:lstStyle/>
                    <a:p>
                      <a:pPr algn="ctr"/>
                      <a:endParaRPr lang="en-GB" dirty="0"/>
                    </a:p>
                  </a:txBody>
                  <a:tcPr/>
                </a:tc>
                <a:extLst>
                  <a:ext uri="{0D108BD9-81ED-4DB2-BD59-A6C34878D82A}">
                    <a16:rowId xmlns:a16="http://schemas.microsoft.com/office/drawing/2014/main" val="2458201604"/>
                  </a:ext>
                </a:extLst>
              </a:tr>
              <a:tr h="370840">
                <a:tc>
                  <a:txBody>
                    <a:bodyPr/>
                    <a:lstStyle/>
                    <a:p>
                      <a:r>
                        <a:rPr lang="en-GB" dirty="0"/>
                        <a:t>Employees</a:t>
                      </a:r>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r>
                        <a:rPr lang="en-GB" dirty="0"/>
                        <a:t>CD</a:t>
                      </a:r>
                    </a:p>
                  </a:txBody>
                  <a:tcPr/>
                </a:tc>
                <a:tc>
                  <a:txBody>
                    <a:bodyPr/>
                    <a:lstStyle/>
                    <a:p>
                      <a:pPr algn="ctr"/>
                      <a:endParaRPr lang="en-GB" dirty="0"/>
                    </a:p>
                  </a:txBody>
                  <a:tcPr/>
                </a:tc>
                <a:extLst>
                  <a:ext uri="{0D108BD9-81ED-4DB2-BD59-A6C34878D82A}">
                    <a16:rowId xmlns:a16="http://schemas.microsoft.com/office/drawing/2014/main" val="545210965"/>
                  </a:ext>
                </a:extLst>
              </a:tr>
            </a:tbl>
          </a:graphicData>
        </a:graphic>
      </p:graphicFrame>
    </p:spTree>
    <p:extLst>
      <p:ext uri="{BB962C8B-B14F-4D97-AF65-F5344CB8AC3E}">
        <p14:creationId xmlns:p14="http://schemas.microsoft.com/office/powerpoint/2010/main" val="5136120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7F7CD-79FB-31BC-07EE-C4C67E8033BD}"/>
              </a:ext>
            </a:extLst>
          </p:cNvPr>
          <p:cNvSpPr>
            <a:spLocks noGrp="1"/>
          </p:cNvSpPr>
          <p:nvPr>
            <p:ph type="title"/>
          </p:nvPr>
        </p:nvSpPr>
        <p:spPr>
          <a:solidFill>
            <a:schemeClr val="accent1"/>
          </a:solidFill>
        </p:spPr>
        <p:txBody>
          <a:bodyPr/>
          <a:lstStyle/>
          <a:p>
            <a:r>
              <a:rPr lang="en-GB" dirty="0"/>
              <a:t>Manage stakeholders' engagement </a:t>
            </a:r>
          </a:p>
        </p:txBody>
      </p:sp>
      <p:sp>
        <p:nvSpPr>
          <p:cNvPr id="3" name="Content Placeholder 2">
            <a:extLst>
              <a:ext uri="{FF2B5EF4-FFF2-40B4-BE49-F238E27FC236}">
                <a16:creationId xmlns:a16="http://schemas.microsoft.com/office/drawing/2014/main" id="{91247650-8536-CFA5-69E0-1B74865AAED6}"/>
              </a:ext>
            </a:extLst>
          </p:cNvPr>
          <p:cNvSpPr>
            <a:spLocks noGrp="1"/>
          </p:cNvSpPr>
          <p:nvPr>
            <p:ph idx="1"/>
          </p:nvPr>
        </p:nvSpPr>
        <p:spPr/>
        <p:txBody>
          <a:bodyPr/>
          <a:lstStyle/>
          <a:p>
            <a:r>
              <a:rPr lang="en-GB" dirty="0"/>
              <a:t>The process involves working and communicating with the stakeholders with the intention to meet their expectations, needs, redress their grievances and Forster their involvement appropriately in the work performed . This not only allows management to increase their support level but also minimise the stakeholder’s resistance to the business </a:t>
            </a:r>
            <a:r>
              <a:rPr lang="en-GB" dirty="0" err="1"/>
              <a:t>endeavors</a:t>
            </a:r>
            <a:r>
              <a:rPr lang="en-GB" dirty="0"/>
              <a:t>.  </a:t>
            </a:r>
          </a:p>
        </p:txBody>
      </p:sp>
    </p:spTree>
    <p:extLst>
      <p:ext uri="{BB962C8B-B14F-4D97-AF65-F5344CB8AC3E}">
        <p14:creationId xmlns:p14="http://schemas.microsoft.com/office/powerpoint/2010/main" val="5316403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7F7CD-79FB-31BC-07EE-C4C67E8033BD}"/>
              </a:ext>
            </a:extLst>
          </p:cNvPr>
          <p:cNvSpPr>
            <a:spLocks noGrp="1"/>
          </p:cNvSpPr>
          <p:nvPr>
            <p:ph type="title"/>
          </p:nvPr>
        </p:nvSpPr>
        <p:spPr>
          <a:solidFill>
            <a:schemeClr val="accent1"/>
          </a:solidFill>
        </p:spPr>
        <p:txBody>
          <a:bodyPr/>
          <a:lstStyle/>
          <a:p>
            <a:r>
              <a:rPr lang="en-GB" dirty="0"/>
              <a:t>Manage stakeholders' engagement </a:t>
            </a:r>
          </a:p>
        </p:txBody>
      </p:sp>
      <p:sp>
        <p:nvSpPr>
          <p:cNvPr id="3" name="Content Placeholder 2">
            <a:extLst>
              <a:ext uri="{FF2B5EF4-FFF2-40B4-BE49-F238E27FC236}">
                <a16:creationId xmlns:a16="http://schemas.microsoft.com/office/drawing/2014/main" id="{91247650-8536-CFA5-69E0-1B74865AAED6}"/>
              </a:ext>
            </a:extLst>
          </p:cNvPr>
          <p:cNvSpPr>
            <a:spLocks noGrp="1"/>
          </p:cNvSpPr>
          <p:nvPr>
            <p:ph idx="1"/>
          </p:nvPr>
        </p:nvSpPr>
        <p:spPr/>
        <p:txBody>
          <a:bodyPr/>
          <a:lstStyle/>
          <a:p>
            <a:r>
              <a:rPr lang="en-GB" dirty="0"/>
              <a:t>A good strategy would be to prioritize the stakeholders ( since there are several) in terms of their relative importance to the business. </a:t>
            </a:r>
          </a:p>
          <a:p>
            <a:r>
              <a:rPr lang="en-GB" dirty="0"/>
              <a:t>For example, one stakeholder might play a pivotal role in acquiring permissions while another might be only responsible for giving legal advices. </a:t>
            </a:r>
          </a:p>
        </p:txBody>
      </p:sp>
    </p:spTree>
    <p:extLst>
      <p:ext uri="{BB962C8B-B14F-4D97-AF65-F5344CB8AC3E}">
        <p14:creationId xmlns:p14="http://schemas.microsoft.com/office/powerpoint/2010/main" val="35273112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15FD2-7EB0-3655-B7E5-01BC76E959D2}"/>
              </a:ext>
            </a:extLst>
          </p:cNvPr>
          <p:cNvSpPr>
            <a:spLocks noGrp="1"/>
          </p:cNvSpPr>
          <p:nvPr>
            <p:ph type="title"/>
          </p:nvPr>
        </p:nvSpPr>
        <p:spPr>
          <a:solidFill>
            <a:schemeClr val="accent1"/>
          </a:solidFill>
        </p:spPr>
        <p:txBody>
          <a:bodyPr/>
          <a:lstStyle/>
          <a:p>
            <a:r>
              <a:rPr lang="en-GB" dirty="0"/>
              <a:t>Successful stakeholder’s engagement </a:t>
            </a:r>
          </a:p>
        </p:txBody>
      </p:sp>
      <p:sp>
        <p:nvSpPr>
          <p:cNvPr id="3" name="Content Placeholder 2">
            <a:extLst>
              <a:ext uri="{FF2B5EF4-FFF2-40B4-BE49-F238E27FC236}">
                <a16:creationId xmlns:a16="http://schemas.microsoft.com/office/drawing/2014/main" id="{DAB93CCB-AEF3-4EBD-5CB5-28419712DFA3}"/>
              </a:ext>
            </a:extLst>
          </p:cNvPr>
          <p:cNvSpPr>
            <a:spLocks noGrp="1"/>
          </p:cNvSpPr>
          <p:nvPr>
            <p:ph idx="1"/>
          </p:nvPr>
        </p:nvSpPr>
        <p:spPr/>
        <p:txBody>
          <a:bodyPr/>
          <a:lstStyle/>
          <a:p>
            <a:r>
              <a:rPr lang="en-GB" sz="2400" dirty="0"/>
              <a:t>Involving the stakeholders in the design and implementation of the stakeholder engagement process, right from the start of the project </a:t>
            </a:r>
          </a:p>
          <a:p>
            <a:r>
              <a:rPr lang="en-GB" sz="2400" dirty="0"/>
              <a:t>Active listening to understand stakeholder’s interests and concerns which is turn helps the business interest</a:t>
            </a:r>
          </a:p>
          <a:p>
            <a:r>
              <a:rPr lang="en-GB" sz="2400" dirty="0"/>
              <a:t>Addressing concerns related to risks and threats towards managing stakeholders</a:t>
            </a:r>
          </a:p>
          <a:p>
            <a:r>
              <a:rPr lang="en-GB" sz="2400" dirty="0"/>
              <a:t>Resolving and clarifying identified issues </a:t>
            </a:r>
          </a:p>
          <a:p>
            <a:r>
              <a:rPr lang="en-GB" sz="2400" dirty="0"/>
              <a:t>Anticipating Issues raised by stakeholders in the future</a:t>
            </a:r>
          </a:p>
          <a:p>
            <a:r>
              <a:rPr lang="en-GB" sz="2400" dirty="0"/>
              <a:t>Good communication skills, together with open communication policy </a:t>
            </a:r>
          </a:p>
        </p:txBody>
      </p:sp>
    </p:spTree>
    <p:extLst>
      <p:ext uri="{BB962C8B-B14F-4D97-AF65-F5344CB8AC3E}">
        <p14:creationId xmlns:p14="http://schemas.microsoft.com/office/powerpoint/2010/main" val="16597790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B7EB1-F344-39CC-EE40-2B138F8AFA2F}"/>
              </a:ext>
            </a:extLst>
          </p:cNvPr>
          <p:cNvSpPr>
            <a:spLocks noGrp="1"/>
          </p:cNvSpPr>
          <p:nvPr>
            <p:ph type="title"/>
          </p:nvPr>
        </p:nvSpPr>
        <p:spPr>
          <a:solidFill>
            <a:schemeClr val="accent1"/>
          </a:solidFill>
        </p:spPr>
        <p:txBody>
          <a:bodyPr/>
          <a:lstStyle/>
          <a:p>
            <a:r>
              <a:rPr lang="en-GB" dirty="0"/>
              <a:t>Monitoring Stakeholder Engagement </a:t>
            </a:r>
          </a:p>
        </p:txBody>
      </p:sp>
      <p:sp>
        <p:nvSpPr>
          <p:cNvPr id="3" name="Content Placeholder 2">
            <a:extLst>
              <a:ext uri="{FF2B5EF4-FFF2-40B4-BE49-F238E27FC236}">
                <a16:creationId xmlns:a16="http://schemas.microsoft.com/office/drawing/2014/main" id="{F174B686-4928-6B26-7255-B2291062FEF6}"/>
              </a:ext>
            </a:extLst>
          </p:cNvPr>
          <p:cNvSpPr>
            <a:spLocks noGrp="1"/>
          </p:cNvSpPr>
          <p:nvPr>
            <p:ph idx="1"/>
          </p:nvPr>
        </p:nvSpPr>
        <p:spPr/>
        <p:txBody>
          <a:bodyPr/>
          <a:lstStyle/>
          <a:p>
            <a:r>
              <a:rPr lang="en-GB" dirty="0"/>
              <a:t>This process involves in tailoring different strategies to engage them. </a:t>
            </a:r>
          </a:p>
          <a:p>
            <a:r>
              <a:rPr lang="en-GB" dirty="0"/>
              <a:t>The primary benefit  of monitoring stakeholder engagement is that it ensure that the effectiveness and efficiency of the stakeholder engagement activities is maintained or even enhanced as the environment of the organisation or its projects evolve  </a:t>
            </a:r>
          </a:p>
        </p:txBody>
      </p:sp>
    </p:spTree>
    <p:extLst>
      <p:ext uri="{BB962C8B-B14F-4D97-AF65-F5344CB8AC3E}">
        <p14:creationId xmlns:p14="http://schemas.microsoft.com/office/powerpoint/2010/main" val="15066554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7A9A5-9165-CED5-1FD2-6AFD6C8FC9F1}"/>
              </a:ext>
            </a:extLst>
          </p:cNvPr>
          <p:cNvSpPr>
            <a:spLocks noGrp="1"/>
          </p:cNvSpPr>
          <p:nvPr>
            <p:ph type="title"/>
          </p:nvPr>
        </p:nvSpPr>
        <p:spPr>
          <a:solidFill>
            <a:schemeClr val="accent1"/>
          </a:solidFill>
        </p:spPr>
        <p:txBody>
          <a:bodyPr/>
          <a:lstStyle/>
          <a:p>
            <a:r>
              <a:rPr lang="en-GB" dirty="0"/>
              <a:t>Next Week Plan </a:t>
            </a:r>
          </a:p>
        </p:txBody>
      </p:sp>
      <p:sp>
        <p:nvSpPr>
          <p:cNvPr id="3" name="Content Placeholder 2">
            <a:extLst>
              <a:ext uri="{FF2B5EF4-FFF2-40B4-BE49-F238E27FC236}">
                <a16:creationId xmlns:a16="http://schemas.microsoft.com/office/drawing/2014/main" id="{6CC0C28E-62C7-EBAD-92A7-BE3A1F280BE3}"/>
              </a:ext>
            </a:extLst>
          </p:cNvPr>
          <p:cNvSpPr>
            <a:spLocks noGrp="1"/>
          </p:cNvSpPr>
          <p:nvPr>
            <p:ph idx="1"/>
          </p:nvPr>
        </p:nvSpPr>
        <p:spPr/>
        <p:txBody>
          <a:bodyPr/>
          <a:lstStyle/>
          <a:p>
            <a:r>
              <a:rPr lang="en-GB" dirty="0"/>
              <a:t>In week 6, we will continue the process of engaging stakeholders </a:t>
            </a:r>
          </a:p>
        </p:txBody>
      </p:sp>
    </p:spTree>
    <p:extLst>
      <p:ext uri="{BB962C8B-B14F-4D97-AF65-F5344CB8AC3E}">
        <p14:creationId xmlns:p14="http://schemas.microsoft.com/office/powerpoint/2010/main" val="9779062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464496" cy="2130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Enjoy the rest of the week and 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par>
                          <p:cTn id="21" fill="hold">
                            <p:stCondLst>
                              <p:cond delay="2000"/>
                            </p:stCondLst>
                            <p:childTnLst>
                              <p:par>
                                <p:cTn id="22" presetID="53" presetClass="entr" presetSubtype="16"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p:cTn id="24" dur="500" fill="hold"/>
                                        <p:tgtEl>
                                          <p:spTgt spid="5"/>
                                        </p:tgtEl>
                                        <p:attrNameLst>
                                          <p:attrName>ppt_w</p:attrName>
                                        </p:attrNameLst>
                                      </p:cBhvr>
                                      <p:tavLst>
                                        <p:tav tm="0">
                                          <p:val>
                                            <p:fltVal val="0"/>
                                          </p:val>
                                        </p:tav>
                                        <p:tav tm="100000">
                                          <p:val>
                                            <p:strVal val="#ppt_w"/>
                                          </p:val>
                                        </p:tav>
                                      </p:tavLst>
                                    </p:anim>
                                    <p:anim calcmode="lin" valueType="num">
                                      <p:cBhvr>
                                        <p:cTn id="25" dur="500" fill="hold"/>
                                        <p:tgtEl>
                                          <p:spTgt spid="5"/>
                                        </p:tgtEl>
                                        <p:attrNameLst>
                                          <p:attrName>ppt_h</p:attrName>
                                        </p:attrNameLst>
                                      </p:cBhvr>
                                      <p:tavLst>
                                        <p:tav tm="0">
                                          <p:val>
                                            <p:fltVal val="0"/>
                                          </p:val>
                                        </p:tav>
                                        <p:tav tm="100000">
                                          <p:val>
                                            <p:strVal val="#ppt_h"/>
                                          </p:val>
                                        </p:tav>
                                      </p:tavLst>
                                    </p:anim>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30B76-520A-930E-6749-93C48D5C153E}"/>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FAD620A8-DB5B-5807-FDEA-3C95FA63E5D9}"/>
              </a:ext>
            </a:extLst>
          </p:cNvPr>
          <p:cNvSpPr>
            <a:spLocks noGrp="1"/>
          </p:cNvSpPr>
          <p:nvPr>
            <p:ph idx="1"/>
          </p:nvPr>
        </p:nvSpPr>
        <p:spPr/>
        <p:txBody>
          <a:bodyPr/>
          <a:lstStyle/>
          <a:p>
            <a:r>
              <a:rPr lang="en-GB" sz="2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Christopher, M., Payne, A., &amp; Ballantyne, D. (2013). Relationship Marketing: Creating Stakeholder Value. Saint Louis: Taylor and Francis.   </a:t>
            </a:r>
          </a:p>
          <a:p>
            <a:r>
              <a:rPr lang="en-US" sz="2400" b="0" i="0" dirty="0">
                <a:solidFill>
                  <a:srgbClr val="000000"/>
                </a:solidFill>
                <a:effectLst/>
                <a:latin typeface="Arial" panose="020B0604020202020204" pitchFamily="34" charset="0"/>
                <a:cs typeface="Arial" panose="020B0604020202020204" pitchFamily="34" charset="0"/>
              </a:rPr>
              <a:t>See Andreas </a:t>
            </a:r>
            <a:r>
              <a:rPr lang="en-US" sz="2400" b="0" i="0" dirty="0" err="1">
                <a:solidFill>
                  <a:srgbClr val="000000"/>
                </a:solidFill>
                <a:effectLst/>
                <a:latin typeface="Arial" panose="020B0604020202020204" pitchFamily="34" charset="0"/>
                <a:cs typeface="Arial" panose="020B0604020202020204" pitchFamily="34" charset="0"/>
              </a:rPr>
              <a:t>Schedler</a:t>
            </a:r>
            <a:r>
              <a:rPr lang="en-US" sz="2400" b="0" i="0" dirty="0">
                <a:solidFill>
                  <a:srgbClr val="000000"/>
                </a:solidFill>
                <a:effectLst/>
                <a:latin typeface="Arial" panose="020B0604020202020204" pitchFamily="34" charset="0"/>
                <a:cs typeface="Arial" panose="020B0604020202020204" pitchFamily="34" charset="0"/>
              </a:rPr>
              <a:t>, “Conceptualizing Accountability,” in </a:t>
            </a:r>
            <a:r>
              <a:rPr lang="en-US" sz="2400" b="0" i="1" dirty="0">
                <a:solidFill>
                  <a:srgbClr val="000000"/>
                </a:solidFill>
                <a:effectLst/>
                <a:latin typeface="Arial" panose="020B0604020202020204" pitchFamily="34" charset="0"/>
                <a:cs typeface="Arial" panose="020B0604020202020204" pitchFamily="34" charset="0"/>
              </a:rPr>
              <a:t>The Self-Restraining State: Power and Accountability in New Democracies</a:t>
            </a:r>
            <a:r>
              <a:rPr lang="en-US" sz="2400" b="0" i="0" dirty="0">
                <a:solidFill>
                  <a:srgbClr val="000000"/>
                </a:solidFill>
                <a:effectLst/>
                <a:latin typeface="Arial" panose="020B0604020202020204" pitchFamily="34" charset="0"/>
                <a:cs typeface="Arial" panose="020B0604020202020204" pitchFamily="34" charset="0"/>
              </a:rPr>
              <a:t>, ed. Andreas </a:t>
            </a:r>
            <a:r>
              <a:rPr lang="en-US" sz="2400" b="0" i="0" dirty="0" err="1">
                <a:solidFill>
                  <a:srgbClr val="000000"/>
                </a:solidFill>
                <a:effectLst/>
                <a:latin typeface="Arial" panose="020B0604020202020204" pitchFamily="34" charset="0"/>
                <a:cs typeface="Arial" panose="020B0604020202020204" pitchFamily="34" charset="0"/>
              </a:rPr>
              <a:t>Schedler</a:t>
            </a:r>
            <a:r>
              <a:rPr lang="en-US" sz="2400" b="0" i="0" dirty="0">
                <a:solidFill>
                  <a:srgbClr val="000000"/>
                </a:solidFill>
                <a:effectLst/>
                <a:latin typeface="Arial" panose="020B0604020202020204" pitchFamily="34" charset="0"/>
                <a:cs typeface="Arial" panose="020B0604020202020204" pitchFamily="34" charset="0"/>
              </a:rPr>
              <a:t>, Larry Diamond, and Marc F. Plattner (Boulder, CO: Lynne </a:t>
            </a:r>
            <a:r>
              <a:rPr lang="en-US" sz="2400" b="0" i="0" dirty="0" err="1">
                <a:solidFill>
                  <a:srgbClr val="000000"/>
                </a:solidFill>
                <a:effectLst/>
                <a:latin typeface="Arial" panose="020B0604020202020204" pitchFamily="34" charset="0"/>
                <a:cs typeface="Arial" panose="020B0604020202020204" pitchFamily="34" charset="0"/>
              </a:rPr>
              <a:t>Rienner</a:t>
            </a:r>
            <a:r>
              <a:rPr lang="en-US" sz="2400" b="0" i="0" dirty="0">
                <a:solidFill>
                  <a:srgbClr val="000000"/>
                </a:solidFill>
                <a:effectLst/>
                <a:latin typeface="Arial" panose="020B0604020202020204" pitchFamily="34" charset="0"/>
                <a:cs typeface="Arial" panose="020B0604020202020204" pitchFamily="34" charset="0"/>
              </a:rPr>
              <a:t> Publishers, 1999), 19–37.</a:t>
            </a:r>
          </a:p>
          <a:p>
            <a:r>
              <a:rPr lang="en-US" sz="2400" b="0" i="0" dirty="0">
                <a:solidFill>
                  <a:srgbClr val="000000"/>
                </a:solidFill>
                <a:effectLst/>
                <a:latin typeface="inherit"/>
              </a:rPr>
              <a:t>The editors, “</a:t>
            </a:r>
            <a:r>
              <a:rPr lang="en-US" sz="2400" b="0" i="0" u="none" strike="noStrike" dirty="0">
                <a:solidFill>
                  <a:srgbClr val="E10111"/>
                </a:solidFill>
                <a:effectLst/>
                <a:latin typeface="inherit"/>
              </a:rPr>
              <a:t>Unbalanced: A Map of Nonprofit Stakeholders</a:t>
            </a:r>
            <a:r>
              <a:rPr lang="en-US" sz="2400" b="0" i="0" dirty="0">
                <a:solidFill>
                  <a:srgbClr val="000000"/>
                </a:solidFill>
                <a:effectLst/>
                <a:latin typeface="inherit"/>
              </a:rPr>
              <a:t>,” </a:t>
            </a:r>
            <a:r>
              <a:rPr lang="en-US" sz="2400" b="0" i="1" dirty="0">
                <a:solidFill>
                  <a:srgbClr val="000000"/>
                </a:solidFill>
                <a:effectLst/>
                <a:latin typeface="Avenir-Medium"/>
              </a:rPr>
              <a:t>Nonprofit Quarterly</a:t>
            </a:r>
            <a:r>
              <a:rPr lang="en-US" sz="2400" b="0" i="0" dirty="0">
                <a:solidFill>
                  <a:srgbClr val="000000"/>
                </a:solidFill>
                <a:effectLst/>
                <a:latin typeface="inherit"/>
              </a:rPr>
              <a:t> 26, no. 2 (Summer 2019): 20–22, published online August 24, 2019. ( Accessed on 28</a:t>
            </a:r>
            <a:r>
              <a:rPr lang="en-US" sz="2400" b="0" i="0" baseline="30000" dirty="0">
                <a:solidFill>
                  <a:srgbClr val="000000"/>
                </a:solidFill>
                <a:effectLst/>
                <a:latin typeface="inherit"/>
              </a:rPr>
              <a:t>th</a:t>
            </a:r>
            <a:r>
              <a:rPr lang="en-US" sz="2400" b="0" i="0" dirty="0">
                <a:solidFill>
                  <a:srgbClr val="000000"/>
                </a:solidFill>
                <a:effectLst/>
                <a:latin typeface="inherit"/>
              </a:rPr>
              <a:t> July 2023) </a:t>
            </a:r>
          </a:p>
          <a:p>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173481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4690</TotalTime>
  <Words>1370</Words>
  <Application>Microsoft Office PowerPoint</Application>
  <PresentationFormat>Widescreen</PresentationFormat>
  <Paragraphs>167</Paragraphs>
  <Slides>33</Slides>
  <Notes>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33</vt:i4>
      </vt:variant>
    </vt:vector>
  </HeadingPairs>
  <TitlesOfParts>
    <vt:vector size="43" baseType="lpstr">
      <vt:lpstr>Aharoni</vt:lpstr>
      <vt:lpstr>Arial</vt:lpstr>
      <vt:lpstr>Avenir-Medium</vt:lpstr>
      <vt:lpstr>Calibri</vt:lpstr>
      <vt:lpstr>inherit</vt:lpstr>
      <vt:lpstr>Myriad Pro</vt:lpstr>
      <vt:lpstr>Symbol</vt:lpstr>
      <vt:lpstr>Verdana</vt:lpstr>
      <vt:lpstr>Wingdings</vt:lpstr>
      <vt:lpstr>20140311PresentationUWTSDTemplate</vt:lpstr>
      <vt:lpstr>LCLM5001</vt:lpstr>
      <vt:lpstr>Class Management </vt:lpstr>
      <vt:lpstr>Learning outcome </vt:lpstr>
      <vt:lpstr>Indicative content </vt:lpstr>
      <vt:lpstr>Lesson Planning  </vt:lpstr>
      <vt:lpstr>Session Recap </vt:lpstr>
      <vt:lpstr>Stakeholder Engagement Process</vt:lpstr>
      <vt:lpstr>Key steps in the project life cycle </vt:lpstr>
      <vt:lpstr>Identify </vt:lpstr>
      <vt:lpstr>Assessing Stakeholders</vt:lpstr>
      <vt:lpstr>Assessing Stakeholders</vt:lpstr>
      <vt:lpstr>Stakeholder mapping example </vt:lpstr>
      <vt:lpstr>Mendelow’s Matrix </vt:lpstr>
      <vt:lpstr>Mendelow’s Matrix </vt:lpstr>
      <vt:lpstr>Stakeholder Matrix </vt:lpstr>
      <vt:lpstr>High Power/High Interest </vt:lpstr>
      <vt:lpstr>High Power / Low Interest </vt:lpstr>
      <vt:lpstr>Low Power/High Interest </vt:lpstr>
      <vt:lpstr>Low Power/Low Interest</vt:lpstr>
      <vt:lpstr>  Example of Stakeholder Assessment  H- High M – Medium L – Low  </vt:lpstr>
      <vt:lpstr>Do you have any question as yet ?</vt:lpstr>
      <vt:lpstr>Break </vt:lpstr>
      <vt:lpstr>Session 2 </vt:lpstr>
      <vt:lpstr>Engage stakeholders </vt:lpstr>
      <vt:lpstr>Level of engagement </vt:lpstr>
      <vt:lpstr>Level of engagement C = Current D = Desired  </vt:lpstr>
      <vt:lpstr>Manage stakeholders' engagement </vt:lpstr>
      <vt:lpstr>Manage stakeholders' engagement </vt:lpstr>
      <vt:lpstr>Successful stakeholder’s engagement </vt:lpstr>
      <vt:lpstr>Monitoring Stakeholder Engagement </vt:lpstr>
      <vt:lpstr>Next Week Plan </vt:lpstr>
      <vt:lpstr>Any Questions?</vt:lpstr>
      <vt:lpstr>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Nishi Ramsurrun</cp:lastModifiedBy>
  <cp:revision>310</cp:revision>
  <cp:lastPrinted>2018-07-09T15:27:01Z</cp:lastPrinted>
  <dcterms:created xsi:type="dcterms:W3CDTF">2002-10-07T19:43:58Z</dcterms:created>
  <dcterms:modified xsi:type="dcterms:W3CDTF">2025-07-11T09:49:11Z</dcterms:modified>
</cp:coreProperties>
</file>