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486" r:id="rId3"/>
    <p:sldId id="487" r:id="rId4"/>
    <p:sldId id="495" r:id="rId5"/>
    <p:sldId id="497" r:id="rId6"/>
    <p:sldId id="498" r:id="rId7"/>
    <p:sldId id="500" r:id="rId8"/>
    <p:sldId id="501" r:id="rId9"/>
    <p:sldId id="511" r:id="rId10"/>
    <p:sldId id="508" r:id="rId11"/>
    <p:sldId id="509" r:id="rId12"/>
    <p:sldId id="512" r:id="rId13"/>
    <p:sldId id="516" r:id="rId14"/>
    <p:sldId id="521" r:id="rId15"/>
    <p:sldId id="522" r:id="rId16"/>
    <p:sldId id="523" r:id="rId17"/>
    <p:sldId id="524" r:id="rId18"/>
    <p:sldId id="515" r:id="rId19"/>
    <p:sldId id="525" r:id="rId20"/>
    <p:sldId id="526" r:id="rId21"/>
    <p:sldId id="517" r:id="rId22"/>
    <p:sldId id="518" r:id="rId23"/>
    <p:sldId id="514" r:id="rId24"/>
    <p:sldId id="489" r:id="rId25"/>
    <p:sldId id="490" r:id="rId26"/>
    <p:sldId id="491" r:id="rId27"/>
    <p:sldId id="492" r:id="rId28"/>
    <p:sldId id="493" r:id="rId29"/>
    <p:sldId id="418"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FD326-9747-429C-9F33-DB38D45A0704}" v="26" dt="2024-04-27T11:45:36.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60"/>
  </p:normalViewPr>
  <p:slideViewPr>
    <p:cSldViewPr snapToGrid="0">
      <p:cViewPr varScale="1">
        <p:scale>
          <a:sx n="105" d="100"/>
          <a:sy n="105" d="100"/>
        </p:scale>
        <p:origin x="144"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7DFF7-CE66-43B4-BA8C-965AA6DFB0D3}"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00C0CDD5-452F-48B2-A239-53EE8C05CF69}">
      <dgm:prSet phldrT="[Text]"/>
      <dgm:spPr/>
      <dgm:t>
        <a:bodyPr/>
        <a:lstStyle/>
        <a:p>
          <a:r>
            <a:rPr lang="en-GB" dirty="0"/>
            <a:t>Male Homosexuality</a:t>
          </a:r>
        </a:p>
      </dgm:t>
    </dgm:pt>
    <dgm:pt modelId="{5CDDC71C-71FE-429B-845D-474557155C6B}" type="parTrans" cxnId="{EC65FD16-1F96-4591-9AEA-ADC20E092B5B}">
      <dgm:prSet/>
      <dgm:spPr/>
      <dgm:t>
        <a:bodyPr/>
        <a:lstStyle/>
        <a:p>
          <a:endParaRPr lang="en-GB"/>
        </a:p>
      </dgm:t>
    </dgm:pt>
    <dgm:pt modelId="{B59C179B-271D-417B-B669-94556D4F147A}" type="sibTrans" cxnId="{EC65FD16-1F96-4591-9AEA-ADC20E092B5B}">
      <dgm:prSet/>
      <dgm:spPr/>
      <dgm:t>
        <a:bodyPr/>
        <a:lstStyle/>
        <a:p>
          <a:endParaRPr lang="en-GB"/>
        </a:p>
      </dgm:t>
    </dgm:pt>
    <dgm:pt modelId="{D7F9B529-D2E5-43FE-B7EA-BA0C4983B8E4}">
      <dgm:prSet phldrT="[Text]"/>
      <dgm:spPr/>
      <dgm:t>
        <a:bodyPr/>
        <a:lstStyle/>
        <a:p>
          <a:r>
            <a:rPr lang="en-GB" dirty="0"/>
            <a:t>Camp</a:t>
          </a:r>
        </a:p>
      </dgm:t>
    </dgm:pt>
    <dgm:pt modelId="{24DA3F8A-6B4A-4925-A0D5-A9726A5498AB}" type="parTrans" cxnId="{E0CF59CC-6810-41A2-B3FA-E9776CB6430F}">
      <dgm:prSet/>
      <dgm:spPr/>
      <dgm:t>
        <a:bodyPr/>
        <a:lstStyle/>
        <a:p>
          <a:endParaRPr lang="en-GB"/>
        </a:p>
      </dgm:t>
    </dgm:pt>
    <dgm:pt modelId="{C796DD6A-5A8C-4FB0-B8D2-A96A8C4C5EC7}" type="sibTrans" cxnId="{E0CF59CC-6810-41A2-B3FA-E9776CB6430F}">
      <dgm:prSet/>
      <dgm:spPr/>
      <dgm:t>
        <a:bodyPr/>
        <a:lstStyle/>
        <a:p>
          <a:endParaRPr lang="en-GB"/>
        </a:p>
      </dgm:t>
    </dgm:pt>
    <dgm:pt modelId="{9BD3AA39-436A-47BB-8126-C87F4C3C8D30}">
      <dgm:prSet phldrT="[Text]"/>
      <dgm:spPr/>
      <dgm:t>
        <a:bodyPr/>
        <a:lstStyle/>
        <a:p>
          <a:r>
            <a:rPr lang="en-GB" dirty="0"/>
            <a:t>De-Sexed - Passive</a:t>
          </a:r>
        </a:p>
      </dgm:t>
    </dgm:pt>
    <dgm:pt modelId="{495E58E5-EB8F-46FB-8D54-9DFEE464BB9F}" type="parTrans" cxnId="{AE7B6234-1AAF-428E-BB80-317F5A8BA0F6}">
      <dgm:prSet/>
      <dgm:spPr/>
      <dgm:t>
        <a:bodyPr/>
        <a:lstStyle/>
        <a:p>
          <a:endParaRPr lang="en-GB"/>
        </a:p>
      </dgm:t>
    </dgm:pt>
    <dgm:pt modelId="{97188F46-9CC9-4565-BD21-F1FC16211DCE}" type="sibTrans" cxnId="{AE7B6234-1AAF-428E-BB80-317F5A8BA0F6}">
      <dgm:prSet/>
      <dgm:spPr/>
      <dgm:t>
        <a:bodyPr/>
        <a:lstStyle/>
        <a:p>
          <a:endParaRPr lang="en-GB"/>
        </a:p>
      </dgm:t>
    </dgm:pt>
    <dgm:pt modelId="{DFB58927-B788-4367-971F-1256F920CD40}">
      <dgm:prSet phldrT="[Text]"/>
      <dgm:spPr/>
      <dgm:t>
        <a:bodyPr/>
        <a:lstStyle/>
        <a:p>
          <a:r>
            <a:rPr lang="en-GB"/>
            <a:t>Emotional</a:t>
          </a:r>
          <a:endParaRPr lang="en-GB" dirty="0"/>
        </a:p>
      </dgm:t>
    </dgm:pt>
    <dgm:pt modelId="{842D1827-D058-4145-A603-F3297F3B77FD}" type="parTrans" cxnId="{A0C0C8D9-935D-42CF-A60B-C2F9221E090C}">
      <dgm:prSet/>
      <dgm:spPr/>
      <dgm:t>
        <a:bodyPr/>
        <a:lstStyle/>
        <a:p>
          <a:endParaRPr lang="en-GB"/>
        </a:p>
      </dgm:t>
    </dgm:pt>
    <dgm:pt modelId="{DEBE6FB9-1FF5-4A7F-B239-3C99544D9A38}" type="sibTrans" cxnId="{A0C0C8D9-935D-42CF-A60B-C2F9221E090C}">
      <dgm:prSet/>
      <dgm:spPr/>
      <dgm:t>
        <a:bodyPr/>
        <a:lstStyle/>
        <a:p>
          <a:endParaRPr lang="en-GB"/>
        </a:p>
      </dgm:t>
    </dgm:pt>
    <dgm:pt modelId="{59405BF1-99D8-46F6-8023-FB0B926F4949}">
      <dgm:prSet phldrT="[Text]"/>
      <dgm:spPr/>
      <dgm:t>
        <a:bodyPr/>
        <a:lstStyle/>
        <a:p>
          <a:r>
            <a:rPr lang="en-GB" dirty="0"/>
            <a:t>Difference </a:t>
          </a:r>
        </a:p>
      </dgm:t>
    </dgm:pt>
    <dgm:pt modelId="{677FB295-CDE2-4AC7-8E0F-8B608A216DE9}" type="parTrans" cxnId="{8153803E-41B0-4C84-A362-EF11DEF0C6F8}">
      <dgm:prSet/>
      <dgm:spPr/>
      <dgm:t>
        <a:bodyPr/>
        <a:lstStyle/>
        <a:p>
          <a:endParaRPr lang="en-GB"/>
        </a:p>
      </dgm:t>
    </dgm:pt>
    <dgm:pt modelId="{B0CDB8A7-E320-4FE5-AE64-D9DB7DF5A71C}" type="sibTrans" cxnId="{8153803E-41B0-4C84-A362-EF11DEF0C6F8}">
      <dgm:prSet/>
      <dgm:spPr/>
      <dgm:t>
        <a:bodyPr/>
        <a:lstStyle/>
        <a:p>
          <a:endParaRPr lang="en-GB"/>
        </a:p>
      </dgm:t>
    </dgm:pt>
    <dgm:pt modelId="{B254D5FE-F5C5-4D53-99C2-D084F6E0AB31}">
      <dgm:prSet phldrT="[Text]"/>
      <dgm:spPr/>
      <dgm:t>
        <a:bodyPr/>
        <a:lstStyle/>
        <a:p>
          <a:r>
            <a:rPr lang="en-GB" dirty="0"/>
            <a:t>Feminine</a:t>
          </a:r>
        </a:p>
      </dgm:t>
    </dgm:pt>
    <dgm:pt modelId="{43BFABFD-E13A-4E2B-9F16-638DE962600A}" type="parTrans" cxnId="{9D3784E5-9BDC-4BE7-A46E-4E5786592BEB}">
      <dgm:prSet/>
      <dgm:spPr/>
      <dgm:t>
        <a:bodyPr/>
        <a:lstStyle/>
        <a:p>
          <a:endParaRPr lang="en-GB"/>
        </a:p>
      </dgm:t>
    </dgm:pt>
    <dgm:pt modelId="{6624C611-7570-458B-BA77-EBE3700B5354}" type="sibTrans" cxnId="{9D3784E5-9BDC-4BE7-A46E-4E5786592BEB}">
      <dgm:prSet/>
      <dgm:spPr/>
      <dgm:t>
        <a:bodyPr/>
        <a:lstStyle/>
        <a:p>
          <a:endParaRPr lang="en-GB"/>
        </a:p>
      </dgm:t>
    </dgm:pt>
    <dgm:pt modelId="{13A65DEF-F47C-48F3-AC8F-39C129D51E4C}">
      <dgm:prSet phldrT="[Text]"/>
      <dgm:spPr/>
      <dgm:t>
        <a:bodyPr/>
        <a:lstStyle/>
        <a:p>
          <a:r>
            <a:rPr lang="en-GB" dirty="0"/>
            <a:t>Leather Homosexuality</a:t>
          </a:r>
        </a:p>
      </dgm:t>
    </dgm:pt>
    <dgm:pt modelId="{B9507732-A64B-476E-BBB7-99DA60480AEC}" type="parTrans" cxnId="{D85F3FC9-E89E-4A38-AC7A-BA3EAF2E856E}">
      <dgm:prSet/>
      <dgm:spPr/>
      <dgm:t>
        <a:bodyPr/>
        <a:lstStyle/>
        <a:p>
          <a:endParaRPr lang="en-GB"/>
        </a:p>
      </dgm:t>
    </dgm:pt>
    <dgm:pt modelId="{20FF006E-9B76-453A-93FE-C4E568F1565E}" type="sibTrans" cxnId="{D85F3FC9-E89E-4A38-AC7A-BA3EAF2E856E}">
      <dgm:prSet/>
      <dgm:spPr/>
      <dgm:t>
        <a:bodyPr/>
        <a:lstStyle/>
        <a:p>
          <a:endParaRPr lang="en-GB"/>
        </a:p>
      </dgm:t>
    </dgm:pt>
    <dgm:pt modelId="{B0AA487B-FD14-4CC7-98A1-976B64E8EBFF}">
      <dgm:prSet phldrT="[Text]"/>
      <dgm:spPr/>
      <dgm:t>
        <a:bodyPr/>
        <a:lstStyle/>
        <a:p>
          <a:r>
            <a:rPr lang="en-GB" dirty="0"/>
            <a:t>Rugged</a:t>
          </a:r>
        </a:p>
      </dgm:t>
    </dgm:pt>
    <dgm:pt modelId="{909389CB-14A3-4FCE-A18B-DF022E9DEA1C}" type="parTrans" cxnId="{29EE7934-513E-4DE2-BD16-4ECE372C4FFF}">
      <dgm:prSet/>
      <dgm:spPr/>
      <dgm:t>
        <a:bodyPr/>
        <a:lstStyle/>
        <a:p>
          <a:endParaRPr lang="en-GB"/>
        </a:p>
      </dgm:t>
    </dgm:pt>
    <dgm:pt modelId="{34ACA853-80ED-4EF4-AD10-03252D578719}" type="sibTrans" cxnId="{29EE7934-513E-4DE2-BD16-4ECE372C4FFF}">
      <dgm:prSet/>
      <dgm:spPr/>
      <dgm:t>
        <a:bodyPr/>
        <a:lstStyle/>
        <a:p>
          <a:endParaRPr lang="en-GB"/>
        </a:p>
      </dgm:t>
    </dgm:pt>
    <dgm:pt modelId="{ACE343A8-F388-4D87-8579-BAFFC3E3EDDD}">
      <dgm:prSet phldrT="[Text]"/>
      <dgm:spPr/>
      <dgm:t>
        <a:bodyPr/>
        <a:lstStyle/>
        <a:p>
          <a:r>
            <a:rPr lang="en-GB" dirty="0"/>
            <a:t>Disciplined</a:t>
          </a:r>
        </a:p>
      </dgm:t>
    </dgm:pt>
    <dgm:pt modelId="{50C3DEB4-E9E0-4B3E-9CA9-AF446EDA16F2}" type="parTrans" cxnId="{95DC3A9C-02DF-4D1F-BFF3-7301208A03F1}">
      <dgm:prSet/>
      <dgm:spPr/>
      <dgm:t>
        <a:bodyPr/>
        <a:lstStyle/>
        <a:p>
          <a:endParaRPr lang="en-GB"/>
        </a:p>
      </dgm:t>
    </dgm:pt>
    <dgm:pt modelId="{4CAC418B-6CC9-4BDB-8F68-6A2DFC473F74}" type="sibTrans" cxnId="{95DC3A9C-02DF-4D1F-BFF3-7301208A03F1}">
      <dgm:prSet/>
      <dgm:spPr/>
      <dgm:t>
        <a:bodyPr/>
        <a:lstStyle/>
        <a:p>
          <a:endParaRPr lang="en-GB"/>
        </a:p>
      </dgm:t>
    </dgm:pt>
    <dgm:pt modelId="{CCEC1BDF-1B1D-4901-BE53-08C7DD60165E}">
      <dgm:prSet phldrT="[Text]"/>
      <dgm:spPr/>
      <dgm:t>
        <a:bodyPr/>
        <a:lstStyle/>
        <a:p>
          <a:r>
            <a:rPr lang="en-GB" dirty="0"/>
            <a:t>Overtly Sexual – Active</a:t>
          </a:r>
        </a:p>
      </dgm:t>
    </dgm:pt>
    <dgm:pt modelId="{EEECD5F4-1C14-4D3B-A11D-5FF2A16C6CC2}" type="parTrans" cxnId="{B210E3E4-3451-410B-9716-92E5EFF97A9F}">
      <dgm:prSet/>
      <dgm:spPr/>
      <dgm:t>
        <a:bodyPr/>
        <a:lstStyle/>
        <a:p>
          <a:endParaRPr lang="en-GB"/>
        </a:p>
      </dgm:t>
    </dgm:pt>
    <dgm:pt modelId="{4D713B07-31BB-44B5-BE4F-598C645CF8E0}" type="sibTrans" cxnId="{B210E3E4-3451-410B-9716-92E5EFF97A9F}">
      <dgm:prSet/>
      <dgm:spPr/>
      <dgm:t>
        <a:bodyPr/>
        <a:lstStyle/>
        <a:p>
          <a:endParaRPr lang="en-GB"/>
        </a:p>
      </dgm:t>
    </dgm:pt>
    <dgm:pt modelId="{99636522-C1C4-4FB2-9158-5318630B822E}">
      <dgm:prSet phldrT="[Text]"/>
      <dgm:spPr/>
      <dgm:t>
        <a:bodyPr/>
        <a:lstStyle/>
        <a:p>
          <a:r>
            <a:rPr lang="en-GB" dirty="0"/>
            <a:t>Brotherhood</a:t>
          </a:r>
        </a:p>
      </dgm:t>
    </dgm:pt>
    <dgm:pt modelId="{C75F02F1-ABEC-4E5C-8BD9-2F26604C2C7D}" type="parTrans" cxnId="{AA1B8521-0401-4DF2-ABA8-AEEB95E8E150}">
      <dgm:prSet/>
      <dgm:spPr/>
      <dgm:t>
        <a:bodyPr/>
        <a:lstStyle/>
        <a:p>
          <a:endParaRPr lang="en-GB"/>
        </a:p>
      </dgm:t>
    </dgm:pt>
    <dgm:pt modelId="{8498624B-0205-4DFA-987A-C6562D079162}" type="sibTrans" cxnId="{AA1B8521-0401-4DF2-ABA8-AEEB95E8E150}">
      <dgm:prSet/>
      <dgm:spPr/>
      <dgm:t>
        <a:bodyPr/>
        <a:lstStyle/>
        <a:p>
          <a:endParaRPr lang="en-GB"/>
        </a:p>
      </dgm:t>
    </dgm:pt>
    <dgm:pt modelId="{3AE1F7C4-693F-499D-8CD0-0EE9CA2CCC3D}">
      <dgm:prSet phldrT="[Text]"/>
      <dgm:spPr/>
      <dgm:t>
        <a:bodyPr/>
        <a:lstStyle/>
        <a:p>
          <a:r>
            <a:rPr lang="en-GB" dirty="0"/>
            <a:t>Masculine</a:t>
          </a:r>
        </a:p>
      </dgm:t>
    </dgm:pt>
    <dgm:pt modelId="{F6A78423-13E9-49DE-941A-9BE340A1A22E}" type="parTrans" cxnId="{39233058-4A6A-4FD0-9201-4A4ABE56CA20}">
      <dgm:prSet/>
      <dgm:spPr/>
      <dgm:t>
        <a:bodyPr/>
        <a:lstStyle/>
        <a:p>
          <a:endParaRPr lang="en-GB"/>
        </a:p>
      </dgm:t>
    </dgm:pt>
    <dgm:pt modelId="{A25445CB-86F0-4616-BC36-7D5A5186B2BD}" type="sibTrans" cxnId="{39233058-4A6A-4FD0-9201-4A4ABE56CA20}">
      <dgm:prSet/>
      <dgm:spPr/>
      <dgm:t>
        <a:bodyPr/>
        <a:lstStyle/>
        <a:p>
          <a:endParaRPr lang="en-GB"/>
        </a:p>
      </dgm:t>
    </dgm:pt>
    <dgm:pt modelId="{FF27C5E1-769F-48EC-9C9D-012FDA557EA0}" type="pres">
      <dgm:prSet presAssocID="{1B87DFF7-CE66-43B4-BA8C-965AA6DFB0D3}" presName="diagram" presStyleCnt="0">
        <dgm:presLayoutVars>
          <dgm:chPref val="1"/>
          <dgm:dir/>
          <dgm:animOne val="branch"/>
          <dgm:animLvl val="lvl"/>
          <dgm:resizeHandles/>
        </dgm:presLayoutVars>
      </dgm:prSet>
      <dgm:spPr/>
    </dgm:pt>
    <dgm:pt modelId="{09CD639D-6C95-49FD-B515-5FFCA836BE6B}" type="pres">
      <dgm:prSet presAssocID="{00C0CDD5-452F-48B2-A239-53EE8C05CF69}" presName="root" presStyleCnt="0"/>
      <dgm:spPr/>
    </dgm:pt>
    <dgm:pt modelId="{2E3F2E8A-A277-4014-85BC-FDBE13141F74}" type="pres">
      <dgm:prSet presAssocID="{00C0CDD5-452F-48B2-A239-53EE8C05CF69}" presName="rootComposite" presStyleCnt="0"/>
      <dgm:spPr/>
    </dgm:pt>
    <dgm:pt modelId="{34856D0E-6782-4411-AE59-BBDE3B94FB70}" type="pres">
      <dgm:prSet presAssocID="{00C0CDD5-452F-48B2-A239-53EE8C05CF69}" presName="rootText" presStyleLbl="node1" presStyleIdx="0" presStyleCnt="2" custLinFactNeighborX="1034" custLinFactNeighborY="-20"/>
      <dgm:spPr/>
    </dgm:pt>
    <dgm:pt modelId="{8C4AA6B4-525F-4FB7-9945-A7D568A4B272}" type="pres">
      <dgm:prSet presAssocID="{00C0CDD5-452F-48B2-A239-53EE8C05CF69}" presName="rootConnector" presStyleLbl="node1" presStyleIdx="0" presStyleCnt="2"/>
      <dgm:spPr/>
    </dgm:pt>
    <dgm:pt modelId="{F602E9C0-E298-49E1-A1B7-E778315221C3}" type="pres">
      <dgm:prSet presAssocID="{00C0CDD5-452F-48B2-A239-53EE8C05CF69}" presName="childShape" presStyleCnt="0"/>
      <dgm:spPr/>
    </dgm:pt>
    <dgm:pt modelId="{EC78A4B6-B547-4E53-87CA-BC54F10C1ABB}" type="pres">
      <dgm:prSet presAssocID="{24DA3F8A-6B4A-4925-A0D5-A9726A5498AB}" presName="Name13" presStyleLbl="parChTrans1D2" presStyleIdx="0" presStyleCnt="10"/>
      <dgm:spPr/>
    </dgm:pt>
    <dgm:pt modelId="{97AF462F-53BB-45A9-9393-478A3DDD91FD}" type="pres">
      <dgm:prSet presAssocID="{D7F9B529-D2E5-43FE-B7EA-BA0C4983B8E4}" presName="childText" presStyleLbl="bgAcc1" presStyleIdx="0" presStyleCnt="10">
        <dgm:presLayoutVars>
          <dgm:bulletEnabled val="1"/>
        </dgm:presLayoutVars>
      </dgm:prSet>
      <dgm:spPr/>
    </dgm:pt>
    <dgm:pt modelId="{1DFA6FED-3D9E-4BDC-B761-ECE784E8C396}" type="pres">
      <dgm:prSet presAssocID="{842D1827-D058-4145-A603-F3297F3B77FD}" presName="Name13" presStyleLbl="parChTrans1D2" presStyleIdx="1" presStyleCnt="10"/>
      <dgm:spPr/>
    </dgm:pt>
    <dgm:pt modelId="{41373E18-325C-4D0B-8B41-14ED36689DA8}" type="pres">
      <dgm:prSet presAssocID="{DFB58927-B788-4367-971F-1256F920CD40}" presName="childText" presStyleLbl="bgAcc1" presStyleIdx="1" presStyleCnt="10">
        <dgm:presLayoutVars>
          <dgm:bulletEnabled val="1"/>
        </dgm:presLayoutVars>
      </dgm:prSet>
      <dgm:spPr/>
    </dgm:pt>
    <dgm:pt modelId="{D51168A7-E4DE-4995-B61A-F1BFF29C814C}" type="pres">
      <dgm:prSet presAssocID="{495E58E5-EB8F-46FB-8D54-9DFEE464BB9F}" presName="Name13" presStyleLbl="parChTrans1D2" presStyleIdx="2" presStyleCnt="10"/>
      <dgm:spPr/>
    </dgm:pt>
    <dgm:pt modelId="{AE8CAC5B-A46B-41EE-AC51-0BED1368F329}" type="pres">
      <dgm:prSet presAssocID="{9BD3AA39-436A-47BB-8126-C87F4C3C8D30}" presName="childText" presStyleLbl="bgAcc1" presStyleIdx="2" presStyleCnt="10">
        <dgm:presLayoutVars>
          <dgm:bulletEnabled val="1"/>
        </dgm:presLayoutVars>
      </dgm:prSet>
      <dgm:spPr/>
    </dgm:pt>
    <dgm:pt modelId="{034CE52B-AAD1-4758-A9B2-2A4AF0B90627}" type="pres">
      <dgm:prSet presAssocID="{677FB295-CDE2-4AC7-8E0F-8B608A216DE9}" presName="Name13" presStyleLbl="parChTrans1D2" presStyleIdx="3" presStyleCnt="10"/>
      <dgm:spPr/>
    </dgm:pt>
    <dgm:pt modelId="{97E049AA-CD18-445B-84D1-85DF7A088441}" type="pres">
      <dgm:prSet presAssocID="{59405BF1-99D8-46F6-8023-FB0B926F4949}" presName="childText" presStyleLbl="bgAcc1" presStyleIdx="3" presStyleCnt="10">
        <dgm:presLayoutVars>
          <dgm:bulletEnabled val="1"/>
        </dgm:presLayoutVars>
      </dgm:prSet>
      <dgm:spPr/>
    </dgm:pt>
    <dgm:pt modelId="{D2954329-40FB-4531-A34C-EF9D9E542535}" type="pres">
      <dgm:prSet presAssocID="{43BFABFD-E13A-4E2B-9F16-638DE962600A}" presName="Name13" presStyleLbl="parChTrans1D2" presStyleIdx="4" presStyleCnt="10"/>
      <dgm:spPr/>
    </dgm:pt>
    <dgm:pt modelId="{B3226F46-3C23-42B6-9600-AFCA133CD7AE}" type="pres">
      <dgm:prSet presAssocID="{B254D5FE-F5C5-4D53-99C2-D084F6E0AB31}" presName="childText" presStyleLbl="bgAcc1" presStyleIdx="4" presStyleCnt="10">
        <dgm:presLayoutVars>
          <dgm:bulletEnabled val="1"/>
        </dgm:presLayoutVars>
      </dgm:prSet>
      <dgm:spPr/>
    </dgm:pt>
    <dgm:pt modelId="{7ED5A760-5908-4039-9233-60C118494A39}" type="pres">
      <dgm:prSet presAssocID="{13A65DEF-F47C-48F3-AC8F-39C129D51E4C}" presName="root" presStyleCnt="0"/>
      <dgm:spPr/>
    </dgm:pt>
    <dgm:pt modelId="{A087BD5E-B26E-4D96-A531-6DD38394CBDC}" type="pres">
      <dgm:prSet presAssocID="{13A65DEF-F47C-48F3-AC8F-39C129D51E4C}" presName="rootComposite" presStyleCnt="0"/>
      <dgm:spPr/>
    </dgm:pt>
    <dgm:pt modelId="{EC42CB11-EC5E-4B4E-9D5B-0E4404CF314D}" type="pres">
      <dgm:prSet presAssocID="{13A65DEF-F47C-48F3-AC8F-39C129D51E4C}" presName="rootText" presStyleLbl="node1" presStyleIdx="1" presStyleCnt="2"/>
      <dgm:spPr/>
    </dgm:pt>
    <dgm:pt modelId="{18AADFCA-167F-4654-BBEB-9D90E78ECE47}" type="pres">
      <dgm:prSet presAssocID="{13A65DEF-F47C-48F3-AC8F-39C129D51E4C}" presName="rootConnector" presStyleLbl="node1" presStyleIdx="1" presStyleCnt="2"/>
      <dgm:spPr/>
    </dgm:pt>
    <dgm:pt modelId="{C811BCC3-46A0-4426-98C9-AA7F020C315F}" type="pres">
      <dgm:prSet presAssocID="{13A65DEF-F47C-48F3-AC8F-39C129D51E4C}" presName="childShape" presStyleCnt="0"/>
      <dgm:spPr/>
    </dgm:pt>
    <dgm:pt modelId="{DA7360A9-B4AE-42EE-B198-7391C3B6FE94}" type="pres">
      <dgm:prSet presAssocID="{909389CB-14A3-4FCE-A18B-DF022E9DEA1C}" presName="Name13" presStyleLbl="parChTrans1D2" presStyleIdx="5" presStyleCnt="10"/>
      <dgm:spPr/>
    </dgm:pt>
    <dgm:pt modelId="{56A874A9-9C97-44DE-8623-1810BDDBACCD}" type="pres">
      <dgm:prSet presAssocID="{B0AA487B-FD14-4CC7-98A1-976B64E8EBFF}" presName="childText" presStyleLbl="bgAcc1" presStyleIdx="5" presStyleCnt="10">
        <dgm:presLayoutVars>
          <dgm:bulletEnabled val="1"/>
        </dgm:presLayoutVars>
      </dgm:prSet>
      <dgm:spPr/>
    </dgm:pt>
    <dgm:pt modelId="{CE4F5C43-9027-456C-8C3D-8E8A9D09D018}" type="pres">
      <dgm:prSet presAssocID="{50C3DEB4-E9E0-4B3E-9CA9-AF446EDA16F2}" presName="Name13" presStyleLbl="parChTrans1D2" presStyleIdx="6" presStyleCnt="10"/>
      <dgm:spPr/>
    </dgm:pt>
    <dgm:pt modelId="{A6D15A45-020A-41CD-B43F-4E8344390816}" type="pres">
      <dgm:prSet presAssocID="{ACE343A8-F388-4D87-8579-BAFFC3E3EDDD}" presName="childText" presStyleLbl="bgAcc1" presStyleIdx="6" presStyleCnt="10">
        <dgm:presLayoutVars>
          <dgm:bulletEnabled val="1"/>
        </dgm:presLayoutVars>
      </dgm:prSet>
      <dgm:spPr/>
    </dgm:pt>
    <dgm:pt modelId="{26F85419-ADA4-4DAE-B86F-C7B3993BE700}" type="pres">
      <dgm:prSet presAssocID="{EEECD5F4-1C14-4D3B-A11D-5FF2A16C6CC2}" presName="Name13" presStyleLbl="parChTrans1D2" presStyleIdx="7" presStyleCnt="10"/>
      <dgm:spPr/>
    </dgm:pt>
    <dgm:pt modelId="{6E038D8D-D262-4B68-9038-858BD3F54F2B}" type="pres">
      <dgm:prSet presAssocID="{CCEC1BDF-1B1D-4901-BE53-08C7DD60165E}" presName="childText" presStyleLbl="bgAcc1" presStyleIdx="7" presStyleCnt="10">
        <dgm:presLayoutVars>
          <dgm:bulletEnabled val="1"/>
        </dgm:presLayoutVars>
      </dgm:prSet>
      <dgm:spPr/>
    </dgm:pt>
    <dgm:pt modelId="{0276A66E-1B1D-40BC-8874-72772D126D04}" type="pres">
      <dgm:prSet presAssocID="{C75F02F1-ABEC-4E5C-8BD9-2F26604C2C7D}" presName="Name13" presStyleLbl="parChTrans1D2" presStyleIdx="8" presStyleCnt="10"/>
      <dgm:spPr/>
    </dgm:pt>
    <dgm:pt modelId="{96BCB1DF-8B9D-4241-AD1C-B8A8C3A2AF5C}" type="pres">
      <dgm:prSet presAssocID="{99636522-C1C4-4FB2-9158-5318630B822E}" presName="childText" presStyleLbl="bgAcc1" presStyleIdx="8" presStyleCnt="10">
        <dgm:presLayoutVars>
          <dgm:bulletEnabled val="1"/>
        </dgm:presLayoutVars>
      </dgm:prSet>
      <dgm:spPr/>
    </dgm:pt>
    <dgm:pt modelId="{1857C5EA-C6C9-4C7D-9E57-AA25954DA9DB}" type="pres">
      <dgm:prSet presAssocID="{F6A78423-13E9-49DE-941A-9BE340A1A22E}" presName="Name13" presStyleLbl="parChTrans1D2" presStyleIdx="9" presStyleCnt="10"/>
      <dgm:spPr/>
    </dgm:pt>
    <dgm:pt modelId="{315F5C19-0172-4100-A8F3-05CC4217E272}" type="pres">
      <dgm:prSet presAssocID="{3AE1F7C4-693F-499D-8CD0-0EE9CA2CCC3D}" presName="childText" presStyleLbl="bgAcc1" presStyleIdx="9" presStyleCnt="10">
        <dgm:presLayoutVars>
          <dgm:bulletEnabled val="1"/>
        </dgm:presLayoutVars>
      </dgm:prSet>
      <dgm:spPr/>
    </dgm:pt>
  </dgm:ptLst>
  <dgm:cxnLst>
    <dgm:cxn modelId="{ABDA4406-9F5F-40DD-8E62-890E8F1A6FCD}" type="presOf" srcId="{1B87DFF7-CE66-43B4-BA8C-965AA6DFB0D3}" destId="{FF27C5E1-769F-48EC-9C9D-012FDA557EA0}" srcOrd="0" destOrd="0" presId="urn:microsoft.com/office/officeart/2005/8/layout/hierarchy3"/>
    <dgm:cxn modelId="{A4902107-E64A-48EA-ABA1-CF456FE5F071}" type="presOf" srcId="{99636522-C1C4-4FB2-9158-5318630B822E}" destId="{96BCB1DF-8B9D-4241-AD1C-B8A8C3A2AF5C}" srcOrd="0" destOrd="0" presId="urn:microsoft.com/office/officeart/2005/8/layout/hierarchy3"/>
    <dgm:cxn modelId="{62DC3407-CE06-488E-866C-358E098080F8}" type="presOf" srcId="{00C0CDD5-452F-48B2-A239-53EE8C05CF69}" destId="{8C4AA6B4-525F-4FB7-9945-A7D568A4B272}" srcOrd="1" destOrd="0" presId="urn:microsoft.com/office/officeart/2005/8/layout/hierarchy3"/>
    <dgm:cxn modelId="{132D6615-FEE2-4D9F-BA97-728862E6B491}" type="presOf" srcId="{DFB58927-B788-4367-971F-1256F920CD40}" destId="{41373E18-325C-4D0B-8B41-14ED36689DA8}" srcOrd="0" destOrd="0" presId="urn:microsoft.com/office/officeart/2005/8/layout/hierarchy3"/>
    <dgm:cxn modelId="{EC65FD16-1F96-4591-9AEA-ADC20E092B5B}" srcId="{1B87DFF7-CE66-43B4-BA8C-965AA6DFB0D3}" destId="{00C0CDD5-452F-48B2-A239-53EE8C05CF69}" srcOrd="0" destOrd="0" parTransId="{5CDDC71C-71FE-429B-845D-474557155C6B}" sibTransId="{B59C179B-271D-417B-B669-94556D4F147A}"/>
    <dgm:cxn modelId="{B09FE21B-1EE7-4510-BEDA-AF5E24C29935}" type="presOf" srcId="{9BD3AA39-436A-47BB-8126-C87F4C3C8D30}" destId="{AE8CAC5B-A46B-41EE-AC51-0BED1368F329}" srcOrd="0" destOrd="0" presId="urn:microsoft.com/office/officeart/2005/8/layout/hierarchy3"/>
    <dgm:cxn modelId="{E848681F-8383-46A7-BCFF-BCBA019E3333}" type="presOf" srcId="{677FB295-CDE2-4AC7-8E0F-8B608A216DE9}" destId="{034CE52B-AAD1-4758-A9B2-2A4AF0B90627}" srcOrd="0" destOrd="0" presId="urn:microsoft.com/office/officeart/2005/8/layout/hierarchy3"/>
    <dgm:cxn modelId="{AA1B8521-0401-4DF2-ABA8-AEEB95E8E150}" srcId="{13A65DEF-F47C-48F3-AC8F-39C129D51E4C}" destId="{99636522-C1C4-4FB2-9158-5318630B822E}" srcOrd="3" destOrd="0" parTransId="{C75F02F1-ABEC-4E5C-8BD9-2F26604C2C7D}" sibTransId="{8498624B-0205-4DFA-987A-C6562D079162}"/>
    <dgm:cxn modelId="{50F61730-EF9C-48A5-B78F-6102987D2FC7}" type="presOf" srcId="{842D1827-D058-4145-A603-F3297F3B77FD}" destId="{1DFA6FED-3D9E-4BDC-B761-ECE784E8C396}" srcOrd="0" destOrd="0" presId="urn:microsoft.com/office/officeart/2005/8/layout/hierarchy3"/>
    <dgm:cxn modelId="{AE7B6234-1AAF-428E-BB80-317F5A8BA0F6}" srcId="{00C0CDD5-452F-48B2-A239-53EE8C05CF69}" destId="{9BD3AA39-436A-47BB-8126-C87F4C3C8D30}" srcOrd="2" destOrd="0" parTransId="{495E58E5-EB8F-46FB-8D54-9DFEE464BB9F}" sibTransId="{97188F46-9CC9-4565-BD21-F1FC16211DCE}"/>
    <dgm:cxn modelId="{29EE7934-513E-4DE2-BD16-4ECE372C4FFF}" srcId="{13A65DEF-F47C-48F3-AC8F-39C129D51E4C}" destId="{B0AA487B-FD14-4CC7-98A1-976B64E8EBFF}" srcOrd="0" destOrd="0" parTransId="{909389CB-14A3-4FCE-A18B-DF022E9DEA1C}" sibTransId="{34ACA853-80ED-4EF4-AD10-03252D578719}"/>
    <dgm:cxn modelId="{8153803E-41B0-4C84-A362-EF11DEF0C6F8}" srcId="{00C0CDD5-452F-48B2-A239-53EE8C05CF69}" destId="{59405BF1-99D8-46F6-8023-FB0B926F4949}" srcOrd="3" destOrd="0" parTransId="{677FB295-CDE2-4AC7-8E0F-8B608A216DE9}" sibTransId="{B0CDB8A7-E320-4FE5-AE64-D9DB7DF5A71C}"/>
    <dgm:cxn modelId="{CB9EF565-C2EB-4F51-AD42-C6731F5CF93A}" type="presOf" srcId="{C75F02F1-ABEC-4E5C-8BD9-2F26604C2C7D}" destId="{0276A66E-1B1D-40BC-8874-72772D126D04}" srcOrd="0" destOrd="0" presId="urn:microsoft.com/office/officeart/2005/8/layout/hierarchy3"/>
    <dgm:cxn modelId="{286AED49-D358-4A95-A0F8-48EF5D98497C}" type="presOf" srcId="{F6A78423-13E9-49DE-941A-9BE340A1A22E}" destId="{1857C5EA-C6C9-4C7D-9E57-AA25954DA9DB}" srcOrd="0" destOrd="0" presId="urn:microsoft.com/office/officeart/2005/8/layout/hierarchy3"/>
    <dgm:cxn modelId="{19628A4A-57C4-40B4-BE04-FD0213C31AEA}" type="presOf" srcId="{13A65DEF-F47C-48F3-AC8F-39C129D51E4C}" destId="{EC42CB11-EC5E-4B4E-9D5B-0E4404CF314D}" srcOrd="0" destOrd="0" presId="urn:microsoft.com/office/officeart/2005/8/layout/hierarchy3"/>
    <dgm:cxn modelId="{B254B66C-B57B-4616-BBD0-99EE784DC090}" type="presOf" srcId="{B0AA487B-FD14-4CC7-98A1-976B64E8EBFF}" destId="{56A874A9-9C97-44DE-8623-1810BDDBACCD}" srcOrd="0" destOrd="0" presId="urn:microsoft.com/office/officeart/2005/8/layout/hierarchy3"/>
    <dgm:cxn modelId="{C40F3E6E-00E6-450E-9E47-A52897EE5176}" type="presOf" srcId="{ACE343A8-F388-4D87-8579-BAFFC3E3EDDD}" destId="{A6D15A45-020A-41CD-B43F-4E8344390816}" srcOrd="0" destOrd="0" presId="urn:microsoft.com/office/officeart/2005/8/layout/hierarchy3"/>
    <dgm:cxn modelId="{AA875152-C446-48EA-9042-1DC41771F659}" type="presOf" srcId="{CCEC1BDF-1B1D-4901-BE53-08C7DD60165E}" destId="{6E038D8D-D262-4B68-9038-858BD3F54F2B}" srcOrd="0" destOrd="0" presId="urn:microsoft.com/office/officeart/2005/8/layout/hierarchy3"/>
    <dgm:cxn modelId="{43DA1A74-B48E-4360-95B2-BC62BFEE68D6}" type="presOf" srcId="{59405BF1-99D8-46F6-8023-FB0B926F4949}" destId="{97E049AA-CD18-445B-84D1-85DF7A088441}" srcOrd="0" destOrd="0" presId="urn:microsoft.com/office/officeart/2005/8/layout/hierarchy3"/>
    <dgm:cxn modelId="{E74A4957-8438-419F-B54E-14B1D33E8C6C}" type="presOf" srcId="{495E58E5-EB8F-46FB-8D54-9DFEE464BB9F}" destId="{D51168A7-E4DE-4995-B61A-F1BFF29C814C}" srcOrd="0" destOrd="0" presId="urn:microsoft.com/office/officeart/2005/8/layout/hierarchy3"/>
    <dgm:cxn modelId="{39233058-4A6A-4FD0-9201-4A4ABE56CA20}" srcId="{13A65DEF-F47C-48F3-AC8F-39C129D51E4C}" destId="{3AE1F7C4-693F-499D-8CD0-0EE9CA2CCC3D}" srcOrd="4" destOrd="0" parTransId="{F6A78423-13E9-49DE-941A-9BE340A1A22E}" sibTransId="{A25445CB-86F0-4616-BC36-7D5A5186B2BD}"/>
    <dgm:cxn modelId="{C8C42959-DAF4-4FD6-B78C-058B089E298E}" type="presOf" srcId="{D7F9B529-D2E5-43FE-B7EA-BA0C4983B8E4}" destId="{97AF462F-53BB-45A9-9393-478A3DDD91FD}" srcOrd="0" destOrd="0" presId="urn:microsoft.com/office/officeart/2005/8/layout/hierarchy3"/>
    <dgm:cxn modelId="{9A53EB82-9288-4A3F-B1B1-2830A8BBC9C8}" type="presOf" srcId="{EEECD5F4-1C14-4D3B-A11D-5FF2A16C6CC2}" destId="{26F85419-ADA4-4DAE-B86F-C7B3993BE700}" srcOrd="0" destOrd="0" presId="urn:microsoft.com/office/officeart/2005/8/layout/hierarchy3"/>
    <dgm:cxn modelId="{0A9D4F87-FE36-4ED0-A974-B8E05B570ECC}" type="presOf" srcId="{50C3DEB4-E9E0-4B3E-9CA9-AF446EDA16F2}" destId="{CE4F5C43-9027-456C-8C3D-8E8A9D09D018}" srcOrd="0" destOrd="0" presId="urn:microsoft.com/office/officeart/2005/8/layout/hierarchy3"/>
    <dgm:cxn modelId="{904BC394-0A86-4788-A347-0F712445EDA9}" type="presOf" srcId="{909389CB-14A3-4FCE-A18B-DF022E9DEA1C}" destId="{DA7360A9-B4AE-42EE-B198-7391C3B6FE94}" srcOrd="0" destOrd="0" presId="urn:microsoft.com/office/officeart/2005/8/layout/hierarchy3"/>
    <dgm:cxn modelId="{95DC3A9C-02DF-4D1F-BFF3-7301208A03F1}" srcId="{13A65DEF-F47C-48F3-AC8F-39C129D51E4C}" destId="{ACE343A8-F388-4D87-8579-BAFFC3E3EDDD}" srcOrd="1" destOrd="0" parTransId="{50C3DEB4-E9E0-4B3E-9CA9-AF446EDA16F2}" sibTransId="{4CAC418B-6CC9-4BDB-8F68-6A2DFC473F74}"/>
    <dgm:cxn modelId="{9EC566A1-1766-44BE-A7C6-68FB07ECC0B4}" type="presOf" srcId="{24DA3F8A-6B4A-4925-A0D5-A9726A5498AB}" destId="{EC78A4B6-B547-4E53-87CA-BC54F10C1ABB}" srcOrd="0" destOrd="0" presId="urn:microsoft.com/office/officeart/2005/8/layout/hierarchy3"/>
    <dgm:cxn modelId="{F8785BC1-4D0F-4527-901D-D8F6EEC48EE3}" type="presOf" srcId="{43BFABFD-E13A-4E2B-9F16-638DE962600A}" destId="{D2954329-40FB-4531-A34C-EF9D9E542535}" srcOrd="0" destOrd="0" presId="urn:microsoft.com/office/officeart/2005/8/layout/hierarchy3"/>
    <dgm:cxn modelId="{D85F3FC9-E89E-4A38-AC7A-BA3EAF2E856E}" srcId="{1B87DFF7-CE66-43B4-BA8C-965AA6DFB0D3}" destId="{13A65DEF-F47C-48F3-AC8F-39C129D51E4C}" srcOrd="1" destOrd="0" parTransId="{B9507732-A64B-476E-BBB7-99DA60480AEC}" sibTransId="{20FF006E-9B76-453A-93FE-C4E568F1565E}"/>
    <dgm:cxn modelId="{E0CF59CC-6810-41A2-B3FA-E9776CB6430F}" srcId="{00C0CDD5-452F-48B2-A239-53EE8C05CF69}" destId="{D7F9B529-D2E5-43FE-B7EA-BA0C4983B8E4}" srcOrd="0" destOrd="0" parTransId="{24DA3F8A-6B4A-4925-A0D5-A9726A5498AB}" sibTransId="{C796DD6A-5A8C-4FB0-B8D2-A96A8C4C5EC7}"/>
    <dgm:cxn modelId="{A0C0C8D9-935D-42CF-A60B-C2F9221E090C}" srcId="{00C0CDD5-452F-48B2-A239-53EE8C05CF69}" destId="{DFB58927-B788-4367-971F-1256F920CD40}" srcOrd="1" destOrd="0" parTransId="{842D1827-D058-4145-A603-F3297F3B77FD}" sibTransId="{DEBE6FB9-1FF5-4A7F-B239-3C99544D9A38}"/>
    <dgm:cxn modelId="{C0F999DB-A799-4B3B-A95E-79F7130344BE}" type="presOf" srcId="{13A65DEF-F47C-48F3-AC8F-39C129D51E4C}" destId="{18AADFCA-167F-4654-BBEB-9D90E78ECE47}" srcOrd="1" destOrd="0" presId="urn:microsoft.com/office/officeart/2005/8/layout/hierarchy3"/>
    <dgm:cxn modelId="{1C769DDB-0A4A-42C8-AB23-683C0FFE1F1E}" type="presOf" srcId="{B254D5FE-F5C5-4D53-99C2-D084F6E0AB31}" destId="{B3226F46-3C23-42B6-9600-AFCA133CD7AE}" srcOrd="0" destOrd="0" presId="urn:microsoft.com/office/officeart/2005/8/layout/hierarchy3"/>
    <dgm:cxn modelId="{B210E3E4-3451-410B-9716-92E5EFF97A9F}" srcId="{13A65DEF-F47C-48F3-AC8F-39C129D51E4C}" destId="{CCEC1BDF-1B1D-4901-BE53-08C7DD60165E}" srcOrd="2" destOrd="0" parTransId="{EEECD5F4-1C14-4D3B-A11D-5FF2A16C6CC2}" sibTransId="{4D713B07-31BB-44B5-BE4F-598C645CF8E0}"/>
    <dgm:cxn modelId="{9D3784E5-9BDC-4BE7-A46E-4E5786592BEB}" srcId="{00C0CDD5-452F-48B2-A239-53EE8C05CF69}" destId="{B254D5FE-F5C5-4D53-99C2-D084F6E0AB31}" srcOrd="4" destOrd="0" parTransId="{43BFABFD-E13A-4E2B-9F16-638DE962600A}" sibTransId="{6624C611-7570-458B-BA77-EBE3700B5354}"/>
    <dgm:cxn modelId="{CCEEADF0-AD5A-48D1-8A0F-EC8B87FF0ABE}" type="presOf" srcId="{00C0CDD5-452F-48B2-A239-53EE8C05CF69}" destId="{34856D0E-6782-4411-AE59-BBDE3B94FB70}" srcOrd="0" destOrd="0" presId="urn:microsoft.com/office/officeart/2005/8/layout/hierarchy3"/>
    <dgm:cxn modelId="{F62DDCFE-1563-4127-9F65-BDA6F65338E9}" type="presOf" srcId="{3AE1F7C4-693F-499D-8CD0-0EE9CA2CCC3D}" destId="{315F5C19-0172-4100-A8F3-05CC4217E272}" srcOrd="0" destOrd="0" presId="urn:microsoft.com/office/officeart/2005/8/layout/hierarchy3"/>
    <dgm:cxn modelId="{433F18CC-46FD-47CA-93B7-C915CEC810BC}" type="presParOf" srcId="{FF27C5E1-769F-48EC-9C9D-012FDA557EA0}" destId="{09CD639D-6C95-49FD-B515-5FFCA836BE6B}" srcOrd="0" destOrd="0" presId="urn:microsoft.com/office/officeart/2005/8/layout/hierarchy3"/>
    <dgm:cxn modelId="{B8B65D8C-0860-4BAB-A083-A64087102A0E}" type="presParOf" srcId="{09CD639D-6C95-49FD-B515-5FFCA836BE6B}" destId="{2E3F2E8A-A277-4014-85BC-FDBE13141F74}" srcOrd="0" destOrd="0" presId="urn:microsoft.com/office/officeart/2005/8/layout/hierarchy3"/>
    <dgm:cxn modelId="{C38060C2-D960-4A73-BC26-6886EB547AA5}" type="presParOf" srcId="{2E3F2E8A-A277-4014-85BC-FDBE13141F74}" destId="{34856D0E-6782-4411-AE59-BBDE3B94FB70}" srcOrd="0" destOrd="0" presId="urn:microsoft.com/office/officeart/2005/8/layout/hierarchy3"/>
    <dgm:cxn modelId="{6F8BA138-47F6-4665-8EFC-A82260FE9187}" type="presParOf" srcId="{2E3F2E8A-A277-4014-85BC-FDBE13141F74}" destId="{8C4AA6B4-525F-4FB7-9945-A7D568A4B272}" srcOrd="1" destOrd="0" presId="urn:microsoft.com/office/officeart/2005/8/layout/hierarchy3"/>
    <dgm:cxn modelId="{5A28EDC3-B290-466C-9752-FCD161FF72A3}" type="presParOf" srcId="{09CD639D-6C95-49FD-B515-5FFCA836BE6B}" destId="{F602E9C0-E298-49E1-A1B7-E778315221C3}" srcOrd="1" destOrd="0" presId="urn:microsoft.com/office/officeart/2005/8/layout/hierarchy3"/>
    <dgm:cxn modelId="{76955B83-427A-426E-B3DC-5508549AAB9C}" type="presParOf" srcId="{F602E9C0-E298-49E1-A1B7-E778315221C3}" destId="{EC78A4B6-B547-4E53-87CA-BC54F10C1ABB}" srcOrd="0" destOrd="0" presId="urn:microsoft.com/office/officeart/2005/8/layout/hierarchy3"/>
    <dgm:cxn modelId="{4EEC4709-F719-4881-B28B-1DF2B2A4C6A7}" type="presParOf" srcId="{F602E9C0-E298-49E1-A1B7-E778315221C3}" destId="{97AF462F-53BB-45A9-9393-478A3DDD91FD}" srcOrd="1" destOrd="0" presId="urn:microsoft.com/office/officeart/2005/8/layout/hierarchy3"/>
    <dgm:cxn modelId="{9E24DB90-8449-4CA0-A513-8E4B112F8573}" type="presParOf" srcId="{F602E9C0-E298-49E1-A1B7-E778315221C3}" destId="{1DFA6FED-3D9E-4BDC-B761-ECE784E8C396}" srcOrd="2" destOrd="0" presId="urn:microsoft.com/office/officeart/2005/8/layout/hierarchy3"/>
    <dgm:cxn modelId="{9B76B1FA-4CD6-47AB-A52E-836BFC0CD01D}" type="presParOf" srcId="{F602E9C0-E298-49E1-A1B7-E778315221C3}" destId="{41373E18-325C-4D0B-8B41-14ED36689DA8}" srcOrd="3" destOrd="0" presId="urn:microsoft.com/office/officeart/2005/8/layout/hierarchy3"/>
    <dgm:cxn modelId="{571F8D87-42F6-44FB-96B7-723F6B9F2FCB}" type="presParOf" srcId="{F602E9C0-E298-49E1-A1B7-E778315221C3}" destId="{D51168A7-E4DE-4995-B61A-F1BFF29C814C}" srcOrd="4" destOrd="0" presId="urn:microsoft.com/office/officeart/2005/8/layout/hierarchy3"/>
    <dgm:cxn modelId="{ED60FA72-1209-43E2-B675-A8CF0DF105A9}" type="presParOf" srcId="{F602E9C0-E298-49E1-A1B7-E778315221C3}" destId="{AE8CAC5B-A46B-41EE-AC51-0BED1368F329}" srcOrd="5" destOrd="0" presId="urn:microsoft.com/office/officeart/2005/8/layout/hierarchy3"/>
    <dgm:cxn modelId="{24A11240-2688-40A9-8060-52EADD9988F2}" type="presParOf" srcId="{F602E9C0-E298-49E1-A1B7-E778315221C3}" destId="{034CE52B-AAD1-4758-A9B2-2A4AF0B90627}" srcOrd="6" destOrd="0" presId="urn:microsoft.com/office/officeart/2005/8/layout/hierarchy3"/>
    <dgm:cxn modelId="{2B1C5F2A-FF9B-4266-98D0-1DA95E2BD20B}" type="presParOf" srcId="{F602E9C0-E298-49E1-A1B7-E778315221C3}" destId="{97E049AA-CD18-445B-84D1-85DF7A088441}" srcOrd="7" destOrd="0" presId="urn:microsoft.com/office/officeart/2005/8/layout/hierarchy3"/>
    <dgm:cxn modelId="{827610F2-41CB-4492-BEA9-32EC12B12583}" type="presParOf" srcId="{F602E9C0-E298-49E1-A1B7-E778315221C3}" destId="{D2954329-40FB-4531-A34C-EF9D9E542535}" srcOrd="8" destOrd="0" presId="urn:microsoft.com/office/officeart/2005/8/layout/hierarchy3"/>
    <dgm:cxn modelId="{62F9482C-AB54-4891-BF51-56E2AB74D2D9}" type="presParOf" srcId="{F602E9C0-E298-49E1-A1B7-E778315221C3}" destId="{B3226F46-3C23-42B6-9600-AFCA133CD7AE}" srcOrd="9" destOrd="0" presId="urn:microsoft.com/office/officeart/2005/8/layout/hierarchy3"/>
    <dgm:cxn modelId="{F8824FB8-9EFC-4978-85F0-6019A35A8F90}" type="presParOf" srcId="{FF27C5E1-769F-48EC-9C9D-012FDA557EA0}" destId="{7ED5A760-5908-4039-9233-60C118494A39}" srcOrd="1" destOrd="0" presId="urn:microsoft.com/office/officeart/2005/8/layout/hierarchy3"/>
    <dgm:cxn modelId="{9BEFC931-6754-4AC3-8BA0-6679D33BB845}" type="presParOf" srcId="{7ED5A760-5908-4039-9233-60C118494A39}" destId="{A087BD5E-B26E-4D96-A531-6DD38394CBDC}" srcOrd="0" destOrd="0" presId="urn:microsoft.com/office/officeart/2005/8/layout/hierarchy3"/>
    <dgm:cxn modelId="{CFEC9E8A-DF28-471F-9B32-B039C4EE4112}" type="presParOf" srcId="{A087BD5E-B26E-4D96-A531-6DD38394CBDC}" destId="{EC42CB11-EC5E-4B4E-9D5B-0E4404CF314D}" srcOrd="0" destOrd="0" presId="urn:microsoft.com/office/officeart/2005/8/layout/hierarchy3"/>
    <dgm:cxn modelId="{2F38B353-7496-41F4-BF7B-44D65B826A02}" type="presParOf" srcId="{A087BD5E-B26E-4D96-A531-6DD38394CBDC}" destId="{18AADFCA-167F-4654-BBEB-9D90E78ECE47}" srcOrd="1" destOrd="0" presId="urn:microsoft.com/office/officeart/2005/8/layout/hierarchy3"/>
    <dgm:cxn modelId="{3947B551-A1D7-4CF9-A162-73D189B2E049}" type="presParOf" srcId="{7ED5A760-5908-4039-9233-60C118494A39}" destId="{C811BCC3-46A0-4426-98C9-AA7F020C315F}" srcOrd="1" destOrd="0" presId="urn:microsoft.com/office/officeart/2005/8/layout/hierarchy3"/>
    <dgm:cxn modelId="{397A6ED4-CC8B-4245-BC13-D40A7BC3A912}" type="presParOf" srcId="{C811BCC3-46A0-4426-98C9-AA7F020C315F}" destId="{DA7360A9-B4AE-42EE-B198-7391C3B6FE94}" srcOrd="0" destOrd="0" presId="urn:microsoft.com/office/officeart/2005/8/layout/hierarchy3"/>
    <dgm:cxn modelId="{EF4B2E1D-2D71-44A1-9AFA-49642EA38B72}" type="presParOf" srcId="{C811BCC3-46A0-4426-98C9-AA7F020C315F}" destId="{56A874A9-9C97-44DE-8623-1810BDDBACCD}" srcOrd="1" destOrd="0" presId="urn:microsoft.com/office/officeart/2005/8/layout/hierarchy3"/>
    <dgm:cxn modelId="{43BE9F85-0C3E-470B-9CCF-9D05B5F0C8CC}" type="presParOf" srcId="{C811BCC3-46A0-4426-98C9-AA7F020C315F}" destId="{CE4F5C43-9027-456C-8C3D-8E8A9D09D018}" srcOrd="2" destOrd="0" presId="urn:microsoft.com/office/officeart/2005/8/layout/hierarchy3"/>
    <dgm:cxn modelId="{CF498853-3ABA-4319-AB26-277FA6CB3091}" type="presParOf" srcId="{C811BCC3-46A0-4426-98C9-AA7F020C315F}" destId="{A6D15A45-020A-41CD-B43F-4E8344390816}" srcOrd="3" destOrd="0" presId="urn:microsoft.com/office/officeart/2005/8/layout/hierarchy3"/>
    <dgm:cxn modelId="{BDE38736-EC47-4C7E-9012-62E733951F8B}" type="presParOf" srcId="{C811BCC3-46A0-4426-98C9-AA7F020C315F}" destId="{26F85419-ADA4-4DAE-B86F-C7B3993BE700}" srcOrd="4" destOrd="0" presId="urn:microsoft.com/office/officeart/2005/8/layout/hierarchy3"/>
    <dgm:cxn modelId="{39F47913-B3AD-4588-AF52-2773A290E734}" type="presParOf" srcId="{C811BCC3-46A0-4426-98C9-AA7F020C315F}" destId="{6E038D8D-D262-4B68-9038-858BD3F54F2B}" srcOrd="5" destOrd="0" presId="urn:microsoft.com/office/officeart/2005/8/layout/hierarchy3"/>
    <dgm:cxn modelId="{B17D4660-8CA4-4CEC-B543-2FA04CF5674E}" type="presParOf" srcId="{C811BCC3-46A0-4426-98C9-AA7F020C315F}" destId="{0276A66E-1B1D-40BC-8874-72772D126D04}" srcOrd="6" destOrd="0" presId="urn:microsoft.com/office/officeart/2005/8/layout/hierarchy3"/>
    <dgm:cxn modelId="{C5C26982-FA55-4EAF-9C12-425BDD640FE9}" type="presParOf" srcId="{C811BCC3-46A0-4426-98C9-AA7F020C315F}" destId="{96BCB1DF-8B9D-4241-AD1C-B8A8C3A2AF5C}" srcOrd="7" destOrd="0" presId="urn:microsoft.com/office/officeart/2005/8/layout/hierarchy3"/>
    <dgm:cxn modelId="{77406F2F-2DA2-4D52-B148-F13648C896EB}" type="presParOf" srcId="{C811BCC3-46A0-4426-98C9-AA7F020C315F}" destId="{1857C5EA-C6C9-4C7D-9E57-AA25954DA9DB}" srcOrd="8" destOrd="0" presId="urn:microsoft.com/office/officeart/2005/8/layout/hierarchy3"/>
    <dgm:cxn modelId="{D11BE193-2589-4260-95DE-C53EB59F80D3}" type="presParOf" srcId="{C811BCC3-46A0-4426-98C9-AA7F020C315F}" destId="{315F5C19-0172-4100-A8F3-05CC4217E272}" srcOrd="9"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56D0E-6782-4411-AE59-BBDE3B94FB70}">
      <dsp:nvSpPr>
        <dsp:cNvPr id="0" name=""/>
        <dsp:cNvSpPr/>
      </dsp:nvSpPr>
      <dsp:spPr>
        <a:xfrm>
          <a:off x="1142679" y="3"/>
          <a:ext cx="1578810" cy="7894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Male Homosexuality</a:t>
          </a:r>
        </a:p>
      </dsp:txBody>
      <dsp:txXfrm>
        <a:off x="1165800" y="23124"/>
        <a:ext cx="1532568" cy="743163"/>
      </dsp:txXfrm>
    </dsp:sp>
    <dsp:sp modelId="{EC78A4B6-B547-4E53-87CA-BC54F10C1ABB}">
      <dsp:nvSpPr>
        <dsp:cNvPr id="0" name=""/>
        <dsp:cNvSpPr/>
      </dsp:nvSpPr>
      <dsp:spPr>
        <a:xfrm>
          <a:off x="1300560" y="789408"/>
          <a:ext cx="141556" cy="592211"/>
        </a:xfrm>
        <a:custGeom>
          <a:avLst/>
          <a:gdLst/>
          <a:ahLst/>
          <a:cxnLst/>
          <a:rect l="0" t="0" r="0" b="0"/>
          <a:pathLst>
            <a:path>
              <a:moveTo>
                <a:pt x="0" y="0"/>
              </a:moveTo>
              <a:lnTo>
                <a:pt x="0" y="592211"/>
              </a:lnTo>
              <a:lnTo>
                <a:pt x="141556" y="5922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AF462F-53BB-45A9-9393-478A3DDD91FD}">
      <dsp:nvSpPr>
        <dsp:cNvPr id="0" name=""/>
        <dsp:cNvSpPr/>
      </dsp:nvSpPr>
      <dsp:spPr>
        <a:xfrm>
          <a:off x="1442117" y="986917"/>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Camp</a:t>
          </a:r>
        </a:p>
      </dsp:txBody>
      <dsp:txXfrm>
        <a:off x="1465238" y="1010038"/>
        <a:ext cx="1216806" cy="743163"/>
      </dsp:txXfrm>
    </dsp:sp>
    <dsp:sp modelId="{1DFA6FED-3D9E-4BDC-B761-ECE784E8C396}">
      <dsp:nvSpPr>
        <dsp:cNvPr id="0" name=""/>
        <dsp:cNvSpPr/>
      </dsp:nvSpPr>
      <dsp:spPr>
        <a:xfrm>
          <a:off x="1300560" y="789408"/>
          <a:ext cx="141556" cy="1578968"/>
        </a:xfrm>
        <a:custGeom>
          <a:avLst/>
          <a:gdLst/>
          <a:ahLst/>
          <a:cxnLst/>
          <a:rect l="0" t="0" r="0" b="0"/>
          <a:pathLst>
            <a:path>
              <a:moveTo>
                <a:pt x="0" y="0"/>
              </a:moveTo>
              <a:lnTo>
                <a:pt x="0" y="1578968"/>
              </a:lnTo>
              <a:lnTo>
                <a:pt x="141556" y="157896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373E18-325C-4D0B-8B41-14ED36689DA8}">
      <dsp:nvSpPr>
        <dsp:cNvPr id="0" name=""/>
        <dsp:cNvSpPr/>
      </dsp:nvSpPr>
      <dsp:spPr>
        <a:xfrm>
          <a:off x="1442117" y="1973673"/>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t>Emotional</a:t>
          </a:r>
          <a:endParaRPr lang="en-GB" sz="1800" kern="1200" dirty="0"/>
        </a:p>
      </dsp:txBody>
      <dsp:txXfrm>
        <a:off x="1465238" y="1996794"/>
        <a:ext cx="1216806" cy="743163"/>
      </dsp:txXfrm>
    </dsp:sp>
    <dsp:sp modelId="{D51168A7-E4DE-4995-B61A-F1BFF29C814C}">
      <dsp:nvSpPr>
        <dsp:cNvPr id="0" name=""/>
        <dsp:cNvSpPr/>
      </dsp:nvSpPr>
      <dsp:spPr>
        <a:xfrm>
          <a:off x="1300560" y="789408"/>
          <a:ext cx="141556" cy="2565724"/>
        </a:xfrm>
        <a:custGeom>
          <a:avLst/>
          <a:gdLst/>
          <a:ahLst/>
          <a:cxnLst/>
          <a:rect l="0" t="0" r="0" b="0"/>
          <a:pathLst>
            <a:path>
              <a:moveTo>
                <a:pt x="0" y="0"/>
              </a:moveTo>
              <a:lnTo>
                <a:pt x="0" y="2565724"/>
              </a:lnTo>
              <a:lnTo>
                <a:pt x="141556" y="256572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8CAC5B-A46B-41EE-AC51-0BED1368F329}">
      <dsp:nvSpPr>
        <dsp:cNvPr id="0" name=""/>
        <dsp:cNvSpPr/>
      </dsp:nvSpPr>
      <dsp:spPr>
        <a:xfrm>
          <a:off x="1442117" y="2960430"/>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De-Sexed - Passive</a:t>
          </a:r>
        </a:p>
      </dsp:txBody>
      <dsp:txXfrm>
        <a:off x="1465238" y="2983551"/>
        <a:ext cx="1216806" cy="743163"/>
      </dsp:txXfrm>
    </dsp:sp>
    <dsp:sp modelId="{034CE52B-AAD1-4758-A9B2-2A4AF0B90627}">
      <dsp:nvSpPr>
        <dsp:cNvPr id="0" name=""/>
        <dsp:cNvSpPr/>
      </dsp:nvSpPr>
      <dsp:spPr>
        <a:xfrm>
          <a:off x="1300560" y="789408"/>
          <a:ext cx="141556" cy="3552480"/>
        </a:xfrm>
        <a:custGeom>
          <a:avLst/>
          <a:gdLst/>
          <a:ahLst/>
          <a:cxnLst/>
          <a:rect l="0" t="0" r="0" b="0"/>
          <a:pathLst>
            <a:path>
              <a:moveTo>
                <a:pt x="0" y="0"/>
              </a:moveTo>
              <a:lnTo>
                <a:pt x="0" y="3552480"/>
              </a:lnTo>
              <a:lnTo>
                <a:pt x="141556" y="355248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E049AA-CD18-445B-84D1-85DF7A088441}">
      <dsp:nvSpPr>
        <dsp:cNvPr id="0" name=""/>
        <dsp:cNvSpPr/>
      </dsp:nvSpPr>
      <dsp:spPr>
        <a:xfrm>
          <a:off x="1442117" y="3947186"/>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Difference </a:t>
          </a:r>
        </a:p>
      </dsp:txBody>
      <dsp:txXfrm>
        <a:off x="1465238" y="3970307"/>
        <a:ext cx="1216806" cy="743163"/>
      </dsp:txXfrm>
    </dsp:sp>
    <dsp:sp modelId="{D2954329-40FB-4531-A34C-EF9D9E542535}">
      <dsp:nvSpPr>
        <dsp:cNvPr id="0" name=""/>
        <dsp:cNvSpPr/>
      </dsp:nvSpPr>
      <dsp:spPr>
        <a:xfrm>
          <a:off x="1300560" y="789408"/>
          <a:ext cx="141556" cy="4539237"/>
        </a:xfrm>
        <a:custGeom>
          <a:avLst/>
          <a:gdLst/>
          <a:ahLst/>
          <a:cxnLst/>
          <a:rect l="0" t="0" r="0" b="0"/>
          <a:pathLst>
            <a:path>
              <a:moveTo>
                <a:pt x="0" y="0"/>
              </a:moveTo>
              <a:lnTo>
                <a:pt x="0" y="4539237"/>
              </a:lnTo>
              <a:lnTo>
                <a:pt x="141556" y="453923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226F46-3C23-42B6-9600-AFCA133CD7AE}">
      <dsp:nvSpPr>
        <dsp:cNvPr id="0" name=""/>
        <dsp:cNvSpPr/>
      </dsp:nvSpPr>
      <dsp:spPr>
        <a:xfrm>
          <a:off x="1442117" y="4933942"/>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Feminine</a:t>
          </a:r>
        </a:p>
      </dsp:txBody>
      <dsp:txXfrm>
        <a:off x="1465238" y="4957063"/>
        <a:ext cx="1216806" cy="743163"/>
      </dsp:txXfrm>
    </dsp:sp>
    <dsp:sp modelId="{EC42CB11-EC5E-4B4E-9D5B-0E4404CF314D}">
      <dsp:nvSpPr>
        <dsp:cNvPr id="0" name=""/>
        <dsp:cNvSpPr/>
      </dsp:nvSpPr>
      <dsp:spPr>
        <a:xfrm>
          <a:off x="3099867" y="160"/>
          <a:ext cx="1578810" cy="7894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Leather Homosexuality</a:t>
          </a:r>
        </a:p>
      </dsp:txBody>
      <dsp:txXfrm>
        <a:off x="3122988" y="23281"/>
        <a:ext cx="1532568" cy="743163"/>
      </dsp:txXfrm>
    </dsp:sp>
    <dsp:sp modelId="{DA7360A9-B4AE-42EE-B198-7391C3B6FE94}">
      <dsp:nvSpPr>
        <dsp:cNvPr id="0" name=""/>
        <dsp:cNvSpPr/>
      </dsp:nvSpPr>
      <dsp:spPr>
        <a:xfrm>
          <a:off x="3257748" y="789566"/>
          <a:ext cx="157881" cy="592053"/>
        </a:xfrm>
        <a:custGeom>
          <a:avLst/>
          <a:gdLst/>
          <a:ahLst/>
          <a:cxnLst/>
          <a:rect l="0" t="0" r="0" b="0"/>
          <a:pathLst>
            <a:path>
              <a:moveTo>
                <a:pt x="0" y="0"/>
              </a:moveTo>
              <a:lnTo>
                <a:pt x="0" y="592053"/>
              </a:lnTo>
              <a:lnTo>
                <a:pt x="157881" y="592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A874A9-9C97-44DE-8623-1810BDDBACCD}">
      <dsp:nvSpPr>
        <dsp:cNvPr id="0" name=""/>
        <dsp:cNvSpPr/>
      </dsp:nvSpPr>
      <dsp:spPr>
        <a:xfrm>
          <a:off x="3415629" y="986917"/>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Rugged</a:t>
          </a:r>
        </a:p>
      </dsp:txBody>
      <dsp:txXfrm>
        <a:off x="3438750" y="1010038"/>
        <a:ext cx="1216806" cy="743163"/>
      </dsp:txXfrm>
    </dsp:sp>
    <dsp:sp modelId="{CE4F5C43-9027-456C-8C3D-8E8A9D09D018}">
      <dsp:nvSpPr>
        <dsp:cNvPr id="0" name=""/>
        <dsp:cNvSpPr/>
      </dsp:nvSpPr>
      <dsp:spPr>
        <a:xfrm>
          <a:off x="3257748" y="789566"/>
          <a:ext cx="157881" cy="1578810"/>
        </a:xfrm>
        <a:custGeom>
          <a:avLst/>
          <a:gdLst/>
          <a:ahLst/>
          <a:cxnLst/>
          <a:rect l="0" t="0" r="0" b="0"/>
          <a:pathLst>
            <a:path>
              <a:moveTo>
                <a:pt x="0" y="0"/>
              </a:moveTo>
              <a:lnTo>
                <a:pt x="0" y="1578810"/>
              </a:lnTo>
              <a:lnTo>
                <a:pt x="157881" y="157881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D15A45-020A-41CD-B43F-4E8344390816}">
      <dsp:nvSpPr>
        <dsp:cNvPr id="0" name=""/>
        <dsp:cNvSpPr/>
      </dsp:nvSpPr>
      <dsp:spPr>
        <a:xfrm>
          <a:off x="3415629" y="1973673"/>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Disciplined</a:t>
          </a:r>
        </a:p>
      </dsp:txBody>
      <dsp:txXfrm>
        <a:off x="3438750" y="1996794"/>
        <a:ext cx="1216806" cy="743163"/>
      </dsp:txXfrm>
    </dsp:sp>
    <dsp:sp modelId="{26F85419-ADA4-4DAE-B86F-C7B3993BE700}">
      <dsp:nvSpPr>
        <dsp:cNvPr id="0" name=""/>
        <dsp:cNvSpPr/>
      </dsp:nvSpPr>
      <dsp:spPr>
        <a:xfrm>
          <a:off x="3257748" y="789566"/>
          <a:ext cx="157881" cy="2565566"/>
        </a:xfrm>
        <a:custGeom>
          <a:avLst/>
          <a:gdLst/>
          <a:ahLst/>
          <a:cxnLst/>
          <a:rect l="0" t="0" r="0" b="0"/>
          <a:pathLst>
            <a:path>
              <a:moveTo>
                <a:pt x="0" y="0"/>
              </a:moveTo>
              <a:lnTo>
                <a:pt x="0" y="2565566"/>
              </a:lnTo>
              <a:lnTo>
                <a:pt x="157881" y="256556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038D8D-D262-4B68-9038-858BD3F54F2B}">
      <dsp:nvSpPr>
        <dsp:cNvPr id="0" name=""/>
        <dsp:cNvSpPr/>
      </dsp:nvSpPr>
      <dsp:spPr>
        <a:xfrm>
          <a:off x="3415629" y="2960430"/>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Overtly Sexual – Active</a:t>
          </a:r>
        </a:p>
      </dsp:txBody>
      <dsp:txXfrm>
        <a:off x="3438750" y="2983551"/>
        <a:ext cx="1216806" cy="743163"/>
      </dsp:txXfrm>
    </dsp:sp>
    <dsp:sp modelId="{0276A66E-1B1D-40BC-8874-72772D126D04}">
      <dsp:nvSpPr>
        <dsp:cNvPr id="0" name=""/>
        <dsp:cNvSpPr/>
      </dsp:nvSpPr>
      <dsp:spPr>
        <a:xfrm>
          <a:off x="3257748" y="789566"/>
          <a:ext cx="157881" cy="3552323"/>
        </a:xfrm>
        <a:custGeom>
          <a:avLst/>
          <a:gdLst/>
          <a:ahLst/>
          <a:cxnLst/>
          <a:rect l="0" t="0" r="0" b="0"/>
          <a:pathLst>
            <a:path>
              <a:moveTo>
                <a:pt x="0" y="0"/>
              </a:moveTo>
              <a:lnTo>
                <a:pt x="0" y="3552323"/>
              </a:lnTo>
              <a:lnTo>
                <a:pt x="157881" y="355232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BCB1DF-8B9D-4241-AD1C-B8A8C3A2AF5C}">
      <dsp:nvSpPr>
        <dsp:cNvPr id="0" name=""/>
        <dsp:cNvSpPr/>
      </dsp:nvSpPr>
      <dsp:spPr>
        <a:xfrm>
          <a:off x="3415629" y="3947186"/>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Brotherhood</a:t>
          </a:r>
        </a:p>
      </dsp:txBody>
      <dsp:txXfrm>
        <a:off x="3438750" y="3970307"/>
        <a:ext cx="1216806" cy="743163"/>
      </dsp:txXfrm>
    </dsp:sp>
    <dsp:sp modelId="{1857C5EA-C6C9-4C7D-9E57-AA25954DA9DB}">
      <dsp:nvSpPr>
        <dsp:cNvPr id="0" name=""/>
        <dsp:cNvSpPr/>
      </dsp:nvSpPr>
      <dsp:spPr>
        <a:xfrm>
          <a:off x="3257748" y="789566"/>
          <a:ext cx="157881" cy="4539079"/>
        </a:xfrm>
        <a:custGeom>
          <a:avLst/>
          <a:gdLst/>
          <a:ahLst/>
          <a:cxnLst/>
          <a:rect l="0" t="0" r="0" b="0"/>
          <a:pathLst>
            <a:path>
              <a:moveTo>
                <a:pt x="0" y="0"/>
              </a:moveTo>
              <a:lnTo>
                <a:pt x="0" y="4539079"/>
              </a:lnTo>
              <a:lnTo>
                <a:pt x="157881" y="453907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5F5C19-0172-4100-A8F3-05CC4217E272}">
      <dsp:nvSpPr>
        <dsp:cNvPr id="0" name=""/>
        <dsp:cNvSpPr/>
      </dsp:nvSpPr>
      <dsp:spPr>
        <a:xfrm>
          <a:off x="3415629" y="4933942"/>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Masculine</a:t>
          </a:r>
        </a:p>
      </dsp:txBody>
      <dsp:txXfrm>
        <a:off x="3438750" y="4957063"/>
        <a:ext cx="1216806" cy="74316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294998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4/27/2024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4/27/2024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4/27/2024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4/27/2024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4/27/2024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4/27/2024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4/27/2024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4/27/2024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4/27/2024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4/27/2024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4/27/2024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93/oso/9780190686604.003.000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1" name="Rectangle 16390">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Premium Photo | Kitschy neon frame mockup with kitsch geometric patterns  created with generative ai">
            <a:extLst>
              <a:ext uri="{FF2B5EF4-FFF2-40B4-BE49-F238E27FC236}">
                <a16:creationId xmlns:a16="http://schemas.microsoft.com/office/drawing/2014/main" id="{78D5B70D-3EA6-4345-90AF-561875123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52" b="11162"/>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6393" name="Rectangle 16392">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4309349" y="3429000"/>
            <a:ext cx="7501651" cy="1090938"/>
          </a:xfrm>
        </p:spPr>
        <p:txBody>
          <a:bodyPr anchor="b">
            <a:normAutofit/>
          </a:bodyPr>
          <a:lstStyle/>
          <a:p>
            <a:pPr algn="l"/>
            <a:r>
              <a:rPr lang="en-GB" sz="3900">
                <a:solidFill>
                  <a:srgbClr val="FFFFFF"/>
                </a:solidFill>
              </a:rPr>
              <a:t>Complex Bodies: Questioning Gender, Religion, and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4309349" y="4779313"/>
            <a:ext cx="7501650" cy="514816"/>
          </a:xfrm>
        </p:spPr>
        <p:txBody>
          <a:bodyPr anchor="t">
            <a:normAutofit/>
          </a:bodyPr>
          <a:lstStyle/>
          <a:p>
            <a:r>
              <a:rPr lang="en-GB">
                <a:solidFill>
                  <a:srgbClr val="FFFFFF"/>
                </a:solidFill>
              </a:rPr>
              <a:t>Dr Angus M Slater</a:t>
            </a:r>
          </a:p>
        </p:txBody>
      </p:sp>
      <p:cxnSp>
        <p:nvCxnSpPr>
          <p:cNvPr id="16395" name="Straight Connector 16394">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CCD13A"/>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469B3-291C-49F0-B79E-C9B56D8CDB79}"/>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Hyper-Masculinity</a:t>
            </a:r>
          </a:p>
        </p:txBody>
      </p:sp>
      <p:cxnSp>
        <p:nvCxnSpPr>
          <p:cNvPr id="20" name="Straight Connector 19">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1A8DB8-C854-42B7-A842-EEA6777377B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Yesterday, we looked at the way in which performances of hyper-femininity, undertaken either by men or women, serve to complicate and illuminate our understandings of gender.</a:t>
            </a:r>
          </a:p>
          <a:p>
            <a:endParaRPr lang="en-US" sz="1700">
              <a:solidFill>
                <a:srgbClr val="FFFFFF"/>
              </a:solidFill>
            </a:endParaRPr>
          </a:p>
          <a:p>
            <a:r>
              <a:rPr lang="en-US" sz="1700">
                <a:solidFill>
                  <a:srgbClr val="FFFFFF"/>
                </a:solidFill>
              </a:rPr>
              <a:t>Today, I want to approach the same issues through the prism of performances of hyper-masculinity – those performances which, deliberately or unwittingly, exaggerate and accentuate characteristics associated with masculinity and manliness. </a:t>
            </a:r>
          </a:p>
        </p:txBody>
      </p:sp>
      <p:pic>
        <p:nvPicPr>
          <p:cNvPr id="10" name="Content Placeholder 9" descr="A close up of a logo&#10;&#10;Description automatically generated">
            <a:extLst>
              <a:ext uri="{FF2B5EF4-FFF2-40B4-BE49-F238E27FC236}">
                <a16:creationId xmlns:a16="http://schemas.microsoft.com/office/drawing/2014/main" id="{EF16D1A3-DB03-4864-82FC-8141D097F3A8}"/>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3445656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person, text, book, man&#10;&#10;Description automatically generated">
            <a:extLst>
              <a:ext uri="{FF2B5EF4-FFF2-40B4-BE49-F238E27FC236}">
                <a16:creationId xmlns:a16="http://schemas.microsoft.com/office/drawing/2014/main" id="{30FA0923-62AA-4DF0-AFEE-293D969A6423}"/>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6017" r="1" b="31082"/>
          <a:stretch/>
        </p:blipFill>
        <p:spPr>
          <a:xfrm>
            <a:off x="20" y="-1"/>
            <a:ext cx="12188932" cy="6858000"/>
          </a:xfrm>
          <a:prstGeom prst="rect">
            <a:avLst/>
          </a:prstGeom>
        </p:spPr>
      </p:pic>
      <p:sp>
        <p:nvSpPr>
          <p:cNvPr id="2" name="Title 1">
            <a:extLst>
              <a:ext uri="{FF2B5EF4-FFF2-40B4-BE49-F238E27FC236}">
                <a16:creationId xmlns:a16="http://schemas.microsoft.com/office/drawing/2014/main" id="{BA5A3021-2B01-40A9-8D89-D26511C70FEB}"/>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Hyper-MAsculinity</a:t>
            </a:r>
          </a:p>
        </p:txBody>
      </p:sp>
      <p:cxnSp>
        <p:nvCxnSpPr>
          <p:cNvPr id="20" name="Straight Connector 1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27A3A9-5A18-419C-B2C3-CB3FF187CB4D}"/>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One of the interesting differences we often see between hyper-femininity and hyper-masculinity is the extent to which their characteristics are related to the other gender.</a:t>
            </a:r>
            <a:br>
              <a:rPr lang="en-US"/>
            </a:br>
            <a:br>
              <a:rPr lang="en-US"/>
            </a:br>
            <a:r>
              <a:rPr lang="en-US"/>
              <a:t>Hyper-femininity tends to draw more strongly on feminine identified traits, while hyper-masculinity often draws on being a contrast to femininity. </a:t>
            </a:r>
            <a:br>
              <a:rPr lang="en-US"/>
            </a:br>
            <a:br>
              <a:rPr lang="en-US"/>
            </a:br>
            <a:r>
              <a:rPr lang="en-US"/>
              <a:t>One becomes extra-masc by being very un-femme.</a:t>
            </a:r>
          </a:p>
        </p:txBody>
      </p:sp>
    </p:spTree>
    <p:extLst>
      <p:ext uri="{BB962C8B-B14F-4D97-AF65-F5344CB8AC3E}">
        <p14:creationId xmlns:p14="http://schemas.microsoft.com/office/powerpoint/2010/main" val="37458639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96CA5-3AC1-478B-A0F4-A723B01B6E7D}"/>
              </a:ext>
            </a:extLst>
          </p:cNvPr>
          <p:cNvSpPr>
            <a:spLocks noGrp="1"/>
          </p:cNvSpPr>
          <p:nvPr>
            <p:ph type="title"/>
          </p:nvPr>
        </p:nvSpPr>
        <p:spPr/>
        <p:txBody>
          <a:bodyPr/>
          <a:lstStyle/>
          <a:p>
            <a:r>
              <a:rPr lang="en-GB" dirty="0"/>
              <a:t>Hyper-Masculinity and Homosexuality	</a:t>
            </a:r>
          </a:p>
        </p:txBody>
      </p:sp>
      <p:sp>
        <p:nvSpPr>
          <p:cNvPr id="3" name="Content Placeholder 2">
            <a:extLst>
              <a:ext uri="{FF2B5EF4-FFF2-40B4-BE49-F238E27FC236}">
                <a16:creationId xmlns:a16="http://schemas.microsoft.com/office/drawing/2014/main" id="{36F140BB-E9AF-4D04-9C1E-AD9502B32BC1}"/>
              </a:ext>
            </a:extLst>
          </p:cNvPr>
          <p:cNvSpPr>
            <a:spLocks noGrp="1"/>
          </p:cNvSpPr>
          <p:nvPr>
            <p:ph sz="half" idx="1"/>
          </p:nvPr>
        </p:nvSpPr>
        <p:spPr/>
        <p:txBody>
          <a:bodyPr/>
          <a:lstStyle/>
          <a:p>
            <a:r>
              <a:rPr lang="en-GB" dirty="0"/>
              <a:t>One of the most interesting areas to get a handle on matters of hyper-masculinity is in its relationship with homosexuality.</a:t>
            </a:r>
            <a:br>
              <a:rPr lang="en-GB" dirty="0"/>
            </a:br>
            <a:br>
              <a:rPr lang="en-GB" dirty="0"/>
            </a:br>
            <a:br>
              <a:rPr lang="en-GB" dirty="0"/>
            </a:br>
            <a:r>
              <a:rPr lang="en-GB" dirty="0"/>
              <a:t>Given that homosexuality is often seen to be oppositional to masculinity, how and why is masculinity then deployed?</a:t>
            </a:r>
            <a:br>
              <a:rPr lang="en-GB" dirty="0"/>
            </a:br>
            <a:br>
              <a:rPr lang="en-GB" dirty="0"/>
            </a:br>
            <a:r>
              <a:rPr lang="en-GB" dirty="0"/>
              <a:t>With what aspects does homosexuality identify within contemporary forms of masculinity?</a:t>
            </a: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9BD4151A-C2FF-44C9-848D-9276145AEDA9}"/>
              </a:ext>
            </a:extLst>
          </p:cNvPr>
          <p:cNvSpPr>
            <a:spLocks noGrp="1"/>
          </p:cNvSpPr>
          <p:nvPr>
            <p:ph sz="half" idx="2"/>
          </p:nvPr>
        </p:nvSpPr>
        <p:spPr>
          <a:xfrm>
            <a:off x="5989320" y="1714500"/>
            <a:ext cx="5718266" cy="4594860"/>
          </a:xfrm>
        </p:spPr>
        <p:txBody>
          <a:bodyPr>
            <a:normAutofit/>
          </a:bodyPr>
          <a:lstStyle/>
          <a:p>
            <a:pPr>
              <a:lnSpc>
                <a:spcPct val="150000"/>
              </a:lnSpc>
            </a:pPr>
            <a:r>
              <a:rPr lang="en-GB" sz="2800" i="1" dirty="0"/>
              <a:t>Greek historian Plutarch recounts that Periander, the tyrant of Ambracia, asked his "boy", "Aren't you pregnant yet?" in the presence of other people, causing the boy to kill him in revenge for being treated as if effeminate or a woman (</a:t>
            </a:r>
            <a:r>
              <a:rPr lang="en-GB" sz="2800" i="1" dirty="0" err="1"/>
              <a:t>Amatorius</a:t>
            </a:r>
            <a:r>
              <a:rPr lang="en-GB" sz="2800" i="1" dirty="0"/>
              <a:t> 768F).</a:t>
            </a:r>
          </a:p>
        </p:txBody>
      </p:sp>
    </p:spTree>
    <p:extLst>
      <p:ext uri="{BB962C8B-B14F-4D97-AF65-F5344CB8AC3E}">
        <p14:creationId xmlns:p14="http://schemas.microsoft.com/office/powerpoint/2010/main" val="1004453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422" name="Straight Connector 174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E388BDA-22D9-4A7F-97AA-FBA69BC1322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Hyper-Masculinity and Homosexuality	</a:t>
            </a:r>
          </a:p>
        </p:txBody>
      </p:sp>
      <p:sp>
        <p:nvSpPr>
          <p:cNvPr id="3" name="Content Placeholder 2">
            <a:extLst>
              <a:ext uri="{FF2B5EF4-FFF2-40B4-BE49-F238E27FC236}">
                <a16:creationId xmlns:a16="http://schemas.microsoft.com/office/drawing/2014/main" id="{CBEEA76A-9F58-455E-8BAC-123036BB7310}"/>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There are a whole variety of ways in which the identity and performance of homosexuality are impacted by the notion of masculinity – either as an opposition, a reclamation, or as a queering. </a:t>
            </a:r>
          </a:p>
          <a:p>
            <a:br>
              <a:rPr lang="en-US" dirty="0"/>
            </a:br>
            <a:br>
              <a:rPr lang="en-US" dirty="0"/>
            </a:br>
            <a:r>
              <a:rPr lang="en-US" dirty="0"/>
              <a:t>In this way, gay males often choose to play with masculinity, either amping up the divergence from gender norms, assimilating into established gender norms, or seeking to undercut the essential meaning of gender norms. </a:t>
            </a:r>
          </a:p>
        </p:txBody>
      </p:sp>
      <p:pic>
        <p:nvPicPr>
          <p:cNvPr id="17416" name="Picture 8" descr="Gay Daddy Wall Art for Sale | Redbubble">
            <a:extLst>
              <a:ext uri="{FF2B5EF4-FFF2-40B4-BE49-F238E27FC236}">
                <a16:creationId xmlns:a16="http://schemas.microsoft.com/office/drawing/2014/main" id="{501D6A25-B3DE-4ADC-94C4-D2F0F3FABBD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6103" r="16243"/>
          <a:stretch/>
        </p:blipFill>
        <p:spPr bwMode="auto">
          <a:xfrm>
            <a:off x="7552266" y="10"/>
            <a:ext cx="463973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335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DFCFA3-9123-468E-AA67-ACCEADA746C2}"/>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Hyper-Masculinity and Homosexuality	</a:t>
            </a:r>
          </a:p>
        </p:txBody>
      </p:sp>
      <p:sp>
        <p:nvSpPr>
          <p:cNvPr id="3" name="Content Placeholder 2">
            <a:extLst>
              <a:ext uri="{FF2B5EF4-FFF2-40B4-BE49-F238E27FC236}">
                <a16:creationId xmlns:a16="http://schemas.microsoft.com/office/drawing/2014/main" id="{CF10DFE2-5CAC-45B5-B50B-68DABABECF87}"/>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We have already looked at one way in which gay males reject traditional notions of masculinity (drag culture </a:t>
            </a:r>
            <a:r>
              <a:rPr lang="en-US" dirty="0" err="1"/>
              <a:t>etc</a:t>
            </a:r>
            <a:r>
              <a:rPr lang="en-US" dirty="0"/>
              <a:t>), but I want to look at two other ways in which notions of masculinity are adopted / challenged within male homosexuality. </a:t>
            </a:r>
            <a:br>
              <a:rPr lang="en-US" dirty="0"/>
            </a:br>
            <a:br>
              <a:rPr lang="en-US" dirty="0"/>
            </a:br>
            <a:r>
              <a:rPr lang="en-US" dirty="0"/>
              <a:t>These forms obviously have their counterparts in female homosexuality (</a:t>
            </a:r>
            <a:r>
              <a:rPr lang="en-US" dirty="0" err="1"/>
              <a:t>eg</a:t>
            </a:r>
            <a:r>
              <a:rPr lang="en-US" dirty="0"/>
              <a:t> leatherdykes, butch / femme </a:t>
            </a:r>
            <a:r>
              <a:rPr lang="en-US" dirty="0" err="1"/>
              <a:t>etc</a:t>
            </a:r>
            <a:r>
              <a:rPr lang="en-US" dirty="0"/>
              <a:t>) and within heterosexual cultures as well. </a:t>
            </a:r>
          </a:p>
        </p:txBody>
      </p:sp>
      <p:pic>
        <p:nvPicPr>
          <p:cNvPr id="6" name="Content Placeholder 5" descr="A person standing in front of a mirror posing for the camera&#10;&#10;Description automatically generated">
            <a:extLst>
              <a:ext uri="{FF2B5EF4-FFF2-40B4-BE49-F238E27FC236}">
                <a16:creationId xmlns:a16="http://schemas.microsoft.com/office/drawing/2014/main" id="{80393D96-9383-41AA-88B4-63A0978A9476}"/>
              </a:ext>
            </a:extLst>
          </p:cNvPr>
          <p:cNvPicPr>
            <a:picLocks noGrp="1" noChangeAspect="1"/>
          </p:cNvPicPr>
          <p:nvPr>
            <p:ph sz="half" idx="2"/>
          </p:nvPr>
        </p:nvPicPr>
        <p:blipFill rotWithShape="1">
          <a:blip r:embed="rId2"/>
          <a:srcRect l="28196" r="18078"/>
          <a:stretch/>
        </p:blipFill>
        <p:spPr>
          <a:xfrm>
            <a:off x="7552266" y="10"/>
            <a:ext cx="4639733" cy="6857990"/>
          </a:xfrm>
          <a:prstGeom prst="rect">
            <a:avLst/>
          </a:prstGeom>
        </p:spPr>
      </p:pic>
    </p:spTree>
    <p:extLst>
      <p:ext uri="{BB962C8B-B14F-4D97-AF65-F5344CB8AC3E}">
        <p14:creationId xmlns:p14="http://schemas.microsoft.com/office/powerpoint/2010/main" val="3385070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wearing a black dress&#10;&#10;Description automatically generated">
            <a:extLst>
              <a:ext uri="{FF2B5EF4-FFF2-40B4-BE49-F238E27FC236}">
                <a16:creationId xmlns:a16="http://schemas.microsoft.com/office/drawing/2014/main" id="{44ED5CE9-633B-45C7-A33B-D5B2D8D9D7D7}"/>
              </a:ext>
            </a:extLst>
          </p:cNvPr>
          <p:cNvPicPr>
            <a:picLocks noChangeAspect="1"/>
          </p:cNvPicPr>
          <p:nvPr/>
        </p:nvPicPr>
        <p:blipFill rotWithShape="1">
          <a:blip r:embed="rId2"/>
          <a:srcRect l="31296" r="9451"/>
          <a:stretch/>
        </p:blipFill>
        <p:spPr>
          <a:xfrm>
            <a:off x="8123770" y="10"/>
            <a:ext cx="4063593" cy="6857990"/>
          </a:xfrm>
          <a:prstGeom prst="rect">
            <a:avLst/>
          </a:prstGeom>
        </p:spPr>
      </p:pic>
      <p:pic>
        <p:nvPicPr>
          <p:cNvPr id="5" name="Picture 4" descr="A person wearing a black hat&#10;&#10;Description automatically generated">
            <a:extLst>
              <a:ext uri="{FF2B5EF4-FFF2-40B4-BE49-F238E27FC236}">
                <a16:creationId xmlns:a16="http://schemas.microsoft.com/office/drawing/2014/main" id="{5C29E46A-3869-4EEC-BD92-487B111A0CC8}"/>
              </a:ext>
            </a:extLst>
          </p:cNvPr>
          <p:cNvPicPr>
            <a:picLocks noChangeAspect="1"/>
          </p:cNvPicPr>
          <p:nvPr/>
        </p:nvPicPr>
        <p:blipFill rotWithShape="1">
          <a:blip r:embed="rId3"/>
          <a:srcRect l="861" r="25073"/>
          <a:stretch/>
        </p:blipFill>
        <p:spPr>
          <a:xfrm>
            <a:off x="4638" y="0"/>
            <a:ext cx="4063593" cy="6857990"/>
          </a:xfrm>
          <a:prstGeom prst="rect">
            <a:avLst/>
          </a:prstGeom>
        </p:spPr>
      </p:pic>
      <p:pic>
        <p:nvPicPr>
          <p:cNvPr id="7" name="Picture 6" descr="A person walking down a street&#10;&#10;Description automatically generated">
            <a:extLst>
              <a:ext uri="{FF2B5EF4-FFF2-40B4-BE49-F238E27FC236}">
                <a16:creationId xmlns:a16="http://schemas.microsoft.com/office/drawing/2014/main" id="{996E08FF-FDBD-4BC2-9BAA-6A44C00065CF}"/>
              </a:ext>
            </a:extLst>
          </p:cNvPr>
          <p:cNvPicPr>
            <a:picLocks noChangeAspect="1"/>
          </p:cNvPicPr>
          <p:nvPr/>
        </p:nvPicPr>
        <p:blipFill rotWithShape="1">
          <a:blip r:embed="rId4"/>
          <a:srcRect l="13591" r="12342"/>
          <a:stretch/>
        </p:blipFill>
        <p:spPr>
          <a:xfrm>
            <a:off x="4064204" y="10"/>
            <a:ext cx="4063593" cy="6857990"/>
          </a:xfrm>
          <a:prstGeom prst="rect">
            <a:avLst/>
          </a:prstGeom>
        </p:spPr>
      </p:pic>
    </p:spTree>
    <p:extLst>
      <p:ext uri="{BB962C8B-B14F-4D97-AF65-F5344CB8AC3E}">
        <p14:creationId xmlns:p14="http://schemas.microsoft.com/office/powerpoint/2010/main" val="339630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90C07A3-D511-4547-A878-6F28A94EF2A4}"/>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LeatherMen</a:t>
            </a:r>
          </a:p>
        </p:txBody>
      </p:sp>
      <p:sp>
        <p:nvSpPr>
          <p:cNvPr id="3" name="Content Placeholder 2">
            <a:extLst>
              <a:ext uri="{FF2B5EF4-FFF2-40B4-BE49-F238E27FC236}">
                <a16:creationId xmlns:a16="http://schemas.microsoft.com/office/drawing/2014/main" id="{4C184004-1199-4641-A387-C317E0F095C3}"/>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Leathermen form a gay male subculture that eroticizes leather dress and symbols.</a:t>
            </a:r>
          </a:p>
          <a:p>
            <a:r>
              <a:rPr lang="en-US"/>
              <a:t>The reason this is interesting for us, is the relationship of participants’ leather identity to their gender and sexual identities. </a:t>
            </a:r>
          </a:p>
          <a:p>
            <a:r>
              <a:rPr lang="en-US"/>
              <a:t>Leathermen develop a unique form of masculinity, integrating care and vulnerability with an aesthetic of heightened masculine appearance. </a:t>
            </a:r>
          </a:p>
          <a:p>
            <a:r>
              <a:rPr lang="en-US"/>
              <a:t>Flexible interactional scripts allow for gendered signs to be enacted, designating a social status that is not recognized by the mainstream gay community. </a:t>
            </a:r>
          </a:p>
          <a:p>
            <a:endParaRPr lang="en-US"/>
          </a:p>
        </p:txBody>
      </p:sp>
      <p:pic>
        <p:nvPicPr>
          <p:cNvPr id="10" name="Content Placeholder 5" descr="A person sitting on a motorcycle&#10;&#10;Description automatically generated">
            <a:extLst>
              <a:ext uri="{FF2B5EF4-FFF2-40B4-BE49-F238E27FC236}">
                <a16:creationId xmlns:a16="http://schemas.microsoft.com/office/drawing/2014/main" id="{E1DD750A-2339-43F7-AA90-77A683F5014E}"/>
              </a:ext>
            </a:extLst>
          </p:cNvPr>
          <p:cNvPicPr>
            <a:picLocks noGrp="1" noChangeAspect="1"/>
          </p:cNvPicPr>
          <p:nvPr>
            <p:ph sz="half" idx="2"/>
          </p:nvPr>
        </p:nvPicPr>
        <p:blipFill rotWithShape="1">
          <a:blip r:embed="rId2"/>
          <a:srcRect l="27489" r="9424"/>
          <a:stretch/>
        </p:blipFill>
        <p:spPr>
          <a:xfrm>
            <a:off x="7552266" y="10"/>
            <a:ext cx="4639733" cy="6857990"/>
          </a:xfrm>
          <a:prstGeom prst="rect">
            <a:avLst/>
          </a:prstGeom>
        </p:spPr>
      </p:pic>
    </p:spTree>
    <p:extLst>
      <p:ext uri="{BB962C8B-B14F-4D97-AF65-F5344CB8AC3E}">
        <p14:creationId xmlns:p14="http://schemas.microsoft.com/office/powerpoint/2010/main" val="2303691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D55C-F6B5-4184-BA4C-5D2B2E098745}"/>
              </a:ext>
            </a:extLst>
          </p:cNvPr>
          <p:cNvSpPr>
            <a:spLocks noGrp="1"/>
          </p:cNvSpPr>
          <p:nvPr>
            <p:ph type="title"/>
          </p:nvPr>
        </p:nvSpPr>
        <p:spPr/>
        <p:txBody>
          <a:bodyPr/>
          <a:lstStyle/>
          <a:p>
            <a:r>
              <a:rPr lang="en-GB" dirty="0"/>
              <a:t>Leathermen</a:t>
            </a:r>
          </a:p>
        </p:txBody>
      </p:sp>
      <p:sp>
        <p:nvSpPr>
          <p:cNvPr id="3" name="Content Placeholder 2">
            <a:extLst>
              <a:ext uri="{FF2B5EF4-FFF2-40B4-BE49-F238E27FC236}">
                <a16:creationId xmlns:a16="http://schemas.microsoft.com/office/drawing/2014/main" id="{A3803B9E-F327-46BF-AFEC-32C0C570225C}"/>
              </a:ext>
            </a:extLst>
          </p:cNvPr>
          <p:cNvSpPr>
            <a:spLocks noGrp="1"/>
          </p:cNvSpPr>
          <p:nvPr>
            <p:ph sz="half" idx="1"/>
          </p:nvPr>
        </p:nvSpPr>
        <p:spPr/>
        <p:txBody>
          <a:bodyPr>
            <a:normAutofit fontScale="85000" lnSpcReduction="20000"/>
          </a:bodyPr>
          <a:lstStyle/>
          <a:p>
            <a:r>
              <a:rPr lang="en-GB" dirty="0"/>
              <a:t>So why do we see a connection between male homosexuality and leather?</a:t>
            </a:r>
          </a:p>
          <a:p>
            <a:endParaRPr lang="en-GB" dirty="0"/>
          </a:p>
          <a:p>
            <a:r>
              <a:rPr lang="en-GB" dirty="0"/>
              <a:t>Think of the characteristics associated with leather above, and then think of the characteristics associated with male homosexuality in society – each is largely oppositional.</a:t>
            </a:r>
          </a:p>
          <a:p>
            <a:endParaRPr lang="en-GB" dirty="0"/>
          </a:p>
          <a:p>
            <a:r>
              <a:rPr lang="en-GB" dirty="0"/>
              <a:t>For example, the homosexual experience of being separate from the heterosexual norm, the feeling of dislocation from society and social expectations, can be seen to be addressed in Leather’s stressing of group brotherhood between Leathermen. </a:t>
            </a:r>
          </a:p>
          <a:p>
            <a:endParaRPr lang="en-GB" dirty="0"/>
          </a:p>
          <a:p>
            <a:endParaRPr lang="en-GB" dirty="0"/>
          </a:p>
        </p:txBody>
      </p:sp>
      <p:graphicFrame>
        <p:nvGraphicFramePr>
          <p:cNvPr id="5" name="Content Placeholder 4">
            <a:extLst>
              <a:ext uri="{FF2B5EF4-FFF2-40B4-BE49-F238E27FC236}">
                <a16:creationId xmlns:a16="http://schemas.microsoft.com/office/drawing/2014/main" id="{C0D2595C-8D31-48E3-93C3-1A960954F0C6}"/>
              </a:ext>
            </a:extLst>
          </p:cNvPr>
          <p:cNvGraphicFramePr>
            <a:graphicFrameLocks noGrp="1"/>
          </p:cNvGraphicFramePr>
          <p:nvPr>
            <p:ph sz="half" idx="2"/>
            <p:extLst>
              <p:ext uri="{D42A27DB-BD31-4B8C-83A1-F6EECF244321}">
                <p14:modId xmlns:p14="http://schemas.microsoft.com/office/powerpoint/2010/main" val="2418347071"/>
              </p:ext>
            </p:extLst>
          </p:nvPr>
        </p:nvGraphicFramePr>
        <p:xfrm>
          <a:off x="5989637" y="585216"/>
          <a:ext cx="5805033" cy="572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6378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E2EDD-E67B-423C-94D7-D3E66BBCC3F0}"/>
              </a:ext>
            </a:extLst>
          </p:cNvPr>
          <p:cNvSpPr>
            <a:spLocks noGrp="1"/>
          </p:cNvSpPr>
          <p:nvPr>
            <p:ph type="title"/>
          </p:nvPr>
        </p:nvSpPr>
        <p:spPr/>
        <p:txBody>
          <a:bodyPr/>
          <a:lstStyle/>
          <a:p>
            <a:r>
              <a:rPr lang="en-GB" dirty="0"/>
              <a:t>Leathermen	</a:t>
            </a:r>
          </a:p>
        </p:txBody>
      </p:sp>
      <p:sp>
        <p:nvSpPr>
          <p:cNvPr id="3" name="Content Placeholder 2">
            <a:extLst>
              <a:ext uri="{FF2B5EF4-FFF2-40B4-BE49-F238E27FC236}">
                <a16:creationId xmlns:a16="http://schemas.microsoft.com/office/drawing/2014/main" id="{1893341B-A19A-471F-B4BA-E70D20BB6572}"/>
              </a:ext>
            </a:extLst>
          </p:cNvPr>
          <p:cNvSpPr>
            <a:spLocks noGrp="1"/>
          </p:cNvSpPr>
          <p:nvPr>
            <p:ph sz="half" idx="1"/>
          </p:nvPr>
        </p:nvSpPr>
        <p:spPr/>
        <p:txBody>
          <a:bodyPr/>
          <a:lstStyle/>
          <a:p>
            <a:r>
              <a:rPr lang="en-GB" dirty="0"/>
              <a:t>So what does this all this have to do with gender?</a:t>
            </a:r>
          </a:p>
          <a:p>
            <a:endParaRPr lang="en-GB" dirty="0"/>
          </a:p>
          <a:p>
            <a:r>
              <a:rPr lang="en-GB" dirty="0"/>
              <a:t>All of the characteristics mentioned before about leather itself, associate with the norms of masculinity – for example, brotherhood and discipline are traditionally associated with masculine activities. </a:t>
            </a:r>
          </a:p>
          <a:p>
            <a:endParaRPr lang="en-GB" dirty="0"/>
          </a:p>
        </p:txBody>
      </p:sp>
      <p:sp>
        <p:nvSpPr>
          <p:cNvPr id="4" name="Content Placeholder 3">
            <a:extLst>
              <a:ext uri="{FF2B5EF4-FFF2-40B4-BE49-F238E27FC236}">
                <a16:creationId xmlns:a16="http://schemas.microsoft.com/office/drawing/2014/main" id="{19E30E83-5496-4222-89C7-2185DB9D9E50}"/>
              </a:ext>
            </a:extLst>
          </p:cNvPr>
          <p:cNvSpPr>
            <a:spLocks noGrp="1"/>
          </p:cNvSpPr>
          <p:nvPr>
            <p:ph sz="half" idx="2"/>
          </p:nvPr>
        </p:nvSpPr>
        <p:spPr>
          <a:xfrm>
            <a:off x="5989320" y="778329"/>
            <a:ext cx="4754880" cy="5531031"/>
          </a:xfrm>
        </p:spPr>
        <p:txBody>
          <a:bodyPr/>
          <a:lstStyle/>
          <a:p>
            <a:r>
              <a:rPr lang="en-GB" sz="3200" i="1" dirty="0"/>
              <a:t>“Leather became metaphoric for claiming masculinity…</a:t>
            </a:r>
            <a:br>
              <a:rPr lang="en-GB" sz="3200" i="1" dirty="0"/>
            </a:br>
            <a:br>
              <a:rPr lang="en-GB" sz="3200" i="1" dirty="0"/>
            </a:br>
            <a:r>
              <a:rPr lang="en-GB" sz="3200" i="1" dirty="0"/>
              <a:t>These guys were baby boomers who’d been told that being gay meant being a sweater queen or being fluffy or effeminate.”</a:t>
            </a:r>
            <a:br>
              <a:rPr lang="en-GB" dirty="0"/>
            </a:br>
            <a:br>
              <a:rPr lang="en-GB" dirty="0"/>
            </a:br>
            <a:br>
              <a:rPr lang="en-GB" dirty="0"/>
            </a:br>
            <a:r>
              <a:rPr lang="en-GB" dirty="0"/>
              <a:t>Michael </a:t>
            </a:r>
            <a:r>
              <a:rPr lang="en-GB" dirty="0" err="1"/>
              <a:t>Bronski</a:t>
            </a:r>
            <a:r>
              <a:rPr lang="en-GB" dirty="0"/>
              <a:t>, “A Queer History of the United States”</a:t>
            </a:r>
          </a:p>
        </p:txBody>
      </p:sp>
    </p:spTree>
    <p:extLst>
      <p:ext uri="{BB962C8B-B14F-4D97-AF65-F5344CB8AC3E}">
        <p14:creationId xmlns:p14="http://schemas.microsoft.com/office/powerpoint/2010/main" val="4182103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D084E-2C91-4EB1-93DB-3C30AFFE9BD4}"/>
              </a:ext>
            </a:extLst>
          </p:cNvPr>
          <p:cNvSpPr>
            <a:spLocks noGrp="1"/>
          </p:cNvSpPr>
          <p:nvPr>
            <p:ph type="title"/>
          </p:nvPr>
        </p:nvSpPr>
        <p:spPr/>
        <p:txBody>
          <a:bodyPr/>
          <a:lstStyle/>
          <a:p>
            <a:r>
              <a:rPr lang="en-GB" dirty="0"/>
              <a:t>Leathermen</a:t>
            </a:r>
          </a:p>
        </p:txBody>
      </p:sp>
      <p:sp>
        <p:nvSpPr>
          <p:cNvPr id="3" name="Content Placeholder 2">
            <a:extLst>
              <a:ext uri="{FF2B5EF4-FFF2-40B4-BE49-F238E27FC236}">
                <a16:creationId xmlns:a16="http://schemas.microsoft.com/office/drawing/2014/main" id="{F4EDE153-0E58-4530-9D24-E6DD4993FEB6}"/>
              </a:ext>
            </a:extLst>
          </p:cNvPr>
          <p:cNvSpPr>
            <a:spLocks noGrp="1"/>
          </p:cNvSpPr>
          <p:nvPr>
            <p:ph sz="half" idx="1"/>
          </p:nvPr>
        </p:nvSpPr>
        <p:spPr/>
        <p:txBody>
          <a:bodyPr>
            <a:normAutofit fontScale="92500" lnSpcReduction="20000"/>
          </a:bodyPr>
          <a:lstStyle/>
          <a:p>
            <a:r>
              <a:rPr lang="en-GB" dirty="0"/>
              <a:t>In historic and contemporary society, male homosexuality is traditionally associated with femininity.</a:t>
            </a:r>
          </a:p>
          <a:p>
            <a:br>
              <a:rPr lang="en-GB" dirty="0"/>
            </a:br>
            <a:br>
              <a:rPr lang="en-GB" dirty="0"/>
            </a:br>
            <a:r>
              <a:rPr lang="en-GB" dirty="0"/>
              <a:t>By reclaiming characteristics traditionally associated with masculinity, Leather is an example of deliberately gendered performance. </a:t>
            </a:r>
          </a:p>
          <a:p>
            <a:endParaRPr lang="en-GB" dirty="0"/>
          </a:p>
          <a:p>
            <a:r>
              <a:rPr lang="en-GB" dirty="0"/>
              <a:t>It takes the associated characteristics of a certain gender and re-performs them in a different way. </a:t>
            </a:r>
          </a:p>
          <a:p>
            <a:endParaRPr lang="en-GB" dirty="0"/>
          </a:p>
          <a:p>
            <a:endParaRPr lang="en-GB" dirty="0"/>
          </a:p>
        </p:txBody>
      </p:sp>
      <p:sp>
        <p:nvSpPr>
          <p:cNvPr id="4" name="Content Placeholder 3">
            <a:extLst>
              <a:ext uri="{FF2B5EF4-FFF2-40B4-BE49-F238E27FC236}">
                <a16:creationId xmlns:a16="http://schemas.microsoft.com/office/drawing/2014/main" id="{B432BC0F-7AA5-48F1-8FFD-260A13F9BBA4}"/>
              </a:ext>
            </a:extLst>
          </p:cNvPr>
          <p:cNvSpPr>
            <a:spLocks noGrp="1"/>
          </p:cNvSpPr>
          <p:nvPr>
            <p:ph sz="half" idx="2"/>
          </p:nvPr>
        </p:nvSpPr>
        <p:spPr>
          <a:xfrm>
            <a:off x="5989320" y="778329"/>
            <a:ext cx="4754880" cy="5531031"/>
          </a:xfrm>
        </p:spPr>
        <p:txBody>
          <a:bodyPr>
            <a:normAutofit fontScale="92500" lnSpcReduction="20000"/>
          </a:bodyPr>
          <a:lstStyle/>
          <a:p>
            <a:r>
              <a:rPr lang="en-GB" sz="3200" i="1" dirty="0"/>
              <a:t>Greek historian Plutarch recounts that Periander, the tyrant of Ambracia, asked his "boy", </a:t>
            </a:r>
            <a:br>
              <a:rPr lang="en-GB" sz="3200" i="1" dirty="0"/>
            </a:br>
            <a:br>
              <a:rPr lang="en-GB" sz="3200" i="1" dirty="0"/>
            </a:br>
            <a:r>
              <a:rPr lang="en-GB" sz="3200" i="1" dirty="0"/>
              <a:t>“Aren't you pregnant yet?" </a:t>
            </a:r>
            <a:br>
              <a:rPr lang="en-GB" sz="3200" i="1" dirty="0"/>
            </a:br>
            <a:br>
              <a:rPr lang="en-GB" sz="3200" i="1" dirty="0"/>
            </a:br>
            <a:r>
              <a:rPr lang="en-GB" sz="3200" i="1" dirty="0"/>
              <a:t>in the presence of other people, causing the boy to kill him in revenge for being treated as if effeminate or a woman </a:t>
            </a:r>
            <a:br>
              <a:rPr lang="en-GB" sz="3200" dirty="0"/>
            </a:br>
            <a:endParaRPr lang="en-GB" sz="3200" dirty="0"/>
          </a:p>
          <a:p>
            <a:br>
              <a:rPr lang="en-GB" sz="3200" dirty="0"/>
            </a:br>
            <a:r>
              <a:rPr lang="en-GB" sz="3200" dirty="0"/>
              <a:t>(</a:t>
            </a:r>
            <a:r>
              <a:rPr lang="en-GB" sz="3200" i="1" dirty="0" err="1"/>
              <a:t>Amatorius</a:t>
            </a:r>
            <a:r>
              <a:rPr lang="en-GB" sz="3200" dirty="0"/>
              <a:t> 768F).</a:t>
            </a:r>
          </a:p>
        </p:txBody>
      </p:sp>
    </p:spTree>
    <p:extLst>
      <p:ext uri="{BB962C8B-B14F-4D97-AF65-F5344CB8AC3E}">
        <p14:creationId xmlns:p14="http://schemas.microsoft.com/office/powerpoint/2010/main" val="3009680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639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BCCC8-1FE9-426E-B331-3BA4A687A3E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Leathermen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36670C-226D-40F4-8BBE-526CA65BFB6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re-performance works in multiple ways:</a:t>
            </a:r>
            <a:br>
              <a:rPr lang="en-US" dirty="0">
                <a:solidFill>
                  <a:srgbClr val="FFFFFF"/>
                </a:solidFill>
              </a:rPr>
            </a:br>
            <a:br>
              <a:rPr lang="en-US" dirty="0">
                <a:solidFill>
                  <a:srgbClr val="FFFFFF"/>
                </a:solidFill>
              </a:rPr>
            </a:br>
            <a:r>
              <a:rPr lang="en-US" sz="2400" i="1" dirty="0">
                <a:solidFill>
                  <a:srgbClr val="FFFFFF"/>
                </a:solidFill>
              </a:rPr>
              <a:t>It queers homosexuality, by associating it with overt masculinity</a:t>
            </a:r>
          </a:p>
          <a:p>
            <a:r>
              <a:rPr lang="en-US" sz="2400" i="1" dirty="0">
                <a:solidFill>
                  <a:srgbClr val="FFFFFF"/>
                </a:solidFill>
              </a:rPr>
              <a:t>It queers masculinity, by associating it with overt homosexuality</a:t>
            </a:r>
          </a:p>
          <a:p>
            <a:endParaRPr lang="en-US" dirty="0">
              <a:solidFill>
                <a:srgbClr val="FFFFFF"/>
              </a:solidFill>
            </a:endParaRPr>
          </a:p>
          <a:p>
            <a:r>
              <a:rPr lang="en-US" dirty="0">
                <a:solidFill>
                  <a:srgbClr val="FFFFFF"/>
                </a:solidFill>
              </a:rPr>
              <a:t>These days, leather is far more associated with gay men than straight men – a total gendered reversal of associations.</a:t>
            </a:r>
          </a:p>
        </p:txBody>
      </p:sp>
      <p:pic>
        <p:nvPicPr>
          <p:cNvPr id="6" name="Content Placeholder 5">
            <a:extLst>
              <a:ext uri="{FF2B5EF4-FFF2-40B4-BE49-F238E27FC236}">
                <a16:creationId xmlns:a16="http://schemas.microsoft.com/office/drawing/2014/main" id="{13BF1BAC-BD1A-4CFC-A7FE-AF3E68F24BAA}"/>
              </a:ext>
            </a:extLst>
          </p:cNvPr>
          <p:cNvPicPr>
            <a:picLocks noGrp="1" noChangeAspect="1"/>
          </p:cNvPicPr>
          <p:nvPr>
            <p:ph sz="half" idx="2"/>
          </p:nvPr>
        </p:nvPicPr>
        <p:blipFill>
          <a:blip r:embed="rId2"/>
          <a:srcRect l="2806" r="2806"/>
          <a:stretch/>
        </p:blipFill>
        <p:spPr>
          <a:xfrm>
            <a:off x="7552266" y="10"/>
            <a:ext cx="4639734" cy="6857990"/>
          </a:xfrm>
          <a:prstGeom prst="rect">
            <a:avLst/>
          </a:prstGeom>
        </p:spPr>
      </p:pic>
    </p:spTree>
    <p:extLst>
      <p:ext uri="{BB962C8B-B14F-4D97-AF65-F5344CB8AC3E}">
        <p14:creationId xmlns:p14="http://schemas.microsoft.com/office/powerpoint/2010/main" val="1494352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7" name="Rectangle 7176">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181" name="Straight Connector 7180">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183" name="Rectangle 718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What Is Queer Art? Haring, Hockney, And Many More! DailyArt, 53% OFF">
            <a:extLst>
              <a:ext uri="{FF2B5EF4-FFF2-40B4-BE49-F238E27FC236}">
                <a16:creationId xmlns:a16="http://schemas.microsoft.com/office/drawing/2014/main" id="{278C679C-0A07-4541-98B3-6117720F38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898" b="28087"/>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85" name="Rectangle 7184">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4C26D-E91F-4E3C-8769-2A42EC46CC25}"/>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David Halperin – How to be gay</a:t>
            </a:r>
          </a:p>
        </p:txBody>
      </p:sp>
      <p:sp>
        <p:nvSpPr>
          <p:cNvPr id="3" name="Text Placeholder 2">
            <a:extLst>
              <a:ext uri="{FF2B5EF4-FFF2-40B4-BE49-F238E27FC236}">
                <a16:creationId xmlns:a16="http://schemas.microsoft.com/office/drawing/2014/main" id="{C7E3EF54-3C73-46B3-AABD-CC97F0DAAED4}"/>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7187" name="Straight Connector 7186">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E6ED0E"/>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5352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23" name="Straight Connector 922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9225" name="Rectangle 922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How To Be Gay,' By David Halperin The New York Times">
            <a:extLst>
              <a:ext uri="{FF2B5EF4-FFF2-40B4-BE49-F238E27FC236}">
                <a16:creationId xmlns:a16="http://schemas.microsoft.com/office/drawing/2014/main" id="{D070D9CF-E74E-4EF7-AADE-FD994824FDCF}"/>
              </a:ext>
            </a:extLst>
          </p:cNvPr>
          <p:cNvPicPr>
            <a:picLocks noGrp="1" noChangeAspect="1" noChangeArrowheads="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9976"/>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DD9F468-6EEA-49FB-B6C2-D417AAEED3E2}"/>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David Halperin – How to be Gay</a:t>
            </a:r>
          </a:p>
        </p:txBody>
      </p:sp>
      <p:cxnSp>
        <p:nvCxnSpPr>
          <p:cNvPr id="9227" name="Straight Connector 922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D1EEF9-1A0C-41AC-BB23-160AD384A81B}"/>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b="0" i="0">
                <a:effectLst/>
              </a:rPr>
              <a:t>No one raises an eyebrow if you suggest that a guy who arranges his furniture just so, rolls his eyes in exaggerated disbelief, like techno music or showtunes, and knows all of Bette Davis’s best lines by heart might, just possibly, be gay. But if you assert that male homosexuality is a cultural practice, expressive of a unique subjectivity and a distinctive relation to mainstream society, people will immediately protest. Such an idea, they say, is just a stereotype – ridiculously simplistic, politically irresponsible, and morally suspect. </a:t>
            </a:r>
            <a:br>
              <a:rPr lang="en-US" b="0" i="0">
                <a:effectLst/>
              </a:rPr>
            </a:br>
            <a:br>
              <a:rPr lang="en-US" b="0" i="0">
                <a:effectLst/>
              </a:rPr>
            </a:br>
            <a:r>
              <a:rPr lang="en-US" b="0" i="0">
                <a:effectLst/>
              </a:rPr>
              <a:t>The world acknowledges gay male culture as a fact, but denies it as a truth. </a:t>
            </a:r>
          </a:p>
        </p:txBody>
      </p:sp>
    </p:spTree>
    <p:extLst>
      <p:ext uri="{BB962C8B-B14F-4D97-AF65-F5344CB8AC3E}">
        <p14:creationId xmlns:p14="http://schemas.microsoft.com/office/powerpoint/2010/main" val="297812361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99" name="Straight Connector 819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201" name="Rectangle 820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375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2910A-A945-49E0-BB51-7889EE0CDDF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David Halperin – How to be Gay</a:t>
            </a:r>
          </a:p>
        </p:txBody>
      </p:sp>
      <p:cxnSp>
        <p:nvCxnSpPr>
          <p:cNvPr id="8203" name="Straight Connector 820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A40F7A-D2A5-4D04-AB9F-4C2543FD47E1}"/>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b="0" i="0">
                <a:solidFill>
                  <a:srgbClr val="FFFFFF"/>
                </a:solidFill>
                <a:effectLst/>
              </a:rPr>
              <a:t>Halperin’s central thesis revolves around the idea that being gay is not solely determined by sexual orientation,  but is also shaped by a set of cultural practices, behaviours, and sensibilities that are cultivated within gay communities.</a:t>
            </a:r>
          </a:p>
          <a:p>
            <a:r>
              <a:rPr lang="en-US" sz="2000">
                <a:solidFill>
                  <a:srgbClr val="FFFFFF"/>
                </a:solidFill>
              </a:rPr>
              <a:t>As part of this, Halperin</a:t>
            </a:r>
            <a:r>
              <a:rPr lang="en-US" sz="2000" b="0" i="0">
                <a:solidFill>
                  <a:srgbClr val="FFFFFF"/>
                </a:solidFill>
                <a:effectLst/>
              </a:rPr>
              <a:t> begins by challenging essentialist notions of gay identity, arguing against the idea that being gay is solely a matter of innate sexual desire. </a:t>
            </a:r>
          </a:p>
          <a:p>
            <a:r>
              <a:rPr lang="en-US" sz="2000" b="0" i="0">
                <a:solidFill>
                  <a:srgbClr val="FFFFFF"/>
                </a:solidFill>
                <a:effectLst/>
              </a:rPr>
              <a:t>Instead, he suggests that gay identity is constructed through a process of cultural inheritance, wherein individuals adopt and internalise a specific set of cultural references, mannerisms, and attitudes that are associated with gay culture.</a:t>
            </a:r>
            <a:endParaRPr lang="en-US" sz="2000">
              <a:solidFill>
                <a:srgbClr val="FFFFFF"/>
              </a:solidFill>
            </a:endParaRPr>
          </a:p>
        </p:txBody>
      </p:sp>
      <p:pic>
        <p:nvPicPr>
          <p:cNvPr id="8194" name="Picture 2" descr="What Does Camp Mean in Fashion? | Domestika">
            <a:extLst>
              <a:ext uri="{FF2B5EF4-FFF2-40B4-BE49-F238E27FC236}">
                <a16:creationId xmlns:a16="http://schemas.microsoft.com/office/drawing/2014/main" id="{AA07E0E2-6A15-4E3A-B8BA-3D33F61FC1A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3" b="965"/>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6023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247" name="Straight Connector 1024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249" name="Rectangle 1024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48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26B26-2710-4E0D-8863-BAFEEF8D6D4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David Halperin – How to be Gay</a:t>
            </a:r>
          </a:p>
        </p:txBody>
      </p:sp>
      <p:cxnSp>
        <p:nvCxnSpPr>
          <p:cNvPr id="10251" name="Straight Connector 1025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2E1681-63A2-4B62-8DEE-3161BA2ECE1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supposes that a significant part of gay male identity arises through deliberate or unthinking cultural performance which is semiotically related to the identity category itself. </a:t>
            </a:r>
          </a:p>
          <a:p>
            <a:r>
              <a:rPr lang="en-US">
                <a:solidFill>
                  <a:srgbClr val="FFFFFF"/>
                </a:solidFill>
              </a:rPr>
              <a:t>In addition, it supposes there are </a:t>
            </a:r>
            <a:r>
              <a:rPr lang="en-US" b="0" i="0">
                <a:solidFill>
                  <a:srgbClr val="FFFFFF"/>
                </a:solidFill>
                <a:effectLst/>
              </a:rPr>
              <a:t>ways in which gay culture produces and reproduces itself through various forms of cultural production and consumption – how do gay men engage with cultural artifacts and practices as a means of asserting their identity and belonging within the broader social landscape?</a:t>
            </a:r>
            <a:endParaRPr lang="en-US">
              <a:solidFill>
                <a:srgbClr val="FFFFFF"/>
              </a:solidFill>
            </a:endParaRPr>
          </a:p>
        </p:txBody>
      </p:sp>
      <p:pic>
        <p:nvPicPr>
          <p:cNvPr id="10242" name="Picture 2" descr="What Does Camp Mean in Fashion? | Domestika">
            <a:extLst>
              <a:ext uri="{FF2B5EF4-FFF2-40B4-BE49-F238E27FC236}">
                <a16:creationId xmlns:a16="http://schemas.microsoft.com/office/drawing/2014/main" id="{22DCA004-B1A4-4177-9DF1-9E0E18C6D429}"/>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2" b="6142"/>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428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291" name="Straight Connector 1127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292" name="Rectangle 1127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790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F95DD-AABD-4CA7-BC8A-1799A218A0B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David Halperin – How to be Gay</a:t>
            </a:r>
          </a:p>
        </p:txBody>
      </p:sp>
      <p:cxnSp>
        <p:nvCxnSpPr>
          <p:cNvPr id="11293" name="Straight Connector 1128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5B7DF6-DA45-4BF5-94EC-E0CEBD9F98E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“When one of the American soldiers in Iraq who arrested Saddam Hussein borrowed a line from Tosca, the eponymous heroine of Giacomo Puccini’s opera, and remarked, “</a:t>
            </a:r>
            <a:r>
              <a:rPr lang="en-US" i="1">
                <a:solidFill>
                  <a:srgbClr val="FFFFFF"/>
                </a:solidFill>
              </a:rPr>
              <a:t>E avanti a lui tremava tutta Baghdad</a:t>
            </a:r>
            <a:r>
              <a:rPr lang="en-US">
                <a:solidFill>
                  <a:srgbClr val="FFFFFF"/>
                </a:solidFill>
              </a:rPr>
              <a:t>”, he was thought to have violated the policy of “Don’t Ask, Don’t Tell”, which banned non-heterosexuals from serving openly in the U.S. military. </a:t>
            </a:r>
            <a:br>
              <a:rPr lang="en-US">
                <a:solidFill>
                  <a:srgbClr val="FFFFFF"/>
                </a:solidFill>
              </a:rPr>
            </a:br>
            <a:br>
              <a:rPr lang="en-US">
                <a:solidFill>
                  <a:srgbClr val="FFFFFF"/>
                </a:solidFill>
              </a:rPr>
            </a:br>
            <a:r>
              <a:rPr lang="en-US">
                <a:solidFill>
                  <a:srgbClr val="FFFFFF"/>
                </a:solidFill>
              </a:rPr>
              <a:t>Why? </a:t>
            </a:r>
            <a:r>
              <a:rPr lang="en-US" i="1">
                <a:solidFill>
                  <a:srgbClr val="FFFFFF"/>
                </a:solidFill>
              </a:rPr>
              <a:t>What is the meaning of that gay style of utterance?</a:t>
            </a:r>
            <a:r>
              <a:rPr lang="en-US">
                <a:solidFill>
                  <a:srgbClr val="FFFFFF"/>
                </a:solidFill>
              </a:rPr>
              <a:t>”</a:t>
            </a:r>
          </a:p>
        </p:txBody>
      </p:sp>
      <p:pic>
        <p:nvPicPr>
          <p:cNvPr id="11272" name="Picture 8" descr="TOSCA, An Opera By Giacomo Puccini: Performance Poster by Myers, J. William  (Artist): Near Fine Poster (1983) First Printing., SIGNED BY ARTIST | Dale  Steffey Books, ABAA, ILAB">
            <a:extLst>
              <a:ext uri="{FF2B5EF4-FFF2-40B4-BE49-F238E27FC236}">
                <a16:creationId xmlns:a16="http://schemas.microsoft.com/office/drawing/2014/main" id="{3380F774-DFEA-4B95-8571-0AB1E6ADFED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b="597"/>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551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295" name="Straight Connector 1229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97" name="Rectangle 1229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D8E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ED66F-477F-4C58-9B3E-8D0D3E82A3B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David Halperin – How to be Gay</a:t>
            </a:r>
          </a:p>
        </p:txBody>
      </p:sp>
      <p:cxnSp>
        <p:nvCxnSpPr>
          <p:cNvPr id="12299" name="Straight Connector 1229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F82DB2-ABB3-456E-A766-69D63401AB4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b="0" i="0">
                <a:solidFill>
                  <a:srgbClr val="FFFFFF"/>
                </a:solidFill>
                <a:effectLst/>
              </a:rPr>
              <a:t>Halperin develops a cultural </a:t>
            </a:r>
            <a:r>
              <a:rPr lang="en-US" sz="2000">
                <a:solidFill>
                  <a:srgbClr val="FFFFFF"/>
                </a:solidFill>
              </a:rPr>
              <a:t>understanding of ‘camp’ in order to explain this aesthetic sensibility. </a:t>
            </a:r>
          </a:p>
          <a:p>
            <a:r>
              <a:rPr lang="en-US" sz="2000" b="0" i="0">
                <a:solidFill>
                  <a:srgbClr val="FFFFFF"/>
                </a:solidFill>
                <a:effectLst/>
              </a:rPr>
              <a:t>For Halperin, camp is a mode of performance—a deliberate and exaggerated performance of gender, sexuality, and identity. It involves a kind of self-awareness and self-mockery that challenges the seriousness and rigidity of mainstream cultural norms. </a:t>
            </a:r>
          </a:p>
          <a:p>
            <a:r>
              <a:rPr lang="en-US" sz="2000" b="0" i="0">
                <a:solidFill>
                  <a:srgbClr val="FFFFFF"/>
                </a:solidFill>
                <a:effectLst/>
              </a:rPr>
              <a:t>Through camp, gay individuals are able to play with and subvert traditional gender roles, embracing a fluid and expansive understanding of identity that transcends binary categorisations.</a:t>
            </a:r>
            <a:endParaRPr lang="en-US" sz="2000">
              <a:solidFill>
                <a:srgbClr val="FFFFFF"/>
              </a:solidFill>
            </a:endParaRPr>
          </a:p>
        </p:txBody>
      </p:sp>
      <p:pic>
        <p:nvPicPr>
          <p:cNvPr id="12290" name="Picture 2" descr="Camp Classics: Top 10 Camp Movies - V Magazine">
            <a:extLst>
              <a:ext uri="{FF2B5EF4-FFF2-40B4-BE49-F238E27FC236}">
                <a16:creationId xmlns:a16="http://schemas.microsoft.com/office/drawing/2014/main" id="{1C6548B7-3602-4D31-930C-637B235CA46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1" b="3185"/>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119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19" name="Straight Connector 133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D731347-B22F-42E7-90B0-BBDDC760138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David Halperin – How to be Gay</a:t>
            </a:r>
          </a:p>
        </p:txBody>
      </p:sp>
      <p:sp>
        <p:nvSpPr>
          <p:cNvPr id="3" name="Content Placeholder 2">
            <a:extLst>
              <a:ext uri="{FF2B5EF4-FFF2-40B4-BE49-F238E27FC236}">
                <a16:creationId xmlns:a16="http://schemas.microsoft.com/office/drawing/2014/main" id="{210CFBE0-21A4-4340-83CE-54B16DFE4E38}"/>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This draws on the earlier work of Sontag in her essay “Notes on “Camp”” which sought to define what she wrote was “a sensibility, as distinct from an idea, is one of the hardest things to talk about” and doubly so as this sensibility remained non-hegemonic in our culture. </a:t>
            </a:r>
          </a:p>
          <a:p>
            <a:r>
              <a:rPr lang="en-US"/>
              <a:t>She sought to do so through 58 statements addressing themes and sensibilities within the cultural phenomenon of camp.</a:t>
            </a:r>
            <a:br>
              <a:rPr lang="en-US"/>
            </a:br>
            <a:br>
              <a:rPr lang="en-US"/>
            </a:br>
            <a:r>
              <a:rPr lang="en-US"/>
              <a:t>https://youtu.be/crB3jHCs1gg?feature=shared&amp;t=99</a:t>
            </a:r>
          </a:p>
        </p:txBody>
      </p:sp>
      <p:pic>
        <p:nvPicPr>
          <p:cNvPr id="13314" name="Picture 2" descr="Susan Sontag obituary | US news | The Guardian">
            <a:extLst>
              <a:ext uri="{FF2B5EF4-FFF2-40B4-BE49-F238E27FC236}">
                <a16:creationId xmlns:a16="http://schemas.microsoft.com/office/drawing/2014/main" id="{7B5D9711-D96C-4651-9979-220E696CF7EA}"/>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1692" r="27567"/>
          <a:stretch/>
        </p:blipFill>
        <p:spPr bwMode="auto">
          <a:xfrm>
            <a:off x="7552266" y="10"/>
            <a:ext cx="463973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936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BA90A1-6BEC-48B7-BBE0-886326225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7950F2D-29CC-4F1C-8AFA-D6AE15BFA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7231367-B66C-42E9-89C4-6BB8DEEB5C75}"/>
              </a:ext>
            </a:extLst>
          </p:cNvPr>
          <p:cNvPicPr>
            <a:picLocks noChangeAspect="1"/>
          </p:cNvPicPr>
          <p:nvPr/>
        </p:nvPicPr>
        <p:blipFill>
          <a:blip r:embed="rId2"/>
          <a:stretch>
            <a:fillRect/>
          </a:stretch>
        </p:blipFill>
        <p:spPr>
          <a:xfrm>
            <a:off x="643467" y="907204"/>
            <a:ext cx="10905066" cy="5043592"/>
          </a:xfrm>
          <a:prstGeom prst="rect">
            <a:avLst/>
          </a:prstGeom>
        </p:spPr>
      </p:pic>
    </p:spTree>
    <p:extLst>
      <p:ext uri="{BB962C8B-B14F-4D97-AF65-F5344CB8AC3E}">
        <p14:creationId xmlns:p14="http://schemas.microsoft.com/office/powerpoint/2010/main" val="446891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45" name="Straight Connector 1434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47" name="Rectangle 1434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16F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8557F-667C-4CB5-8049-3C5C4296566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David Halperin – How to be Gay</a:t>
            </a:r>
          </a:p>
        </p:txBody>
      </p:sp>
      <p:cxnSp>
        <p:nvCxnSpPr>
          <p:cNvPr id="14349" name="Straight Connector 1434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A935EC-A3CB-4C50-BF8E-C0CDC263547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b="0" i="0">
                <a:solidFill>
                  <a:srgbClr val="FFFFFF"/>
                </a:solidFill>
                <a:effectLst/>
              </a:rPr>
              <a:t>Culturally, camp is often characterised by its embrace of excess and extravagance, celebrating the flamboyant and the theatrical. </a:t>
            </a:r>
          </a:p>
          <a:p>
            <a:r>
              <a:rPr lang="en-US" b="0" i="0">
                <a:solidFill>
                  <a:srgbClr val="FFFFFF"/>
                </a:solidFill>
                <a:effectLst/>
              </a:rPr>
              <a:t>It revels in kitsch, embracing cultural artifacts and icons with a sense of irony and nostalgia. This embrace of kitsch serves as a form of cultural critique, challenging hierarchical distinctions between high and low culture and interrogating the notion of taste itself.</a:t>
            </a:r>
          </a:p>
        </p:txBody>
      </p:sp>
      <p:pic>
        <p:nvPicPr>
          <p:cNvPr id="14340" name="Picture 4" descr="Mary Beth Robinson, Associate Professor - IDS 212_12 Journal - Kitsch">
            <a:extLst>
              <a:ext uri="{FF2B5EF4-FFF2-40B4-BE49-F238E27FC236}">
                <a16:creationId xmlns:a16="http://schemas.microsoft.com/office/drawing/2014/main" id="{D89C6691-18C7-405C-8C65-71BEF57403CA}"/>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48733" r="6403"/>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13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367" name="Straight Connector 1536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369" name="Rectangle 1536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D48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7F967-D70B-464F-92EA-BDC482C593C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David Halperin – How to be Gay</a:t>
            </a:r>
          </a:p>
        </p:txBody>
      </p:sp>
      <p:cxnSp>
        <p:nvCxnSpPr>
          <p:cNvPr id="15371" name="Straight Connector 1537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3BA9B7-62C2-4F03-B28D-9F2408C8EF0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b="0" i="0">
                <a:solidFill>
                  <a:srgbClr val="FFFFFF"/>
                </a:solidFill>
                <a:effectLst/>
              </a:rPr>
              <a:t>One of the key aspects of camp is its ability to generate pleasure through a kind of aesthetic excess. </a:t>
            </a:r>
          </a:p>
          <a:p>
            <a:r>
              <a:rPr lang="en-US" sz="2000" b="0" i="0">
                <a:solidFill>
                  <a:srgbClr val="FFFFFF"/>
                </a:solidFill>
                <a:effectLst/>
              </a:rPr>
              <a:t>Halperin argues that camp allows individuals to find joy and liberation in the midst of social marginalisation and oppression. By embracing the absurd, the failed and the fantastical, camp offers a space of freedom and creativity that transcends the constraints of mainstream culture.</a:t>
            </a:r>
          </a:p>
          <a:p>
            <a:r>
              <a:rPr lang="en-US" sz="2000" b="0" i="0">
                <a:solidFill>
                  <a:srgbClr val="FFFFFF"/>
                </a:solidFill>
                <a:effectLst/>
              </a:rPr>
              <a:t>However, camp is not without its complexities and contradictions. While it can be a source of empowerment and self-expression for many within the LGBTQ+ community, it can also be criticised for its tendency to perpetuate stereotypes and caricatures.</a:t>
            </a:r>
            <a:endParaRPr lang="en-US" sz="2000">
              <a:solidFill>
                <a:srgbClr val="FFFFFF"/>
              </a:solidFill>
            </a:endParaRPr>
          </a:p>
        </p:txBody>
      </p:sp>
      <p:pic>
        <p:nvPicPr>
          <p:cNvPr id="15362" name="Picture 2" descr="The Messy Nessy Kitsch-mas List | Neon signs, Neon, Neon art">
            <a:extLst>
              <a:ext uri="{FF2B5EF4-FFF2-40B4-BE49-F238E27FC236}">
                <a16:creationId xmlns:a16="http://schemas.microsoft.com/office/drawing/2014/main" id="{97A20113-300C-4D82-9707-F106B720B1B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9825" r="35353" b="-1"/>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720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037" name="Rectangle 103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Queer Art? Haring, Hockney, and Many More! | DailyArt Magazine | Art  History Stories">
            <a:extLst>
              <a:ext uri="{FF2B5EF4-FFF2-40B4-BE49-F238E27FC236}">
                <a16:creationId xmlns:a16="http://schemas.microsoft.com/office/drawing/2014/main" id="{C1955F0A-5F3D-4B38-99E2-FF19310BDA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775" b="20975"/>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25475-F607-4207-8C36-0F877CC816A3}"/>
              </a:ext>
            </a:extLst>
          </p:cNvPr>
          <p:cNvSpPr>
            <a:spLocks noGrp="1"/>
          </p:cNvSpPr>
          <p:nvPr>
            <p:ph type="title"/>
          </p:nvPr>
        </p:nvSpPr>
        <p:spPr>
          <a:xfrm>
            <a:off x="4309349" y="3429000"/>
            <a:ext cx="7501651" cy="1090938"/>
          </a:xfrm>
        </p:spPr>
        <p:txBody>
          <a:bodyPr vert="horz" lIns="91440" tIns="45720" rIns="91440" bIns="45720" rtlCol="0" anchor="b">
            <a:normAutofit fontScale="90000"/>
          </a:bodyPr>
          <a:lstStyle/>
          <a:p>
            <a:pPr algn="l"/>
            <a:r>
              <a:rPr lang="en-US" kern="1200" cap="all" spc="200" baseline="0" dirty="0">
                <a:solidFill>
                  <a:srgbClr val="FFFFFF"/>
                </a:solidFill>
                <a:latin typeface="+mj-lt"/>
                <a:ea typeface="+mj-ea"/>
                <a:cs typeface="+mj-cs"/>
              </a:rPr>
              <a:t>Lee Edelman – Queer Theory and the Death Drive</a:t>
            </a:r>
          </a:p>
        </p:txBody>
      </p:sp>
      <p:sp>
        <p:nvSpPr>
          <p:cNvPr id="3" name="Text Placeholder 2">
            <a:extLst>
              <a:ext uri="{FF2B5EF4-FFF2-40B4-BE49-F238E27FC236}">
                <a16:creationId xmlns:a16="http://schemas.microsoft.com/office/drawing/2014/main" id="{CF99D26E-FA26-4E87-AE25-FFE785049347}"/>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1041" name="Straight Connector 1040">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BF700"/>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8664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0" name="Straight Connector 103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31" name="Rectangle 1034">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364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50E51-24DA-4C49-8851-B0498FED780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 and the Death Drive</a:t>
            </a:r>
          </a:p>
        </p:txBody>
      </p:sp>
      <p:cxnSp>
        <p:nvCxnSpPr>
          <p:cNvPr id="1032" name="Straight Connector 1036">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FBC6D1-8820-42F2-98C6-75C78E9EEB0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another, more recent, book Lee Edelman seeks to understand facets of gay culture which tend towards destruction.</a:t>
            </a:r>
          </a:p>
          <a:p>
            <a:r>
              <a:rPr lang="en-US">
                <a:solidFill>
                  <a:srgbClr val="FFFFFF"/>
                </a:solidFill>
              </a:rPr>
              <a:t>They draw on the work of Freud, who details the death drive as </a:t>
            </a:r>
            <a:r>
              <a:rPr lang="en-US" b="0" i="0">
                <a:solidFill>
                  <a:srgbClr val="FFFFFF"/>
                </a:solidFill>
                <a:effectLst/>
              </a:rPr>
              <a:t>tendency inherent in all organic things to return to an inorganic state. </a:t>
            </a:r>
          </a:p>
          <a:p>
            <a:r>
              <a:rPr lang="en-US" b="0" i="0">
                <a:solidFill>
                  <a:srgbClr val="FFFFFF"/>
                </a:solidFill>
                <a:effectLst/>
              </a:rPr>
              <a:t>The concept is part of a dualism developed late in Sigmund Freud's career consisting of two forces the life-drive and the death-drive, also known as Eros and Thanatos after the Greek Gods for love and death respectively.</a:t>
            </a:r>
            <a:endParaRPr lang="en-US">
              <a:solidFill>
                <a:srgbClr val="FFFFFF"/>
              </a:solidFill>
            </a:endParaRPr>
          </a:p>
        </p:txBody>
      </p:sp>
      <p:sp>
        <p:nvSpPr>
          <p:cNvPr id="5" name="Footer Placeholder 4">
            <a:extLst>
              <a:ext uri="{FF2B5EF4-FFF2-40B4-BE49-F238E27FC236}">
                <a16:creationId xmlns:a16="http://schemas.microsoft.com/office/drawing/2014/main" id="{2ECB0E39-B4CD-4AF8-BF5C-A1E70CF0CC5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1028" name="Picture 4" descr="No Future: Queer Theory and the Death Drive (Series Q): Amazon.co.uk:  Edelman, Lee: 9780822333692: Books">
            <a:extLst>
              <a:ext uri="{FF2B5EF4-FFF2-40B4-BE49-F238E27FC236}">
                <a16:creationId xmlns:a16="http://schemas.microsoft.com/office/drawing/2014/main" id="{E0D48B69-F0C4-460D-B2E0-38563861E72B}"/>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337" r="-2" b="-2"/>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6533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2" name="Straight Connector 717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173" name="Rectangle 717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B57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368E9-250D-49DB-BD50-5637CA853E7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 and the Death Drive</a:t>
            </a:r>
          </a:p>
        </p:txBody>
      </p:sp>
      <p:cxnSp>
        <p:nvCxnSpPr>
          <p:cNvPr id="7174" name="Straight Connector 717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F88DB9-94C1-44C6-97FB-126DD61D62E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b="0" i="0">
                <a:solidFill>
                  <a:srgbClr val="FFFFFF"/>
                </a:solidFill>
                <a:effectLst/>
              </a:rPr>
              <a:t>According to Freud, the death-drive manifests in the psyche as a tendency toward self-destruction, which can also be turned outwards, whereby it becomes aggression. </a:t>
            </a:r>
          </a:p>
          <a:p>
            <a:r>
              <a:rPr lang="en-US" sz="2000" b="0" i="0">
                <a:solidFill>
                  <a:srgbClr val="FFFFFF"/>
                </a:solidFill>
                <a:effectLst/>
              </a:rPr>
              <a:t>The idea of the death-drive originates, to some degree, with the concept of the compulsion to repeat, which refers to behaviour which cannot be explained by the concept of the pleasure principle. </a:t>
            </a:r>
          </a:p>
          <a:p>
            <a:r>
              <a:rPr lang="en-US" sz="2000" b="0" i="0">
                <a:solidFill>
                  <a:srgbClr val="FFFFFF"/>
                </a:solidFill>
                <a:effectLst/>
              </a:rPr>
              <a:t>For example, it does not give us pleasure to dwell on a humiliating incident and yet very often we cannot seem to get it out of our head, we keep going over and over it. </a:t>
            </a:r>
            <a:endParaRPr lang="en-US" sz="2000">
              <a:solidFill>
                <a:srgbClr val="FFFFFF"/>
              </a:solidFill>
            </a:endParaRPr>
          </a:p>
        </p:txBody>
      </p:sp>
      <p:sp>
        <p:nvSpPr>
          <p:cNvPr id="5" name="Footer Placeholder 4">
            <a:extLst>
              <a:ext uri="{FF2B5EF4-FFF2-40B4-BE49-F238E27FC236}">
                <a16:creationId xmlns:a16="http://schemas.microsoft.com/office/drawing/2014/main" id="{F6B32F9F-CA6B-4326-9CBF-84B3FFAEA43D}"/>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7170" name="Picture 2" descr="The Death Drive at the End of the World - Journal #134">
            <a:extLst>
              <a:ext uri="{FF2B5EF4-FFF2-40B4-BE49-F238E27FC236}">
                <a16:creationId xmlns:a16="http://schemas.microsoft.com/office/drawing/2014/main" id="{91B2D531-931F-49A2-8D67-BE27AB9E214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986" r="4050"/>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701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9" name="Straight Connector 205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17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A7CE5-5AA0-4C7B-8CA1-05FEB9A2084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 and the Death Drive</a:t>
            </a:r>
          </a:p>
        </p:txBody>
      </p:sp>
      <p:cxnSp>
        <p:nvCxnSpPr>
          <p:cNvPr id="2063" name="Straight Connector 206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B07C89-CF0A-4389-9B05-FA1646A964A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Edelman applies this insight as </a:t>
            </a:r>
            <a:r>
              <a:rPr lang="en-US" b="0" i="0">
                <a:solidFill>
                  <a:srgbClr val="FFFFFF"/>
                </a:solidFill>
                <a:effectLst/>
              </a:rPr>
              <a:t>a force that compels individuals toward self-destruction and dissolution. </a:t>
            </a:r>
            <a:endParaRPr lang="en-US">
              <a:solidFill>
                <a:srgbClr val="FFFFFF"/>
              </a:solidFill>
            </a:endParaRPr>
          </a:p>
          <a:p>
            <a:r>
              <a:rPr lang="en-US" b="0" i="0">
                <a:solidFill>
                  <a:srgbClr val="FFFFFF"/>
                </a:solidFill>
                <a:effectLst/>
              </a:rPr>
              <a:t>The book also highlights the complexity of queer desire, which often involves a dialectical relationship between pleasure and destruction, between acceptability and unacceptability, between natural and unnatural – a complexity that is impossible to satisfactorily resolve within a heteronormative structuring of society. </a:t>
            </a:r>
          </a:p>
        </p:txBody>
      </p:sp>
      <p:sp>
        <p:nvSpPr>
          <p:cNvPr id="5" name="Footer Placeholder 4">
            <a:extLst>
              <a:ext uri="{FF2B5EF4-FFF2-40B4-BE49-F238E27FC236}">
                <a16:creationId xmlns:a16="http://schemas.microsoft.com/office/drawing/2014/main" id="{54C8D002-C0D2-4279-B239-B7CDDAC6B512}"/>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2054" name="Picture 6" descr="Reimagining Underground Rave Culture | The New Yorker">
            <a:extLst>
              <a:ext uri="{FF2B5EF4-FFF2-40B4-BE49-F238E27FC236}">
                <a16:creationId xmlns:a16="http://schemas.microsoft.com/office/drawing/2014/main" id="{73E7FF01-B4E9-4E97-8B20-CFF2E934F1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2149" r="39795"/>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115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96" name="Straight Connector 819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8197" name="Rectangle 8200">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Queerfacture – Drain Magazine">
            <a:extLst>
              <a:ext uri="{FF2B5EF4-FFF2-40B4-BE49-F238E27FC236}">
                <a16:creationId xmlns:a16="http://schemas.microsoft.com/office/drawing/2014/main" id="{02E9B096-FEEB-49FD-BA94-2AD6EEB5EFA1}"/>
              </a:ext>
            </a:extLst>
          </p:cNvPr>
          <p:cNvPicPr>
            <a:picLocks noGrp="1" noChangeAspect="1" noChangeArrowheads="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7718" r="-1" b="18493"/>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DB23D3-2466-4493-BA2E-88388C60A8A7}"/>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Queer Theory and the Death Drive</a:t>
            </a:r>
          </a:p>
        </p:txBody>
      </p:sp>
      <p:cxnSp>
        <p:nvCxnSpPr>
          <p:cNvPr id="8198" name="Straight Connector 8202">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361A88-1E57-4C12-AF94-4C7348991FBD}"/>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b="0" i="0">
                <a:effectLst/>
              </a:rPr>
              <a:t>Edelman notes that queer desires are often not solely driven by a pursuit of happiness or fulfilment but also by a fascination with risk, rebellion, and transgression – a deliberate desire to ‘act out’ or to ‘be what you are told you are’.</a:t>
            </a:r>
          </a:p>
          <a:p>
            <a:r>
              <a:rPr lang="en-US"/>
              <a:t>Given the heteronormative structure of society, t</a:t>
            </a:r>
            <a:r>
              <a:rPr lang="en-US" b="0" i="0">
                <a:effectLst/>
              </a:rPr>
              <a:t>hey suggest that queer subjectivities are intricately connected to experiences of desire and loss, pleasure and pain.</a:t>
            </a:r>
            <a:endParaRPr lang="en-US"/>
          </a:p>
          <a:p>
            <a:endParaRPr lang="en-US"/>
          </a:p>
        </p:txBody>
      </p:sp>
      <p:sp>
        <p:nvSpPr>
          <p:cNvPr id="5" name="Footer Placeholder 4">
            <a:extLst>
              <a:ext uri="{FF2B5EF4-FFF2-40B4-BE49-F238E27FC236}">
                <a16:creationId xmlns:a16="http://schemas.microsoft.com/office/drawing/2014/main" id="{AB3788FB-EC4D-480A-B019-ADEB7CCC7A40}"/>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2022 - A Slater</a:t>
            </a:r>
          </a:p>
        </p:txBody>
      </p:sp>
    </p:spTree>
    <p:extLst>
      <p:ext uri="{BB962C8B-B14F-4D97-AF65-F5344CB8AC3E}">
        <p14:creationId xmlns:p14="http://schemas.microsoft.com/office/powerpoint/2010/main" val="114718452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20" name="Straight Connector 922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9221" name="Rectangle 922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Queerfacture – Drain Magazine">
            <a:extLst>
              <a:ext uri="{FF2B5EF4-FFF2-40B4-BE49-F238E27FC236}">
                <a16:creationId xmlns:a16="http://schemas.microsoft.com/office/drawing/2014/main" id="{4CE0D761-F61A-465D-AF8D-06FA0711B44C}"/>
              </a:ext>
            </a:extLst>
          </p:cNvPr>
          <p:cNvPicPr>
            <a:picLocks noGrp="1" noChangeAspect="1" noChangeArrowheads="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23478" r="-1" b="32354"/>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F47513-38F9-4E42-B07C-F7C3874A56C8}"/>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Queer Theory and the Death Drive</a:t>
            </a:r>
          </a:p>
        </p:txBody>
      </p:sp>
      <p:cxnSp>
        <p:nvCxnSpPr>
          <p:cNvPr id="9222" name="Straight Connector 922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C2CECA-AF3C-440F-8B0E-3E2774A856DF}"/>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The book uses this framing to re-examine the patterns of cultural production and social activity that take place in queer spaces and among queer communities, seeking to understand the psychoanalytical basis for their emergence or reoccurrence. </a:t>
            </a:r>
          </a:p>
          <a:p>
            <a:r>
              <a:rPr lang="en-US"/>
              <a:t>What behaviours spring to mind in this discussion?</a:t>
            </a:r>
          </a:p>
          <a:p>
            <a:r>
              <a:rPr lang="en-US"/>
              <a:t>How might this relate to the ‘pathologisation’ of queer identity?</a:t>
            </a:r>
          </a:p>
        </p:txBody>
      </p:sp>
      <p:sp>
        <p:nvSpPr>
          <p:cNvPr id="5" name="Footer Placeholder 4">
            <a:extLst>
              <a:ext uri="{FF2B5EF4-FFF2-40B4-BE49-F238E27FC236}">
                <a16:creationId xmlns:a16="http://schemas.microsoft.com/office/drawing/2014/main" id="{FFEBA730-6E8A-4EDB-8B8C-51C7122CDF75}"/>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2022 - A Slater</a:t>
            </a:r>
          </a:p>
        </p:txBody>
      </p:sp>
    </p:spTree>
    <p:extLst>
      <p:ext uri="{BB962C8B-B14F-4D97-AF65-F5344CB8AC3E}">
        <p14:creationId xmlns:p14="http://schemas.microsoft.com/office/powerpoint/2010/main" val="161718852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E455-F756-4265-B6DC-F5C89120111A}"/>
              </a:ext>
            </a:extLst>
          </p:cNvPr>
          <p:cNvSpPr>
            <a:spLocks noGrp="1"/>
          </p:cNvSpPr>
          <p:nvPr>
            <p:ph type="title"/>
          </p:nvPr>
        </p:nvSpPr>
        <p:spPr/>
        <p:txBody>
          <a:bodyPr/>
          <a:lstStyle/>
          <a:p>
            <a:r>
              <a:rPr lang="en-GB" dirty="0"/>
              <a:t>reading</a:t>
            </a:r>
          </a:p>
        </p:txBody>
      </p:sp>
      <p:sp>
        <p:nvSpPr>
          <p:cNvPr id="6" name="Content Placeholder 5">
            <a:extLst>
              <a:ext uri="{FF2B5EF4-FFF2-40B4-BE49-F238E27FC236}">
                <a16:creationId xmlns:a16="http://schemas.microsoft.com/office/drawing/2014/main" id="{C687D5B9-EE89-4514-902F-61B213D66BB7}"/>
              </a:ext>
            </a:extLst>
          </p:cNvPr>
          <p:cNvSpPr>
            <a:spLocks noGrp="1"/>
          </p:cNvSpPr>
          <p:nvPr>
            <p:ph idx="1"/>
          </p:nvPr>
        </p:nvSpPr>
        <p:spPr/>
        <p:txBody>
          <a:bodyPr/>
          <a:lstStyle/>
          <a:p>
            <a:r>
              <a:rPr lang="en-GB" dirty="0" err="1"/>
              <a:t>Halkitis</a:t>
            </a:r>
            <a:r>
              <a:rPr lang="en-GB" dirty="0"/>
              <a:t>. (2019). (Hyper) Masculinity. In </a:t>
            </a:r>
            <a:r>
              <a:rPr lang="en-GB" i="1" dirty="0"/>
              <a:t>Out in Time</a:t>
            </a:r>
            <a:r>
              <a:rPr lang="en-GB" dirty="0"/>
              <a:t>. Oxford University Press. </a:t>
            </a:r>
            <a:r>
              <a:rPr lang="en-GB" dirty="0">
                <a:hlinkClick r:id="rId3"/>
              </a:rPr>
              <a:t>https://doi.org/10.1093/oso/9780190686604.003.0007</a:t>
            </a:r>
            <a:endParaRPr lang="en-GB" dirty="0"/>
          </a:p>
          <a:p>
            <a:endParaRPr lang="en-GB" dirty="0"/>
          </a:p>
          <a:p>
            <a:endParaRPr lang="en-GB" dirty="0"/>
          </a:p>
        </p:txBody>
      </p:sp>
    </p:spTree>
    <p:extLst>
      <p:ext uri="{BB962C8B-B14F-4D97-AF65-F5344CB8AC3E}">
        <p14:creationId xmlns:p14="http://schemas.microsoft.com/office/powerpoint/2010/main" val="4224197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2131</Words>
  <Application>Microsoft Office PowerPoint</Application>
  <PresentationFormat>Widescreen</PresentationFormat>
  <Paragraphs>110</Paragraphs>
  <Slides>29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Tw Cen MT</vt:lpstr>
      <vt:lpstr>Tw Cen MT Condensed</vt:lpstr>
      <vt:lpstr>Wingdings 3</vt:lpstr>
      <vt:lpstr>Integral</vt:lpstr>
      <vt:lpstr>Complex Bodies: Questioning Gender, Religion, and Sexuality</vt:lpstr>
      <vt:lpstr>Hyper-Masculinity</vt:lpstr>
      <vt:lpstr>Hyper-MAsculinity</vt:lpstr>
      <vt:lpstr>Hyper-Masculinity and Homosexuality </vt:lpstr>
      <vt:lpstr>Hyper-Masculinity and Homosexuality </vt:lpstr>
      <vt:lpstr>Hyper-Masculinity and Homosexuality </vt:lpstr>
      <vt:lpstr>PowerPoint Presentation</vt:lpstr>
      <vt:lpstr>LeatherMen</vt:lpstr>
      <vt:lpstr>Leathermen</vt:lpstr>
      <vt:lpstr>Leathermen </vt:lpstr>
      <vt:lpstr>Leathermen</vt:lpstr>
      <vt:lpstr>Leathermen </vt:lpstr>
      <vt:lpstr>David Halperin – How to be gay</vt:lpstr>
      <vt:lpstr>David Halperin – How to be Gay</vt:lpstr>
      <vt:lpstr>David Halperin – How to be Gay</vt:lpstr>
      <vt:lpstr>David Halperin – How to be Gay</vt:lpstr>
      <vt:lpstr>David Halperin – How to be Gay</vt:lpstr>
      <vt:lpstr>David Halperin – How to be Gay</vt:lpstr>
      <vt:lpstr>David Halperin – How to be Gay</vt:lpstr>
      <vt:lpstr>PowerPoint Presentation</vt:lpstr>
      <vt:lpstr>David Halperin – How to be Gay</vt:lpstr>
      <vt:lpstr>David Halperin – How to be Gay</vt:lpstr>
      <vt:lpstr>Lee Edelman – Queer Theory and the Death Drive</vt:lpstr>
      <vt:lpstr>Queer Theory and the Death Drive</vt:lpstr>
      <vt:lpstr>Queer Theory and the Death Drive</vt:lpstr>
      <vt:lpstr>Queer Theory and the Death Drive</vt:lpstr>
      <vt:lpstr>Queer Theory and the Death Drive</vt:lpstr>
      <vt:lpstr>Queer Theory and the Death Drive</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Angus Slater</cp:lastModifiedBy>
  <cp:revision>5</cp:revision>
  <dcterms:created xsi:type="dcterms:W3CDTF">2020-03-20T17:35:01Z</dcterms:created>
  <dcterms:modified xsi:type="dcterms:W3CDTF">2024-04-27T11:46:25Z</dcterms:modified>
</cp:coreProperties>
</file>