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7" r:id="rId2"/>
    <p:sldId id="258" r:id="rId3"/>
    <p:sldId id="274" r:id="rId4"/>
    <p:sldId id="263" r:id="rId5"/>
    <p:sldId id="275" r:id="rId6"/>
    <p:sldId id="276" r:id="rId7"/>
    <p:sldId id="311" r:id="rId8"/>
    <p:sldId id="314" r:id="rId9"/>
    <p:sldId id="277" r:id="rId10"/>
    <p:sldId id="278" r:id="rId11"/>
    <p:sldId id="279" r:id="rId12"/>
    <p:sldId id="281" r:id="rId13"/>
    <p:sldId id="284" r:id="rId14"/>
    <p:sldId id="315" r:id="rId15"/>
    <p:sldId id="286" r:id="rId16"/>
    <p:sldId id="31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FED389-8EE5-4057-B125-DDA3E649DE21}" type="datetimeFigureOut">
              <a:rPr lang="en-GB" smtClean="0"/>
              <a:t>02/09/2020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535ADC-F2BF-4929-B688-61399459F500}" type="slidenum">
              <a:rPr lang="en-GB" smtClean="0"/>
              <a:t>‹#›</a:t>
            </a:fld>
            <a:endParaRPr lang="en-GB"/>
          </a:p>
        </p:txBody>
      </p:sp>
    </p:spTree>
    <p:extLst>
      <p:ext uri="{BB962C8B-B14F-4D97-AF65-F5344CB8AC3E}">
        <p14:creationId xmlns:p14="http://schemas.microsoft.com/office/powerpoint/2010/main" val="157127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the group into syndicates/buzz groups and ask them to answer one of these questions – more than one group can be allocated to each question.  Select one group to present back their findings for each question.  Lead a plenary discussion……pulling out key points and learning before showing the definition of Employability, and leading a discussion on it……comparing to the ideas of the student groups.</a:t>
            </a:r>
          </a:p>
        </p:txBody>
      </p:sp>
      <p:sp>
        <p:nvSpPr>
          <p:cNvPr id="4" name="Slide Number Placeholder 3"/>
          <p:cNvSpPr>
            <a:spLocks noGrp="1"/>
          </p:cNvSpPr>
          <p:nvPr>
            <p:ph type="sldNum" sz="quarter" idx="10"/>
          </p:nvPr>
        </p:nvSpPr>
        <p:spPr/>
        <p:txBody>
          <a:bodyPr/>
          <a:lstStyle/>
          <a:p>
            <a:fld id="{A7381872-288E-4675-AF73-BD69F0C366D3}" type="slidenum">
              <a:rPr lang="en-GB" smtClean="0"/>
              <a:t>2</a:t>
            </a:fld>
            <a:endParaRPr lang="en-GB"/>
          </a:p>
        </p:txBody>
      </p:sp>
    </p:spTree>
    <p:extLst>
      <p:ext uri="{BB962C8B-B14F-4D97-AF65-F5344CB8AC3E}">
        <p14:creationId xmlns:p14="http://schemas.microsoft.com/office/powerpoint/2010/main" val="2463260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381872-288E-4675-AF73-BD69F0C366D3}" type="slidenum">
              <a:rPr lang="en-GB" smtClean="0"/>
              <a:t>7</a:t>
            </a:fld>
            <a:endParaRPr lang="en-GB"/>
          </a:p>
        </p:txBody>
      </p:sp>
    </p:spTree>
    <p:extLst>
      <p:ext uri="{BB962C8B-B14F-4D97-AF65-F5344CB8AC3E}">
        <p14:creationId xmlns:p14="http://schemas.microsoft.com/office/powerpoint/2010/main" val="5123396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Keep asking the students ‘why’ we should do this – the letter is a written representation of your own communication style.  When you get an interview, you need to demonstrate congruence between your verbal and written styles, otherwise it will look like someone else wrote your covering letter….and that undermines ‘trust’!</a:t>
            </a:r>
          </a:p>
        </p:txBody>
      </p:sp>
      <p:sp>
        <p:nvSpPr>
          <p:cNvPr id="4" name="Slide Number Placeholder 3"/>
          <p:cNvSpPr>
            <a:spLocks noGrp="1"/>
          </p:cNvSpPr>
          <p:nvPr>
            <p:ph type="sldNum" sz="quarter" idx="10"/>
          </p:nvPr>
        </p:nvSpPr>
        <p:spPr/>
        <p:txBody>
          <a:bodyPr/>
          <a:lstStyle/>
          <a:p>
            <a:fld id="{A7381872-288E-4675-AF73-BD69F0C366D3}" type="slidenum">
              <a:rPr lang="en-GB" smtClean="0"/>
              <a:t>11</a:t>
            </a:fld>
            <a:endParaRPr lang="en-GB"/>
          </a:p>
        </p:txBody>
      </p:sp>
    </p:spTree>
    <p:extLst>
      <p:ext uri="{BB962C8B-B14F-4D97-AF65-F5344CB8AC3E}">
        <p14:creationId xmlns:p14="http://schemas.microsoft.com/office/powerpoint/2010/main" val="760574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can’t be done in a hurry – so allow yourself plenty of time to fashion your covering letter….don’t leave it until the last minute!</a:t>
            </a:r>
          </a:p>
        </p:txBody>
      </p:sp>
      <p:sp>
        <p:nvSpPr>
          <p:cNvPr id="4" name="Slide Number Placeholder 3"/>
          <p:cNvSpPr>
            <a:spLocks noGrp="1"/>
          </p:cNvSpPr>
          <p:nvPr>
            <p:ph type="sldNum" sz="quarter" idx="10"/>
          </p:nvPr>
        </p:nvSpPr>
        <p:spPr/>
        <p:txBody>
          <a:bodyPr/>
          <a:lstStyle/>
          <a:p>
            <a:fld id="{A7381872-288E-4675-AF73-BD69F0C366D3}" type="slidenum">
              <a:rPr lang="en-GB" smtClean="0"/>
              <a:t>13</a:t>
            </a:fld>
            <a:endParaRPr lang="en-GB"/>
          </a:p>
        </p:txBody>
      </p:sp>
    </p:spTree>
    <p:extLst>
      <p:ext uri="{BB962C8B-B14F-4D97-AF65-F5344CB8AC3E}">
        <p14:creationId xmlns:p14="http://schemas.microsoft.com/office/powerpoint/2010/main" val="15788520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follow the guideline covered today, you won’t go far wrong….but you need to start practicing….and learning from your efforts.</a:t>
            </a:r>
          </a:p>
        </p:txBody>
      </p:sp>
      <p:sp>
        <p:nvSpPr>
          <p:cNvPr id="4" name="Slide Number Placeholder 3"/>
          <p:cNvSpPr>
            <a:spLocks noGrp="1"/>
          </p:cNvSpPr>
          <p:nvPr>
            <p:ph type="sldNum" sz="quarter" idx="10"/>
          </p:nvPr>
        </p:nvSpPr>
        <p:spPr/>
        <p:txBody>
          <a:bodyPr/>
          <a:lstStyle/>
          <a:p>
            <a:fld id="{A7381872-288E-4675-AF73-BD69F0C366D3}" type="slidenum">
              <a:rPr lang="en-GB" smtClean="0"/>
              <a:t>14</a:t>
            </a:fld>
            <a:endParaRPr lang="en-GB"/>
          </a:p>
        </p:txBody>
      </p:sp>
    </p:spTree>
    <p:extLst>
      <p:ext uri="{BB962C8B-B14F-4D97-AF65-F5344CB8AC3E}">
        <p14:creationId xmlns:p14="http://schemas.microsoft.com/office/powerpoint/2010/main" val="37369305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828999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02/09/2020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3473902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02/09/2020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532953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02/09/2020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2934861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02/09/2020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1281694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02/09/2020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919715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02/09/2020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4101793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02/09/2020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91053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02/09/2020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456253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02/09/2020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3162794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5EE65753-9FC5-45C8-8488-7E3824C83F7B}" type="datetimeFigureOut">
              <a:rPr lang="en-GB" smtClean="0"/>
              <a:t>02/09/2020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D2F74D3F-7DA6-42FD-BD7A-6A9C560145FE}" type="slidenum">
              <a:rPr lang="en-GB" smtClean="0"/>
              <a:t>‹#›</a:t>
            </a:fld>
            <a:endParaRPr lang="en-GB"/>
          </a:p>
        </p:txBody>
      </p:sp>
    </p:spTree>
    <p:extLst>
      <p:ext uri="{BB962C8B-B14F-4D97-AF65-F5344CB8AC3E}">
        <p14:creationId xmlns:p14="http://schemas.microsoft.com/office/powerpoint/2010/main" val="2337300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580487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t>Online Session 7</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a:xfrm>
            <a:off x="1327027" y="1896648"/>
            <a:ext cx="7886700" cy="2827511"/>
          </a:xfrm>
        </p:spPr>
        <p:txBody>
          <a:bodyPr/>
          <a:lstStyle/>
          <a:p>
            <a:r>
              <a:rPr lang="en-GB" dirty="0"/>
              <a:t>Cover Letter</a:t>
            </a:r>
          </a:p>
          <a:p>
            <a:endParaRPr lang="en-GB" dirty="0"/>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87B55-E3C2-4B5B-AC02-ACA84DF92896}"/>
              </a:ext>
            </a:extLst>
          </p:cNvPr>
          <p:cNvSpPr>
            <a:spLocks noGrp="1"/>
          </p:cNvSpPr>
          <p:nvPr>
            <p:ph type="title"/>
          </p:nvPr>
        </p:nvSpPr>
        <p:spPr/>
        <p:txBody>
          <a:bodyPr/>
          <a:lstStyle/>
          <a:p>
            <a:r>
              <a:rPr lang="en-GB" dirty="0">
                <a:cs typeface="Arial" panose="020B0604020202020204" pitchFamily="34" charset="0"/>
              </a:rPr>
              <a:t>Covering Letter</a:t>
            </a:r>
            <a:endParaRPr lang="en-GB" dirty="0"/>
          </a:p>
        </p:txBody>
      </p:sp>
      <p:pic>
        <p:nvPicPr>
          <p:cNvPr id="4" name="Picture 2" descr="http://www.caterer.com/careers-advice/cvs/%7E/media/ct/jobseekers/careers-advice/cover-letter.ashx">
            <a:extLst>
              <a:ext uri="{FF2B5EF4-FFF2-40B4-BE49-F238E27FC236}">
                <a16:creationId xmlns:a16="http://schemas.microsoft.com/office/drawing/2014/main" id="{71CEBC79-17DA-4820-9C53-28BF1FF79BD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4866" y="1707861"/>
            <a:ext cx="5058039" cy="3442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A3580694-683D-4ED5-8502-BA8E1524C79B}"/>
              </a:ext>
            </a:extLst>
          </p:cNvPr>
          <p:cNvSpPr txBox="1">
            <a:spLocks noChangeArrowheads="1"/>
          </p:cNvSpPr>
          <p:nvPr/>
        </p:nvSpPr>
        <p:spPr bwMode="auto">
          <a:xfrm>
            <a:off x="1809769" y="2252156"/>
            <a:ext cx="2088232"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lgn="ctr"/>
            <a:r>
              <a:rPr lang="en-GB" altLang="en-US" sz="2800" dirty="0">
                <a:latin typeface="+mn-lt"/>
              </a:rPr>
              <a:t>Please give me a job</a:t>
            </a:r>
          </a:p>
        </p:txBody>
      </p:sp>
      <p:pic>
        <p:nvPicPr>
          <p:cNvPr id="3" name="Picture 2">
            <a:extLst>
              <a:ext uri="{FF2B5EF4-FFF2-40B4-BE49-F238E27FC236}">
                <a16:creationId xmlns:a16="http://schemas.microsoft.com/office/drawing/2014/main" id="{5267ACDB-A592-459E-8D79-703CDEBF5430}"/>
              </a:ext>
            </a:extLst>
          </p:cNvPr>
          <p:cNvPicPr>
            <a:picLocks noChangeAspect="1"/>
          </p:cNvPicPr>
          <p:nvPr/>
        </p:nvPicPr>
        <p:blipFill>
          <a:blip r:embed="rId3"/>
          <a:stretch>
            <a:fillRect/>
          </a:stretch>
        </p:blipFill>
        <p:spPr>
          <a:xfrm>
            <a:off x="6096000" y="1707861"/>
            <a:ext cx="5554820" cy="3442277"/>
          </a:xfrm>
          <a:prstGeom prst="rect">
            <a:avLst/>
          </a:prstGeom>
        </p:spPr>
      </p:pic>
    </p:spTree>
    <p:extLst>
      <p:ext uri="{BB962C8B-B14F-4D97-AF65-F5344CB8AC3E}">
        <p14:creationId xmlns:p14="http://schemas.microsoft.com/office/powerpoint/2010/main" val="1034263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06E97-CE10-48D1-A34D-9A81F171AA4C}"/>
              </a:ext>
            </a:extLst>
          </p:cNvPr>
          <p:cNvSpPr>
            <a:spLocks noGrp="1"/>
          </p:cNvSpPr>
          <p:nvPr>
            <p:ph type="title"/>
          </p:nvPr>
        </p:nvSpPr>
        <p:spPr/>
        <p:txBody>
          <a:bodyPr>
            <a:normAutofit/>
          </a:bodyPr>
          <a:lstStyle/>
          <a:p>
            <a:r>
              <a:rPr lang="en-GB" dirty="0">
                <a:cs typeface="Arial" panose="020B0604020202020204" pitchFamily="34" charset="0"/>
              </a:rPr>
              <a:t>Covering Letter &amp; CV Difference</a:t>
            </a:r>
            <a:endParaRPr lang="en-GB" dirty="0"/>
          </a:p>
        </p:txBody>
      </p:sp>
      <p:sp>
        <p:nvSpPr>
          <p:cNvPr id="4" name="Rectangle 3">
            <a:extLst>
              <a:ext uri="{FF2B5EF4-FFF2-40B4-BE49-F238E27FC236}">
                <a16:creationId xmlns:a16="http://schemas.microsoft.com/office/drawing/2014/main" id="{442965FC-F3F0-48EF-948C-E516C94D567B}"/>
              </a:ext>
            </a:extLst>
          </p:cNvPr>
          <p:cNvSpPr>
            <a:spLocks noChangeArrowheads="1"/>
          </p:cNvSpPr>
          <p:nvPr/>
        </p:nvSpPr>
        <p:spPr bwMode="auto">
          <a:xfrm>
            <a:off x="640172" y="1439897"/>
            <a:ext cx="10911656" cy="3978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457200" indent="-457200">
              <a:lnSpc>
                <a:spcPct val="115000"/>
              </a:lnSpc>
              <a:spcAft>
                <a:spcPts val="1000"/>
              </a:spcAft>
              <a:buFont typeface="Arial" panose="020B0604020202020204" pitchFamily="34" charset="0"/>
              <a:buChar char="•"/>
            </a:pPr>
            <a:r>
              <a:rPr lang="en-GB" altLang="en-US" sz="2400" dirty="0">
                <a:solidFill>
                  <a:srgbClr val="002060"/>
                </a:solidFill>
              </a:rPr>
              <a:t>“Think of a covering letter as a glass of brandy. It's a short measure, quite potent, you'll know very quickly if you like it or not, and it's very easy to judge the quality”. </a:t>
            </a:r>
          </a:p>
          <a:p>
            <a:pPr>
              <a:lnSpc>
                <a:spcPct val="115000"/>
              </a:lnSpc>
              <a:spcAft>
                <a:spcPts val="1000"/>
              </a:spcAft>
            </a:pPr>
            <a:endParaRPr lang="en-GB" altLang="en-US" sz="2400" dirty="0">
              <a:solidFill>
                <a:srgbClr val="002060"/>
              </a:solidFill>
            </a:endParaRPr>
          </a:p>
          <a:p>
            <a:pPr marL="457200" indent="-457200">
              <a:lnSpc>
                <a:spcPct val="115000"/>
              </a:lnSpc>
              <a:spcAft>
                <a:spcPts val="1000"/>
              </a:spcAft>
              <a:buFont typeface="Arial" panose="020B0604020202020204" pitchFamily="34" charset="0"/>
              <a:buChar char="•"/>
            </a:pPr>
            <a:r>
              <a:rPr lang="en-GB" altLang="en-US" sz="2400" dirty="0">
                <a:solidFill>
                  <a:srgbClr val="7030A0"/>
                </a:solidFill>
              </a:rPr>
              <a:t>“A CV is more like a glass of wine. It's a bit longer, and while like brandy it's basically fermented fruit juice, it takes more time to grade, and probably a bit more skill”.</a:t>
            </a:r>
          </a:p>
          <a:p>
            <a:pPr>
              <a:lnSpc>
                <a:spcPct val="115000"/>
              </a:lnSpc>
              <a:spcAft>
                <a:spcPts val="1000"/>
              </a:spcAft>
            </a:pPr>
            <a:endParaRPr lang="en-GB" altLang="en-US" sz="2400" dirty="0">
              <a:solidFill>
                <a:srgbClr val="7030A0"/>
              </a:solidFill>
            </a:endParaRPr>
          </a:p>
          <a:p>
            <a:pPr algn="r">
              <a:lnSpc>
                <a:spcPct val="115000"/>
              </a:lnSpc>
              <a:spcAft>
                <a:spcPts val="1000"/>
              </a:spcAft>
            </a:pPr>
            <a:r>
              <a:rPr lang="en-GB" altLang="en-US" sz="2400" i="1" dirty="0">
                <a:solidFill>
                  <a:srgbClr val="000000"/>
                </a:solidFill>
              </a:rPr>
              <a:t>David Welsh, Richmond Solutions</a:t>
            </a:r>
          </a:p>
        </p:txBody>
      </p:sp>
    </p:spTree>
    <p:extLst>
      <p:ext uri="{BB962C8B-B14F-4D97-AF65-F5344CB8AC3E}">
        <p14:creationId xmlns:p14="http://schemas.microsoft.com/office/powerpoint/2010/main" val="111956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par>
                                <p:cTn id="11" presetID="1" presetClass="entr" presetSubtype="0" fill="hold" grpId="0"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9DBFA-5D2C-4A7A-B049-D95622A6E528}"/>
              </a:ext>
            </a:extLst>
          </p:cNvPr>
          <p:cNvSpPr>
            <a:spLocks noGrp="1"/>
          </p:cNvSpPr>
          <p:nvPr>
            <p:ph type="title"/>
          </p:nvPr>
        </p:nvSpPr>
        <p:spPr/>
        <p:txBody>
          <a:bodyPr>
            <a:normAutofit/>
          </a:bodyPr>
          <a:lstStyle/>
          <a:p>
            <a:r>
              <a:rPr lang="en-GB" dirty="0">
                <a:cs typeface="Arial" panose="020B0604020202020204" pitchFamily="34" charset="0"/>
              </a:rPr>
              <a:t>Why do you need a Covering Letter?</a:t>
            </a:r>
            <a:endParaRPr lang="en-GB" dirty="0"/>
          </a:p>
        </p:txBody>
      </p:sp>
      <p:sp>
        <p:nvSpPr>
          <p:cNvPr id="3" name="Content Placeholder 2">
            <a:extLst>
              <a:ext uri="{FF2B5EF4-FFF2-40B4-BE49-F238E27FC236}">
                <a16:creationId xmlns:a16="http://schemas.microsoft.com/office/drawing/2014/main" id="{E64CFE37-752B-4658-815D-86CD08DF8743}"/>
              </a:ext>
            </a:extLst>
          </p:cNvPr>
          <p:cNvSpPr>
            <a:spLocks noGrp="1"/>
          </p:cNvSpPr>
          <p:nvPr>
            <p:ph idx="1"/>
          </p:nvPr>
        </p:nvSpPr>
        <p:spPr/>
        <p:txBody>
          <a:bodyPr/>
          <a:lstStyle/>
          <a:p>
            <a:r>
              <a:rPr lang="en-GB" altLang="en-US" b="1" dirty="0">
                <a:cs typeface="Arial" charset="0"/>
              </a:rPr>
              <a:t>The covering letter is vital to your CV.</a:t>
            </a:r>
            <a:r>
              <a:rPr lang="en-GB" altLang="en-US" dirty="0">
                <a:cs typeface="Arial" charset="0"/>
              </a:rPr>
              <a:t> This is why it is the first page and </a:t>
            </a:r>
            <a:r>
              <a:rPr lang="en-GB" altLang="en-US" i="1" dirty="0">
                <a:cs typeface="Arial" charset="0"/>
              </a:rPr>
              <a:t>not an addition</a:t>
            </a:r>
            <a:r>
              <a:rPr lang="en-GB" altLang="en-US" dirty="0">
                <a:cs typeface="Arial" charset="0"/>
              </a:rPr>
              <a:t>. "Please find enclosed my CV" won't get you very far. </a:t>
            </a:r>
          </a:p>
          <a:p>
            <a:endParaRPr lang="en-GB" altLang="en-US" sz="1400" dirty="0">
              <a:cs typeface="Arial" charset="0"/>
            </a:endParaRPr>
          </a:p>
          <a:p>
            <a:r>
              <a:rPr lang="en-GB" altLang="en-US" dirty="0">
                <a:cs typeface="Arial" charset="0"/>
              </a:rPr>
              <a:t>Your covering letter </a:t>
            </a:r>
            <a:r>
              <a:rPr lang="en-GB" altLang="en-US" b="1" dirty="0">
                <a:cs typeface="Arial" charset="0"/>
              </a:rPr>
              <a:t>demonstrates your writing style</a:t>
            </a:r>
            <a:r>
              <a:rPr lang="en-GB" altLang="en-US" dirty="0">
                <a:cs typeface="Arial" charset="0"/>
              </a:rPr>
              <a:t> better than your CV (which is usually more brief and factual). </a:t>
            </a:r>
          </a:p>
          <a:p>
            <a:endParaRPr lang="en-GB" dirty="0"/>
          </a:p>
        </p:txBody>
      </p:sp>
    </p:spTree>
    <p:extLst>
      <p:ext uri="{BB962C8B-B14F-4D97-AF65-F5344CB8AC3E}">
        <p14:creationId xmlns:p14="http://schemas.microsoft.com/office/powerpoint/2010/main" val="3180942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558D4-AA7A-4F76-B89D-EAB8B22296AB}"/>
              </a:ext>
            </a:extLst>
          </p:cNvPr>
          <p:cNvSpPr>
            <a:spLocks noGrp="1"/>
          </p:cNvSpPr>
          <p:nvPr>
            <p:ph type="title"/>
          </p:nvPr>
        </p:nvSpPr>
        <p:spPr/>
        <p:txBody>
          <a:bodyPr>
            <a:normAutofit/>
          </a:bodyPr>
          <a:lstStyle/>
          <a:p>
            <a:r>
              <a:rPr lang="en-GB" dirty="0">
                <a:cs typeface="Arial" panose="020B0604020202020204" pitchFamily="34" charset="0"/>
              </a:rPr>
              <a:t>Why do you need a Covering Letter?</a:t>
            </a:r>
            <a:endParaRPr lang="en-GB" dirty="0"/>
          </a:p>
        </p:txBody>
      </p:sp>
      <p:sp>
        <p:nvSpPr>
          <p:cNvPr id="3" name="Content Placeholder 2">
            <a:extLst>
              <a:ext uri="{FF2B5EF4-FFF2-40B4-BE49-F238E27FC236}">
                <a16:creationId xmlns:a16="http://schemas.microsoft.com/office/drawing/2014/main" id="{C6724C81-CE2E-4F86-8251-3C30C38D9BA6}"/>
              </a:ext>
            </a:extLst>
          </p:cNvPr>
          <p:cNvSpPr>
            <a:spLocks noGrp="1"/>
          </p:cNvSpPr>
          <p:nvPr>
            <p:ph idx="1"/>
          </p:nvPr>
        </p:nvSpPr>
        <p:spPr/>
        <p:txBody>
          <a:bodyPr>
            <a:normAutofit/>
          </a:bodyPr>
          <a:lstStyle/>
          <a:p>
            <a:r>
              <a:rPr lang="en-GB" altLang="en-US" b="1" dirty="0">
                <a:cs typeface="Arial" charset="0"/>
              </a:rPr>
              <a:t>The covering letter puts flesh on the bare bones of the CV.</a:t>
            </a:r>
            <a:r>
              <a:rPr lang="en-GB" altLang="en-US" dirty="0">
                <a:cs typeface="Arial" charset="0"/>
              </a:rPr>
              <a:t>  It points out to the employer the information that shows you have the qualities the job calls for, and makes a statement about yourself and your suitability for the job. </a:t>
            </a:r>
          </a:p>
          <a:p>
            <a:endParaRPr lang="en-GB" altLang="en-US" sz="1200" dirty="0">
              <a:cs typeface="Arial" charset="0"/>
            </a:endParaRPr>
          </a:p>
          <a:p>
            <a:r>
              <a:rPr lang="en-GB" altLang="en-US" i="1" dirty="0">
                <a:solidFill>
                  <a:schemeClr val="tx2"/>
                </a:solidFill>
                <a:cs typeface="Arial" charset="0"/>
              </a:rPr>
              <a:t>It should give the personal touch that your CV will intrinsically lack. </a:t>
            </a:r>
          </a:p>
          <a:p>
            <a:endParaRPr lang="en-GB" dirty="0"/>
          </a:p>
        </p:txBody>
      </p:sp>
    </p:spTree>
    <p:extLst>
      <p:ext uri="{BB962C8B-B14F-4D97-AF65-F5344CB8AC3E}">
        <p14:creationId xmlns:p14="http://schemas.microsoft.com/office/powerpoint/2010/main" val="2284813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E40B6-C09D-426F-A377-72CC1522621B}"/>
              </a:ext>
            </a:extLst>
          </p:cNvPr>
          <p:cNvSpPr>
            <a:spLocks noGrp="1"/>
          </p:cNvSpPr>
          <p:nvPr>
            <p:ph type="title"/>
          </p:nvPr>
        </p:nvSpPr>
        <p:spPr/>
        <p:txBody>
          <a:bodyPr/>
          <a:lstStyle/>
          <a:p>
            <a:r>
              <a:rPr lang="en-GB" dirty="0"/>
              <a:t>A covering letter is…</a:t>
            </a:r>
          </a:p>
        </p:txBody>
      </p:sp>
      <p:sp>
        <p:nvSpPr>
          <p:cNvPr id="3" name="Content Placeholder 2">
            <a:extLst>
              <a:ext uri="{FF2B5EF4-FFF2-40B4-BE49-F238E27FC236}">
                <a16:creationId xmlns:a16="http://schemas.microsoft.com/office/drawing/2014/main" id="{47EA300C-2848-4C12-B06A-DDE8F11A8BB9}"/>
              </a:ext>
            </a:extLst>
          </p:cNvPr>
          <p:cNvSpPr>
            <a:spLocks noGrp="1"/>
          </p:cNvSpPr>
          <p:nvPr>
            <p:ph idx="1"/>
          </p:nvPr>
        </p:nvSpPr>
        <p:spPr>
          <a:xfrm>
            <a:off x="2152650" y="1825626"/>
            <a:ext cx="7886700" cy="3331567"/>
          </a:xfrm>
        </p:spPr>
        <p:txBody>
          <a:bodyPr anchor="ctr"/>
          <a:lstStyle/>
          <a:p>
            <a:pPr marL="0" indent="0">
              <a:buNone/>
            </a:pPr>
            <a:r>
              <a:rPr lang="en-GB" i="1" dirty="0">
                <a:solidFill>
                  <a:srgbClr val="0070C0"/>
                </a:solidFill>
              </a:rPr>
              <a:t>‘a </a:t>
            </a:r>
            <a:r>
              <a:rPr lang="en-GB" i="1" u="sng" dirty="0">
                <a:solidFill>
                  <a:srgbClr val="0070C0"/>
                </a:solidFill>
              </a:rPr>
              <a:t>professional business letter </a:t>
            </a:r>
            <a:r>
              <a:rPr lang="en-GB" i="1" dirty="0">
                <a:solidFill>
                  <a:srgbClr val="0070C0"/>
                </a:solidFill>
              </a:rPr>
              <a:t>which provides an employer with an introduction to an accompanying CV’.</a:t>
            </a:r>
          </a:p>
          <a:p>
            <a:pPr marL="0" indent="0">
              <a:buNone/>
            </a:pPr>
            <a:endParaRPr lang="en-GB" dirty="0"/>
          </a:p>
        </p:txBody>
      </p:sp>
    </p:spTree>
    <p:extLst>
      <p:ext uri="{BB962C8B-B14F-4D97-AF65-F5344CB8AC3E}">
        <p14:creationId xmlns:p14="http://schemas.microsoft.com/office/powerpoint/2010/main" val="3221102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1D2D8-F405-482C-A7B6-6EB192E48377}"/>
              </a:ext>
            </a:extLst>
          </p:cNvPr>
          <p:cNvSpPr>
            <a:spLocks noGrp="1"/>
          </p:cNvSpPr>
          <p:nvPr>
            <p:ph type="title"/>
          </p:nvPr>
        </p:nvSpPr>
        <p:spPr/>
        <p:txBody>
          <a:bodyPr/>
          <a:lstStyle/>
          <a:p>
            <a:r>
              <a:rPr lang="en-GB" dirty="0"/>
              <a:t>Style in Covering Letters</a:t>
            </a:r>
          </a:p>
        </p:txBody>
      </p:sp>
      <p:sp>
        <p:nvSpPr>
          <p:cNvPr id="3" name="Content Placeholder 2">
            <a:extLst>
              <a:ext uri="{FF2B5EF4-FFF2-40B4-BE49-F238E27FC236}">
                <a16:creationId xmlns:a16="http://schemas.microsoft.com/office/drawing/2014/main" id="{D84A6EDD-DA35-4DD9-AF2C-8EE17D0B4F4B}"/>
              </a:ext>
            </a:extLst>
          </p:cNvPr>
          <p:cNvSpPr>
            <a:spLocks noGrp="1"/>
          </p:cNvSpPr>
          <p:nvPr>
            <p:ph idx="1"/>
          </p:nvPr>
        </p:nvSpPr>
        <p:spPr/>
        <p:txBody>
          <a:bodyPr>
            <a:normAutofit/>
          </a:bodyPr>
          <a:lstStyle/>
          <a:p>
            <a:r>
              <a:rPr lang="en-GB" dirty="0"/>
              <a:t>Short and focused sentences.</a:t>
            </a:r>
          </a:p>
          <a:p>
            <a:r>
              <a:rPr lang="en-GB" dirty="0"/>
              <a:t>Keep the letter factual.</a:t>
            </a:r>
          </a:p>
          <a:p>
            <a:r>
              <a:rPr lang="en-GB" dirty="0"/>
              <a:t>Specific contribution for team activities.</a:t>
            </a:r>
          </a:p>
          <a:p>
            <a:r>
              <a:rPr lang="en-GB" dirty="0"/>
              <a:t>Be polite.</a:t>
            </a:r>
          </a:p>
          <a:p>
            <a:r>
              <a:rPr lang="en-GB" dirty="0"/>
              <a:t>Create their interest in you – give them a reason to take you further, not to dismiss your application.</a:t>
            </a:r>
          </a:p>
          <a:p>
            <a:r>
              <a:rPr lang="en-GB" dirty="0"/>
              <a:t>Make it stand out for the right reasons.</a:t>
            </a:r>
          </a:p>
          <a:p>
            <a:endParaRPr lang="en-GB" dirty="0"/>
          </a:p>
        </p:txBody>
      </p:sp>
    </p:spTree>
    <p:extLst>
      <p:ext uri="{BB962C8B-B14F-4D97-AF65-F5344CB8AC3E}">
        <p14:creationId xmlns:p14="http://schemas.microsoft.com/office/powerpoint/2010/main" val="9020715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90802-3E87-41FE-AC4E-223A8C70CB17}"/>
              </a:ext>
            </a:extLst>
          </p:cNvPr>
          <p:cNvSpPr>
            <a:spLocks noGrp="1"/>
          </p:cNvSpPr>
          <p:nvPr>
            <p:ph type="title"/>
          </p:nvPr>
        </p:nvSpPr>
        <p:spPr/>
        <p:txBody>
          <a:bodyPr/>
          <a:lstStyle/>
          <a:p>
            <a:r>
              <a:rPr lang="en-GB" dirty="0">
                <a:cs typeface="Arial" panose="020B0604020202020204" pitchFamily="34" charset="0"/>
              </a:rPr>
              <a:t>What employers look for?</a:t>
            </a:r>
            <a:endParaRPr lang="en-GB" dirty="0"/>
          </a:p>
        </p:txBody>
      </p:sp>
      <p:sp>
        <p:nvSpPr>
          <p:cNvPr id="3" name="Content Placeholder 2">
            <a:extLst>
              <a:ext uri="{FF2B5EF4-FFF2-40B4-BE49-F238E27FC236}">
                <a16:creationId xmlns:a16="http://schemas.microsoft.com/office/drawing/2014/main" id="{EEB50150-5BBD-4E85-A5F4-67FE0F0EBDC0}"/>
              </a:ext>
            </a:extLst>
          </p:cNvPr>
          <p:cNvSpPr>
            <a:spLocks noGrp="1"/>
          </p:cNvSpPr>
          <p:nvPr>
            <p:ph idx="1"/>
          </p:nvPr>
        </p:nvSpPr>
        <p:spPr>
          <a:xfrm>
            <a:off x="1703512" y="1268761"/>
            <a:ext cx="8784976" cy="4248472"/>
          </a:xfrm>
        </p:spPr>
        <p:txBody>
          <a:bodyPr>
            <a:normAutofit fontScale="85000" lnSpcReduction="10000"/>
          </a:bodyPr>
          <a:lstStyle/>
          <a:p>
            <a:r>
              <a:rPr lang="en-GB" altLang="en-US" b="1" dirty="0">
                <a:cs typeface="Arial" charset="0"/>
              </a:rPr>
              <a:t>33</a:t>
            </a:r>
            <a:r>
              <a:rPr lang="en-GB" altLang="en-US" dirty="0">
                <a:cs typeface="Arial" charset="0"/>
              </a:rPr>
              <a:t>%  Tailored skills from the job description </a:t>
            </a:r>
          </a:p>
          <a:p>
            <a:r>
              <a:rPr lang="en-GB" altLang="en-US" b="1" dirty="0">
                <a:cs typeface="Arial" charset="0"/>
              </a:rPr>
              <a:t>26</a:t>
            </a:r>
            <a:r>
              <a:rPr lang="en-GB" altLang="en-US" dirty="0">
                <a:cs typeface="Arial" charset="0"/>
              </a:rPr>
              <a:t>%  Clarity (well-written, formatted, specifying job applied to)</a:t>
            </a:r>
          </a:p>
          <a:p>
            <a:r>
              <a:rPr lang="en-GB" altLang="en-US" b="1" dirty="0">
                <a:cs typeface="Arial" charset="0"/>
              </a:rPr>
              <a:t>20</a:t>
            </a:r>
            <a:r>
              <a:rPr lang="en-GB" altLang="en-US" dirty="0">
                <a:cs typeface="Arial" charset="0"/>
              </a:rPr>
              <a:t>%  Details from your CV (additional accomplishments, explanation of any gaps, etc.)</a:t>
            </a:r>
          </a:p>
          <a:p>
            <a:r>
              <a:rPr lang="en-GB" altLang="en-US" b="1" dirty="0">
                <a:cs typeface="Arial" charset="0"/>
              </a:rPr>
              <a:t>19</a:t>
            </a:r>
            <a:r>
              <a:rPr lang="en-GB" altLang="en-US" dirty="0">
                <a:cs typeface="Arial" charset="0"/>
              </a:rPr>
              <a:t>%  Your value, not the basics, why we should hire you</a:t>
            </a:r>
          </a:p>
          <a:p>
            <a:r>
              <a:rPr lang="en-GB" altLang="en-US" b="1" dirty="0">
                <a:cs typeface="Arial" charset="0"/>
              </a:rPr>
              <a:t>18</a:t>
            </a:r>
            <a:r>
              <a:rPr lang="en-GB" altLang="en-US" dirty="0">
                <a:cs typeface="Arial" charset="0"/>
              </a:rPr>
              <a:t>%  </a:t>
            </a:r>
            <a:r>
              <a:rPr lang="en-GB" altLang="en-US" dirty="0" err="1">
                <a:cs typeface="Arial" charset="0"/>
              </a:rPr>
              <a:t>Spolling</a:t>
            </a:r>
            <a:r>
              <a:rPr lang="en-GB" altLang="en-US" dirty="0">
                <a:cs typeface="Arial" charset="0"/>
              </a:rPr>
              <a:t> , well as grammar &amp; “punctuation’,.!</a:t>
            </a:r>
          </a:p>
          <a:p>
            <a:r>
              <a:rPr lang="en-GB" altLang="en-US" b="1" dirty="0">
                <a:cs typeface="Arial" charset="0"/>
              </a:rPr>
              <a:t>17</a:t>
            </a:r>
            <a:r>
              <a:rPr lang="en-GB" altLang="en-US" dirty="0">
                <a:cs typeface="Arial" charset="0"/>
              </a:rPr>
              <a:t>%  Personal vision &amp; uniqueness – the Personal Brand of you</a:t>
            </a:r>
          </a:p>
          <a:p>
            <a:r>
              <a:rPr lang="en-GB" altLang="en-US" b="1" dirty="0">
                <a:cs typeface="Arial" charset="0"/>
              </a:rPr>
              <a:t>12</a:t>
            </a:r>
            <a:r>
              <a:rPr lang="en-GB" altLang="en-US" dirty="0">
                <a:cs typeface="Arial" charset="0"/>
              </a:rPr>
              <a:t>%  Brevity </a:t>
            </a:r>
            <a:r>
              <a:rPr lang="en-GB" altLang="en-US" i="1" dirty="0">
                <a:cs typeface="Arial" charset="0"/>
              </a:rPr>
              <a:t>(expressing much in few words)</a:t>
            </a:r>
            <a:endParaRPr lang="en-GB" altLang="en-US" dirty="0">
              <a:cs typeface="Arial" charset="0"/>
            </a:endParaRPr>
          </a:p>
          <a:p>
            <a:r>
              <a:rPr lang="en-GB" altLang="en-US" b="1" dirty="0">
                <a:cs typeface="Arial" charset="0"/>
              </a:rPr>
              <a:t>10</a:t>
            </a:r>
            <a:r>
              <a:rPr lang="en-GB" altLang="en-US" dirty="0">
                <a:cs typeface="Arial" charset="0"/>
              </a:rPr>
              <a:t>%  I never read them!</a:t>
            </a:r>
            <a:r>
              <a:rPr lang="en-GB" altLang="en-US" b="1" dirty="0"/>
              <a:t> </a:t>
            </a:r>
          </a:p>
          <a:p>
            <a:pPr marL="0" indent="0" algn="r">
              <a:buNone/>
            </a:pPr>
            <a:r>
              <a:rPr lang="en-GB" altLang="en-US" sz="2000" dirty="0"/>
              <a:t>http://www.kent.ac.uk/careers/cv/coveringletters.htm</a:t>
            </a:r>
          </a:p>
          <a:p>
            <a:endParaRPr lang="en-GB" dirty="0"/>
          </a:p>
        </p:txBody>
      </p:sp>
    </p:spTree>
    <p:extLst>
      <p:ext uri="{BB962C8B-B14F-4D97-AF65-F5344CB8AC3E}">
        <p14:creationId xmlns:p14="http://schemas.microsoft.com/office/powerpoint/2010/main" val="3019252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FF039-0CEF-4644-AC57-947C2FDBC8AB}"/>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id="{D6F840AE-7320-45DF-9843-6DB99004701B}"/>
              </a:ext>
            </a:extLst>
          </p:cNvPr>
          <p:cNvSpPr>
            <a:spLocks noGrp="1"/>
          </p:cNvSpPr>
          <p:nvPr>
            <p:ph idx="1"/>
          </p:nvPr>
        </p:nvSpPr>
        <p:spPr>
          <a:xfrm>
            <a:off x="2152650" y="1556793"/>
            <a:ext cx="7886700" cy="4104456"/>
          </a:xfrm>
        </p:spPr>
        <p:txBody>
          <a:bodyPr>
            <a:normAutofit/>
          </a:bodyPr>
          <a:lstStyle/>
          <a:p>
            <a:r>
              <a:rPr lang="en-GB" altLang="en-US" b="1" dirty="0">
                <a:latin typeface="Arial" charset="0"/>
                <a:cs typeface="Arial" charset="0"/>
              </a:rPr>
              <a:t>Plain white photocopier paper is fine</a:t>
            </a:r>
            <a:r>
              <a:rPr lang="en-GB" altLang="en-US" dirty="0">
                <a:latin typeface="Arial" charset="0"/>
                <a:cs typeface="Arial" charset="0"/>
              </a:rPr>
              <a:t>. It's OK to print your letter on expensive cream or pale blue paper, but content and layout are far more important! Use the same colour for your CV. Don't use lined paper or paper with punched holes! </a:t>
            </a:r>
          </a:p>
          <a:p>
            <a:endParaRPr lang="en-GB" altLang="en-US" sz="1200" dirty="0">
              <a:latin typeface="Arial" charset="0"/>
              <a:cs typeface="Arial" charset="0"/>
            </a:endParaRPr>
          </a:p>
          <a:p>
            <a:r>
              <a:rPr lang="en-GB" altLang="en-US" b="1" dirty="0">
                <a:latin typeface="Arial" charset="0"/>
                <a:cs typeface="Arial" charset="0"/>
              </a:rPr>
              <a:t>If emailed</a:t>
            </a:r>
            <a:r>
              <a:rPr lang="en-GB" altLang="en-US" dirty="0">
                <a:latin typeface="Arial" charset="0"/>
                <a:cs typeface="Arial" charset="0"/>
              </a:rPr>
              <a:t> put your covering letter in the body of the email. If you attach it with nothing in the email body it may be misidentified as spam.</a:t>
            </a:r>
          </a:p>
          <a:p>
            <a:endParaRPr lang="en-GB" dirty="0"/>
          </a:p>
        </p:txBody>
      </p:sp>
    </p:spTree>
    <p:extLst>
      <p:ext uri="{BB962C8B-B14F-4D97-AF65-F5344CB8AC3E}">
        <p14:creationId xmlns:p14="http://schemas.microsoft.com/office/powerpoint/2010/main" val="176922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397FB-A219-4E60-9BB9-53D072C94599}"/>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id="{F87857AC-2E90-4F09-A104-F408AE2631AD}"/>
              </a:ext>
            </a:extLst>
          </p:cNvPr>
          <p:cNvSpPr>
            <a:spLocks noGrp="1"/>
          </p:cNvSpPr>
          <p:nvPr>
            <p:ph idx="1"/>
          </p:nvPr>
        </p:nvSpPr>
        <p:spPr/>
        <p:txBody>
          <a:bodyPr>
            <a:normAutofit/>
          </a:bodyPr>
          <a:lstStyle/>
          <a:p>
            <a:r>
              <a:rPr lang="en-GB" altLang="en-US" b="1" dirty="0">
                <a:cs typeface="Arial" charset="0"/>
              </a:rPr>
              <a:t>Don't make the employer work to read your letter!</a:t>
            </a:r>
            <a:r>
              <a:rPr lang="en-GB" altLang="en-US" dirty="0">
                <a:cs typeface="Arial" charset="0"/>
              </a:rPr>
              <a:t> </a:t>
            </a:r>
            <a:br>
              <a:rPr lang="en-GB" altLang="en-US" dirty="0">
                <a:cs typeface="Arial" charset="0"/>
              </a:rPr>
            </a:br>
            <a:r>
              <a:rPr lang="en-GB" altLang="en-US" dirty="0">
                <a:cs typeface="Arial" charset="0"/>
              </a:rPr>
              <a:t>Keep it clear, concise and to the point. </a:t>
            </a:r>
          </a:p>
          <a:p>
            <a:endParaRPr lang="en-GB" altLang="en-US" sz="1200" dirty="0">
              <a:cs typeface="Arial" charset="0"/>
            </a:endParaRPr>
          </a:p>
          <a:p>
            <a:r>
              <a:rPr lang="en-GB" altLang="en-US" b="1" dirty="0">
                <a:cs typeface="Arial" charset="0"/>
              </a:rPr>
              <a:t>Try not to go over one side of A4</a:t>
            </a:r>
            <a:r>
              <a:rPr lang="en-GB" altLang="en-US" dirty="0">
                <a:cs typeface="Arial" charset="0"/>
              </a:rPr>
              <a:t>: if it does, you are writing an essay instead!</a:t>
            </a:r>
          </a:p>
          <a:p>
            <a:endParaRPr lang="en-GB" altLang="en-US" sz="1200" dirty="0">
              <a:cs typeface="Arial" charset="0"/>
            </a:endParaRPr>
          </a:p>
          <a:p>
            <a:r>
              <a:rPr lang="en-GB" altLang="en-US" b="1" dirty="0">
                <a:cs typeface="Arial" charset="0"/>
              </a:rPr>
              <a:t>Use your own words</a:t>
            </a:r>
            <a:r>
              <a:rPr lang="en-GB" altLang="en-US" dirty="0">
                <a:cs typeface="Arial" charset="0"/>
              </a:rPr>
              <a:t> not formal long-winded clichés. </a:t>
            </a:r>
          </a:p>
          <a:p>
            <a:endParaRPr lang="en-GB" dirty="0"/>
          </a:p>
        </p:txBody>
      </p:sp>
    </p:spTree>
    <p:extLst>
      <p:ext uri="{BB962C8B-B14F-4D97-AF65-F5344CB8AC3E}">
        <p14:creationId xmlns:p14="http://schemas.microsoft.com/office/powerpoint/2010/main" val="1533100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1EAC9-DD21-45C4-8C61-550F1035D74D}"/>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id="{A70E970C-2138-4864-91C6-94D7F4207F4F}"/>
              </a:ext>
            </a:extLst>
          </p:cNvPr>
          <p:cNvSpPr>
            <a:spLocks noGrp="1"/>
          </p:cNvSpPr>
          <p:nvPr>
            <p:ph idx="1"/>
          </p:nvPr>
        </p:nvSpPr>
        <p:spPr/>
        <p:txBody>
          <a:bodyPr>
            <a:normAutofit/>
          </a:bodyPr>
          <a:lstStyle/>
          <a:p>
            <a:pPr marL="0" indent="0">
              <a:buNone/>
            </a:pPr>
            <a:r>
              <a:rPr lang="en-GB" altLang="en-US" b="1" dirty="0">
                <a:latin typeface="Arial" charset="0"/>
                <a:cs typeface="Arial" charset="0"/>
              </a:rPr>
              <a:t>Make the person who reads it feel special</a:t>
            </a:r>
            <a:r>
              <a:rPr lang="en-GB" altLang="en-US" dirty="0">
                <a:latin typeface="Arial" charset="0"/>
                <a:cs typeface="Arial" charset="0"/>
              </a:rPr>
              <a:t>: that it is addressed to them personally and not one of fifty identical letters you are sending out without thought or care</a:t>
            </a:r>
          </a:p>
          <a:p>
            <a:pPr marL="0" indent="0">
              <a:buNone/>
            </a:pPr>
            <a:endParaRPr lang="en-GB" altLang="en-US" sz="1400" dirty="0">
              <a:latin typeface="Arial" charset="0"/>
              <a:cs typeface="Arial" charset="0"/>
            </a:endParaRPr>
          </a:p>
          <a:p>
            <a:pPr marL="0" indent="0">
              <a:buNone/>
            </a:pPr>
            <a:r>
              <a:rPr lang="en-GB" altLang="en-US" b="1" dirty="0">
                <a:latin typeface="Arial" charset="0"/>
                <a:cs typeface="Arial" charset="0"/>
              </a:rPr>
              <a:t>Say when you're available to start work</a:t>
            </a:r>
            <a:r>
              <a:rPr lang="en-GB" altLang="en-US" dirty="0">
                <a:latin typeface="Arial" charset="0"/>
                <a:cs typeface="Arial" charset="0"/>
              </a:rPr>
              <a:t> (and end, if it's a placement): be as flexible as possible.</a:t>
            </a:r>
          </a:p>
          <a:p>
            <a:endParaRPr lang="en-GB" dirty="0"/>
          </a:p>
        </p:txBody>
      </p:sp>
    </p:spTree>
    <p:extLst>
      <p:ext uri="{BB962C8B-B14F-4D97-AF65-F5344CB8AC3E}">
        <p14:creationId xmlns:p14="http://schemas.microsoft.com/office/powerpoint/2010/main" val="41099760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36652-A5BE-4EA7-BDC4-EC5D982A15BE}"/>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id="{0CB4BF6A-9AD1-487E-AC3F-35033715155B}"/>
              </a:ext>
            </a:extLst>
          </p:cNvPr>
          <p:cNvSpPr>
            <a:spLocks noGrp="1"/>
          </p:cNvSpPr>
          <p:nvPr>
            <p:ph idx="1"/>
          </p:nvPr>
        </p:nvSpPr>
        <p:spPr/>
        <p:txBody>
          <a:bodyPr>
            <a:normAutofit/>
          </a:bodyPr>
          <a:lstStyle/>
          <a:p>
            <a:r>
              <a:rPr lang="en-GB" altLang="en-US" b="1" dirty="0">
                <a:cs typeface="Arial" charset="0"/>
              </a:rPr>
              <a:t>Relate your skills to the job.</a:t>
            </a:r>
            <a:r>
              <a:rPr lang="en-GB" altLang="en-US" dirty="0">
                <a:cs typeface="Arial" charset="0"/>
              </a:rPr>
              <a:t> Show the employer that you have obtained the communicating, teamworking, problem solving and leadership or other skills that are appropriate for the job. </a:t>
            </a:r>
          </a:p>
          <a:p>
            <a:r>
              <a:rPr lang="en-GB" altLang="en-US" b="1" dirty="0">
                <a:cs typeface="Arial" charset="0"/>
              </a:rPr>
              <a:t>Say when you're available to start work</a:t>
            </a:r>
            <a:r>
              <a:rPr lang="en-GB" altLang="en-US" dirty="0">
                <a:cs typeface="Arial" charset="0"/>
              </a:rPr>
              <a:t> (and end, if it's a placement): be as flexible as possible.</a:t>
            </a:r>
          </a:p>
          <a:p>
            <a:endParaRPr lang="en-GB" dirty="0"/>
          </a:p>
        </p:txBody>
      </p:sp>
    </p:spTree>
    <p:extLst>
      <p:ext uri="{BB962C8B-B14F-4D97-AF65-F5344CB8AC3E}">
        <p14:creationId xmlns:p14="http://schemas.microsoft.com/office/powerpoint/2010/main" val="3554286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58C61-4561-49A5-BBA2-E94840AF8FB0}"/>
              </a:ext>
            </a:extLst>
          </p:cNvPr>
          <p:cNvSpPr>
            <a:spLocks noGrp="1"/>
          </p:cNvSpPr>
          <p:nvPr>
            <p:ph type="title"/>
          </p:nvPr>
        </p:nvSpPr>
        <p:spPr/>
        <p:txBody>
          <a:bodyPr/>
          <a:lstStyle/>
          <a:p>
            <a:r>
              <a:rPr lang="en-GB" dirty="0"/>
              <a:t>Covering Letter</a:t>
            </a:r>
          </a:p>
        </p:txBody>
      </p:sp>
      <p:sp>
        <p:nvSpPr>
          <p:cNvPr id="3" name="Content Placeholder 2">
            <a:extLst>
              <a:ext uri="{FF2B5EF4-FFF2-40B4-BE49-F238E27FC236}">
                <a16:creationId xmlns:a16="http://schemas.microsoft.com/office/drawing/2014/main" id="{6FD6D603-AA1B-4EF8-B657-20CB3F78698C}"/>
              </a:ext>
            </a:extLst>
          </p:cNvPr>
          <p:cNvSpPr>
            <a:spLocks noGrp="1"/>
          </p:cNvSpPr>
          <p:nvPr>
            <p:ph idx="1"/>
          </p:nvPr>
        </p:nvSpPr>
        <p:spPr>
          <a:xfrm>
            <a:off x="2152650" y="1253331"/>
            <a:ext cx="7886700" cy="4351338"/>
          </a:xfrm>
        </p:spPr>
        <p:txBody>
          <a:bodyPr>
            <a:normAutofit fontScale="92500" lnSpcReduction="20000"/>
          </a:bodyPr>
          <a:lstStyle/>
          <a:p>
            <a:r>
              <a:rPr lang="en-GB" dirty="0"/>
              <a:t>Layout</a:t>
            </a:r>
          </a:p>
          <a:p>
            <a:r>
              <a:rPr lang="en-GB" dirty="0"/>
              <a:t>Vacancy reference – </a:t>
            </a:r>
            <a:r>
              <a:rPr lang="en-GB" b="1" dirty="0"/>
              <a:t>Job application for Vacancy Ref xxx</a:t>
            </a:r>
          </a:p>
          <a:p>
            <a:r>
              <a:rPr lang="en-GB" dirty="0"/>
              <a:t>‘I am writing to … ’</a:t>
            </a:r>
          </a:p>
          <a:p>
            <a:r>
              <a:rPr lang="en-GB" dirty="0"/>
              <a:t>Education and relevance: what you have learned</a:t>
            </a:r>
          </a:p>
          <a:p>
            <a:r>
              <a:rPr lang="en-GB" dirty="0"/>
              <a:t>Your experiences – how they are relevant</a:t>
            </a:r>
          </a:p>
          <a:p>
            <a:r>
              <a:rPr lang="en-GB" dirty="0"/>
              <a:t>Your motivation –  why this job/organisation/career and why you will add value for them</a:t>
            </a:r>
          </a:p>
          <a:p>
            <a:r>
              <a:rPr lang="en-GB" dirty="0"/>
              <a:t>‘Thank you for … ’</a:t>
            </a:r>
          </a:p>
          <a:p>
            <a:r>
              <a:rPr lang="en-GB" dirty="0"/>
              <a:t>‘Yours faithfully’ or ‘Yours sincerely’</a:t>
            </a:r>
          </a:p>
          <a:p>
            <a:r>
              <a:rPr lang="en-GB" dirty="0"/>
              <a:t>Signature and name</a:t>
            </a:r>
          </a:p>
          <a:p>
            <a:endParaRPr lang="en-GB" dirty="0"/>
          </a:p>
        </p:txBody>
      </p:sp>
    </p:spTree>
    <p:extLst>
      <p:ext uri="{BB962C8B-B14F-4D97-AF65-F5344CB8AC3E}">
        <p14:creationId xmlns:p14="http://schemas.microsoft.com/office/powerpoint/2010/main" val="10750135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D452E-6927-4ACC-BB99-B38512649FE2}"/>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924AAE31-2E95-4D72-BA79-4F50DDCB0162}"/>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37049049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4536B-6738-49E1-8B37-FFBB3B711A5F}"/>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E40351D4-C4E8-4FB0-B0DF-B493B6F01363}"/>
              </a:ext>
            </a:extLst>
          </p:cNvPr>
          <p:cNvSpPr>
            <a:spLocks noGrp="1"/>
          </p:cNvSpPr>
          <p:nvPr>
            <p:ph idx="1"/>
          </p:nvPr>
        </p:nvSpPr>
        <p:spPr>
          <a:xfrm>
            <a:off x="838200" y="1816749"/>
            <a:ext cx="8696417" cy="3475583"/>
          </a:xfrm>
        </p:spPr>
        <p:txBody>
          <a:bodyPr>
            <a:normAutofit/>
          </a:bodyPr>
          <a:lstStyle/>
          <a:p>
            <a:r>
              <a:rPr lang="en-GB" dirty="0"/>
              <a:t>Use the knowledge you have acquired to prepare your own Cover Letter</a:t>
            </a:r>
          </a:p>
        </p:txBody>
      </p:sp>
    </p:spTree>
    <p:extLst>
      <p:ext uri="{BB962C8B-B14F-4D97-AF65-F5344CB8AC3E}">
        <p14:creationId xmlns:p14="http://schemas.microsoft.com/office/powerpoint/2010/main" val="2483981143"/>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200 Template</Template>
  <TotalTime>11</TotalTime>
  <Words>991</Words>
  <Application>Microsoft Office PowerPoint</Application>
  <PresentationFormat>Widescreen</PresentationFormat>
  <Paragraphs>81</Paragraphs>
  <Slides>16</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Custom Design</vt:lpstr>
      <vt:lpstr>CertHE Skills for the Workplace Module: BMSK4005</vt:lpstr>
      <vt:lpstr>Overview of Workshop</vt:lpstr>
      <vt:lpstr>Covering Letter</vt:lpstr>
      <vt:lpstr>Covering Letter &amp; CV Difference</vt:lpstr>
      <vt:lpstr>Why do you need a Covering Letter?</vt:lpstr>
      <vt:lpstr>Why do you need a Covering Letter?</vt:lpstr>
      <vt:lpstr>A covering letter is…</vt:lpstr>
      <vt:lpstr>Style in Covering Letters</vt:lpstr>
      <vt:lpstr>What employers look for?</vt:lpstr>
      <vt:lpstr>What does it look like?</vt:lpstr>
      <vt:lpstr>What does it look like?</vt:lpstr>
      <vt:lpstr>What does it look like?</vt:lpstr>
      <vt:lpstr>What does it look like?</vt:lpstr>
      <vt:lpstr>Covering Letter</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Michaela Schriek</dc:creator>
  <cp:lastModifiedBy>Michaela Schriek</cp:lastModifiedBy>
  <cp:revision>3</cp:revision>
  <dcterms:created xsi:type="dcterms:W3CDTF">2020-09-02T10:45:52Z</dcterms:created>
  <dcterms:modified xsi:type="dcterms:W3CDTF">2020-09-02T10:57:24Z</dcterms:modified>
</cp:coreProperties>
</file>