
<file path=[Content_Types].xml><?xml version="1.0" encoding="utf-8"?>
<Types xmlns="http://schemas.openxmlformats.org/package/2006/content-types"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6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4" roundtripDataSignature="AMtx7mh4SgUeg4ynIhAO+9bo1+x9phKhG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3CFE0F87-934D-4D35-B58F-AA75BA8D1746}">
  <a:tblStyle styleId="{3CFE0F87-934D-4D35-B58F-AA75BA8D1746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indent="-228600" lvl="1" marL="9144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-228600" lvl="2" marL="13716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-228600" lvl="3" marL="18288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-228600" lvl="4" marL="22860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-228600" lvl="5" marL="27432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-228600" lvl="6" marL="32004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-228600" lvl="7" marL="36576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-228600" lvl="8" marL="41148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" name="Google Shape;28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PK"/>
              <a:t>Ayesha bano </a:t>
            </a:r>
            <a:endParaRPr/>
          </a:p>
        </p:txBody>
      </p:sp>
      <p:sp>
        <p:nvSpPr>
          <p:cNvPr id="29" name="Google Shape;29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1" name="Google Shape;41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" name="Google Shape;42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8" name="Google Shape;58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5" name="Google Shape;75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8" name="Google Shape;88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1" name="Google Shape;101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7" name="Google Shape;117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6" name="Google Shape;126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1"/>
          <p:cNvSpPr txBox="1"/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9pPr>
          </a:lstStyle>
          <a:p/>
        </p:txBody>
      </p:sp>
      <p:sp>
        <p:nvSpPr>
          <p:cNvPr id="13" name="Google Shape;13;p11"/>
          <p:cNvSpPr txBox="1"/>
          <p:nvPr>
            <p:ph idx="1" type="subTitle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2"/>
          <p:cNvSpPr txBox="1"/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 and 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13"/>
          <p:cNvSpPr txBox="1"/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9pPr>
          </a:lstStyle>
          <a:p/>
        </p:txBody>
      </p:sp>
      <p:sp>
        <p:nvSpPr>
          <p:cNvPr id="18" name="Google Shape;18;p13"/>
          <p:cNvSpPr txBox="1"/>
          <p:nvPr>
            <p:ph idx="1" type="body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406400" lvl="0" marL="45720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11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">
  <p:cSld name="Title and Two Column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4"/>
          <p:cNvSpPr txBox="1"/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9pPr>
          </a:lstStyle>
          <a:p/>
        </p:txBody>
      </p:sp>
      <p:sp>
        <p:nvSpPr>
          <p:cNvPr id="21" name="Google Shape;21;p14"/>
          <p:cNvSpPr txBox="1"/>
          <p:nvPr>
            <p:ph idx="1" type="body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406400" lvl="0" marL="45720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11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2" name="Google Shape;22;p14"/>
          <p:cNvSpPr txBox="1"/>
          <p:nvPr>
            <p:ph idx="2" type="body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406400" lvl="0" marL="45720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11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One Column">
  <p:cSld name="Title and One Column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 txBox="1"/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2pPr>
            <a:lvl3pPr lvl="2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3pPr>
            <a:lvl4pPr lvl="3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4pPr>
            <a:lvl5pPr lvl="4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5pPr>
            <a:lvl6pPr lvl="5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6pPr>
            <a:lvl7pPr lvl="6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7pPr>
            <a:lvl8pPr lvl="7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8pPr>
            <a:lvl9pPr lvl="8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None/>
              <a:defRPr sz="1800"/>
            </a:lvl9pPr>
          </a:lstStyle>
          <a:p/>
        </p:txBody>
      </p:sp>
      <p:sp>
        <p:nvSpPr>
          <p:cNvPr id="25" name="Google Shape;25;p15"/>
          <p:cNvSpPr txBox="1"/>
          <p:nvPr>
            <p:ph idx="1" type="body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406400" lvl="0" marL="45720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11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1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Self-Awareness Presentation</a:t>
            </a:r>
            <a:endParaRPr/>
          </a:p>
        </p:txBody>
      </p:sp>
      <p:sp>
        <p:nvSpPr>
          <p:cNvPr id="33" name="Google Shape;33;p1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1"/>
          <p:cNvSpPr/>
          <p:nvPr/>
        </p:nvSpPr>
        <p:spPr>
          <a:xfrm>
            <a:off x="10991850" y="6296025"/>
            <a:ext cx="590550" cy="2857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2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01</a:t>
            </a:r>
            <a:endParaRPr/>
          </a:p>
        </p:txBody>
      </p:sp>
      <p:sp>
        <p:nvSpPr>
          <p:cNvPr id="35" name="Google Shape;35;p1"/>
          <p:cNvSpPr/>
          <p:nvPr/>
        </p:nvSpPr>
        <p:spPr>
          <a:xfrm>
            <a:off x="609600" y="1666875"/>
            <a:ext cx="10048875" cy="1381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34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My future career: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34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Healthcare Support Worker</a:t>
            </a:r>
            <a:endParaRPr/>
          </a:p>
        </p:txBody>
      </p:sp>
      <p:sp>
        <p:nvSpPr>
          <p:cNvPr id="36" name="Google Shape;36;p1"/>
          <p:cNvSpPr/>
          <p:nvPr/>
        </p:nvSpPr>
        <p:spPr>
          <a:xfrm>
            <a:off x="609600" y="3209925"/>
            <a:ext cx="104775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202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UK health and social care sector</a:t>
            </a:r>
            <a:endParaRPr/>
          </a:p>
        </p:txBody>
      </p:sp>
      <p:sp>
        <p:nvSpPr>
          <p:cNvPr descr="Ayesha bano " id="37" name="Google Shape;37;p1"/>
          <p:cNvSpPr/>
          <p:nvPr/>
        </p:nvSpPr>
        <p:spPr>
          <a:xfrm>
            <a:off x="609600" y="4010025"/>
            <a:ext cx="10572750" cy="118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0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Name: Ayesha bano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0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Student number: 2522838</a:t>
            </a:r>
            <a:endParaRPr/>
          </a:p>
        </p:txBody>
      </p:sp>
      <p:sp>
        <p:nvSpPr>
          <p:cNvPr id="38" name="Google Shape;38;p1"/>
          <p:cNvSpPr/>
          <p:nvPr/>
        </p:nvSpPr>
        <p:spPr>
          <a:xfrm>
            <a:off x="609600" y="5495925"/>
            <a:ext cx="10477500" cy="6572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5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Module: LCHS4009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5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Assignment: Task 1: Self-Awareness 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2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Vacancy: Healthcare Support Worker</a:t>
            </a:r>
            <a:endParaRPr/>
          </a:p>
        </p:txBody>
      </p:sp>
      <p:sp>
        <p:nvSpPr>
          <p:cNvPr id="46" name="Google Shape;46;p2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2"/>
          <p:cNvSpPr/>
          <p:nvPr/>
        </p:nvSpPr>
        <p:spPr>
          <a:xfrm>
            <a:off x="10991850" y="6296025"/>
            <a:ext cx="590550" cy="2857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75">
              <a:solidFill>
                <a:srgbClr val="087E8B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2"/>
          <p:cNvSpPr/>
          <p:nvPr/>
        </p:nvSpPr>
        <p:spPr>
          <a:xfrm>
            <a:off x="609600" y="1685925"/>
            <a:ext cx="10477500" cy="847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32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University Hospital Southampton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32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NHS Foundation Trust</a:t>
            </a:r>
            <a:endParaRPr/>
          </a:p>
        </p:txBody>
      </p:sp>
      <p:sp>
        <p:nvSpPr>
          <p:cNvPr id="49" name="Google Shape;49;p2"/>
          <p:cNvSpPr/>
          <p:nvPr/>
        </p:nvSpPr>
        <p:spPr>
          <a:xfrm>
            <a:off x="609600" y="2752725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Role and contract</a:t>
            </a:r>
            <a:endParaRPr/>
          </a:p>
        </p:txBody>
      </p:sp>
      <p:sp>
        <p:nvSpPr>
          <p:cNvPr id="50" name="Google Shape;50;p2"/>
          <p:cNvSpPr/>
          <p:nvPr/>
        </p:nvSpPr>
        <p:spPr>
          <a:xfrm>
            <a:off x="3371850" y="2752725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Band 2 progressing to Band 3 • Permanent</a:t>
            </a:r>
            <a:endParaRPr/>
          </a:p>
        </p:txBody>
      </p:sp>
      <p:sp>
        <p:nvSpPr>
          <p:cNvPr id="51" name="Google Shape;51;p2"/>
          <p:cNvSpPr/>
          <p:nvPr/>
        </p:nvSpPr>
        <p:spPr>
          <a:xfrm>
            <a:off x="609600" y="354330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Pay and hours</a:t>
            </a:r>
            <a:endParaRPr/>
          </a:p>
        </p:txBody>
      </p:sp>
      <p:sp>
        <p:nvSpPr>
          <p:cNvPr id="52" name="Google Shape;52;p2"/>
          <p:cNvSpPr/>
          <p:nvPr/>
        </p:nvSpPr>
        <p:spPr>
          <a:xfrm>
            <a:off x="3371850" y="354330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£25,272 per year • Full or part time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37.5 hours per week for full-time work</a:t>
            </a:r>
            <a:endParaRPr/>
          </a:p>
        </p:txBody>
      </p:sp>
      <p:sp>
        <p:nvSpPr>
          <p:cNvPr id="53" name="Google Shape;53;p2"/>
          <p:cNvSpPr/>
          <p:nvPr/>
        </p:nvSpPr>
        <p:spPr>
          <a:xfrm>
            <a:off x="609600" y="451485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Advert details</a:t>
            </a:r>
            <a:endParaRPr/>
          </a:p>
        </p:txBody>
      </p:sp>
      <p:sp>
        <p:nvSpPr>
          <p:cNvPr id="54" name="Google Shape;54;p2"/>
          <p:cNvSpPr/>
          <p:nvPr/>
        </p:nvSpPr>
        <p:spPr>
          <a:xfrm>
            <a:off x="3371850" y="451485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Reference: 188-HCSW060926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Closing: 16 October 2026, 23:59</a:t>
            </a:r>
            <a:endParaRPr/>
          </a:p>
        </p:txBody>
      </p:sp>
      <p:sp>
        <p:nvSpPr>
          <p:cNvPr id="55" name="Google Shape;55;p2"/>
          <p:cNvSpPr txBox="1"/>
          <p:nvPr/>
        </p:nvSpPr>
        <p:spPr>
          <a:xfrm>
            <a:off x="5848350" y="5679445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PK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Careers, 2026)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3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3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What the role requires</a:t>
            </a:r>
            <a:endParaRPr/>
          </a:p>
        </p:txBody>
      </p:sp>
      <p:sp>
        <p:nvSpPr>
          <p:cNvPr id="63" name="Google Shape;63;p3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3"/>
          <p:cNvSpPr/>
          <p:nvPr/>
        </p:nvSpPr>
        <p:spPr>
          <a:xfrm>
            <a:off x="609600" y="169545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Patient care</a:t>
            </a:r>
            <a:endParaRPr/>
          </a:p>
        </p:txBody>
      </p:sp>
      <p:sp>
        <p:nvSpPr>
          <p:cNvPr id="65" name="Google Shape;65;p3"/>
          <p:cNvSpPr/>
          <p:nvPr/>
        </p:nvSpPr>
        <p:spPr>
          <a:xfrm>
            <a:off x="3371850" y="169545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Help with daily living and offer reassurance.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Respect each patient’s dignity and choices.</a:t>
            </a:r>
            <a:endParaRPr/>
          </a:p>
        </p:txBody>
      </p:sp>
      <p:sp>
        <p:nvSpPr>
          <p:cNvPr id="66" name="Google Shape;66;p3"/>
          <p:cNvSpPr/>
          <p:nvPr/>
        </p:nvSpPr>
        <p:spPr>
          <a:xfrm>
            <a:off x="609600" y="270510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Safe teamwork</a:t>
            </a:r>
            <a:endParaRPr/>
          </a:p>
        </p:txBody>
      </p:sp>
      <p:sp>
        <p:nvSpPr>
          <p:cNvPr id="67" name="Google Shape;67;p3"/>
          <p:cNvSpPr/>
          <p:nvPr/>
        </p:nvSpPr>
        <p:spPr>
          <a:xfrm>
            <a:off x="3371850" y="270510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Follow registered staff’s instructions.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Record care accurately and report concerns.</a:t>
            </a:r>
            <a:endParaRPr/>
          </a:p>
        </p:txBody>
      </p:sp>
      <p:sp>
        <p:nvSpPr>
          <p:cNvPr id="68" name="Google Shape;68;p3"/>
          <p:cNvSpPr/>
          <p:nvPr/>
        </p:nvSpPr>
        <p:spPr>
          <a:xfrm>
            <a:off x="609600" y="371475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Personal qualities</a:t>
            </a:r>
            <a:endParaRPr/>
          </a:p>
        </p:txBody>
      </p:sp>
      <p:sp>
        <p:nvSpPr>
          <p:cNvPr id="69" name="Google Shape;69;p3"/>
          <p:cNvSpPr/>
          <p:nvPr/>
        </p:nvSpPr>
        <p:spPr>
          <a:xfrm>
            <a:off x="3371850" y="371475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Show empathy, patience and dependability.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Cope with changing demands and varied shifts.</a:t>
            </a:r>
            <a:endParaRPr/>
          </a:p>
        </p:txBody>
      </p:sp>
      <p:sp>
        <p:nvSpPr>
          <p:cNvPr id="70" name="Google Shape;70;p3"/>
          <p:cNvSpPr/>
          <p:nvPr/>
        </p:nvSpPr>
        <p:spPr>
          <a:xfrm>
            <a:off x="609600" y="4724400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Learning and entry</a:t>
            </a:r>
            <a:endParaRPr/>
          </a:p>
        </p:txBody>
      </p:sp>
      <p:sp>
        <p:nvSpPr>
          <p:cNvPr id="71" name="Google Shape;71;p3"/>
          <p:cNvSpPr/>
          <p:nvPr/>
        </p:nvSpPr>
        <p:spPr>
          <a:xfrm>
            <a:off x="3371850" y="4724400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Secondary education and ability to develop skills.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Complete the Care Certificate within 6 months.</a:t>
            </a:r>
            <a:endParaRPr/>
          </a:p>
        </p:txBody>
      </p:sp>
      <p:sp>
        <p:nvSpPr>
          <p:cNvPr id="72" name="Google Shape;72;p3"/>
          <p:cNvSpPr txBox="1"/>
          <p:nvPr/>
        </p:nvSpPr>
        <p:spPr>
          <a:xfrm>
            <a:off x="4597400" y="5734050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PK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Careers, 2026)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4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4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My SWOT: Strengths and Weaknesses</a:t>
            </a:r>
            <a:endParaRPr b="1" sz="2850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4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4"/>
          <p:cNvSpPr/>
          <p:nvPr/>
        </p:nvSpPr>
        <p:spPr>
          <a:xfrm>
            <a:off x="609600" y="1714500"/>
            <a:ext cx="5048250" cy="4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100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STRENGTHS</a:t>
            </a:r>
            <a:endParaRPr/>
          </a:p>
        </p:txBody>
      </p:sp>
      <p:sp>
        <p:nvSpPr>
          <p:cNvPr id="82" name="Google Shape;82;p4"/>
          <p:cNvSpPr/>
          <p:nvPr/>
        </p:nvSpPr>
        <p:spPr>
          <a:xfrm>
            <a:off x="6381750" y="1714500"/>
            <a:ext cx="5191125" cy="4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100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WEAKNESSES</a:t>
            </a:r>
            <a:endParaRPr/>
          </a:p>
        </p:txBody>
      </p:sp>
      <p:sp>
        <p:nvSpPr>
          <p:cNvPr id="83" name="Google Shape;83;p4"/>
          <p:cNvSpPr/>
          <p:nvPr/>
        </p:nvSpPr>
        <p:spPr>
          <a:xfrm>
            <a:off x="609600" y="2362200"/>
            <a:ext cx="5067300" cy="31146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Empathy and active listening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can make people feel heard.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Dependable teamwork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organise tasks and ask for feedback.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Willingness to learn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reflect on mistakes and practise.</a:t>
            </a:r>
            <a:endParaRPr/>
          </a:p>
        </p:txBody>
      </p:sp>
      <p:sp>
        <p:nvSpPr>
          <p:cNvPr id="84" name="Google Shape;84;p4"/>
          <p:cNvSpPr/>
          <p:nvPr/>
        </p:nvSpPr>
        <p:spPr>
          <a:xfrm>
            <a:off x="6381750" y="2362200"/>
            <a:ext cx="5191125" cy="31146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Limited clinical experience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need supervised skills training.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Low confidence in escalation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may hesitate to speak up.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Unfamiliar care records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I need practice with accurate notes.</a:t>
            </a:r>
            <a:endParaRPr/>
          </a:p>
        </p:txBody>
      </p:sp>
      <p:sp>
        <p:nvSpPr>
          <p:cNvPr id="85" name="Google Shape;85;p4"/>
          <p:cNvSpPr/>
          <p:nvPr/>
        </p:nvSpPr>
        <p:spPr>
          <a:xfrm>
            <a:off x="609600" y="5724525"/>
            <a:ext cx="10934700" cy="428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575">
                <a:solidFill>
                  <a:srgbClr val="52677A"/>
                </a:solidFill>
                <a:latin typeface="Calibri"/>
                <a:ea typeface="Calibri"/>
                <a:cs typeface="Calibri"/>
                <a:sym typeface="Calibri"/>
              </a:rPr>
              <a:t>Example: listening to a worried classmate and meeting an agreed group deadline.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5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5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My SWOT: opportunities and threats</a:t>
            </a:r>
            <a:endParaRPr/>
          </a:p>
        </p:txBody>
      </p:sp>
      <p:sp>
        <p:nvSpPr>
          <p:cNvPr id="93" name="Google Shape;93;p5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5"/>
          <p:cNvSpPr/>
          <p:nvPr/>
        </p:nvSpPr>
        <p:spPr>
          <a:xfrm>
            <a:off x="609600" y="1714500"/>
            <a:ext cx="5048250" cy="4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100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OPPORTUNITIES</a:t>
            </a:r>
            <a:endParaRPr/>
          </a:p>
        </p:txBody>
      </p:sp>
      <p:sp>
        <p:nvSpPr>
          <p:cNvPr id="95" name="Google Shape;95;p5"/>
          <p:cNvSpPr/>
          <p:nvPr/>
        </p:nvSpPr>
        <p:spPr>
          <a:xfrm>
            <a:off x="6381750" y="1714500"/>
            <a:ext cx="5191125" cy="4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100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THREATS</a:t>
            </a:r>
            <a:endParaRPr/>
          </a:p>
        </p:txBody>
      </p:sp>
      <p:sp>
        <p:nvSpPr>
          <p:cNvPr id="96" name="Google Shape;96;p5"/>
          <p:cNvSpPr/>
          <p:nvPr/>
        </p:nvSpPr>
        <p:spPr>
          <a:xfrm>
            <a:off x="609600" y="2362200"/>
            <a:ext cx="5067300" cy="3190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Employer induction and training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Use my curiosity to ask questions.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Care Certificate assessment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Use reflection to track progress.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Progression towards Band 3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Use reliability to build evidence.</a:t>
            </a:r>
            <a:endParaRPr/>
          </a:p>
        </p:txBody>
      </p:sp>
      <p:sp>
        <p:nvSpPr>
          <p:cNvPr id="97" name="Google Shape;97;p5"/>
          <p:cNvSpPr/>
          <p:nvPr/>
        </p:nvSpPr>
        <p:spPr>
          <a:xfrm>
            <a:off x="6381750" y="2362200"/>
            <a:ext cx="5191125" cy="3190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Competition and early closure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Prepare evidence and apply promptly.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Shift pressure and fatigue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Plan rest and seek team support.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875">
              <a:solidFill>
                <a:srgbClr val="17324D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Employment eligibility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875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Check right-to-work requirements.</a:t>
            </a:r>
            <a:endParaRPr/>
          </a:p>
        </p:txBody>
      </p:sp>
      <p:sp>
        <p:nvSpPr>
          <p:cNvPr id="98" name="Google Shape;98;p5"/>
          <p:cNvSpPr/>
          <p:nvPr/>
        </p:nvSpPr>
        <p:spPr>
          <a:xfrm>
            <a:off x="609600" y="5715000"/>
            <a:ext cx="10915650" cy="485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500">
                <a:solidFill>
                  <a:srgbClr val="52677A"/>
                </a:solidFill>
                <a:latin typeface="Calibri"/>
                <a:ea typeface="Calibri"/>
                <a:cs typeface="Calibri"/>
                <a:sym typeface="Calibri"/>
              </a:rPr>
              <a:t>This advert offers no Skilled Worker sponsorship and requires 9 months of existing UK work permission.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6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6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How I would use my strengths in practice</a:t>
            </a:r>
            <a:endParaRPr/>
          </a:p>
        </p:txBody>
      </p:sp>
      <p:sp>
        <p:nvSpPr>
          <p:cNvPr id="106" name="Google Shape;106;p6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6"/>
          <p:cNvSpPr/>
          <p:nvPr/>
        </p:nvSpPr>
        <p:spPr>
          <a:xfrm>
            <a:off x="609600" y="1685925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Learning mindset</a:t>
            </a:r>
            <a:endParaRPr/>
          </a:p>
        </p:txBody>
      </p:sp>
      <p:sp>
        <p:nvSpPr>
          <p:cNvPr id="108" name="Google Shape;108;p6"/>
          <p:cNvSpPr/>
          <p:nvPr/>
        </p:nvSpPr>
        <p:spPr>
          <a:xfrm>
            <a:off x="3371850" y="1685925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Gap: unfamiliar observations.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Practise with supervision and request sign-off.</a:t>
            </a:r>
            <a:endParaRPr/>
          </a:p>
        </p:txBody>
      </p:sp>
      <p:sp>
        <p:nvSpPr>
          <p:cNvPr id="109" name="Google Shape;109;p6"/>
          <p:cNvSpPr/>
          <p:nvPr/>
        </p:nvSpPr>
        <p:spPr>
          <a:xfrm>
            <a:off x="609600" y="2771775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Clear communication</a:t>
            </a:r>
            <a:endParaRPr/>
          </a:p>
        </p:txBody>
      </p:sp>
      <p:sp>
        <p:nvSpPr>
          <p:cNvPr id="110" name="Google Shape;110;p6"/>
          <p:cNvSpPr/>
          <p:nvPr/>
        </p:nvSpPr>
        <p:spPr>
          <a:xfrm>
            <a:off x="3371850" y="2771775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Gap: hesitation when raising concerns.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Rehearse a concise report and escalate promptly.</a:t>
            </a:r>
            <a:endParaRPr/>
          </a:p>
        </p:txBody>
      </p:sp>
      <p:sp>
        <p:nvSpPr>
          <p:cNvPr id="111" name="Google Shape;111;p6"/>
          <p:cNvSpPr/>
          <p:nvPr/>
        </p:nvSpPr>
        <p:spPr>
          <a:xfrm>
            <a:off x="609600" y="3857625"/>
            <a:ext cx="257175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875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Empathy and teamwork</a:t>
            </a:r>
            <a:endParaRPr/>
          </a:p>
        </p:txBody>
      </p:sp>
      <p:sp>
        <p:nvSpPr>
          <p:cNvPr id="112" name="Google Shape;112;p6"/>
          <p:cNvSpPr/>
          <p:nvPr/>
        </p:nvSpPr>
        <p:spPr>
          <a:xfrm>
            <a:off x="3371850" y="3857625"/>
            <a:ext cx="8153400" cy="809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Threat: a distressed patient during a busy shift.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-PK" sz="19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Listen calmly and seek help from the nurse.</a:t>
            </a:r>
            <a:endParaRPr/>
          </a:p>
        </p:txBody>
      </p:sp>
      <p:sp>
        <p:nvSpPr>
          <p:cNvPr id="113" name="Google Shape;113;p6"/>
          <p:cNvSpPr/>
          <p:nvPr/>
        </p:nvSpPr>
        <p:spPr>
          <a:xfrm>
            <a:off x="609600" y="5276850"/>
            <a:ext cx="10858500" cy="714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1950">
                <a:solidFill>
                  <a:srgbClr val="087E8B"/>
                </a:solidFill>
                <a:latin typeface="Calibri"/>
                <a:ea typeface="Calibri"/>
                <a:cs typeface="Calibri"/>
                <a:sym typeface="Calibri"/>
              </a:rPr>
              <a:t>Patient safety: work within competence, protect confidentiality and ask for help when uncertain.</a:t>
            </a:r>
            <a:endParaRPr/>
          </a:p>
        </p:txBody>
      </p:sp>
      <p:sp>
        <p:nvSpPr>
          <p:cNvPr id="114" name="Google Shape;114;p6"/>
          <p:cNvSpPr txBox="1"/>
          <p:nvPr/>
        </p:nvSpPr>
        <p:spPr>
          <a:xfrm>
            <a:off x="5092700" y="6196340"/>
            <a:ext cx="68834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PK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(Adamson </a:t>
            </a:r>
            <a:r>
              <a:rPr i="1" lang="en-PK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et al.</a:t>
            </a:r>
            <a:r>
              <a:rPr lang="en-PK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2018; Campbell, Craig and Collier-Reed, 2019)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7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7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My development plan</a:t>
            </a:r>
            <a:endParaRPr/>
          </a:p>
        </p:txBody>
      </p:sp>
      <p:sp>
        <p:nvSpPr>
          <p:cNvPr id="122" name="Google Shape;122;p7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23" name="Google Shape;123;p7"/>
          <p:cNvGraphicFramePr/>
          <p:nvPr/>
        </p:nvGraphicFramePr>
        <p:xfrm>
          <a:off x="609600" y="17716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{3CFE0F87-934D-4D35-B58F-AA75BA8D1746}</a:tableStyleId>
              </a:tblPr>
              <a:tblGrid>
                <a:gridCol w="1905000"/>
                <a:gridCol w="4714875"/>
                <a:gridCol w="4352925"/>
              </a:tblGrid>
              <a:tr h="7963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800"/>
                        <a:buFont typeface="Calibri"/>
                        <a:buNone/>
                      </a:pPr>
                      <a:r>
                        <a:rPr b="1" lang="en-PK" sz="18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When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17324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800"/>
                        <a:buFont typeface="Calibri"/>
                        <a:buNone/>
                      </a:pPr>
                      <a:r>
                        <a:rPr b="1" lang="en-PK" sz="18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Action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17324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800"/>
                        <a:buFont typeface="Calibri"/>
                        <a:buNone/>
                      </a:pPr>
                      <a:r>
                        <a:rPr b="1" lang="en-PK" sz="1800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Evidence of progress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17324D"/>
                    </a:solidFill>
                  </a:tcPr>
                </a:tc>
              </a:tr>
              <a:tr h="7963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Within 2 weeks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Match my experience to each essential criterion.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 completed checklist and two genuine examples.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</a:tr>
              <a:tr h="7963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Within 4 weeks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Practise 3 escalation scenarios with tutor feedback.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 feedback record showing clearer reporting.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</a:tr>
              <a:tr h="7963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Within 8 weeks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Seek volunteering or an approved placement.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An enquiry log and confirmed next steps.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FFFFFF"/>
                    </a:solidFill>
                  </a:tcPr>
                </a:tc>
              </a:tr>
              <a:tr h="7963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After appointment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Complete assessed care training with my supervisor.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7324D"/>
                        </a:buClr>
                        <a:buSzPts val="1650"/>
                        <a:buFont typeface="Calibri"/>
                        <a:buNone/>
                      </a:pPr>
                      <a:r>
                        <a:rPr b="0" lang="en-PK" sz="1650">
                          <a:solidFill>
                            <a:srgbClr val="17324D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Care Certificate by 6 months and core competencies by 12 months.</a:t>
                      </a:r>
                      <a:endParaRPr/>
                    </a:p>
                  </a:txBody>
                  <a:tcPr marT="45725" marB="45725" marR="91450" marL="91450">
                    <a:solidFill>
                      <a:srgbClr val="E7F3F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8FAFC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8"/>
          <p:cNvSpPr/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E8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8"/>
          <p:cNvSpPr/>
          <p:nvPr/>
        </p:nvSpPr>
        <p:spPr>
          <a:xfrm>
            <a:off x="609600" y="447675"/>
            <a:ext cx="10934700" cy="85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PK" sz="2850">
                <a:solidFill>
                  <a:srgbClr val="17324D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/>
          </a:p>
        </p:txBody>
      </p:sp>
      <p:sp>
        <p:nvSpPr>
          <p:cNvPr id="131" name="Google Shape;131;p8"/>
          <p:cNvSpPr/>
          <p:nvPr/>
        </p:nvSpPr>
        <p:spPr>
          <a:xfrm>
            <a:off x="609600" y="1362075"/>
            <a:ext cx="10972800" cy="19050"/>
          </a:xfrm>
          <a:prstGeom prst="rect">
            <a:avLst/>
          </a:prstGeom>
          <a:solidFill>
            <a:srgbClr val="D6E1E8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8"/>
          <p:cNvSpPr txBox="1"/>
          <p:nvPr/>
        </p:nvSpPr>
        <p:spPr>
          <a:xfrm>
            <a:off x="609600" y="1771651"/>
            <a:ext cx="11188700" cy="28623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42900" lvl="0" marL="3429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/>
            </a:pP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Adamson, K., Loomis, C., Cadell, S. and Verweel, L.C. (2018) “Interprofessional empathy: A four-stage model for a new understanding of teamwork,” </a:t>
            </a:r>
            <a:r>
              <a:rPr i="1"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Journal of Interprofessional Care</a:t>
            </a: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32(6), pp. 752–761. Available at: https://doi.org/10.1080/13561820.2018.1511523.</a:t>
            </a:r>
            <a:endParaRPr/>
          </a:p>
          <a:p>
            <a:pPr indent="-342900" lvl="0" marL="3429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/>
            </a:pP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Campbell, A., Craig, T. and Collier-Reed, B. (2019) “A framework for using learning theories to inform ‘growth mindset’ activities,” </a:t>
            </a:r>
            <a:r>
              <a:rPr i="1"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International Journal of Mathematical Education in Science and Technology</a:t>
            </a: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51(1), pp. 26–43. Available at: https://doi.org/10.1080/0020739x.2018.1562118.</a:t>
            </a:r>
            <a:endParaRPr/>
          </a:p>
          <a:p>
            <a:pPr indent="-342900" lvl="0" marL="3429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/>
            </a:pP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NHS Careers (2026) </a:t>
            </a:r>
            <a:r>
              <a:rPr i="1"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Healthcare support worker at University Hospital Southampton | NHS careers</a:t>
            </a: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i="1"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Uhs.nhs.uk</a:t>
            </a:r>
            <a:r>
              <a:rPr lang="en-PK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Available at: https://careers.uhs.nhs.uk/job-description/188-HCSW060926 (Accessed: October 10, 2026).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2026-10-10T13:54:42Z</dcterms:created>
  <dc:creator>Walnut Exporter</dc:creator>
</cp:coreProperties>
</file>