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63"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0D6972-CF2A-814F-8C48-8AD1EE96E9B6}" v="13" dt="2023-01-16T08:27:13.815"/>
    <p1510:client id="{703E2AA8-73C2-4A7B-4ED7-DF005A731066}" v="927" dt="2023-01-16T09:22:07.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6" d="100"/>
          <a:sy n="86" d="100"/>
        </p:scale>
        <p:origin x="114"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dirty="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7380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dirty="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a:p>
        </p:txBody>
      </p:sp>
    </p:spTree>
    <p:extLst>
      <p:ext uri="{BB962C8B-B14F-4D97-AF65-F5344CB8AC3E}">
        <p14:creationId xmlns:p14="http://schemas.microsoft.com/office/powerpoint/2010/main" val="326433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191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dirty="0"/>
              <a:t>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3700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dirty="0"/>
              <a:t>1/20/2023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57310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dirty="0"/>
              <a:t>1/20/2023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21152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1/20/2023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0879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1/20/2023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5013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1/20/2023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6955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dirty="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02375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dirty="0"/>
              <a:t>1/20/2023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940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1/20/2023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314791"/>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outdoor, building, city">
            <a:extLst>
              <a:ext uri="{FF2B5EF4-FFF2-40B4-BE49-F238E27FC236}">
                <a16:creationId xmlns:a16="http://schemas.microsoft.com/office/drawing/2014/main" id="{371838B5-FB7D-19ED-3CC6-2E5CDD2249EC}"/>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2"/>
            <a:ext cx="12192000" cy="6858000"/>
          </a:xfrm>
          <a:prstGeom prst="rect">
            <a:avLst/>
          </a:prstGeom>
        </p:spPr>
      </p:pic>
      <p:sp>
        <p:nvSpPr>
          <p:cNvPr id="7" name="TextBox 6">
            <a:extLst>
              <a:ext uri="{FF2B5EF4-FFF2-40B4-BE49-F238E27FC236}">
                <a16:creationId xmlns:a16="http://schemas.microsoft.com/office/drawing/2014/main" id="{49021F8E-20BB-C1EA-4861-274FD0B032C4}"/>
              </a:ext>
            </a:extLst>
          </p:cNvPr>
          <p:cNvSpPr txBox="1"/>
          <p:nvPr/>
        </p:nvSpPr>
        <p:spPr>
          <a:xfrm>
            <a:off x="1326995" y="2932771"/>
            <a:ext cx="9240550" cy="34278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spcBef>
                <a:spcPct val="0"/>
              </a:spcBef>
              <a:spcAft>
                <a:spcPts val="600"/>
              </a:spcAft>
            </a:pPr>
            <a:r>
              <a:rPr lang="en-US" sz="4000" b="1" u="sng" cap="all" dirty="0">
                <a:solidFill>
                  <a:srgbClr val="FFFFFF"/>
                </a:solidFill>
                <a:latin typeface="Abadi" panose="020B0604020104020204" pitchFamily="34" charset="0"/>
                <a:ea typeface="+mj-ea"/>
                <a:cs typeface="+mj-cs"/>
              </a:rPr>
              <a:t>TOURISM TAX DEBATE</a:t>
            </a:r>
            <a:r>
              <a:rPr lang="en-US" sz="4000" b="1" cap="all" dirty="0">
                <a:solidFill>
                  <a:srgbClr val="FFFFFF"/>
                </a:solidFill>
                <a:latin typeface="Abadi" panose="020B0604020104020204" pitchFamily="34" charset="0"/>
                <a:ea typeface="+mj-ea"/>
                <a:cs typeface="+mj-cs"/>
              </a:rPr>
              <a:t> EDINBURGH</a:t>
            </a:r>
            <a:endParaRPr lang="en-US" sz="4000" dirty="0">
              <a:solidFill>
                <a:srgbClr val="FFFFFF"/>
              </a:solidFill>
              <a:latin typeface="Abadi" panose="020B0604020104020204" pitchFamily="34" charset="0"/>
              <a:ea typeface="+mj-ea"/>
              <a:cs typeface="+mj-cs"/>
            </a:endParaRPr>
          </a:p>
          <a:p>
            <a:pPr algn="ctr">
              <a:spcBef>
                <a:spcPct val="0"/>
              </a:spcBef>
              <a:spcAft>
                <a:spcPts val="600"/>
              </a:spcAft>
            </a:pPr>
            <a:r>
              <a:rPr lang="en-US" sz="4000" b="1" cap="all" dirty="0">
                <a:solidFill>
                  <a:srgbClr val="FFFFFF"/>
                </a:solidFill>
                <a:latin typeface="Abadi" panose="020B0604020104020204" pitchFamily="34" charset="0"/>
                <a:ea typeface="+mj-ea"/>
                <a:cs typeface="+mj-cs"/>
              </a:rPr>
              <a:t> KERENE (For) </a:t>
            </a:r>
          </a:p>
          <a:p>
            <a:pPr algn="ctr">
              <a:spcBef>
                <a:spcPct val="0"/>
              </a:spcBef>
              <a:spcAft>
                <a:spcPts val="600"/>
              </a:spcAft>
            </a:pPr>
            <a:r>
              <a:rPr lang="en-US" sz="4000" b="1" cap="all" dirty="0">
                <a:solidFill>
                  <a:srgbClr val="FFFFFF"/>
                </a:solidFill>
                <a:latin typeface="Abadi" panose="020B0604020104020204" pitchFamily="34" charset="0"/>
                <a:ea typeface="+mj-ea"/>
                <a:cs typeface="+mj-cs"/>
              </a:rPr>
              <a:t>&amp;</a:t>
            </a:r>
          </a:p>
          <a:p>
            <a:pPr algn="ctr">
              <a:spcBef>
                <a:spcPct val="0"/>
              </a:spcBef>
              <a:spcAft>
                <a:spcPts val="600"/>
              </a:spcAft>
            </a:pPr>
            <a:r>
              <a:rPr lang="en-US" sz="4000" b="1" cap="all" dirty="0">
                <a:solidFill>
                  <a:srgbClr val="FFFFFF"/>
                </a:solidFill>
                <a:latin typeface="Abadi" panose="020B0604020104020204" pitchFamily="34" charset="0"/>
                <a:ea typeface="+mj-ea"/>
                <a:cs typeface="+mj-cs"/>
              </a:rPr>
              <a:t>KIRSTY (AGAINST)</a:t>
            </a:r>
            <a:endParaRPr lang="en-US" sz="4000" dirty="0">
              <a:solidFill>
                <a:srgbClr val="FFFFFF"/>
              </a:solidFill>
              <a:latin typeface="Abadi" panose="020B0604020104020204" pitchFamily="34" charset="0"/>
              <a:ea typeface="+mj-ea"/>
              <a:cs typeface="+mj-cs"/>
            </a:endParaRPr>
          </a:p>
        </p:txBody>
      </p:sp>
    </p:spTree>
    <p:extLst>
      <p:ext uri="{BB962C8B-B14F-4D97-AF65-F5344CB8AC3E}">
        <p14:creationId xmlns:p14="http://schemas.microsoft.com/office/powerpoint/2010/main" val="1689912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A picture containing text, indoor, decorated&#10;&#10;Description automatically generated">
            <a:extLst>
              <a:ext uri="{FF2B5EF4-FFF2-40B4-BE49-F238E27FC236}">
                <a16:creationId xmlns:a16="http://schemas.microsoft.com/office/drawing/2014/main" id="{61175662-55B9-7770-DB27-A49A7D4F135F}"/>
              </a:ext>
            </a:extLst>
          </p:cNvPr>
          <p:cNvPicPr>
            <a:picLocks noChangeAspect="1"/>
          </p:cNvPicPr>
          <p:nvPr/>
        </p:nvPicPr>
        <p:blipFill rotWithShape="1">
          <a:blip r:embed="rId2">
            <a:duotone>
              <a:schemeClr val="bg2">
                <a:shade val="45000"/>
                <a:satMod val="135000"/>
              </a:schemeClr>
              <a:prstClr val="white"/>
            </a:duotone>
            <a:alphaModFix amt="25000"/>
          </a:blip>
          <a:srcRect r="7110" b="-1"/>
          <a:stretch/>
        </p:blipFill>
        <p:spPr>
          <a:xfrm>
            <a:off x="20" y="10"/>
            <a:ext cx="12191980" cy="6857990"/>
          </a:xfrm>
          <a:prstGeom prst="rect">
            <a:avLst/>
          </a:prstGeom>
        </p:spPr>
      </p:pic>
      <p:sp>
        <p:nvSpPr>
          <p:cNvPr id="2" name="TextBox 1">
            <a:extLst>
              <a:ext uri="{FF2B5EF4-FFF2-40B4-BE49-F238E27FC236}">
                <a16:creationId xmlns:a16="http://schemas.microsoft.com/office/drawing/2014/main" id="{AB021D20-5DE0-2DBC-2C46-4B935C4EEAC3}"/>
              </a:ext>
            </a:extLst>
          </p:cNvPr>
          <p:cNvSpPr txBox="1"/>
          <p:nvPr/>
        </p:nvSpPr>
        <p:spPr>
          <a:xfrm>
            <a:off x="643467" y="639099"/>
            <a:ext cx="3647493" cy="49658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4000" b="1" u="sng">
                <a:ln w="3175" cmpd="sng">
                  <a:noFill/>
                </a:ln>
                <a:latin typeface="+mj-lt"/>
                <a:ea typeface="+mj-ea"/>
                <a:cs typeface="+mj-cs"/>
              </a:rPr>
              <a:t>What is Tourism Tax?</a:t>
            </a:r>
          </a:p>
        </p:txBody>
      </p:sp>
      <p:sp>
        <p:nvSpPr>
          <p:cNvPr id="3" name="TextBox 2">
            <a:extLst>
              <a:ext uri="{FF2B5EF4-FFF2-40B4-BE49-F238E27FC236}">
                <a16:creationId xmlns:a16="http://schemas.microsoft.com/office/drawing/2014/main" id="{7633CF94-13AF-9C6B-EB11-CC9AEF46511E}"/>
              </a:ext>
            </a:extLst>
          </p:cNvPr>
          <p:cNvSpPr txBox="1"/>
          <p:nvPr/>
        </p:nvSpPr>
        <p:spPr>
          <a:xfrm>
            <a:off x="4979938" y="639099"/>
            <a:ext cx="6591346" cy="49658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400"/>
              <a:t>Tourist tax is any measure to generate funds from tourists. It is a strategy for competing over tourists as well as a way to export taxes. Usually, the tourism industry fights back against levies. It is distinct from the value-added and other taxes that residents and tourists may be subject to.</a:t>
            </a:r>
          </a:p>
          <a:p>
            <a:pPr defTabSz="457200">
              <a:spcBef>
                <a:spcPct val="20000"/>
              </a:spcBef>
              <a:spcAft>
                <a:spcPts val="600"/>
              </a:spcAft>
              <a:buClr>
                <a:schemeClr val="accent1">
                  <a:lumMod val="75000"/>
                </a:schemeClr>
              </a:buClr>
              <a:buSzPct val="145000"/>
              <a:buFont typeface="Arial"/>
              <a:buChar char="•"/>
            </a:pPr>
            <a:endParaRPr lang="en-US"/>
          </a:p>
          <a:p>
            <a:pPr defTabSz="457200">
              <a:spcBef>
                <a:spcPct val="20000"/>
              </a:spcBef>
              <a:spcAft>
                <a:spcPts val="600"/>
              </a:spcAft>
              <a:buClr>
                <a:schemeClr val="accent1">
                  <a:lumMod val="75000"/>
                </a:schemeClr>
              </a:buClr>
              <a:buSzPct val="145000"/>
              <a:buFont typeface="Arial"/>
              <a:buChar char="•"/>
            </a:pPr>
            <a:endParaRPr lang="en-US"/>
          </a:p>
        </p:txBody>
      </p:sp>
    </p:spTree>
    <p:extLst>
      <p:ext uri="{BB962C8B-B14F-4D97-AF65-F5344CB8AC3E}">
        <p14:creationId xmlns:p14="http://schemas.microsoft.com/office/powerpoint/2010/main" val="21160336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3" name="Picture 3" descr="A picture containing person, tree, outdoor, person&#10;&#10;Description automatically generated">
            <a:extLst>
              <a:ext uri="{FF2B5EF4-FFF2-40B4-BE49-F238E27FC236}">
                <a16:creationId xmlns:a16="http://schemas.microsoft.com/office/drawing/2014/main" id="{918E3DCE-408F-3924-16DB-CFF4D84558F1}"/>
              </a:ext>
            </a:extLst>
          </p:cNvPr>
          <p:cNvPicPr>
            <a:picLocks noChangeAspect="1"/>
          </p:cNvPicPr>
          <p:nvPr/>
        </p:nvPicPr>
        <p:blipFill rotWithShape="1">
          <a:blip r:embed="rId3"/>
          <a:srcRect l="32420" r="34921" b="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extBox 1">
            <a:extLst>
              <a:ext uri="{FF2B5EF4-FFF2-40B4-BE49-F238E27FC236}">
                <a16:creationId xmlns:a16="http://schemas.microsoft.com/office/drawing/2014/main" id="{12516760-5795-E99B-6A41-D26669A72048}"/>
              </a:ext>
            </a:extLst>
          </p:cNvPr>
          <p:cNvSpPr txBox="1"/>
          <p:nvPr/>
        </p:nvSpPr>
        <p:spPr>
          <a:xfrm>
            <a:off x="3829490" y="1200669"/>
            <a:ext cx="7659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400"/>
              <a:t>On Tuesday, November 1, the City of Edinburgh Council accepted the proposals £2 per person tax for each night a visitor stays in the city, up to a maximum of seven nights will be imposed. </a:t>
            </a:r>
          </a:p>
        </p:txBody>
      </p:sp>
      <p:sp>
        <p:nvSpPr>
          <p:cNvPr id="4" name="TextBox 3">
            <a:extLst>
              <a:ext uri="{FF2B5EF4-FFF2-40B4-BE49-F238E27FC236}">
                <a16:creationId xmlns:a16="http://schemas.microsoft.com/office/drawing/2014/main" id="{1136949B-99D8-9BF9-7004-9CA209CD068B}"/>
              </a:ext>
            </a:extLst>
          </p:cNvPr>
          <p:cNvSpPr txBox="1"/>
          <p:nvPr/>
        </p:nvSpPr>
        <p:spPr>
          <a:xfrm>
            <a:off x="20" y="6172201"/>
            <a:ext cx="3459143"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Edinburgh Council Leader Councillor Adam McVey</a:t>
            </a:r>
            <a:endParaRPr lang="en-US" sz="1300">
              <a:solidFill>
                <a:srgbClr val="FFFFFF"/>
              </a:solidFill>
            </a:endParaRPr>
          </a:p>
        </p:txBody>
      </p:sp>
    </p:spTree>
    <p:extLst>
      <p:ext uri="{BB962C8B-B14F-4D97-AF65-F5344CB8AC3E}">
        <p14:creationId xmlns:p14="http://schemas.microsoft.com/office/powerpoint/2010/main" val="3402946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4C5A9E5-0F35-4AA6-AF26-B90A2D47B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C2BB664-9DA1-2F3F-79E4-40D5A89CACDB}"/>
              </a:ext>
            </a:extLst>
          </p:cNvPr>
          <p:cNvPicPr>
            <a:picLocks noChangeAspect="1"/>
          </p:cNvPicPr>
          <p:nvPr/>
        </p:nvPicPr>
        <p:blipFill>
          <a:blip r:embed="rId2"/>
          <a:stretch>
            <a:fillRect/>
          </a:stretch>
        </p:blipFill>
        <p:spPr>
          <a:xfrm>
            <a:off x="643467" y="1349569"/>
            <a:ext cx="5291666" cy="3638020"/>
          </a:xfrm>
          <a:prstGeom prst="rect">
            <a:avLst/>
          </a:prstGeom>
        </p:spPr>
      </p:pic>
      <p:pic>
        <p:nvPicPr>
          <p:cNvPr id="4" name="Picture 3">
            <a:extLst>
              <a:ext uri="{FF2B5EF4-FFF2-40B4-BE49-F238E27FC236}">
                <a16:creationId xmlns:a16="http://schemas.microsoft.com/office/drawing/2014/main" id="{CF779967-2587-783D-DCF7-12BC722975BE}"/>
              </a:ext>
            </a:extLst>
          </p:cNvPr>
          <p:cNvPicPr>
            <a:picLocks noChangeAspect="1"/>
          </p:cNvPicPr>
          <p:nvPr/>
        </p:nvPicPr>
        <p:blipFill>
          <a:blip r:embed="rId3"/>
          <a:stretch>
            <a:fillRect/>
          </a:stretch>
        </p:blipFill>
        <p:spPr>
          <a:xfrm>
            <a:off x="6256866" y="1402486"/>
            <a:ext cx="5291666" cy="3532186"/>
          </a:xfrm>
          <a:prstGeom prst="rect">
            <a:avLst/>
          </a:prstGeom>
        </p:spPr>
      </p:pic>
      <p:sp>
        <p:nvSpPr>
          <p:cNvPr id="14" name="Rectangle 13">
            <a:extLst>
              <a:ext uri="{FF2B5EF4-FFF2-40B4-BE49-F238E27FC236}">
                <a16:creationId xmlns:a16="http://schemas.microsoft.com/office/drawing/2014/main" id="{4D9DB69D-7E48-4FDF-806E-F0B4BF005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46BF69C-4724-4F8D-8EA6-1487E9C9C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8576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BF775C-2578-6598-0B07-9B62A58EE367}"/>
              </a:ext>
            </a:extLst>
          </p:cNvPr>
          <p:cNvPicPr>
            <a:picLocks noChangeAspect="1"/>
          </p:cNvPicPr>
          <p:nvPr/>
        </p:nvPicPr>
        <p:blipFill rotWithShape="1">
          <a:blip r:embed="rId2"/>
          <a:srcRect l="11364" t="28080" r="22853" b="7474"/>
          <a:stretch/>
        </p:blipFill>
        <p:spPr>
          <a:xfrm>
            <a:off x="610767" y="2650412"/>
            <a:ext cx="5236017" cy="3211903"/>
          </a:xfrm>
          <a:prstGeom prst="rect">
            <a:avLst/>
          </a:prstGeom>
        </p:spPr>
      </p:pic>
      <p:sp>
        <p:nvSpPr>
          <p:cNvPr id="3" name="TextBox 2">
            <a:extLst>
              <a:ext uri="{FF2B5EF4-FFF2-40B4-BE49-F238E27FC236}">
                <a16:creationId xmlns:a16="http://schemas.microsoft.com/office/drawing/2014/main" id="{5ADE16A7-1BC7-287A-313F-C34DE7353D2C}"/>
              </a:ext>
            </a:extLst>
          </p:cNvPr>
          <p:cNvSpPr txBox="1"/>
          <p:nvPr/>
        </p:nvSpPr>
        <p:spPr>
          <a:xfrm>
            <a:off x="400299" y="724412"/>
            <a:ext cx="5554195" cy="1264642"/>
          </a:xfrm>
          <a:prstGeom prst="rect">
            <a:avLst/>
          </a:prstGeom>
          <a:noFill/>
        </p:spPr>
        <p:txBody>
          <a:bodyPr wrap="square" lIns="91440" tIns="45720" rIns="91440" bIns="45720" anchor="t">
            <a:spAutoFit/>
          </a:bodyPr>
          <a:lstStyle/>
          <a:p>
            <a:pPr lvl="0" algn="ctr">
              <a:lnSpc>
                <a:spcPct val="107000"/>
              </a:lnSpc>
              <a:spcAft>
                <a:spcPts val="800"/>
              </a:spcAft>
            </a:pPr>
            <a:r>
              <a:rPr lang="en-GB" sz="1800">
                <a:solidFill>
                  <a:srgbClr val="000000"/>
                </a:solidFill>
                <a:effectLst/>
                <a:latin typeface="Calibri"/>
                <a:ea typeface="Calibri" panose="020F0502020204030204" pitchFamily="34" charset="0"/>
                <a:cs typeface="Calibri"/>
              </a:rPr>
              <a:t>33% of visitors, the highest percentage, supported the implementation of the tax. This best indicates how the plan's implementation won't have a significant impact on the city's tourists.</a:t>
            </a:r>
            <a:endParaRPr lang="en-GB" sz="1600">
              <a:effectLst/>
              <a:latin typeface="Calibri"/>
              <a:ea typeface="Calibri" panose="020F0502020204030204" pitchFamily="34" charset="0"/>
              <a:cs typeface="Calibri"/>
            </a:endParaRPr>
          </a:p>
        </p:txBody>
      </p:sp>
      <p:pic>
        <p:nvPicPr>
          <p:cNvPr id="2" name="Picture 3" descr="A picture containing text&#10;&#10;Description automatically generated">
            <a:extLst>
              <a:ext uri="{FF2B5EF4-FFF2-40B4-BE49-F238E27FC236}">
                <a16:creationId xmlns:a16="http://schemas.microsoft.com/office/drawing/2014/main" id="{B6949DD6-1861-E037-76D0-68FB0DB690B5}"/>
              </a:ext>
            </a:extLst>
          </p:cNvPr>
          <p:cNvPicPr>
            <a:picLocks noChangeAspect="1"/>
          </p:cNvPicPr>
          <p:nvPr/>
        </p:nvPicPr>
        <p:blipFill>
          <a:blip r:embed="rId3"/>
          <a:stretch>
            <a:fillRect/>
          </a:stretch>
        </p:blipFill>
        <p:spPr>
          <a:xfrm>
            <a:off x="6363418" y="4060805"/>
            <a:ext cx="1966823" cy="2000050"/>
          </a:xfrm>
          <a:prstGeom prst="rect">
            <a:avLst/>
          </a:prstGeom>
        </p:spPr>
      </p:pic>
      <p:sp>
        <p:nvSpPr>
          <p:cNvPr id="4" name="TextBox 3">
            <a:extLst>
              <a:ext uri="{FF2B5EF4-FFF2-40B4-BE49-F238E27FC236}">
                <a16:creationId xmlns:a16="http://schemas.microsoft.com/office/drawing/2014/main" id="{CA4CF825-ECAA-434D-59FE-4B169F128C29}"/>
              </a:ext>
            </a:extLst>
          </p:cNvPr>
          <p:cNvSpPr txBox="1"/>
          <p:nvPr/>
        </p:nvSpPr>
        <p:spPr>
          <a:xfrm>
            <a:off x="2524494" y="135880"/>
            <a:ext cx="1852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a:cs typeface="Calibri"/>
              </a:rPr>
              <a:t>FOR</a:t>
            </a:r>
            <a:endParaRPr lang="en-GB" sz="2800" b="1" u="sng"/>
          </a:p>
        </p:txBody>
      </p:sp>
      <p:cxnSp>
        <p:nvCxnSpPr>
          <p:cNvPr id="6" name="Straight Arrow Connector 5">
            <a:extLst>
              <a:ext uri="{FF2B5EF4-FFF2-40B4-BE49-F238E27FC236}">
                <a16:creationId xmlns:a16="http://schemas.microsoft.com/office/drawing/2014/main" id="{EB61BA57-78EC-D45E-1B76-E48B1EAEE152}"/>
              </a:ext>
            </a:extLst>
          </p:cNvPr>
          <p:cNvCxnSpPr/>
          <p:nvPr/>
        </p:nvCxnSpPr>
        <p:spPr>
          <a:xfrm>
            <a:off x="6026090" y="52298"/>
            <a:ext cx="80514" cy="6320286"/>
          </a:xfrm>
          <a:prstGeom prst="straightConnector1">
            <a:avLst/>
          </a:prstGeom>
        </p:spPr>
        <p:style>
          <a:lnRef idx="3">
            <a:schemeClr val="dk1"/>
          </a:lnRef>
          <a:fillRef idx="0">
            <a:schemeClr val="dk1"/>
          </a:fillRef>
          <a:effectRef idx="2">
            <a:schemeClr val="dk1"/>
          </a:effectRef>
          <a:fontRef idx="minor">
            <a:schemeClr val="tx1"/>
          </a:fontRef>
        </p:style>
      </p:cxnSp>
      <p:sp>
        <p:nvSpPr>
          <p:cNvPr id="7" name="Speech Bubble: Rectangle with Corners Rounded 6">
            <a:extLst>
              <a:ext uri="{FF2B5EF4-FFF2-40B4-BE49-F238E27FC236}">
                <a16:creationId xmlns:a16="http://schemas.microsoft.com/office/drawing/2014/main" id="{76888EBF-AFBA-5CCE-15A4-1EDDD87FBEAF}"/>
              </a:ext>
            </a:extLst>
          </p:cNvPr>
          <p:cNvSpPr/>
          <p:nvPr/>
        </p:nvSpPr>
        <p:spPr>
          <a:xfrm>
            <a:off x="7069432" y="981890"/>
            <a:ext cx="3953772" cy="2832338"/>
          </a:xfrm>
          <a:prstGeom prst="wedgeRoundRect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F4325A6-B12E-52CE-14C0-F57F92D15EA8}"/>
              </a:ext>
            </a:extLst>
          </p:cNvPr>
          <p:cNvSpPr txBox="1"/>
          <p:nvPr/>
        </p:nvSpPr>
        <p:spPr>
          <a:xfrm>
            <a:off x="7590117" y="1314823"/>
            <a:ext cx="3018117" cy="2031325"/>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"We won't see a true difference because of how little you are charging for tourism tax, however, if you add more tourism tax it will get too expensive for tourists and they will look elsewhere"</a:t>
            </a:r>
          </a:p>
        </p:txBody>
      </p:sp>
      <p:sp>
        <p:nvSpPr>
          <p:cNvPr id="9" name="TextBox 8">
            <a:extLst>
              <a:ext uri="{FF2B5EF4-FFF2-40B4-BE49-F238E27FC236}">
                <a16:creationId xmlns:a16="http://schemas.microsoft.com/office/drawing/2014/main" id="{4D504A9F-411C-2023-7690-6F5BAD31C40E}"/>
              </a:ext>
            </a:extLst>
          </p:cNvPr>
          <p:cNvSpPr txBox="1"/>
          <p:nvPr/>
        </p:nvSpPr>
        <p:spPr>
          <a:xfrm>
            <a:off x="8680823" y="5692588"/>
            <a:ext cx="27491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Portuguese Resident</a:t>
            </a:r>
            <a:r>
              <a:rPr lang="en-GB">
                <a:cs typeface="Calibri"/>
              </a:rPr>
              <a:t> </a:t>
            </a:r>
          </a:p>
        </p:txBody>
      </p:sp>
    </p:spTree>
    <p:extLst>
      <p:ext uri="{BB962C8B-B14F-4D97-AF65-F5344CB8AC3E}">
        <p14:creationId xmlns:p14="http://schemas.microsoft.com/office/powerpoint/2010/main" val="2959180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 name="Picture 19" descr="Old wrinkled hands with some coins">
            <a:extLst>
              <a:ext uri="{FF2B5EF4-FFF2-40B4-BE49-F238E27FC236}">
                <a16:creationId xmlns:a16="http://schemas.microsoft.com/office/drawing/2014/main" id="{593EC561-156F-619D-4720-02DE39AC0F69}"/>
              </a:ext>
            </a:extLst>
          </p:cNvPr>
          <p:cNvPicPr>
            <a:picLocks noChangeAspect="1"/>
          </p:cNvPicPr>
          <p:nvPr/>
        </p:nvPicPr>
        <p:blipFill rotWithShape="1">
          <a:blip r:embed="rId2">
            <a:alphaModFix amt="35000"/>
          </a:blip>
          <a:srcRect r="-2" b="15603"/>
          <a:stretch/>
        </p:blipFill>
        <p:spPr>
          <a:xfrm>
            <a:off x="20" y="10"/>
            <a:ext cx="12191980" cy="6857990"/>
          </a:xfrm>
          <a:prstGeom prst="rect">
            <a:avLst/>
          </a:prstGeom>
        </p:spPr>
      </p:pic>
      <p:sp>
        <p:nvSpPr>
          <p:cNvPr id="2" name="TextBox 1">
            <a:extLst>
              <a:ext uri="{FF2B5EF4-FFF2-40B4-BE49-F238E27FC236}">
                <a16:creationId xmlns:a16="http://schemas.microsoft.com/office/drawing/2014/main" id="{D63FBAAE-6F6A-4B06-DD6E-C6C6E5F06B2F}"/>
              </a:ext>
            </a:extLst>
          </p:cNvPr>
          <p:cNvSpPr txBox="1"/>
          <p:nvPr/>
        </p:nvSpPr>
        <p:spPr>
          <a:xfrm>
            <a:off x="1212299" y="1434687"/>
            <a:ext cx="2898477" cy="1323293"/>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85000"/>
              </a:lnSpc>
              <a:spcBef>
                <a:spcPct val="0"/>
              </a:spcBef>
              <a:spcAft>
                <a:spcPts val="600"/>
              </a:spcAft>
            </a:pPr>
            <a:r>
              <a:rPr lang="en-US" sz="4000" b="1" u="sng" spc="-50">
                <a:latin typeface="+mj-lt"/>
                <a:ea typeface="+mj-ea"/>
                <a:cs typeface="+mj-cs"/>
              </a:rPr>
              <a:t>Cost of Living Crisis</a:t>
            </a:r>
          </a:p>
        </p:txBody>
      </p:sp>
      <p:pic>
        <p:nvPicPr>
          <p:cNvPr id="5" name="Picture 5" descr="Chart, bar chart&#10;&#10;Description automatically generated">
            <a:extLst>
              <a:ext uri="{FF2B5EF4-FFF2-40B4-BE49-F238E27FC236}">
                <a16:creationId xmlns:a16="http://schemas.microsoft.com/office/drawing/2014/main" id="{FD498F46-2816-DF8D-982A-9CA375D39CD0}"/>
              </a:ext>
            </a:extLst>
          </p:cNvPr>
          <p:cNvPicPr>
            <a:picLocks noChangeAspect="1"/>
          </p:cNvPicPr>
          <p:nvPr/>
        </p:nvPicPr>
        <p:blipFill>
          <a:blip r:embed="rId3"/>
          <a:stretch>
            <a:fillRect/>
          </a:stretch>
        </p:blipFill>
        <p:spPr>
          <a:xfrm>
            <a:off x="5543909" y="675771"/>
            <a:ext cx="5331124" cy="3364231"/>
          </a:xfrm>
          <a:prstGeom prst="rect">
            <a:avLst/>
          </a:prstGeom>
        </p:spPr>
      </p:pic>
      <p:sp>
        <p:nvSpPr>
          <p:cNvPr id="6" name="TextBox 5">
            <a:extLst>
              <a:ext uri="{FF2B5EF4-FFF2-40B4-BE49-F238E27FC236}">
                <a16:creationId xmlns:a16="http://schemas.microsoft.com/office/drawing/2014/main" id="{4C33821A-B1AA-465E-F32E-5F3FAD47234D}"/>
              </a:ext>
            </a:extLst>
          </p:cNvPr>
          <p:cNvSpPr txBox="1"/>
          <p:nvPr/>
        </p:nvSpPr>
        <p:spPr>
          <a:xfrm>
            <a:off x="1213335" y="4767079"/>
            <a:ext cx="43927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People who have reduced their holidays away due to the cost of living crisis.</a:t>
            </a:r>
            <a:endParaRPr lang="en-GB"/>
          </a:p>
        </p:txBody>
      </p:sp>
    </p:spTree>
    <p:extLst>
      <p:ext uri="{BB962C8B-B14F-4D97-AF65-F5344CB8AC3E}">
        <p14:creationId xmlns:p14="http://schemas.microsoft.com/office/powerpoint/2010/main" val="145275618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ground, sky, outdoor&#10;&#10;Description automatically generated">
            <a:extLst>
              <a:ext uri="{FF2B5EF4-FFF2-40B4-BE49-F238E27FC236}">
                <a16:creationId xmlns:a16="http://schemas.microsoft.com/office/drawing/2014/main" id="{CC301993-E74E-2B15-4708-09300C29118C}"/>
              </a:ext>
            </a:extLst>
          </p:cNvPr>
          <p:cNvPicPr>
            <a:picLocks noChangeAspect="1"/>
          </p:cNvPicPr>
          <p:nvPr/>
        </p:nvPicPr>
        <p:blipFill>
          <a:blip r:embed="rId2"/>
          <a:stretch>
            <a:fillRect/>
          </a:stretch>
        </p:blipFill>
        <p:spPr>
          <a:xfrm>
            <a:off x="1144438" y="441473"/>
            <a:ext cx="3950898" cy="2366337"/>
          </a:xfrm>
          <a:prstGeom prst="rect">
            <a:avLst/>
          </a:prstGeom>
        </p:spPr>
      </p:pic>
      <p:sp>
        <p:nvSpPr>
          <p:cNvPr id="3" name="TextBox 2">
            <a:extLst>
              <a:ext uri="{FF2B5EF4-FFF2-40B4-BE49-F238E27FC236}">
                <a16:creationId xmlns:a16="http://schemas.microsoft.com/office/drawing/2014/main" id="{F42CE8FA-2FF3-C60B-38F2-6BCA4179991B}"/>
              </a:ext>
            </a:extLst>
          </p:cNvPr>
          <p:cNvSpPr txBox="1"/>
          <p:nvPr/>
        </p:nvSpPr>
        <p:spPr>
          <a:xfrm>
            <a:off x="5679338" y="1252802"/>
            <a:ext cx="5124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Edinburgh Airport typically receives 14.7M passengers </a:t>
            </a:r>
            <a:r>
              <a:rPr lang="en-GB" err="1">
                <a:ea typeface="+mn-lt"/>
                <a:cs typeface="+mn-lt"/>
              </a:rPr>
              <a:t>anually</a:t>
            </a:r>
            <a:r>
              <a:rPr lang="en-GB">
                <a:ea typeface="+mn-lt"/>
                <a:cs typeface="+mn-lt"/>
              </a:rPr>
              <a:t>. </a:t>
            </a:r>
            <a:endParaRPr lang="en-US"/>
          </a:p>
        </p:txBody>
      </p:sp>
      <p:pic>
        <p:nvPicPr>
          <p:cNvPr id="4" name="Picture 4">
            <a:extLst>
              <a:ext uri="{FF2B5EF4-FFF2-40B4-BE49-F238E27FC236}">
                <a16:creationId xmlns:a16="http://schemas.microsoft.com/office/drawing/2014/main" id="{33CA2044-831F-BFA4-07A8-95A863401358}"/>
              </a:ext>
            </a:extLst>
          </p:cNvPr>
          <p:cNvPicPr>
            <a:picLocks noChangeAspect="1"/>
          </p:cNvPicPr>
          <p:nvPr/>
        </p:nvPicPr>
        <p:blipFill>
          <a:blip r:embed="rId3"/>
          <a:stretch>
            <a:fillRect/>
          </a:stretch>
        </p:blipFill>
        <p:spPr>
          <a:xfrm>
            <a:off x="1144438" y="3258716"/>
            <a:ext cx="3950897" cy="2324643"/>
          </a:xfrm>
          <a:prstGeom prst="rect">
            <a:avLst/>
          </a:prstGeom>
        </p:spPr>
      </p:pic>
      <p:sp>
        <p:nvSpPr>
          <p:cNvPr id="5" name="TextBox 4">
            <a:extLst>
              <a:ext uri="{FF2B5EF4-FFF2-40B4-BE49-F238E27FC236}">
                <a16:creationId xmlns:a16="http://schemas.microsoft.com/office/drawing/2014/main" id="{23E0146F-4831-85E4-3983-1F4A45124B73}"/>
              </a:ext>
            </a:extLst>
          </p:cNvPr>
          <p:cNvSpPr txBox="1"/>
          <p:nvPr/>
        </p:nvSpPr>
        <p:spPr>
          <a:xfrm>
            <a:off x="5785838" y="3687577"/>
            <a:ext cx="34962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According to a report submitted to the council's policy and sustainability committee, the move may generate an additional £5M to £35M in revenue each year. </a:t>
            </a:r>
            <a:endParaRPr lang="en-US"/>
          </a:p>
        </p:txBody>
      </p:sp>
    </p:spTree>
    <p:extLst>
      <p:ext uri="{BB962C8B-B14F-4D97-AF65-F5344CB8AC3E}">
        <p14:creationId xmlns:p14="http://schemas.microsoft.com/office/powerpoint/2010/main" val="2552806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8C5C844-9C03-41DD-A109-2631EE112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F8B2F3A-B73A-42B2-A138-9E48D6B46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F9D1186-EB56-4164-84F2-7419CCDF0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84934E18-9AF5-43F9-95B4-35DC34D32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80958DA-917F-491C-84AC-8F1041872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73053E3-ABC9-A25E-9F22-A76D4A3D88A6}"/>
              </a:ext>
            </a:extLst>
          </p:cNvPr>
          <p:cNvSpPr txBox="1"/>
          <p:nvPr/>
        </p:nvSpPr>
        <p:spPr>
          <a:xfrm>
            <a:off x="1065197" y="5120640"/>
            <a:ext cx="10058400" cy="82296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85000"/>
              </a:lnSpc>
              <a:spcBef>
                <a:spcPct val="0"/>
              </a:spcBef>
              <a:spcAft>
                <a:spcPts val="600"/>
              </a:spcAft>
            </a:pPr>
            <a:r>
              <a:rPr lang="en-US" sz="3600" spc="-50">
                <a:solidFill>
                  <a:srgbClr val="FFFFFF"/>
                </a:solidFill>
                <a:latin typeface="+mj-lt"/>
                <a:ea typeface="+mj-ea"/>
                <a:cs typeface="+mj-cs"/>
              </a:rPr>
              <a:t>CONCLUSION</a:t>
            </a:r>
          </a:p>
        </p:txBody>
      </p:sp>
      <p:pic>
        <p:nvPicPr>
          <p:cNvPr id="3" name="Picture 3" descr="A picture containing text, sign, gambling house, several&#10;&#10;Description automatically generated">
            <a:extLst>
              <a:ext uri="{FF2B5EF4-FFF2-40B4-BE49-F238E27FC236}">
                <a16:creationId xmlns:a16="http://schemas.microsoft.com/office/drawing/2014/main" id="{0ECC3EA6-54BC-EEA7-24E1-9BC1BFAFF0B2}"/>
              </a:ext>
            </a:extLst>
          </p:cNvPr>
          <p:cNvPicPr>
            <a:picLocks noChangeAspect="1"/>
          </p:cNvPicPr>
          <p:nvPr/>
        </p:nvPicPr>
        <p:blipFill>
          <a:blip r:embed="rId2"/>
          <a:stretch>
            <a:fillRect/>
          </a:stretch>
        </p:blipFill>
        <p:spPr>
          <a:xfrm>
            <a:off x="635458" y="1323383"/>
            <a:ext cx="3312784" cy="2236129"/>
          </a:xfrm>
          <a:prstGeom prst="rect">
            <a:avLst/>
          </a:prstGeom>
        </p:spPr>
      </p:pic>
      <p:sp>
        <p:nvSpPr>
          <p:cNvPr id="20" name="Rectangle 19">
            <a:extLst>
              <a:ext uri="{FF2B5EF4-FFF2-40B4-BE49-F238E27FC236}">
                <a16:creationId xmlns:a16="http://schemas.microsoft.com/office/drawing/2014/main" id="{19DBF0AA-2CC8-446B-8F18-99BBFC090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clipart&#10;&#10;Description automatically generated">
            <a:extLst>
              <a:ext uri="{FF2B5EF4-FFF2-40B4-BE49-F238E27FC236}">
                <a16:creationId xmlns:a16="http://schemas.microsoft.com/office/drawing/2014/main" id="{5236143E-8CDD-C31B-9FDD-776871F4D44E}"/>
              </a:ext>
            </a:extLst>
          </p:cNvPr>
          <p:cNvPicPr>
            <a:picLocks noChangeAspect="1"/>
          </p:cNvPicPr>
          <p:nvPr/>
        </p:nvPicPr>
        <p:blipFill rotWithShape="1">
          <a:blip r:embed="rId3"/>
          <a:srcRect r="2703" b="-592"/>
          <a:stretch/>
        </p:blipFill>
        <p:spPr>
          <a:xfrm>
            <a:off x="4432872" y="1359617"/>
            <a:ext cx="3312785" cy="2163662"/>
          </a:xfrm>
          <a:prstGeom prst="rect">
            <a:avLst/>
          </a:prstGeom>
        </p:spPr>
      </p:pic>
      <p:sp>
        <p:nvSpPr>
          <p:cNvPr id="22" name="Rectangle 21">
            <a:extLst>
              <a:ext uri="{FF2B5EF4-FFF2-40B4-BE49-F238E27FC236}">
                <a16:creationId xmlns:a16="http://schemas.microsoft.com/office/drawing/2014/main" id="{AFD79139-CF2D-408F-BAC9-7BBC20F09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Map&#10;&#10;Description automatically generated">
            <a:extLst>
              <a:ext uri="{FF2B5EF4-FFF2-40B4-BE49-F238E27FC236}">
                <a16:creationId xmlns:a16="http://schemas.microsoft.com/office/drawing/2014/main" id="{F1173CFD-2EB1-3FE1-F45E-37BD96584DA1}"/>
              </a:ext>
            </a:extLst>
          </p:cNvPr>
          <p:cNvPicPr>
            <a:picLocks noChangeAspect="1"/>
          </p:cNvPicPr>
          <p:nvPr/>
        </p:nvPicPr>
        <p:blipFill>
          <a:blip r:embed="rId4"/>
          <a:stretch>
            <a:fillRect/>
          </a:stretch>
        </p:blipFill>
        <p:spPr>
          <a:xfrm>
            <a:off x="8230289" y="1348229"/>
            <a:ext cx="3312784" cy="2186437"/>
          </a:xfrm>
          <a:prstGeom prst="rect">
            <a:avLst/>
          </a:prstGeom>
        </p:spPr>
      </p:pic>
      <p:sp>
        <p:nvSpPr>
          <p:cNvPr id="24" name="Rectangle 23">
            <a:extLst>
              <a:ext uri="{FF2B5EF4-FFF2-40B4-BE49-F238E27FC236}">
                <a16:creationId xmlns:a16="http://schemas.microsoft.com/office/drawing/2014/main" id="{FB6901E5-2F9F-43E9-AD90-80B4B3D54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31317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emplate>office theme</Template>
  <TotalTime>161</TotalTime>
  <Words>253</Words>
  <Application>Microsoft Office PowerPoint</Application>
  <PresentationFormat>Widescreen</PresentationFormat>
  <Paragraphs>17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Abadi</vt:lpstr>
      <vt:lpstr>Arial</vt:lpstr>
      <vt:lpstr>Calibri</vt:lpstr>
      <vt:lpstr>Calibri Light</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kerene kipulu</dc:creator>
  <cp:lastModifiedBy>Kerene Kipulu (2222607)</cp:lastModifiedBy>
  <cp:revision>48</cp:revision>
  <dcterms:created xsi:type="dcterms:W3CDTF">2013-07-15T20:26:40Z</dcterms:created>
  <dcterms:modified xsi:type="dcterms:W3CDTF">2023-01-20T02:00:17Z</dcterms:modified>
</cp:coreProperties>
</file>