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 id="257" r:id="rId6"/>
    <p:sldId id="258" r:id="rId7"/>
    <p:sldId id="260" r:id="rId8"/>
    <p:sldId id="259"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79184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91253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5/12/2022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8672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83390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63560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31523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36100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91590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55545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7327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5/12/2022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02074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5/12/2022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326211963"/>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11" Type="http://schemas.openxmlformats.org/officeDocument/2006/relationships/image" Target="../media/image27.jpeg"/><Relationship Id="rId5" Type="http://schemas.openxmlformats.org/officeDocument/2006/relationships/image" Target="../media/image21.jpeg"/><Relationship Id="rId10" Type="http://schemas.openxmlformats.org/officeDocument/2006/relationships/image" Target="../media/image26.jpeg"/><Relationship Id="rId4" Type="http://schemas.openxmlformats.org/officeDocument/2006/relationships/image" Target="../media/image20.jpeg"/><Relationship Id="rId9" Type="http://schemas.openxmlformats.org/officeDocument/2006/relationships/image" Target="../media/image25.jpeg"/></Relationships>
</file>

<file path=ppt/slides/_rels/slide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 Id="rId5" Type="http://schemas.openxmlformats.org/officeDocument/2006/relationships/image" Target="../media/image44.jpeg"/><Relationship Id="rId4" Type="http://schemas.openxmlformats.org/officeDocument/2006/relationships/image" Target="../media/image43.jpeg"/></Relationships>
</file>

<file path=ppt/slides/_rels/slide1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E59CF68-BABE-4C2C-8CF4-65074F93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3E1D28A9-431E-4E55-ADE3-161D757A2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78" name="Rectangle 77">
              <a:extLst>
                <a:ext uri="{FF2B5EF4-FFF2-40B4-BE49-F238E27FC236}">
                  <a16:creationId xmlns:a16="http://schemas.microsoft.com/office/drawing/2014/main" id="{72CEE02A-6F09-45F4-B9A5-7C18CC77D2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FE8156EC-CE46-48E4-9D85-95D9D8BEBC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BB9DDD85-3F41-4B1D-9372-0773066B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1" name="Group 80">
              <a:extLst>
                <a:ext uri="{FF2B5EF4-FFF2-40B4-BE49-F238E27FC236}">
                  <a16:creationId xmlns:a16="http://schemas.microsoft.com/office/drawing/2014/main" id="{C1131344-09B5-4648-B3ED-C0DCDA5921E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6" name="Rectangle 85">
                <a:extLst>
                  <a:ext uri="{FF2B5EF4-FFF2-40B4-BE49-F238E27FC236}">
                    <a16:creationId xmlns:a16="http://schemas.microsoft.com/office/drawing/2014/main" id="{883500BA-71FE-4DAF-BE27-C182514D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EB5220F2-0C35-4C88-8E51-ECBD8A66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2" name="Group 81">
              <a:extLst>
                <a:ext uri="{FF2B5EF4-FFF2-40B4-BE49-F238E27FC236}">
                  <a16:creationId xmlns:a16="http://schemas.microsoft.com/office/drawing/2014/main" id="{77B188C7-435E-43E1-92A9-8C3870670C8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4" name="Rectangle 83">
                <a:extLst>
                  <a:ext uri="{FF2B5EF4-FFF2-40B4-BE49-F238E27FC236}">
                    <a16:creationId xmlns:a16="http://schemas.microsoft.com/office/drawing/2014/main" id="{CB3992E9-AE5B-4001-81F2-F0257DA37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5A9B8F0F-31BC-431F-A85C-5BAA30B9F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7A5E54EA-3C4C-4DAB-9DD7-8ADFC0CC18C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9" name="Group 88">
            <a:extLst>
              <a:ext uri="{FF2B5EF4-FFF2-40B4-BE49-F238E27FC236}">
                <a16:creationId xmlns:a16="http://schemas.microsoft.com/office/drawing/2014/main" id="{731FE51E-3F86-4E07-A227-D419F04EB9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888" y="809779"/>
            <a:ext cx="3680793" cy="3678586"/>
            <a:chOff x="288888" y="809779"/>
            <a:chExt cx="3680793" cy="3678586"/>
          </a:xfrm>
        </p:grpSpPr>
        <p:sp>
          <p:nvSpPr>
            <p:cNvPr id="90" name="Oval 89">
              <a:extLst>
                <a:ext uri="{FF2B5EF4-FFF2-40B4-BE49-F238E27FC236}">
                  <a16:creationId xmlns:a16="http://schemas.microsoft.com/office/drawing/2014/main" id="{98BDA80E-24D0-4D3B-968C-6EF9A2534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1096" y="809779"/>
              <a:ext cx="3678585" cy="3678586"/>
            </a:xfrm>
            <a:prstGeom prst="ellipse">
              <a:avLst/>
            </a:prstGeom>
            <a:solidFill>
              <a:schemeClr val="accent2">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3EE55E92-BA08-4810-94E1-3253FA45621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288888" y="1574413"/>
              <a:ext cx="2880686" cy="2880687"/>
            </a:xfrm>
            <a:prstGeom prst="ellipse">
              <a:avLst/>
            </a:prstGeom>
            <a:solidFill>
              <a:schemeClr val="accent3">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3" name="Group 92">
            <a:extLst>
              <a:ext uri="{FF2B5EF4-FFF2-40B4-BE49-F238E27FC236}">
                <a16:creationId xmlns:a16="http://schemas.microsoft.com/office/drawing/2014/main" id="{487490B1-9A2E-47FC-9085-8EC46AA8BE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5476" y="711291"/>
            <a:ext cx="3678585" cy="3678586"/>
            <a:chOff x="2845476" y="711291"/>
            <a:chExt cx="3678585" cy="3678586"/>
          </a:xfrm>
        </p:grpSpPr>
        <p:sp>
          <p:nvSpPr>
            <p:cNvPr id="94" name="Oval 93">
              <a:extLst>
                <a:ext uri="{FF2B5EF4-FFF2-40B4-BE49-F238E27FC236}">
                  <a16:creationId xmlns:a16="http://schemas.microsoft.com/office/drawing/2014/main" id="{60BE558E-C3E4-4EBC-9158-CD0CC682EA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5476" y="711291"/>
              <a:ext cx="3678585" cy="3678586"/>
            </a:xfrm>
            <a:prstGeom prst="ellipse">
              <a:avLst/>
            </a:prstGeom>
            <a:solidFill>
              <a:schemeClr val="accent2">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2CBA2494-1615-44F6-ACC2-85B02EFB50E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3515345" y="711291"/>
              <a:ext cx="2880686" cy="2880687"/>
            </a:xfrm>
            <a:prstGeom prst="ellipse">
              <a:avLst/>
            </a:prstGeom>
            <a:solidFill>
              <a:schemeClr val="accent3">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7" name="Group 96">
            <a:extLst>
              <a:ext uri="{FF2B5EF4-FFF2-40B4-BE49-F238E27FC236}">
                <a16:creationId xmlns:a16="http://schemas.microsoft.com/office/drawing/2014/main" id="{0BB05702-9CF9-4CAF-9123-831DEBDFCF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2003" y="650527"/>
            <a:ext cx="3678585" cy="3678586"/>
            <a:chOff x="8322003" y="650527"/>
            <a:chExt cx="3678585" cy="3678586"/>
          </a:xfrm>
        </p:grpSpPr>
        <p:sp>
          <p:nvSpPr>
            <p:cNvPr id="98" name="Oval 97">
              <a:extLst>
                <a:ext uri="{FF2B5EF4-FFF2-40B4-BE49-F238E27FC236}">
                  <a16:creationId xmlns:a16="http://schemas.microsoft.com/office/drawing/2014/main" id="{CB107361-513D-480D-B95A-9D068C8A86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22003" y="650527"/>
              <a:ext cx="3678585" cy="3678586"/>
            </a:xfrm>
            <a:prstGeom prst="ellipse">
              <a:avLst/>
            </a:prstGeom>
            <a:solidFill>
              <a:schemeClr val="accent2">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C9CCDD4B-6619-4C99-9589-6256AB66931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8322003" y="650527"/>
              <a:ext cx="2880686" cy="2880687"/>
            </a:xfrm>
            <a:prstGeom prst="ellipse">
              <a:avLst/>
            </a:prstGeom>
            <a:solidFill>
              <a:schemeClr val="accent3">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1" name="Group 100">
            <a:extLst>
              <a:ext uri="{FF2B5EF4-FFF2-40B4-BE49-F238E27FC236}">
                <a16:creationId xmlns:a16="http://schemas.microsoft.com/office/drawing/2014/main" id="{1CBD85CA-D070-4892-81AB-F5EEAF9401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5293" y="517218"/>
            <a:ext cx="3678585" cy="3678586"/>
            <a:chOff x="5445293" y="517218"/>
            <a:chExt cx="3678585" cy="3678586"/>
          </a:xfrm>
        </p:grpSpPr>
        <p:sp>
          <p:nvSpPr>
            <p:cNvPr id="102" name="Oval 101">
              <a:extLst>
                <a:ext uri="{FF2B5EF4-FFF2-40B4-BE49-F238E27FC236}">
                  <a16:creationId xmlns:a16="http://schemas.microsoft.com/office/drawing/2014/main" id="{B61F73B7-5631-43A4-9701-F2B8D85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5293" y="517218"/>
              <a:ext cx="3678585" cy="3678586"/>
            </a:xfrm>
            <a:prstGeom prst="ellipse">
              <a:avLst/>
            </a:prstGeom>
            <a:solidFill>
              <a:schemeClr val="accent2">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578BB9FE-A714-4D0B-BCD9-CE463DF48B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243192" y="916168"/>
              <a:ext cx="2880686" cy="2880687"/>
            </a:xfrm>
            <a:prstGeom prst="ellipse">
              <a:avLst/>
            </a:prstGeom>
            <a:solidFill>
              <a:schemeClr val="accent3">
                <a:alpha val="60000"/>
              </a:schemeClr>
            </a:solidFill>
            <a:ln>
              <a:noFill/>
            </a:ln>
            <a:effectLst>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B102A7E-7C59-4C87-B5E4-ED809AAFBD69}"/>
              </a:ext>
            </a:extLst>
          </p:cNvPr>
          <p:cNvSpPr>
            <a:spLocks noGrp="1"/>
          </p:cNvSpPr>
          <p:nvPr>
            <p:ph type="ctrTitle"/>
          </p:nvPr>
        </p:nvSpPr>
        <p:spPr>
          <a:xfrm>
            <a:off x="1487487" y="3768810"/>
            <a:ext cx="9217026" cy="1769459"/>
          </a:xfrm>
        </p:spPr>
        <p:txBody>
          <a:bodyPr>
            <a:normAutofit/>
          </a:bodyPr>
          <a:lstStyle/>
          <a:p>
            <a:pPr algn="ctr"/>
            <a:r>
              <a:rPr lang="en-US" sz="4200">
                <a:latin typeface="Arial" panose="020B0604020202020204" pitchFamily="34" charset="0"/>
                <a:cs typeface="Arial" panose="020B0604020202020204" pitchFamily="34" charset="0"/>
              </a:rPr>
              <a:t>Regaining Paradise? Sustainability in the Early Years ECEY6005</a:t>
            </a:r>
            <a:endParaRPr lang="en-GB"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52129A8-0239-4906-BC8E-31CE69B14C4D}"/>
              </a:ext>
            </a:extLst>
          </p:cNvPr>
          <p:cNvSpPr>
            <a:spLocks noGrp="1"/>
          </p:cNvSpPr>
          <p:nvPr>
            <p:ph type="subTitle" idx="1"/>
          </p:nvPr>
        </p:nvSpPr>
        <p:spPr>
          <a:xfrm>
            <a:off x="1487488" y="5717657"/>
            <a:ext cx="9155112" cy="681725"/>
          </a:xfrm>
        </p:spPr>
        <p:txBody>
          <a:bodyPr>
            <a:normAutofit/>
          </a:bodyPr>
          <a:lstStyle/>
          <a:p>
            <a:pPr algn="ctr">
              <a:lnSpc>
                <a:spcPct val="115000"/>
              </a:lnSpc>
            </a:pPr>
            <a:r>
              <a:rPr lang="en-US" sz="1200">
                <a:latin typeface="Arial" panose="020B0604020202020204" pitchFamily="34" charset="0"/>
                <a:cs typeface="Arial" panose="020B0604020202020204" pitchFamily="34" charset="0"/>
              </a:rPr>
              <a:t>Part 1</a:t>
            </a:r>
          </a:p>
          <a:p>
            <a:pPr algn="ctr">
              <a:lnSpc>
                <a:spcPct val="115000"/>
              </a:lnSpc>
            </a:pPr>
            <a:r>
              <a:rPr lang="en-US" sz="1200">
                <a:latin typeface="Arial" panose="020B0604020202020204" pitchFamily="34" charset="0"/>
                <a:cs typeface="Arial" panose="020B0604020202020204" pitchFamily="34" charset="0"/>
              </a:rPr>
              <a:t>1906417</a:t>
            </a:r>
            <a:endParaRPr lang="en-GB" sz="1200">
              <a:latin typeface="Arial" panose="020B0604020202020204" pitchFamily="34" charset="0"/>
              <a:cs typeface="Arial" panose="020B0604020202020204" pitchFamily="34" charset="0"/>
            </a:endParaRPr>
          </a:p>
        </p:txBody>
      </p:sp>
      <p:pic>
        <p:nvPicPr>
          <p:cNvPr id="1026" name="Picture 2" descr="Image result for Wildflower Plants">
            <a:extLst>
              <a:ext uri="{FF2B5EF4-FFF2-40B4-BE49-F238E27FC236}">
                <a16:creationId xmlns:a16="http://schemas.microsoft.com/office/drawing/2014/main" id="{B68E39A7-8F59-424A-9DB5-861490E29A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
          <a:stretch/>
        </p:blipFill>
        <p:spPr bwMode="auto">
          <a:xfrm>
            <a:off x="540000" y="1181253"/>
            <a:ext cx="2880686" cy="2880686"/>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381000"/>
          </a:effectLst>
          <a:extLst>
            <a:ext uri="{909E8E84-426E-40DD-AFC4-6F175D3DCCD1}">
              <a14:hiddenFill xmlns:a14="http://schemas.microsoft.com/office/drawing/2010/main">
                <a:solidFill>
                  <a:srgbClr val="FFFFFF"/>
                </a:solidFill>
              </a14:hiddenFill>
            </a:ext>
          </a:extLst>
        </p:spPr>
      </p:pic>
      <p:pic>
        <p:nvPicPr>
          <p:cNvPr id="1030" name="Picture 6" descr="Image result for Bee">
            <a:extLst>
              <a:ext uri="{FF2B5EF4-FFF2-40B4-BE49-F238E27FC236}">
                <a16:creationId xmlns:a16="http://schemas.microsoft.com/office/drawing/2014/main" id="{733917CE-B8C9-49CD-BD59-FF5D25D048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639"/>
          <a:stretch/>
        </p:blipFill>
        <p:spPr bwMode="auto">
          <a:xfrm>
            <a:off x="3284400" y="1181253"/>
            <a:ext cx="2880686" cy="2880686"/>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381000"/>
          </a:effectLst>
          <a:extLst>
            <a:ext uri="{909E8E84-426E-40DD-AFC4-6F175D3DCCD1}">
              <a14:hiddenFill xmlns:a14="http://schemas.microsoft.com/office/drawing/2010/main">
                <a:solidFill>
                  <a:srgbClr val="FFFFFF"/>
                </a:solidFill>
              </a14:hiddenFill>
            </a:ext>
          </a:extLst>
        </p:spPr>
      </p:pic>
      <p:pic>
        <p:nvPicPr>
          <p:cNvPr id="1028" name="Picture 4" descr="Image result for Wildflower Plants">
            <a:extLst>
              <a:ext uri="{FF2B5EF4-FFF2-40B4-BE49-F238E27FC236}">
                <a16:creationId xmlns:a16="http://schemas.microsoft.com/office/drawing/2014/main" id="{011373F3-382C-4676-B232-1D9847A5BBC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2"/>
          <a:stretch/>
        </p:blipFill>
        <p:spPr bwMode="auto">
          <a:xfrm>
            <a:off x="6028800" y="1181253"/>
            <a:ext cx="2880686" cy="2880686"/>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381000"/>
          </a:effectLst>
          <a:extLst>
            <a:ext uri="{909E8E84-426E-40DD-AFC4-6F175D3DCCD1}">
              <a14:hiddenFill xmlns:a14="http://schemas.microsoft.com/office/drawing/2010/main">
                <a:solidFill>
                  <a:srgbClr val="FFFFFF"/>
                </a:solidFill>
              </a14:hiddenFill>
            </a:ext>
          </a:extLst>
        </p:spPr>
      </p:pic>
      <p:pic>
        <p:nvPicPr>
          <p:cNvPr id="29" name="Picture 3" descr="Small plant growing on soil">
            <a:extLst>
              <a:ext uri="{FF2B5EF4-FFF2-40B4-BE49-F238E27FC236}">
                <a16:creationId xmlns:a16="http://schemas.microsoft.com/office/drawing/2014/main" id="{B4B6E0B2-5CDF-DB01-A303-E4A56D259622}"/>
              </a:ext>
            </a:extLst>
          </p:cNvPr>
          <p:cNvPicPr>
            <a:picLocks noChangeAspect="1"/>
          </p:cNvPicPr>
          <p:nvPr/>
        </p:nvPicPr>
        <p:blipFill rotWithShape="1">
          <a:blip r:embed="rId5"/>
          <a:srcRect l="13165" r="20085" b="-1"/>
          <a:stretch/>
        </p:blipFill>
        <p:spPr>
          <a:xfrm>
            <a:off x="8773200" y="1181253"/>
            <a:ext cx="2880686" cy="2880686"/>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381000"/>
          </a:effectLst>
        </p:spPr>
      </p:pic>
    </p:spTree>
    <p:extLst>
      <p:ext uri="{BB962C8B-B14F-4D97-AF65-F5344CB8AC3E}">
        <p14:creationId xmlns:p14="http://schemas.microsoft.com/office/powerpoint/2010/main" val="295391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4">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Oval 206">
            <a:extLst>
              <a:ext uri="{FF2B5EF4-FFF2-40B4-BE49-F238E27FC236}">
                <a16:creationId xmlns:a16="http://schemas.microsoft.com/office/drawing/2014/main" id="{7638FD28-2177-4BC8-A53A-3BAFDC92A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41490" y="3078000"/>
            <a:ext cx="3600000" cy="3600000"/>
          </a:xfrm>
          <a:prstGeom prst="ellipse">
            <a:avLst/>
          </a:prstGeom>
          <a:solidFill>
            <a:schemeClr val="accent1"/>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Oval 208">
            <a:extLst>
              <a:ext uri="{FF2B5EF4-FFF2-40B4-BE49-F238E27FC236}">
                <a16:creationId xmlns:a16="http://schemas.microsoft.com/office/drawing/2014/main" id="{11BABB36-6AA0-4DD1-AB05-54384B33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504" y="1777588"/>
            <a:ext cx="4320000" cy="43200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4B53D1-BF82-40CD-B957-3136AC6DEB19}"/>
              </a:ext>
            </a:extLst>
          </p:cNvPr>
          <p:cNvSpPr>
            <a:spLocks noGrp="1"/>
          </p:cNvSpPr>
          <p:nvPr>
            <p:ph type="title"/>
          </p:nvPr>
        </p:nvSpPr>
        <p:spPr>
          <a:xfrm>
            <a:off x="540000" y="540000"/>
            <a:ext cx="4500561" cy="2181946"/>
          </a:xfrm>
        </p:spPr>
        <p:txBody>
          <a:bodyPr vert="horz" lIns="91440" tIns="45720" rIns="91440" bIns="45720" rtlCol="0" anchor="t">
            <a:normAutofit/>
          </a:bodyPr>
          <a:lstStyle/>
          <a:p>
            <a:r>
              <a:rPr lang="en-US" dirty="0"/>
              <a:t>At the beginning….</a:t>
            </a:r>
          </a:p>
        </p:txBody>
      </p:sp>
      <p:sp>
        <p:nvSpPr>
          <p:cNvPr id="211" name="Oval 210">
            <a:extLst>
              <a:ext uri="{FF2B5EF4-FFF2-40B4-BE49-F238E27FC236}">
                <a16:creationId xmlns:a16="http://schemas.microsoft.com/office/drawing/2014/main" id="{62D0F60A-9059-468D-B160-FDFE819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861379" y="3743061"/>
            <a:ext cx="2880000" cy="2880000"/>
          </a:xfrm>
          <a:prstGeom prst="ellipse">
            <a:avLst/>
          </a:prstGeom>
          <a:solidFill>
            <a:schemeClr val="accent1">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Oval 212">
            <a:extLst>
              <a:ext uri="{FF2B5EF4-FFF2-40B4-BE49-F238E27FC236}">
                <a16:creationId xmlns:a16="http://schemas.microsoft.com/office/drawing/2014/main" id="{457AED8C-0CC4-4DA2-89A7-96E4665D9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72000" y="613463"/>
            <a:ext cx="3600000" cy="3600000"/>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2" name="Oval 214">
            <a:extLst>
              <a:ext uri="{FF2B5EF4-FFF2-40B4-BE49-F238E27FC236}">
                <a16:creationId xmlns:a16="http://schemas.microsoft.com/office/drawing/2014/main" id="{08965311-3484-4E0E-A335-034675E6D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32648" y="1"/>
            <a:ext cx="2880000" cy="2880000"/>
          </a:xfrm>
          <a:prstGeom prst="ellipse">
            <a:avLst/>
          </a:prstGeom>
          <a:solidFill>
            <a:schemeClr val="accent3">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AD83EF1-68ED-4A32-A81E-1B51A7A9DCE4}"/>
              </a:ext>
            </a:extLst>
          </p:cNvPr>
          <p:cNvSpPr txBox="1"/>
          <p:nvPr/>
        </p:nvSpPr>
        <p:spPr>
          <a:xfrm>
            <a:off x="261456" y="2898001"/>
            <a:ext cx="4500562" cy="3260300"/>
          </a:xfrm>
          <a:prstGeom prst="rect">
            <a:avLst/>
          </a:prstGeom>
        </p:spPr>
        <p:txBody>
          <a:bodyPr vert="horz" lIns="91440" tIns="45720" rIns="91440" bIns="45720" rtlCol="0" anchor="t">
            <a:normAutofit/>
          </a:bodyPr>
          <a:lstStyle/>
          <a:p>
            <a:pPr>
              <a:lnSpc>
                <a:spcPct val="115000"/>
              </a:lnSpc>
              <a:spcAft>
                <a:spcPts val="600"/>
              </a:spcAft>
            </a:pPr>
            <a:r>
              <a:rPr lang="en-US" sz="1100" spc="50" dirty="0"/>
              <a:t>When growing up my first home was a flat, so I did not have the privilege of having a garden in my early years. Then at the age of three we moved into a house with a big back garden and no front garden, the back garden was overgrown but I loved being outside. Picking buttercups and daisy looking for insects it was one big adventure that never ended but then when I went over to my grandmother’s house it was magical there were </a:t>
            </a:r>
            <a:r>
              <a:rPr lang="en-US" sz="1100" spc="50" dirty="0" err="1"/>
              <a:t>colourful</a:t>
            </a:r>
            <a:r>
              <a:rPr lang="en-US" sz="1100" spc="50" dirty="0"/>
              <a:t> flowers everywhere with butterflies, bees and caterpillars. I would play for hours in her garden and watch the bees go from flower to flower and chase butterflies around and around until I was dizzy. I would help my grandmother plant more flowers and pick beautiful bunches of flowers for my mum. I loved being in my grandmother’s garden and still do to this day. </a:t>
            </a:r>
          </a:p>
        </p:txBody>
      </p:sp>
      <p:sp>
        <p:nvSpPr>
          <p:cNvPr id="2063" name="Oval 216">
            <a:extLst>
              <a:ext uri="{FF2B5EF4-FFF2-40B4-BE49-F238E27FC236}">
                <a16:creationId xmlns:a16="http://schemas.microsoft.com/office/drawing/2014/main" id="{6F2FB9DE-F8A8-4E4D-AF0A-C2666396F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15810" y="137287"/>
            <a:ext cx="2880000" cy="2880000"/>
          </a:xfrm>
          <a:prstGeom prst="ellipse">
            <a:avLst/>
          </a:prstGeom>
          <a:solidFill>
            <a:schemeClr val="accent2">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flowered back gardens">
            <a:extLst>
              <a:ext uri="{FF2B5EF4-FFF2-40B4-BE49-F238E27FC236}">
                <a16:creationId xmlns:a16="http://schemas.microsoft.com/office/drawing/2014/main" id="{639FCC09-7649-47D7-B124-EC4FE53B47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23" r="15778" b="1"/>
          <a:stretch/>
        </p:blipFill>
        <p:spPr bwMode="auto">
          <a:xfrm>
            <a:off x="6111673" y="10"/>
            <a:ext cx="2880000" cy="287999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444500"/>
          </a:effectLst>
          <a:extLst>
            <a:ext uri="{909E8E84-426E-40DD-AFC4-6F175D3DCCD1}">
              <a14:hiddenFill xmlns:a14="http://schemas.microsoft.com/office/drawing/2010/main">
                <a:solidFill>
                  <a:srgbClr val="FFFFFF"/>
                </a:solidFill>
              </a14:hiddenFill>
            </a:ext>
          </a:extLst>
        </p:spPr>
      </p:pic>
      <p:pic>
        <p:nvPicPr>
          <p:cNvPr id="88" name="Picture 10" descr="Image result for caterpillar insect">
            <a:extLst>
              <a:ext uri="{FF2B5EF4-FFF2-40B4-BE49-F238E27FC236}">
                <a16:creationId xmlns:a16="http://schemas.microsoft.com/office/drawing/2014/main" id="{F9197D24-3BAB-41FC-9590-F7DF8D4E8E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66" r="8841" b="-2"/>
          <a:stretch/>
        </p:blipFill>
        <p:spPr bwMode="auto">
          <a:xfrm>
            <a:off x="8592000" y="451538"/>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508000"/>
          </a:effectLst>
          <a:extLst>
            <a:ext uri="{909E8E84-426E-40DD-AFC4-6F175D3DCCD1}">
              <a14:hiddenFill xmlns:a14="http://schemas.microsoft.com/office/drawing/2010/main">
                <a:solidFill>
                  <a:srgbClr val="FFFFFF"/>
                </a:solidFill>
              </a14:hiddenFill>
            </a:ext>
          </a:extLst>
        </p:spPr>
      </p:pic>
      <p:pic>
        <p:nvPicPr>
          <p:cNvPr id="2050" name="Picture 2" descr="Image result for flowered gardens">
            <a:extLst>
              <a:ext uri="{FF2B5EF4-FFF2-40B4-BE49-F238E27FC236}">
                <a16:creationId xmlns:a16="http://schemas.microsoft.com/office/drawing/2014/main" id="{17BD9D6A-1DF6-4B31-B663-B6324F8379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058" r="13282"/>
          <a:stretch/>
        </p:blipFill>
        <p:spPr bwMode="auto">
          <a:xfrm>
            <a:off x="4686823" y="2538000"/>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635000"/>
          </a:effectLst>
          <a:extLst>
            <a:ext uri="{909E8E84-426E-40DD-AFC4-6F175D3DCCD1}">
              <a14:hiddenFill xmlns:a14="http://schemas.microsoft.com/office/drawing/2010/main">
                <a:solidFill>
                  <a:srgbClr val="FFFFFF"/>
                </a:solidFill>
              </a14:hiddenFill>
            </a:ext>
          </a:extLst>
        </p:spPr>
      </p:pic>
      <p:pic>
        <p:nvPicPr>
          <p:cNvPr id="2056" name="Picture 8" descr="Image result for butterfly">
            <a:extLst>
              <a:ext uri="{FF2B5EF4-FFF2-40B4-BE49-F238E27FC236}">
                <a16:creationId xmlns:a16="http://schemas.microsoft.com/office/drawing/2014/main" id="{BE4AE149-68AD-4207-8437-903D8A16471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274" r="15611"/>
          <a:stretch/>
        </p:blipFill>
        <p:spPr bwMode="auto">
          <a:xfrm>
            <a:off x="8689929" y="3739875"/>
            <a:ext cx="2880000" cy="288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444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001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2" name="Rectangle 8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5" name="Group 8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90" name="Rectangle 8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6" name="Group 8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8" name="Rectangle 8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7" name="Rectangle 8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3" name="Rectangle 9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grpSp>
        <p:nvGrpSpPr>
          <p:cNvPr id="95" name="Group 94">
            <a:extLst>
              <a:ext uri="{FF2B5EF4-FFF2-40B4-BE49-F238E27FC236}">
                <a16:creationId xmlns:a16="http://schemas.microsoft.com/office/drawing/2014/main" id="{8228214A-476E-4872-97CC-D2F808ED55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59504" y="1777588"/>
            <a:ext cx="4320000" cy="4900412"/>
            <a:chOff x="4059504" y="1777588"/>
            <a:chExt cx="4320000" cy="4900412"/>
          </a:xfrm>
        </p:grpSpPr>
        <p:sp>
          <p:nvSpPr>
            <p:cNvPr id="96" name="Oval 95">
              <a:extLst>
                <a:ext uri="{FF2B5EF4-FFF2-40B4-BE49-F238E27FC236}">
                  <a16:creationId xmlns:a16="http://schemas.microsoft.com/office/drawing/2014/main" id="{BB5F1AC0-5B90-41A9-A6C8-189A043F3AB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4541490" y="3078000"/>
              <a:ext cx="3600000" cy="3600000"/>
            </a:xfrm>
            <a:prstGeom prst="ellipse">
              <a:avLst/>
            </a:prstGeom>
            <a:solidFill>
              <a:schemeClr val="accent1"/>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Oval 96">
              <a:extLst>
                <a:ext uri="{FF2B5EF4-FFF2-40B4-BE49-F238E27FC236}">
                  <a16:creationId xmlns:a16="http://schemas.microsoft.com/office/drawing/2014/main" id="{D9AB0B94-D1E6-4FEF-94C0-5249F451D0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059504" y="1777588"/>
              <a:ext cx="4320000" cy="43200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5228CF03-D419-4E4E-8725-EA709F453D84}"/>
              </a:ext>
            </a:extLst>
          </p:cNvPr>
          <p:cNvSpPr>
            <a:spLocks noGrp="1"/>
          </p:cNvSpPr>
          <p:nvPr>
            <p:ph type="title"/>
          </p:nvPr>
        </p:nvSpPr>
        <p:spPr>
          <a:xfrm>
            <a:off x="540000" y="4805264"/>
            <a:ext cx="4500561" cy="1513081"/>
          </a:xfrm>
        </p:spPr>
        <p:txBody>
          <a:bodyPr anchor="b">
            <a:normAutofit/>
          </a:bodyPr>
          <a:lstStyle/>
          <a:p>
            <a:r>
              <a:rPr lang="en-US" sz="5100">
                <a:latin typeface="Arial" panose="020B0604020202020204" pitchFamily="34" charset="0"/>
                <a:cs typeface="Arial" panose="020B0604020202020204" pitchFamily="34" charset="0"/>
              </a:rPr>
              <a:t>Discovering Carmarthen….</a:t>
            </a:r>
            <a:endParaRPr lang="en-GB" sz="5100">
              <a:latin typeface="Arial" panose="020B0604020202020204" pitchFamily="34" charset="0"/>
              <a:cs typeface="Arial" panose="020B0604020202020204" pitchFamily="34" charset="0"/>
            </a:endParaRPr>
          </a:p>
        </p:txBody>
      </p:sp>
      <p:sp>
        <p:nvSpPr>
          <p:cNvPr id="3084" name="Content Placeholder 3083">
            <a:extLst>
              <a:ext uri="{FF2B5EF4-FFF2-40B4-BE49-F238E27FC236}">
                <a16:creationId xmlns:a16="http://schemas.microsoft.com/office/drawing/2014/main" id="{BC18296E-6924-77FA-EAB4-6AAA7E96228B}"/>
              </a:ext>
            </a:extLst>
          </p:cNvPr>
          <p:cNvSpPr>
            <a:spLocks noGrp="1"/>
          </p:cNvSpPr>
          <p:nvPr>
            <p:ph idx="1"/>
          </p:nvPr>
        </p:nvSpPr>
        <p:spPr>
          <a:xfrm>
            <a:off x="483986" y="159326"/>
            <a:ext cx="4440778" cy="4645939"/>
          </a:xfrm>
        </p:spPr>
        <p:txBody>
          <a:bodyPr anchor="t">
            <a:noAutofit/>
          </a:bodyPr>
          <a:lstStyle/>
          <a:p>
            <a:pPr marL="0" indent="0">
              <a:buNone/>
            </a:pPr>
            <a:r>
              <a:rPr lang="en-US" sz="1200" dirty="0">
                <a:latin typeface="Arial" panose="020B0604020202020204" pitchFamily="34" charset="0"/>
                <a:cs typeface="Arial" panose="020B0604020202020204" pitchFamily="34" charset="0"/>
              </a:rPr>
              <a:t>Around Carmarthen you have got so much you can discover and explore…..We have got </a:t>
            </a:r>
            <a:r>
              <a:rPr lang="en-US" sz="1200" dirty="0" err="1">
                <a:latin typeface="Arial" panose="020B0604020202020204" pitchFamily="34" charset="0"/>
                <a:cs typeface="Arial" panose="020B0604020202020204" pitchFamily="34" charset="0"/>
              </a:rPr>
              <a:t>Llansteffan</a:t>
            </a:r>
            <a:r>
              <a:rPr lang="en-US" sz="1200" dirty="0">
                <a:latin typeface="Arial" panose="020B0604020202020204" pitchFamily="34" charset="0"/>
                <a:cs typeface="Arial" panose="020B0604020202020204" pitchFamily="34" charset="0"/>
              </a:rPr>
              <a:t> which has a beach, a castle and a lovely woodland area to go through to explore nature. Green Castle Woods is another exciting area to investigate. It has beautiful wildflowers and natures creature’s to enjoy. Green Castle Woods consists of three woods: two ancient oak woods and a newly planted woodland. This wildlife haven is a mix of ancient and newly created woodland, botanically rich meadows, and hedgerows. Visit in the spring to see bluebells, in the summer to see wildflower meadows, and in the autumn to see russet hues, and in the winter to see the waterfall at its best. </a:t>
            </a:r>
            <a:r>
              <a:rPr lang="en-GB" sz="1200" i="0" dirty="0" err="1">
                <a:effectLst/>
                <a:latin typeface="Arial" panose="020B0604020202020204" pitchFamily="34" charset="0"/>
                <a:cs typeface="Arial" panose="020B0604020202020204" pitchFamily="34" charset="0"/>
              </a:rPr>
              <a:t>Abergwili</a:t>
            </a:r>
            <a:r>
              <a:rPr lang="en-GB" sz="1200" i="0" dirty="0">
                <a:effectLst/>
                <a:latin typeface="Arial" panose="020B0604020202020204" pitchFamily="34" charset="0"/>
                <a:cs typeface="Arial" panose="020B0604020202020204" pitchFamily="34" charset="0"/>
              </a:rPr>
              <a:t> Museum is a historic part of Carmarthen town that </a:t>
            </a:r>
            <a:r>
              <a:rPr lang="en-US" sz="1200" i="0" dirty="0">
                <a:effectLst/>
                <a:latin typeface="Arial" panose="020B0604020202020204" pitchFamily="34" charset="0"/>
                <a:cs typeface="Arial" panose="020B0604020202020204" pitchFamily="34" charset="0"/>
              </a:rPr>
              <a:t>tells the story of the county in the old palace of the Bishops of St </a:t>
            </a:r>
            <a:r>
              <a:rPr lang="en-US" sz="1200" i="0" dirty="0" err="1">
                <a:effectLst/>
                <a:latin typeface="Arial" panose="020B0604020202020204" pitchFamily="34" charset="0"/>
                <a:cs typeface="Arial" panose="020B0604020202020204" pitchFamily="34" charset="0"/>
              </a:rPr>
              <a:t>Davids</a:t>
            </a:r>
            <a:r>
              <a:rPr lang="en-US" sz="1200" i="0" dirty="0">
                <a:effectLst/>
                <a:latin typeface="Arial" panose="020B0604020202020204" pitchFamily="34" charset="0"/>
                <a:cs typeface="Arial" panose="020B0604020202020204" pitchFamily="34" charset="0"/>
              </a:rPr>
              <a:t> The museum's collections date back 50,000 years. And the Carmarthenshire story goes on and on.</a:t>
            </a:r>
            <a:r>
              <a:rPr lang="en-GB" sz="1200" i="0" dirty="0">
                <a:effectLst/>
                <a:latin typeface="Arial" panose="020B0604020202020204" pitchFamily="34" charset="0"/>
                <a:cs typeface="Arial" panose="020B0604020202020204" pitchFamily="34" charset="0"/>
              </a:rPr>
              <a:t> However, t</a:t>
            </a:r>
            <a:r>
              <a:rPr lang="en-US" sz="1200" i="0" dirty="0">
                <a:effectLst/>
                <a:latin typeface="Arial" panose="020B0604020202020204" pitchFamily="34" charset="0"/>
                <a:cs typeface="Arial" panose="020B0604020202020204" pitchFamily="34" charset="0"/>
              </a:rPr>
              <a:t>he </a:t>
            </a:r>
            <a:r>
              <a:rPr lang="en-US" sz="1200" i="0" dirty="0" err="1">
                <a:effectLst/>
                <a:latin typeface="Arial" panose="020B0604020202020204" pitchFamily="34" charset="0"/>
                <a:cs typeface="Arial" panose="020B0604020202020204" pitchFamily="34" charset="0"/>
              </a:rPr>
              <a:t>Tywi</a:t>
            </a:r>
            <a:r>
              <a:rPr lang="en-US" sz="1200" i="0" dirty="0">
                <a:effectLst/>
                <a:latin typeface="Arial" panose="020B0604020202020204" pitchFamily="34" charset="0"/>
                <a:cs typeface="Arial" panose="020B0604020202020204" pitchFamily="34" charset="0"/>
              </a:rPr>
              <a:t> Gateway Trust has also managed a sensitive restoration of the </a:t>
            </a:r>
            <a:r>
              <a:rPr lang="en-GB" sz="1200" dirty="0">
                <a:latin typeface="Arial" panose="020B0604020202020204" pitchFamily="34" charset="0"/>
                <a:cs typeface="Arial" panose="020B0604020202020204" pitchFamily="34" charset="0"/>
              </a:rPr>
              <a:t>beautiful </a:t>
            </a:r>
            <a:r>
              <a:rPr lang="en-US" sz="1200" i="0" dirty="0">
                <a:effectLst/>
                <a:latin typeface="Arial" panose="020B0604020202020204" pitchFamily="34" charset="0"/>
                <a:cs typeface="Arial" panose="020B0604020202020204" pitchFamily="34" charset="0"/>
              </a:rPr>
              <a:t>Bishops Park and Gardens that surround the museum.</a:t>
            </a:r>
            <a:endParaRPr lang="en-US" sz="1200" dirty="0">
              <a:latin typeface="Arial" panose="020B0604020202020204" pitchFamily="34" charset="0"/>
              <a:cs typeface="Arial" panose="020B0604020202020204" pitchFamily="34" charset="0"/>
            </a:endParaRPr>
          </a:p>
        </p:txBody>
      </p:sp>
      <p:sp>
        <p:nvSpPr>
          <p:cNvPr id="99" name="Oval 98">
            <a:extLst>
              <a:ext uri="{FF2B5EF4-FFF2-40B4-BE49-F238E27FC236}">
                <a16:creationId xmlns:a16="http://schemas.microsoft.com/office/drawing/2014/main" id="{559159AA-7510-4CA9-A97E-F6A10D078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861379" y="3743061"/>
            <a:ext cx="2880000" cy="2880000"/>
          </a:xfrm>
          <a:prstGeom prst="ellipse">
            <a:avLst/>
          </a:prstGeom>
          <a:solidFill>
            <a:schemeClr val="accent1">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Oval 100">
            <a:extLst>
              <a:ext uri="{FF2B5EF4-FFF2-40B4-BE49-F238E27FC236}">
                <a16:creationId xmlns:a16="http://schemas.microsoft.com/office/drawing/2014/main" id="{EAA89E4E-DEB0-4576-BD50-1C771ED9A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72000" y="613463"/>
            <a:ext cx="3600000" cy="3600000"/>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 name="Group 102">
            <a:extLst>
              <a:ext uri="{FF2B5EF4-FFF2-40B4-BE49-F238E27FC236}">
                <a16:creationId xmlns:a16="http://schemas.microsoft.com/office/drawing/2014/main" id="{A0F9A636-A2D3-4886-BDB1-05ACFA0F46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32648" y="1"/>
            <a:ext cx="2963162" cy="3017286"/>
            <a:chOff x="5932648" y="1"/>
            <a:chExt cx="2963162" cy="3017286"/>
          </a:xfrm>
        </p:grpSpPr>
        <p:sp>
          <p:nvSpPr>
            <p:cNvPr id="104" name="Oval 103">
              <a:extLst>
                <a:ext uri="{FF2B5EF4-FFF2-40B4-BE49-F238E27FC236}">
                  <a16:creationId xmlns:a16="http://schemas.microsoft.com/office/drawing/2014/main" id="{4826A20A-0543-4544-8B0D-0F7462ADED2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932648" y="1"/>
              <a:ext cx="2880000" cy="2880000"/>
            </a:xfrm>
            <a:prstGeom prst="ellipse">
              <a:avLst/>
            </a:prstGeom>
            <a:solidFill>
              <a:schemeClr val="accent3">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9E53891E-BF6A-46EA-9C14-2989FF941A8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6015810" y="137287"/>
              <a:ext cx="2880000" cy="2880000"/>
            </a:xfrm>
            <a:prstGeom prst="ellipse">
              <a:avLst/>
            </a:prstGeom>
            <a:solidFill>
              <a:schemeClr val="accent2">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6" name="Picture 4" descr="Image result for green castle woods carmarthen">
            <a:extLst>
              <a:ext uri="{FF2B5EF4-FFF2-40B4-BE49-F238E27FC236}">
                <a16:creationId xmlns:a16="http://schemas.microsoft.com/office/drawing/2014/main" id="{722B679F-F233-4970-9A33-76F1FD4A80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303" r="26124"/>
          <a:stretch/>
        </p:blipFill>
        <p:spPr bwMode="auto">
          <a:xfrm>
            <a:off x="6111673" y="10"/>
            <a:ext cx="2880000" cy="287999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444500"/>
          </a:effectLst>
          <a:extLst>
            <a:ext uri="{909E8E84-426E-40DD-AFC4-6F175D3DCCD1}">
              <a14:hiddenFill xmlns:a14="http://schemas.microsoft.com/office/drawing/2010/main">
                <a:solidFill>
                  <a:srgbClr val="FFFFFF"/>
                </a:solidFill>
              </a14:hiddenFill>
            </a:ext>
          </a:extLst>
        </p:spPr>
      </p:pic>
      <p:pic>
        <p:nvPicPr>
          <p:cNvPr id="3080" name="Picture 8" descr="Image result for abagwilli museum  groundscarmarthen">
            <a:extLst>
              <a:ext uri="{FF2B5EF4-FFF2-40B4-BE49-F238E27FC236}">
                <a16:creationId xmlns:a16="http://schemas.microsoft.com/office/drawing/2014/main" id="{A74942BE-887C-4331-8AAE-C9CCD8BA6E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16" r="11870"/>
          <a:stretch/>
        </p:blipFill>
        <p:spPr bwMode="auto">
          <a:xfrm>
            <a:off x="8592000" y="451538"/>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508000"/>
          </a:effectLst>
          <a:extLst>
            <a:ext uri="{909E8E84-426E-40DD-AFC4-6F175D3DCCD1}">
              <a14:hiddenFill xmlns:a14="http://schemas.microsoft.com/office/drawing/2010/main">
                <a:solidFill>
                  <a:srgbClr val="FFFFFF"/>
                </a:solidFill>
              </a14:hiddenFill>
            </a:ext>
          </a:extLst>
        </p:spPr>
      </p:pic>
      <p:pic>
        <p:nvPicPr>
          <p:cNvPr id="3078" name="Picture 6" descr="Image result for llansteffan carmarthen">
            <a:extLst>
              <a:ext uri="{FF2B5EF4-FFF2-40B4-BE49-F238E27FC236}">
                <a16:creationId xmlns:a16="http://schemas.microsoft.com/office/drawing/2014/main" id="{6864117C-CB73-40D8-B336-7739EE17F1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852" r="41148" b="1"/>
          <a:stretch/>
        </p:blipFill>
        <p:spPr bwMode="auto">
          <a:xfrm>
            <a:off x="4686823" y="2538000"/>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635000"/>
          </a:effectLst>
          <a:extLst>
            <a:ext uri="{909E8E84-426E-40DD-AFC4-6F175D3DCCD1}">
              <a14:hiddenFill xmlns:a14="http://schemas.microsoft.com/office/drawing/2010/main">
                <a:solidFill>
                  <a:srgbClr val="FFFFFF"/>
                </a:solidFill>
              </a14:hiddenFill>
            </a:ext>
          </a:extLst>
        </p:spPr>
      </p:pic>
      <p:pic>
        <p:nvPicPr>
          <p:cNvPr id="3074" name="Picture 2" descr="Image result for green castle woods carmarthen">
            <a:extLst>
              <a:ext uri="{FF2B5EF4-FFF2-40B4-BE49-F238E27FC236}">
                <a16:creationId xmlns:a16="http://schemas.microsoft.com/office/drawing/2014/main" id="{FD8F174F-C719-4881-95AD-1909DEB4BD3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070" r="17954"/>
          <a:stretch/>
        </p:blipFill>
        <p:spPr bwMode="auto">
          <a:xfrm>
            <a:off x="8689929" y="3739875"/>
            <a:ext cx="2880000" cy="288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444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2159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774BC-F543-4811-8723-1158CB8ECAEE}"/>
              </a:ext>
            </a:extLst>
          </p:cNvPr>
          <p:cNvSpPr>
            <a:spLocks noGrp="1"/>
          </p:cNvSpPr>
          <p:nvPr>
            <p:ph type="title"/>
          </p:nvPr>
        </p:nvSpPr>
        <p:spPr>
          <a:xfrm>
            <a:off x="768188" y="379721"/>
            <a:ext cx="3154923" cy="710499"/>
          </a:xfrm>
        </p:spPr>
        <p:txBody>
          <a:bodyPr>
            <a:normAutofit/>
          </a:bodyPr>
          <a:lstStyle/>
          <a:p>
            <a:r>
              <a:rPr lang="en-US" sz="3600" dirty="0">
                <a:latin typeface="Arial" panose="020B0604020202020204" pitchFamily="34" charset="0"/>
                <a:cs typeface="Arial" panose="020B0604020202020204" pitchFamily="34" charset="0"/>
              </a:rPr>
              <a:t>My Garden…..</a:t>
            </a:r>
            <a:endParaRPr lang="en-GB" sz="3600" dirty="0">
              <a:latin typeface="Arial" panose="020B0604020202020204" pitchFamily="34" charset="0"/>
              <a:cs typeface="Arial" panose="020B0604020202020204" pitchFamily="34" charset="0"/>
            </a:endParaRPr>
          </a:p>
        </p:txBody>
      </p:sp>
      <p:pic>
        <p:nvPicPr>
          <p:cNvPr id="5" name="Content Placeholder 4" descr="A backyard with a table and chairs&#10;&#10;Description automatically generated with low confidence">
            <a:extLst>
              <a:ext uri="{FF2B5EF4-FFF2-40B4-BE49-F238E27FC236}">
                <a16:creationId xmlns:a16="http://schemas.microsoft.com/office/drawing/2014/main" id="{B4F1F73D-C6B3-4420-A827-4303BED4F75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8941" y="1509269"/>
            <a:ext cx="5023644" cy="1820161"/>
          </a:xfrm>
        </p:spPr>
      </p:pic>
      <p:pic>
        <p:nvPicPr>
          <p:cNvPr id="9" name="Picture 8" descr="A picture containing area&#10;&#10;Description automatically generated">
            <a:extLst>
              <a:ext uri="{FF2B5EF4-FFF2-40B4-BE49-F238E27FC236}">
                <a16:creationId xmlns:a16="http://schemas.microsoft.com/office/drawing/2014/main" id="{CBCAD200-8480-4584-B6DA-B3431F79E5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0707" y="2419350"/>
            <a:ext cx="3529492" cy="1820161"/>
          </a:xfrm>
          <a:prstGeom prst="rect">
            <a:avLst/>
          </a:prstGeom>
        </p:spPr>
      </p:pic>
      <p:pic>
        <p:nvPicPr>
          <p:cNvPr id="11" name="Picture 10" descr="A picture containing outdoor, grass, plant, garden&#10;&#10;Description automatically generated">
            <a:extLst>
              <a:ext uri="{FF2B5EF4-FFF2-40B4-BE49-F238E27FC236}">
                <a16:creationId xmlns:a16="http://schemas.microsoft.com/office/drawing/2014/main" id="{E13A542A-1276-4B72-A0E5-55596BF14A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67677" y="2419350"/>
            <a:ext cx="2287055" cy="4139499"/>
          </a:xfrm>
          <a:prstGeom prst="rect">
            <a:avLst/>
          </a:prstGeom>
        </p:spPr>
      </p:pic>
      <p:pic>
        <p:nvPicPr>
          <p:cNvPr id="13" name="Picture 12" descr="A picture containing grass, outdoor&#10;&#10;Description automatically generated">
            <a:extLst>
              <a:ext uri="{FF2B5EF4-FFF2-40B4-BE49-F238E27FC236}">
                <a16:creationId xmlns:a16="http://schemas.microsoft.com/office/drawing/2014/main" id="{D5465E6A-7B36-498F-B5FB-428BD72BC0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6005" y="4415230"/>
            <a:ext cx="3451712" cy="2066925"/>
          </a:xfrm>
          <a:prstGeom prst="rect">
            <a:avLst/>
          </a:prstGeom>
        </p:spPr>
      </p:pic>
      <p:pic>
        <p:nvPicPr>
          <p:cNvPr id="15" name="Picture 14" descr="A picture containing tree, outdoor&#10;&#10;Description automatically generated">
            <a:extLst>
              <a:ext uri="{FF2B5EF4-FFF2-40B4-BE49-F238E27FC236}">
                <a16:creationId xmlns:a16="http://schemas.microsoft.com/office/drawing/2014/main" id="{D4745A81-7D5B-46EF-9644-6C1F6B0DBCC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0280" y="3810886"/>
            <a:ext cx="4962305" cy="2319338"/>
          </a:xfrm>
          <a:prstGeom prst="rect">
            <a:avLst/>
          </a:prstGeom>
        </p:spPr>
      </p:pic>
      <p:sp>
        <p:nvSpPr>
          <p:cNvPr id="16" name="TextBox 15">
            <a:extLst>
              <a:ext uri="{FF2B5EF4-FFF2-40B4-BE49-F238E27FC236}">
                <a16:creationId xmlns:a16="http://schemas.microsoft.com/office/drawing/2014/main" id="{5D461C7E-E0B0-40B7-B7F2-A74106252A4B}"/>
              </a:ext>
            </a:extLst>
          </p:cNvPr>
          <p:cNvSpPr txBox="1"/>
          <p:nvPr/>
        </p:nvSpPr>
        <p:spPr>
          <a:xfrm>
            <a:off x="5623902" y="207833"/>
            <a:ext cx="6189157" cy="2123658"/>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My Back Garden was so overgrown when I got the house brambles everywhere I could not see the fence at the bottom. I did not realize it was not all one level until I got people in to help make it a garden. I want some sort of garden my girls could have fun in like I did as a child in my grandmother’s garden, so I leveled the top part as best I could and then barked it all too. Then I made a section of potted flowers and a fairy garden for my little ones which they love. When doing the bottom part, I discovered a rockery under all the grass and brambles, so we planted flowers there. Now bees and other insects come and visit. On the tree down the bottom, I kept that so we could hang some bird feeders and a little bird house which my girls love to watch to see what birds come to visit. By request of my daughter, I have also ordered an insect house so we can have an insect hotel located in the garden too.</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103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8FA4B-6717-49A7-A528-E15E9E897B11}"/>
              </a:ext>
            </a:extLst>
          </p:cNvPr>
          <p:cNvSpPr>
            <a:spLocks noGrp="1"/>
          </p:cNvSpPr>
          <p:nvPr>
            <p:ph type="title"/>
          </p:nvPr>
        </p:nvSpPr>
        <p:spPr>
          <a:xfrm>
            <a:off x="540000" y="540000"/>
            <a:ext cx="6579257" cy="962229"/>
          </a:xfrm>
        </p:spPr>
        <p:txBody>
          <a:bodyPr>
            <a:normAutofit fontScale="90000"/>
          </a:bodyPr>
          <a:lstStyle/>
          <a:p>
            <a:r>
              <a:rPr lang="en-US" sz="3600" dirty="0">
                <a:latin typeface="Arial" panose="020B0604020202020204" pitchFamily="34" charset="0"/>
                <a:cs typeface="Arial" panose="020B0604020202020204" pitchFamily="34" charset="0"/>
              </a:rPr>
              <a:t>Wildlife and insects in my Back garden…..</a:t>
            </a:r>
            <a:endParaRPr lang="en-GB" sz="3600" dirty="0">
              <a:latin typeface="Arial" panose="020B0604020202020204" pitchFamily="34" charset="0"/>
              <a:cs typeface="Arial" panose="020B0604020202020204" pitchFamily="34" charset="0"/>
            </a:endParaRPr>
          </a:p>
        </p:txBody>
      </p:sp>
      <p:pic>
        <p:nvPicPr>
          <p:cNvPr id="4098" name="Picture 2" descr="Image result for insects found in your backyard">
            <a:extLst>
              <a:ext uri="{FF2B5EF4-FFF2-40B4-BE49-F238E27FC236}">
                <a16:creationId xmlns:a16="http://schemas.microsoft.com/office/drawing/2014/main" id="{E433E6D6-138E-4917-BDA9-8B4D74FC4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3288" y="1121909"/>
            <a:ext cx="1539455" cy="153945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insects found in your backyard">
            <a:extLst>
              <a:ext uri="{FF2B5EF4-FFF2-40B4-BE49-F238E27FC236}">
                <a16:creationId xmlns:a16="http://schemas.microsoft.com/office/drawing/2014/main" id="{96EA5DA7-E01C-4727-A921-EA8DB7A413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1818" y="5363642"/>
            <a:ext cx="1757616" cy="127158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insects found in your backyard">
            <a:extLst>
              <a:ext uri="{FF2B5EF4-FFF2-40B4-BE49-F238E27FC236}">
                <a16:creationId xmlns:a16="http://schemas.microsoft.com/office/drawing/2014/main" id="{42DA351F-509C-41E3-874F-55A002486B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2075" y="316706"/>
            <a:ext cx="32099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age result for insects found in your backyard">
            <a:extLst>
              <a:ext uri="{FF2B5EF4-FFF2-40B4-BE49-F238E27FC236}">
                <a16:creationId xmlns:a16="http://schemas.microsoft.com/office/drawing/2014/main" id="{F1234005-6A40-4FB1-A4C1-2ECC6614A6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79643" y="2861825"/>
            <a:ext cx="1688920" cy="1134349"/>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Image result for insects found in your backyard">
            <a:extLst>
              <a:ext uri="{FF2B5EF4-FFF2-40B4-BE49-F238E27FC236}">
                <a16:creationId xmlns:a16="http://schemas.microsoft.com/office/drawing/2014/main" id="{CE1FF355-939E-4EEE-B14D-3D315EAA05C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20465" y="5322092"/>
            <a:ext cx="1231535" cy="1354688"/>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Image result for insects found in your backyard">
            <a:extLst>
              <a:ext uri="{FF2B5EF4-FFF2-40B4-BE49-F238E27FC236}">
                <a16:creationId xmlns:a16="http://schemas.microsoft.com/office/drawing/2014/main" id="{2CE13526-899E-4000-992D-D305A96EEE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01818" y="2724149"/>
            <a:ext cx="3723654" cy="2333625"/>
          </a:xfrm>
          <a:prstGeom prst="rect">
            <a:avLst/>
          </a:prstGeom>
          <a:noFill/>
          <a:extLst>
            <a:ext uri="{909E8E84-426E-40DD-AFC4-6F175D3DCCD1}">
              <a14:hiddenFill xmlns:a14="http://schemas.microsoft.com/office/drawing/2010/main">
                <a:solidFill>
                  <a:srgbClr val="FFFFFF"/>
                </a:solidFill>
              </a14:hiddenFill>
            </a:ext>
          </a:extLst>
        </p:spPr>
      </p:pic>
      <p:pic>
        <p:nvPicPr>
          <p:cNvPr id="4112" name="Picture 16" descr="Image result for worms found in your backyard">
            <a:extLst>
              <a:ext uri="{FF2B5EF4-FFF2-40B4-BE49-F238E27FC236}">
                <a16:creationId xmlns:a16="http://schemas.microsoft.com/office/drawing/2014/main" id="{E3C08B2F-93F6-4894-A772-D9990648AE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68094" y="4149790"/>
            <a:ext cx="3938037" cy="2495939"/>
          </a:xfrm>
          <a:prstGeom prst="rect">
            <a:avLst/>
          </a:prstGeom>
          <a:noFill/>
          <a:extLst>
            <a:ext uri="{909E8E84-426E-40DD-AFC4-6F175D3DCCD1}">
              <a14:hiddenFill xmlns:a14="http://schemas.microsoft.com/office/drawing/2010/main">
                <a:solidFill>
                  <a:srgbClr val="FFFFFF"/>
                </a:solidFill>
              </a14:hiddenFill>
            </a:ext>
          </a:extLst>
        </p:spPr>
      </p:pic>
      <p:pic>
        <p:nvPicPr>
          <p:cNvPr id="4114" name="Picture 18" descr="Image result for magpie found in your backyard">
            <a:extLst>
              <a:ext uri="{FF2B5EF4-FFF2-40B4-BE49-F238E27FC236}">
                <a16:creationId xmlns:a16="http://schemas.microsoft.com/office/drawing/2014/main" id="{9FEFF15E-204E-4895-A819-AB1C221C02B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880893" y="1329611"/>
            <a:ext cx="3152775" cy="2495940"/>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Image result for little brown bird found in your backyard">
            <a:extLst>
              <a:ext uri="{FF2B5EF4-FFF2-40B4-BE49-F238E27FC236}">
                <a16:creationId xmlns:a16="http://schemas.microsoft.com/office/drawing/2014/main" id="{C029B033-7FFA-4834-984A-09426B1067A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6528" y="4434954"/>
            <a:ext cx="3457575" cy="2200275"/>
          </a:xfrm>
          <a:prstGeom prst="rect">
            <a:avLst/>
          </a:prstGeom>
          <a:noFill/>
          <a:extLst>
            <a:ext uri="{909E8E84-426E-40DD-AFC4-6F175D3DCCD1}">
              <a14:hiddenFill xmlns:a14="http://schemas.microsoft.com/office/drawing/2010/main">
                <a:solidFill>
                  <a:srgbClr val="FFFFFF"/>
                </a:solidFill>
              </a14:hiddenFill>
            </a:ext>
          </a:extLst>
        </p:spPr>
      </p:pic>
      <p:pic>
        <p:nvPicPr>
          <p:cNvPr id="4118" name="Picture 22" descr="Image result for butterfly found in your backyard">
            <a:extLst>
              <a:ext uri="{FF2B5EF4-FFF2-40B4-BE49-F238E27FC236}">
                <a16:creationId xmlns:a16="http://schemas.microsoft.com/office/drawing/2014/main" id="{2A97A318-1114-421E-9EA9-6DDE103300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82245" y="1652586"/>
            <a:ext cx="2429248" cy="2495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899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78" name="Rectangle 77">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9" name="Oval 78">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0" name="Oval 79">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81" name="Group 80">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6" name="Rectangle 85">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7" name="Rectangle 86">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82" name="Group 81">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4" name="Rectangle 83">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5" name="Rectangle 84">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3" name="Rectangle 82">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9" name="Rectangle 88">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91" name="Rectangle 90">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 name="Group 92">
            <a:extLst>
              <a:ext uri="{FF2B5EF4-FFF2-40B4-BE49-F238E27FC236}">
                <a16:creationId xmlns:a16="http://schemas.microsoft.com/office/drawing/2014/main" id="{65CE5BB6-A0C6-46E7-8B83-5A72B1A14E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2685" y="0"/>
            <a:ext cx="4774524" cy="4774524"/>
            <a:chOff x="2387545" y="19050"/>
            <a:chExt cx="4774524" cy="4774524"/>
          </a:xfrm>
        </p:grpSpPr>
        <p:sp>
          <p:nvSpPr>
            <p:cNvPr id="94" name="Oval 93">
              <a:extLst>
                <a:ext uri="{FF2B5EF4-FFF2-40B4-BE49-F238E27FC236}">
                  <a16:creationId xmlns:a16="http://schemas.microsoft.com/office/drawing/2014/main" id="{766F3CFE-385A-44E8-9BE9-2C7CFC0979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387545" y="19050"/>
              <a:ext cx="4774524" cy="4774524"/>
            </a:xfrm>
            <a:prstGeom prst="ellipse">
              <a:avLst/>
            </a:prstGeom>
            <a:solidFill>
              <a:schemeClr val="accent2">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D48A0E9A-1806-4661-9ACE-A679BAD5479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565836" y="1193574"/>
              <a:ext cx="3600000" cy="360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6E744A3-35B1-48A3-9F96-F7959F266D61}"/>
              </a:ext>
            </a:extLst>
          </p:cNvPr>
          <p:cNvSpPr>
            <a:spLocks noGrp="1"/>
          </p:cNvSpPr>
          <p:nvPr>
            <p:ph type="title"/>
          </p:nvPr>
        </p:nvSpPr>
        <p:spPr>
          <a:xfrm>
            <a:off x="7143158" y="151633"/>
            <a:ext cx="4500561" cy="634524"/>
          </a:xfrm>
        </p:spPr>
        <p:txBody>
          <a:bodyPr vert="horz" lIns="91440" tIns="45720" rIns="91440" bIns="45720" rtlCol="0" anchor="b">
            <a:normAutofit fontScale="90000"/>
          </a:bodyPr>
          <a:lstStyle/>
          <a:p>
            <a:r>
              <a:rPr lang="en-US" sz="4000" dirty="0">
                <a:latin typeface="Arial" panose="020B0604020202020204" pitchFamily="34" charset="0"/>
                <a:cs typeface="Arial" panose="020B0604020202020204" pitchFamily="34" charset="0"/>
              </a:rPr>
              <a:t>Bumble bees……..</a:t>
            </a:r>
          </a:p>
        </p:txBody>
      </p:sp>
      <p:sp>
        <p:nvSpPr>
          <p:cNvPr id="97" name="Oval 96">
            <a:extLst>
              <a:ext uri="{FF2B5EF4-FFF2-40B4-BE49-F238E27FC236}">
                <a16:creationId xmlns:a16="http://schemas.microsoft.com/office/drawing/2014/main" id="{6C23CABB-C8B5-495B-998A-9FE07A2B2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99763" y="3357243"/>
            <a:ext cx="2880000" cy="2880000"/>
          </a:xfrm>
          <a:prstGeom prst="ellipse">
            <a:avLst/>
          </a:prstGeom>
          <a:solidFill>
            <a:schemeClr val="accent2">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576F923A-CEE3-499A-8295-973A368F7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6205" y="553087"/>
            <a:ext cx="2880000" cy="2880000"/>
          </a:xfrm>
          <a:prstGeom prst="ellipse">
            <a:avLst/>
          </a:prstGeom>
          <a:solidFill>
            <a:schemeClr val="accent1">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mage result for bumble bees">
            <a:extLst>
              <a:ext uri="{FF2B5EF4-FFF2-40B4-BE49-F238E27FC236}">
                <a16:creationId xmlns:a16="http://schemas.microsoft.com/office/drawing/2014/main" id="{F31F38EC-104F-4A1A-9BD1-AD1AF8D470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334"/>
          <a:stretch/>
        </p:blipFill>
        <p:spPr bwMode="auto">
          <a:xfrm>
            <a:off x="20" y="553087"/>
            <a:ext cx="2879980" cy="288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381000"/>
          </a:effectLst>
          <a:extLst>
            <a:ext uri="{909E8E84-426E-40DD-AFC4-6F175D3DCCD1}">
              <a14:hiddenFill xmlns:a14="http://schemas.microsoft.com/office/drawing/2010/main">
                <a:solidFill>
                  <a:srgbClr val="FFFFFF"/>
                </a:solidFill>
              </a14:hiddenFill>
            </a:ext>
          </a:extLst>
        </p:spPr>
      </p:pic>
      <p:grpSp>
        <p:nvGrpSpPr>
          <p:cNvPr id="101" name="Group 100">
            <a:extLst>
              <a:ext uri="{FF2B5EF4-FFF2-40B4-BE49-F238E27FC236}">
                <a16:creationId xmlns:a16="http://schemas.microsoft.com/office/drawing/2014/main" id="{A52CC64E-8B9B-4171-A2C9-60BD6AA62A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90633" y="3727928"/>
            <a:ext cx="2924528" cy="3130072"/>
            <a:chOff x="3684252" y="3611725"/>
            <a:chExt cx="2924528" cy="3130072"/>
          </a:xfrm>
        </p:grpSpPr>
        <p:sp>
          <p:nvSpPr>
            <p:cNvPr id="102" name="Oval 101">
              <a:extLst>
                <a:ext uri="{FF2B5EF4-FFF2-40B4-BE49-F238E27FC236}">
                  <a16:creationId xmlns:a16="http://schemas.microsoft.com/office/drawing/2014/main" id="{BC2EB418-ED39-4631-BF3B-84F69F29B34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3728780" y="3861797"/>
              <a:ext cx="2880000" cy="2880000"/>
            </a:xfrm>
            <a:prstGeom prst="ellipse">
              <a:avLst/>
            </a:prstGeom>
            <a:solidFill>
              <a:schemeClr val="accent3">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711C51ED-B948-49DD-92E1-EA560A222E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3684252" y="3611725"/>
              <a:ext cx="2880000" cy="2880000"/>
            </a:xfrm>
            <a:prstGeom prst="ellipse">
              <a:avLst/>
            </a:prstGeom>
            <a:solidFill>
              <a:schemeClr val="accent2">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 name="Oval 104">
            <a:extLst>
              <a:ext uri="{FF2B5EF4-FFF2-40B4-BE49-F238E27FC236}">
                <a16:creationId xmlns:a16="http://schemas.microsoft.com/office/drawing/2014/main" id="{75CA0981-FDC7-4CF5-90AA-4AB9CBE39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10693" y="3582043"/>
            <a:ext cx="2880000" cy="2880000"/>
          </a:xfrm>
          <a:prstGeom prst="ellipse">
            <a:avLst/>
          </a:prstGeom>
          <a:solidFill>
            <a:schemeClr val="accent1">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Image result for bumble bees">
            <a:extLst>
              <a:ext uri="{FF2B5EF4-FFF2-40B4-BE49-F238E27FC236}">
                <a16:creationId xmlns:a16="http://schemas.microsoft.com/office/drawing/2014/main" id="{63EBC451-CBAC-4698-A3D1-2AEFA29C11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991" r="14176" b="1"/>
          <a:stretch/>
        </p:blipFill>
        <p:spPr bwMode="auto">
          <a:xfrm>
            <a:off x="2411524" y="10"/>
            <a:ext cx="4320000" cy="431999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635000"/>
          </a:effectLst>
          <a:extLst>
            <a:ext uri="{909E8E84-426E-40DD-AFC4-6F175D3DCCD1}">
              <a14:hiddenFill xmlns:a14="http://schemas.microsoft.com/office/drawing/2010/main">
                <a:solidFill>
                  <a:srgbClr val="FFFFFF"/>
                </a:solidFill>
              </a14:hiddenFill>
            </a:ext>
          </a:extLst>
        </p:spPr>
      </p:pic>
      <p:pic>
        <p:nvPicPr>
          <p:cNvPr id="5128" name="Picture 8" descr="Image result for bumble bees nest">
            <a:extLst>
              <a:ext uri="{FF2B5EF4-FFF2-40B4-BE49-F238E27FC236}">
                <a16:creationId xmlns:a16="http://schemas.microsoft.com/office/drawing/2014/main" id="{6626446D-CB0B-474B-98AB-65DA151F324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456" r="16402" b="-1"/>
          <a:stretch/>
        </p:blipFill>
        <p:spPr bwMode="auto">
          <a:xfrm>
            <a:off x="372539" y="3087012"/>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508000"/>
          </a:effectLst>
          <a:extLst>
            <a:ext uri="{909E8E84-426E-40DD-AFC4-6F175D3DCCD1}">
              <a14:hiddenFill xmlns:a14="http://schemas.microsoft.com/office/drawing/2010/main">
                <a:solidFill>
                  <a:srgbClr val="FFFFFF"/>
                </a:solidFill>
              </a14:hiddenFill>
            </a:ext>
          </a:extLst>
        </p:spPr>
      </p:pic>
      <p:pic>
        <p:nvPicPr>
          <p:cNvPr id="5122" name="Picture 2" descr="Image result for bumble bees">
            <a:extLst>
              <a:ext uri="{FF2B5EF4-FFF2-40B4-BE49-F238E27FC236}">
                <a16:creationId xmlns:a16="http://schemas.microsoft.com/office/drawing/2014/main" id="{E84C3217-5E90-474E-BEAC-40DF2B19838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179" r="13254"/>
          <a:stretch/>
        </p:blipFill>
        <p:spPr bwMode="auto">
          <a:xfrm>
            <a:off x="3813994" y="3857811"/>
            <a:ext cx="2880000" cy="288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3810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AE374F2-966C-4925-8E24-7582DE7B3BC5}"/>
              </a:ext>
            </a:extLst>
          </p:cNvPr>
          <p:cNvSpPr txBox="1"/>
          <p:nvPr/>
        </p:nvSpPr>
        <p:spPr>
          <a:xfrm>
            <a:off x="6982616" y="856714"/>
            <a:ext cx="4937748" cy="581697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 few things you should know about Bumble Bees they have 5 eyes and 6 legs; the honeybee lives in a hive or a colonies. The bees in the hives are divided into three categories, the queen, the workers and the drones. There are also more than 20,000 different species of bees. Bees can see all colors apart from red. That and their sense of smell can help them find what flowers they need to collect pollen from. The average beehive can have up to 50,000 bees in it. Every bumble bee will have 170 odorant receptors, which means their sense of smell as amazing. Each worker bee will go from each flower collecting nectar, in one trip out of the hive a bee can visit 50 to 100 flowers. Carpenter bees can create tunnels that will look about one to two inches deep, but they will be up to 10 feet long. The queen bee will lay all the eggs in a colony, at peak season the queen can lay over 2,500 eggs per day. Honeybees are amazing flyers as they can hit the speed of 25km per hour, that means their little wings beat 200 times per second. Bumble bees take 21 days to start from an egg to develop into an adult bee. Within all that the sad realization is that over the last 15 years colonies of bees have been disappearing, and the reason remains unknown but, in some regions, up to 90% of bees have disappeared and still are. Bees have been around for a long time, but with the advancement of industrialization and the use of pesticides and their various variants, bees are in greater danger than ever.  These are much more than small insects; they play an important role in the world's ecosystems through pollination.  They are in charge of pollinating vegetables in plots near their hives so that other pollinators, such as birds, bats, and other species, can transport the pollen collected from these flowers to fertilize the plants later.  Bees are the first pollinators, and whether seeds germinate, and fruits grow is dependent on them. And not only that, for as long as time bees have benefited all the plants, us as people and the world it’s self, contributing to the food security and on-going nutrition.</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2851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CB23A0F1-5DCC-42D6-BE82-CDB1501C9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0" name="Rectangle 79">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3" name="Group 82">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8" name="Rectangle 87">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4" name="Group 83">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6" name="Rectangle 85">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5" name="Rectangle 84">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1" name="Rectangle 90">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F865415-580F-465C-B772-6B228C5A0633}"/>
              </a:ext>
            </a:extLst>
          </p:cNvPr>
          <p:cNvSpPr>
            <a:spLocks noGrp="1"/>
          </p:cNvSpPr>
          <p:nvPr>
            <p:ph type="title"/>
          </p:nvPr>
        </p:nvSpPr>
        <p:spPr>
          <a:xfrm>
            <a:off x="6669368" y="157286"/>
            <a:ext cx="4403777" cy="783975"/>
          </a:xfrm>
        </p:spPr>
        <p:txBody>
          <a:bodyPr anchor="b">
            <a:normAutofit/>
          </a:bodyPr>
          <a:lstStyle/>
          <a:p>
            <a:r>
              <a:rPr lang="en-US" sz="4000" dirty="0">
                <a:latin typeface="Arial" panose="020B0604020202020204" pitchFamily="34" charset="0"/>
                <a:cs typeface="Arial" panose="020B0604020202020204" pitchFamily="34" charset="0"/>
              </a:rPr>
              <a:t>John Muir…..</a:t>
            </a:r>
            <a:endParaRPr lang="en-GB" sz="4000" dirty="0">
              <a:latin typeface="Arial" panose="020B0604020202020204" pitchFamily="34" charset="0"/>
              <a:cs typeface="Arial" panose="020B0604020202020204" pitchFamily="34" charset="0"/>
            </a:endParaRPr>
          </a:p>
        </p:txBody>
      </p:sp>
      <p:pic>
        <p:nvPicPr>
          <p:cNvPr id="7176" name="Picture 8" descr="Image result for john muir linking to early years quotes">
            <a:extLst>
              <a:ext uri="{FF2B5EF4-FFF2-40B4-BE49-F238E27FC236}">
                <a16:creationId xmlns:a16="http://schemas.microsoft.com/office/drawing/2014/main" id="{A530C211-B707-45B6-9D70-AD2BE0B58D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458" y="253699"/>
            <a:ext cx="2931256" cy="1746551"/>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result for john muir linking to early years quotes">
            <a:extLst>
              <a:ext uri="{FF2B5EF4-FFF2-40B4-BE49-F238E27FC236}">
                <a16:creationId xmlns:a16="http://schemas.microsoft.com/office/drawing/2014/main" id="{38C499FC-02FF-4337-B67E-D3F321AC9F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00565" y="549274"/>
            <a:ext cx="2644608" cy="279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Image result for john muir linking to early years quotes">
            <a:extLst>
              <a:ext uri="{FF2B5EF4-FFF2-40B4-BE49-F238E27FC236}">
                <a16:creationId xmlns:a16="http://schemas.microsoft.com/office/drawing/2014/main" id="{09091C63-30A6-4943-892D-E166D86C00B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18457" y="4525072"/>
            <a:ext cx="2931257" cy="206104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john muir linking to early years quotes">
            <a:extLst>
              <a:ext uri="{FF2B5EF4-FFF2-40B4-BE49-F238E27FC236}">
                <a16:creationId xmlns:a16="http://schemas.microsoft.com/office/drawing/2014/main" id="{D8EAD7C4-5289-4B4D-9B19-E246B6A91CC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769525" y="3524400"/>
            <a:ext cx="2706688" cy="27936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128525C-5990-455A-88CC-49B1EE03A43A}"/>
              </a:ext>
            </a:extLst>
          </p:cNvPr>
          <p:cNvSpPr>
            <a:spLocks noGrp="1"/>
          </p:cNvSpPr>
          <p:nvPr>
            <p:ph idx="1"/>
          </p:nvPr>
        </p:nvSpPr>
        <p:spPr>
          <a:xfrm>
            <a:off x="6710630" y="931563"/>
            <a:ext cx="5209735" cy="5386437"/>
          </a:xfrm>
        </p:spPr>
        <p:txBody>
          <a:bodyPr anchor="t">
            <a:normAutofit fontScale="92500"/>
          </a:bodyPr>
          <a:lstStyle/>
          <a:p>
            <a:pPr marL="0" indent="0">
              <a:lnSpc>
                <a:spcPct val="115000"/>
              </a:lnSpc>
              <a:buNone/>
            </a:pPr>
            <a:r>
              <a:rPr lang="en-US" sz="1200" dirty="0">
                <a:latin typeface="Arial" panose="020B0604020202020204" pitchFamily="34" charset="0"/>
                <a:cs typeface="Arial" panose="020B0604020202020204" pitchFamily="34" charset="0"/>
              </a:rPr>
              <a:t>John Muir grew up in Dunbar, East Lothian, but moved to the United States when he was 11 years old.  According to historians, his love of the natural world was already developed at the time.  Muir went on to become a national hero in the United States and one of the most influential figures in the history of the environmental movement.  </a:t>
            </a:r>
            <a:r>
              <a:rPr lang="en-US" sz="1200" dirty="0" err="1">
                <a:latin typeface="Arial" panose="020B0604020202020204" pitchFamily="34" charset="0"/>
                <a:cs typeface="Arial" panose="020B0604020202020204" pitchFamily="34" charset="0"/>
              </a:rPr>
              <a:t>Travellers</a:t>
            </a:r>
            <a:r>
              <a:rPr lang="en-US" sz="1200" dirty="0">
                <a:latin typeface="Arial" panose="020B0604020202020204" pitchFamily="34" charset="0"/>
                <a:cs typeface="Arial" panose="020B0604020202020204" pitchFamily="34" charset="0"/>
              </a:rPr>
              <a:t> who complete the entire John Muir Way cover 134 miles and travel through central Scotland. The official route begins in Helensburgh on the west coast, where Muir set sail for America, and continues to Falkirk, Linlithgow, and Edinburgh before ending in Dunbar, the naturalist's birthplace. </a:t>
            </a:r>
          </a:p>
          <a:p>
            <a:pPr marL="0" indent="0">
              <a:lnSpc>
                <a:spcPct val="115000"/>
              </a:lnSpc>
              <a:buNone/>
            </a:pPr>
            <a:r>
              <a:rPr lang="en-US" sz="1200" dirty="0">
                <a:latin typeface="Arial" panose="020B0604020202020204" pitchFamily="34" charset="0"/>
                <a:cs typeface="Arial" panose="020B0604020202020204" pitchFamily="34" charset="0"/>
              </a:rPr>
              <a:t>Children who are connected to nature will help to shape the future. Children should jump at the chance to learn outside, to be adventurous in natural settings, and to work hard as active conservationists. After all, how will children learn about, understand, and care for the environment if they are not connected to it? Completing this prestigious, internationally-recognized environmental award is a fantastic vehicle for allowing children to explore their values and spirituality while encouraging them to connect, enjoy, and care for wild places.</a:t>
            </a:r>
          </a:p>
          <a:p>
            <a:pPr marL="0" indent="0">
              <a:lnSpc>
                <a:spcPct val="115000"/>
              </a:lnSpc>
              <a:buNone/>
            </a:pPr>
            <a:r>
              <a:rPr lang="en-US" sz="1200" dirty="0">
                <a:latin typeface="Arial" panose="020B0604020202020204" pitchFamily="34" charset="0"/>
                <a:cs typeface="Arial" panose="020B0604020202020204" pitchFamily="34" charset="0"/>
              </a:rPr>
              <a:t>By doing this John Muir assignment I have realized we should be spending more  time enjoying nature and what we have around us. Myself and my daughter has decided to make a few new additions to the back garden to help encourage and conserve nature. We have ordered a bug hotel put up more bird feeders and we are thinking of ordering a bird bath for the garden, we have also planted more plants and flowers for the bees and butterflies, this has brought us closer as a family and my daughters have enjoyed being outdoors as much as me.</a:t>
            </a:r>
          </a:p>
          <a:p>
            <a:pPr marL="0" indent="0">
              <a:lnSpc>
                <a:spcPct val="115000"/>
              </a:lnSpc>
              <a:buNone/>
            </a:pPr>
            <a:endParaRPr lang="en-GB" sz="1500" dirty="0">
              <a:latin typeface="Arial" panose="020B0604020202020204" pitchFamily="34" charset="0"/>
              <a:cs typeface="Arial" panose="020B0604020202020204" pitchFamily="34" charset="0"/>
            </a:endParaRPr>
          </a:p>
        </p:txBody>
      </p:sp>
      <p:pic>
        <p:nvPicPr>
          <p:cNvPr id="7180" name="Picture 12" descr="Image result for john muir linking to early years ">
            <a:extLst>
              <a:ext uri="{FF2B5EF4-FFF2-40B4-BE49-F238E27FC236}">
                <a16:creationId xmlns:a16="http://schemas.microsoft.com/office/drawing/2014/main" id="{70E455F5-E6B4-448E-99DA-BA97E5E107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1944" y="2191098"/>
            <a:ext cx="3028950"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913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7638FD28-2177-4BC8-A53A-3BAFDC92A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41490" y="3078000"/>
            <a:ext cx="3600000" cy="3600000"/>
          </a:xfrm>
          <a:prstGeom prst="ellipse">
            <a:avLst/>
          </a:prstGeom>
          <a:solidFill>
            <a:schemeClr val="accent1"/>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11BABB36-6AA0-4DD1-AB05-54384B33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504" y="1777588"/>
            <a:ext cx="4320000" cy="43200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61753A-58A5-41F7-82D7-70979A457B04}"/>
              </a:ext>
            </a:extLst>
          </p:cNvPr>
          <p:cNvSpPr>
            <a:spLocks noGrp="1"/>
          </p:cNvSpPr>
          <p:nvPr>
            <p:ph type="title"/>
          </p:nvPr>
        </p:nvSpPr>
        <p:spPr>
          <a:xfrm>
            <a:off x="540000" y="540000"/>
            <a:ext cx="4500561" cy="2181946"/>
          </a:xfrm>
        </p:spPr>
        <p:txBody>
          <a:bodyPr anchor="t">
            <a:normAutofit/>
          </a:bodyPr>
          <a:lstStyle/>
          <a:p>
            <a:r>
              <a:rPr lang="en-US" dirty="0"/>
              <a:t>My reflection…..</a:t>
            </a:r>
            <a:endParaRPr lang="en-GB" dirty="0"/>
          </a:p>
        </p:txBody>
      </p:sp>
      <p:sp>
        <p:nvSpPr>
          <p:cNvPr id="145" name="Oval 144">
            <a:extLst>
              <a:ext uri="{FF2B5EF4-FFF2-40B4-BE49-F238E27FC236}">
                <a16:creationId xmlns:a16="http://schemas.microsoft.com/office/drawing/2014/main" id="{62D0F60A-9059-468D-B160-FDFE819AC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861379" y="3743061"/>
            <a:ext cx="2880000" cy="2880000"/>
          </a:xfrm>
          <a:prstGeom prst="ellipse">
            <a:avLst/>
          </a:prstGeom>
          <a:solidFill>
            <a:schemeClr val="accent1">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457AED8C-0CC4-4DA2-89A7-96E4665D9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72000" y="613463"/>
            <a:ext cx="3600000" cy="3600000"/>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9" name="Oval 148">
            <a:extLst>
              <a:ext uri="{FF2B5EF4-FFF2-40B4-BE49-F238E27FC236}">
                <a16:creationId xmlns:a16="http://schemas.microsoft.com/office/drawing/2014/main" id="{08965311-3484-4E0E-A335-034675E6D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32648" y="1"/>
            <a:ext cx="2880000" cy="2880000"/>
          </a:xfrm>
          <a:prstGeom prst="ellipse">
            <a:avLst/>
          </a:prstGeom>
          <a:solidFill>
            <a:schemeClr val="accent3">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0" name="Content Placeholder 6149">
            <a:extLst>
              <a:ext uri="{FF2B5EF4-FFF2-40B4-BE49-F238E27FC236}">
                <a16:creationId xmlns:a16="http://schemas.microsoft.com/office/drawing/2014/main" id="{D692054B-AD21-05D7-8D8A-439EA547200B}"/>
              </a:ext>
            </a:extLst>
          </p:cNvPr>
          <p:cNvSpPr>
            <a:spLocks noGrp="1"/>
          </p:cNvSpPr>
          <p:nvPr>
            <p:ph idx="1"/>
          </p:nvPr>
        </p:nvSpPr>
        <p:spPr>
          <a:xfrm>
            <a:off x="229575" y="2681445"/>
            <a:ext cx="4500562" cy="3361604"/>
          </a:xfrm>
        </p:spPr>
        <p:txBody>
          <a:bodyPr anchor="t">
            <a:normAutofit lnSpcReduction="10000"/>
          </a:bodyPr>
          <a:lstStyle/>
          <a:p>
            <a:pPr marL="0" indent="0">
              <a:lnSpc>
                <a:spcPct val="115000"/>
              </a:lnSpc>
              <a:buNone/>
            </a:pPr>
            <a:r>
              <a:rPr lang="en-US" sz="1500" dirty="0"/>
              <a:t>Due to covid-19 it made me realize how beautiful the outside can be, by taking long country walks and discovering new places with wonderful scenery Carmarthenshire has to offer.</a:t>
            </a:r>
          </a:p>
          <a:p>
            <a:pPr marL="0" indent="0">
              <a:lnSpc>
                <a:spcPct val="115000"/>
              </a:lnSpc>
              <a:buNone/>
            </a:pPr>
            <a:r>
              <a:rPr lang="en-US" sz="1500" dirty="0"/>
              <a:t>This has brought my family together and made us healthier and made us realize technology is not everything due to having a baby in lockdown. We can now share all our family adventures with her as well and stop rushing my life away and take the time to do theses priceless things with my </a:t>
            </a:r>
            <a:r>
              <a:rPr lang="en-US" sz="1500"/>
              <a:t>family in </a:t>
            </a:r>
            <a:r>
              <a:rPr lang="en-US" sz="1500" dirty="0"/>
              <a:t>future. </a:t>
            </a:r>
          </a:p>
        </p:txBody>
      </p:sp>
      <p:sp>
        <p:nvSpPr>
          <p:cNvPr id="151" name="Oval 150">
            <a:extLst>
              <a:ext uri="{FF2B5EF4-FFF2-40B4-BE49-F238E27FC236}">
                <a16:creationId xmlns:a16="http://schemas.microsoft.com/office/drawing/2014/main" id="{6F2FB9DE-F8A8-4E4D-AF0A-C2666396F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15810" y="137287"/>
            <a:ext cx="2880000" cy="2880000"/>
          </a:xfrm>
          <a:prstGeom prst="ellipse">
            <a:avLst/>
          </a:prstGeom>
          <a:solidFill>
            <a:schemeClr val="accent2">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grass, sky, outdoor, field&#10;&#10;Description automatically generated">
            <a:extLst>
              <a:ext uri="{FF2B5EF4-FFF2-40B4-BE49-F238E27FC236}">
                <a16:creationId xmlns:a16="http://schemas.microsoft.com/office/drawing/2014/main" id="{BF036369-A3FC-4127-9E3E-E909505BE12B}"/>
              </a:ext>
            </a:extLst>
          </p:cNvPr>
          <p:cNvPicPr>
            <a:picLocks noChangeAspect="1"/>
          </p:cNvPicPr>
          <p:nvPr/>
        </p:nvPicPr>
        <p:blipFill rotWithShape="1">
          <a:blip r:embed="rId2">
            <a:extLst>
              <a:ext uri="{28A0092B-C50C-407E-A947-70E740481C1C}">
                <a14:useLocalDpi xmlns:a14="http://schemas.microsoft.com/office/drawing/2010/main" val="0"/>
              </a:ext>
            </a:extLst>
          </a:blip>
          <a:srcRect t="10738" r="3" b="41514"/>
          <a:stretch/>
        </p:blipFill>
        <p:spPr>
          <a:xfrm>
            <a:off x="6111673" y="10"/>
            <a:ext cx="2880000" cy="287999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444500"/>
          </a:effectLst>
        </p:spPr>
      </p:pic>
      <p:pic>
        <p:nvPicPr>
          <p:cNvPr id="7" name="Picture 6" descr="A picture containing outdoor, tree, sky, grass&#10;&#10;Description automatically generated">
            <a:extLst>
              <a:ext uri="{FF2B5EF4-FFF2-40B4-BE49-F238E27FC236}">
                <a16:creationId xmlns:a16="http://schemas.microsoft.com/office/drawing/2014/main" id="{1FD5E629-5CBE-40D9-8793-DAAA46F039D7}"/>
              </a:ext>
            </a:extLst>
          </p:cNvPr>
          <p:cNvPicPr>
            <a:picLocks noChangeAspect="1"/>
          </p:cNvPicPr>
          <p:nvPr/>
        </p:nvPicPr>
        <p:blipFill rotWithShape="1">
          <a:blip r:embed="rId3">
            <a:extLst>
              <a:ext uri="{28A0092B-C50C-407E-A947-70E740481C1C}">
                <a14:useLocalDpi xmlns:a14="http://schemas.microsoft.com/office/drawing/2010/main" val="0"/>
              </a:ext>
            </a:extLst>
          </a:blip>
          <a:srcRect t="30753" r="-1" b="21496"/>
          <a:stretch/>
        </p:blipFill>
        <p:spPr>
          <a:xfrm>
            <a:off x="8592000" y="451538"/>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pic>
        <p:nvPicPr>
          <p:cNvPr id="5" name="Content Placeholder 4" descr="A child sitting in a field of flowers&#10;&#10;Description automatically generated with medium confidence">
            <a:extLst>
              <a:ext uri="{FF2B5EF4-FFF2-40B4-BE49-F238E27FC236}">
                <a16:creationId xmlns:a16="http://schemas.microsoft.com/office/drawing/2014/main" id="{7378ECB8-A2C8-42E5-8107-ABBB846557CF}"/>
              </a:ext>
            </a:extLst>
          </p:cNvPr>
          <p:cNvPicPr>
            <a:picLocks noChangeAspect="1"/>
          </p:cNvPicPr>
          <p:nvPr/>
        </p:nvPicPr>
        <p:blipFill rotWithShape="1">
          <a:blip r:embed="rId4">
            <a:extLst>
              <a:ext uri="{28A0092B-C50C-407E-A947-70E740481C1C}">
                <a14:useLocalDpi xmlns:a14="http://schemas.microsoft.com/office/drawing/2010/main" val="0"/>
              </a:ext>
            </a:extLst>
          </a:blip>
          <a:srcRect t="14180" b="10820"/>
          <a:stretch/>
        </p:blipFill>
        <p:spPr>
          <a:xfrm>
            <a:off x="4686823" y="2538000"/>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635000"/>
          </a:effectLst>
        </p:spPr>
      </p:pic>
      <p:pic>
        <p:nvPicPr>
          <p:cNvPr id="6146" name="Picture 2" descr="Image result for covid-19">
            <a:extLst>
              <a:ext uri="{FF2B5EF4-FFF2-40B4-BE49-F238E27FC236}">
                <a16:creationId xmlns:a16="http://schemas.microsoft.com/office/drawing/2014/main" id="{64A99637-1D37-4F66-B8F4-17DB9285F86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3102" r="648"/>
          <a:stretch/>
        </p:blipFill>
        <p:spPr bwMode="auto">
          <a:xfrm>
            <a:off x="8689929" y="3739875"/>
            <a:ext cx="2880000" cy="288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noFill/>
          <a:effectLst>
            <a:softEdge rad="444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3640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5B97239-2685-48C8-8104-1D4E4E383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icture containing person, outdoor, baby&#10;&#10;Description automatically generated">
            <a:extLst>
              <a:ext uri="{FF2B5EF4-FFF2-40B4-BE49-F238E27FC236}">
                <a16:creationId xmlns:a16="http://schemas.microsoft.com/office/drawing/2014/main" id="{DB7D0A07-2734-4779-AA5C-4E4640CE1743}"/>
              </a:ext>
            </a:extLst>
          </p:cNvPr>
          <p:cNvPicPr>
            <a:picLocks noChangeAspect="1"/>
          </p:cNvPicPr>
          <p:nvPr/>
        </p:nvPicPr>
        <p:blipFill rotWithShape="1">
          <a:blip r:embed="rId2">
            <a:extLst>
              <a:ext uri="{28A0092B-C50C-407E-A947-70E740481C1C}">
                <a14:useLocalDpi xmlns:a14="http://schemas.microsoft.com/office/drawing/2010/main" val="0"/>
              </a:ext>
            </a:extLst>
          </a:blip>
          <a:srcRect r="-2" b="17833"/>
          <a:stretch/>
        </p:blipFill>
        <p:spPr>
          <a:xfrm>
            <a:off x="321734" y="321733"/>
            <a:ext cx="5674894" cy="3030842"/>
          </a:xfrm>
          <a:prstGeom prst="rect">
            <a:avLst/>
          </a:prstGeom>
        </p:spPr>
      </p:pic>
      <p:pic>
        <p:nvPicPr>
          <p:cNvPr id="7" name="Picture 6" descr="Ducks swimming in water&#10;&#10;Description automatically generated with medium confidence">
            <a:extLst>
              <a:ext uri="{FF2B5EF4-FFF2-40B4-BE49-F238E27FC236}">
                <a16:creationId xmlns:a16="http://schemas.microsoft.com/office/drawing/2014/main" id="{F37FDCA2-52E1-48BE-873B-0796CBC28292}"/>
              </a:ext>
            </a:extLst>
          </p:cNvPr>
          <p:cNvPicPr>
            <a:picLocks noChangeAspect="1"/>
          </p:cNvPicPr>
          <p:nvPr/>
        </p:nvPicPr>
        <p:blipFill rotWithShape="1">
          <a:blip r:embed="rId3">
            <a:extLst>
              <a:ext uri="{28A0092B-C50C-407E-A947-70E740481C1C}">
                <a14:useLocalDpi xmlns:a14="http://schemas.microsoft.com/office/drawing/2010/main" val="0"/>
              </a:ext>
            </a:extLst>
          </a:blip>
          <a:srcRect r="1" b="22200"/>
          <a:stretch/>
        </p:blipFill>
        <p:spPr>
          <a:xfrm>
            <a:off x="321735" y="3524289"/>
            <a:ext cx="2676579" cy="2776517"/>
          </a:xfrm>
          <a:prstGeom prst="rect">
            <a:avLst/>
          </a:prstGeom>
        </p:spPr>
      </p:pic>
      <p:pic>
        <p:nvPicPr>
          <p:cNvPr id="9" name="Picture 8" descr="A picture containing outdoor, sky, outdoor object, swing&#10;&#10;Description automatically generated">
            <a:extLst>
              <a:ext uri="{FF2B5EF4-FFF2-40B4-BE49-F238E27FC236}">
                <a16:creationId xmlns:a16="http://schemas.microsoft.com/office/drawing/2014/main" id="{0C281367-37AF-4A3F-B384-3E51A0DCE9CA}"/>
              </a:ext>
            </a:extLst>
          </p:cNvPr>
          <p:cNvPicPr>
            <a:picLocks noChangeAspect="1"/>
          </p:cNvPicPr>
          <p:nvPr/>
        </p:nvPicPr>
        <p:blipFill rotWithShape="1">
          <a:blip r:embed="rId4">
            <a:extLst>
              <a:ext uri="{28A0092B-C50C-407E-A947-70E740481C1C}">
                <a14:useLocalDpi xmlns:a14="http://schemas.microsoft.com/office/drawing/2010/main" val="0"/>
              </a:ext>
            </a:extLst>
          </a:blip>
          <a:srcRect r="2" b="20952"/>
          <a:stretch/>
        </p:blipFill>
        <p:spPr>
          <a:xfrm>
            <a:off x="3159553" y="3514855"/>
            <a:ext cx="2837076" cy="2785951"/>
          </a:xfrm>
          <a:prstGeom prst="rect">
            <a:avLst/>
          </a:prstGeom>
        </p:spPr>
      </p:pic>
      <p:pic>
        <p:nvPicPr>
          <p:cNvPr id="5" name="Picture 4" descr="A picture containing tree, outdoor, plant, green&#10;&#10;Description automatically generated">
            <a:extLst>
              <a:ext uri="{FF2B5EF4-FFF2-40B4-BE49-F238E27FC236}">
                <a16:creationId xmlns:a16="http://schemas.microsoft.com/office/drawing/2014/main" id="{DA5F75D8-A96A-41C9-9F49-611C134B5BB8}"/>
              </a:ext>
            </a:extLst>
          </p:cNvPr>
          <p:cNvPicPr>
            <a:picLocks noChangeAspect="1"/>
          </p:cNvPicPr>
          <p:nvPr/>
        </p:nvPicPr>
        <p:blipFill rotWithShape="1">
          <a:blip r:embed="rId5">
            <a:extLst>
              <a:ext uri="{28A0092B-C50C-407E-A947-70E740481C1C}">
                <a14:useLocalDpi xmlns:a14="http://schemas.microsoft.com/office/drawing/2010/main" val="0"/>
              </a:ext>
            </a:extLst>
          </a:blip>
          <a:srcRect t="14326" r="-2" b="6653"/>
          <a:stretch/>
        </p:blipFill>
        <p:spPr>
          <a:xfrm>
            <a:off x="6195373" y="321733"/>
            <a:ext cx="5674892" cy="5979074"/>
          </a:xfrm>
          <a:prstGeom prst="rect">
            <a:avLst/>
          </a:prstGeom>
        </p:spPr>
      </p:pic>
    </p:spTree>
    <p:extLst>
      <p:ext uri="{BB962C8B-B14F-4D97-AF65-F5344CB8AC3E}">
        <p14:creationId xmlns:p14="http://schemas.microsoft.com/office/powerpoint/2010/main" val="3974023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AAA6991-1DF8-455A-9991-7F52F9665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3" name="Picture 12" descr="A group of people walking on a path in a forest&#10;&#10;Description automatically generated with low confidence">
            <a:extLst>
              <a:ext uri="{FF2B5EF4-FFF2-40B4-BE49-F238E27FC236}">
                <a16:creationId xmlns:a16="http://schemas.microsoft.com/office/drawing/2014/main" id="{258B696D-BFA1-47E5-8C1C-B8F19A67225D}"/>
              </a:ext>
            </a:extLst>
          </p:cNvPr>
          <p:cNvPicPr>
            <a:picLocks noChangeAspect="1"/>
          </p:cNvPicPr>
          <p:nvPr/>
        </p:nvPicPr>
        <p:blipFill rotWithShape="1">
          <a:blip r:embed="rId2">
            <a:extLst>
              <a:ext uri="{28A0092B-C50C-407E-A947-70E740481C1C}">
                <a14:useLocalDpi xmlns:a14="http://schemas.microsoft.com/office/drawing/2010/main" val="0"/>
              </a:ext>
            </a:extLst>
          </a:blip>
          <a:srcRect l="-929" t="25225" r="928" b="29162"/>
          <a:stretch/>
        </p:blipFill>
        <p:spPr>
          <a:xfrm>
            <a:off x="320045" y="320039"/>
            <a:ext cx="4570678" cy="4128360"/>
          </a:xfrm>
          <a:prstGeom prst="rect">
            <a:avLst/>
          </a:prstGeom>
        </p:spPr>
      </p:pic>
      <p:pic>
        <p:nvPicPr>
          <p:cNvPr id="11" name="Picture 10" descr="A small waterfall in a forest&#10;&#10;Description automatically generated with low confidence">
            <a:extLst>
              <a:ext uri="{FF2B5EF4-FFF2-40B4-BE49-F238E27FC236}">
                <a16:creationId xmlns:a16="http://schemas.microsoft.com/office/drawing/2014/main" id="{74D8010B-2F12-40A1-AFEE-938B9DC7D500}"/>
              </a:ext>
            </a:extLst>
          </p:cNvPr>
          <p:cNvPicPr>
            <a:picLocks noChangeAspect="1"/>
          </p:cNvPicPr>
          <p:nvPr/>
        </p:nvPicPr>
        <p:blipFill rotWithShape="1">
          <a:blip r:embed="rId3">
            <a:extLst>
              <a:ext uri="{28A0092B-C50C-407E-A947-70E740481C1C}">
                <a14:useLocalDpi xmlns:a14="http://schemas.microsoft.com/office/drawing/2010/main" val="0"/>
              </a:ext>
            </a:extLst>
          </a:blip>
          <a:srcRect t="1923" r="3" b="351"/>
          <a:stretch/>
        </p:blipFill>
        <p:spPr>
          <a:xfrm>
            <a:off x="4968251" y="320039"/>
            <a:ext cx="2249424" cy="4128360"/>
          </a:xfrm>
          <a:prstGeom prst="rect">
            <a:avLst/>
          </a:prstGeom>
        </p:spPr>
      </p:pic>
      <p:pic>
        <p:nvPicPr>
          <p:cNvPr id="9" name="Picture 8" descr="A person and person lying on grass in front of a stone building&#10;&#10;Description automatically generated with low confidence">
            <a:extLst>
              <a:ext uri="{FF2B5EF4-FFF2-40B4-BE49-F238E27FC236}">
                <a16:creationId xmlns:a16="http://schemas.microsoft.com/office/drawing/2014/main" id="{8DCDD256-5EA3-4D78-A31F-2BEDD10EF659}"/>
              </a:ext>
            </a:extLst>
          </p:cNvPr>
          <p:cNvPicPr>
            <a:picLocks noChangeAspect="1"/>
          </p:cNvPicPr>
          <p:nvPr/>
        </p:nvPicPr>
        <p:blipFill rotWithShape="1">
          <a:blip r:embed="rId4">
            <a:extLst>
              <a:ext uri="{28A0092B-C50C-407E-A947-70E740481C1C}">
                <a14:useLocalDpi xmlns:a14="http://schemas.microsoft.com/office/drawing/2010/main" val="0"/>
              </a:ext>
            </a:extLst>
          </a:blip>
          <a:srcRect t="17573" r="-1" b="43231"/>
          <a:stretch/>
        </p:blipFill>
        <p:spPr>
          <a:xfrm>
            <a:off x="320044" y="4540159"/>
            <a:ext cx="2249424" cy="1754580"/>
          </a:xfrm>
          <a:prstGeom prst="rect">
            <a:avLst/>
          </a:prstGeom>
        </p:spPr>
      </p:pic>
      <p:pic>
        <p:nvPicPr>
          <p:cNvPr id="5" name="Picture 4" descr="A picture containing outdoor, tree, nature&#10;&#10;Description automatically generated">
            <a:extLst>
              <a:ext uri="{FF2B5EF4-FFF2-40B4-BE49-F238E27FC236}">
                <a16:creationId xmlns:a16="http://schemas.microsoft.com/office/drawing/2014/main" id="{CD488883-580D-4185-A5F0-7799C29812B7}"/>
              </a:ext>
            </a:extLst>
          </p:cNvPr>
          <p:cNvPicPr>
            <a:picLocks noChangeAspect="1"/>
          </p:cNvPicPr>
          <p:nvPr/>
        </p:nvPicPr>
        <p:blipFill rotWithShape="1">
          <a:blip r:embed="rId5">
            <a:extLst>
              <a:ext uri="{28A0092B-C50C-407E-A947-70E740481C1C}">
                <a14:useLocalDpi xmlns:a14="http://schemas.microsoft.com/office/drawing/2010/main" val="0"/>
              </a:ext>
            </a:extLst>
          </a:blip>
          <a:srcRect l="25762" r="2181" b="4"/>
          <a:stretch/>
        </p:blipFill>
        <p:spPr>
          <a:xfrm rot="16200000">
            <a:off x="4054071" y="3131136"/>
            <a:ext cx="1754580" cy="4572626"/>
          </a:xfrm>
          <a:prstGeom prst="rect">
            <a:avLst/>
          </a:prstGeom>
        </p:spPr>
      </p:pic>
      <p:pic>
        <p:nvPicPr>
          <p:cNvPr id="7" name="Picture 6">
            <a:extLst>
              <a:ext uri="{FF2B5EF4-FFF2-40B4-BE49-F238E27FC236}">
                <a16:creationId xmlns:a16="http://schemas.microsoft.com/office/drawing/2014/main" id="{7F468E57-E1FD-49F0-8D9E-18FD71AFF155}"/>
              </a:ext>
            </a:extLst>
          </p:cNvPr>
          <p:cNvPicPr>
            <a:picLocks noChangeAspect="1"/>
          </p:cNvPicPr>
          <p:nvPr/>
        </p:nvPicPr>
        <p:blipFill rotWithShape="1">
          <a:blip r:embed="rId6">
            <a:extLst>
              <a:ext uri="{28A0092B-C50C-407E-A947-70E740481C1C}">
                <a14:useLocalDpi xmlns:a14="http://schemas.microsoft.com/office/drawing/2010/main" val="0"/>
              </a:ext>
            </a:extLst>
          </a:blip>
          <a:srcRect t="21852" r="1" b="8571"/>
          <a:stretch/>
        </p:blipFill>
        <p:spPr>
          <a:xfrm>
            <a:off x="7287920" y="320039"/>
            <a:ext cx="4572626" cy="5974699"/>
          </a:xfrm>
          <a:prstGeom prst="rect">
            <a:avLst/>
          </a:prstGeom>
        </p:spPr>
      </p:pic>
    </p:spTree>
    <p:extLst>
      <p:ext uri="{BB962C8B-B14F-4D97-AF65-F5344CB8AC3E}">
        <p14:creationId xmlns:p14="http://schemas.microsoft.com/office/powerpoint/2010/main" val="3151692139"/>
      </p:ext>
    </p:extLst>
  </p:cSld>
  <p:clrMapOvr>
    <a:masterClrMapping/>
  </p:clrMapOvr>
</p:sld>
</file>

<file path=ppt/theme/theme1.xml><?xml version="1.0" encoding="utf-8"?>
<a:theme xmlns:a="http://schemas.openxmlformats.org/drawingml/2006/main" name="GlowVTI">
  <a:themeElements>
    <a:clrScheme name="AnalogousFromDarkSeed_2SEEDS">
      <a:dk1>
        <a:srgbClr val="000000"/>
      </a:dk1>
      <a:lt1>
        <a:srgbClr val="FFFFFF"/>
      </a:lt1>
      <a:dk2>
        <a:srgbClr val="413024"/>
      </a:dk2>
      <a:lt2>
        <a:srgbClr val="E2E6E8"/>
      </a:lt2>
      <a:accent1>
        <a:srgbClr val="B16C3B"/>
      </a:accent1>
      <a:accent2>
        <a:srgbClr val="C34D4D"/>
      </a:accent2>
      <a:accent3>
        <a:srgbClr val="B6A347"/>
      </a:accent3>
      <a:accent4>
        <a:srgbClr val="71B13B"/>
      </a:accent4>
      <a:accent5>
        <a:srgbClr val="4DB748"/>
      </a:accent5>
      <a:accent6>
        <a:srgbClr val="3BB167"/>
      </a:accent6>
      <a:hlink>
        <a:srgbClr val="3A9431"/>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4" ma:contentTypeDescription="Create a new document." ma:contentTypeScope="" ma:versionID="c8df3371fd59bb888f1aa5a6999c43ee">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d4c7f7fdf4a1ce268fcc9f78107df89c"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Location"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C6E581A-3516-452B-A864-AC8609A54593}">
  <ds:schemaRefs>
    <ds:schemaRef ds:uri="http://schemas.microsoft.com/sharepoint/v3/contenttype/forms"/>
  </ds:schemaRefs>
</ds:datastoreItem>
</file>

<file path=customXml/itemProps2.xml><?xml version="1.0" encoding="utf-8"?>
<ds:datastoreItem xmlns:ds="http://schemas.openxmlformats.org/officeDocument/2006/customXml" ds:itemID="{ADB7EA0E-CA44-4F90-9276-BE4B374222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9A8E11-DAD4-4FB7-86DB-C8A39CF40D92}">
  <ds:schemaRefs>
    <ds:schemaRef ds:uri="http://schemas.openxmlformats.org/package/2006/metadata/core-properties"/>
    <ds:schemaRef ds:uri="http://purl.org/dc/dcmitype/"/>
    <ds:schemaRef ds:uri="46b8f10f-f56e-4e87-af4a-2384ac144562"/>
    <ds:schemaRef ds:uri="921765a0-fcf6-47d1-8ac4-5d670786d758"/>
    <ds:schemaRef ds:uri="http://purl.org/dc/elements/1.1/"/>
    <ds:schemaRef ds:uri="http://schemas.microsoft.com/office/2006/metadata/properties"/>
    <ds:schemaRef ds:uri="http://schemas.microsoft.com/office/2006/documentManagement/types"/>
    <ds:schemaRef ds:uri="http://purl.org/dc/term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5699</TotalTime>
  <Words>1433</Words>
  <Application>Microsoft Office PowerPoint</Application>
  <PresentationFormat>Widescreen</PresentationFormat>
  <Paragraphs>19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Bell MT</vt:lpstr>
      <vt:lpstr>GlowVTI</vt:lpstr>
      <vt:lpstr>Regaining Paradise? Sustainability in the Early Years ECEY6005</vt:lpstr>
      <vt:lpstr>At the beginning….</vt:lpstr>
      <vt:lpstr>Discovering Carmarthen….</vt:lpstr>
      <vt:lpstr>My Garden…..</vt:lpstr>
      <vt:lpstr>Wildlife and insects in my Back garden…..</vt:lpstr>
      <vt:lpstr>Bumble bees……..</vt:lpstr>
      <vt:lpstr>John Muir…..</vt:lpstr>
      <vt:lpstr>My reflection…..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Regaining Paradise? Sustainability in the Early Years ECEY6005</dc:title>
  <dc:creator>Stacey Davies (1906417)</dc:creator>
  <cp:lastModifiedBy>Stacey Davies (1906417)</cp:lastModifiedBy>
  <cp:revision>3</cp:revision>
  <dcterms:created xsi:type="dcterms:W3CDTF">2022-05-08T20:58:13Z</dcterms:created>
  <dcterms:modified xsi:type="dcterms:W3CDTF">2022-05-12T19:59:54Z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