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9" r:id="rId2"/>
    <p:sldId id="316" r:id="rId3"/>
    <p:sldId id="499" r:id="rId4"/>
    <p:sldId id="592" r:id="rId5"/>
    <p:sldId id="593" r:id="rId6"/>
    <p:sldId id="359" r:id="rId7"/>
    <p:sldId id="355" r:id="rId8"/>
    <p:sldId id="326" r:id="rId9"/>
    <p:sldId id="532" r:id="rId10"/>
    <p:sldId id="540" r:id="rId11"/>
    <p:sldId id="356" r:id="rId12"/>
    <p:sldId id="638" r:id="rId13"/>
    <p:sldId id="653" r:id="rId14"/>
    <p:sldId id="642" r:id="rId15"/>
    <p:sldId id="643" r:id="rId16"/>
    <p:sldId id="637" r:id="rId17"/>
    <p:sldId id="646" r:id="rId18"/>
    <p:sldId id="360" r:id="rId19"/>
    <p:sldId id="647" r:id="rId20"/>
    <p:sldId id="661" r:id="rId21"/>
    <p:sldId id="644" r:id="rId22"/>
    <p:sldId id="634" r:id="rId23"/>
    <p:sldId id="587" r:id="rId24"/>
    <p:sldId id="660" r:id="rId25"/>
    <p:sldId id="631" r:id="rId26"/>
    <p:sldId id="65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713" autoAdjust="0"/>
  </p:normalViewPr>
  <p:slideViewPr>
    <p:cSldViewPr snapToGrid="0">
      <p:cViewPr varScale="1">
        <p:scale>
          <a:sx n="52" d="100"/>
          <a:sy n="52" d="100"/>
        </p:scale>
        <p:origin x="73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0FB02A-3A83-4D4C-B6F5-9289C1E17C5D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C60AF5C3-8752-4194-83D4-3461461DE778}">
      <dgm:prSet phldrT="[Text]"/>
      <dgm:spPr/>
      <dgm:t>
        <a:bodyPr/>
        <a:lstStyle/>
        <a:p>
          <a:r>
            <a:rPr lang="en-GB" b="1" dirty="0"/>
            <a:t>Bio</a:t>
          </a:r>
          <a:r>
            <a:rPr lang="en-GB" dirty="0"/>
            <a:t>: genes, bacteria, viruses, trauma, malfunctions</a:t>
          </a:r>
        </a:p>
      </dgm:t>
    </dgm:pt>
    <dgm:pt modelId="{71465AD4-FC5D-4125-B32E-66EC0BE06C86}" type="parTrans" cxnId="{25457467-D951-4F74-82F4-387A52CB01E6}">
      <dgm:prSet/>
      <dgm:spPr/>
      <dgm:t>
        <a:bodyPr/>
        <a:lstStyle/>
        <a:p>
          <a:endParaRPr lang="en-GB"/>
        </a:p>
      </dgm:t>
    </dgm:pt>
    <dgm:pt modelId="{725BD157-907F-4457-BBAD-316F5DC0EB91}" type="sibTrans" cxnId="{25457467-D951-4F74-82F4-387A52CB01E6}">
      <dgm:prSet/>
      <dgm:spPr/>
      <dgm:t>
        <a:bodyPr/>
        <a:lstStyle/>
        <a:p>
          <a:endParaRPr lang="en-GB"/>
        </a:p>
      </dgm:t>
    </dgm:pt>
    <dgm:pt modelId="{BD8CC580-9963-4ED3-A00B-40AE25BD27A6}">
      <dgm:prSet phldrT="[Text]"/>
      <dgm:spPr/>
      <dgm:t>
        <a:bodyPr/>
        <a:lstStyle/>
        <a:p>
          <a:r>
            <a:rPr lang="en-GB" b="1" dirty="0"/>
            <a:t>Social</a:t>
          </a:r>
          <a:r>
            <a:rPr lang="en-GB" dirty="0"/>
            <a:t>: gender, ethnicity, class, education, employment</a:t>
          </a:r>
        </a:p>
      </dgm:t>
    </dgm:pt>
    <dgm:pt modelId="{04FCAA75-F63C-4F4E-A211-649D07ED8603}" type="parTrans" cxnId="{406DEF0E-6348-4A46-A434-36ED412D8AC2}">
      <dgm:prSet/>
      <dgm:spPr/>
      <dgm:t>
        <a:bodyPr/>
        <a:lstStyle/>
        <a:p>
          <a:endParaRPr lang="en-GB"/>
        </a:p>
      </dgm:t>
    </dgm:pt>
    <dgm:pt modelId="{5513C2C3-2988-44AE-9F33-4BABC94CC899}" type="sibTrans" cxnId="{406DEF0E-6348-4A46-A434-36ED412D8AC2}">
      <dgm:prSet/>
      <dgm:spPr/>
      <dgm:t>
        <a:bodyPr/>
        <a:lstStyle/>
        <a:p>
          <a:endParaRPr lang="en-GB"/>
        </a:p>
      </dgm:t>
    </dgm:pt>
    <dgm:pt modelId="{D05978BA-AD82-4BDE-975F-020169120806}">
      <dgm:prSet phldrT="[Text]"/>
      <dgm:spPr/>
      <dgm:t>
        <a:bodyPr/>
        <a:lstStyle/>
        <a:p>
          <a:r>
            <a:rPr lang="en-GB" b="1" dirty="0"/>
            <a:t>Psycho</a:t>
          </a:r>
          <a:r>
            <a:rPr lang="en-GB" dirty="0"/>
            <a:t>: beliefs, behaviours, copings, pain, stress</a:t>
          </a:r>
        </a:p>
      </dgm:t>
    </dgm:pt>
    <dgm:pt modelId="{A227133E-DB1C-4BDE-9947-0C94133EA6B3}" type="parTrans" cxnId="{D2066F32-B0D9-4393-94C6-BA7F87BE2F6A}">
      <dgm:prSet/>
      <dgm:spPr/>
      <dgm:t>
        <a:bodyPr/>
        <a:lstStyle/>
        <a:p>
          <a:endParaRPr lang="en-GB"/>
        </a:p>
      </dgm:t>
    </dgm:pt>
    <dgm:pt modelId="{00EDCF96-9FAD-4BC0-8600-6FF96FC8AEF0}" type="sibTrans" cxnId="{D2066F32-B0D9-4393-94C6-BA7F87BE2F6A}">
      <dgm:prSet/>
      <dgm:spPr/>
      <dgm:t>
        <a:bodyPr/>
        <a:lstStyle/>
        <a:p>
          <a:endParaRPr lang="en-GB"/>
        </a:p>
      </dgm:t>
    </dgm:pt>
    <dgm:pt modelId="{4BB7D39B-45DB-4B82-AAC0-87B2680E2DB5}" type="pres">
      <dgm:prSet presAssocID="{080FB02A-3A83-4D4C-B6F5-9289C1E17C5D}" presName="compositeShape" presStyleCnt="0">
        <dgm:presLayoutVars>
          <dgm:chMax val="7"/>
          <dgm:dir/>
          <dgm:resizeHandles val="exact"/>
        </dgm:presLayoutVars>
      </dgm:prSet>
      <dgm:spPr/>
    </dgm:pt>
    <dgm:pt modelId="{C23E0DF6-A219-4A73-B6CF-220B4F07FBD6}" type="pres">
      <dgm:prSet presAssocID="{C60AF5C3-8752-4194-83D4-3461461DE778}" presName="circ1" presStyleLbl="vennNode1" presStyleIdx="0" presStyleCnt="3"/>
      <dgm:spPr/>
    </dgm:pt>
    <dgm:pt modelId="{BF75C29B-9C94-44FD-8CB2-B02D2565F58B}" type="pres">
      <dgm:prSet presAssocID="{C60AF5C3-8752-4194-83D4-3461461DE778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A92FA3CA-0B30-4C9C-99D7-394E0AA90018}" type="pres">
      <dgm:prSet presAssocID="{BD8CC580-9963-4ED3-A00B-40AE25BD27A6}" presName="circ2" presStyleLbl="vennNode1" presStyleIdx="1" presStyleCnt="3"/>
      <dgm:spPr/>
    </dgm:pt>
    <dgm:pt modelId="{2D6E4C9B-3FD0-4BB3-A283-365FE57DF5AE}" type="pres">
      <dgm:prSet presAssocID="{BD8CC580-9963-4ED3-A00B-40AE25BD27A6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547A7D0-FF48-46D6-BD24-C6EEA216DCB3}" type="pres">
      <dgm:prSet presAssocID="{D05978BA-AD82-4BDE-975F-020169120806}" presName="circ3" presStyleLbl="vennNode1" presStyleIdx="2" presStyleCnt="3"/>
      <dgm:spPr/>
    </dgm:pt>
    <dgm:pt modelId="{DDE3AF4C-B119-4174-B187-4167D1C36F14}" type="pres">
      <dgm:prSet presAssocID="{D05978BA-AD82-4BDE-975F-020169120806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406DEF0E-6348-4A46-A434-36ED412D8AC2}" srcId="{080FB02A-3A83-4D4C-B6F5-9289C1E17C5D}" destId="{BD8CC580-9963-4ED3-A00B-40AE25BD27A6}" srcOrd="1" destOrd="0" parTransId="{04FCAA75-F63C-4F4E-A211-649D07ED8603}" sibTransId="{5513C2C3-2988-44AE-9F33-4BABC94CC899}"/>
    <dgm:cxn modelId="{D2066F32-B0D9-4393-94C6-BA7F87BE2F6A}" srcId="{080FB02A-3A83-4D4C-B6F5-9289C1E17C5D}" destId="{D05978BA-AD82-4BDE-975F-020169120806}" srcOrd="2" destOrd="0" parTransId="{A227133E-DB1C-4BDE-9947-0C94133EA6B3}" sibTransId="{00EDCF96-9FAD-4BC0-8600-6FF96FC8AEF0}"/>
    <dgm:cxn modelId="{5FEA195F-37B2-422A-B4E5-8092967D0DE3}" type="presOf" srcId="{D05978BA-AD82-4BDE-975F-020169120806}" destId="{DDE3AF4C-B119-4174-B187-4167D1C36F14}" srcOrd="1" destOrd="0" presId="urn:microsoft.com/office/officeart/2005/8/layout/venn1"/>
    <dgm:cxn modelId="{25457467-D951-4F74-82F4-387A52CB01E6}" srcId="{080FB02A-3A83-4D4C-B6F5-9289C1E17C5D}" destId="{C60AF5C3-8752-4194-83D4-3461461DE778}" srcOrd="0" destOrd="0" parTransId="{71465AD4-FC5D-4125-B32E-66EC0BE06C86}" sibTransId="{725BD157-907F-4457-BBAD-316F5DC0EB91}"/>
    <dgm:cxn modelId="{6D7F746F-3016-44CA-9340-E2804A22112D}" type="presOf" srcId="{C60AF5C3-8752-4194-83D4-3461461DE778}" destId="{C23E0DF6-A219-4A73-B6CF-220B4F07FBD6}" srcOrd="0" destOrd="0" presId="urn:microsoft.com/office/officeart/2005/8/layout/venn1"/>
    <dgm:cxn modelId="{90909C95-6365-4C8F-AB7E-5CE1002E8F72}" type="presOf" srcId="{080FB02A-3A83-4D4C-B6F5-9289C1E17C5D}" destId="{4BB7D39B-45DB-4B82-AAC0-87B2680E2DB5}" srcOrd="0" destOrd="0" presId="urn:microsoft.com/office/officeart/2005/8/layout/venn1"/>
    <dgm:cxn modelId="{931DEC95-25B5-43DE-9F9A-D2084CECF13F}" type="presOf" srcId="{C60AF5C3-8752-4194-83D4-3461461DE778}" destId="{BF75C29B-9C94-44FD-8CB2-B02D2565F58B}" srcOrd="1" destOrd="0" presId="urn:microsoft.com/office/officeart/2005/8/layout/venn1"/>
    <dgm:cxn modelId="{21B8E7DE-BB5C-4FCC-BA44-FB5F6F1E7423}" type="presOf" srcId="{BD8CC580-9963-4ED3-A00B-40AE25BD27A6}" destId="{2D6E4C9B-3FD0-4BB3-A283-365FE57DF5AE}" srcOrd="1" destOrd="0" presId="urn:microsoft.com/office/officeart/2005/8/layout/venn1"/>
    <dgm:cxn modelId="{E09183E0-51A9-425D-AE76-10667C74572A}" type="presOf" srcId="{D05978BA-AD82-4BDE-975F-020169120806}" destId="{2547A7D0-FF48-46D6-BD24-C6EEA216DCB3}" srcOrd="0" destOrd="0" presId="urn:microsoft.com/office/officeart/2005/8/layout/venn1"/>
    <dgm:cxn modelId="{ED175EE2-5A23-4CE6-B85A-22D297A6901D}" type="presOf" srcId="{BD8CC580-9963-4ED3-A00B-40AE25BD27A6}" destId="{A92FA3CA-0B30-4C9C-99D7-394E0AA90018}" srcOrd="0" destOrd="0" presId="urn:microsoft.com/office/officeart/2005/8/layout/venn1"/>
    <dgm:cxn modelId="{B8FAA437-F1D8-4CE9-914E-83E503D01242}" type="presParOf" srcId="{4BB7D39B-45DB-4B82-AAC0-87B2680E2DB5}" destId="{C23E0DF6-A219-4A73-B6CF-220B4F07FBD6}" srcOrd="0" destOrd="0" presId="urn:microsoft.com/office/officeart/2005/8/layout/venn1"/>
    <dgm:cxn modelId="{F314CFBC-B51B-4D20-ACBE-9C2E6E1CA858}" type="presParOf" srcId="{4BB7D39B-45DB-4B82-AAC0-87B2680E2DB5}" destId="{BF75C29B-9C94-44FD-8CB2-B02D2565F58B}" srcOrd="1" destOrd="0" presId="urn:microsoft.com/office/officeart/2005/8/layout/venn1"/>
    <dgm:cxn modelId="{16F00C40-56B2-4EEB-954B-6F89D8FD1F61}" type="presParOf" srcId="{4BB7D39B-45DB-4B82-AAC0-87B2680E2DB5}" destId="{A92FA3CA-0B30-4C9C-99D7-394E0AA90018}" srcOrd="2" destOrd="0" presId="urn:microsoft.com/office/officeart/2005/8/layout/venn1"/>
    <dgm:cxn modelId="{9E863028-4175-4246-9FE3-F39B3CD12A37}" type="presParOf" srcId="{4BB7D39B-45DB-4B82-AAC0-87B2680E2DB5}" destId="{2D6E4C9B-3FD0-4BB3-A283-365FE57DF5AE}" srcOrd="3" destOrd="0" presId="urn:microsoft.com/office/officeart/2005/8/layout/venn1"/>
    <dgm:cxn modelId="{4AF2C7E6-C3BC-41B2-979F-7610431E2017}" type="presParOf" srcId="{4BB7D39B-45DB-4B82-AAC0-87B2680E2DB5}" destId="{2547A7D0-FF48-46D6-BD24-C6EEA216DCB3}" srcOrd="4" destOrd="0" presId="urn:microsoft.com/office/officeart/2005/8/layout/venn1"/>
    <dgm:cxn modelId="{53CDE334-1269-4746-907B-0D62BD5F2CA1}" type="presParOf" srcId="{4BB7D39B-45DB-4B82-AAC0-87B2680E2DB5}" destId="{DDE3AF4C-B119-4174-B187-4167D1C36F14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3E0DF6-A219-4A73-B6CF-220B4F07FBD6}">
      <dsp:nvSpPr>
        <dsp:cNvPr id="0" name=""/>
        <dsp:cNvSpPr/>
      </dsp:nvSpPr>
      <dsp:spPr>
        <a:xfrm>
          <a:off x="3726577" y="68401"/>
          <a:ext cx="3283267" cy="3283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Bio</a:t>
          </a:r>
          <a:r>
            <a:rPr lang="en-GB" sz="2700" kern="1200" dirty="0"/>
            <a:t>: genes, bacteria, viruses, trauma, malfunctions</a:t>
          </a:r>
        </a:p>
      </dsp:txBody>
      <dsp:txXfrm>
        <a:off x="4164346" y="642973"/>
        <a:ext cx="2407729" cy="1477470"/>
      </dsp:txXfrm>
    </dsp:sp>
    <dsp:sp modelId="{A92FA3CA-0B30-4C9C-99D7-394E0AA90018}">
      <dsp:nvSpPr>
        <dsp:cNvPr id="0" name=""/>
        <dsp:cNvSpPr/>
      </dsp:nvSpPr>
      <dsp:spPr>
        <a:xfrm>
          <a:off x="4911290" y="2120443"/>
          <a:ext cx="3283267" cy="3283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Social</a:t>
          </a:r>
          <a:r>
            <a:rPr lang="en-GB" sz="2700" kern="1200" dirty="0"/>
            <a:t>: gender, ethnicity, class, education, employment</a:t>
          </a:r>
        </a:p>
      </dsp:txBody>
      <dsp:txXfrm>
        <a:off x="5915422" y="2968621"/>
        <a:ext cx="1969960" cy="1805797"/>
      </dsp:txXfrm>
    </dsp:sp>
    <dsp:sp modelId="{2547A7D0-FF48-46D6-BD24-C6EEA216DCB3}">
      <dsp:nvSpPr>
        <dsp:cNvPr id="0" name=""/>
        <dsp:cNvSpPr/>
      </dsp:nvSpPr>
      <dsp:spPr>
        <a:xfrm>
          <a:off x="2541865" y="2120443"/>
          <a:ext cx="3283267" cy="328326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Psycho</a:t>
          </a:r>
          <a:r>
            <a:rPr lang="en-GB" sz="2700" kern="1200" dirty="0"/>
            <a:t>: beliefs, behaviours, copings, pain, stress</a:t>
          </a:r>
        </a:p>
      </dsp:txBody>
      <dsp:txXfrm>
        <a:off x="2851039" y="2968621"/>
        <a:ext cx="1969960" cy="18057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DC15DE-5C95-49BA-9D28-9F1B64BC2E36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19E802-ED00-4A52-97C8-1C0C840DA6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770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AF1F00B5-0F88-477E-BD10-8C120D7A4F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8807F007-5317-48AF-A6F9-239D6EE1A63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AB9901F3-5F41-44D4-AC92-75EAC1FE1B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8BE9FF6-558A-4FE3-8952-B5B77695DD1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7978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>
            <a:extLst>
              <a:ext uri="{FF2B5EF4-FFF2-40B4-BE49-F238E27FC236}">
                <a16:creationId xmlns:a16="http://schemas.microsoft.com/office/drawing/2014/main" id="{1333B0F1-92D5-CA3E-345F-0317937FB8F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>
            <a:extLst>
              <a:ext uri="{FF2B5EF4-FFF2-40B4-BE49-F238E27FC236}">
                <a16:creationId xmlns:a16="http://schemas.microsoft.com/office/drawing/2014/main" id="{A2753BFD-0600-EE83-AD31-47A1FB1CB5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58372" name="Slide Number Placeholder 3">
            <a:extLst>
              <a:ext uri="{FF2B5EF4-FFF2-40B4-BE49-F238E27FC236}">
                <a16:creationId xmlns:a16="http://schemas.microsoft.com/office/drawing/2014/main" id="{50F20AF5-6CA0-51E6-6CF9-1C9A0AAC10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758C79F-46A9-46F1-8CCF-89E747D2C497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Slide Image Placeholder 1">
            <a:extLst>
              <a:ext uri="{FF2B5EF4-FFF2-40B4-BE49-F238E27FC236}">
                <a16:creationId xmlns:a16="http://schemas.microsoft.com/office/drawing/2014/main" id="{B16427B8-59E3-98A9-FDC9-E658CC74596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4755" name="Notes Placeholder 2">
            <a:extLst>
              <a:ext uri="{FF2B5EF4-FFF2-40B4-BE49-F238E27FC236}">
                <a16:creationId xmlns:a16="http://schemas.microsoft.com/office/drawing/2014/main" id="{028CC9AA-5C11-3CB0-A2B8-172A55F8AFB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74756" name="Slide Number Placeholder 3">
            <a:extLst>
              <a:ext uri="{FF2B5EF4-FFF2-40B4-BE49-F238E27FC236}">
                <a16:creationId xmlns:a16="http://schemas.microsoft.com/office/drawing/2014/main" id="{B4C4DEFE-4359-3C02-CF69-040FC710C43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7E122A1-4611-45A0-AEF6-23FD2716E113}" type="slidenum">
              <a:rPr lang="en-US" altLang="en-US" smtClean="0"/>
              <a:pPr/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42713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041A50BE-AD23-BE84-145E-AD34E63C44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C81DCA90-B71F-7C0D-8A53-59378F246A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Font typeface="Wingdings 2" panose="05020102010507070707" pitchFamily="18" charset="2"/>
              <a:buNone/>
            </a:pPr>
            <a:endParaRPr lang="en-GB" altLang="en-US" sz="800"/>
          </a:p>
          <a:p>
            <a:endParaRPr lang="en-GB" altLang="en-US"/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7A6FF0F0-70B7-DC30-F658-F89F5CDDFB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8663" indent="-279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0775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0038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19300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FA16094-5E64-4766-93C0-33FD05B6F42E}" type="slidenum">
              <a:rPr lang="en-US" altLang="en-US" smtClean="0"/>
              <a:pPr/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14869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82469456-28CA-72A5-D682-21ACF99C33E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FF023B-1224-5E37-9D00-C4540FEFAF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endParaRPr lang="en-GB" dirty="0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0889B7DB-C20F-523A-AD4E-3DDF23F7B5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14298B-6B0F-4416-A215-F2718B627576}" type="slidenum">
              <a:rPr lang="en-GB" altLang="en-US" smtClean="0"/>
              <a:pPr/>
              <a:t>6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963DDB34-F485-6BEA-98F3-55B5F2E83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34CDAC74-31F8-3179-A558-712870BEC97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68612" name="Slide Number Placeholder 3">
            <a:extLst>
              <a:ext uri="{FF2B5EF4-FFF2-40B4-BE49-F238E27FC236}">
                <a16:creationId xmlns:a16="http://schemas.microsoft.com/office/drawing/2014/main" id="{7117BDD6-C7EB-94F3-35AA-C8AB6DD45D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8663" indent="-279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0775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0038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19300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8A88058-F5F4-4FE7-A5E5-F3A723B65AE0}" type="slidenum">
              <a:rPr lang="en-GB" altLang="en-US" smtClean="0"/>
              <a:pPr/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B5CA7973-7907-078D-E996-EA88AB5AC4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E4B44825-9EDF-C573-7710-D2DD57AC1C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70660" name="Slide Number Placeholder 3">
            <a:extLst>
              <a:ext uri="{FF2B5EF4-FFF2-40B4-BE49-F238E27FC236}">
                <a16:creationId xmlns:a16="http://schemas.microsoft.com/office/drawing/2014/main" id="{F6F62C00-895A-D3FC-3601-D6D3578F80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05370D7-F856-490C-993F-6A3C9C4B0A65}" type="slidenum">
              <a:rPr lang="en-US" altLang="en-US" smtClean="0"/>
              <a:pPr/>
              <a:t>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5467851C-D12E-388A-9217-0197FA332DD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961AC9CD-3DC7-C765-A2DB-E674241393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97129C3C-5126-79AD-A398-645D919EFD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28663" indent="-2794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0775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0038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19300" indent="-22383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765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337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09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48100" indent="-22383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123D934-DE69-464F-B832-FBF79E2E2807}" type="slidenum">
              <a:rPr lang="en-US" altLang="en-US" smtClean="0"/>
              <a:pPr/>
              <a:t>9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3B0628E5-6471-0580-242C-65AB724D5F7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800B3640-3B38-0795-78A3-00987563DE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60420" name="Slide Number Placeholder 3">
            <a:extLst>
              <a:ext uri="{FF2B5EF4-FFF2-40B4-BE49-F238E27FC236}">
                <a16:creationId xmlns:a16="http://schemas.microsoft.com/office/drawing/2014/main" id="{04256A7B-95A6-DFFE-E9B2-C6AF4E60C1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F6301B0-0555-4F0E-9E8E-49E7A88C8CA3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5401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>
            <a:extLst>
              <a:ext uri="{FF2B5EF4-FFF2-40B4-BE49-F238E27FC236}">
                <a16:creationId xmlns:a16="http://schemas.microsoft.com/office/drawing/2014/main" id="{FAA91664-A065-7EAA-B78B-BD315D0D5F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>
            <a:extLst>
              <a:ext uri="{FF2B5EF4-FFF2-40B4-BE49-F238E27FC236}">
                <a16:creationId xmlns:a16="http://schemas.microsoft.com/office/drawing/2014/main" id="{8B793937-4319-8FCE-34A4-5DD5C4E9CE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62468" name="Slide Number Placeholder 3">
            <a:extLst>
              <a:ext uri="{FF2B5EF4-FFF2-40B4-BE49-F238E27FC236}">
                <a16:creationId xmlns:a16="http://schemas.microsoft.com/office/drawing/2014/main" id="{8F09BE90-70AE-BF7D-4FE3-C79DF64EE3A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5E985A6A-29A5-4595-98DC-114D3B1B47C7}" type="slidenum">
              <a:rPr lang="en-GB" altLang="en-US" smtClean="0"/>
              <a:pPr/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242092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467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7953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627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9672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94C99575-59AE-6C0E-9033-796AB403BD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06DD841F-9717-4D5F-3592-903FAAEC8B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B7F41805-113B-06C8-19AA-8439C4A9ABB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1FD229C-72AB-47BC-9DE8-B3F7B30CDB61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1102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22655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18160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07229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9460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19E802-ED00-4A52-97C8-1C0C840DA64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627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77B6ADD-8057-4795-9EA0-C2BFC59DEBD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5" name="Rounded Rectangle 10">
            <a:extLst>
              <a:ext uri="{FF2B5EF4-FFF2-40B4-BE49-F238E27FC236}">
                <a16:creationId xmlns:a16="http://schemas.microsoft.com/office/drawing/2014/main" id="{EDC7FF87-5B08-408D-A31E-7885936FD89B}"/>
              </a:ext>
            </a:extLst>
          </p:cNvPr>
          <p:cNvSpPr/>
          <p:nvPr/>
        </p:nvSpPr>
        <p:spPr>
          <a:xfrm>
            <a:off x="86785" y="69851"/>
            <a:ext cx="12018433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D481E7-0F4B-4721-A1D2-3065C90C41E6}"/>
              </a:ext>
            </a:extLst>
          </p:cNvPr>
          <p:cNvSpPr/>
          <p:nvPr/>
        </p:nvSpPr>
        <p:spPr>
          <a:xfrm>
            <a:off x="84667" y="1449389"/>
            <a:ext cx="12026900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06EBA89-5CFB-4207-B527-C80230605BF9}"/>
              </a:ext>
            </a:extLst>
          </p:cNvPr>
          <p:cNvSpPr/>
          <p:nvPr/>
        </p:nvSpPr>
        <p:spPr>
          <a:xfrm>
            <a:off x="84667" y="1397000"/>
            <a:ext cx="12026900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1E5535-D1BB-4EE5-8228-10215B91DB89}"/>
              </a:ext>
            </a:extLst>
          </p:cNvPr>
          <p:cNvSpPr/>
          <p:nvPr/>
        </p:nvSpPr>
        <p:spPr>
          <a:xfrm>
            <a:off x="84667" y="2976564"/>
            <a:ext cx="12026900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Date Placeholder 27">
            <a:extLst>
              <a:ext uri="{FF2B5EF4-FFF2-40B4-BE49-F238E27FC236}">
                <a16:creationId xmlns:a16="http://schemas.microsoft.com/office/drawing/2014/main" id="{0A4F621C-EBF3-47A0-A29B-AD0D449D45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543343-854E-474A-A869-640ACAE2EC8A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12" name="Footer Placeholder 16">
            <a:extLst>
              <a:ext uri="{FF2B5EF4-FFF2-40B4-BE49-F238E27FC236}">
                <a16:creationId xmlns:a16="http://schemas.microsoft.com/office/drawing/2014/main" id="{505490B3-EE04-4AE0-9210-AD01600BC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8">
            <a:extLst>
              <a:ext uri="{FF2B5EF4-FFF2-40B4-BE49-F238E27FC236}">
                <a16:creationId xmlns:a16="http://schemas.microsoft.com/office/drawing/2014/main" id="{554F9221-7252-4F99-804E-499037787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52216-B4D7-43EF-A270-A498B849C7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6390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B2DBB134-87AD-4381-9270-C41D9EA98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5472-C98E-4103-8C8E-3FD1A7B451A4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F63D3C24-CA0E-4010-84E9-20D92C044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86A1F5CD-AEA8-4482-933D-6E2383E2E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9D851-F4CC-45B0-AAE6-AC45A41F8F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2697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83D4BD1-3FC3-4D86-9B77-C9799866C87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5" name="Rounded Rectangle 10">
            <a:extLst>
              <a:ext uri="{FF2B5EF4-FFF2-40B4-BE49-F238E27FC236}">
                <a16:creationId xmlns:a16="http://schemas.microsoft.com/office/drawing/2014/main" id="{A341E5B1-9235-4197-A8B8-64667B6AFA85}"/>
              </a:ext>
            </a:extLst>
          </p:cNvPr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25A6E8-E52E-4080-A33B-200A72715E0A}"/>
              </a:ext>
            </a:extLst>
          </p:cNvPr>
          <p:cNvSpPr/>
          <p:nvPr/>
        </p:nvSpPr>
        <p:spPr>
          <a:xfrm flipV="1">
            <a:off x="93134" y="2376489"/>
            <a:ext cx="12018433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09CA2D3-7FA9-488F-BB3C-A7D065777CE2}"/>
              </a:ext>
            </a:extLst>
          </p:cNvPr>
          <p:cNvSpPr/>
          <p:nvPr/>
        </p:nvSpPr>
        <p:spPr>
          <a:xfrm>
            <a:off x="93134" y="2341564"/>
            <a:ext cx="12018433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2F2BE1-B8B3-4088-8F4E-33B8284FF988}"/>
              </a:ext>
            </a:extLst>
          </p:cNvPr>
          <p:cNvSpPr/>
          <p:nvPr/>
        </p:nvSpPr>
        <p:spPr>
          <a:xfrm>
            <a:off x="91018" y="2468564"/>
            <a:ext cx="12020549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75B2DC4C-BD3A-42B1-BFE1-675372B65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84A1C-CAF8-459A-BFCD-B3FFF50B9B01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8577B201-5ED4-4E6E-94E8-25BECD1F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DC4F7AA-D0F6-412E-9FD9-1E710FB50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9473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D1CC8C-5E06-43F0-8FA4-14F6589010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89893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13">
            <a:extLst>
              <a:ext uri="{FF2B5EF4-FFF2-40B4-BE49-F238E27FC236}">
                <a16:creationId xmlns:a16="http://schemas.microsoft.com/office/drawing/2014/main" id="{A69BD6D5-A972-41B7-A6DD-8A8E813AD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D79D7-0182-4A73-80F2-A89A20809D28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6" name="Footer Placeholder 2">
            <a:extLst>
              <a:ext uri="{FF2B5EF4-FFF2-40B4-BE49-F238E27FC236}">
                <a16:creationId xmlns:a16="http://schemas.microsoft.com/office/drawing/2014/main" id="{9B52DDBB-C25C-4547-854B-6E001CC8E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22">
            <a:extLst>
              <a:ext uri="{FF2B5EF4-FFF2-40B4-BE49-F238E27FC236}">
                <a16:creationId xmlns:a16="http://schemas.microsoft.com/office/drawing/2014/main" id="{6D3D8428-383D-4738-B6DF-A5AFC21D4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722B4-2912-4606-B066-50CCBE0516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6013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13">
            <a:extLst>
              <a:ext uri="{FF2B5EF4-FFF2-40B4-BE49-F238E27FC236}">
                <a16:creationId xmlns:a16="http://schemas.microsoft.com/office/drawing/2014/main" id="{BB46309C-4E65-4420-AECE-D8C790176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142A8-D795-4215-863A-E5F8C6456069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D6A008DC-07C6-4A3A-AD6A-22A9AF4A0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22">
            <a:extLst>
              <a:ext uri="{FF2B5EF4-FFF2-40B4-BE49-F238E27FC236}">
                <a16:creationId xmlns:a16="http://schemas.microsoft.com/office/drawing/2014/main" id="{B5E67C66-DA9D-4553-91A1-321EAF08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0701-8C9B-4B6F-8E93-FCD1B3160E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7446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13">
            <a:extLst>
              <a:ext uri="{FF2B5EF4-FFF2-40B4-BE49-F238E27FC236}">
                <a16:creationId xmlns:a16="http://schemas.microsoft.com/office/drawing/2014/main" id="{E7694F1E-A08A-4ED3-8AC7-E0FA927FD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D68CB-D932-4A48-A1EA-5254BD08A468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79219B92-1FFD-4EC3-9802-A0117BB59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22">
            <a:extLst>
              <a:ext uri="{FF2B5EF4-FFF2-40B4-BE49-F238E27FC236}">
                <a16:creationId xmlns:a16="http://schemas.microsoft.com/office/drawing/2014/main" id="{EC17A70C-19C4-4E16-8097-B839A4AEC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4F2FA-EDE8-4F5E-AAA8-11D288DC86D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3638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3">
            <a:extLst>
              <a:ext uri="{FF2B5EF4-FFF2-40B4-BE49-F238E27FC236}">
                <a16:creationId xmlns:a16="http://schemas.microsoft.com/office/drawing/2014/main" id="{AB35BAA1-A185-4C8C-9FC5-612DD8ADE6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85CC08-B508-4E2B-9259-8640252357B1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C3E6E7-2F34-4290-9279-BED7C0F02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>
            <a:extLst>
              <a:ext uri="{FF2B5EF4-FFF2-40B4-BE49-F238E27FC236}">
                <a16:creationId xmlns:a16="http://schemas.microsoft.com/office/drawing/2014/main" id="{46A9A501-BAA6-4B3A-9EDA-53C282660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6F9793-D5AC-4C55-905C-AAE37285DA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5373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FA71A45-5BDC-4A1C-9AAC-B89E06C65F6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6" name="Rounded Rectangle 10">
            <a:extLst>
              <a:ext uri="{FF2B5EF4-FFF2-40B4-BE49-F238E27FC236}">
                <a16:creationId xmlns:a16="http://schemas.microsoft.com/office/drawing/2014/main" id="{285F6502-5FAD-4281-9346-5CD706474D1D}"/>
              </a:ext>
            </a:extLst>
          </p:cNvPr>
          <p:cNvSpPr/>
          <p:nvPr/>
        </p:nvSpPr>
        <p:spPr>
          <a:xfrm>
            <a:off x="84668" y="69850"/>
            <a:ext cx="12018433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A0875F50-475C-44B0-AC7F-4E741E0FE6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92A14-F827-4BD5-B2CE-BFD14AE48BFE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AA4DAC42-51B5-4298-9054-7941EC457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BA9BD4A7-38B0-4956-AADB-56F1D45EA1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642FF-4962-42A3-9749-168FBF3313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4797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E9F9ADC-B56A-4706-9F28-CDF71E61A824}"/>
              </a:ext>
            </a:extLst>
          </p:cNvPr>
          <p:cNvSpPr/>
          <p:nvPr/>
        </p:nvSpPr>
        <p:spPr>
          <a:xfrm flipV="1">
            <a:off x="91018" y="4683126"/>
            <a:ext cx="12009967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1BB940-91C5-40BF-AA2D-C7FA7B7A755A}"/>
              </a:ext>
            </a:extLst>
          </p:cNvPr>
          <p:cNvSpPr/>
          <p:nvPr/>
        </p:nvSpPr>
        <p:spPr>
          <a:xfrm>
            <a:off x="91018" y="4649789"/>
            <a:ext cx="12009967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D82DB-A247-4915-8D30-F1B3774713F0}"/>
              </a:ext>
            </a:extLst>
          </p:cNvPr>
          <p:cNvSpPr/>
          <p:nvPr/>
        </p:nvSpPr>
        <p:spPr>
          <a:xfrm>
            <a:off x="91018" y="4773614"/>
            <a:ext cx="12009967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26B8973D-7B71-4C2F-B911-CDA85E10FA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10090-13D2-498D-A61F-52B476CF86AF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E6DB6BDA-966E-4262-96A2-88F8896B3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8BCA7197-26AC-4177-90BD-0C6243C3F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94733" y="6208713"/>
            <a:ext cx="609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F4F965-E8C3-469D-8621-8C9DAC2A98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9150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C4161AFB-0E8E-42B8-8765-2487B92FC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CF651C-B81B-4085-A57D-E025A64FC8C7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6CC8A77F-3554-4692-9FAC-40BF1808B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2E888E6D-DE23-4CDD-8234-AE5D886BA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587214-A0FD-4B01-92C0-05E2EDB767C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0982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13">
            <a:extLst>
              <a:ext uri="{FF2B5EF4-FFF2-40B4-BE49-F238E27FC236}">
                <a16:creationId xmlns:a16="http://schemas.microsoft.com/office/drawing/2014/main" id="{AA8F327C-E1FB-42C8-8F0F-1AB403EB9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F55ACF-A807-4E35-86E9-F6893230AB88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F6BD842A-949C-4ED8-B778-FB17968F4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>
            <a:extLst>
              <a:ext uri="{FF2B5EF4-FFF2-40B4-BE49-F238E27FC236}">
                <a16:creationId xmlns:a16="http://schemas.microsoft.com/office/drawing/2014/main" id="{3665CFA4-0177-45A3-A04C-D80291913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2E43F0-4E7D-4F19-8977-1B0D4180FD4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0362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5060E42-02FC-4DA6-A209-DE34C903B92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 useBgFill="1">
        <p:nvSpPr>
          <p:cNvPr id="8" name="Rounded Rectangle 7">
            <a:extLst>
              <a:ext uri="{FF2B5EF4-FFF2-40B4-BE49-F238E27FC236}">
                <a16:creationId xmlns:a16="http://schemas.microsoft.com/office/drawing/2014/main" id="{B5BBD482-4650-4036-A118-665B5C4214F6}"/>
              </a:ext>
            </a:extLst>
          </p:cNvPr>
          <p:cNvSpPr/>
          <p:nvPr/>
        </p:nvSpPr>
        <p:spPr>
          <a:xfrm>
            <a:off x="84668" y="69850"/>
            <a:ext cx="12018433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1800"/>
          </a:p>
        </p:txBody>
      </p:sp>
      <p:sp>
        <p:nvSpPr>
          <p:cNvPr id="1028" name="Title Placeholder 21">
            <a:extLst>
              <a:ext uri="{FF2B5EF4-FFF2-40B4-BE49-F238E27FC236}">
                <a16:creationId xmlns:a16="http://schemas.microsoft.com/office/drawing/2014/main" id="{855BCFF8-0882-4A45-B013-3094A39BC9C2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12">
            <a:extLst>
              <a:ext uri="{FF2B5EF4-FFF2-40B4-BE49-F238E27FC236}">
                <a16:creationId xmlns:a16="http://schemas.microsoft.com/office/drawing/2014/main" id="{A925BEA5-10AE-451F-ADA1-BF8B0D091E8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1219200" y="1447800"/>
            <a:ext cx="103632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7610B36C-7F60-48AB-8585-FFBDC9E6BED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356A2368-CD4D-474B-AF6C-4D103C02E0EA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83B4-D774-4FA6-B452-DB70338BC5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59C810C0-53E0-46B6-8E46-A96B05616C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94733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vert="horz" wrap="none" lIns="0" tIns="0" rIns="0" bIns="0" numCol="1" anchor="ctr" anchorCtr="1" compatLnSpc="1">
            <a:prstTxWarp prst="textNoShape">
              <a:avLst/>
            </a:prstTxWarp>
            <a:noAutofit/>
          </a:bodyPr>
          <a:lstStyle>
            <a:lvl1pPr algn="ctr" eaLnBrk="1" hangingPunct="1">
              <a:defRPr sz="1400">
                <a:solidFill>
                  <a:srgbClr val="FFFFFF"/>
                </a:solidFill>
                <a:latin typeface="Franklin Gothic Book" panose="020B0503020102020204" pitchFamily="34" charset="0"/>
              </a:defRPr>
            </a:lvl1pPr>
          </a:lstStyle>
          <a:p>
            <a:pPr>
              <a:defRPr/>
            </a:pPr>
            <a:fld id="{1C923933-92D8-4845-B741-94F897A974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6908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anose="05020102010507070707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anose="05020102010507070707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anose="05020102010507070707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ben.duxbury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11" Type="http://schemas.openxmlformats.org/officeDocument/2006/relationships/image" Target="../media/image24.png"/><Relationship Id="rId5" Type="http://schemas.openxmlformats.org/officeDocument/2006/relationships/image" Target="../media/image18.png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13" Type="http://schemas.openxmlformats.org/officeDocument/2006/relationships/image" Target="../media/image39.png"/><Relationship Id="rId18" Type="http://schemas.openxmlformats.org/officeDocument/2006/relationships/image" Target="../media/image44.png"/><Relationship Id="rId26" Type="http://schemas.openxmlformats.org/officeDocument/2006/relationships/image" Target="../media/image52.png"/><Relationship Id="rId3" Type="http://schemas.openxmlformats.org/officeDocument/2006/relationships/image" Target="../media/image29.png"/><Relationship Id="rId21" Type="http://schemas.openxmlformats.org/officeDocument/2006/relationships/image" Target="../media/image47.png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17" Type="http://schemas.openxmlformats.org/officeDocument/2006/relationships/image" Target="../media/image43.png"/><Relationship Id="rId25" Type="http://schemas.openxmlformats.org/officeDocument/2006/relationships/image" Target="../media/image51.png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42.png"/><Relationship Id="rId20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24" Type="http://schemas.openxmlformats.org/officeDocument/2006/relationships/image" Target="../media/image50.png"/><Relationship Id="rId5" Type="http://schemas.openxmlformats.org/officeDocument/2006/relationships/image" Target="../media/image31.png"/><Relationship Id="rId15" Type="http://schemas.openxmlformats.org/officeDocument/2006/relationships/image" Target="../media/image41.png"/><Relationship Id="rId23" Type="http://schemas.openxmlformats.org/officeDocument/2006/relationships/image" Target="../media/image49.png"/><Relationship Id="rId28" Type="http://schemas.openxmlformats.org/officeDocument/2006/relationships/image" Target="../media/image54.png"/><Relationship Id="rId10" Type="http://schemas.openxmlformats.org/officeDocument/2006/relationships/image" Target="../media/image36.png"/><Relationship Id="rId19" Type="http://schemas.openxmlformats.org/officeDocument/2006/relationships/image" Target="../media/image45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Relationship Id="rId14" Type="http://schemas.openxmlformats.org/officeDocument/2006/relationships/image" Target="../media/image40.png"/><Relationship Id="rId22" Type="http://schemas.openxmlformats.org/officeDocument/2006/relationships/image" Target="../media/image48.png"/><Relationship Id="rId27" Type="http://schemas.openxmlformats.org/officeDocument/2006/relationships/image" Target="../media/image53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ubtitle 8">
            <a:extLst>
              <a:ext uri="{FF2B5EF4-FFF2-40B4-BE49-F238E27FC236}">
                <a16:creationId xmlns:a16="http://schemas.microsoft.com/office/drawing/2014/main" id="{B1B11732-65D6-443F-935B-D4DB03B970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/>
              <a:t>Dr Ben Duxbury.  Room AS411, Swansea Business Campus 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dirty="0">
                <a:hlinkClick r:id="rId3"/>
              </a:rPr>
              <a:t>ben.duxbury@uwtsd.ac.uk</a:t>
            </a:r>
            <a:r>
              <a:rPr lang="en-GB" altLang="en-US" dirty="0"/>
              <a:t> 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43325F14-8115-446B-A061-46D8543F6B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6316" y="1600200"/>
            <a:ext cx="10518376" cy="1828800"/>
          </a:xfrm>
        </p:spPr>
        <p:txBody>
          <a:bodyPr/>
          <a:lstStyle/>
          <a:p>
            <a:pPr algn="l" eaLnBrk="1" hangingPunct="1"/>
            <a:r>
              <a:rPr lang="en-GB" altLang="en-US" sz="2400" b="1" dirty="0"/>
              <a:t>BMNS4016.  Practising Healthcare in Wales: Language and Culture  </a:t>
            </a:r>
            <a:br>
              <a:rPr lang="en-GB" altLang="en-US" sz="2400" b="1" dirty="0"/>
            </a:br>
            <a:r>
              <a:rPr lang="en-GB" sz="2400" dirty="0"/>
              <a:t>Le</a:t>
            </a:r>
            <a:r>
              <a:rPr lang="en-GB" altLang="en-US" sz="2400" dirty="0"/>
              <a:t>cture two. 24/25.  Wider factors of health and wellbeing, the influence </a:t>
            </a:r>
            <a:br>
              <a:rPr lang="en-GB" altLang="en-US" sz="2400" dirty="0"/>
            </a:br>
            <a:r>
              <a:rPr lang="en-GB" altLang="en-US" sz="2400" dirty="0"/>
              <a:t>of culture</a:t>
            </a:r>
            <a:br>
              <a:rPr lang="en-GB" altLang="en-US" sz="4000" dirty="0"/>
            </a:br>
            <a:endParaRPr lang="en-GB" alt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58FAF1F-E9AE-C270-928A-0A7037E61D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5741" y="1828800"/>
            <a:ext cx="1932599" cy="67671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44DE9-4B20-44E6-88A0-7371A041F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840" y="274638"/>
            <a:ext cx="11338560" cy="527795"/>
          </a:xfrm>
        </p:spPr>
        <p:txBody>
          <a:bodyPr/>
          <a:lstStyle/>
          <a:p>
            <a:r>
              <a:rPr lang="en-GB" dirty="0"/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1A1D4-2A1C-4C20-827E-248ADE59103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1886" y="802432"/>
            <a:ext cx="11190514" cy="5933647"/>
          </a:xfrm>
        </p:spPr>
        <p:txBody>
          <a:bodyPr/>
          <a:lstStyle/>
          <a:p>
            <a:r>
              <a:rPr lang="en-GB" sz="4000" dirty="0"/>
              <a:t>Wider determinants/factors of health of health </a:t>
            </a:r>
          </a:p>
          <a:p>
            <a:r>
              <a:rPr lang="en-GB" sz="4000" dirty="0"/>
              <a:t>Development of other models of health</a:t>
            </a:r>
          </a:p>
          <a:p>
            <a:r>
              <a:rPr lang="en-GB" sz="4000" dirty="0"/>
              <a:t>Defining health and wellbeing</a:t>
            </a:r>
          </a:p>
          <a:p>
            <a:r>
              <a:rPr lang="en-GB" sz="4000" dirty="0"/>
              <a:t>Wellbeing: frameworks/resources/indicators</a:t>
            </a:r>
          </a:p>
          <a:p>
            <a:r>
              <a:rPr lang="en-GB" sz="4000" dirty="0"/>
              <a:t>The meaning of culture</a:t>
            </a:r>
          </a:p>
          <a:p>
            <a:r>
              <a:rPr lang="en-GB" sz="4000" dirty="0"/>
              <a:t>Health, wellbeing and culture </a:t>
            </a:r>
          </a:p>
          <a:p>
            <a:r>
              <a:rPr lang="en-GB" sz="4000" dirty="0"/>
              <a:t>Welsh culture?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495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CC6C7FC9-26D3-3719-CF60-E666641485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600" y="274638"/>
            <a:ext cx="9855200" cy="487362"/>
          </a:xfrm>
        </p:spPr>
        <p:txBody>
          <a:bodyPr/>
          <a:lstStyle/>
          <a:p>
            <a:br>
              <a:rPr lang="en-GB" altLang="en-US" sz="3200" dirty="0">
                <a:solidFill>
                  <a:srgbClr val="696464"/>
                </a:solidFill>
                <a:latin typeface="Perpetua" panose="02020502060401020303" pitchFamily="18" charset="0"/>
              </a:rPr>
            </a:br>
            <a:r>
              <a:rPr lang="en-GB" altLang="en-US" sz="3200" dirty="0">
                <a:solidFill>
                  <a:srgbClr val="696464"/>
                </a:solidFill>
                <a:latin typeface="Perpetua" panose="02020502060401020303" pitchFamily="18" charset="0"/>
              </a:rPr>
              <a:t>Wider determinants of health 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B390B-2607-9D47-7647-B018C1935F4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20133" y="761999"/>
            <a:ext cx="11616267" cy="6231467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3200" dirty="0"/>
              <a:t>Sociologists argue that health and illness (to varying extents) are determined by many different factors (not just the absence of disease)</a:t>
            </a:r>
          </a:p>
          <a:p>
            <a:pPr>
              <a:defRPr/>
            </a:pPr>
            <a:r>
              <a:rPr lang="en-GB" sz="3200" dirty="0"/>
              <a:t>Social models suggest that factors outside pathology/disease also determine how/why sickness occurs </a:t>
            </a:r>
          </a:p>
          <a:p>
            <a:pPr>
              <a:defRPr/>
            </a:pPr>
            <a:r>
              <a:rPr lang="en-GB" sz="3200" dirty="0"/>
              <a:t>Such models take into account the way that society is structured and considers the impact of, for instance: gender; ethnicity, socio-economic factors and social cohesion. </a:t>
            </a:r>
          </a:p>
          <a:p>
            <a:pPr>
              <a:defRPr/>
            </a:pPr>
            <a:r>
              <a:rPr lang="en-GB" sz="3200" dirty="0"/>
              <a:t>Research suggests that health is influenced by wider behavioural/societal issues</a:t>
            </a:r>
          </a:p>
          <a:p>
            <a:pPr marL="0" indent="0">
              <a:buNone/>
              <a:defRPr/>
            </a:pPr>
            <a:r>
              <a:rPr lang="en-GB" dirty="0"/>
              <a:t>	</a:t>
            </a:r>
          </a:p>
          <a:p>
            <a:pPr marL="0" indent="0">
              <a:buNone/>
              <a:defRPr/>
            </a:pPr>
            <a:r>
              <a:rPr lang="en-GB" dirty="0"/>
              <a:t>	</a:t>
            </a:r>
            <a:r>
              <a:rPr lang="en-GB" b="1" i="1" dirty="0"/>
              <a:t>What are some of these behavioural/societal factors?</a:t>
            </a:r>
            <a:endParaRPr lang="en-GB" sz="2800" dirty="0"/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r>
              <a:rPr lang="en-GB" sz="1500" dirty="0"/>
              <a:t>(See </a:t>
            </a:r>
            <a:r>
              <a:rPr lang="en-GB" sz="1500" dirty="0" err="1"/>
              <a:t>Blaxter</a:t>
            </a:r>
            <a:r>
              <a:rPr lang="en-GB" sz="1500" dirty="0"/>
              <a:t>, 1990; Stevenson, 2018; Giddens and Sutton, 2021; Frawley, 2020; Hallam, 2011; Glasby, 2017; McKeown, Record and Turner, 1975; Rodham, 2019; Wilkinson and Pickett,  2006; 2009)</a:t>
            </a:r>
          </a:p>
          <a:p>
            <a:pPr marL="0" indent="0">
              <a:buNone/>
              <a:defRPr/>
            </a:pPr>
            <a:endParaRPr lang="en-GB" sz="2200" dirty="0"/>
          </a:p>
          <a:p>
            <a:pPr>
              <a:defRPr/>
            </a:pPr>
            <a:endParaRPr lang="en-GB" dirty="0"/>
          </a:p>
        </p:txBody>
      </p:sp>
      <p:pic>
        <p:nvPicPr>
          <p:cNvPr id="57348" name="Graphic 5" descr="Thought outline">
            <a:extLst>
              <a:ext uri="{FF2B5EF4-FFF2-40B4-BE49-F238E27FC236}">
                <a16:creationId xmlns:a16="http://schemas.microsoft.com/office/drawing/2014/main" id="{CC09DEAA-F085-F158-CE59-3FB4A3153F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33" y="5181601"/>
            <a:ext cx="914400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Title 1">
            <a:extLst>
              <a:ext uri="{FF2B5EF4-FFF2-40B4-BE49-F238E27FC236}">
                <a16:creationId xmlns:a16="http://schemas.microsoft.com/office/drawing/2014/main" id="{D5848285-8287-1938-60FD-576BC6968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274638"/>
            <a:ext cx="10255252" cy="633412"/>
          </a:xfrm>
        </p:spPr>
        <p:txBody>
          <a:bodyPr/>
          <a:lstStyle/>
          <a:p>
            <a:r>
              <a:rPr lang="en-GB" altLang="en-US" sz="3200" dirty="0"/>
              <a:t>Factors that can impact on health…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54C33-6F84-3709-2965-2EF60D7EF48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82880" y="908050"/>
            <a:ext cx="12009119" cy="57975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400" dirty="0"/>
              <a:t>Genetics: plays a part in determining lifespan, healthiness, the likelihood of developing certain illnesses.</a:t>
            </a:r>
          </a:p>
          <a:p>
            <a:pPr>
              <a:defRPr/>
            </a:pPr>
            <a:r>
              <a:rPr lang="en-GB" sz="3400" dirty="0"/>
              <a:t>Individual behaviour/lifestyle/resilience: balanced eating, keeping active, (not) smoking, (not) drinking, dealing with day-to-day stresses of life</a:t>
            </a:r>
          </a:p>
          <a:p>
            <a:pPr>
              <a:defRPr/>
            </a:pPr>
            <a:r>
              <a:rPr lang="en-GB" sz="3400" dirty="0"/>
              <a:t>Health services: access to/use of services that prevent and treat disease </a:t>
            </a:r>
          </a:p>
          <a:p>
            <a:pPr>
              <a:defRPr/>
            </a:pPr>
            <a:r>
              <a:rPr lang="en-GB" sz="3400" dirty="0"/>
              <a:t>Ethnicity: different ethnic groups report different levels of health and use different levels of health services</a:t>
            </a:r>
          </a:p>
          <a:p>
            <a:pPr>
              <a:defRPr/>
            </a:pPr>
            <a:r>
              <a:rPr lang="en-GB" sz="3400" dirty="0"/>
              <a:t>Gender: men and women live with different types of conditions at different ages.</a:t>
            </a:r>
          </a:p>
          <a:p>
            <a:pPr marL="0" indent="0">
              <a:buNone/>
              <a:defRPr/>
            </a:pPr>
            <a:r>
              <a:rPr lang="en-GB" altLang="en-US" sz="2000" dirty="0"/>
              <a:t>(See Giddens and Sutton, 2021; Hallam, 2011; Glasby, 2017; Rodham,2019)</a:t>
            </a:r>
            <a:endParaRPr lang="en-GB" sz="2000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8331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A71C7-8482-515E-3BB4-55238436F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131" y="274638"/>
            <a:ext cx="9994669" cy="4531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…more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B8B86-C682-D86D-675D-F171F53AA80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16131" y="727788"/>
            <a:ext cx="11975869" cy="628261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4000" dirty="0"/>
              <a:t>Physical environment:  safe water/clean air, healthy workplaces, safe houses, communities, transport. </a:t>
            </a:r>
          </a:p>
          <a:p>
            <a:pPr>
              <a:defRPr/>
            </a:pPr>
            <a:r>
              <a:rPr lang="en-GB" sz="4000" dirty="0"/>
              <a:t>Employment/working conditions: the employed report better health, particularly people with greater control over working conditions</a:t>
            </a:r>
          </a:p>
          <a:p>
            <a:pPr>
              <a:defRPr/>
            </a:pPr>
            <a:r>
              <a:rPr lang="en-GB" sz="4000" dirty="0"/>
              <a:t>Social support networks: support from families, friends and communities</a:t>
            </a:r>
          </a:p>
          <a:p>
            <a:pPr>
              <a:defRPr/>
            </a:pPr>
            <a:r>
              <a:rPr lang="en-GB" sz="4000" dirty="0"/>
              <a:t>Culture: customs and traditions, and the beliefs of the family</a:t>
            </a:r>
          </a:p>
          <a:p>
            <a:pPr>
              <a:defRPr/>
            </a:pPr>
            <a:r>
              <a:rPr lang="en-GB" sz="4000" dirty="0"/>
              <a:t>Awareness of the variety of factors that can impact on health has influenced the development of health models….</a:t>
            </a:r>
          </a:p>
          <a:p>
            <a:pPr marL="0" indent="0">
              <a:buNone/>
              <a:defRPr/>
            </a:pPr>
            <a:endParaRPr lang="en-GB" altLang="en-US" sz="1400" dirty="0"/>
          </a:p>
          <a:p>
            <a:pPr marL="0" indent="0">
              <a:buNone/>
              <a:defRPr/>
            </a:pPr>
            <a:r>
              <a:rPr lang="en-GB" altLang="en-US" sz="1400" dirty="0"/>
              <a:t>(See Giddens and Sutton, 2021; Hallam, 2011; Glasby, 2017; Napier, 2017; Rodham,2019)</a:t>
            </a:r>
            <a:endParaRPr lang="en-GB" sz="1400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016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76B8E-2ABA-51A7-6141-7FA39D658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Health Field Concept (Lalonde, 1974)</a:t>
            </a:r>
          </a:p>
        </p:txBody>
      </p:sp>
      <p:sp>
        <p:nvSpPr>
          <p:cNvPr id="65539" name="Content Placeholder 2">
            <a:extLst>
              <a:ext uri="{FF2B5EF4-FFF2-40B4-BE49-F238E27FC236}">
                <a16:creationId xmlns:a16="http://schemas.microsoft.com/office/drawing/2014/main" id="{0E04F8DD-F003-8A4E-3E22-670BF1AC4B2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524000" y="1447801"/>
            <a:ext cx="8686800" cy="4860925"/>
          </a:xfrm>
        </p:spPr>
        <p:txBody>
          <a:bodyPr/>
          <a:lstStyle/>
          <a:p>
            <a:endParaRPr lang="en-GB" altLang="en-US" dirty="0"/>
          </a:p>
          <a:p>
            <a:endParaRPr lang="en-GB" altLang="en-US" dirty="0"/>
          </a:p>
          <a:p>
            <a:pPr>
              <a:buFont typeface="Wingdings 2" panose="05020102010507070707" pitchFamily="18" charset="2"/>
              <a:buNone/>
            </a:pPr>
            <a:r>
              <a:rPr lang="en-GB" altLang="en-US" dirty="0"/>
              <a:t>                                  </a:t>
            </a:r>
            <a:r>
              <a:rPr lang="en-GB" altLang="en-US" sz="2000" dirty="0"/>
              <a:t>Environmental influences   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 dirty="0"/>
          </a:p>
          <a:p>
            <a:pPr>
              <a:buFont typeface="Wingdings 2" panose="05020102010507070707" pitchFamily="18" charset="2"/>
              <a:buNone/>
            </a:pPr>
            <a:endParaRPr lang="en-GB" altLang="en-US" dirty="0"/>
          </a:p>
          <a:p>
            <a:pPr>
              <a:buFont typeface="Wingdings 2" panose="05020102010507070707" pitchFamily="18" charset="2"/>
              <a:buNone/>
            </a:pPr>
            <a:r>
              <a:rPr lang="en-GB" altLang="en-US" dirty="0"/>
              <a:t>    </a:t>
            </a:r>
            <a:r>
              <a:rPr lang="en-GB" altLang="en-US" sz="2000" dirty="0"/>
              <a:t>Extent and nature of Health Services                            Genetic and Biological Influences </a:t>
            </a:r>
          </a:p>
          <a:p>
            <a:pPr>
              <a:buFont typeface="Wingdings 2" panose="05020102010507070707" pitchFamily="18" charset="2"/>
              <a:buNone/>
            </a:pPr>
            <a:endParaRPr lang="en-GB" altLang="en-US" sz="2000" dirty="0"/>
          </a:p>
          <a:p>
            <a:pPr>
              <a:buFont typeface="Wingdings 2" panose="05020102010507070707" pitchFamily="18" charset="2"/>
              <a:buNone/>
            </a:pPr>
            <a:r>
              <a:rPr lang="en-GB" altLang="en-US" sz="2000" dirty="0"/>
              <a:t>                                                         Individual Lifestyle                  </a:t>
            </a:r>
          </a:p>
          <a:p>
            <a:pPr>
              <a:buFont typeface="Wingdings 2" panose="05020102010507070707" pitchFamily="18" charset="2"/>
              <a:buNone/>
            </a:pPr>
            <a:r>
              <a:rPr lang="en-GB" altLang="en-US" dirty="0"/>
              <a:t>                                          </a:t>
            </a:r>
          </a:p>
        </p:txBody>
      </p:sp>
      <p:sp>
        <p:nvSpPr>
          <p:cNvPr id="5" name="4-Point Star 4">
            <a:extLst>
              <a:ext uri="{FF2B5EF4-FFF2-40B4-BE49-F238E27FC236}">
                <a16:creationId xmlns:a16="http://schemas.microsoft.com/office/drawing/2014/main" id="{52436976-80C0-6A76-8D19-1D1E047C65E4}"/>
              </a:ext>
            </a:extLst>
          </p:cNvPr>
          <p:cNvSpPr/>
          <p:nvPr/>
        </p:nvSpPr>
        <p:spPr>
          <a:xfrm>
            <a:off x="3719514" y="2781301"/>
            <a:ext cx="4321175" cy="2016125"/>
          </a:xfrm>
          <a:prstGeom prst="star4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Health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AA3FA-2CAE-10EE-4C6A-1834FD78940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774825" y="981076"/>
            <a:ext cx="8642350" cy="54721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 marL="0" indent="0">
              <a:buNone/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defRPr/>
            </a:pPr>
            <a:endParaRPr lang="en-GB" sz="2400" dirty="0"/>
          </a:p>
          <a:p>
            <a:pPr>
              <a:buFont typeface="Wingdings 2" panose="05020102010507070707" pitchFamily="18" charset="2"/>
              <a:buNone/>
              <a:defRPr/>
            </a:pPr>
            <a:endParaRPr lang="en-GB" sz="2400" dirty="0"/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GB" sz="2400" dirty="0"/>
              <a:t>(See Engel, 1977)</a:t>
            </a:r>
          </a:p>
          <a:p>
            <a:pPr>
              <a:defRPr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83A8F04A-7822-0CE3-3E35-5AC8122167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3066043"/>
              </p:ext>
            </p:extLst>
          </p:nvPr>
        </p:nvGraphicFramePr>
        <p:xfrm>
          <a:off x="1156996" y="1111248"/>
          <a:ext cx="10736423" cy="54721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itle 1">
            <a:extLst>
              <a:ext uri="{FF2B5EF4-FFF2-40B4-BE49-F238E27FC236}">
                <a16:creationId xmlns:a16="http://schemas.microsoft.com/office/drawing/2014/main" id="{55657409-8324-1473-8021-8055807E5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80" y="274639"/>
            <a:ext cx="9912220" cy="7064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/>
              <a:t>Biopsychosocial model of health (Engel, 1977)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itle 1">
            <a:extLst>
              <a:ext uri="{FF2B5EF4-FFF2-40B4-BE49-F238E27FC236}">
                <a16:creationId xmlns:a16="http://schemas.microsoft.com/office/drawing/2014/main" id="{847F9245-0DD8-5503-95CB-4188533A4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Different models of health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CE8BD553-4887-B393-4F14-6FF1A57D1DB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992314" y="1447800"/>
            <a:ext cx="8218487" cy="457200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altLang="en-US" dirty="0"/>
              <a:t>Biomedical model - background</a:t>
            </a:r>
          </a:p>
          <a:p>
            <a:pPr lvl="1">
              <a:defRPr/>
            </a:pPr>
            <a:r>
              <a:rPr lang="en-GB" altLang="en-US" dirty="0"/>
              <a:t>Victorian era saw big improvements in health and life expectancy – </a:t>
            </a:r>
            <a:r>
              <a:rPr lang="en-GB" altLang="en-US" i="1" dirty="0"/>
              <a:t>why was this</a:t>
            </a:r>
            <a:r>
              <a:rPr lang="en-GB" altLang="en-US" dirty="0"/>
              <a:t>? </a:t>
            </a:r>
          </a:p>
          <a:p>
            <a:pPr>
              <a:defRPr/>
            </a:pPr>
            <a:r>
              <a:rPr lang="en-GB" altLang="en-US" dirty="0"/>
              <a:t>Biomedical model: </a:t>
            </a:r>
          </a:p>
          <a:p>
            <a:pPr lvl="1">
              <a:defRPr/>
            </a:pPr>
            <a:r>
              <a:rPr lang="en-GB" altLang="en-US" dirty="0"/>
              <a:t>Health = absence of disease/abnormality</a:t>
            </a:r>
          </a:p>
          <a:p>
            <a:pPr lvl="1">
              <a:defRPr/>
            </a:pPr>
            <a:r>
              <a:rPr lang="en-GB" altLang="en-US" dirty="0"/>
              <a:t>Ill-health = bodily </a:t>
            </a:r>
            <a:r>
              <a:rPr lang="en-GB" altLang="en-US" dirty="0" err="1"/>
              <a:t>misfunctions</a:t>
            </a:r>
            <a:r>
              <a:rPr lang="en-GB" altLang="en-US" dirty="0"/>
              <a:t>; invasion by bacteria/viruses; trauma</a:t>
            </a:r>
          </a:p>
          <a:p>
            <a:pPr lvl="1">
              <a:defRPr/>
            </a:pPr>
            <a:r>
              <a:rPr lang="en-GB" altLang="en-US" dirty="0"/>
              <a:t>Body = ‘machine’ to be ‘fixed’</a:t>
            </a:r>
          </a:p>
          <a:p>
            <a:pPr marL="319088" lvl="1" indent="0">
              <a:buNone/>
              <a:defRPr/>
            </a:pPr>
            <a:endParaRPr lang="en-GB" altLang="en-US" dirty="0"/>
          </a:p>
          <a:p>
            <a:pPr marL="501650" indent="-457200">
              <a:defRPr/>
            </a:pPr>
            <a:r>
              <a:rPr lang="en-GB" altLang="en-US" i="1" dirty="0"/>
              <a:t>What are the limitations of this model</a:t>
            </a:r>
            <a:r>
              <a:rPr lang="en-GB" altLang="en-US" dirty="0"/>
              <a:t>?</a:t>
            </a:r>
          </a:p>
          <a:p>
            <a:pPr lvl="1"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(s</a:t>
            </a:r>
          </a:p>
        </p:txBody>
      </p:sp>
      <p:pic>
        <p:nvPicPr>
          <p:cNvPr id="69636" name="Picture 4" descr="D:\trinity1920\principlesofpractice\994182bad2b790afa9f2c924769eaed5.jpg">
            <a:extLst>
              <a:ext uri="{FF2B5EF4-FFF2-40B4-BE49-F238E27FC236}">
                <a16:creationId xmlns:a16="http://schemas.microsoft.com/office/drawing/2014/main" id="{3E154724-454E-D986-EFE7-DEEA1ABD87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867" y="199919"/>
            <a:ext cx="9618133" cy="5605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9637" name="TextBox 1">
            <a:extLst>
              <a:ext uri="{FF2B5EF4-FFF2-40B4-BE49-F238E27FC236}">
                <a16:creationId xmlns:a16="http://schemas.microsoft.com/office/drawing/2014/main" id="{C6489B69-FD82-9970-3B5B-32855EC7C2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92314" y="6019800"/>
            <a:ext cx="34178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575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Perpetua" panose="02020502060401020303" pitchFamily="18" charset="0"/>
              </a:defRPr>
            </a:lvl1pPr>
            <a:lvl2pPr marL="742950" indent="-285750">
              <a:spcBef>
                <a:spcPts val="375"/>
              </a:spcBef>
              <a:buClr>
                <a:schemeClr val="accent2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Perpetua" panose="02020502060401020303" pitchFamily="18" charset="0"/>
              </a:defRPr>
            </a:lvl2pPr>
            <a:lvl3pPr marL="1143000" indent="-228600">
              <a:spcBef>
                <a:spcPts val="375"/>
              </a:spcBef>
              <a:buClr>
                <a:srgbClr val="E6B1AB"/>
              </a:buClr>
              <a:buSzPct val="8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3pPr>
            <a:lvl4pPr marL="1600200" indent="-228600">
              <a:spcBef>
                <a:spcPts val="375"/>
              </a:spcBef>
              <a:buClr>
                <a:srgbClr val="A28E6A"/>
              </a:buClr>
              <a:buSzPct val="80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4pPr>
            <a:lvl5pPr marL="2057400" indent="-228600">
              <a:spcBef>
                <a:spcPts val="375"/>
              </a:spcBef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5pPr>
            <a:lvl6pPr marL="25146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6pPr>
            <a:lvl7pPr marL="29718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7pPr>
            <a:lvl8pPr marL="34290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8pPr>
            <a:lvl9pPr marL="38862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latin typeface="Arial" panose="020B0604020202020204" pitchFamily="34" charset="0"/>
              </a:rPr>
              <a:t>(See Travis and Ryan, 2004)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2" name="Content Placeholder 2">
            <a:extLst>
              <a:ext uri="{FF2B5EF4-FFF2-40B4-BE49-F238E27FC236}">
                <a16:creationId xmlns:a16="http://schemas.microsoft.com/office/drawing/2014/main" id="{DAB8C7B6-A896-AC63-6712-F6368AD0BB50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22604" y="694025"/>
            <a:ext cx="8390463" cy="6016867"/>
          </a:xfrm>
        </p:spPr>
      </p:pic>
      <p:sp>
        <p:nvSpPr>
          <p:cNvPr id="71683" name="TextBox 4">
            <a:extLst>
              <a:ext uri="{FF2B5EF4-FFF2-40B4-BE49-F238E27FC236}">
                <a16:creationId xmlns:a16="http://schemas.microsoft.com/office/drawing/2014/main" id="{4068240F-DB9D-322A-AF72-CB6528E2DF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8668" y="914400"/>
            <a:ext cx="3090334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ts val="575"/>
              </a:spcBef>
              <a:buClr>
                <a:schemeClr val="accent1"/>
              </a:buClr>
              <a:buSzPct val="85000"/>
              <a:buFont typeface="Wingdings 2" panose="05020102010507070707" pitchFamily="18" charset="2"/>
              <a:buChar char=""/>
              <a:defRPr sz="2600">
                <a:solidFill>
                  <a:schemeClr val="tx1"/>
                </a:solidFill>
                <a:latin typeface="Perpetua" panose="02020502060401020303" pitchFamily="18" charset="0"/>
              </a:defRPr>
            </a:lvl1pPr>
            <a:lvl2pPr marL="742950" indent="-285750">
              <a:spcBef>
                <a:spcPts val="375"/>
              </a:spcBef>
              <a:buClr>
                <a:schemeClr val="accent2"/>
              </a:buClr>
              <a:buSzPct val="85000"/>
              <a:buFont typeface="Wingdings 2" panose="05020102010507070707" pitchFamily="18" charset="2"/>
              <a:buChar char=""/>
              <a:defRPr sz="2400">
                <a:solidFill>
                  <a:schemeClr val="tx1"/>
                </a:solidFill>
                <a:latin typeface="Perpetua" panose="02020502060401020303" pitchFamily="18" charset="0"/>
              </a:defRPr>
            </a:lvl2pPr>
            <a:lvl3pPr marL="1143000" indent="-228600">
              <a:spcBef>
                <a:spcPts val="375"/>
              </a:spcBef>
              <a:buClr>
                <a:srgbClr val="E6B1AB"/>
              </a:buClr>
              <a:buSzPct val="85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3pPr>
            <a:lvl4pPr marL="1600200" indent="-228600">
              <a:spcBef>
                <a:spcPts val="375"/>
              </a:spcBef>
              <a:buClr>
                <a:srgbClr val="A28E6A"/>
              </a:buClr>
              <a:buSzPct val="80000"/>
              <a:buFont typeface="Wingdings 2" panose="05020102010507070707" pitchFamily="18" charset="2"/>
              <a:buChar char="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4pPr>
            <a:lvl5pPr marL="2057400" indent="-228600">
              <a:spcBef>
                <a:spcPts val="375"/>
              </a:spcBef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5pPr>
            <a:lvl6pPr marL="25146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6pPr>
            <a:lvl7pPr marL="29718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7pPr>
            <a:lvl8pPr marL="34290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8pPr>
            <a:lvl9pPr marL="3886200" indent="-228600" eaLnBrk="0" fontAlgn="base" hangingPunct="0">
              <a:spcBef>
                <a:spcPts val="375"/>
              </a:spcBef>
              <a:spcAft>
                <a:spcPct val="0"/>
              </a:spcAft>
              <a:buClr>
                <a:srgbClr val="A28E6A"/>
              </a:buClr>
              <a:buChar char="o"/>
              <a:defRPr sz="2000">
                <a:solidFill>
                  <a:schemeClr val="tx1"/>
                </a:solidFill>
                <a:latin typeface="Perpetua" panose="02020502060401020303" pitchFamily="18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</a:rPr>
              <a:t>Determinants of Health (Dahlgren and Whitehead, 2006, p. 20)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8F6A98E-B62D-7BB3-81B5-B6C13CA499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6267" y="248708"/>
            <a:ext cx="10384369" cy="609600"/>
          </a:xfrm>
        </p:spPr>
        <p:txBody>
          <a:bodyPr>
            <a:normAutofit fontScale="90000"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000">
                <a:solidFill>
                  <a:schemeClr val="tx2"/>
                </a:solidFill>
                <a:latin typeface="Franklin Gothic Book"/>
              </a:defRPr>
            </a:lvl9pPr>
          </a:lstStyle>
          <a:p>
            <a:pPr>
              <a:defRPr/>
            </a:pPr>
            <a:r>
              <a:rPr lang="en-GB" dirty="0"/>
              <a:t>‘Rainbow-like layers of influence’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4C5C3093-61E6-6F44-96DA-1B0302FE2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933" y="333373"/>
            <a:ext cx="13911598" cy="86369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3200" dirty="0"/>
              <a:t>Considering (with some variance) the interplay of factors, each </a:t>
            </a:r>
            <a:br>
              <a:rPr lang="en-GB" altLang="en-US" sz="3200" dirty="0"/>
            </a:br>
            <a:r>
              <a:rPr lang="en-GB" altLang="en-US" sz="3200" dirty="0"/>
              <a:t>model draws attention to certain aspects of health, viewing it:</a:t>
            </a:r>
          </a:p>
        </p:txBody>
      </p:sp>
      <p:sp>
        <p:nvSpPr>
          <p:cNvPr id="59395" name="Content Placeholder 2">
            <a:extLst>
              <a:ext uri="{FF2B5EF4-FFF2-40B4-BE49-F238E27FC236}">
                <a16:creationId xmlns:a16="http://schemas.microsoft.com/office/drawing/2014/main" id="{EA2C1609-203B-B754-8B03-B20FF193F17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70932" y="1197070"/>
            <a:ext cx="11921067" cy="5660929"/>
          </a:xfrm>
        </p:spPr>
        <p:txBody>
          <a:bodyPr/>
          <a:lstStyle/>
          <a:p>
            <a:r>
              <a:rPr lang="en-GB" altLang="en-US" sz="3000" dirty="0"/>
              <a:t>As a, ‘health field’ (Lalonde, 1974) </a:t>
            </a:r>
          </a:p>
          <a:p>
            <a:r>
              <a:rPr lang="en-GB" altLang="en-US" sz="3000" dirty="0"/>
              <a:t>In terms of interconnections (Engel, 1977)</a:t>
            </a:r>
          </a:p>
          <a:p>
            <a:r>
              <a:rPr lang="en-GB" altLang="en-US" sz="3000" dirty="0"/>
              <a:t>As a continuum ( Travis and Ryan, 2004). </a:t>
            </a:r>
          </a:p>
          <a:p>
            <a:r>
              <a:rPr lang="en-GB" altLang="en-US" sz="3000" dirty="0"/>
              <a:t>As multifactorial (Dahlgren and Whitehead, 2006)</a:t>
            </a:r>
          </a:p>
          <a:p>
            <a:r>
              <a:rPr lang="en-GB" altLang="en-US" sz="3000" b="1" dirty="0"/>
              <a:t>However,</a:t>
            </a:r>
            <a:r>
              <a:rPr lang="en-GB" altLang="en-US" sz="3000" dirty="0"/>
              <a:t> it has also been argued that health comprises very complex ideas that cannot be conveyed by simple models (Rowe and Mitchell, 2013).</a:t>
            </a:r>
          </a:p>
          <a:p>
            <a:r>
              <a:rPr lang="en-GB" altLang="en-US" sz="3000" dirty="0"/>
              <a:t>Rowe and Mitchell (2013) also note that its complexity makes health very difficult to define</a:t>
            </a:r>
          </a:p>
          <a:p>
            <a:pPr marL="0" indent="0">
              <a:buNone/>
            </a:pPr>
            <a:r>
              <a:rPr lang="en-GB" altLang="en-US" sz="3000" dirty="0"/>
              <a:t>		</a:t>
            </a:r>
            <a:r>
              <a:rPr lang="en-GB" altLang="en-US" sz="3000" b="1" i="1" dirty="0"/>
              <a:t>Taking into account the various models of health we have seen, 		how would you define health?    </a:t>
            </a:r>
          </a:p>
        </p:txBody>
      </p:sp>
      <p:pic>
        <p:nvPicPr>
          <p:cNvPr id="2" name="Graphic 1" descr="Thought with solid fill">
            <a:extLst>
              <a:ext uri="{FF2B5EF4-FFF2-40B4-BE49-F238E27FC236}">
                <a16:creationId xmlns:a16="http://schemas.microsoft.com/office/drawing/2014/main" id="{2D98D49E-9501-54B0-337F-2102BD998B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992" y="5474319"/>
            <a:ext cx="863698" cy="86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3174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BA148-AF51-4EC0-A170-8869C3C97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599" y="274638"/>
            <a:ext cx="11612465" cy="621101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Defining health; increased use of the ‘wellbeing’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D7757-EB9B-A192-5BAD-529EADAC311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23935" y="895739"/>
            <a:ext cx="11781798" cy="5687623"/>
          </a:xfrm>
        </p:spPr>
        <p:txBody>
          <a:bodyPr>
            <a:normAutofit fontScale="25000" lnSpcReduction="20000"/>
          </a:bodyPr>
          <a:lstStyle/>
          <a:p>
            <a:pPr>
              <a:defRPr/>
            </a:pPr>
            <a:r>
              <a:rPr lang="en-GB" altLang="en-US" sz="14400" dirty="0"/>
              <a:t>Difficult to define/various definitions (depending on perspective: see Edwards, 2020; </a:t>
            </a:r>
            <a:r>
              <a:rPr lang="en-GB" altLang="en-US" sz="14400" dirty="0" err="1"/>
              <a:t>Blaxter</a:t>
            </a:r>
            <a:r>
              <a:rPr lang="en-GB" altLang="en-US" sz="14400" dirty="0"/>
              <a:t>, 2001; </a:t>
            </a:r>
            <a:r>
              <a:rPr lang="en-GB" altLang="en-US" sz="14400" dirty="0" err="1"/>
              <a:t>Mirzoev</a:t>
            </a:r>
            <a:r>
              <a:rPr lang="en-GB" altLang="en-US" sz="14400" dirty="0"/>
              <a:t> and Morgan, 2016; Giddens and Sutton, 2021).  </a:t>
            </a:r>
          </a:p>
          <a:p>
            <a:pPr>
              <a:defRPr/>
            </a:pPr>
            <a:r>
              <a:rPr lang="en-GB" altLang="en-US" sz="14400" dirty="0"/>
              <a:t>Although there are many understandings/definitions of health, the World Health Organization (WHO) definition (included in the WHO Constitution – see WHO, 2020) has proved enduring and is often cited: </a:t>
            </a:r>
          </a:p>
          <a:p>
            <a:pPr>
              <a:buFont typeface="Wingdings 2" panose="05020102010507070707" pitchFamily="18" charset="2"/>
              <a:buNone/>
              <a:defRPr/>
            </a:pPr>
            <a:r>
              <a:rPr lang="en-GB" altLang="en-US" sz="14400" dirty="0"/>
              <a:t>		Health is a state of complete physical, mental and social 	well-being and not merely the absence of disease or infirmity.  	(WHO, 2020, p. 2).</a:t>
            </a:r>
          </a:p>
          <a:p>
            <a:pPr>
              <a:defRPr/>
            </a:pPr>
            <a:r>
              <a:rPr lang="en-GB" altLang="en-US" sz="14400" dirty="0"/>
              <a:t>The term ‘wellbeing’ has become a, ‘favoured concept’ at international, national and local level  (Simons and Baldwin, 2021, p. 984). </a:t>
            </a:r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en-US" sz="14400" dirty="0"/>
          </a:p>
          <a:p>
            <a:pPr>
              <a:buFont typeface="Wingdings 2" panose="05020102010507070707" pitchFamily="18" charset="2"/>
              <a:buNone/>
              <a:defRPr/>
            </a:pPr>
            <a:endParaRPr lang="en-GB" altLang="en-US" sz="12800" dirty="0"/>
          </a:p>
          <a:p>
            <a:pPr marL="0" indent="0">
              <a:buNone/>
              <a:defRPr/>
            </a:pPr>
            <a:r>
              <a:rPr lang="en-US" altLang="en-US" sz="3000" dirty="0"/>
              <a:t> </a:t>
            </a:r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endParaRPr lang="en-GB" sz="1500" dirty="0"/>
          </a:p>
          <a:p>
            <a:pPr marL="0" indent="0">
              <a:buNone/>
              <a:defRPr/>
            </a:pPr>
            <a:endParaRPr lang="en-GB" sz="1500" dirty="0"/>
          </a:p>
          <a:p>
            <a:pPr>
              <a:buFont typeface="Wingdings 2" panose="05020102010507070707" pitchFamily="18" charset="2"/>
              <a:buNone/>
              <a:defRPr/>
            </a:pPr>
            <a:endParaRPr lang="en-GB" sz="1500" dirty="0"/>
          </a:p>
          <a:p>
            <a:pPr>
              <a:buFont typeface="Wingdings 2" panose="05020102010507070707" pitchFamily="18" charset="2"/>
              <a:buNone/>
              <a:defRPr/>
            </a:pPr>
            <a:endParaRPr lang="en-GB" sz="14400" dirty="0"/>
          </a:p>
        </p:txBody>
      </p:sp>
    </p:spTree>
    <p:extLst>
      <p:ext uri="{BB962C8B-B14F-4D97-AF65-F5344CB8AC3E}">
        <p14:creationId xmlns:p14="http://schemas.microsoft.com/office/powerpoint/2010/main" val="794440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32ACB-D64B-BD06-05F3-86D9A9E99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56" y="274637"/>
            <a:ext cx="11321144" cy="789053"/>
          </a:xfrm>
        </p:spPr>
        <p:txBody>
          <a:bodyPr/>
          <a:lstStyle/>
          <a:p>
            <a:r>
              <a:rPr lang="en-GB" dirty="0"/>
              <a:t>Meaning of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B677E-24D7-6180-CF19-3775733CC0A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61256" y="1063691"/>
            <a:ext cx="11669487" cy="5794310"/>
          </a:xfrm>
        </p:spPr>
        <p:txBody>
          <a:bodyPr/>
          <a:lstStyle/>
          <a:p>
            <a:r>
              <a:rPr lang="en-GB" sz="3600" dirty="0"/>
              <a:t>Like health, wellbeing viewed as multifaceted/complex, e.g. with physical/social/mental parameters &amp; including overall quality of life (Bond-Taylor and Davies, 2020)</a:t>
            </a:r>
          </a:p>
          <a:p>
            <a:r>
              <a:rPr lang="en-GB" sz="3600" dirty="0"/>
              <a:t>Like health, wellbeing can be understood differently/difficult to define (see Abdelaziz, 2023; Scott, 2012;  Vernon, 2014; Allan and Hand, 2014; Fattore and Mason, 2016; Simons and Baldwin, 2021). </a:t>
            </a:r>
          </a:p>
          <a:p>
            <a:r>
              <a:rPr lang="en-GB" sz="3600" dirty="0"/>
              <a:t>Rowe and Mitchell (2013, p. 189) suggest that wellbeing is:	</a:t>
            </a:r>
          </a:p>
          <a:p>
            <a:pPr marL="0" indent="0">
              <a:buNone/>
            </a:pPr>
            <a:r>
              <a:rPr lang="en-GB" sz="3600" dirty="0"/>
              <a:t>	…having the ability to engage in meaningful activities, feeling 	good and 	in control, and being resilient to changes that occur 	in life</a:t>
            </a:r>
          </a:p>
          <a:p>
            <a:endParaRPr lang="en-GB" sz="3200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2159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2346B-3AC8-1514-1C0A-68394F489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273" y="274638"/>
            <a:ext cx="11377127" cy="770391"/>
          </a:xfrm>
        </p:spPr>
        <p:txBody>
          <a:bodyPr/>
          <a:lstStyle/>
          <a:p>
            <a:r>
              <a:rPr lang="en-GB" dirty="0"/>
              <a:t>Wellbeing: the link to wider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2BD54-602B-06BF-6D8E-00DC7E4343B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05273" y="1045029"/>
            <a:ext cx="11377127" cy="5538333"/>
          </a:xfrm>
        </p:spPr>
        <p:txBody>
          <a:bodyPr/>
          <a:lstStyle/>
          <a:p>
            <a:r>
              <a:rPr lang="en-GB" sz="3600" dirty="0"/>
              <a:t>According to WHO (2021, p. 10), wellbeing is:</a:t>
            </a:r>
          </a:p>
          <a:p>
            <a:pPr marL="0" indent="0">
              <a:buNone/>
            </a:pPr>
            <a:r>
              <a:rPr lang="en-GB" sz="3600" dirty="0"/>
              <a:t>	…a positive state experienced by individuals and 	societies.  	Similar to 	health, it is a resource for daily life and is 	determined by social, economic and environmental 	conditions.</a:t>
            </a:r>
          </a:p>
          <a:p>
            <a:r>
              <a:rPr lang="en-GB" sz="3600" dirty="0"/>
              <a:t>Wellbeing currently viewed as linking to global challenges, such as: climate change; environmental crises; growing health/social inequalities; geopolitical conflicts; increasing rates of various health conditions (communicable, noncommunicable, mental) (Abdelaziz et al., 2023)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24454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D9E94-8E81-A26B-999D-302CDBB02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192" y="274638"/>
            <a:ext cx="11097208" cy="748280"/>
          </a:xfrm>
        </p:spPr>
        <p:txBody>
          <a:bodyPr/>
          <a:lstStyle/>
          <a:p>
            <a:r>
              <a:rPr lang="en-GB" dirty="0"/>
              <a:t>‘Wellbeing’ and global challenges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D447704-A84A-37BE-CDC8-DF909E4398AD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36143" y="1497695"/>
            <a:ext cx="2761232" cy="17439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3B744C-628F-DEAB-C7B4-C74F3CB88B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888" y="1400948"/>
            <a:ext cx="2867395" cy="193743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92D4B7D-E144-5E9D-6C11-B75BC8C328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372381"/>
            <a:ext cx="2697530" cy="19659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588E901-71F6-4C2E-0C36-1EA28610EDA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7206" y="1373196"/>
            <a:ext cx="2988651" cy="168111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2132543-AA1F-5915-ABD9-40690ABC2C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021" y="4005535"/>
            <a:ext cx="3451379" cy="19374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8497AC4-D02F-CA23-33C7-0C4208CEB6D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0750" y="3860380"/>
            <a:ext cx="3223516" cy="208164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495F478-1ACC-09B0-6A5B-22B71DF1D4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228977" y="4044453"/>
            <a:ext cx="3561921" cy="208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8953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C1BB6-A0BC-1312-6222-A72119DA6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6" y="-277073"/>
            <a:ext cx="11800114" cy="1149791"/>
          </a:xfrm>
        </p:spPr>
        <p:txBody>
          <a:bodyPr/>
          <a:lstStyle/>
          <a:p>
            <a:r>
              <a:rPr lang="en-GB" sz="3600" dirty="0"/>
              <a:t>Wellbeing and other (medical) research/ social issues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87519E-FABB-FDE7-1B79-C99EB01C3D7E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7363650" y="1164722"/>
            <a:ext cx="2674775" cy="150456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76B6CA-A22A-FBE3-77B5-2599CB685E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9992" y="1142551"/>
            <a:ext cx="2586058" cy="172490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F51D842-54D3-0C5B-9144-BC84B22795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335" y="1443898"/>
            <a:ext cx="2952750" cy="1552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E8E414-4597-D1AC-2183-B04641EFAFB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614" y="3048100"/>
            <a:ext cx="2914650" cy="19335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C72CC28-3D59-F26F-088F-8123A04AAEE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4271" y="3119011"/>
            <a:ext cx="2619375" cy="17430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86D5274-9573-FF45-2723-FE381E1D00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19050" y="2939116"/>
            <a:ext cx="2619375" cy="17430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E17CD31-1F11-FF1E-EF31-3FBE78DD8F6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4191" y="5047597"/>
            <a:ext cx="2324234" cy="161146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2AEB7A1-9DA3-73B1-50C9-17F393A8349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7200" y="5047597"/>
            <a:ext cx="2952750" cy="155257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D2E2375-EFC6-28F5-32E4-6D51A080EB41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43320" y="4981675"/>
            <a:ext cx="2857500" cy="16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5234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A2ACB-54A6-973A-2702-482EADE39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563" y="274639"/>
            <a:ext cx="11837437" cy="583778"/>
          </a:xfrm>
        </p:spPr>
        <p:txBody>
          <a:bodyPr/>
          <a:lstStyle/>
          <a:p>
            <a:r>
              <a:rPr lang="en-GB" dirty="0"/>
              <a:t>Wellbeing, governments and wider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07D3A7-850A-A50C-1A5F-E1BC8DE13DA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0" y="858418"/>
            <a:ext cx="12391053" cy="5999582"/>
          </a:xfrm>
        </p:spPr>
        <p:txBody>
          <a:bodyPr/>
          <a:lstStyle/>
          <a:p>
            <a:r>
              <a:rPr lang="en-GB" sz="3200" dirty="0"/>
              <a:t>Wellbeing focus of increased international governmental attention; conceptually widened to include factors such as: planetary health; universal human rights; social and environmental justice; sustainable development; solidarity; equity; bioethics; gender/inter-generational parity; interculturality and peace (see Abdelaziz et al., 2023).  </a:t>
            </a:r>
          </a:p>
          <a:p>
            <a:r>
              <a:rPr lang="en-GB" sz="3200" dirty="0"/>
              <a:t>This holistic/equitable/equal/sustainable view is reflected, e.g. in Statistics Netherlands (2021) definition of wellbeing:</a:t>
            </a:r>
          </a:p>
          <a:p>
            <a:pPr marL="0" indent="0">
              <a:buNone/>
            </a:pPr>
            <a:r>
              <a:rPr lang="en-GB" sz="3200" dirty="0"/>
              <a:t>	…the quality of life here and now and the extent to which it is at the 	expense of the quality of life of future generations and/or of people 	elsewhere in the world.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96068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FADF-57D1-17AB-51ED-179EAC980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08" y="274638"/>
            <a:ext cx="11153192" cy="807713"/>
          </a:xfrm>
        </p:spPr>
        <p:txBody>
          <a:bodyPr/>
          <a:lstStyle/>
          <a:p>
            <a:r>
              <a:rPr lang="en-GB" dirty="0"/>
              <a:t>Health/wellbeing frameworks across the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6CAE0-5467-0876-0A28-A6568F74D9E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42596" y="1082351"/>
            <a:ext cx="11339804" cy="5501011"/>
          </a:xfrm>
        </p:spPr>
        <p:txBody>
          <a:bodyPr/>
          <a:lstStyle/>
          <a:p>
            <a:r>
              <a:rPr lang="en-GB" sz="2800" dirty="0"/>
              <a:t> </a:t>
            </a:r>
            <a:r>
              <a:rPr lang="en-GB" sz="3600" dirty="0"/>
              <a:t>According to the WHO (2023, p. 1): </a:t>
            </a:r>
          </a:p>
          <a:p>
            <a:pPr marL="0" indent="0">
              <a:buNone/>
            </a:pPr>
            <a:r>
              <a:rPr lang="en-GB" sz="3600" dirty="0"/>
              <a:t>	Well-being societies apply bold policies and transformative 	approaches that are underpinned by, among others:</a:t>
            </a:r>
          </a:p>
          <a:p>
            <a:pPr marL="0" indent="0">
              <a:buNone/>
            </a:pPr>
            <a:r>
              <a:rPr lang="en-GB" sz="3600" dirty="0"/>
              <a:t>		• A positive vision of health that integrates physical, 			mental, psychological, emotional, spiritual and social 			well-being. </a:t>
            </a:r>
          </a:p>
          <a:p>
            <a:r>
              <a:rPr lang="en-GB" sz="3600" dirty="0"/>
              <a:t>This multifactorial conceptualisation of health and wellbeing can be seen in various international/national/local models, frameworks and measures…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84198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1">
            <a:extLst>
              <a:ext uri="{FF2B5EF4-FFF2-40B4-BE49-F238E27FC236}">
                <a16:creationId xmlns:a16="http://schemas.microsoft.com/office/drawing/2014/main" id="{EC330635-F9BE-6811-5CEF-6984FDDBC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"/>
            <a:ext cx="12039600" cy="602218"/>
          </a:xfrm>
        </p:spPr>
        <p:txBody>
          <a:bodyPr/>
          <a:lstStyle/>
          <a:p>
            <a:r>
              <a:rPr lang="en-GB" altLang="en-US" sz="2000" dirty="0"/>
              <a:t>The Organisation for Economic Cooperation and Development (OECD) Well-being Framework (OECD, 2020)</a:t>
            </a:r>
          </a:p>
        </p:txBody>
      </p:sp>
      <p:pic>
        <p:nvPicPr>
          <p:cNvPr id="80899" name="Content Placeholder 4">
            <a:extLst>
              <a:ext uri="{FF2B5EF4-FFF2-40B4-BE49-F238E27FC236}">
                <a16:creationId xmlns:a16="http://schemas.microsoft.com/office/drawing/2014/main" id="{8F1913FB-33BA-D635-734F-A7668DBD4438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0600" y="773078"/>
            <a:ext cx="6997370" cy="5694975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42D90-3D17-3D46-EAA2-1099F934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257" y="274638"/>
            <a:ext cx="11321143" cy="1143000"/>
          </a:xfrm>
        </p:spPr>
        <p:txBody>
          <a:bodyPr/>
          <a:lstStyle/>
          <a:p>
            <a:r>
              <a:rPr lang="en-GB" dirty="0"/>
              <a:t>Canada’s community index of well-being framework (</a:t>
            </a:r>
            <a:r>
              <a:rPr lang="en-GB" dirty="0" err="1"/>
              <a:t>Sanmartin</a:t>
            </a:r>
            <a:r>
              <a:rPr lang="en-GB" dirty="0"/>
              <a:t> et al., 2021)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C7CCEF-2AF7-DB96-4DF4-E0F2BF7D944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 rotWithShape="1">
          <a:blip r:embed="rId3"/>
          <a:srcRect t="9876" b="9720"/>
          <a:stretch/>
        </p:blipFill>
        <p:spPr>
          <a:xfrm>
            <a:off x="2500604" y="1430207"/>
            <a:ext cx="7697537" cy="5153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0768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86E7D-C170-7972-870D-3850BFCFD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613" y="274638"/>
            <a:ext cx="11395788" cy="1143000"/>
          </a:xfrm>
        </p:spPr>
        <p:txBody>
          <a:bodyPr/>
          <a:lstStyle/>
          <a:p>
            <a:r>
              <a:rPr lang="en-GB" dirty="0"/>
              <a:t>United Kingdom’s Measuring National Wellbeing Programme (see ONS, 2011)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D1FCE-2067-448E-CEFE-DF969A7486C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86612" y="1417638"/>
            <a:ext cx="11395787" cy="5165724"/>
          </a:xfrm>
        </p:spPr>
        <p:txBody>
          <a:bodyPr/>
          <a:lstStyle/>
          <a:p>
            <a:r>
              <a:rPr lang="en-GB" dirty="0"/>
              <a:t> The </a:t>
            </a:r>
            <a:r>
              <a:rPr lang="en-GB" i="1" dirty="0"/>
              <a:t>Measures of National Well-being </a:t>
            </a:r>
            <a:r>
              <a:rPr lang="en-GB" dirty="0"/>
              <a:t>(MNW) was launched by the Office for National Statistics (ONS) in 2011 (ONS, 2023).</a:t>
            </a:r>
          </a:p>
          <a:p>
            <a:r>
              <a:rPr lang="en-GB" dirty="0"/>
              <a:t>During research into the creation of the programme, Spence Powell and Self (2011, p. 9) indicated that, ‘four drivers of well-being have been identified through the national debate and literature review: governance, the economy, the environment and culture’</a:t>
            </a:r>
          </a:p>
          <a:p>
            <a:r>
              <a:rPr lang="en-GB" dirty="0"/>
              <a:t>The revised </a:t>
            </a:r>
            <a:r>
              <a:rPr lang="en-GB" i="1" dirty="0"/>
              <a:t>UK Measures of National Well-being </a:t>
            </a:r>
            <a:r>
              <a:rPr lang="en-GB" dirty="0"/>
              <a:t>(UK MNW) was launched in 2023 (ONS, 2023)</a:t>
            </a:r>
          </a:p>
          <a:p>
            <a:r>
              <a:rPr lang="en-GB" dirty="0"/>
              <a:t> The UK Measures of National Well-being Dashboard (see ONS, 2025) currently considers 59 measures of wellbeing grouped in 10 topic areas: Personal wellbeing; Our relationships; Health; What we do; Where we live; Personal finance; Education and Skills; Economy; Governance; Environment.  </a:t>
            </a:r>
          </a:p>
          <a:p>
            <a:r>
              <a:rPr lang="en-GB" dirty="0"/>
              <a:t>The measure, ‘What we do’, includes, ‘engagement with arts and culture’ (ONS,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7027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FE5C2-B3B3-A8CF-D886-B0E8BE16D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90" y="274638"/>
            <a:ext cx="12042710" cy="565117"/>
          </a:xfrm>
        </p:spPr>
        <p:txBody>
          <a:bodyPr/>
          <a:lstStyle/>
          <a:p>
            <a:r>
              <a:rPr lang="en-GB" sz="3600" dirty="0"/>
              <a:t>The Welsh Government (WG) well-being goals (WG, 2024)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6D5C18C0-B909-1370-C4DA-7C509ADB6403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2985796" y="970384"/>
            <a:ext cx="5467739" cy="5471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3788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BD8252-043C-38E5-8300-2E4E47B25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890" y="217071"/>
            <a:ext cx="9055910" cy="64238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5A3BFA1-704B-C53B-07F0-0C2934BFCC43}"/>
              </a:ext>
            </a:extLst>
          </p:cNvPr>
          <p:cNvSpPr txBox="1"/>
          <p:nvPr/>
        </p:nvSpPr>
        <p:spPr>
          <a:xfrm>
            <a:off x="9829800" y="5440599"/>
            <a:ext cx="2171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(See WG, 2024, p. 10)</a:t>
            </a:r>
          </a:p>
        </p:txBody>
      </p:sp>
    </p:spTree>
    <p:extLst>
      <p:ext uri="{BB962C8B-B14F-4D97-AF65-F5344CB8AC3E}">
        <p14:creationId xmlns:p14="http://schemas.microsoft.com/office/powerpoint/2010/main" val="22426608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FF613-B5F3-929F-72AB-CAFBE8930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490" y="274639"/>
            <a:ext cx="11213910" cy="301094"/>
          </a:xfrm>
        </p:spPr>
        <p:txBody>
          <a:bodyPr/>
          <a:lstStyle/>
          <a:p>
            <a:r>
              <a:rPr lang="en-GB" sz="2400" dirty="0"/>
              <a:t>Wellbeing and ‘vibrant culture and thriving Welsh language’ (WG, 2024)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952810-5802-45BA-AD43-394C7B7541A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492898" y="575733"/>
            <a:ext cx="5976326" cy="59804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9AA842-17E7-4A74-F1F2-0F6407C38E56}"/>
              </a:ext>
            </a:extLst>
          </p:cNvPr>
          <p:cNvSpPr txBox="1"/>
          <p:nvPr/>
        </p:nvSpPr>
        <p:spPr>
          <a:xfrm>
            <a:off x="6811347" y="1097518"/>
            <a:ext cx="50571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At local level in Wales, the importance of culture and language to well-being is stressed, e.g. by Swansea Council (2023) and by Carmarthenshire Public Services Board (2023).  </a:t>
            </a:r>
          </a:p>
        </p:txBody>
      </p:sp>
    </p:spTree>
    <p:extLst>
      <p:ext uri="{BB962C8B-B14F-4D97-AF65-F5344CB8AC3E}">
        <p14:creationId xmlns:p14="http://schemas.microsoft.com/office/powerpoint/2010/main" val="4455045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0983B-AFF3-8CAB-8523-BE1197FA8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76" y="274638"/>
            <a:ext cx="11041224" cy="733068"/>
          </a:xfrm>
        </p:spPr>
        <p:txBody>
          <a:bodyPr/>
          <a:lstStyle/>
          <a:p>
            <a:r>
              <a:rPr lang="en-GB" dirty="0"/>
              <a:t>The influence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541EF-C7A8-873A-132A-EBAA372F6604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73223" y="858416"/>
            <a:ext cx="11663267" cy="5999584"/>
          </a:xfrm>
        </p:spPr>
        <p:txBody>
          <a:bodyPr/>
          <a:lstStyle/>
          <a:p>
            <a:r>
              <a:rPr lang="en-GB" sz="3200" dirty="0"/>
              <a:t>Reference is made to ‘culture’ in a number of international, national and local (policy) documents that relate to health and wellbeing</a:t>
            </a:r>
          </a:p>
          <a:p>
            <a:r>
              <a:rPr lang="en-GB" sz="3200" dirty="0"/>
              <a:t>This raises – amongst others –  some possible questions:</a:t>
            </a:r>
          </a:p>
          <a:p>
            <a:pPr lvl="1"/>
            <a:r>
              <a:rPr lang="en-GB" sz="3200" dirty="0"/>
              <a:t>What does culture mean?</a:t>
            </a:r>
          </a:p>
          <a:p>
            <a:pPr lvl="1"/>
            <a:r>
              <a:rPr lang="en-GB" sz="3200" dirty="0"/>
              <a:t>What does culture mean in relation to health and wellbeing?</a:t>
            </a:r>
          </a:p>
          <a:p>
            <a:pPr lvl="1"/>
            <a:r>
              <a:rPr lang="en-GB" sz="3200" dirty="0"/>
              <a:t>Are health and wellbeing affected by differences in culture?</a:t>
            </a:r>
          </a:p>
          <a:p>
            <a:pPr lvl="1"/>
            <a:r>
              <a:rPr lang="en-GB" sz="3200" dirty="0"/>
              <a:t>Is there something particular about Welsh culture that justifies a context-specific approach to  health and social care?  </a:t>
            </a:r>
          </a:p>
          <a:p>
            <a:r>
              <a:rPr lang="en-GB" sz="3200" b="1" i="1" dirty="0"/>
              <a:t>Before focusing on these issues, consider how you would describe Welsh culture – what images might spring to mind?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8889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F82805-07AD-2BDD-207E-E46AE3408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570" y="274638"/>
            <a:ext cx="11259830" cy="489637"/>
          </a:xfrm>
        </p:spPr>
        <p:txBody>
          <a:bodyPr/>
          <a:lstStyle/>
          <a:p>
            <a:r>
              <a:rPr lang="en-GB" dirty="0"/>
              <a:t>What is Welsh culture?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D945630-C12F-0795-7190-A398E4AD9C69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/>
          <a:stretch>
            <a:fillRect/>
          </a:stretch>
        </p:blipFill>
        <p:spPr>
          <a:xfrm>
            <a:off x="373248" y="764867"/>
            <a:ext cx="2095500" cy="11713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B9D611E-32E6-A8CB-606F-3F9FA57464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207" y="790086"/>
            <a:ext cx="1235416" cy="12438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A47D21-06A2-4597-9644-767C74DDC8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1188" y="616908"/>
            <a:ext cx="1689328" cy="126377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3B548DD-2624-673A-D1D8-43BA30A38D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55075" y="1818726"/>
            <a:ext cx="1275342" cy="12173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7CB5BC-5D92-995D-EEF7-4701D7760B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9595" y="600440"/>
            <a:ext cx="1676401" cy="12573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671A95F-BF39-C52C-4556-C0788B06355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286994" y="600440"/>
            <a:ext cx="1510496" cy="113287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4AEE4B8-91AF-6F3F-5909-D0257F65A6C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781" y="2352675"/>
            <a:ext cx="1562100" cy="107632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C7BBC8-E71B-6DE6-7A93-551ADBB828DF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59867" y="2363931"/>
            <a:ext cx="1793875" cy="10763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D40331A-7AE3-4EB2-2271-827CE4CB7EF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298538" y="2367779"/>
            <a:ext cx="1605069" cy="107247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E89DC9C-07A8-29C2-AFD1-AD46CD6BD40C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270959" y="1971164"/>
            <a:ext cx="567981" cy="125730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299A7CA-2AA7-DF49-67E8-2B63FA2EECA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195249" y="2294909"/>
            <a:ext cx="1907629" cy="125730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F87C728-5C73-F91F-7CEC-9C3F40B87A18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943401" y="2109931"/>
            <a:ext cx="1343593" cy="10015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29B08E0-39AE-4BCF-D1AE-D9AB49BA6A50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23738" y="3575228"/>
            <a:ext cx="1936129" cy="129075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B51A27D-81A6-1DC7-5D75-BAAB5774085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2463559" y="3591952"/>
            <a:ext cx="1617583" cy="125730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2809632E-705D-FC7B-D2BC-0EFC63A39A60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584196" y="790250"/>
            <a:ext cx="1958772" cy="109691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681EE519-6800-BE8D-A434-D8C6658E4C18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4301064" y="3513623"/>
            <a:ext cx="1600015" cy="155089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4807172-541E-FB55-F42F-FDD098D330D5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941676" y="3859982"/>
            <a:ext cx="2238840" cy="95020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CA5DB87-9D49-D511-9A28-8E6417DA107F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8381408" y="3345668"/>
            <a:ext cx="1274480" cy="167113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D74BFF5A-D952-03CD-FBD5-4F63258F5C4C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353287" y="5282391"/>
            <a:ext cx="1793876" cy="109087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B6404BB-9CF5-12F2-A553-C6E467DE3A2E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2366863" y="5076353"/>
            <a:ext cx="1671572" cy="1296909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F377FEB9-1855-8878-4CB0-2EA2E58C5194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4190157" y="5174608"/>
            <a:ext cx="1652440" cy="127110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B26251A4-B58B-573A-B9DB-48CDCBB030A1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5998418" y="5174608"/>
            <a:ext cx="1946554" cy="130002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AD9BA51-17E9-C832-E8A8-39F8EE3C2EB7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10016812" y="4289069"/>
            <a:ext cx="1652440" cy="98905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3D675C9B-408C-421A-5250-5BF89D129613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10016812" y="3171917"/>
            <a:ext cx="1600016" cy="10647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9495E3E-2E39-980F-2442-AFC151EA15FC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053565" y="5177719"/>
            <a:ext cx="1799376" cy="129690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3DCD253-1685-2480-7A78-5E4A8F167FDD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10147832" y="5388027"/>
            <a:ext cx="1564028" cy="117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1689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2A5C0-269C-DF89-CC82-0E7DC2F56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33068"/>
          </a:xfrm>
        </p:spPr>
        <p:txBody>
          <a:bodyPr/>
          <a:lstStyle/>
          <a:p>
            <a:r>
              <a:rPr lang="en-GB" dirty="0"/>
              <a:t>Next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2A867-B9A2-F295-DFC7-F636A0EB272E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54562" y="1007706"/>
            <a:ext cx="11681928" cy="5575656"/>
          </a:xfrm>
        </p:spPr>
        <p:txBody>
          <a:bodyPr/>
          <a:lstStyle/>
          <a:p>
            <a:r>
              <a:rPr lang="en-GB" sz="3600" dirty="0"/>
              <a:t>During the next lecture, we will consider the meaning of culture, the role it plays – including aspects relating to language-use – in health and care in Wales, and what policy (governmental and professional) says about these issues</a:t>
            </a:r>
          </a:p>
          <a:p>
            <a:r>
              <a:rPr lang="en-GB" sz="3600" dirty="0"/>
              <a:t>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A14633-DC12-05EE-1B02-35F7DE2A9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0961" y="3429000"/>
            <a:ext cx="2118417" cy="2944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69841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4232</TotalTime>
  <Words>1836</Words>
  <Application>Microsoft Office PowerPoint</Application>
  <PresentationFormat>Widescreen</PresentationFormat>
  <Paragraphs>178</Paragraphs>
  <Slides>26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Franklin Gothic Book</vt:lpstr>
      <vt:lpstr>Perpetua</vt:lpstr>
      <vt:lpstr>Wingdings 2</vt:lpstr>
      <vt:lpstr>Equity</vt:lpstr>
      <vt:lpstr>BMNS4016.  Practising Healthcare in Wales: Language and Culture   Lecture two. 24/25.  Wider factors of health and wellbeing, the influence  of culture </vt:lpstr>
      <vt:lpstr>Today</vt:lpstr>
      <vt:lpstr> Wider determinants of health </vt:lpstr>
      <vt:lpstr>Factors that can impact on health…</vt:lpstr>
      <vt:lpstr>…more factors</vt:lpstr>
      <vt:lpstr>Health Field Concept (Lalonde, 1974)</vt:lpstr>
      <vt:lpstr>Biopsychosocial model of health (Engel, 1977)</vt:lpstr>
      <vt:lpstr>Different models of health </vt:lpstr>
      <vt:lpstr>‘Rainbow-like layers of influence’ </vt:lpstr>
      <vt:lpstr>Considering (with some variance) the interplay of factors, each  model draws attention to certain aspects of health, viewing it:</vt:lpstr>
      <vt:lpstr>Defining health; increased use of the ‘wellbeing’</vt:lpstr>
      <vt:lpstr>Meaning of wellbeing</vt:lpstr>
      <vt:lpstr>Wellbeing: the link to wider factors</vt:lpstr>
      <vt:lpstr>‘Wellbeing’ and global challenges</vt:lpstr>
      <vt:lpstr>Wellbeing and other (medical) research/ social issues</vt:lpstr>
      <vt:lpstr>Wellbeing, governments and wider factors </vt:lpstr>
      <vt:lpstr>Health/wellbeing frameworks across the world</vt:lpstr>
      <vt:lpstr>The Organisation for Economic Cooperation and Development (OECD) Well-being Framework (OECD, 2020)</vt:lpstr>
      <vt:lpstr>Canada’s community index of well-being framework (Sanmartin et al., 2021)</vt:lpstr>
      <vt:lpstr>United Kingdom’s Measuring National Wellbeing Programme (see ONS, 2011)</vt:lpstr>
      <vt:lpstr>The Welsh Government (WG) well-being goals (WG, 2024)</vt:lpstr>
      <vt:lpstr>PowerPoint Presentation</vt:lpstr>
      <vt:lpstr>Wellbeing and ‘vibrant culture and thriving Welsh language’ (WG, 2024)</vt:lpstr>
      <vt:lpstr>The influence of culture</vt:lpstr>
      <vt:lpstr>What is Welsh culture?</vt:lpstr>
      <vt:lpstr>Next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Introductory session: Fundamentals of Care. BMNS4004</dc:title>
  <dc:creator>Ben Duxbury</dc:creator>
  <cp:lastModifiedBy>Ben Duxbury</cp:lastModifiedBy>
  <cp:revision>123</cp:revision>
  <dcterms:created xsi:type="dcterms:W3CDTF">2021-08-31T06:51:44Z</dcterms:created>
  <dcterms:modified xsi:type="dcterms:W3CDTF">2025-02-16T08:10:26Z</dcterms:modified>
</cp:coreProperties>
</file>