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3"/>
  </p:notesMasterIdLst>
  <p:handoutMasterIdLst>
    <p:handoutMasterId r:id="rId64"/>
  </p:handoutMasterIdLst>
  <p:sldIdLst>
    <p:sldId id="377" r:id="rId2"/>
    <p:sldId id="380" r:id="rId3"/>
    <p:sldId id="379" r:id="rId4"/>
    <p:sldId id="382" r:id="rId5"/>
    <p:sldId id="271" r:id="rId6"/>
    <p:sldId id="430" r:id="rId7"/>
    <p:sldId id="383" r:id="rId8"/>
    <p:sldId id="431" r:id="rId9"/>
    <p:sldId id="384" r:id="rId10"/>
    <p:sldId id="386" r:id="rId11"/>
    <p:sldId id="433" r:id="rId12"/>
    <p:sldId id="387" r:id="rId13"/>
    <p:sldId id="388" r:id="rId14"/>
    <p:sldId id="434" r:id="rId15"/>
    <p:sldId id="435" r:id="rId16"/>
    <p:sldId id="436" r:id="rId17"/>
    <p:sldId id="292" r:id="rId18"/>
    <p:sldId id="293" r:id="rId19"/>
    <p:sldId id="294" r:id="rId20"/>
    <p:sldId id="437" r:id="rId21"/>
    <p:sldId id="438" r:id="rId22"/>
    <p:sldId id="455" r:id="rId23"/>
    <p:sldId id="439" r:id="rId24"/>
    <p:sldId id="440" r:id="rId25"/>
    <p:sldId id="288" r:id="rId26"/>
    <p:sldId id="289" r:id="rId27"/>
    <p:sldId id="290" r:id="rId28"/>
    <p:sldId id="291" r:id="rId29"/>
    <p:sldId id="441" r:id="rId30"/>
    <p:sldId id="442" r:id="rId31"/>
    <p:sldId id="443" r:id="rId32"/>
    <p:sldId id="389" r:id="rId33"/>
    <p:sldId id="456" r:id="rId34"/>
    <p:sldId id="444" r:id="rId35"/>
    <p:sldId id="391" r:id="rId36"/>
    <p:sldId id="392" r:id="rId37"/>
    <p:sldId id="393" r:id="rId38"/>
    <p:sldId id="395" r:id="rId39"/>
    <p:sldId id="396" r:id="rId40"/>
    <p:sldId id="397" r:id="rId41"/>
    <p:sldId id="398" r:id="rId42"/>
    <p:sldId id="457" r:id="rId43"/>
    <p:sldId id="458" r:id="rId44"/>
    <p:sldId id="459" r:id="rId45"/>
    <p:sldId id="460" r:id="rId46"/>
    <p:sldId id="446" r:id="rId47"/>
    <p:sldId id="399" r:id="rId48"/>
    <p:sldId id="447" r:id="rId49"/>
    <p:sldId id="448" r:id="rId50"/>
    <p:sldId id="449" r:id="rId51"/>
    <p:sldId id="401" r:id="rId52"/>
    <p:sldId id="404" r:id="rId53"/>
    <p:sldId id="450" r:id="rId54"/>
    <p:sldId id="405" r:id="rId55"/>
    <p:sldId id="406" r:id="rId56"/>
    <p:sldId id="407" r:id="rId57"/>
    <p:sldId id="451" r:id="rId58"/>
    <p:sldId id="408" r:id="rId59"/>
    <p:sldId id="410" r:id="rId60"/>
    <p:sldId id="452" r:id="rId61"/>
    <p:sldId id="453"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588" autoAdjust="0"/>
    <p:restoredTop sz="72857" autoAdjust="0"/>
  </p:normalViewPr>
  <p:slideViewPr>
    <p:cSldViewPr>
      <p:cViewPr varScale="1">
        <p:scale>
          <a:sx n="68" d="100"/>
          <a:sy n="68" d="100"/>
        </p:scale>
        <p:origin x="1824" y="192"/>
      </p:cViewPr>
      <p:guideLst>
        <p:guide orient="horz" pos="2160"/>
        <p:guide pos="2880"/>
      </p:guideLst>
    </p:cSldViewPr>
  </p:slideViewPr>
  <p:outlineViewPr>
    <p:cViewPr>
      <p:scale>
        <a:sx n="33" d="100"/>
        <a:sy n="33" d="100"/>
      </p:scale>
      <p:origin x="0" y="0"/>
    </p:cViewPr>
    <p:sldLst>
      <p:sld r:id="rId1" collapse="1"/>
    </p:sldLst>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_rels/viewProps.xml.rels><?xml version="1.0" encoding="UTF-8" standalone="yes"?>
<Relationships xmlns="http://schemas.openxmlformats.org/package/2006/relationships"><Relationship Id="rId1" Type="http://schemas.openxmlformats.org/officeDocument/2006/relationships/slide" Target="slides/slide6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42A58F-EA9B-4EF0-96ED-F7CF1DE2F67B}" type="doc">
      <dgm:prSet loTypeId="urn:microsoft.com/office/officeart/2005/8/layout/list1" loCatId="list" qsTypeId="urn:microsoft.com/office/officeart/2005/8/quickstyle/simple1" qsCatId="simple" csTypeId="urn:microsoft.com/office/officeart/2005/8/colors/accent3_2" csCatId="accent3" phldr="1"/>
      <dgm:spPr/>
      <dgm:t>
        <a:bodyPr/>
        <a:lstStyle/>
        <a:p>
          <a:endParaRPr lang="en-US"/>
        </a:p>
      </dgm:t>
    </dgm:pt>
    <dgm:pt modelId="{9EC89DC9-A79D-4F5D-AE8D-CC2223236EDE}">
      <dgm:prSet custT="1"/>
      <dgm:spPr/>
      <dgm:t>
        <a:bodyPr/>
        <a:lstStyle/>
        <a:p>
          <a:pPr rtl="0"/>
          <a:r>
            <a:rPr lang="en-US" sz="2400" dirty="0">
              <a:solidFill>
                <a:srgbClr val="000000"/>
              </a:solidFill>
            </a:rPr>
            <a:t>Team-based new product development</a:t>
          </a:r>
        </a:p>
      </dgm:t>
    </dgm:pt>
    <dgm:pt modelId="{6F0CF4C8-95A1-4EFC-B745-FC57AFAAE85A}" type="parTrans" cxnId="{783FC149-4D4B-4A00-BC47-E6AB1308EA2D}">
      <dgm:prSet/>
      <dgm:spPr/>
      <dgm:t>
        <a:bodyPr/>
        <a:lstStyle/>
        <a:p>
          <a:endParaRPr lang="en-US">
            <a:solidFill>
              <a:srgbClr val="000000"/>
            </a:solidFill>
          </a:endParaRPr>
        </a:p>
      </dgm:t>
    </dgm:pt>
    <dgm:pt modelId="{A095F869-D7E5-418F-B71F-F96149BECC25}" type="sibTrans" cxnId="{783FC149-4D4B-4A00-BC47-E6AB1308EA2D}">
      <dgm:prSet/>
      <dgm:spPr/>
      <dgm:t>
        <a:bodyPr/>
        <a:lstStyle/>
        <a:p>
          <a:endParaRPr lang="en-US">
            <a:solidFill>
              <a:srgbClr val="000000"/>
            </a:solidFill>
          </a:endParaRPr>
        </a:p>
      </dgm:t>
    </dgm:pt>
    <dgm:pt modelId="{28CF74FE-F3F7-4B0B-804C-8DF7E9CE43AE}">
      <dgm:prSet custT="1"/>
      <dgm:spPr/>
      <dgm:t>
        <a:bodyPr/>
        <a:lstStyle/>
        <a:p>
          <a:pPr rtl="0">
            <a:lnSpc>
              <a:spcPct val="100000"/>
            </a:lnSpc>
          </a:pPr>
          <a:r>
            <a:rPr lang="en-US" sz="2000" dirty="0">
              <a:solidFill>
                <a:srgbClr val="000000"/>
              </a:solidFill>
            </a:rPr>
            <a:t>Various company departments work together, overlapping the steps in the product development process.</a:t>
          </a:r>
        </a:p>
      </dgm:t>
    </dgm:pt>
    <dgm:pt modelId="{3D9566C3-A7FF-43AC-BE96-AA636D82353F}" type="parTrans" cxnId="{2F1F24BC-98E4-4FFF-8D74-6EF54DDE28A5}">
      <dgm:prSet/>
      <dgm:spPr/>
      <dgm:t>
        <a:bodyPr/>
        <a:lstStyle/>
        <a:p>
          <a:endParaRPr lang="en-US">
            <a:solidFill>
              <a:srgbClr val="000000"/>
            </a:solidFill>
          </a:endParaRPr>
        </a:p>
      </dgm:t>
    </dgm:pt>
    <dgm:pt modelId="{6B694771-AC9F-4A46-8837-F60AA5B3BB1A}" type="sibTrans" cxnId="{2F1F24BC-98E4-4FFF-8D74-6EF54DDE28A5}">
      <dgm:prSet/>
      <dgm:spPr/>
      <dgm:t>
        <a:bodyPr/>
        <a:lstStyle/>
        <a:p>
          <a:endParaRPr lang="en-US">
            <a:solidFill>
              <a:srgbClr val="000000"/>
            </a:solidFill>
          </a:endParaRPr>
        </a:p>
      </dgm:t>
    </dgm:pt>
    <dgm:pt modelId="{A586AA48-95F6-499F-8E2D-CA4DBAE0497A}">
      <dgm:prSet custT="1"/>
      <dgm:spPr/>
      <dgm:t>
        <a:bodyPr/>
        <a:lstStyle/>
        <a:p>
          <a:pPr rtl="0">
            <a:lnSpc>
              <a:spcPct val="100000"/>
            </a:lnSpc>
          </a:pPr>
          <a:r>
            <a:rPr lang="en-US" sz="2000" dirty="0">
              <a:solidFill>
                <a:srgbClr val="000000"/>
              </a:solidFill>
            </a:rPr>
            <a:t>Saves time and increases effectiveness</a:t>
          </a:r>
        </a:p>
      </dgm:t>
    </dgm:pt>
    <dgm:pt modelId="{1220353F-374A-4FF3-A7B4-16ABABDFE873}" type="parTrans" cxnId="{F0753E5E-FA00-4096-BEBC-6EA5EFBAA097}">
      <dgm:prSet/>
      <dgm:spPr/>
      <dgm:t>
        <a:bodyPr/>
        <a:lstStyle/>
        <a:p>
          <a:endParaRPr lang="en-US">
            <a:solidFill>
              <a:srgbClr val="000000"/>
            </a:solidFill>
          </a:endParaRPr>
        </a:p>
      </dgm:t>
    </dgm:pt>
    <dgm:pt modelId="{9E751F3B-81EC-468D-856F-BB5003AFFB49}" type="sibTrans" cxnId="{F0753E5E-FA00-4096-BEBC-6EA5EFBAA097}">
      <dgm:prSet/>
      <dgm:spPr/>
      <dgm:t>
        <a:bodyPr/>
        <a:lstStyle/>
        <a:p>
          <a:endParaRPr lang="en-US">
            <a:solidFill>
              <a:srgbClr val="000000"/>
            </a:solidFill>
          </a:endParaRPr>
        </a:p>
      </dgm:t>
    </dgm:pt>
    <dgm:pt modelId="{1C908F6B-7AAF-46F0-B2F9-5702F3EF7004}">
      <dgm:prSet custT="1"/>
      <dgm:spPr/>
      <dgm:t>
        <a:bodyPr/>
        <a:lstStyle/>
        <a:p>
          <a:pPr rtl="0">
            <a:lnSpc>
              <a:spcPct val="100000"/>
            </a:lnSpc>
          </a:pPr>
          <a:r>
            <a:rPr lang="en-US" sz="2000" dirty="0">
              <a:solidFill>
                <a:srgbClr val="000000"/>
              </a:solidFill>
            </a:rPr>
            <a:t>May create more organizational tension and confusion than a sequential approach</a:t>
          </a:r>
        </a:p>
      </dgm:t>
    </dgm:pt>
    <dgm:pt modelId="{7A9EDD6A-6CEA-4F1E-9C4B-F0888ABC1D4B}" type="parTrans" cxnId="{CA835684-E39A-437C-BF37-26F1E7F0D5DC}">
      <dgm:prSet/>
      <dgm:spPr/>
      <dgm:t>
        <a:bodyPr/>
        <a:lstStyle/>
        <a:p>
          <a:endParaRPr lang="en-US">
            <a:solidFill>
              <a:srgbClr val="000000"/>
            </a:solidFill>
          </a:endParaRPr>
        </a:p>
      </dgm:t>
    </dgm:pt>
    <dgm:pt modelId="{4504BF16-D932-4BBF-B214-BA6BC1822377}" type="sibTrans" cxnId="{CA835684-E39A-437C-BF37-26F1E7F0D5DC}">
      <dgm:prSet/>
      <dgm:spPr/>
      <dgm:t>
        <a:bodyPr/>
        <a:lstStyle/>
        <a:p>
          <a:endParaRPr lang="en-US">
            <a:solidFill>
              <a:srgbClr val="000000"/>
            </a:solidFill>
          </a:endParaRPr>
        </a:p>
      </dgm:t>
    </dgm:pt>
    <dgm:pt modelId="{6697496A-E3B3-44C0-8F52-A6F79418D8A5}">
      <dgm:prSet custT="1"/>
      <dgm:spPr/>
      <dgm:t>
        <a:bodyPr/>
        <a:lstStyle/>
        <a:p>
          <a:pPr rtl="0"/>
          <a:r>
            <a:rPr lang="en-US" sz="2400" dirty="0">
              <a:solidFill>
                <a:srgbClr val="000000"/>
              </a:solidFill>
            </a:rPr>
            <a:t>Systematic new product development</a:t>
          </a:r>
        </a:p>
      </dgm:t>
    </dgm:pt>
    <dgm:pt modelId="{72C4DE96-F080-4E90-8EE1-EE5AA6903120}" type="parTrans" cxnId="{DAD14A83-A9FD-4855-9E19-FC5BDBB0D470}">
      <dgm:prSet/>
      <dgm:spPr/>
      <dgm:t>
        <a:bodyPr/>
        <a:lstStyle/>
        <a:p>
          <a:endParaRPr lang="en-US">
            <a:solidFill>
              <a:srgbClr val="000000"/>
            </a:solidFill>
          </a:endParaRPr>
        </a:p>
      </dgm:t>
    </dgm:pt>
    <dgm:pt modelId="{7ABECE8F-F364-451E-974C-2BD024761196}" type="sibTrans" cxnId="{DAD14A83-A9FD-4855-9E19-FC5BDBB0D470}">
      <dgm:prSet/>
      <dgm:spPr/>
      <dgm:t>
        <a:bodyPr/>
        <a:lstStyle/>
        <a:p>
          <a:endParaRPr lang="en-US">
            <a:solidFill>
              <a:srgbClr val="000000"/>
            </a:solidFill>
          </a:endParaRPr>
        </a:p>
      </dgm:t>
    </dgm:pt>
    <dgm:pt modelId="{8D00FB47-2E15-4D6F-84C3-06AF01D14720}">
      <dgm:prSet custT="1"/>
      <dgm:spPr/>
      <dgm:t>
        <a:bodyPr/>
        <a:lstStyle/>
        <a:p>
          <a:pPr rtl="0">
            <a:lnSpc>
              <a:spcPct val="100000"/>
            </a:lnSpc>
          </a:pPr>
          <a:r>
            <a:rPr lang="en-US" sz="2000" dirty="0">
              <a:solidFill>
                <a:srgbClr val="000000"/>
              </a:solidFill>
            </a:rPr>
            <a:t>Innovation management systems collect, review, evaluate, and manage new product ideas.</a:t>
          </a:r>
        </a:p>
      </dgm:t>
    </dgm:pt>
    <dgm:pt modelId="{DAAB989B-3C44-4CEF-9F63-6E4333A3D3C5}" type="parTrans" cxnId="{4976D741-31E9-4A48-B3C4-6BCE33E5D3D2}">
      <dgm:prSet/>
      <dgm:spPr/>
      <dgm:t>
        <a:bodyPr/>
        <a:lstStyle/>
        <a:p>
          <a:endParaRPr lang="en-US">
            <a:solidFill>
              <a:srgbClr val="000000"/>
            </a:solidFill>
          </a:endParaRPr>
        </a:p>
      </dgm:t>
    </dgm:pt>
    <dgm:pt modelId="{D7F2C317-031E-41BB-A008-47E80A0B464D}" type="sibTrans" cxnId="{4976D741-31E9-4A48-B3C4-6BCE33E5D3D2}">
      <dgm:prSet/>
      <dgm:spPr/>
      <dgm:t>
        <a:bodyPr/>
        <a:lstStyle/>
        <a:p>
          <a:endParaRPr lang="en-US">
            <a:solidFill>
              <a:srgbClr val="000000"/>
            </a:solidFill>
          </a:endParaRPr>
        </a:p>
      </dgm:t>
    </dgm:pt>
    <dgm:pt modelId="{B625AF21-2D41-4C15-8F09-47D5784B6FC3}">
      <dgm:prSet custT="1"/>
      <dgm:spPr/>
      <dgm:t>
        <a:bodyPr/>
        <a:lstStyle/>
        <a:p>
          <a:pPr rtl="0">
            <a:lnSpc>
              <a:spcPct val="100000"/>
            </a:lnSpc>
          </a:pPr>
          <a:r>
            <a:rPr lang="en-US" sz="2000" dirty="0">
              <a:solidFill>
                <a:srgbClr val="000000"/>
              </a:solidFill>
            </a:rPr>
            <a:t>Avoids the surfacing and sputtering of ideas</a:t>
          </a:r>
        </a:p>
      </dgm:t>
    </dgm:pt>
    <dgm:pt modelId="{A8C51AF5-155F-4A38-A0AB-94A58FC074CE}" type="parTrans" cxnId="{DBAD2A77-B181-4708-92DD-851C933DE400}">
      <dgm:prSet/>
      <dgm:spPr/>
      <dgm:t>
        <a:bodyPr/>
        <a:lstStyle/>
        <a:p>
          <a:endParaRPr lang="en-US">
            <a:solidFill>
              <a:srgbClr val="000000"/>
            </a:solidFill>
          </a:endParaRPr>
        </a:p>
      </dgm:t>
    </dgm:pt>
    <dgm:pt modelId="{A962386F-C660-4DAF-B001-24A41AEBC6CA}" type="sibTrans" cxnId="{DBAD2A77-B181-4708-92DD-851C933DE400}">
      <dgm:prSet/>
      <dgm:spPr/>
      <dgm:t>
        <a:bodyPr/>
        <a:lstStyle/>
        <a:p>
          <a:endParaRPr lang="en-US">
            <a:solidFill>
              <a:srgbClr val="000000"/>
            </a:solidFill>
          </a:endParaRPr>
        </a:p>
      </dgm:t>
    </dgm:pt>
    <dgm:pt modelId="{404F12AE-24B5-45BE-98FA-313512802AA2}">
      <dgm:prSet custT="1"/>
      <dgm:spPr/>
      <dgm:t>
        <a:bodyPr/>
        <a:lstStyle/>
        <a:p>
          <a:pPr rtl="0">
            <a:lnSpc>
              <a:spcPct val="100000"/>
            </a:lnSpc>
          </a:pPr>
          <a:r>
            <a:rPr lang="en-US" sz="2000" dirty="0">
              <a:solidFill>
                <a:srgbClr val="000000"/>
              </a:solidFill>
            </a:rPr>
            <a:t>Helps create an innovation-oriented company culture</a:t>
          </a:r>
        </a:p>
      </dgm:t>
    </dgm:pt>
    <dgm:pt modelId="{B9C39FCB-7306-42C9-97ED-31BEF0E1EE9B}" type="parTrans" cxnId="{42B36679-7D51-46A4-94A5-22B41DD9B517}">
      <dgm:prSet/>
      <dgm:spPr/>
      <dgm:t>
        <a:bodyPr/>
        <a:lstStyle/>
        <a:p>
          <a:endParaRPr lang="en-US">
            <a:solidFill>
              <a:srgbClr val="000000"/>
            </a:solidFill>
          </a:endParaRPr>
        </a:p>
      </dgm:t>
    </dgm:pt>
    <dgm:pt modelId="{C3EF0384-24F6-4AA3-A660-AA2090B4CDD0}" type="sibTrans" cxnId="{42B36679-7D51-46A4-94A5-22B41DD9B517}">
      <dgm:prSet/>
      <dgm:spPr/>
      <dgm:t>
        <a:bodyPr/>
        <a:lstStyle/>
        <a:p>
          <a:endParaRPr lang="en-US">
            <a:solidFill>
              <a:srgbClr val="000000"/>
            </a:solidFill>
          </a:endParaRPr>
        </a:p>
      </dgm:t>
    </dgm:pt>
    <dgm:pt modelId="{ADED4700-0BF0-4A4F-A9CC-2AFEADF260AB}">
      <dgm:prSet custT="1"/>
      <dgm:spPr/>
      <dgm:t>
        <a:bodyPr/>
        <a:lstStyle/>
        <a:p>
          <a:pPr rtl="0">
            <a:lnSpc>
              <a:spcPct val="100000"/>
            </a:lnSpc>
          </a:pPr>
          <a:r>
            <a:rPr lang="en-US" sz="2000" dirty="0">
              <a:solidFill>
                <a:srgbClr val="000000"/>
              </a:solidFill>
            </a:rPr>
            <a:t>Yields a larger number of new product ideas</a:t>
          </a:r>
        </a:p>
      </dgm:t>
    </dgm:pt>
    <dgm:pt modelId="{9F6CFA3C-D791-4E64-B56D-BABE792F8A1E}" type="parTrans" cxnId="{DAE04459-1293-442C-B292-CFD4DCE263BC}">
      <dgm:prSet/>
      <dgm:spPr/>
      <dgm:t>
        <a:bodyPr/>
        <a:lstStyle/>
        <a:p>
          <a:endParaRPr lang="en-US">
            <a:solidFill>
              <a:srgbClr val="000000"/>
            </a:solidFill>
          </a:endParaRPr>
        </a:p>
      </dgm:t>
    </dgm:pt>
    <dgm:pt modelId="{595EDF6A-622C-4566-B7B5-C8C07376E2B1}" type="sibTrans" cxnId="{DAE04459-1293-442C-B292-CFD4DCE263BC}">
      <dgm:prSet/>
      <dgm:spPr/>
      <dgm:t>
        <a:bodyPr/>
        <a:lstStyle/>
        <a:p>
          <a:endParaRPr lang="en-US">
            <a:solidFill>
              <a:srgbClr val="000000"/>
            </a:solidFill>
          </a:endParaRPr>
        </a:p>
      </dgm:t>
    </dgm:pt>
    <dgm:pt modelId="{D27FCFF4-61FD-4BF9-9C69-B4BD94926CC4}" type="pres">
      <dgm:prSet presAssocID="{F142A58F-EA9B-4EF0-96ED-F7CF1DE2F67B}" presName="linear" presStyleCnt="0">
        <dgm:presLayoutVars>
          <dgm:dir/>
          <dgm:animLvl val="lvl"/>
          <dgm:resizeHandles val="exact"/>
        </dgm:presLayoutVars>
      </dgm:prSet>
      <dgm:spPr/>
    </dgm:pt>
    <dgm:pt modelId="{79BA3DD9-7419-49A9-91EA-93572A7C1C94}" type="pres">
      <dgm:prSet presAssocID="{9EC89DC9-A79D-4F5D-AE8D-CC2223236EDE}" presName="parentLin" presStyleCnt="0"/>
      <dgm:spPr/>
    </dgm:pt>
    <dgm:pt modelId="{F4A9927A-AE59-43AC-8C25-CA72A2413394}" type="pres">
      <dgm:prSet presAssocID="{9EC89DC9-A79D-4F5D-AE8D-CC2223236EDE}" presName="parentLeftMargin" presStyleLbl="node1" presStyleIdx="0" presStyleCnt="2"/>
      <dgm:spPr/>
    </dgm:pt>
    <dgm:pt modelId="{9B50B5CD-DF21-4A77-83E2-D30C4B84DF2D}" type="pres">
      <dgm:prSet presAssocID="{9EC89DC9-A79D-4F5D-AE8D-CC2223236EDE}" presName="parentText" presStyleLbl="node1" presStyleIdx="0" presStyleCnt="2">
        <dgm:presLayoutVars>
          <dgm:chMax val="0"/>
          <dgm:bulletEnabled val="1"/>
        </dgm:presLayoutVars>
      </dgm:prSet>
      <dgm:spPr/>
    </dgm:pt>
    <dgm:pt modelId="{ADAF8D8E-6CC5-4FC1-B63A-B76A83698531}" type="pres">
      <dgm:prSet presAssocID="{9EC89DC9-A79D-4F5D-AE8D-CC2223236EDE}" presName="negativeSpace" presStyleCnt="0"/>
      <dgm:spPr/>
    </dgm:pt>
    <dgm:pt modelId="{8E4D999A-1B75-48C0-9CC4-22F45561A1B9}" type="pres">
      <dgm:prSet presAssocID="{9EC89DC9-A79D-4F5D-AE8D-CC2223236EDE}" presName="childText" presStyleLbl="conFgAcc1" presStyleIdx="0" presStyleCnt="2">
        <dgm:presLayoutVars>
          <dgm:bulletEnabled val="1"/>
        </dgm:presLayoutVars>
      </dgm:prSet>
      <dgm:spPr/>
    </dgm:pt>
    <dgm:pt modelId="{485536DB-37B8-4997-A484-5C845C07A0B5}" type="pres">
      <dgm:prSet presAssocID="{A095F869-D7E5-418F-B71F-F96149BECC25}" presName="spaceBetweenRectangles" presStyleCnt="0"/>
      <dgm:spPr/>
    </dgm:pt>
    <dgm:pt modelId="{46C8FEAE-5292-4C89-BA21-D87D50F39CD0}" type="pres">
      <dgm:prSet presAssocID="{6697496A-E3B3-44C0-8F52-A6F79418D8A5}" presName="parentLin" presStyleCnt="0"/>
      <dgm:spPr/>
    </dgm:pt>
    <dgm:pt modelId="{E2A44825-D808-4BC9-A038-4DB4F0E63BB6}" type="pres">
      <dgm:prSet presAssocID="{6697496A-E3B3-44C0-8F52-A6F79418D8A5}" presName="parentLeftMargin" presStyleLbl="node1" presStyleIdx="0" presStyleCnt="2"/>
      <dgm:spPr/>
    </dgm:pt>
    <dgm:pt modelId="{27F08E31-42E5-448B-AAD1-E32E01EA7083}" type="pres">
      <dgm:prSet presAssocID="{6697496A-E3B3-44C0-8F52-A6F79418D8A5}" presName="parentText" presStyleLbl="node1" presStyleIdx="1" presStyleCnt="2">
        <dgm:presLayoutVars>
          <dgm:chMax val="0"/>
          <dgm:bulletEnabled val="1"/>
        </dgm:presLayoutVars>
      </dgm:prSet>
      <dgm:spPr/>
    </dgm:pt>
    <dgm:pt modelId="{129CCD4F-AA22-4E54-AA63-13E0F90A8154}" type="pres">
      <dgm:prSet presAssocID="{6697496A-E3B3-44C0-8F52-A6F79418D8A5}" presName="negativeSpace" presStyleCnt="0"/>
      <dgm:spPr/>
    </dgm:pt>
    <dgm:pt modelId="{A27F95E6-DD55-409B-934B-D4EFB6AEB821}" type="pres">
      <dgm:prSet presAssocID="{6697496A-E3B3-44C0-8F52-A6F79418D8A5}" presName="childText" presStyleLbl="conFgAcc1" presStyleIdx="1" presStyleCnt="2">
        <dgm:presLayoutVars>
          <dgm:bulletEnabled val="1"/>
        </dgm:presLayoutVars>
      </dgm:prSet>
      <dgm:spPr/>
    </dgm:pt>
  </dgm:ptLst>
  <dgm:cxnLst>
    <dgm:cxn modelId="{E6D57E08-7FCD-4EBE-8E7C-89F8C6230AD4}" type="presOf" srcId="{F142A58F-EA9B-4EF0-96ED-F7CF1DE2F67B}" destId="{D27FCFF4-61FD-4BF9-9C69-B4BD94926CC4}" srcOrd="0" destOrd="0" presId="urn:microsoft.com/office/officeart/2005/8/layout/list1"/>
    <dgm:cxn modelId="{43FB8136-BAD2-493B-AC23-2E448C163FBC}" type="presOf" srcId="{9EC89DC9-A79D-4F5D-AE8D-CC2223236EDE}" destId="{9B50B5CD-DF21-4A77-83E2-D30C4B84DF2D}" srcOrd="1" destOrd="0" presId="urn:microsoft.com/office/officeart/2005/8/layout/list1"/>
    <dgm:cxn modelId="{4976D741-31E9-4A48-B3C4-6BCE33E5D3D2}" srcId="{6697496A-E3B3-44C0-8F52-A6F79418D8A5}" destId="{8D00FB47-2E15-4D6F-84C3-06AF01D14720}" srcOrd="0" destOrd="0" parTransId="{DAAB989B-3C44-4CEF-9F63-6E4333A3D3C5}" sibTransId="{D7F2C317-031E-41BB-A008-47E80A0B464D}"/>
    <dgm:cxn modelId="{783FC149-4D4B-4A00-BC47-E6AB1308EA2D}" srcId="{F142A58F-EA9B-4EF0-96ED-F7CF1DE2F67B}" destId="{9EC89DC9-A79D-4F5D-AE8D-CC2223236EDE}" srcOrd="0" destOrd="0" parTransId="{6F0CF4C8-95A1-4EFC-B745-FC57AFAAE85A}" sibTransId="{A095F869-D7E5-418F-B71F-F96149BECC25}"/>
    <dgm:cxn modelId="{DAE04459-1293-442C-B292-CFD4DCE263BC}" srcId="{8D00FB47-2E15-4D6F-84C3-06AF01D14720}" destId="{ADED4700-0BF0-4A4F-A9CC-2AFEADF260AB}" srcOrd="2" destOrd="0" parTransId="{9F6CFA3C-D791-4E64-B56D-BABE792F8A1E}" sibTransId="{595EDF6A-622C-4566-B7B5-C8C07376E2B1}"/>
    <dgm:cxn modelId="{F0753E5E-FA00-4096-BEBC-6EA5EFBAA097}" srcId="{9EC89DC9-A79D-4F5D-AE8D-CC2223236EDE}" destId="{A586AA48-95F6-499F-8E2D-CA4DBAE0497A}" srcOrd="1" destOrd="0" parTransId="{1220353F-374A-4FF3-A7B4-16ABABDFE873}" sibTransId="{9E751F3B-81EC-468D-856F-BB5003AFFB49}"/>
    <dgm:cxn modelId="{B39EC66C-8F73-42DF-ACC5-154E4D4CB220}" type="presOf" srcId="{8D00FB47-2E15-4D6F-84C3-06AF01D14720}" destId="{A27F95E6-DD55-409B-934B-D4EFB6AEB821}" srcOrd="0" destOrd="0" presId="urn:microsoft.com/office/officeart/2005/8/layout/list1"/>
    <dgm:cxn modelId="{DBAD2A77-B181-4708-92DD-851C933DE400}" srcId="{8D00FB47-2E15-4D6F-84C3-06AF01D14720}" destId="{B625AF21-2D41-4C15-8F09-47D5784B6FC3}" srcOrd="0" destOrd="0" parTransId="{A8C51AF5-155F-4A38-A0AB-94A58FC074CE}" sibTransId="{A962386F-C660-4DAF-B001-24A41AEBC6CA}"/>
    <dgm:cxn modelId="{42B36679-7D51-46A4-94A5-22B41DD9B517}" srcId="{8D00FB47-2E15-4D6F-84C3-06AF01D14720}" destId="{404F12AE-24B5-45BE-98FA-313512802AA2}" srcOrd="1" destOrd="0" parTransId="{B9C39FCB-7306-42C9-97ED-31BEF0E1EE9B}" sibTransId="{C3EF0384-24F6-4AA3-A660-AA2090B4CDD0}"/>
    <dgm:cxn modelId="{DAD14A83-A9FD-4855-9E19-FC5BDBB0D470}" srcId="{F142A58F-EA9B-4EF0-96ED-F7CF1DE2F67B}" destId="{6697496A-E3B3-44C0-8F52-A6F79418D8A5}" srcOrd="1" destOrd="0" parTransId="{72C4DE96-F080-4E90-8EE1-EE5AA6903120}" sibTransId="{7ABECE8F-F364-451E-974C-2BD024761196}"/>
    <dgm:cxn modelId="{CA835684-E39A-437C-BF37-26F1E7F0D5DC}" srcId="{9EC89DC9-A79D-4F5D-AE8D-CC2223236EDE}" destId="{1C908F6B-7AAF-46F0-B2F9-5702F3EF7004}" srcOrd="2" destOrd="0" parTransId="{7A9EDD6A-6CEA-4F1E-9C4B-F0888ABC1D4B}" sibTransId="{4504BF16-D932-4BBF-B214-BA6BC1822377}"/>
    <dgm:cxn modelId="{F5E4E28A-8E20-489E-BABE-5BD58154527F}" type="presOf" srcId="{A586AA48-95F6-499F-8E2D-CA4DBAE0497A}" destId="{8E4D999A-1B75-48C0-9CC4-22F45561A1B9}" srcOrd="0" destOrd="1" presId="urn:microsoft.com/office/officeart/2005/8/layout/list1"/>
    <dgm:cxn modelId="{B090658E-2825-4151-9D2D-7209A9318B97}" type="presOf" srcId="{B625AF21-2D41-4C15-8F09-47D5784B6FC3}" destId="{A27F95E6-DD55-409B-934B-D4EFB6AEB821}" srcOrd="0" destOrd="1" presId="urn:microsoft.com/office/officeart/2005/8/layout/list1"/>
    <dgm:cxn modelId="{23BA8692-FA0F-4874-95FF-E1CC8656AF94}" type="presOf" srcId="{28CF74FE-F3F7-4B0B-804C-8DF7E9CE43AE}" destId="{8E4D999A-1B75-48C0-9CC4-22F45561A1B9}" srcOrd="0" destOrd="0" presId="urn:microsoft.com/office/officeart/2005/8/layout/list1"/>
    <dgm:cxn modelId="{E7097DA7-3FBA-42E3-A341-F2C7B7EB365C}" type="presOf" srcId="{6697496A-E3B3-44C0-8F52-A6F79418D8A5}" destId="{E2A44825-D808-4BC9-A038-4DB4F0E63BB6}" srcOrd="0" destOrd="0" presId="urn:microsoft.com/office/officeart/2005/8/layout/list1"/>
    <dgm:cxn modelId="{08E735AE-4894-48DC-9737-A5FFB98BE9A2}" type="presOf" srcId="{9EC89DC9-A79D-4F5D-AE8D-CC2223236EDE}" destId="{F4A9927A-AE59-43AC-8C25-CA72A2413394}" srcOrd="0" destOrd="0" presId="urn:microsoft.com/office/officeart/2005/8/layout/list1"/>
    <dgm:cxn modelId="{E9EA77B0-5498-47C4-9A39-EE03F2315632}" type="presOf" srcId="{ADED4700-0BF0-4A4F-A9CC-2AFEADF260AB}" destId="{A27F95E6-DD55-409B-934B-D4EFB6AEB821}" srcOrd="0" destOrd="3" presId="urn:microsoft.com/office/officeart/2005/8/layout/list1"/>
    <dgm:cxn modelId="{782915BB-478A-4091-9F7A-926D4A62C448}" type="presOf" srcId="{1C908F6B-7AAF-46F0-B2F9-5702F3EF7004}" destId="{8E4D999A-1B75-48C0-9CC4-22F45561A1B9}" srcOrd="0" destOrd="2" presId="urn:microsoft.com/office/officeart/2005/8/layout/list1"/>
    <dgm:cxn modelId="{2F1F24BC-98E4-4FFF-8D74-6EF54DDE28A5}" srcId="{9EC89DC9-A79D-4F5D-AE8D-CC2223236EDE}" destId="{28CF74FE-F3F7-4B0B-804C-8DF7E9CE43AE}" srcOrd="0" destOrd="0" parTransId="{3D9566C3-A7FF-43AC-BE96-AA636D82353F}" sibTransId="{6B694771-AC9F-4A46-8837-F60AA5B3BB1A}"/>
    <dgm:cxn modelId="{0BB5C4D1-63BE-46D0-9AF8-DD347152975E}" type="presOf" srcId="{404F12AE-24B5-45BE-98FA-313512802AA2}" destId="{A27F95E6-DD55-409B-934B-D4EFB6AEB821}" srcOrd="0" destOrd="2" presId="urn:microsoft.com/office/officeart/2005/8/layout/list1"/>
    <dgm:cxn modelId="{CA98C1D7-F7A1-4DC2-A3E0-E3616B405DF6}" type="presOf" srcId="{6697496A-E3B3-44C0-8F52-A6F79418D8A5}" destId="{27F08E31-42E5-448B-AAD1-E32E01EA7083}" srcOrd="1" destOrd="0" presId="urn:microsoft.com/office/officeart/2005/8/layout/list1"/>
    <dgm:cxn modelId="{FEC146C5-EAE4-464A-852A-6B3E8AB992ED}" type="presParOf" srcId="{D27FCFF4-61FD-4BF9-9C69-B4BD94926CC4}" destId="{79BA3DD9-7419-49A9-91EA-93572A7C1C94}" srcOrd="0" destOrd="0" presId="urn:microsoft.com/office/officeart/2005/8/layout/list1"/>
    <dgm:cxn modelId="{515C609C-6FE6-4266-BC0D-2A606300C863}" type="presParOf" srcId="{79BA3DD9-7419-49A9-91EA-93572A7C1C94}" destId="{F4A9927A-AE59-43AC-8C25-CA72A2413394}" srcOrd="0" destOrd="0" presId="urn:microsoft.com/office/officeart/2005/8/layout/list1"/>
    <dgm:cxn modelId="{37952EEE-FA21-414A-8446-A7D86A64C3C0}" type="presParOf" srcId="{79BA3DD9-7419-49A9-91EA-93572A7C1C94}" destId="{9B50B5CD-DF21-4A77-83E2-D30C4B84DF2D}" srcOrd="1" destOrd="0" presId="urn:microsoft.com/office/officeart/2005/8/layout/list1"/>
    <dgm:cxn modelId="{5FAED809-65A1-4C6A-85E0-50A656DBDED4}" type="presParOf" srcId="{D27FCFF4-61FD-4BF9-9C69-B4BD94926CC4}" destId="{ADAF8D8E-6CC5-4FC1-B63A-B76A83698531}" srcOrd="1" destOrd="0" presId="urn:microsoft.com/office/officeart/2005/8/layout/list1"/>
    <dgm:cxn modelId="{250225D1-D22B-437E-8634-CB336959573E}" type="presParOf" srcId="{D27FCFF4-61FD-4BF9-9C69-B4BD94926CC4}" destId="{8E4D999A-1B75-48C0-9CC4-22F45561A1B9}" srcOrd="2" destOrd="0" presId="urn:microsoft.com/office/officeart/2005/8/layout/list1"/>
    <dgm:cxn modelId="{CEA68598-EE2B-40DD-A55A-53263E43F654}" type="presParOf" srcId="{D27FCFF4-61FD-4BF9-9C69-B4BD94926CC4}" destId="{485536DB-37B8-4997-A484-5C845C07A0B5}" srcOrd="3" destOrd="0" presId="urn:microsoft.com/office/officeart/2005/8/layout/list1"/>
    <dgm:cxn modelId="{8317BFA6-8016-4E14-BEDD-C54F88604907}" type="presParOf" srcId="{D27FCFF4-61FD-4BF9-9C69-B4BD94926CC4}" destId="{46C8FEAE-5292-4C89-BA21-D87D50F39CD0}" srcOrd="4" destOrd="0" presId="urn:microsoft.com/office/officeart/2005/8/layout/list1"/>
    <dgm:cxn modelId="{C448A36E-3B38-4ADB-973A-BD6B0D9F676E}" type="presParOf" srcId="{46C8FEAE-5292-4C89-BA21-D87D50F39CD0}" destId="{E2A44825-D808-4BC9-A038-4DB4F0E63BB6}" srcOrd="0" destOrd="0" presId="urn:microsoft.com/office/officeart/2005/8/layout/list1"/>
    <dgm:cxn modelId="{42B7AFCC-77FB-4F53-8862-8E08C0C43074}" type="presParOf" srcId="{46C8FEAE-5292-4C89-BA21-D87D50F39CD0}" destId="{27F08E31-42E5-448B-AAD1-E32E01EA7083}" srcOrd="1" destOrd="0" presId="urn:microsoft.com/office/officeart/2005/8/layout/list1"/>
    <dgm:cxn modelId="{9EAA3118-1C3C-45D5-8D38-861223448E67}" type="presParOf" srcId="{D27FCFF4-61FD-4BF9-9C69-B4BD94926CC4}" destId="{129CCD4F-AA22-4E54-AA63-13E0F90A8154}" srcOrd="5" destOrd="0" presId="urn:microsoft.com/office/officeart/2005/8/layout/list1"/>
    <dgm:cxn modelId="{479F29FE-1FAB-45E2-B712-D288D0F5BE45}" type="presParOf" srcId="{D27FCFF4-61FD-4BF9-9C69-B4BD94926CC4}" destId="{A27F95E6-DD55-409B-934B-D4EFB6AEB82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D999A-1B75-48C0-9CC4-22F45561A1B9}">
      <dsp:nvSpPr>
        <dsp:cNvPr id="0" name=""/>
        <dsp:cNvSpPr/>
      </dsp:nvSpPr>
      <dsp:spPr>
        <a:xfrm>
          <a:off x="0" y="218631"/>
          <a:ext cx="8229600" cy="19845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291592" rIns="638708" bIns="142240" numCol="1" spcCol="1270" anchor="t" anchorCtr="0">
          <a:noAutofit/>
        </a:bodyPr>
        <a:lstStyle/>
        <a:p>
          <a:pPr marL="228600" lvl="1" indent="-228600" algn="l" defTabSz="889000" rtl="0">
            <a:lnSpc>
              <a:spcPct val="100000"/>
            </a:lnSpc>
            <a:spcBef>
              <a:spcPct val="0"/>
            </a:spcBef>
            <a:spcAft>
              <a:spcPct val="15000"/>
            </a:spcAft>
            <a:buChar char="•"/>
          </a:pPr>
          <a:r>
            <a:rPr lang="en-US" sz="2000" kern="1200" dirty="0">
              <a:solidFill>
                <a:srgbClr val="000000"/>
              </a:solidFill>
            </a:rPr>
            <a:t>Various company departments work together, overlapping the steps in the product development process.</a:t>
          </a:r>
        </a:p>
        <a:p>
          <a:pPr marL="228600" lvl="1" indent="-228600" algn="l" defTabSz="889000" rtl="0">
            <a:lnSpc>
              <a:spcPct val="100000"/>
            </a:lnSpc>
            <a:spcBef>
              <a:spcPct val="0"/>
            </a:spcBef>
            <a:spcAft>
              <a:spcPct val="15000"/>
            </a:spcAft>
            <a:buChar char="•"/>
          </a:pPr>
          <a:r>
            <a:rPr lang="en-US" sz="2000" kern="1200" dirty="0">
              <a:solidFill>
                <a:srgbClr val="000000"/>
              </a:solidFill>
            </a:rPr>
            <a:t>Saves time and increases effectiveness</a:t>
          </a:r>
        </a:p>
        <a:p>
          <a:pPr marL="228600" lvl="1" indent="-228600" algn="l" defTabSz="889000" rtl="0">
            <a:lnSpc>
              <a:spcPct val="100000"/>
            </a:lnSpc>
            <a:spcBef>
              <a:spcPct val="0"/>
            </a:spcBef>
            <a:spcAft>
              <a:spcPct val="15000"/>
            </a:spcAft>
            <a:buChar char="•"/>
          </a:pPr>
          <a:r>
            <a:rPr lang="en-US" sz="2000" kern="1200" dirty="0">
              <a:solidFill>
                <a:srgbClr val="000000"/>
              </a:solidFill>
            </a:rPr>
            <a:t>May create more organizational tension and confusion than a sequential approach</a:t>
          </a:r>
        </a:p>
      </dsp:txBody>
      <dsp:txXfrm>
        <a:off x="0" y="218631"/>
        <a:ext cx="8229600" cy="1984500"/>
      </dsp:txXfrm>
    </dsp:sp>
    <dsp:sp modelId="{9B50B5CD-DF21-4A77-83E2-D30C4B84DF2D}">
      <dsp:nvSpPr>
        <dsp:cNvPr id="0" name=""/>
        <dsp:cNvSpPr/>
      </dsp:nvSpPr>
      <dsp:spPr>
        <a:xfrm>
          <a:off x="411480" y="11991"/>
          <a:ext cx="5760720" cy="4132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066800" rtl="0">
            <a:lnSpc>
              <a:spcPct val="90000"/>
            </a:lnSpc>
            <a:spcBef>
              <a:spcPct val="0"/>
            </a:spcBef>
            <a:spcAft>
              <a:spcPct val="35000"/>
            </a:spcAft>
            <a:buNone/>
          </a:pPr>
          <a:r>
            <a:rPr lang="en-US" sz="2400" kern="1200" dirty="0">
              <a:solidFill>
                <a:srgbClr val="000000"/>
              </a:solidFill>
            </a:rPr>
            <a:t>Team-based new product development</a:t>
          </a:r>
        </a:p>
      </dsp:txBody>
      <dsp:txXfrm>
        <a:off x="431655" y="32166"/>
        <a:ext cx="5720370" cy="372930"/>
      </dsp:txXfrm>
    </dsp:sp>
    <dsp:sp modelId="{A27F95E6-DD55-409B-934B-D4EFB6AEB821}">
      <dsp:nvSpPr>
        <dsp:cNvPr id="0" name=""/>
        <dsp:cNvSpPr/>
      </dsp:nvSpPr>
      <dsp:spPr>
        <a:xfrm>
          <a:off x="0" y="2485371"/>
          <a:ext cx="8229600" cy="20286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291592" rIns="638708" bIns="142240" numCol="1" spcCol="1270" anchor="t" anchorCtr="0">
          <a:noAutofit/>
        </a:bodyPr>
        <a:lstStyle/>
        <a:p>
          <a:pPr marL="228600" lvl="1" indent="-228600" algn="l" defTabSz="889000" rtl="0">
            <a:lnSpc>
              <a:spcPct val="100000"/>
            </a:lnSpc>
            <a:spcBef>
              <a:spcPct val="0"/>
            </a:spcBef>
            <a:spcAft>
              <a:spcPct val="15000"/>
            </a:spcAft>
            <a:buChar char="•"/>
          </a:pPr>
          <a:r>
            <a:rPr lang="en-US" sz="2000" kern="1200" dirty="0">
              <a:solidFill>
                <a:srgbClr val="000000"/>
              </a:solidFill>
            </a:rPr>
            <a:t>Innovation management systems collect, review, evaluate, and manage new product ideas.</a:t>
          </a:r>
        </a:p>
        <a:p>
          <a:pPr marL="457200" lvl="2" indent="-228600" algn="l" defTabSz="889000" rtl="0">
            <a:lnSpc>
              <a:spcPct val="100000"/>
            </a:lnSpc>
            <a:spcBef>
              <a:spcPct val="0"/>
            </a:spcBef>
            <a:spcAft>
              <a:spcPct val="15000"/>
            </a:spcAft>
            <a:buChar char="•"/>
          </a:pPr>
          <a:r>
            <a:rPr lang="en-US" sz="2000" kern="1200" dirty="0">
              <a:solidFill>
                <a:srgbClr val="000000"/>
              </a:solidFill>
            </a:rPr>
            <a:t>Avoids the surfacing and sputtering of ideas</a:t>
          </a:r>
        </a:p>
        <a:p>
          <a:pPr marL="457200" lvl="2" indent="-228600" algn="l" defTabSz="889000" rtl="0">
            <a:lnSpc>
              <a:spcPct val="100000"/>
            </a:lnSpc>
            <a:spcBef>
              <a:spcPct val="0"/>
            </a:spcBef>
            <a:spcAft>
              <a:spcPct val="15000"/>
            </a:spcAft>
            <a:buChar char="•"/>
          </a:pPr>
          <a:r>
            <a:rPr lang="en-US" sz="2000" kern="1200" dirty="0">
              <a:solidFill>
                <a:srgbClr val="000000"/>
              </a:solidFill>
            </a:rPr>
            <a:t>Helps create an innovation-oriented company culture</a:t>
          </a:r>
        </a:p>
        <a:p>
          <a:pPr marL="457200" lvl="2" indent="-228600" algn="l" defTabSz="889000" rtl="0">
            <a:lnSpc>
              <a:spcPct val="100000"/>
            </a:lnSpc>
            <a:spcBef>
              <a:spcPct val="0"/>
            </a:spcBef>
            <a:spcAft>
              <a:spcPct val="15000"/>
            </a:spcAft>
            <a:buChar char="•"/>
          </a:pPr>
          <a:r>
            <a:rPr lang="en-US" sz="2000" kern="1200" dirty="0">
              <a:solidFill>
                <a:srgbClr val="000000"/>
              </a:solidFill>
            </a:rPr>
            <a:t>Yields a larger number of new product ideas</a:t>
          </a:r>
        </a:p>
      </dsp:txBody>
      <dsp:txXfrm>
        <a:off x="0" y="2485371"/>
        <a:ext cx="8229600" cy="2028600"/>
      </dsp:txXfrm>
    </dsp:sp>
    <dsp:sp modelId="{27F08E31-42E5-448B-AAD1-E32E01EA7083}">
      <dsp:nvSpPr>
        <dsp:cNvPr id="0" name=""/>
        <dsp:cNvSpPr/>
      </dsp:nvSpPr>
      <dsp:spPr>
        <a:xfrm>
          <a:off x="411480" y="2278731"/>
          <a:ext cx="5760720" cy="4132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066800" rtl="0">
            <a:lnSpc>
              <a:spcPct val="90000"/>
            </a:lnSpc>
            <a:spcBef>
              <a:spcPct val="0"/>
            </a:spcBef>
            <a:spcAft>
              <a:spcPct val="35000"/>
            </a:spcAft>
            <a:buNone/>
          </a:pPr>
          <a:r>
            <a:rPr lang="en-US" sz="2400" kern="1200" dirty="0">
              <a:solidFill>
                <a:srgbClr val="000000"/>
              </a:solidFill>
            </a:rPr>
            <a:t>Systematic new product development</a:t>
          </a:r>
        </a:p>
      </dsp:txBody>
      <dsp:txXfrm>
        <a:off x="431655" y="2298906"/>
        <a:ext cx="5720370"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10/29/18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10/29/18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a:t>
            </a:fld>
            <a:endParaRPr lang="en-US" dirty="0"/>
          </a:p>
        </p:txBody>
      </p:sp>
    </p:spTree>
    <p:extLst>
      <p:ext uri="{BB962C8B-B14F-4D97-AF65-F5344CB8AC3E}">
        <p14:creationId xmlns:p14="http://schemas.microsoft.com/office/powerpoint/2010/main" val="1279581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This chapter explains company-wide strategic planning and its four steps. It discusses how to design business portfolios and develop growth strategies. It also explains marketing’s role in strategic planning and how marketing works with its partners to create and deliver customer value. </a:t>
            </a:r>
          </a:p>
        </p:txBody>
      </p:sp>
      <p:sp>
        <p:nvSpPr>
          <p:cNvPr id="4" name="Slide Number Placeholder 3"/>
          <p:cNvSpPr>
            <a:spLocks noGrp="1"/>
          </p:cNvSpPr>
          <p:nvPr>
            <p:ph type="sldNum" sz="quarter" idx="10"/>
          </p:nvPr>
        </p:nvSpPr>
        <p:spPr/>
        <p:txBody>
          <a:bodyPr/>
          <a:lstStyle/>
          <a:p>
            <a:fld id="{A73D6722-9B4D-4E29-B226-C325925A8118}" type="slidenum">
              <a:rPr lang="en-US" smtClean="0"/>
              <a:t>2</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This chapter further describes the elements of a customer value-driven marketing strategy and mix and the forces that influence it. Finally, it lists the marketing management functions, including the elements of a marketing plan, and discusses the importance of measuring and managing return on marketing investment.</a:t>
            </a:r>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4220971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Starbucks didn’t sell just coffee, it sold “The Starbucks Experience”—“an uplifting experience that enriches people’s lives one moment, one human being, one extraordinary cup of coffee at a time.” At Starbucks, the smells, the sound of beans grinding, watching baristas blend and brew the brand’s specialty coffees—all became as much or more a part of the customer experience, as the coffee itself.</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Starbucks opened stores everywhere at a breakneck pace. For example, one three-block stretch in Chicago contained six stores and in New York City, there were two Starbucks in one Macy’s store. One satirical publication headline read: “A New Starbucks Opens in the Restroom of Existing Starbucks.” Starbucks began to evolve into more of a caffeine filling station - competing with the likes of McDonalds, for many of the same customers.</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Starbucks needed to “reignite the emotional attachment with customers” and Starbucks’ store managers participated in a morale-building reorientation to emphasize the point. The company closed all of its U.S. locations for 3 hours to conduct nationwide employee training, on the basis of producing satisfying customer experiences. Thus began a process of continual renewal which reignited “The Starbucks Experience” through new products, innovative store formats and new platforms for engaging customers.</a:t>
            </a:r>
            <a:endParaRPr lang="en-US" altLang="en-US" sz="1200" b="0" i="0" u="none" strike="noStrike" kern="1200" baseline="0" dirty="0">
              <a:solidFill>
                <a:schemeClr val="tx1"/>
              </a:solidFill>
              <a:latin typeface="Arial" charset="0"/>
              <a:ea typeface="MS PGothic" panose="020B0600070205080204"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1843166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baseline="0"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6</a:t>
            </a:fld>
            <a:endParaRPr lang="en-US" dirty="0"/>
          </a:p>
        </p:txBody>
      </p:sp>
    </p:spTree>
    <p:extLst>
      <p:ext uri="{BB962C8B-B14F-4D97-AF65-F5344CB8AC3E}">
        <p14:creationId xmlns:p14="http://schemas.microsoft.com/office/powerpoint/2010/main" val="353081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Companies must</a:t>
            </a:r>
            <a:r>
              <a:rPr lang="en-US" altLang="en-US" baseline="0"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find the game plan for long-run survival and growth that makes the most sense given its specific situation, opportunities, objectives, and resources. This is the focus of </a:t>
            </a:r>
            <a:r>
              <a:rPr lang="en-US" altLang="en-US" b="1" dirty="0">
                <a:solidFill>
                  <a:srgbClr val="008000"/>
                </a:solidFill>
                <a:latin typeface="Arial" panose="020B0604020202020204" pitchFamily="34" charset="0"/>
              </a:rPr>
              <a:t>strategic planning</a:t>
            </a:r>
            <a:r>
              <a:rPr lang="en-US" altLang="en-US" dirty="0">
                <a:solidFill>
                  <a:srgbClr val="008000"/>
                </a:solidFill>
                <a:latin typeface="Arial" panose="020B0604020202020204" pitchFamily="34" charset="0"/>
              </a:rPr>
              <a:t> - the process of developing and maintaining a strategic fit between the organization’s goals, capabilities and its changing marketing opportunities.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Strategic planning sets the stage for the rest of planning in the firm. Companies prepare annual plans, long-range plans, and strategic plans. The annual and long-range plans deal with the company’s current businesses and how to keep them going. In contrast, the strategic plan involves adapting the firm to take advantage of opportunities in its constantly changing environment.</a:t>
            </a:r>
          </a:p>
        </p:txBody>
      </p:sp>
      <p:sp>
        <p:nvSpPr>
          <p:cNvPr id="4" name="Slide Number Placeholder 3"/>
          <p:cNvSpPr>
            <a:spLocks noGrp="1"/>
          </p:cNvSpPr>
          <p:nvPr>
            <p:ph type="sldNum" sz="quarter" idx="10"/>
          </p:nvPr>
        </p:nvSpPr>
        <p:spPr/>
        <p:txBody>
          <a:bodyPr/>
          <a:lstStyle/>
          <a:p>
            <a:fld id="{A73D6722-9B4D-4E29-B226-C325925A8118}" type="slidenum">
              <a:rPr lang="en-US" smtClean="0"/>
              <a:t>7</a:t>
            </a:fld>
            <a:endParaRPr lang="en-US" dirty="0"/>
          </a:p>
        </p:txBody>
      </p:sp>
    </p:spTree>
    <p:extLst>
      <p:ext uri="{BB962C8B-B14F-4D97-AF65-F5344CB8AC3E}">
        <p14:creationId xmlns:p14="http://schemas.microsoft.com/office/powerpoint/2010/main" val="216997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solidFill>
                  <a:srgbClr val="008000"/>
                </a:solidFill>
                <a:latin typeface="Arial" panose="020B0604020202020204" pitchFamily="34" charset="0"/>
              </a:rPr>
              <a:t>Company-wide strategic planning guides marketing strategy and planning. Like the marketing strategy, the broader company strategy must be customer focused.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This figure illustrates the steps in strategic planning. At the corporate level, the company starts the strategic planning process by defining its overall purpose and mission. The mission is turned into detailed supporting objectives that guide the entire company. Then, headquarters decides what portfolio of businesses and products is best for the company and how much support to give each one.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In turn, each business and product develops detailed marketing and other departmental plans that support the company-wide plan. Thus, marketing planning occurs at the business-unit, product, and market levels. It supports company strategic planning with more detailed plans for specific marketing opportunities.</a:t>
            </a:r>
          </a:p>
        </p:txBody>
      </p:sp>
      <p:sp>
        <p:nvSpPr>
          <p:cNvPr id="4" name="Slide Number Placeholder 3"/>
          <p:cNvSpPr>
            <a:spLocks noGrp="1"/>
          </p:cNvSpPr>
          <p:nvPr>
            <p:ph type="sldNum" sz="quarter" idx="10"/>
          </p:nvPr>
        </p:nvSpPr>
        <p:spPr/>
        <p:txBody>
          <a:bodyPr/>
          <a:lstStyle/>
          <a:p>
            <a:fld id="{A73D6722-9B4D-4E29-B226-C325925A8118}" type="slidenum">
              <a:rPr lang="en-US" smtClean="0"/>
              <a:t>8</a:t>
            </a:fld>
            <a:endParaRPr lang="en-US" dirty="0"/>
          </a:p>
        </p:txBody>
      </p:sp>
    </p:spTree>
    <p:extLst>
      <p:ext uri="{BB962C8B-B14F-4D97-AF65-F5344CB8AC3E}">
        <p14:creationId xmlns:p14="http://schemas.microsoft.com/office/powerpoint/2010/main" val="3128603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A mission statement refers to the organization’s purpose. What it wants to accomplish in the larger environment. Forging a sound mission begins with the following questions: What is</a:t>
            </a:r>
            <a:r>
              <a:rPr lang="en-US" altLang="en-US" i="1"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our business? Who is the customer? What do consumers value? What should</a:t>
            </a:r>
            <a:r>
              <a:rPr lang="en-US" altLang="en-US" i="1"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our business be? Successful companies continuously raise these questions and answer them carefully and completely.</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Mission statements should be market oriented and defined in terms of satisfying basic customer needs.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Mission statements should be meaningful and specific, yet motivating. They should emphasize the company’s strengths and tell forcefully how it intends to win in the marketplace. For example, Google’s mission is to give people a window into the world’s information, wherever it may be found.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Finally, a company’s mission should focus on customers and the customer experience it seeks to create. For example,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Buffalo Wild Wings chain’s mission is to provide a total eating and social environment that “fuels the sports fan experience.”</a:t>
            </a:r>
            <a:endParaRPr lang="en-US" altLang="en-US" b="0"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9</a:t>
            </a:fld>
            <a:endParaRPr lang="en-US" dirty="0"/>
          </a:p>
        </p:txBody>
      </p:sp>
    </p:spTree>
    <p:extLst>
      <p:ext uri="{BB962C8B-B14F-4D97-AF65-F5344CB8AC3E}">
        <p14:creationId xmlns:p14="http://schemas.microsoft.com/office/powerpoint/2010/main" val="2865137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A company needs to turn its mission into detailed supporting objectives for each level of management. Each manager should have objectives and be responsible for reaching them.</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 A broad mission leads to a hierarchy of objectives, including business objectives and marketing objectives. Marketing strategies and programs must be developed to support marketing objectives.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For example, the renamed</a:t>
            </a:r>
            <a:r>
              <a:rPr lang="en-US" altLang="en-US" baseline="0" dirty="0">
                <a:solidFill>
                  <a:srgbClr val="008000"/>
                </a:solidFill>
                <a:latin typeface="Arial" panose="020B0604020202020204" pitchFamily="34" charset="0"/>
              </a:rPr>
              <a:t> CVS Health,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views itself as a  “pharmacy innovation company,” one that is “helping people on their path to better health.” The company’s motto: “Health is everything.”</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2160770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S PGothic" panose="020B0600070205080204" pitchFamily="34" charset="-128"/>
                <a:cs typeface="ＭＳ Ｐゴシック" charset="0"/>
              </a:rPr>
              <a:t>Strategic planning sets the stage for the rest of the company’s planning. Marketing contributes to strategic planning, and the overall plan defines marketing’s role in the company. Strategic planning involves developing a strategy for long-run survival and growth. It consists of four steps: (1) defining the company’s mission, (2) setting objectives and goals, (3) designing a business portfolio, and (4) developing functional plans. The company’s mission should be market oriented, realistic, specific, motivating, and consistent with the market environment. The mission is then transformed into detailed supporting goals and objectives, which in turn guide decisions about the business portfolio. Then each business and product unit must develop detailed marketing plans in line with the company-wide plan.</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11</a:t>
            </a:fld>
            <a:endParaRPr lang="en-US" dirty="0"/>
          </a:p>
        </p:txBody>
      </p:sp>
    </p:spTree>
    <p:extLst>
      <p:ext uri="{BB962C8B-B14F-4D97-AF65-F5344CB8AC3E}">
        <p14:creationId xmlns:p14="http://schemas.microsoft.com/office/powerpoint/2010/main" val="1129794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12</a:t>
            </a:fld>
            <a:endParaRPr lang="en-US" dirty="0"/>
          </a:p>
        </p:txBody>
      </p:sp>
    </p:spTree>
    <p:extLst>
      <p:ext uri="{BB962C8B-B14F-4D97-AF65-F5344CB8AC3E}">
        <p14:creationId xmlns:p14="http://schemas.microsoft.com/office/powerpoint/2010/main" val="30427270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A business portfolio is a collection of businesses and products that make up the company. The best </a:t>
            </a:r>
            <a:r>
              <a:rPr lang="en-US" altLang="en-US" b="1" dirty="0">
                <a:solidFill>
                  <a:srgbClr val="008000"/>
                </a:solidFill>
                <a:latin typeface="Arial" panose="020B0604020202020204" pitchFamily="34" charset="0"/>
              </a:rPr>
              <a:t>business portfolio</a:t>
            </a:r>
            <a:r>
              <a:rPr lang="en-US" altLang="en-US" dirty="0">
                <a:solidFill>
                  <a:srgbClr val="008000"/>
                </a:solidFill>
                <a:latin typeface="Arial" panose="020B0604020202020204" pitchFamily="34" charset="0"/>
              </a:rPr>
              <a:t> is the one that best fits the company’s strengths and weaknesses to opportunities in the environment.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Business portfolio planning involves two steps. First, the company must analyze its </a:t>
            </a:r>
            <a:r>
              <a:rPr lang="en-US" altLang="en-US" b="1" dirty="0">
                <a:solidFill>
                  <a:srgbClr val="008000"/>
                </a:solidFill>
                <a:latin typeface="Arial" panose="020B0604020202020204" pitchFamily="34" charset="0"/>
              </a:rPr>
              <a:t>current</a:t>
            </a:r>
            <a:r>
              <a:rPr lang="en-US" altLang="en-US" dirty="0">
                <a:solidFill>
                  <a:srgbClr val="008000"/>
                </a:solidFill>
                <a:latin typeface="Arial" panose="020B0604020202020204" pitchFamily="34" charset="0"/>
              </a:rPr>
              <a:t> business portfolio and determine which businesses should receive more, less, or no investment. Second, it must shape the </a:t>
            </a:r>
            <a:r>
              <a:rPr lang="en-US" altLang="en-US" b="1" dirty="0">
                <a:solidFill>
                  <a:srgbClr val="008000"/>
                </a:solidFill>
                <a:latin typeface="Arial" panose="020B0604020202020204" pitchFamily="34" charset="0"/>
              </a:rPr>
              <a:t>future</a:t>
            </a:r>
            <a:r>
              <a:rPr lang="en-US" altLang="en-US" dirty="0">
                <a:solidFill>
                  <a:srgbClr val="008000"/>
                </a:solidFill>
                <a:latin typeface="Arial" panose="020B0604020202020204" pitchFamily="34" charset="0"/>
              </a:rPr>
              <a:t> portfolio by developing strategies for growth and downsizing.</a:t>
            </a:r>
          </a:p>
        </p:txBody>
      </p:sp>
      <p:sp>
        <p:nvSpPr>
          <p:cNvPr id="4" name="Slide Number Placeholder 3"/>
          <p:cNvSpPr>
            <a:spLocks noGrp="1"/>
          </p:cNvSpPr>
          <p:nvPr>
            <p:ph type="sldNum" sz="quarter" idx="10"/>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1773631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Managing the business portfolio: Most people think of Disney as theme parks and wholesome family entertainment, but over the past two decades, it’s become</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a sprawling collection of media and entertainment businesses that requires big doses of the famed “Disney Magic” to manage.</a:t>
            </a:r>
          </a:p>
          <a:p>
            <a:endParaRPr lang="en-US" sz="1200" b="1"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 Martin </a:t>
            </a:r>
            <a:r>
              <a:rPr lang="en-US" sz="1200" b="0" i="0" u="none" strike="noStrike" kern="1200" baseline="0" dirty="0" err="1">
                <a:solidFill>
                  <a:schemeClr val="tx1"/>
                </a:solidFill>
                <a:latin typeface="Arial" charset="0"/>
                <a:ea typeface="MS PGothic" panose="020B0600070205080204" pitchFamily="34" charset="-128"/>
                <a:cs typeface="ＭＳ Ｐゴシック" charset="0"/>
              </a:rPr>
              <a:t>Beddall</a:t>
            </a:r>
            <a:r>
              <a:rPr lang="en-US" sz="1200" b="0" i="0" u="none" strike="noStrike" kern="1200" baseline="0" dirty="0">
                <a:solidFill>
                  <a:schemeClr val="tx1"/>
                </a:solidFill>
                <a:latin typeface="Arial" charset="0"/>
                <a:ea typeface="MS PGothic" panose="020B0600070205080204" pitchFamily="34" charset="-128"/>
                <a:cs typeface="ＭＳ Ｐゴシック" charset="0"/>
              </a:rPr>
              <a:t>/</a:t>
            </a:r>
            <a:r>
              <a:rPr lang="en-US" sz="1200" b="0" i="0" u="none" strike="noStrike" kern="1200" baseline="0" dirty="0" err="1">
                <a:solidFill>
                  <a:schemeClr val="tx1"/>
                </a:solidFill>
                <a:latin typeface="Arial" charset="0"/>
                <a:ea typeface="MS PGothic" panose="020B0600070205080204" pitchFamily="34" charset="-128"/>
                <a:cs typeface="ＭＳ Ｐゴシック" charset="0"/>
              </a:rPr>
              <a:t>Alamy</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14</a:t>
            </a:fld>
            <a:endParaRPr lang="en-US" dirty="0"/>
          </a:p>
        </p:txBody>
      </p:sp>
    </p:spTree>
    <p:extLst>
      <p:ext uri="{BB962C8B-B14F-4D97-AF65-F5344CB8AC3E}">
        <p14:creationId xmlns:p14="http://schemas.microsoft.com/office/powerpoint/2010/main" val="3043795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major activity in strategic planning is business portfolio analysis, which is the process by which management evaluates the products and businesses that make up the company.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There are two steps for analyzing portfolios. Management’s first step is to identify the key businesses that make up the company, called strategic business units (SBUs). An SBU can be a company division, a product line within a division, or sometimes a single product or brand. The company next assesses the attractiveness of its various SBUs and decides how much support each deserves.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purpose of strategic planning is to find ways in which the company can best use its strengths to take advantage of attractive opportunities in the environment. For this reason, most standard portfolio analysis methods evaluate SBUs on two important dimensions: the attractiveness of the SBU’s market or industry and the strength of the SBU’s position in that market or industry.</a:t>
            </a:r>
          </a:p>
        </p:txBody>
      </p:sp>
      <p:sp>
        <p:nvSpPr>
          <p:cNvPr id="4" name="Slide Number Placeholder 3"/>
          <p:cNvSpPr>
            <a:spLocks noGrp="1"/>
          </p:cNvSpPr>
          <p:nvPr>
            <p:ph type="sldNum" sz="quarter" idx="10"/>
          </p:nvPr>
        </p:nvSpPr>
        <p:spPr/>
        <p:txBody>
          <a:bodyPr/>
          <a:lstStyle/>
          <a:p>
            <a:fld id="{A73D6722-9B4D-4E29-B226-C325925A8118}" type="slidenum">
              <a:rPr lang="en-US" smtClean="0"/>
              <a:t>15</a:t>
            </a:fld>
            <a:endParaRPr lang="en-US" dirty="0"/>
          </a:p>
        </p:txBody>
      </p:sp>
    </p:spTree>
    <p:extLst>
      <p:ext uri="{BB962C8B-B14F-4D97-AF65-F5344CB8AC3E}">
        <p14:creationId xmlns:p14="http://schemas.microsoft.com/office/powerpoint/2010/main" val="2684675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best-known portfolio-planning method was developed by the Boston Consulting Group (BCG), a leading management consulting firm. This BCG Growth-Share matrix  shows the classification of company’s SBUs. Market growth rate provides a measure of market attractiveness. Relative market share serves as a measure of company strength in the market.</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a:t>
            </a:r>
            <a:r>
              <a:rPr lang="en-US" altLang="en-US" b="1" dirty="0">
                <a:solidFill>
                  <a:srgbClr val="008000"/>
                </a:solidFill>
                <a:latin typeface="Arial" panose="020B0604020202020204" pitchFamily="34" charset="0"/>
              </a:rPr>
              <a:t>Growth-Share Matrix </a:t>
            </a:r>
            <a:r>
              <a:rPr lang="en-US" altLang="en-US" dirty="0">
                <a:solidFill>
                  <a:srgbClr val="008000"/>
                </a:solidFill>
                <a:latin typeface="Arial" panose="020B0604020202020204" pitchFamily="34" charset="0"/>
              </a:rPr>
              <a:t>defines four types of SBUs:</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Stars</a:t>
            </a:r>
            <a:r>
              <a:rPr lang="en-US" altLang="en-US" dirty="0">
                <a:solidFill>
                  <a:srgbClr val="008000"/>
                </a:solidFill>
                <a:latin typeface="Arial" panose="020B0604020202020204" pitchFamily="34" charset="0"/>
              </a:rPr>
              <a:t> are high-growth, high-share businesses or products.</a:t>
            </a:r>
          </a:p>
          <a:p>
            <a:r>
              <a:rPr lang="en-US" altLang="en-US" b="1" dirty="0">
                <a:solidFill>
                  <a:srgbClr val="008000"/>
                </a:solidFill>
                <a:latin typeface="Arial" panose="020B0604020202020204" pitchFamily="34" charset="0"/>
              </a:rPr>
              <a:t>Cash</a:t>
            </a:r>
            <a:r>
              <a:rPr lang="en-US" altLang="en-US" dirty="0">
                <a:solidFill>
                  <a:srgbClr val="008000"/>
                </a:solidFill>
                <a:latin typeface="Arial" panose="020B0604020202020204" pitchFamily="34" charset="0"/>
              </a:rPr>
              <a:t> </a:t>
            </a:r>
            <a:r>
              <a:rPr lang="en-US" altLang="en-US" b="1" dirty="0">
                <a:solidFill>
                  <a:srgbClr val="008000"/>
                </a:solidFill>
                <a:latin typeface="Arial" panose="020B0604020202020204" pitchFamily="34" charset="0"/>
              </a:rPr>
              <a:t>cows</a:t>
            </a:r>
            <a:r>
              <a:rPr lang="en-US" altLang="en-US" baseline="0"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 are low-growth, high-share businesses or products. </a:t>
            </a:r>
          </a:p>
          <a:p>
            <a:r>
              <a:rPr lang="en-US" altLang="en-US" b="1" dirty="0">
                <a:solidFill>
                  <a:srgbClr val="008000"/>
                </a:solidFill>
                <a:latin typeface="Arial" panose="020B0604020202020204" pitchFamily="34" charset="0"/>
              </a:rPr>
              <a:t>Question marks</a:t>
            </a:r>
            <a:r>
              <a:rPr lang="en-US" altLang="en-US" dirty="0">
                <a:solidFill>
                  <a:srgbClr val="008000"/>
                </a:solidFill>
                <a:latin typeface="Arial" panose="020B0604020202020204" pitchFamily="34" charset="0"/>
              </a:rPr>
              <a:t>, are low-share business units in high-growth markets. </a:t>
            </a:r>
          </a:p>
          <a:p>
            <a:r>
              <a:rPr lang="en-US" altLang="en-US" b="1" dirty="0">
                <a:solidFill>
                  <a:srgbClr val="008000"/>
                </a:solidFill>
                <a:latin typeface="Arial" panose="020B0604020202020204" pitchFamily="34" charset="0"/>
              </a:rPr>
              <a:t>Dogs</a:t>
            </a:r>
            <a:r>
              <a:rPr lang="en-US" altLang="en-US" dirty="0">
                <a:solidFill>
                  <a:srgbClr val="008000"/>
                </a:solidFill>
                <a:latin typeface="Arial" panose="020B0604020202020204" pitchFamily="34" charset="0"/>
              </a:rPr>
              <a:t> are low-growth, low-share businesses and products.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10 circles in this growth-share matrix would represent a company’s 10 current SBUs. The company must</a:t>
            </a:r>
            <a:r>
              <a:rPr lang="en-US" altLang="en-US" baseline="0" dirty="0">
                <a:solidFill>
                  <a:srgbClr val="008000"/>
                </a:solidFill>
                <a:latin typeface="Arial" panose="020B0604020202020204" pitchFamily="34" charset="0"/>
              </a:rPr>
              <a:t> decide how much it will invest in each product or business SBU. It must decide whether to build, hold, harvest or divest.</a:t>
            </a:r>
          </a:p>
        </p:txBody>
      </p:sp>
      <p:sp>
        <p:nvSpPr>
          <p:cNvPr id="4" name="Slide Number Placeholder 3"/>
          <p:cNvSpPr>
            <a:spLocks noGrp="1"/>
          </p:cNvSpPr>
          <p:nvPr>
            <p:ph type="sldNum" sz="quarter" idx="10"/>
          </p:nvPr>
        </p:nvSpPr>
        <p:spPr/>
        <p:txBody>
          <a:bodyPr/>
          <a:lstStyle/>
          <a:p>
            <a:fld id="{A73D6722-9B4D-4E29-B226-C325925A8118}" type="slidenum">
              <a:rPr lang="en-US" smtClean="0"/>
              <a:t>16</a:t>
            </a:fld>
            <a:endParaRPr lang="en-US" dirty="0"/>
          </a:p>
        </p:txBody>
      </p:sp>
    </p:spTree>
    <p:extLst>
      <p:ext uri="{BB962C8B-B14F-4D97-AF65-F5344CB8AC3E}">
        <p14:creationId xmlns:p14="http://schemas.microsoft.com/office/powerpoint/2010/main" val="22600844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growth-share matrix is a portfolio-planning method that evaluates a company’s SBUs in terms of market growth rate and relative market share. As time passes, </a:t>
            </a:r>
            <a:r>
              <a:rPr lang="en-US" altLang="en-US" b="1" dirty="0">
                <a:solidFill>
                  <a:srgbClr val="008000"/>
                </a:solidFill>
                <a:latin typeface="Arial" panose="020B0604020202020204" pitchFamily="34" charset="0"/>
              </a:rPr>
              <a:t>SBUs change their positions in the growth-share matrix. </a:t>
            </a:r>
            <a:r>
              <a:rPr lang="en-US" altLang="en-US" dirty="0">
                <a:solidFill>
                  <a:srgbClr val="008000"/>
                </a:solidFill>
                <a:latin typeface="Arial" panose="020B0604020202020204" pitchFamily="34" charset="0"/>
              </a:rPr>
              <a:t>Many SBUs start out as question marks and move into the star category if they succeed. They later become cash cows as market growth falls, and then finally die off or turn into dogs toward the end of the life cycle.</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There are limitations for the BCG approach. It can be </a:t>
            </a:r>
            <a:r>
              <a:rPr lang="en-US" altLang="en-US" b="1" dirty="0">
                <a:solidFill>
                  <a:srgbClr val="008000"/>
                </a:solidFill>
                <a:latin typeface="Arial" panose="020B0604020202020204" pitchFamily="34" charset="0"/>
              </a:rPr>
              <a:t>difficult, time consuming, and costly to implement</a:t>
            </a:r>
            <a:r>
              <a:rPr lang="en-US" altLang="en-US" dirty="0">
                <a:solidFill>
                  <a:srgbClr val="008000"/>
                </a:solidFill>
                <a:latin typeface="Arial" panose="020B0604020202020204" pitchFamily="34" charset="0"/>
              </a:rPr>
              <a:t>. Management may find it </a:t>
            </a:r>
            <a:r>
              <a:rPr lang="en-US" altLang="en-US" b="1" dirty="0">
                <a:solidFill>
                  <a:srgbClr val="008000"/>
                </a:solidFill>
                <a:latin typeface="Arial" panose="020B0604020202020204" pitchFamily="34" charset="0"/>
              </a:rPr>
              <a:t>difficult to define SBUs and measure market share and growth</a:t>
            </a:r>
            <a:r>
              <a:rPr lang="en-US" altLang="en-US" dirty="0">
                <a:solidFill>
                  <a:srgbClr val="008000"/>
                </a:solidFill>
                <a:latin typeface="Arial" panose="020B0604020202020204" pitchFamily="34" charset="0"/>
              </a:rPr>
              <a:t>. In addition, these approaches </a:t>
            </a:r>
            <a:r>
              <a:rPr lang="en-US" altLang="en-US" b="1" dirty="0">
                <a:solidFill>
                  <a:srgbClr val="008000"/>
                </a:solidFill>
                <a:latin typeface="Arial" panose="020B0604020202020204" pitchFamily="34" charset="0"/>
              </a:rPr>
              <a:t>focus on classifying current businesses but provide little advice for future planning. </a:t>
            </a:r>
          </a:p>
        </p:txBody>
      </p:sp>
      <p:sp>
        <p:nvSpPr>
          <p:cNvPr id="4" name="Slide Number Placeholder 3"/>
          <p:cNvSpPr>
            <a:spLocks noGrp="1"/>
          </p:cNvSpPr>
          <p:nvPr>
            <p:ph type="sldNum" sz="quarter" idx="10"/>
          </p:nvPr>
        </p:nvSpPr>
        <p:spPr/>
        <p:txBody>
          <a:bodyPr/>
          <a:lstStyle/>
          <a:p>
            <a:fld id="{A73D6722-9B4D-4E29-B226-C325925A8118}" type="slidenum">
              <a:rPr lang="en-US" smtClean="0"/>
              <a:t>20</a:t>
            </a:fld>
            <a:endParaRPr lang="en-US" dirty="0"/>
          </a:p>
        </p:txBody>
      </p:sp>
    </p:spTree>
    <p:extLst>
      <p:ext uri="{BB962C8B-B14F-4D97-AF65-F5344CB8AC3E}">
        <p14:creationId xmlns:p14="http://schemas.microsoft.com/office/powerpoint/2010/main" val="20545677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The product/market expansion grid refers to a portfolio-planning tool for identifying company growth opportunities through market penetration, market development, product development, or diversification. </a:t>
            </a:r>
          </a:p>
          <a:p>
            <a:endParaRPr lang="en-US" altLang="en-US" dirty="0">
              <a:latin typeface="Arial" panose="020B0604020202020204" pitchFamily="34" charset="0"/>
            </a:endParaRPr>
          </a:p>
          <a:p>
            <a:r>
              <a:rPr lang="en-US" altLang="en-US" dirty="0">
                <a:latin typeface="Arial" panose="020B0604020202020204" pitchFamily="34" charset="0"/>
              </a:rPr>
              <a:t>Companies must first consider if they can achieve deeper </a:t>
            </a:r>
            <a:r>
              <a:rPr lang="en-US" altLang="en-US" b="1" dirty="0">
                <a:latin typeface="Arial" panose="020B0604020202020204" pitchFamily="34" charset="0"/>
              </a:rPr>
              <a:t>market penetration</a:t>
            </a:r>
            <a:r>
              <a:rPr lang="en-US" altLang="en-US" b="0" dirty="0">
                <a:latin typeface="Arial" panose="020B0604020202020204" pitchFamily="34" charset="0"/>
              </a:rPr>
              <a:t>.</a:t>
            </a:r>
            <a:r>
              <a:rPr lang="en-US" altLang="en-US" dirty="0">
                <a:latin typeface="Arial" panose="020B0604020202020204" pitchFamily="34" charset="0"/>
              </a:rPr>
              <a:t> That is, make more sales to current customers without changing the original products. Secondly, companies must consider possibilities for </a:t>
            </a:r>
            <a:r>
              <a:rPr lang="en-US" altLang="en-US" b="1" dirty="0">
                <a:latin typeface="Arial" panose="020B0604020202020204" pitchFamily="34" charset="0"/>
              </a:rPr>
              <a:t>market development</a:t>
            </a:r>
            <a:r>
              <a:rPr lang="en-US" altLang="en-US" dirty="0">
                <a:latin typeface="Arial" panose="020B0604020202020204" pitchFamily="34" charset="0"/>
              </a:rPr>
              <a:t>. This refers to identifying and developing new markets for its current products. Third, companies could consider </a:t>
            </a:r>
            <a:r>
              <a:rPr lang="en-US" altLang="en-US" b="1" dirty="0">
                <a:latin typeface="Arial" panose="020B0604020202020204" pitchFamily="34" charset="0"/>
              </a:rPr>
              <a:t>product development </a:t>
            </a:r>
            <a:r>
              <a:rPr lang="en-US" altLang="en-US" dirty="0">
                <a:latin typeface="Arial" panose="020B0604020202020204" pitchFamily="34" charset="0"/>
              </a:rPr>
              <a:t>by offering modified or new products to current markets. Finally, companies might consider </a:t>
            </a:r>
            <a:r>
              <a:rPr lang="en-US" altLang="en-US" b="1" dirty="0">
                <a:latin typeface="Arial" panose="020B0604020202020204" pitchFamily="34" charset="0"/>
              </a:rPr>
              <a:t>diversification</a:t>
            </a:r>
            <a:r>
              <a:rPr lang="en-US" altLang="en-US" dirty="0">
                <a:latin typeface="Arial" panose="020B0604020202020204" pitchFamily="34" charset="0"/>
              </a:rPr>
              <a:t>, which refers to starting up or buying businesses beyond the firm</a:t>
            </a:r>
            <a:r>
              <a:rPr lang="ja-JP" altLang="en-US" dirty="0">
                <a:latin typeface="Arial" panose="020B0604020202020204" pitchFamily="34" charset="0"/>
              </a:rPr>
              <a:t>’</a:t>
            </a:r>
            <a:r>
              <a:rPr lang="en-US" altLang="ja-JP" dirty="0">
                <a:latin typeface="Arial" panose="020B0604020202020204" pitchFamily="34" charset="0"/>
              </a:rPr>
              <a:t>s current products and markets.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21</a:t>
            </a:fld>
            <a:endParaRPr lang="en-US" dirty="0"/>
          </a:p>
        </p:txBody>
      </p:sp>
    </p:spTree>
    <p:extLst>
      <p:ext uri="{BB962C8B-B14F-4D97-AF65-F5344CB8AC3E}">
        <p14:creationId xmlns:p14="http://schemas.microsoft.com/office/powerpoint/2010/main" val="35773698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The product/market expansion grid refers to a portfolio-planning tool for identifying company growth opportunities through market penetration, market development, product development, or diversification. </a:t>
            </a:r>
          </a:p>
          <a:p>
            <a:endParaRPr lang="en-US" altLang="en-US" dirty="0">
              <a:latin typeface="Arial" panose="020B0604020202020204" pitchFamily="34" charset="0"/>
            </a:endParaRPr>
          </a:p>
          <a:p>
            <a:r>
              <a:rPr lang="en-US" altLang="en-US" dirty="0">
                <a:latin typeface="Arial" panose="020B0604020202020204" pitchFamily="34" charset="0"/>
              </a:rPr>
              <a:t>Companies must first consider if they can achieve deeper </a:t>
            </a:r>
            <a:r>
              <a:rPr lang="en-US" altLang="en-US" b="1" dirty="0">
                <a:latin typeface="Arial" panose="020B0604020202020204" pitchFamily="34" charset="0"/>
              </a:rPr>
              <a:t>market penetration</a:t>
            </a:r>
            <a:r>
              <a:rPr lang="en-US" altLang="en-US" b="0" dirty="0">
                <a:latin typeface="Arial" panose="020B0604020202020204" pitchFamily="34" charset="0"/>
              </a:rPr>
              <a:t>.</a:t>
            </a:r>
            <a:r>
              <a:rPr lang="en-US" altLang="en-US" dirty="0">
                <a:latin typeface="Arial" panose="020B0604020202020204" pitchFamily="34" charset="0"/>
              </a:rPr>
              <a:t> That is, make more sales to current customers without changing the original products. Secondly, companies must consider possibilities for </a:t>
            </a:r>
            <a:r>
              <a:rPr lang="en-US" altLang="en-US" b="1" dirty="0">
                <a:latin typeface="Arial" panose="020B0604020202020204" pitchFamily="34" charset="0"/>
              </a:rPr>
              <a:t>market development</a:t>
            </a:r>
            <a:r>
              <a:rPr lang="en-US" altLang="en-US" dirty="0">
                <a:latin typeface="Arial" panose="020B0604020202020204" pitchFamily="34" charset="0"/>
              </a:rPr>
              <a:t>. This refers to identifying and developing new markets for its current products. Third, companies could consider </a:t>
            </a:r>
            <a:r>
              <a:rPr lang="en-US" altLang="en-US" b="1" dirty="0">
                <a:latin typeface="Arial" panose="020B0604020202020204" pitchFamily="34" charset="0"/>
              </a:rPr>
              <a:t>product development </a:t>
            </a:r>
            <a:r>
              <a:rPr lang="en-US" altLang="en-US" dirty="0">
                <a:latin typeface="Arial" panose="020B0604020202020204" pitchFamily="34" charset="0"/>
              </a:rPr>
              <a:t>by offering modified or new products to current markets. Finally, companies might consider </a:t>
            </a:r>
            <a:r>
              <a:rPr lang="en-US" altLang="en-US" b="1" dirty="0">
                <a:latin typeface="Arial" panose="020B0604020202020204" pitchFamily="34" charset="0"/>
              </a:rPr>
              <a:t>diversification</a:t>
            </a:r>
            <a:r>
              <a:rPr lang="en-US" altLang="en-US" dirty="0">
                <a:latin typeface="Arial" panose="020B0604020202020204" pitchFamily="34" charset="0"/>
              </a:rPr>
              <a:t>, which refers to starting up or buying businesses beyond the firm</a:t>
            </a:r>
            <a:r>
              <a:rPr lang="ja-JP" altLang="en-US" dirty="0">
                <a:latin typeface="Arial" panose="020B0604020202020204" pitchFamily="34" charset="0"/>
              </a:rPr>
              <a:t>’</a:t>
            </a:r>
            <a:r>
              <a:rPr lang="en-US" altLang="ja-JP" dirty="0">
                <a:latin typeface="Arial" panose="020B0604020202020204" pitchFamily="34" charset="0"/>
              </a:rPr>
              <a:t>s current products and markets.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22</a:t>
            </a:fld>
            <a:endParaRPr lang="en-US" dirty="0"/>
          </a:p>
        </p:txBody>
      </p:sp>
    </p:spTree>
    <p:extLst>
      <p:ext uri="{BB962C8B-B14F-4D97-AF65-F5344CB8AC3E}">
        <p14:creationId xmlns:p14="http://schemas.microsoft.com/office/powerpoint/2010/main" val="35009996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23</a:t>
            </a:fld>
            <a:endParaRPr lang="en-US" dirty="0"/>
          </a:p>
        </p:txBody>
      </p:sp>
    </p:spTree>
    <p:extLst>
      <p:ext uri="{BB962C8B-B14F-4D97-AF65-F5344CB8AC3E}">
        <p14:creationId xmlns:p14="http://schemas.microsoft.com/office/powerpoint/2010/main" val="20125685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Companies must not only develop strategies for growing their business portfolios but also </a:t>
            </a:r>
            <a:r>
              <a:rPr lang="en-US" altLang="en-US" b="1" dirty="0">
                <a:solidFill>
                  <a:srgbClr val="008000"/>
                </a:solidFill>
                <a:latin typeface="Arial" panose="020B0604020202020204" pitchFamily="34" charset="0"/>
              </a:rPr>
              <a:t>strategies for downsizing </a:t>
            </a:r>
            <a:r>
              <a:rPr lang="en-US" altLang="en-US" dirty="0">
                <a:solidFill>
                  <a:srgbClr val="008000"/>
                </a:solidFill>
                <a:latin typeface="Arial" panose="020B0604020202020204" pitchFamily="34" charset="0"/>
              </a:rPr>
              <a:t>them. When a firm finds brands or businesses that are unprofitable or that no longer fit its overall strategy, it must </a:t>
            </a:r>
            <a:r>
              <a:rPr lang="en-US" altLang="en-US" b="1" dirty="0">
                <a:solidFill>
                  <a:srgbClr val="008000"/>
                </a:solidFill>
                <a:latin typeface="Arial" panose="020B0604020202020204" pitchFamily="34" charset="0"/>
              </a:rPr>
              <a:t>carefully prune, harvest, or divest them.</a:t>
            </a:r>
          </a:p>
          <a:p>
            <a:endParaRPr lang="en-US" altLang="en-US" b="1"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There are many reasons that a firm might want to abandon products or markets. The firm may have grown too fast or entered areas where it lacks experience. The market environment might change, making some products or markets less profitable. For example, in difficult economic times, many firms prune out weaker, less-profitable products and markets to focus their more limited resources on the strongest ones. Finally, some products or business units simply age and die.</a:t>
            </a:r>
          </a:p>
        </p:txBody>
      </p:sp>
      <p:sp>
        <p:nvSpPr>
          <p:cNvPr id="4" name="Slide Number Placeholder 3"/>
          <p:cNvSpPr>
            <a:spLocks noGrp="1"/>
          </p:cNvSpPr>
          <p:nvPr>
            <p:ph type="sldNum" sz="quarter" idx="10"/>
          </p:nvPr>
        </p:nvSpPr>
        <p:spPr/>
        <p:txBody>
          <a:bodyPr/>
          <a:lstStyle/>
          <a:p>
            <a:fld id="{A73D6722-9B4D-4E29-B226-C325925A8118}" type="slidenum">
              <a:rPr lang="en-US" smtClean="0"/>
              <a:t>24</a:t>
            </a:fld>
            <a:endParaRPr lang="en-US" dirty="0"/>
          </a:p>
        </p:txBody>
      </p:sp>
    </p:spTree>
    <p:extLst>
      <p:ext uri="{BB962C8B-B14F-4D97-AF65-F5344CB8AC3E}">
        <p14:creationId xmlns:p14="http://schemas.microsoft.com/office/powerpoint/2010/main" val="877280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Guided by the company’s mission statement and objectives, management plans its business portfolio, or the collection of businesses and products that make up the company. The firm wants to produce a business portfolio that best fits its strengths and weaknesses to opportunities in the environment. To do this, it must analyze and adjust its current business portfolio and develop growth and downsizing strategies for adjusting the future portfolio. The company might use a formal portfolio-planning method. But many companies are now designing more customized portfolio-planning approaches that better suit their unique situations.</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29</a:t>
            </a:fld>
            <a:endParaRPr lang="en-US" dirty="0"/>
          </a:p>
        </p:txBody>
      </p:sp>
    </p:spTree>
    <p:extLst>
      <p:ext uri="{BB962C8B-B14F-4D97-AF65-F5344CB8AC3E}">
        <p14:creationId xmlns:p14="http://schemas.microsoft.com/office/powerpoint/2010/main" val="14943482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30</a:t>
            </a:fld>
            <a:endParaRPr lang="en-US" dirty="0"/>
          </a:p>
        </p:txBody>
      </p:sp>
    </p:spTree>
    <p:extLst>
      <p:ext uri="{BB962C8B-B14F-4D97-AF65-F5344CB8AC3E}">
        <p14:creationId xmlns:p14="http://schemas.microsoft.com/office/powerpoint/2010/main" val="14419300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Marketing plays a key role in the company’s strategic planning in several ways.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First, marketing provides a guiding </a:t>
            </a:r>
            <a:r>
              <a:rPr lang="en-US" altLang="en-US" b="1" dirty="0">
                <a:solidFill>
                  <a:srgbClr val="008000"/>
                </a:solidFill>
                <a:latin typeface="Arial" panose="020B0604020202020204" pitchFamily="34" charset="0"/>
              </a:rPr>
              <a:t>philosophy </a:t>
            </a:r>
            <a:r>
              <a:rPr lang="en-US" altLang="en-US" b="0" dirty="0">
                <a:solidFill>
                  <a:srgbClr val="008000"/>
                </a:solidFill>
                <a:latin typeface="Arial" panose="020B0604020202020204" pitchFamily="34" charset="0"/>
              </a:rPr>
              <a:t>-</a:t>
            </a:r>
            <a:r>
              <a:rPr lang="en-US" altLang="en-US" dirty="0">
                <a:solidFill>
                  <a:srgbClr val="008000"/>
                </a:solidFill>
                <a:latin typeface="Arial" panose="020B0604020202020204" pitchFamily="34" charset="0"/>
              </a:rPr>
              <a:t> the marketing concept - that suggests the company strategy should revolve around creating customer value and building profitable relationships with important consumer groups.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Second, marketing provides </a:t>
            </a:r>
            <a:r>
              <a:rPr lang="en-US" altLang="en-US" b="1" dirty="0">
                <a:solidFill>
                  <a:srgbClr val="008000"/>
                </a:solidFill>
                <a:latin typeface="Arial" panose="020B0604020202020204" pitchFamily="34" charset="0"/>
              </a:rPr>
              <a:t>inputs</a:t>
            </a:r>
            <a:r>
              <a:rPr lang="en-US" altLang="en-US" dirty="0">
                <a:solidFill>
                  <a:srgbClr val="008000"/>
                </a:solidFill>
                <a:latin typeface="Arial" panose="020B0604020202020204" pitchFamily="34" charset="0"/>
              </a:rPr>
              <a:t> to strategic planners by helping to identify attractive market opportunities and assess the firm’s potential to take advantage of them.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Finally, within individual business units, marketing designs </a:t>
            </a:r>
            <a:r>
              <a:rPr lang="en-US" altLang="en-US" b="1" dirty="0">
                <a:solidFill>
                  <a:srgbClr val="008000"/>
                </a:solidFill>
                <a:latin typeface="Arial" panose="020B0604020202020204" pitchFamily="34" charset="0"/>
              </a:rPr>
              <a:t>strategies</a:t>
            </a:r>
            <a:r>
              <a:rPr lang="en-US" altLang="en-US" dirty="0">
                <a:solidFill>
                  <a:srgbClr val="008000"/>
                </a:solidFill>
                <a:latin typeface="Arial" panose="020B0604020202020204" pitchFamily="34" charset="0"/>
              </a:rPr>
              <a:t> for reaching the unit’s objectives.</a:t>
            </a:r>
          </a:p>
        </p:txBody>
      </p:sp>
      <p:sp>
        <p:nvSpPr>
          <p:cNvPr id="4" name="Slide Number Placeholder 3"/>
          <p:cNvSpPr>
            <a:spLocks noGrp="1"/>
          </p:cNvSpPr>
          <p:nvPr>
            <p:ph type="sldNum" sz="quarter" idx="10"/>
          </p:nvPr>
        </p:nvSpPr>
        <p:spPr/>
        <p:txBody>
          <a:bodyPr/>
          <a:lstStyle/>
          <a:p>
            <a:fld id="{A73D6722-9B4D-4E29-B226-C325925A8118}" type="slidenum">
              <a:rPr lang="en-US" smtClean="0"/>
              <a:t>31</a:t>
            </a:fld>
            <a:endParaRPr lang="en-US" dirty="0"/>
          </a:p>
        </p:txBody>
      </p:sp>
    </p:spTree>
    <p:extLst>
      <p:ext uri="{BB962C8B-B14F-4D97-AF65-F5344CB8AC3E}">
        <p14:creationId xmlns:p14="http://schemas.microsoft.com/office/powerpoint/2010/main" val="33332618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 value chain: These True Value ads recognize that everyone in the organization—from marketing research analyst, Jeff Alvarez to operations manager, Tom Statham—must contribute to helping the chain’s customers handle their home improvement projects. They form the foundation for the brand’s “Behind Every Project Is a True Value” positioning.</a:t>
            </a:r>
          </a:p>
          <a:p>
            <a:endParaRPr lang="en-US" sz="1200" b="1"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True Value and “Start Right. Start Here.”  are registered trademarks of True Value Company. The print ads and images are copyrighted works of authorship of True Value Company.</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True Value’s ability to help you “Start Right. Start Here.” depends on purchasing’s skill in developing the needed suppliers and buying from them at low cost. True Value’s information technology people must provide fast and accurate information about which products are selling in each store. Their operations people must provide effective, low-cost merchandise handling and delivery.</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32</a:t>
            </a:fld>
            <a:endParaRPr lang="en-US" dirty="0"/>
          </a:p>
        </p:txBody>
      </p:sp>
    </p:spTree>
    <p:extLst>
      <p:ext uri="{BB962C8B-B14F-4D97-AF65-F5344CB8AC3E}">
        <p14:creationId xmlns:p14="http://schemas.microsoft.com/office/powerpoint/2010/main" val="6664455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 value chain: These True Value ads recognize that everyone in the organization—from marketing research analyst, Jeff Alvarez to operations manager, Tom Statham—must contribute to helping the chain’s customers handle their home improvement projects. They form the foundation for the brand’s “Behind Every Project Is a True Value” positioning.</a:t>
            </a:r>
          </a:p>
          <a:p>
            <a:endParaRPr lang="en-US" sz="1200" b="1"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True Value and “Start Right. Start Here.”  are registered trademarks of True Value Company. The print ads and images are copyrighted works of authorship of True Value Company.</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True Value’s ability to help you “Start Right. Start Here.” depends on purchasing’s skill in developing the needed suppliers and buying from them at low cost. True Value’s information technology people must provide fast and accurate information about which products are selling in each store. Their operations people must provide effective, low-cost merchandise handling and delivery.</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33</a:t>
            </a:fld>
            <a:endParaRPr lang="en-US" dirty="0"/>
          </a:p>
        </p:txBody>
      </p:sp>
    </p:spTree>
    <p:extLst>
      <p:ext uri="{BB962C8B-B14F-4D97-AF65-F5344CB8AC3E}">
        <p14:creationId xmlns:p14="http://schemas.microsoft.com/office/powerpoint/2010/main" val="33174873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Each company department can be thought of as a link in the company’s internal </a:t>
            </a:r>
            <a:r>
              <a:rPr lang="en-US" altLang="en-US" b="1" dirty="0">
                <a:solidFill>
                  <a:srgbClr val="008000"/>
                </a:solidFill>
                <a:latin typeface="Arial" panose="020B0604020202020204" pitchFamily="34" charset="0"/>
              </a:rPr>
              <a:t>value chain</a:t>
            </a:r>
            <a:r>
              <a:rPr lang="en-US" altLang="en-US" dirty="0">
                <a:solidFill>
                  <a:srgbClr val="008000"/>
                </a:solidFill>
                <a:latin typeface="Arial" panose="020B0604020202020204" pitchFamily="34" charset="0"/>
              </a:rPr>
              <a:t>. That is, each department carries out value-creating activities to design, produce, market, deliver, and support the firm’s products.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firm’s success depends not only on how well each department performs its work but also on how well the various departments coordinate their activities. </a:t>
            </a:r>
          </a:p>
          <a:p>
            <a:endParaRPr lang="en-US" altLang="en-US" dirty="0">
              <a:solidFill>
                <a:srgbClr val="008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Marketers must find ways to get all departments to “think consumer” and develop a smoothly functioning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value chain</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One marketing expert puts it this way: “True market orientation . . . means that the entire company obsesses over creating value for the customer and views itself as a bundle of processes that profitably define, create, communicate, and deliver value to its target customers…. Everyone must do marketing regardless of function or department.”</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34</a:t>
            </a:fld>
            <a:endParaRPr lang="en-US" dirty="0"/>
          </a:p>
        </p:txBody>
      </p:sp>
    </p:spTree>
    <p:extLst>
      <p:ext uri="{BB962C8B-B14F-4D97-AF65-F5344CB8AC3E}">
        <p14:creationId xmlns:p14="http://schemas.microsoft.com/office/powerpoint/2010/main" val="38985648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To create customer value, the firm needs to look beyond its own internal value chain and into the value chains of its suppliers, distributors, and, ultimately, its customers.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Companies are partnering with other members of the supply chain to improve the performance of the customer </a:t>
            </a:r>
            <a:r>
              <a:rPr lang="en-US" altLang="en-US" b="1" dirty="0">
                <a:solidFill>
                  <a:srgbClr val="008000"/>
                </a:solidFill>
                <a:latin typeface="Arial" panose="020B0604020202020204" pitchFamily="34" charset="0"/>
              </a:rPr>
              <a:t>value delivery network</a:t>
            </a:r>
            <a:r>
              <a:rPr lang="en-US" altLang="en-US" dirty="0">
                <a:solidFill>
                  <a:srgbClr val="008000"/>
                </a:solidFill>
                <a:latin typeface="Arial" panose="020B0604020202020204" pitchFamily="34" charset="0"/>
              </a:rPr>
              <a:t>. The customer value delivery network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partners with each other to improve the performance of the entire system in delivering customer value.</a:t>
            </a:r>
            <a:endParaRPr lang="en-US" altLang="en-US" dirty="0">
              <a:solidFill>
                <a:srgbClr val="008000"/>
              </a:solidFill>
              <a:latin typeface="Arial" panose="020B0604020202020204" pitchFamily="34" charset="0"/>
            </a:endParaRP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For example,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Ford’s performance against Toyota depends on the quality of Ford’s overall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value delivery network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versus Toyota’s. Even if Ford makes the best cars, it might lose in the marketplace if Toyota’s dealer network provides a more customer-satisfying sales and service experience.</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35</a:t>
            </a:fld>
            <a:endParaRPr lang="en-US" dirty="0"/>
          </a:p>
        </p:txBody>
      </p:sp>
    </p:spTree>
    <p:extLst>
      <p:ext uri="{BB962C8B-B14F-4D97-AF65-F5344CB8AC3E}">
        <p14:creationId xmlns:p14="http://schemas.microsoft.com/office/powerpoint/2010/main" val="33288644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Under the strategic plan, the major functional departments—marketing, finance, accounting, purchasing, operations, information systems, human resources, and others—must work together to accomplish strategic objectives. Marketing plays a key role in the company’s strategic planning by providing a marketing concept philosophy and inputs regarding attractive market opportunities. Within individual business units, marketing designs strategies for reaching the unit’s objectives and helps to carry them out profitably. Marketers alone cannot produce superior value for customers. Marketers must practice partner relationship management, working closely with partners in other departments to form an effective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value chain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that serves the customer. And they must also partner effectively with other companies in the marketing system to form a competitively superior value delivery network.</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36</a:t>
            </a:fld>
            <a:endParaRPr lang="en-US" dirty="0"/>
          </a:p>
        </p:txBody>
      </p:sp>
    </p:spTree>
    <p:extLst>
      <p:ext uri="{BB962C8B-B14F-4D97-AF65-F5344CB8AC3E}">
        <p14:creationId xmlns:p14="http://schemas.microsoft.com/office/powerpoint/2010/main" val="38231834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37</a:t>
            </a:fld>
            <a:endParaRPr lang="en-US" dirty="0"/>
          </a:p>
        </p:txBody>
      </p:sp>
    </p:spTree>
    <p:extLst>
      <p:ext uri="{BB962C8B-B14F-4D97-AF65-F5344CB8AC3E}">
        <p14:creationId xmlns:p14="http://schemas.microsoft.com/office/powerpoint/2010/main" val="14936051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Marketing strategy involves two key questions: Which customers will we serve (segmentation and targeting)? How will we create value for them (differentiation and positioning)? Then the company designs a marketing program—the four Ps—that delivers the intended value to targeted consumers.</a:t>
            </a:r>
          </a:p>
          <a:p>
            <a:endParaRPr lang="en-US" sz="1200" b="0" i="0" u="none" strike="noStrike" kern="1200" baseline="0" dirty="0">
              <a:solidFill>
                <a:schemeClr val="tx1"/>
              </a:solidFill>
              <a:latin typeface="Arial" charset="0"/>
              <a:ea typeface="MS PGothic" panose="020B0600070205080204" pitchFamily="34" charset="-128"/>
            </a:endParaRPr>
          </a:p>
          <a:p>
            <a:r>
              <a:rPr lang="en-US" sz="1200" dirty="0"/>
              <a:t>At its core, marketing is all about creating customer value and profitable customer relationships.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38</a:t>
            </a:fld>
            <a:endParaRPr lang="en-US" dirty="0"/>
          </a:p>
        </p:txBody>
      </p:sp>
    </p:spTree>
    <p:extLst>
      <p:ext uri="{BB962C8B-B14F-4D97-AF65-F5344CB8AC3E}">
        <p14:creationId xmlns:p14="http://schemas.microsoft.com/office/powerpoint/2010/main" val="34597161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The strategic plan defines the company’s overall mission and objectives. Thus, marketing strategy refers to the marketing logic by which the company hopes to create customer value and achieve profitable customer relationships. </a:t>
            </a:r>
          </a:p>
          <a:p>
            <a:endParaRPr lang="en-US" altLang="en-US" dirty="0">
              <a:latin typeface="Arial" panose="020B0604020202020204" pitchFamily="34" charset="0"/>
            </a:endParaRPr>
          </a:p>
          <a:p>
            <a:r>
              <a:rPr lang="en-US" altLang="en-US" dirty="0">
                <a:latin typeface="Arial" panose="020B0604020202020204" pitchFamily="34" charset="0"/>
              </a:rPr>
              <a:t>Guided by marketing strategy, the company designs an integrated marketing mix made up of factors under its control, which are product, price, place, and promotion. </a:t>
            </a:r>
          </a:p>
          <a:p>
            <a:endParaRPr lang="en-US" altLang="en-US" dirty="0">
              <a:latin typeface="Arial" panose="020B0604020202020204" pitchFamily="34" charset="0"/>
            </a:endParaRPr>
          </a:p>
          <a:p>
            <a:r>
              <a:rPr lang="en-US" altLang="en-US" dirty="0">
                <a:latin typeface="Arial" panose="020B0604020202020204" pitchFamily="34" charset="0"/>
              </a:rPr>
              <a:t>To find the best marketing strategy and mix, the company engages in marketing analysis, planning, implementation, and control. Through these activities, the company watches and adapts to the factors and forces in the marketing environment.</a:t>
            </a:r>
          </a:p>
        </p:txBody>
      </p:sp>
      <p:sp>
        <p:nvSpPr>
          <p:cNvPr id="4" name="Slide Number Placeholder 3"/>
          <p:cNvSpPr>
            <a:spLocks noGrp="1"/>
          </p:cNvSpPr>
          <p:nvPr>
            <p:ph type="sldNum" sz="quarter" idx="10"/>
          </p:nvPr>
        </p:nvSpPr>
        <p:spPr/>
        <p:txBody>
          <a:bodyPr/>
          <a:lstStyle/>
          <a:p>
            <a:fld id="{A73D6722-9B4D-4E29-B226-C325925A8118}" type="slidenum">
              <a:rPr lang="en-US" smtClean="0"/>
              <a:t>39</a:t>
            </a:fld>
            <a:endParaRPr lang="en-US" dirty="0"/>
          </a:p>
        </p:txBody>
      </p:sp>
    </p:spTree>
    <p:extLst>
      <p:ext uri="{BB962C8B-B14F-4D97-AF65-F5344CB8AC3E}">
        <p14:creationId xmlns:p14="http://schemas.microsoft.com/office/powerpoint/2010/main" val="8149484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rPr>
              <a:t>Market segmentation </a:t>
            </a:r>
            <a:r>
              <a:rPr lang="en-US" altLang="en-US" dirty="0">
                <a:solidFill>
                  <a:srgbClr val="008000"/>
                </a:solidFill>
                <a:latin typeface="Arial" panose="020B0604020202020204" pitchFamily="34" charset="0"/>
              </a:rPr>
              <a:t>refers to dividing a market into distinct groups of buyers who have different needs, characteristics, or behaviors, and who might require separate products or marketing programs.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A </a:t>
            </a:r>
            <a:r>
              <a:rPr lang="en-US" altLang="en-US" b="1" dirty="0">
                <a:solidFill>
                  <a:srgbClr val="008000"/>
                </a:solidFill>
                <a:latin typeface="Arial" panose="020B0604020202020204" pitchFamily="34" charset="0"/>
              </a:rPr>
              <a:t>market segment </a:t>
            </a:r>
            <a:r>
              <a:rPr lang="en-US" altLang="en-US" dirty="0">
                <a:solidFill>
                  <a:srgbClr val="008000"/>
                </a:solidFill>
                <a:latin typeface="Arial" panose="020B0604020202020204" pitchFamily="34" charset="0"/>
              </a:rPr>
              <a:t>is a group of consumers who respond in a similar way to a given set of marketing efforts. In the car market, for example, consumers who want the biggest, most comfortable car regardless of price, make up one market segment. Consumers who care mainly about price and operating economy, make up another segment. </a:t>
            </a:r>
          </a:p>
          <a:p>
            <a:endParaRPr lang="en-US" altLang="en-US" dirty="0">
              <a:latin typeface="Arial" panose="020B0604020202020204" pitchFamily="34" charset="0"/>
            </a:endParaRPr>
          </a:p>
          <a:p>
            <a:r>
              <a:rPr lang="en-US" altLang="en-US" b="1" dirty="0">
                <a:latin typeface="Arial" panose="020B0604020202020204" pitchFamily="34" charset="0"/>
              </a:rPr>
              <a:t>Market targeting </a:t>
            </a:r>
            <a:r>
              <a:rPr lang="en-US" altLang="en-US" dirty="0">
                <a:latin typeface="Arial" panose="020B0604020202020204" pitchFamily="34" charset="0"/>
              </a:rPr>
              <a:t>involves evaluating each market segment’s attractiveness and selecting one or more segments to enter. A company should target segments in which it can profitably generate the greatest customer value and sustain it over time.</a:t>
            </a:r>
          </a:p>
        </p:txBody>
      </p:sp>
      <p:sp>
        <p:nvSpPr>
          <p:cNvPr id="4" name="Slide Number Placeholder 3"/>
          <p:cNvSpPr>
            <a:spLocks noGrp="1"/>
          </p:cNvSpPr>
          <p:nvPr>
            <p:ph type="sldNum" sz="quarter" idx="10"/>
          </p:nvPr>
        </p:nvSpPr>
        <p:spPr/>
        <p:txBody>
          <a:bodyPr/>
          <a:lstStyle/>
          <a:p>
            <a:fld id="{A73D6722-9B4D-4E29-B226-C325925A8118}" type="slidenum">
              <a:rPr lang="en-US" smtClean="0"/>
              <a:t>40</a:t>
            </a:fld>
            <a:endParaRPr lang="en-US" dirty="0"/>
          </a:p>
        </p:txBody>
      </p:sp>
    </p:spTree>
    <p:extLst>
      <p:ext uri="{BB962C8B-B14F-4D97-AF65-F5344CB8AC3E}">
        <p14:creationId xmlns:p14="http://schemas.microsoft.com/office/powerpoint/2010/main" val="4038097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After a company has decided which market segments to enter, it must determine how to differentiate its market offering for each targeted segment and what positions it wants to occupy in those segments. </a:t>
            </a:r>
            <a:r>
              <a:rPr lang="en-US" altLang="en-US" b="1" dirty="0">
                <a:solidFill>
                  <a:srgbClr val="008000"/>
                </a:solidFill>
                <a:latin typeface="Arial" panose="020B0604020202020204" pitchFamily="34" charset="0"/>
              </a:rPr>
              <a:t>Positioning</a:t>
            </a:r>
            <a:r>
              <a:rPr lang="en-US" altLang="en-US" dirty="0">
                <a:solidFill>
                  <a:srgbClr val="008000"/>
                </a:solidFill>
                <a:latin typeface="Arial" panose="020B0604020202020204" pitchFamily="34" charset="0"/>
              </a:rPr>
              <a:t> is arranging for a product to occupy a clear, distinctive, and desirable place relative to competing products in the minds of target consumers.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Effective positioning begins with </a:t>
            </a:r>
            <a:r>
              <a:rPr lang="en-US" altLang="en-US" b="1" dirty="0">
                <a:solidFill>
                  <a:srgbClr val="008000"/>
                </a:solidFill>
                <a:latin typeface="Arial" panose="020B0604020202020204" pitchFamily="34" charset="0"/>
              </a:rPr>
              <a:t>differentiation</a:t>
            </a:r>
            <a:r>
              <a:rPr lang="en-US" altLang="en-US" dirty="0">
                <a:solidFill>
                  <a:srgbClr val="008000"/>
                </a:solidFill>
                <a:latin typeface="Arial" panose="020B0604020202020204" pitchFamily="34" charset="0"/>
              </a:rPr>
              <a:t>. This refers to actually differentiating the market offering to create superior customer value. Once the company has chosen a desired position, it must take strong steps to deliver and communicate that position to target consumers. The company’s entire marketing program should support the chosen positioning strategy.</a:t>
            </a:r>
          </a:p>
        </p:txBody>
      </p:sp>
      <p:sp>
        <p:nvSpPr>
          <p:cNvPr id="4" name="Slide Number Placeholder 3"/>
          <p:cNvSpPr>
            <a:spLocks noGrp="1"/>
          </p:cNvSpPr>
          <p:nvPr>
            <p:ph type="sldNum" sz="quarter" idx="10"/>
          </p:nvPr>
        </p:nvSpPr>
        <p:spPr/>
        <p:txBody>
          <a:bodyPr/>
          <a:lstStyle/>
          <a:p>
            <a:fld id="{A73D6722-9B4D-4E29-B226-C325925A8118}" type="slidenum">
              <a:rPr lang="en-US" smtClean="0"/>
              <a:t>41</a:t>
            </a:fld>
            <a:endParaRPr lang="en-US" dirty="0"/>
          </a:p>
        </p:txBody>
      </p:sp>
    </p:spTree>
    <p:extLst>
      <p:ext uri="{BB962C8B-B14F-4D97-AF65-F5344CB8AC3E}">
        <p14:creationId xmlns:p14="http://schemas.microsoft.com/office/powerpoint/2010/main" val="19534805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42</a:t>
            </a:fld>
            <a:endParaRPr lang="en-US" dirty="0"/>
          </a:p>
        </p:txBody>
      </p:sp>
    </p:spTree>
    <p:extLst>
      <p:ext uri="{BB962C8B-B14F-4D97-AF65-F5344CB8AC3E}">
        <p14:creationId xmlns:p14="http://schemas.microsoft.com/office/powerpoint/2010/main" val="34908929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43</a:t>
            </a:fld>
            <a:endParaRPr lang="en-US" dirty="0"/>
          </a:p>
        </p:txBody>
      </p:sp>
    </p:spTree>
    <p:extLst>
      <p:ext uri="{BB962C8B-B14F-4D97-AF65-F5344CB8AC3E}">
        <p14:creationId xmlns:p14="http://schemas.microsoft.com/office/powerpoint/2010/main" val="17386202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44</a:t>
            </a:fld>
            <a:endParaRPr lang="en-US" dirty="0"/>
          </a:p>
        </p:txBody>
      </p:sp>
    </p:spTree>
    <p:extLst>
      <p:ext uri="{BB962C8B-B14F-4D97-AF65-F5344CB8AC3E}">
        <p14:creationId xmlns:p14="http://schemas.microsoft.com/office/powerpoint/2010/main" val="24182362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45</a:t>
            </a:fld>
            <a:endParaRPr lang="en-US" dirty="0"/>
          </a:p>
        </p:txBody>
      </p:sp>
    </p:spTree>
    <p:extLst>
      <p:ext uri="{BB962C8B-B14F-4D97-AF65-F5344CB8AC3E}">
        <p14:creationId xmlns:p14="http://schemas.microsoft.com/office/powerpoint/2010/main" val="36811694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a:t>
            </a:r>
            <a:r>
              <a:rPr lang="en-US" altLang="en-US" b="1" dirty="0">
                <a:solidFill>
                  <a:srgbClr val="008000"/>
                </a:solidFill>
                <a:latin typeface="Arial" panose="020B0604020202020204" pitchFamily="34" charset="0"/>
              </a:rPr>
              <a:t>marketing mix </a:t>
            </a:r>
            <a:r>
              <a:rPr lang="en-US" altLang="en-US" dirty="0">
                <a:solidFill>
                  <a:srgbClr val="008000"/>
                </a:solidFill>
                <a:latin typeface="Arial" panose="020B0604020202020204" pitchFamily="34" charset="0"/>
              </a:rPr>
              <a:t>is the set of tactical marketing tools that the firm blends to produce the response it wants in the target market. This figure shows the four marketing tools,</a:t>
            </a:r>
            <a:r>
              <a:rPr lang="en-US" altLang="en-US" baseline="0" dirty="0">
                <a:solidFill>
                  <a:srgbClr val="008000"/>
                </a:solidFill>
                <a:latin typeface="Arial" panose="020B0604020202020204" pitchFamily="34" charset="0"/>
              </a:rPr>
              <a:t> the </a:t>
            </a:r>
            <a:r>
              <a:rPr lang="en-US" altLang="en-US" b="1" baseline="0" dirty="0">
                <a:solidFill>
                  <a:srgbClr val="008000"/>
                </a:solidFill>
                <a:latin typeface="Arial" panose="020B0604020202020204" pitchFamily="34" charset="0"/>
              </a:rPr>
              <a:t>four Ps</a:t>
            </a:r>
            <a:r>
              <a:rPr lang="en-US" altLang="en-US" dirty="0">
                <a:solidFill>
                  <a:srgbClr val="008000"/>
                </a:solidFill>
                <a:latin typeface="Arial" panose="020B0604020202020204" pitchFamily="34" charset="0"/>
              </a:rPr>
              <a:t>.</a:t>
            </a:r>
          </a:p>
          <a:p>
            <a:endParaRPr lang="en-US" altLang="en-US" dirty="0">
              <a:solidFill>
                <a:srgbClr val="008000"/>
              </a:solidFill>
              <a:latin typeface="Arial" panose="020B0604020202020204" pitchFamily="34" charset="0"/>
            </a:endParaRPr>
          </a:p>
          <a:p>
            <a:pPr marL="228600" indent="-228600">
              <a:buFont typeface="+mj-lt"/>
              <a:buAutoNum type="arabicPeriod"/>
            </a:pPr>
            <a:r>
              <a:rPr lang="en-US" altLang="en-US" b="1" dirty="0">
                <a:solidFill>
                  <a:srgbClr val="008000"/>
                </a:solidFill>
                <a:latin typeface="Arial" panose="020B0604020202020204" pitchFamily="34" charset="0"/>
              </a:rPr>
              <a:t>Product</a:t>
            </a:r>
            <a:r>
              <a:rPr lang="en-US" altLang="en-US" dirty="0">
                <a:solidFill>
                  <a:srgbClr val="008000"/>
                </a:solidFill>
                <a:latin typeface="Arial" panose="020B0604020202020204" pitchFamily="34" charset="0"/>
              </a:rPr>
              <a:t> is the goods-and-services combination the company offers to the target market.</a:t>
            </a:r>
          </a:p>
          <a:p>
            <a:pPr marL="228600" indent="-228600">
              <a:buFont typeface="+mj-lt"/>
              <a:buAutoNum type="arabicPeriod"/>
            </a:pPr>
            <a:endParaRPr lang="en-US" altLang="en-US" dirty="0">
              <a:solidFill>
                <a:srgbClr val="008000"/>
              </a:solidFill>
              <a:latin typeface="Arial" panose="020B0604020202020204" pitchFamily="34" charset="0"/>
            </a:endParaRPr>
          </a:p>
          <a:p>
            <a:pPr marL="228600" indent="-228600">
              <a:buFont typeface="+mj-lt"/>
              <a:buAutoNum type="arabicPeriod"/>
            </a:pPr>
            <a:r>
              <a:rPr lang="en-US" altLang="en-US" b="1" dirty="0">
                <a:solidFill>
                  <a:srgbClr val="008000"/>
                </a:solidFill>
                <a:latin typeface="Arial" panose="020B0604020202020204" pitchFamily="34" charset="0"/>
              </a:rPr>
              <a:t>Price</a:t>
            </a:r>
            <a:r>
              <a:rPr lang="en-US" altLang="en-US" dirty="0">
                <a:solidFill>
                  <a:srgbClr val="008000"/>
                </a:solidFill>
                <a:latin typeface="Arial" panose="020B0604020202020204" pitchFamily="34" charset="0"/>
              </a:rPr>
              <a:t> is the amount of money customers must pay to obtain the product.</a:t>
            </a:r>
          </a:p>
          <a:p>
            <a:pPr marL="228600" indent="-228600">
              <a:buFont typeface="+mj-lt"/>
              <a:buAutoNum type="arabicPeriod"/>
            </a:pPr>
            <a:endParaRPr lang="en-US" altLang="en-US" dirty="0">
              <a:solidFill>
                <a:srgbClr val="008000"/>
              </a:solidFill>
              <a:latin typeface="Arial" panose="020B0604020202020204" pitchFamily="34" charset="0"/>
            </a:endParaRPr>
          </a:p>
          <a:p>
            <a:pPr marL="228600" indent="-228600">
              <a:buFont typeface="+mj-lt"/>
              <a:buAutoNum type="arabicPeriod"/>
            </a:pPr>
            <a:r>
              <a:rPr lang="en-US" altLang="en-US" b="1" dirty="0">
                <a:solidFill>
                  <a:srgbClr val="008000"/>
                </a:solidFill>
                <a:latin typeface="Arial" panose="020B0604020202020204" pitchFamily="34" charset="0"/>
              </a:rPr>
              <a:t>Place</a:t>
            </a:r>
            <a:r>
              <a:rPr lang="en-US" altLang="en-US" dirty="0">
                <a:solidFill>
                  <a:srgbClr val="008000"/>
                </a:solidFill>
                <a:latin typeface="Arial" panose="020B0604020202020204" pitchFamily="34" charset="0"/>
              </a:rPr>
              <a:t> includes the company activities that make the product available to target consumers.</a:t>
            </a:r>
          </a:p>
          <a:p>
            <a:pPr marL="228600" indent="-228600">
              <a:buFont typeface="+mj-lt"/>
              <a:buAutoNum type="arabicPeriod"/>
            </a:pPr>
            <a:endParaRPr lang="en-US" altLang="en-US" dirty="0">
              <a:solidFill>
                <a:srgbClr val="008000"/>
              </a:solidFill>
              <a:latin typeface="Arial" panose="020B0604020202020204" pitchFamily="34" charset="0"/>
            </a:endParaRPr>
          </a:p>
          <a:p>
            <a:pPr marL="228600" indent="-228600">
              <a:buFont typeface="+mj-lt"/>
              <a:buAutoNum type="arabicPeriod"/>
            </a:pPr>
            <a:r>
              <a:rPr lang="en-US" altLang="en-US" b="1" dirty="0">
                <a:solidFill>
                  <a:srgbClr val="008000"/>
                </a:solidFill>
                <a:latin typeface="Arial" panose="020B0604020202020204" pitchFamily="34" charset="0"/>
              </a:rPr>
              <a:t>Promotion</a:t>
            </a:r>
            <a:r>
              <a:rPr lang="en-US" altLang="en-US" dirty="0">
                <a:solidFill>
                  <a:srgbClr val="008000"/>
                </a:solidFill>
                <a:latin typeface="Arial" panose="020B0604020202020204" pitchFamily="34" charset="0"/>
              </a:rPr>
              <a:t> refers to activities that communicate the merits of the product and persuade target customers to buy it.</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An effective marketing program blends the marketing mix elements into an </a:t>
            </a:r>
            <a:r>
              <a:rPr lang="en-US" altLang="en-US" b="1" dirty="0">
                <a:solidFill>
                  <a:srgbClr val="008000"/>
                </a:solidFill>
                <a:latin typeface="Arial" panose="020B0604020202020204" pitchFamily="34" charset="0"/>
              </a:rPr>
              <a:t>integrated marketing</a:t>
            </a:r>
            <a:r>
              <a:rPr lang="en-US" altLang="en-US" dirty="0">
                <a:solidFill>
                  <a:srgbClr val="008000"/>
                </a:solidFill>
                <a:latin typeface="Arial" panose="020B0604020202020204" pitchFamily="34" charset="0"/>
              </a:rPr>
              <a:t> program designed to achieve the company’s marketing objectives by delivering value to consumers.</a:t>
            </a:r>
          </a:p>
        </p:txBody>
      </p:sp>
      <p:sp>
        <p:nvSpPr>
          <p:cNvPr id="4" name="Slide Number Placeholder 3"/>
          <p:cNvSpPr>
            <a:spLocks noGrp="1"/>
          </p:cNvSpPr>
          <p:nvPr>
            <p:ph type="sldNum" sz="quarter" idx="10"/>
          </p:nvPr>
        </p:nvSpPr>
        <p:spPr/>
        <p:txBody>
          <a:bodyPr/>
          <a:lstStyle/>
          <a:p>
            <a:fld id="{A73D6722-9B4D-4E29-B226-C325925A8118}" type="slidenum">
              <a:rPr lang="en-US" smtClean="0"/>
              <a:t>46</a:t>
            </a:fld>
            <a:endParaRPr lang="en-US" dirty="0"/>
          </a:p>
        </p:txBody>
      </p:sp>
    </p:spTree>
    <p:extLst>
      <p:ext uri="{BB962C8B-B14F-4D97-AF65-F5344CB8AC3E}">
        <p14:creationId xmlns:p14="http://schemas.microsoft.com/office/powerpoint/2010/main" val="8843450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Some critics think that the four Ps may omit or underemphasize certain important activities. These include services like banking, airline, and retailing services which fall under the category of products. These are known as service products.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Another criticism includes the need for </a:t>
            </a:r>
            <a:r>
              <a:rPr lang="en-US" altLang="en-US" b="1" dirty="0">
                <a:solidFill>
                  <a:srgbClr val="008000"/>
                </a:solidFill>
                <a:latin typeface="Arial" panose="020B0604020202020204" pitchFamily="34" charset="0"/>
              </a:rPr>
              <a:t>packaging</a:t>
            </a:r>
            <a:r>
              <a:rPr lang="en-US" altLang="en-US" dirty="0">
                <a:solidFill>
                  <a:srgbClr val="008000"/>
                </a:solidFill>
                <a:latin typeface="Arial" panose="020B0604020202020204" pitchFamily="34" charset="0"/>
              </a:rPr>
              <a:t> to be included in the four Ps, as it is considered one of the many product decisions.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main criticism is that the four Ps emphasize only the seller’s viewpoint. Hence, to cater to the buyer’s viewpoint in this age of customer value and relationships, the four Ps might be better described as the four A s. These include acceptability, affordability, accessibility, and awareness.</a:t>
            </a:r>
          </a:p>
        </p:txBody>
      </p:sp>
      <p:sp>
        <p:nvSpPr>
          <p:cNvPr id="4" name="Slide Number Placeholder 3"/>
          <p:cNvSpPr>
            <a:spLocks noGrp="1"/>
          </p:cNvSpPr>
          <p:nvPr>
            <p:ph type="sldNum" sz="quarter" idx="10"/>
          </p:nvPr>
        </p:nvSpPr>
        <p:spPr/>
        <p:txBody>
          <a:bodyPr/>
          <a:lstStyle/>
          <a:p>
            <a:fld id="{A73D6722-9B4D-4E29-B226-C325925A8118}" type="slidenum">
              <a:rPr lang="en-US" smtClean="0"/>
              <a:t>47</a:t>
            </a:fld>
            <a:endParaRPr lang="en-US" dirty="0"/>
          </a:p>
        </p:txBody>
      </p:sp>
    </p:spTree>
    <p:extLst>
      <p:ext uri="{BB962C8B-B14F-4D97-AF65-F5344CB8AC3E}">
        <p14:creationId xmlns:p14="http://schemas.microsoft.com/office/powerpoint/2010/main" val="1262206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Managing the marketing process requires the four marketing management functions as illustrated in this figure.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They include </a:t>
            </a:r>
            <a:r>
              <a:rPr lang="en-US" altLang="en-US" b="1" dirty="0">
                <a:solidFill>
                  <a:srgbClr val="008000"/>
                </a:solidFill>
                <a:latin typeface="Arial" panose="020B0604020202020204" pitchFamily="34" charset="0"/>
              </a:rPr>
              <a:t>analysis, planning, implementation, and control.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company first develops company-wide strategic plans and then translates them into marketing and other plans for each division, product, and brand.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Through implementation, the company turns the plans into actions.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Control consists of measuring and evaluating the results of marketing activities and taking corrective action where needed.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Finally, marketing analysis provides the information and evaluations needed for all the other marketing activities.</a:t>
            </a:r>
          </a:p>
        </p:txBody>
      </p:sp>
      <p:sp>
        <p:nvSpPr>
          <p:cNvPr id="4" name="Slide Number Placeholder 3"/>
          <p:cNvSpPr>
            <a:spLocks noGrp="1"/>
          </p:cNvSpPr>
          <p:nvPr>
            <p:ph type="sldNum" sz="quarter" idx="10"/>
          </p:nvPr>
        </p:nvSpPr>
        <p:spPr/>
        <p:txBody>
          <a:bodyPr/>
          <a:lstStyle/>
          <a:p>
            <a:fld id="{A73D6722-9B4D-4E29-B226-C325925A8118}" type="slidenum">
              <a:rPr lang="en-US" smtClean="0"/>
              <a:t>48</a:t>
            </a:fld>
            <a:endParaRPr lang="en-US" dirty="0"/>
          </a:p>
        </p:txBody>
      </p:sp>
    </p:spTree>
    <p:extLst>
      <p:ext uri="{BB962C8B-B14F-4D97-AF65-F5344CB8AC3E}">
        <p14:creationId xmlns:p14="http://schemas.microsoft.com/office/powerpoint/2010/main" val="14625065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Managing the marketing function begins with a complete analysis of the company’s situation. The marketer should conduct a </a:t>
            </a:r>
            <a:r>
              <a:rPr lang="en-US" altLang="en-US" b="1" dirty="0">
                <a:solidFill>
                  <a:srgbClr val="008000"/>
                </a:solidFill>
                <a:latin typeface="Arial" panose="020B0604020202020204" pitchFamily="34" charset="0"/>
              </a:rPr>
              <a:t>SWOT Analysis</a:t>
            </a:r>
            <a:r>
              <a:rPr lang="en-US" altLang="en-US" dirty="0">
                <a:solidFill>
                  <a:srgbClr val="008000"/>
                </a:solidFill>
                <a:latin typeface="Arial" panose="020B0604020202020204" pitchFamily="34" charset="0"/>
              </a:rPr>
              <a:t>. This refers to an overall evaluation of the company’s </a:t>
            </a:r>
            <a:r>
              <a:rPr lang="en-US" altLang="en-US" b="1" dirty="0">
                <a:solidFill>
                  <a:srgbClr val="008000"/>
                </a:solidFill>
                <a:latin typeface="Arial" panose="020B0604020202020204" pitchFamily="34" charset="0"/>
              </a:rPr>
              <a:t>strengths (S), weaknesses (W), opportunities (O), and threats (T). </a:t>
            </a:r>
          </a:p>
          <a:p>
            <a:endParaRPr lang="en-US" altLang="en-US" b="1"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Strengths</a:t>
            </a:r>
            <a:r>
              <a:rPr lang="en-US" altLang="en-US" dirty="0">
                <a:solidFill>
                  <a:srgbClr val="008000"/>
                </a:solidFill>
                <a:latin typeface="Arial" panose="020B0604020202020204" pitchFamily="34" charset="0"/>
              </a:rPr>
              <a:t> include </a:t>
            </a:r>
            <a:r>
              <a:rPr lang="en-US" altLang="en-US" b="1" dirty="0">
                <a:solidFill>
                  <a:srgbClr val="008000"/>
                </a:solidFill>
                <a:latin typeface="Arial" panose="020B0604020202020204" pitchFamily="34" charset="0"/>
              </a:rPr>
              <a:t>interna</a:t>
            </a:r>
            <a:r>
              <a:rPr lang="en-US" altLang="en-US" dirty="0">
                <a:solidFill>
                  <a:srgbClr val="008000"/>
                </a:solidFill>
                <a:latin typeface="Arial" panose="020B0604020202020204" pitchFamily="34" charset="0"/>
              </a:rPr>
              <a:t>l capabilities, resources, and </a:t>
            </a:r>
            <a:r>
              <a:rPr lang="en-US" altLang="en-US" b="1" dirty="0">
                <a:solidFill>
                  <a:srgbClr val="008000"/>
                </a:solidFill>
                <a:latin typeface="Arial" panose="020B0604020202020204" pitchFamily="34" charset="0"/>
              </a:rPr>
              <a:t>positive</a:t>
            </a:r>
            <a:r>
              <a:rPr lang="en-US" altLang="en-US" dirty="0">
                <a:solidFill>
                  <a:srgbClr val="008000"/>
                </a:solidFill>
                <a:latin typeface="Arial" panose="020B0604020202020204" pitchFamily="34" charset="0"/>
              </a:rPr>
              <a:t> situational factors that may help the company serve its customers and achieve its objectives. </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Weaknesses</a:t>
            </a:r>
            <a:r>
              <a:rPr lang="en-US" altLang="en-US" dirty="0">
                <a:solidFill>
                  <a:srgbClr val="008000"/>
                </a:solidFill>
                <a:latin typeface="Arial" panose="020B0604020202020204" pitchFamily="34" charset="0"/>
              </a:rPr>
              <a:t> include </a:t>
            </a:r>
            <a:r>
              <a:rPr lang="en-US" altLang="en-US" b="1" dirty="0">
                <a:solidFill>
                  <a:srgbClr val="008000"/>
                </a:solidFill>
                <a:latin typeface="Arial" panose="020B0604020202020204" pitchFamily="34" charset="0"/>
              </a:rPr>
              <a:t>internal</a:t>
            </a:r>
            <a:r>
              <a:rPr lang="en-US" altLang="en-US" dirty="0">
                <a:solidFill>
                  <a:srgbClr val="008000"/>
                </a:solidFill>
                <a:latin typeface="Arial" panose="020B0604020202020204" pitchFamily="34" charset="0"/>
              </a:rPr>
              <a:t> limitations and </a:t>
            </a:r>
            <a:r>
              <a:rPr lang="en-US" altLang="en-US" b="1" dirty="0">
                <a:solidFill>
                  <a:srgbClr val="008000"/>
                </a:solidFill>
                <a:latin typeface="Arial" panose="020B0604020202020204" pitchFamily="34" charset="0"/>
              </a:rPr>
              <a:t>negative</a:t>
            </a:r>
            <a:r>
              <a:rPr lang="en-US" altLang="en-US" dirty="0">
                <a:solidFill>
                  <a:srgbClr val="008000"/>
                </a:solidFill>
                <a:latin typeface="Arial" panose="020B0604020202020204" pitchFamily="34" charset="0"/>
              </a:rPr>
              <a:t> situational factors that may interfere with the company’s performance. </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Opportunities </a:t>
            </a:r>
            <a:r>
              <a:rPr lang="en-US" altLang="en-US" b="0" dirty="0">
                <a:solidFill>
                  <a:srgbClr val="008000"/>
                </a:solidFill>
                <a:latin typeface="Arial" panose="020B0604020202020204" pitchFamily="34" charset="0"/>
              </a:rPr>
              <a:t>are</a:t>
            </a:r>
            <a:r>
              <a:rPr lang="en-US" altLang="en-US" b="1" dirty="0">
                <a:solidFill>
                  <a:srgbClr val="008000"/>
                </a:solidFill>
                <a:latin typeface="Arial" panose="020B0604020202020204" pitchFamily="34" charset="0"/>
              </a:rPr>
              <a:t> positive </a:t>
            </a:r>
            <a:r>
              <a:rPr lang="en-US" altLang="en-US" dirty="0">
                <a:solidFill>
                  <a:srgbClr val="008000"/>
                </a:solidFill>
                <a:latin typeface="Arial" panose="020B0604020202020204" pitchFamily="34" charset="0"/>
              </a:rPr>
              <a:t>factors or trends in the </a:t>
            </a:r>
            <a:r>
              <a:rPr lang="en-US" altLang="en-US" b="1" dirty="0">
                <a:solidFill>
                  <a:srgbClr val="008000"/>
                </a:solidFill>
                <a:latin typeface="Arial" panose="020B0604020202020204" pitchFamily="34" charset="0"/>
              </a:rPr>
              <a:t>externa</a:t>
            </a:r>
            <a:r>
              <a:rPr lang="en-US" altLang="en-US" dirty="0">
                <a:solidFill>
                  <a:srgbClr val="008000"/>
                </a:solidFill>
                <a:latin typeface="Arial" panose="020B0604020202020204" pitchFamily="34" charset="0"/>
              </a:rPr>
              <a:t>l environment that the company may be able to exploit to its advantage. </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Threats </a:t>
            </a:r>
            <a:r>
              <a:rPr lang="en-US" altLang="en-US" b="0" dirty="0">
                <a:solidFill>
                  <a:srgbClr val="008000"/>
                </a:solidFill>
                <a:latin typeface="Arial" panose="020B0604020202020204" pitchFamily="34" charset="0"/>
              </a:rPr>
              <a:t>are</a:t>
            </a:r>
            <a:r>
              <a:rPr lang="en-US" altLang="en-US" b="1" dirty="0">
                <a:solidFill>
                  <a:srgbClr val="008000"/>
                </a:solidFill>
                <a:latin typeface="Arial" panose="020B0604020202020204" pitchFamily="34" charset="0"/>
              </a:rPr>
              <a:t> negative external </a:t>
            </a:r>
            <a:r>
              <a:rPr lang="en-US" altLang="en-US" dirty="0">
                <a:solidFill>
                  <a:srgbClr val="008000"/>
                </a:solidFill>
                <a:latin typeface="Arial" panose="020B0604020202020204" pitchFamily="34" charset="0"/>
              </a:rPr>
              <a:t>factors or trends that may present challenges to performance.</a:t>
            </a:r>
          </a:p>
        </p:txBody>
      </p:sp>
      <p:sp>
        <p:nvSpPr>
          <p:cNvPr id="4" name="Slide Number Placeholder 3"/>
          <p:cNvSpPr>
            <a:spLocks noGrp="1"/>
          </p:cNvSpPr>
          <p:nvPr>
            <p:ph type="sldNum" sz="quarter" idx="10"/>
          </p:nvPr>
        </p:nvSpPr>
        <p:spPr/>
        <p:txBody>
          <a:bodyPr/>
          <a:lstStyle/>
          <a:p>
            <a:fld id="{A73D6722-9B4D-4E29-B226-C325925A8118}" type="slidenum">
              <a:rPr lang="en-US" smtClean="0"/>
              <a:t>49</a:t>
            </a:fld>
            <a:endParaRPr lang="en-US" dirty="0"/>
          </a:p>
        </p:txBody>
      </p:sp>
    </p:spTree>
    <p:extLst>
      <p:ext uri="{BB962C8B-B14F-4D97-AF65-F5344CB8AC3E}">
        <p14:creationId xmlns:p14="http://schemas.microsoft.com/office/powerpoint/2010/main" val="20733373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Customer engagement, value, and relationships are at the center of marketing strategy and programs. Through market segmentation, targeting, differentiation, and positioning, the company divides the total market into smaller segments, selects segments it can best serve, and decides how it wants to bring value to target consumers in the selected segments. It then designs an integrated marketing mix to produce the response it wants in the target market. The marketing mix consists of product, price, place, and promotion decisions (the four Ps).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50</a:t>
            </a:fld>
            <a:endParaRPr lang="en-US" dirty="0"/>
          </a:p>
        </p:txBody>
      </p:sp>
    </p:spTree>
    <p:extLst>
      <p:ext uri="{BB962C8B-B14F-4D97-AF65-F5344CB8AC3E}">
        <p14:creationId xmlns:p14="http://schemas.microsoft.com/office/powerpoint/2010/main" val="293201390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51</a:t>
            </a:fld>
            <a:endParaRPr lang="en-US" dirty="0"/>
          </a:p>
        </p:txBody>
      </p:sp>
    </p:spTree>
    <p:extLst>
      <p:ext uri="{BB962C8B-B14F-4D97-AF65-F5344CB8AC3E}">
        <p14:creationId xmlns:p14="http://schemas.microsoft.com/office/powerpoint/2010/main" val="15658205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Marketing planning involves choosing marketing strategies that will help the company attain its overall strategic objectives.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plan begins with an </a:t>
            </a:r>
            <a:r>
              <a:rPr lang="en-US" altLang="en-US" b="1" dirty="0">
                <a:solidFill>
                  <a:srgbClr val="008000"/>
                </a:solidFill>
                <a:latin typeface="Arial" panose="020B0604020202020204" pitchFamily="34" charset="0"/>
              </a:rPr>
              <a:t>executive summary </a:t>
            </a:r>
            <a:r>
              <a:rPr lang="en-US" altLang="en-US" dirty="0">
                <a:solidFill>
                  <a:srgbClr val="008000"/>
                </a:solidFill>
                <a:latin typeface="Arial" panose="020B0604020202020204" pitchFamily="34" charset="0"/>
              </a:rPr>
              <a:t>that quickly reviews major assessments, goals, and recommendations. The main section of the plan presents a detailed SWOT analysis of the </a:t>
            </a:r>
            <a:r>
              <a:rPr lang="en-US" altLang="en-US" b="1" dirty="0">
                <a:solidFill>
                  <a:srgbClr val="008000"/>
                </a:solidFill>
                <a:latin typeface="Arial" panose="020B0604020202020204" pitchFamily="34" charset="0"/>
              </a:rPr>
              <a:t>current marketing situation</a:t>
            </a:r>
            <a:r>
              <a:rPr lang="en-US" altLang="en-US" b="0"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as well as, potential </a:t>
            </a:r>
            <a:r>
              <a:rPr lang="en-US" altLang="en-US" b="1" dirty="0">
                <a:solidFill>
                  <a:srgbClr val="008000"/>
                </a:solidFill>
                <a:latin typeface="Arial" panose="020B0604020202020204" pitchFamily="34" charset="0"/>
              </a:rPr>
              <a:t>threats and opportunities</a:t>
            </a:r>
            <a:r>
              <a:rPr lang="en-US" altLang="en-US" dirty="0">
                <a:solidFill>
                  <a:srgbClr val="008000"/>
                </a:solidFill>
                <a:latin typeface="Arial" panose="020B0604020202020204" pitchFamily="34" charset="0"/>
              </a:rPr>
              <a:t>. The plan next states major </a:t>
            </a:r>
            <a:r>
              <a:rPr lang="en-US" altLang="en-US" b="1" dirty="0">
                <a:solidFill>
                  <a:srgbClr val="008000"/>
                </a:solidFill>
                <a:latin typeface="Arial" panose="020B0604020202020204" pitchFamily="34" charset="0"/>
              </a:rPr>
              <a:t>objectives</a:t>
            </a:r>
            <a:r>
              <a:rPr lang="en-US" altLang="en-US" dirty="0">
                <a:solidFill>
                  <a:srgbClr val="008000"/>
                </a:solidFill>
                <a:latin typeface="Arial" panose="020B0604020202020204" pitchFamily="34" charset="0"/>
              </a:rPr>
              <a:t> for the brand and outlines the specifics of a marketing strategy for achieving them.</a:t>
            </a:r>
          </a:p>
        </p:txBody>
      </p:sp>
      <p:sp>
        <p:nvSpPr>
          <p:cNvPr id="4" name="Slide Number Placeholder 3"/>
          <p:cNvSpPr>
            <a:spLocks noGrp="1"/>
          </p:cNvSpPr>
          <p:nvPr>
            <p:ph type="sldNum" sz="quarter" idx="10"/>
          </p:nvPr>
        </p:nvSpPr>
        <p:spPr/>
        <p:txBody>
          <a:bodyPr/>
          <a:lstStyle/>
          <a:p>
            <a:fld id="{A73D6722-9B4D-4E29-B226-C325925A8118}" type="slidenum">
              <a:rPr lang="en-US" smtClean="0"/>
              <a:t>52</a:t>
            </a:fld>
            <a:endParaRPr lang="en-US" dirty="0"/>
          </a:p>
        </p:txBody>
      </p:sp>
    </p:spTree>
    <p:extLst>
      <p:ext uri="{BB962C8B-B14F-4D97-AF65-F5344CB8AC3E}">
        <p14:creationId xmlns:p14="http://schemas.microsoft.com/office/powerpoint/2010/main" val="252025383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A </a:t>
            </a:r>
            <a:r>
              <a:rPr lang="en-US" altLang="en-US" b="1" dirty="0">
                <a:solidFill>
                  <a:srgbClr val="008000"/>
                </a:solidFill>
                <a:latin typeface="Arial" panose="020B0604020202020204" pitchFamily="34" charset="0"/>
              </a:rPr>
              <a:t>marketing strategy </a:t>
            </a:r>
            <a:r>
              <a:rPr lang="en-US" altLang="en-US" dirty="0">
                <a:solidFill>
                  <a:srgbClr val="008000"/>
                </a:solidFill>
                <a:latin typeface="Arial" panose="020B0604020202020204" pitchFamily="34" charset="0"/>
              </a:rPr>
              <a:t>consists of specific strategies for target markets, positioning, the marketing mix, and marketing expenditure levels. It outlines how the company intends to create value for target customers in order to capture value in return. In this section, the planner explains how each strategy responds to the threats, opportunities, and critical issues spelled out earlier in the plan.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Additional sections of the marketing plan lay out an </a:t>
            </a:r>
            <a:r>
              <a:rPr lang="en-US" altLang="en-US" b="1" dirty="0">
                <a:solidFill>
                  <a:srgbClr val="008000"/>
                </a:solidFill>
                <a:latin typeface="Arial" panose="020B0604020202020204" pitchFamily="34" charset="0"/>
              </a:rPr>
              <a:t>action program </a:t>
            </a:r>
            <a:r>
              <a:rPr lang="en-US" altLang="en-US" dirty="0">
                <a:solidFill>
                  <a:srgbClr val="008000"/>
                </a:solidFill>
                <a:latin typeface="Arial" panose="020B0604020202020204" pitchFamily="34" charset="0"/>
              </a:rPr>
              <a:t>for implementing the marketing strategy along with the details of a supporting marketing </a:t>
            </a:r>
            <a:r>
              <a:rPr lang="en-US" altLang="en-US" b="1" dirty="0">
                <a:solidFill>
                  <a:srgbClr val="008000"/>
                </a:solidFill>
                <a:latin typeface="Arial" panose="020B0604020202020204" pitchFamily="34" charset="0"/>
              </a:rPr>
              <a:t>budget</a:t>
            </a:r>
            <a:r>
              <a:rPr lang="en-US" altLang="en-US" dirty="0">
                <a:solidFill>
                  <a:srgbClr val="008000"/>
                </a:solidFill>
                <a:latin typeface="Arial" panose="020B0604020202020204" pitchFamily="34" charset="0"/>
              </a:rPr>
              <a:t>. The last section outlines the </a:t>
            </a:r>
            <a:r>
              <a:rPr lang="en-US" altLang="en-US" b="1" dirty="0">
                <a:solidFill>
                  <a:srgbClr val="008000"/>
                </a:solidFill>
                <a:latin typeface="Arial" panose="020B0604020202020204" pitchFamily="34" charset="0"/>
              </a:rPr>
              <a:t>controls</a:t>
            </a:r>
            <a:r>
              <a:rPr lang="en-US" altLang="en-US" dirty="0">
                <a:solidFill>
                  <a:srgbClr val="008000"/>
                </a:solidFill>
                <a:latin typeface="Arial" panose="020B0604020202020204" pitchFamily="34" charset="0"/>
              </a:rPr>
              <a:t> that will be used to monitor progress, measure return on marketing investment, and take corrective action.</a:t>
            </a:r>
          </a:p>
        </p:txBody>
      </p:sp>
      <p:sp>
        <p:nvSpPr>
          <p:cNvPr id="4" name="Slide Number Placeholder 3"/>
          <p:cNvSpPr>
            <a:spLocks noGrp="1"/>
          </p:cNvSpPr>
          <p:nvPr>
            <p:ph type="sldNum" sz="quarter" idx="10"/>
          </p:nvPr>
        </p:nvSpPr>
        <p:spPr/>
        <p:txBody>
          <a:bodyPr/>
          <a:lstStyle/>
          <a:p>
            <a:fld id="{A73D6722-9B4D-4E29-B226-C325925A8118}" type="slidenum">
              <a:rPr lang="en-US" smtClean="0"/>
              <a:t>53</a:t>
            </a:fld>
            <a:endParaRPr lang="en-US" dirty="0"/>
          </a:p>
        </p:txBody>
      </p:sp>
    </p:spTree>
    <p:extLst>
      <p:ext uri="{BB962C8B-B14F-4D97-AF65-F5344CB8AC3E}">
        <p14:creationId xmlns:p14="http://schemas.microsoft.com/office/powerpoint/2010/main" val="44279402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rPr>
              <a:t>Market implementation </a:t>
            </a:r>
            <a:r>
              <a:rPr lang="en-US" altLang="en-US" dirty="0">
                <a:solidFill>
                  <a:srgbClr val="008000"/>
                </a:solidFill>
                <a:latin typeface="Arial" panose="020B0604020202020204" pitchFamily="34" charset="0"/>
              </a:rPr>
              <a:t>is the process of turning marketing strategies and plans into marketing actions to accomplish strategic marketing objectives. Whereas marketing planning addresses the what and why of marketing activities, implementation addresses the who, where, when, and how.</a:t>
            </a:r>
          </a:p>
        </p:txBody>
      </p:sp>
      <p:sp>
        <p:nvSpPr>
          <p:cNvPr id="4" name="Slide Number Placeholder 3"/>
          <p:cNvSpPr>
            <a:spLocks noGrp="1"/>
          </p:cNvSpPr>
          <p:nvPr>
            <p:ph type="sldNum" sz="quarter" idx="10"/>
          </p:nvPr>
        </p:nvSpPr>
        <p:spPr/>
        <p:txBody>
          <a:bodyPr/>
          <a:lstStyle/>
          <a:p>
            <a:fld id="{A73D6722-9B4D-4E29-B226-C325925A8118}" type="slidenum">
              <a:rPr lang="en-US" smtClean="0"/>
              <a:t>54</a:t>
            </a:fld>
            <a:endParaRPr lang="en-US" dirty="0"/>
          </a:p>
        </p:txBody>
      </p:sp>
    </p:spTree>
    <p:extLst>
      <p:ext uri="{BB962C8B-B14F-4D97-AF65-F5344CB8AC3E}">
        <p14:creationId xmlns:p14="http://schemas.microsoft.com/office/powerpoint/2010/main" val="397172312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solidFill>
                  <a:srgbClr val="008000"/>
                </a:solidFill>
                <a:ea typeface="+mn-ea"/>
                <a:cs typeface="+mn-cs"/>
              </a:rPr>
              <a:t>The company must design a marketing organization that can carry out marketing strategies and plans. </a:t>
            </a:r>
          </a:p>
          <a:p>
            <a:pPr>
              <a:defRPr/>
            </a:pPr>
            <a:endParaRPr lang="en-US" dirty="0">
              <a:solidFill>
                <a:srgbClr val="008000"/>
              </a:solidFill>
              <a:ea typeface="+mn-ea"/>
              <a:cs typeface="+mn-cs"/>
            </a:endParaRPr>
          </a:p>
          <a:p>
            <a:pPr>
              <a:defRPr/>
            </a:pPr>
            <a:r>
              <a:rPr lang="en-US" dirty="0">
                <a:solidFill>
                  <a:srgbClr val="008000"/>
                </a:solidFill>
                <a:ea typeface="+mn-ea"/>
                <a:cs typeface="+mn-cs"/>
              </a:rPr>
              <a:t>Modern marketing departments can be arranged in several ways. The most common form of marketing organization is the </a:t>
            </a:r>
            <a:r>
              <a:rPr lang="en-US" b="1" dirty="0">
                <a:solidFill>
                  <a:srgbClr val="008000"/>
                </a:solidFill>
                <a:ea typeface="+mn-ea"/>
                <a:cs typeface="+mn-cs"/>
              </a:rPr>
              <a:t>functional organization</a:t>
            </a:r>
            <a:r>
              <a:rPr lang="en-US" dirty="0">
                <a:solidFill>
                  <a:srgbClr val="008000"/>
                </a:solidFill>
                <a:ea typeface="+mn-ea"/>
                <a:cs typeface="+mn-cs"/>
              </a:rPr>
              <a:t>. Under this organization, different marketing activities are headed by a functional specialist. </a:t>
            </a:r>
          </a:p>
          <a:p>
            <a:pPr>
              <a:defRPr/>
            </a:pPr>
            <a:endParaRPr lang="en-US" dirty="0">
              <a:solidFill>
                <a:srgbClr val="008000"/>
              </a:solidFill>
              <a:ea typeface="+mn-ea"/>
              <a:cs typeface="+mn-cs"/>
            </a:endParaRPr>
          </a:p>
          <a:p>
            <a:pPr>
              <a:defRPr/>
            </a:pPr>
            <a:r>
              <a:rPr lang="en-US" dirty="0">
                <a:solidFill>
                  <a:srgbClr val="008000"/>
                </a:solidFill>
                <a:ea typeface="+mn-ea"/>
                <a:cs typeface="+mn-cs"/>
              </a:rPr>
              <a:t>A company that sells across the country or internationally often uses a </a:t>
            </a:r>
            <a:r>
              <a:rPr lang="en-US" b="1" dirty="0">
                <a:solidFill>
                  <a:srgbClr val="008000"/>
                </a:solidFill>
                <a:ea typeface="+mn-ea"/>
                <a:cs typeface="+mn-cs"/>
              </a:rPr>
              <a:t>geographic organization</a:t>
            </a:r>
            <a:r>
              <a:rPr lang="en-US" dirty="0">
                <a:solidFill>
                  <a:srgbClr val="008000"/>
                </a:solidFill>
                <a:ea typeface="+mn-ea"/>
                <a:cs typeface="+mn-cs"/>
              </a:rPr>
              <a:t>. Its sales and marketing people are assigned to specific countries, regions, and districts. </a:t>
            </a:r>
          </a:p>
          <a:p>
            <a:pPr>
              <a:defRPr/>
            </a:pPr>
            <a:endParaRPr lang="en-US" dirty="0">
              <a:solidFill>
                <a:srgbClr val="008000"/>
              </a:solidFill>
              <a:ea typeface="+mn-ea"/>
              <a:cs typeface="+mn-cs"/>
            </a:endParaRPr>
          </a:p>
          <a:p>
            <a:pPr>
              <a:defRPr/>
            </a:pPr>
            <a:r>
              <a:rPr lang="en-US" dirty="0">
                <a:solidFill>
                  <a:srgbClr val="008000"/>
                </a:solidFill>
                <a:ea typeface="+mn-ea"/>
                <a:cs typeface="+mn-cs"/>
              </a:rPr>
              <a:t>A company with different products or brands may create a </a:t>
            </a:r>
            <a:r>
              <a:rPr lang="en-US" b="1" dirty="0">
                <a:solidFill>
                  <a:srgbClr val="008000"/>
                </a:solidFill>
                <a:ea typeface="+mn-ea"/>
                <a:cs typeface="+mn-cs"/>
              </a:rPr>
              <a:t>product management organization</a:t>
            </a:r>
            <a:r>
              <a:rPr lang="en-US" dirty="0">
                <a:solidFill>
                  <a:srgbClr val="008000"/>
                </a:solidFill>
                <a:ea typeface="+mn-ea"/>
                <a:cs typeface="+mn-cs"/>
              </a:rPr>
              <a:t>. Under this approach, a product manager develops and implements a complete strategy and marketing program for a specific product or brand.</a:t>
            </a:r>
          </a:p>
          <a:p>
            <a:pPr>
              <a:defRPr/>
            </a:pPr>
            <a:endParaRPr lang="en-US" dirty="0">
              <a:solidFill>
                <a:srgbClr val="008000"/>
              </a:solidFill>
              <a:ea typeface="+mn-ea"/>
              <a:cs typeface="+mn-cs"/>
            </a:endParaRPr>
          </a:p>
          <a:p>
            <a:pPr>
              <a:defRPr/>
            </a:pPr>
            <a:r>
              <a:rPr lang="en-US" dirty="0">
                <a:solidFill>
                  <a:srgbClr val="008000"/>
                </a:solidFill>
                <a:ea typeface="+mn-ea"/>
                <a:cs typeface="+mn-cs"/>
              </a:rPr>
              <a:t>A </a:t>
            </a:r>
            <a:r>
              <a:rPr lang="en-US" b="1" dirty="0">
                <a:solidFill>
                  <a:srgbClr val="008000"/>
                </a:solidFill>
                <a:ea typeface="+mn-ea"/>
                <a:cs typeface="+mn-cs"/>
              </a:rPr>
              <a:t>market or customer management organization </a:t>
            </a:r>
            <a:r>
              <a:rPr lang="en-US" dirty="0">
                <a:solidFill>
                  <a:srgbClr val="008000"/>
                </a:solidFill>
                <a:ea typeface="+mn-ea"/>
                <a:cs typeface="+mn-cs"/>
              </a:rPr>
              <a:t>approach is best suited for companies that sell one product line to many different types of markets and customers who have different needs and preferences. </a:t>
            </a:r>
          </a:p>
          <a:p>
            <a:pPr>
              <a:defRPr/>
            </a:pPr>
            <a:endParaRPr lang="en-US" dirty="0">
              <a:solidFill>
                <a:srgbClr val="008000"/>
              </a:solidFill>
              <a:ea typeface="+mn-ea"/>
              <a:cs typeface="+mn-cs"/>
            </a:endParaRPr>
          </a:p>
          <a:p>
            <a:pPr>
              <a:defRPr/>
            </a:pPr>
            <a:r>
              <a:rPr lang="en-US" dirty="0">
                <a:solidFill>
                  <a:srgbClr val="008000"/>
                </a:solidFill>
                <a:ea typeface="+mn-ea"/>
                <a:cs typeface="+mn-cs"/>
              </a:rPr>
              <a:t>Large companies that produce different products, flowing into many different geographic and customer markets, employ a </a:t>
            </a:r>
            <a:r>
              <a:rPr lang="en-US" b="1" dirty="0">
                <a:solidFill>
                  <a:srgbClr val="008000"/>
                </a:solidFill>
                <a:ea typeface="+mn-ea"/>
                <a:cs typeface="+mn-cs"/>
              </a:rPr>
              <a:t>combination</a:t>
            </a:r>
            <a:r>
              <a:rPr lang="en-US" dirty="0">
                <a:solidFill>
                  <a:srgbClr val="008000"/>
                </a:solidFill>
                <a:ea typeface="+mn-ea"/>
                <a:cs typeface="+mn-cs"/>
              </a:rPr>
              <a:t> of the functional, geographic, product, and market </a:t>
            </a:r>
            <a:r>
              <a:rPr lang="en-US" b="1" dirty="0">
                <a:solidFill>
                  <a:srgbClr val="008000"/>
                </a:solidFill>
                <a:ea typeface="+mn-ea"/>
                <a:cs typeface="+mn-cs"/>
              </a:rPr>
              <a:t>organization</a:t>
            </a:r>
            <a:r>
              <a:rPr lang="en-US" dirty="0">
                <a:solidFill>
                  <a:srgbClr val="008000"/>
                </a:solidFill>
                <a:ea typeface="+mn-ea"/>
                <a:cs typeface="+mn-cs"/>
              </a:rPr>
              <a:t> forms.</a:t>
            </a:r>
          </a:p>
          <a:p>
            <a:pPr>
              <a:defRPr/>
            </a:pPr>
            <a:endParaRPr lang="en-US" dirty="0">
              <a:solidFill>
                <a:srgbClr val="008000"/>
              </a:solidFill>
              <a:ea typeface="+mn-ea"/>
              <a:cs typeface="+mn-cs"/>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More and more, companies are shifting their brand management focus toward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customer management</a:t>
            </a:r>
            <a:r>
              <a:rPr lang="en-US" sz="1200" b="0" i="0" u="none" strike="noStrike" kern="1200" baseline="0" dirty="0">
                <a:solidFill>
                  <a:schemeClr val="tx1"/>
                </a:solidFill>
                <a:latin typeface="Arial" charset="0"/>
                <a:ea typeface="MS PGothic" panose="020B0600070205080204" pitchFamily="34" charset="-128"/>
                <a:cs typeface="ＭＳ Ｐゴシック" charset="0"/>
              </a:rPr>
              <a:t>—moving away from managing only product or brand profitability and toward managing customer profitability and customer equity.</a:t>
            </a:r>
            <a:endParaRPr lang="en-US" dirty="0">
              <a:solidFill>
                <a:srgbClr val="008000"/>
              </a:solidFill>
              <a:ea typeface="+mn-ea"/>
              <a:cs typeface="+mn-cs"/>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55</a:t>
            </a:fld>
            <a:endParaRPr lang="en-US" dirty="0"/>
          </a:p>
        </p:txBody>
      </p:sp>
    </p:spTree>
    <p:extLst>
      <p:ext uri="{BB962C8B-B14F-4D97-AF65-F5344CB8AC3E}">
        <p14:creationId xmlns:p14="http://schemas.microsoft.com/office/powerpoint/2010/main" val="187622035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rPr>
              <a:t>Marketing control </a:t>
            </a:r>
            <a:r>
              <a:rPr lang="en-US" altLang="en-US" dirty="0">
                <a:solidFill>
                  <a:srgbClr val="008000"/>
                </a:solidFill>
                <a:latin typeface="Arial" panose="020B0604020202020204" pitchFamily="34" charset="0"/>
              </a:rPr>
              <a:t>refers to measuring and evaluating the results of marketing strategies and plans and taking corrective action to ensure that the objectives are achieved. This may require changing the action programs or even changing the goals. </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Operating control </a:t>
            </a:r>
            <a:r>
              <a:rPr lang="en-US" altLang="en-US" dirty="0">
                <a:solidFill>
                  <a:srgbClr val="008000"/>
                </a:solidFill>
                <a:latin typeface="Arial" panose="020B0604020202020204" pitchFamily="34" charset="0"/>
              </a:rPr>
              <a:t>ensures that the company achieves the sales, profits, and other goals set out in its annual plan. It also involves determining the profitability of different products, territories, markets, and channels.</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Strategic control </a:t>
            </a:r>
            <a:r>
              <a:rPr lang="en-US" altLang="en-US" dirty="0">
                <a:solidFill>
                  <a:srgbClr val="008000"/>
                </a:solidFill>
                <a:latin typeface="Arial" panose="020B0604020202020204" pitchFamily="34" charset="0"/>
              </a:rPr>
              <a:t>involves looking at whether the company’s basic strategies are well matched to its opportunities.</a:t>
            </a:r>
          </a:p>
        </p:txBody>
      </p:sp>
      <p:sp>
        <p:nvSpPr>
          <p:cNvPr id="4" name="Slide Number Placeholder 3"/>
          <p:cNvSpPr>
            <a:spLocks noGrp="1"/>
          </p:cNvSpPr>
          <p:nvPr>
            <p:ph type="sldNum" sz="quarter" idx="10"/>
          </p:nvPr>
        </p:nvSpPr>
        <p:spPr/>
        <p:txBody>
          <a:bodyPr/>
          <a:lstStyle/>
          <a:p>
            <a:fld id="{A73D6722-9B4D-4E29-B226-C325925A8118}" type="slidenum">
              <a:rPr lang="en-US" smtClean="0"/>
              <a:t>56</a:t>
            </a:fld>
            <a:endParaRPr lang="en-US" dirty="0"/>
          </a:p>
        </p:txBody>
      </p:sp>
    </p:spTree>
    <p:extLst>
      <p:ext uri="{BB962C8B-B14F-4D97-AF65-F5344CB8AC3E}">
        <p14:creationId xmlns:p14="http://schemas.microsoft.com/office/powerpoint/2010/main" val="15967516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rPr>
              <a:t>Marketing return on investment </a:t>
            </a:r>
            <a:r>
              <a:rPr lang="en-US" altLang="en-US" dirty="0">
                <a:solidFill>
                  <a:srgbClr val="008000"/>
                </a:solidFill>
                <a:latin typeface="Arial" panose="020B0604020202020204" pitchFamily="34" charset="0"/>
              </a:rPr>
              <a:t>or marketing ROI is the net return from a marketing investment divided by the costs of the marketing investment. It measures the profits generated by investments in marketing activities.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Companies can assess marketing ROI in terms of standard marketing performance measures, such as brand awareness, sales, or market share. Such measures can be assembled through marketing dashboards, which are sets of marketing performance measures in a single display used to monitor strategic marketing performance.</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Increasingly, marketers also use customer-centered measures of marketing impact, such as customer acquisition, customer engagement, customer retention, customer lifetime value, and customer equity. These measures capture not only current marketing performance, but also future performance, resulting from stronger customer relationships.</a:t>
            </a:r>
          </a:p>
        </p:txBody>
      </p:sp>
      <p:sp>
        <p:nvSpPr>
          <p:cNvPr id="4" name="Slide Number Placeholder 3"/>
          <p:cNvSpPr>
            <a:spLocks noGrp="1"/>
          </p:cNvSpPr>
          <p:nvPr>
            <p:ph type="sldNum" sz="quarter" idx="10"/>
          </p:nvPr>
        </p:nvSpPr>
        <p:spPr/>
        <p:txBody>
          <a:bodyPr/>
          <a:lstStyle/>
          <a:p>
            <a:fld id="{A73D6722-9B4D-4E29-B226-C325925A8118}" type="slidenum">
              <a:rPr lang="en-US" smtClean="0"/>
              <a:t>57</a:t>
            </a:fld>
            <a:endParaRPr lang="en-US" dirty="0"/>
          </a:p>
        </p:txBody>
      </p:sp>
    </p:spTree>
    <p:extLst>
      <p:ext uri="{BB962C8B-B14F-4D97-AF65-F5344CB8AC3E}">
        <p14:creationId xmlns:p14="http://schemas.microsoft.com/office/powerpoint/2010/main" val="266910423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This figure views </a:t>
            </a:r>
            <a:r>
              <a:rPr lang="en-US" altLang="en-US" dirty="0">
                <a:latin typeface="Arial" panose="020B0604020202020204" pitchFamily="34" charset="0"/>
              </a:rPr>
              <a:t>marketing expenditures as investments that produce returns in the form of more profitable customer relationships.</a:t>
            </a:r>
          </a:p>
          <a:p>
            <a:endParaRPr lang="en-US" altLang="en-US" dirty="0">
              <a:latin typeface="Arial" panose="020B0604020202020204" pitchFamily="34" charset="0"/>
            </a:endParaRPr>
          </a:p>
          <a:p>
            <a:r>
              <a:rPr lang="en-US" altLang="en-US" dirty="0">
                <a:latin typeface="Arial" panose="020B0604020202020204" pitchFamily="34" charset="0"/>
              </a:rPr>
              <a:t>Marketing investments result in improved customer value and satisfaction, which in turn increases customer attraction and retention. </a:t>
            </a:r>
          </a:p>
          <a:p>
            <a:endParaRPr lang="en-US" altLang="en-US" dirty="0">
              <a:latin typeface="Arial" panose="020B0604020202020204" pitchFamily="34" charset="0"/>
            </a:endParaRPr>
          </a:p>
          <a:p>
            <a:r>
              <a:rPr lang="en-US" altLang="en-US" dirty="0">
                <a:latin typeface="Arial" panose="020B0604020202020204" pitchFamily="34" charset="0"/>
              </a:rPr>
              <a:t>This increases individual customer lifetime values and the firm’s overall customer equity.</a:t>
            </a:r>
          </a:p>
          <a:p>
            <a:endParaRPr lang="en-US" altLang="en-US" dirty="0">
              <a:latin typeface="Arial" panose="020B0604020202020204" pitchFamily="34" charset="0"/>
            </a:endParaRPr>
          </a:p>
          <a:p>
            <a:r>
              <a:rPr lang="en-US" altLang="en-US" dirty="0">
                <a:latin typeface="Arial" panose="020B0604020202020204" pitchFamily="34" charset="0"/>
              </a:rPr>
              <a:t>Increased customer equity, in relation to the cost of the marketing investments, determines return on marketing investment.</a:t>
            </a:r>
          </a:p>
        </p:txBody>
      </p:sp>
      <p:sp>
        <p:nvSpPr>
          <p:cNvPr id="4" name="Slide Number Placeholder 3"/>
          <p:cNvSpPr>
            <a:spLocks noGrp="1"/>
          </p:cNvSpPr>
          <p:nvPr>
            <p:ph type="sldNum" sz="quarter" idx="10"/>
          </p:nvPr>
        </p:nvSpPr>
        <p:spPr/>
        <p:txBody>
          <a:bodyPr/>
          <a:lstStyle/>
          <a:p>
            <a:fld id="{A73D6722-9B4D-4E29-B226-C325925A8118}" type="slidenum">
              <a:rPr lang="en-US" smtClean="0"/>
              <a:t>58</a:t>
            </a:fld>
            <a:endParaRPr lang="en-US" dirty="0"/>
          </a:p>
        </p:txBody>
      </p:sp>
    </p:spTree>
    <p:extLst>
      <p:ext uri="{BB962C8B-B14F-4D97-AF65-F5344CB8AC3E}">
        <p14:creationId xmlns:p14="http://schemas.microsoft.com/office/powerpoint/2010/main" val="30929705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To find the best strategy and mix and to put them into action, the company engages in marketing analysis, planning, implementation, and control. The main components of a marketing plan are the executive summary, the current marketing situation, threats and opportunities, objectives and issues, marketing strategies, action programs, budgets, and controls. Planning good strategies is often easier than carrying them out. To be successful, companies must also be effective at implementation—turning marketing strategies into marketing actions. Marketing departments can be organized in one way or a combination of ways: functional marketing organization, geographic organization, product management organization, or market management organization. In this age of customer relationships, more and more companies are now changing their organizational focus from product or territory management to customer relationship management. Marketing organizations carry out marketing control, both operating control and strategic control. More than ever, marketing accountability is the top marketing concern. Marketing managers must ensure that their marketing dollars are being well spent. In a tighter economy, today’s marketers face growing pressures to show that they are adding value in line with their costs. In response, marketers are developing better measures of marketing return on investment. Increasingly, they are using customer-centered measures of marketing impact as a key input into their strategic decision making.</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59</a:t>
            </a:fld>
            <a:endParaRPr lang="en-US" dirty="0"/>
          </a:p>
        </p:txBody>
      </p:sp>
    </p:spTree>
    <p:extLst>
      <p:ext uri="{BB962C8B-B14F-4D97-AF65-F5344CB8AC3E}">
        <p14:creationId xmlns:p14="http://schemas.microsoft.com/office/powerpoint/2010/main" val="311528850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60</a:t>
            </a:fld>
            <a:endParaRPr lang="en-US" dirty="0"/>
          </a:p>
        </p:txBody>
      </p:sp>
    </p:spTree>
    <p:extLst>
      <p:ext uri="{BB962C8B-B14F-4D97-AF65-F5344CB8AC3E}">
        <p14:creationId xmlns:p14="http://schemas.microsoft.com/office/powerpoint/2010/main" val="403068427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61</a:t>
            </a:fld>
            <a:endParaRPr lang="en-US" dirty="0"/>
          </a:p>
        </p:txBody>
      </p:sp>
    </p:spTree>
    <p:extLst>
      <p:ext uri="{BB962C8B-B14F-4D97-AF65-F5344CB8AC3E}">
        <p14:creationId xmlns:p14="http://schemas.microsoft.com/office/powerpoint/2010/main" val="16346231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10/29/18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9" name="TextBox 8"/>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10/29/18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grpSp>
        <p:nvGrpSpPr>
          <p:cNvPr id="2" name="Group 4"/>
          <p:cNvGrpSpPr>
            <a:grpSpLocks noChangeAspect="1"/>
          </p:cNvGrpSpPr>
          <p:nvPr userDrawn="1"/>
        </p:nvGrpSpPr>
        <p:grpSpPr bwMode="auto">
          <a:xfrm>
            <a:off x="57755" y="6407126"/>
            <a:ext cx="1611690" cy="417560"/>
            <a:chOff x="21" y="4059"/>
            <a:chExt cx="1046" cy="271"/>
          </a:xfrm>
        </p:grpSpPr>
        <p:sp>
          <p:nvSpPr>
            <p:cNvPr id="3" name="AutoShape 3"/>
            <p:cNvSpPr>
              <a:spLocks noChangeAspect="1" noChangeArrowheads="1" noTextEdit="1"/>
            </p:cNvSpPr>
            <p:nvPr userDrawn="1"/>
          </p:nvSpPr>
          <p:spPr bwMode="auto">
            <a:xfrm>
              <a:off x="21" y="4059"/>
              <a:ext cx="1046" cy="27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sp>
          <p:nvSpPr>
            <p:cNvPr id="6" name="Freeform 5"/>
            <p:cNvSpPr>
              <a:spLocks noEditPoints="1"/>
            </p:cNvSpPr>
            <p:nvPr userDrawn="1"/>
          </p:nvSpPr>
          <p:spPr bwMode="auto">
            <a:xfrm>
              <a:off x="125" y="4168"/>
              <a:ext cx="838" cy="51"/>
            </a:xfrm>
            <a:custGeom>
              <a:avLst/>
              <a:gdLst>
                <a:gd name="T0" fmla="*/ 1055 w 21137"/>
                <a:gd name="T1" fmla="*/ 1285 h 1300"/>
                <a:gd name="T2" fmla="*/ 0 w 21137"/>
                <a:gd name="T3" fmla="*/ 1285 h 1300"/>
                <a:gd name="T4" fmla="*/ 417 w 21137"/>
                <a:gd name="T5" fmla="*/ 748 h 1300"/>
                <a:gd name="T6" fmla="*/ 1860 w 21137"/>
                <a:gd name="T7" fmla="*/ 1119 h 1300"/>
                <a:gd name="T8" fmla="*/ 1678 w 21137"/>
                <a:gd name="T9" fmla="*/ 16 h 1300"/>
                <a:gd name="T10" fmla="*/ 4021 w 21137"/>
                <a:gd name="T11" fmla="*/ 1290 h 1300"/>
                <a:gd name="T12" fmla="*/ 2636 w 21137"/>
                <a:gd name="T13" fmla="*/ 16 h 1300"/>
                <a:gd name="T14" fmla="*/ 3693 w 21137"/>
                <a:gd name="T15" fmla="*/ 16 h 1300"/>
                <a:gd name="T16" fmla="*/ 5470 w 21137"/>
                <a:gd name="T17" fmla="*/ 9 h 1300"/>
                <a:gd name="T18" fmla="*/ 5143 w 21137"/>
                <a:gd name="T19" fmla="*/ 909 h 1300"/>
                <a:gd name="T20" fmla="*/ 5610 w 21137"/>
                <a:gd name="T21" fmla="*/ 748 h 1300"/>
                <a:gd name="T22" fmla="*/ 7109 w 21137"/>
                <a:gd name="T23" fmla="*/ 16 h 1300"/>
                <a:gd name="T24" fmla="*/ 6675 w 21137"/>
                <a:gd name="T25" fmla="*/ 1285 h 1300"/>
                <a:gd name="T26" fmla="*/ 6765 w 21137"/>
                <a:gd name="T27" fmla="*/ 453 h 1300"/>
                <a:gd name="T28" fmla="*/ 7796 w 21137"/>
                <a:gd name="T29" fmla="*/ 514 h 1300"/>
                <a:gd name="T30" fmla="*/ 8407 w 21137"/>
                <a:gd name="T31" fmla="*/ 89 h 1300"/>
                <a:gd name="T32" fmla="*/ 7908 w 21137"/>
                <a:gd name="T33" fmla="*/ 309 h 1300"/>
                <a:gd name="T34" fmla="*/ 8457 w 21137"/>
                <a:gd name="T35" fmla="*/ 956 h 1300"/>
                <a:gd name="T36" fmla="*/ 7746 w 21137"/>
                <a:gd name="T37" fmla="*/ 953 h 1300"/>
                <a:gd name="T38" fmla="*/ 8119 w 21137"/>
                <a:gd name="T39" fmla="*/ 754 h 1300"/>
                <a:gd name="T40" fmla="*/ 10671 w 21137"/>
                <a:gd name="T41" fmla="*/ 1119 h 1300"/>
                <a:gd name="T42" fmla="*/ 11202 w 21137"/>
                <a:gd name="T43" fmla="*/ 16 h 1300"/>
                <a:gd name="T44" fmla="*/ 11383 w 21137"/>
                <a:gd name="T45" fmla="*/ 565 h 1300"/>
                <a:gd name="T46" fmla="*/ 11383 w 21137"/>
                <a:gd name="T47" fmla="*/ 1122 h 1300"/>
                <a:gd name="T48" fmla="*/ 11202 w 21137"/>
                <a:gd name="T49" fmla="*/ 16 h 1300"/>
                <a:gd name="T50" fmla="*/ 13458 w 21137"/>
                <a:gd name="T51" fmla="*/ 1285 h 1300"/>
                <a:gd name="T52" fmla="*/ 12402 w 21137"/>
                <a:gd name="T53" fmla="*/ 1285 h 1300"/>
                <a:gd name="T54" fmla="*/ 12819 w 21137"/>
                <a:gd name="T55" fmla="*/ 748 h 1300"/>
                <a:gd name="T56" fmla="*/ 14478 w 21137"/>
                <a:gd name="T57" fmla="*/ 16 h 1300"/>
                <a:gd name="T58" fmla="*/ 14682 w 21137"/>
                <a:gd name="T59" fmla="*/ 682 h 1300"/>
                <a:gd name="T60" fmla="*/ 15138 w 21137"/>
                <a:gd name="T61" fmla="*/ 1285 h 1300"/>
                <a:gd name="T62" fmla="*/ 14820 w 21137"/>
                <a:gd name="T63" fmla="*/ 1136 h 1300"/>
                <a:gd name="T64" fmla="*/ 14516 w 21137"/>
                <a:gd name="T65" fmla="*/ 754 h 1300"/>
                <a:gd name="T66" fmla="*/ 14160 w 21137"/>
                <a:gd name="T67" fmla="*/ 1285 h 1300"/>
                <a:gd name="T68" fmla="*/ 14411 w 21137"/>
                <a:gd name="T69" fmla="*/ 572 h 1300"/>
                <a:gd name="T70" fmla="*/ 14677 w 21137"/>
                <a:gd name="T71" fmla="*/ 260 h 1300"/>
                <a:gd name="T72" fmla="*/ 16830 w 21137"/>
                <a:gd name="T73" fmla="*/ 16 h 1300"/>
                <a:gd name="T74" fmla="*/ 15827 w 21137"/>
                <a:gd name="T75" fmla="*/ 1285 h 1300"/>
                <a:gd name="T76" fmla="*/ 16658 w 21137"/>
                <a:gd name="T77" fmla="*/ 1002 h 1300"/>
                <a:gd name="T78" fmla="*/ 17658 w 21137"/>
                <a:gd name="T79" fmla="*/ 1285 h 1300"/>
                <a:gd name="T80" fmla="*/ 19493 w 21137"/>
                <a:gd name="T81" fmla="*/ 16 h 1300"/>
                <a:gd name="T82" fmla="*/ 18488 w 21137"/>
                <a:gd name="T83" fmla="*/ 1285 h 1300"/>
                <a:gd name="T84" fmla="*/ 19320 w 21137"/>
                <a:gd name="T85" fmla="*/ 1002 h 1300"/>
                <a:gd name="T86" fmla="*/ 21137 w 21137"/>
                <a:gd name="T87" fmla="*/ 1198 h 1300"/>
                <a:gd name="T88" fmla="*/ 20176 w 21137"/>
                <a:gd name="T89" fmla="*/ 189 h 1300"/>
                <a:gd name="T90" fmla="*/ 21112 w 21137"/>
                <a:gd name="T91" fmla="*/ 293 h 1300"/>
                <a:gd name="T92" fmla="*/ 20311 w 21137"/>
                <a:gd name="T93" fmla="*/ 1004 h 1300"/>
                <a:gd name="T94" fmla="*/ 20956 w 21137"/>
                <a:gd name="T95" fmla="*/ 821 h 1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1137" h="1300">
                  <a:moveTo>
                    <a:pt x="545" y="9"/>
                  </a:moveTo>
                  <a:cubicBezTo>
                    <a:pt x="672" y="9"/>
                    <a:pt x="672" y="9"/>
                    <a:pt x="672" y="9"/>
                  </a:cubicBezTo>
                  <a:cubicBezTo>
                    <a:pt x="1241" y="1285"/>
                    <a:pt x="1241" y="1285"/>
                    <a:pt x="1241" y="1285"/>
                  </a:cubicBezTo>
                  <a:cubicBezTo>
                    <a:pt x="1055" y="1285"/>
                    <a:pt x="1055" y="1285"/>
                    <a:pt x="1055" y="1285"/>
                  </a:cubicBezTo>
                  <a:cubicBezTo>
                    <a:pt x="886" y="909"/>
                    <a:pt x="886" y="909"/>
                    <a:pt x="886" y="909"/>
                  </a:cubicBezTo>
                  <a:cubicBezTo>
                    <a:pt x="345" y="909"/>
                    <a:pt x="345" y="909"/>
                    <a:pt x="345" y="909"/>
                  </a:cubicBezTo>
                  <a:cubicBezTo>
                    <a:pt x="186" y="1285"/>
                    <a:pt x="186" y="1285"/>
                    <a:pt x="186" y="1285"/>
                  </a:cubicBezTo>
                  <a:cubicBezTo>
                    <a:pt x="0" y="1285"/>
                    <a:pt x="0" y="1285"/>
                    <a:pt x="0" y="1285"/>
                  </a:cubicBezTo>
                  <a:lnTo>
                    <a:pt x="545" y="9"/>
                  </a:lnTo>
                  <a:close/>
                  <a:moveTo>
                    <a:pt x="812" y="748"/>
                  </a:moveTo>
                  <a:cubicBezTo>
                    <a:pt x="607" y="287"/>
                    <a:pt x="607" y="287"/>
                    <a:pt x="607" y="287"/>
                  </a:cubicBezTo>
                  <a:cubicBezTo>
                    <a:pt x="417" y="748"/>
                    <a:pt x="417" y="748"/>
                    <a:pt x="417" y="748"/>
                  </a:cubicBezTo>
                  <a:lnTo>
                    <a:pt x="812" y="748"/>
                  </a:lnTo>
                  <a:close/>
                  <a:moveTo>
                    <a:pt x="1678" y="16"/>
                  </a:moveTo>
                  <a:cubicBezTo>
                    <a:pt x="1860" y="16"/>
                    <a:pt x="1860" y="16"/>
                    <a:pt x="1860" y="16"/>
                  </a:cubicBezTo>
                  <a:cubicBezTo>
                    <a:pt x="1860" y="1119"/>
                    <a:pt x="1860" y="1119"/>
                    <a:pt x="1860" y="1119"/>
                  </a:cubicBezTo>
                  <a:cubicBezTo>
                    <a:pt x="2431" y="1119"/>
                    <a:pt x="2431" y="1119"/>
                    <a:pt x="2431" y="1119"/>
                  </a:cubicBezTo>
                  <a:cubicBezTo>
                    <a:pt x="2431" y="1285"/>
                    <a:pt x="2431" y="1285"/>
                    <a:pt x="2431" y="1285"/>
                  </a:cubicBezTo>
                  <a:cubicBezTo>
                    <a:pt x="1678" y="1285"/>
                    <a:pt x="1678" y="1285"/>
                    <a:pt x="1678" y="1285"/>
                  </a:cubicBezTo>
                  <a:lnTo>
                    <a:pt x="1678" y="16"/>
                  </a:lnTo>
                  <a:close/>
                  <a:moveTo>
                    <a:pt x="4392" y="16"/>
                  </a:moveTo>
                  <a:cubicBezTo>
                    <a:pt x="4573" y="16"/>
                    <a:pt x="4573" y="16"/>
                    <a:pt x="4573" y="16"/>
                  </a:cubicBezTo>
                  <a:cubicBezTo>
                    <a:pt x="4061" y="1290"/>
                    <a:pt x="4061" y="1290"/>
                    <a:pt x="4061" y="1290"/>
                  </a:cubicBezTo>
                  <a:cubicBezTo>
                    <a:pt x="4021" y="1290"/>
                    <a:pt x="4021" y="1290"/>
                    <a:pt x="4021" y="1290"/>
                  </a:cubicBezTo>
                  <a:cubicBezTo>
                    <a:pt x="3606" y="258"/>
                    <a:pt x="3606" y="258"/>
                    <a:pt x="3606" y="258"/>
                  </a:cubicBezTo>
                  <a:cubicBezTo>
                    <a:pt x="3187" y="1290"/>
                    <a:pt x="3187" y="1290"/>
                    <a:pt x="3187" y="1290"/>
                  </a:cubicBezTo>
                  <a:cubicBezTo>
                    <a:pt x="3147" y="1290"/>
                    <a:pt x="3147" y="1290"/>
                    <a:pt x="3147" y="1290"/>
                  </a:cubicBezTo>
                  <a:cubicBezTo>
                    <a:pt x="2636" y="16"/>
                    <a:pt x="2636" y="16"/>
                    <a:pt x="2636" y="16"/>
                  </a:cubicBezTo>
                  <a:cubicBezTo>
                    <a:pt x="2819" y="16"/>
                    <a:pt x="2819" y="16"/>
                    <a:pt x="2819" y="16"/>
                  </a:cubicBezTo>
                  <a:cubicBezTo>
                    <a:pt x="3168" y="891"/>
                    <a:pt x="3168" y="891"/>
                    <a:pt x="3168" y="891"/>
                  </a:cubicBezTo>
                  <a:cubicBezTo>
                    <a:pt x="3521" y="16"/>
                    <a:pt x="3521" y="16"/>
                    <a:pt x="3521" y="16"/>
                  </a:cubicBezTo>
                  <a:cubicBezTo>
                    <a:pt x="3693" y="16"/>
                    <a:pt x="3693" y="16"/>
                    <a:pt x="3693" y="16"/>
                  </a:cubicBezTo>
                  <a:cubicBezTo>
                    <a:pt x="4047" y="891"/>
                    <a:pt x="4047" y="891"/>
                    <a:pt x="4047" y="891"/>
                  </a:cubicBezTo>
                  <a:lnTo>
                    <a:pt x="4392" y="16"/>
                  </a:lnTo>
                  <a:close/>
                  <a:moveTo>
                    <a:pt x="5343" y="9"/>
                  </a:moveTo>
                  <a:cubicBezTo>
                    <a:pt x="5470" y="9"/>
                    <a:pt x="5470" y="9"/>
                    <a:pt x="5470" y="9"/>
                  </a:cubicBezTo>
                  <a:cubicBezTo>
                    <a:pt x="6039" y="1285"/>
                    <a:pt x="6039" y="1285"/>
                    <a:pt x="6039" y="1285"/>
                  </a:cubicBezTo>
                  <a:cubicBezTo>
                    <a:pt x="5853" y="1285"/>
                    <a:pt x="5853" y="1285"/>
                    <a:pt x="5853" y="1285"/>
                  </a:cubicBezTo>
                  <a:cubicBezTo>
                    <a:pt x="5685" y="909"/>
                    <a:pt x="5685" y="909"/>
                    <a:pt x="5685" y="909"/>
                  </a:cubicBezTo>
                  <a:cubicBezTo>
                    <a:pt x="5143" y="909"/>
                    <a:pt x="5143" y="909"/>
                    <a:pt x="5143" y="909"/>
                  </a:cubicBezTo>
                  <a:cubicBezTo>
                    <a:pt x="4984" y="1285"/>
                    <a:pt x="4984" y="1285"/>
                    <a:pt x="4984" y="1285"/>
                  </a:cubicBezTo>
                  <a:cubicBezTo>
                    <a:pt x="4798" y="1285"/>
                    <a:pt x="4798" y="1285"/>
                    <a:pt x="4798" y="1285"/>
                  </a:cubicBezTo>
                  <a:lnTo>
                    <a:pt x="5343" y="9"/>
                  </a:lnTo>
                  <a:close/>
                  <a:moveTo>
                    <a:pt x="5610" y="748"/>
                  </a:moveTo>
                  <a:cubicBezTo>
                    <a:pt x="5405" y="287"/>
                    <a:pt x="5405" y="287"/>
                    <a:pt x="5405" y="287"/>
                  </a:cubicBezTo>
                  <a:cubicBezTo>
                    <a:pt x="5215" y="748"/>
                    <a:pt x="5215" y="748"/>
                    <a:pt x="5215" y="748"/>
                  </a:cubicBezTo>
                  <a:lnTo>
                    <a:pt x="5610" y="748"/>
                  </a:lnTo>
                  <a:close/>
                  <a:moveTo>
                    <a:pt x="7109" y="16"/>
                  </a:moveTo>
                  <a:cubicBezTo>
                    <a:pt x="7330" y="16"/>
                    <a:pt x="7330" y="16"/>
                    <a:pt x="7330" y="16"/>
                  </a:cubicBezTo>
                  <a:cubicBezTo>
                    <a:pt x="6861" y="614"/>
                    <a:pt x="6861" y="614"/>
                    <a:pt x="6861" y="614"/>
                  </a:cubicBezTo>
                  <a:cubicBezTo>
                    <a:pt x="6861" y="1285"/>
                    <a:pt x="6861" y="1285"/>
                    <a:pt x="6861" y="1285"/>
                  </a:cubicBezTo>
                  <a:cubicBezTo>
                    <a:pt x="6675" y="1285"/>
                    <a:pt x="6675" y="1285"/>
                    <a:pt x="6675" y="1285"/>
                  </a:cubicBezTo>
                  <a:cubicBezTo>
                    <a:pt x="6675" y="614"/>
                    <a:pt x="6675" y="614"/>
                    <a:pt x="6675" y="614"/>
                  </a:cubicBezTo>
                  <a:cubicBezTo>
                    <a:pt x="6206" y="16"/>
                    <a:pt x="6206" y="16"/>
                    <a:pt x="6206" y="16"/>
                  </a:cubicBezTo>
                  <a:cubicBezTo>
                    <a:pt x="6426" y="16"/>
                    <a:pt x="6426" y="16"/>
                    <a:pt x="6426" y="16"/>
                  </a:cubicBezTo>
                  <a:cubicBezTo>
                    <a:pt x="6765" y="453"/>
                    <a:pt x="6765" y="453"/>
                    <a:pt x="6765" y="453"/>
                  </a:cubicBezTo>
                  <a:lnTo>
                    <a:pt x="7109" y="16"/>
                  </a:lnTo>
                  <a:close/>
                  <a:moveTo>
                    <a:pt x="8119" y="754"/>
                  </a:moveTo>
                  <a:cubicBezTo>
                    <a:pt x="7981" y="670"/>
                    <a:pt x="7981" y="670"/>
                    <a:pt x="7981" y="670"/>
                  </a:cubicBezTo>
                  <a:cubicBezTo>
                    <a:pt x="7894" y="617"/>
                    <a:pt x="7833" y="565"/>
                    <a:pt x="7796" y="514"/>
                  </a:cubicBezTo>
                  <a:cubicBezTo>
                    <a:pt x="7759" y="463"/>
                    <a:pt x="7741" y="404"/>
                    <a:pt x="7741" y="337"/>
                  </a:cubicBezTo>
                  <a:cubicBezTo>
                    <a:pt x="7741" y="236"/>
                    <a:pt x="7776" y="157"/>
                    <a:pt x="7845" y="93"/>
                  </a:cubicBezTo>
                  <a:cubicBezTo>
                    <a:pt x="7914" y="31"/>
                    <a:pt x="8005" y="0"/>
                    <a:pt x="8115" y="0"/>
                  </a:cubicBezTo>
                  <a:cubicBezTo>
                    <a:pt x="8221" y="0"/>
                    <a:pt x="8318" y="30"/>
                    <a:pt x="8407" y="89"/>
                  </a:cubicBezTo>
                  <a:cubicBezTo>
                    <a:pt x="8407" y="295"/>
                    <a:pt x="8407" y="295"/>
                    <a:pt x="8407" y="295"/>
                  </a:cubicBezTo>
                  <a:cubicBezTo>
                    <a:pt x="8315" y="208"/>
                    <a:pt x="8217" y="164"/>
                    <a:pt x="8112" y="164"/>
                  </a:cubicBezTo>
                  <a:cubicBezTo>
                    <a:pt x="8052" y="164"/>
                    <a:pt x="8004" y="177"/>
                    <a:pt x="7965" y="204"/>
                  </a:cubicBezTo>
                  <a:cubicBezTo>
                    <a:pt x="7927" y="232"/>
                    <a:pt x="7908" y="267"/>
                    <a:pt x="7908" y="309"/>
                  </a:cubicBezTo>
                  <a:cubicBezTo>
                    <a:pt x="7908" y="348"/>
                    <a:pt x="7922" y="384"/>
                    <a:pt x="7950" y="416"/>
                  </a:cubicBezTo>
                  <a:cubicBezTo>
                    <a:pt x="7979" y="450"/>
                    <a:pt x="8023" y="485"/>
                    <a:pt x="8086" y="521"/>
                  </a:cubicBezTo>
                  <a:cubicBezTo>
                    <a:pt x="8224" y="603"/>
                    <a:pt x="8224" y="603"/>
                    <a:pt x="8224" y="603"/>
                  </a:cubicBezTo>
                  <a:cubicBezTo>
                    <a:pt x="8379" y="696"/>
                    <a:pt x="8457" y="813"/>
                    <a:pt x="8457" y="956"/>
                  </a:cubicBezTo>
                  <a:cubicBezTo>
                    <a:pt x="8457" y="1057"/>
                    <a:pt x="8423" y="1141"/>
                    <a:pt x="8355" y="1204"/>
                  </a:cubicBezTo>
                  <a:cubicBezTo>
                    <a:pt x="8287" y="1268"/>
                    <a:pt x="8198" y="1300"/>
                    <a:pt x="8089" y="1300"/>
                  </a:cubicBezTo>
                  <a:cubicBezTo>
                    <a:pt x="7964" y="1300"/>
                    <a:pt x="7849" y="1261"/>
                    <a:pt x="7746" y="1185"/>
                  </a:cubicBezTo>
                  <a:cubicBezTo>
                    <a:pt x="7746" y="953"/>
                    <a:pt x="7746" y="953"/>
                    <a:pt x="7746" y="953"/>
                  </a:cubicBezTo>
                  <a:cubicBezTo>
                    <a:pt x="7845" y="1077"/>
                    <a:pt x="7958" y="1140"/>
                    <a:pt x="8087" y="1140"/>
                  </a:cubicBezTo>
                  <a:cubicBezTo>
                    <a:pt x="8144" y="1140"/>
                    <a:pt x="8192" y="1124"/>
                    <a:pt x="8229" y="1092"/>
                  </a:cubicBezTo>
                  <a:cubicBezTo>
                    <a:pt x="8267" y="1061"/>
                    <a:pt x="8286" y="1021"/>
                    <a:pt x="8286" y="973"/>
                  </a:cubicBezTo>
                  <a:cubicBezTo>
                    <a:pt x="8286" y="896"/>
                    <a:pt x="8230" y="823"/>
                    <a:pt x="8119" y="754"/>
                  </a:cubicBezTo>
                  <a:moveTo>
                    <a:pt x="9917" y="16"/>
                  </a:moveTo>
                  <a:cubicBezTo>
                    <a:pt x="10099" y="16"/>
                    <a:pt x="10099" y="16"/>
                    <a:pt x="10099" y="16"/>
                  </a:cubicBezTo>
                  <a:cubicBezTo>
                    <a:pt x="10099" y="1119"/>
                    <a:pt x="10099" y="1119"/>
                    <a:pt x="10099" y="1119"/>
                  </a:cubicBezTo>
                  <a:cubicBezTo>
                    <a:pt x="10671" y="1119"/>
                    <a:pt x="10671" y="1119"/>
                    <a:pt x="10671" y="1119"/>
                  </a:cubicBezTo>
                  <a:cubicBezTo>
                    <a:pt x="10671" y="1285"/>
                    <a:pt x="10671" y="1285"/>
                    <a:pt x="10671" y="1285"/>
                  </a:cubicBezTo>
                  <a:cubicBezTo>
                    <a:pt x="9917" y="1285"/>
                    <a:pt x="9917" y="1285"/>
                    <a:pt x="9917" y="1285"/>
                  </a:cubicBezTo>
                  <a:lnTo>
                    <a:pt x="9917" y="16"/>
                  </a:lnTo>
                  <a:close/>
                  <a:moveTo>
                    <a:pt x="11202" y="16"/>
                  </a:moveTo>
                  <a:cubicBezTo>
                    <a:pt x="11921" y="16"/>
                    <a:pt x="11921" y="16"/>
                    <a:pt x="11921" y="16"/>
                  </a:cubicBezTo>
                  <a:cubicBezTo>
                    <a:pt x="11921" y="177"/>
                    <a:pt x="11921" y="177"/>
                    <a:pt x="11921" y="177"/>
                  </a:cubicBezTo>
                  <a:cubicBezTo>
                    <a:pt x="11383" y="177"/>
                    <a:pt x="11383" y="177"/>
                    <a:pt x="11383" y="177"/>
                  </a:cubicBezTo>
                  <a:cubicBezTo>
                    <a:pt x="11383" y="565"/>
                    <a:pt x="11383" y="565"/>
                    <a:pt x="11383" y="565"/>
                  </a:cubicBezTo>
                  <a:cubicBezTo>
                    <a:pt x="11903" y="565"/>
                    <a:pt x="11903" y="565"/>
                    <a:pt x="11903" y="565"/>
                  </a:cubicBezTo>
                  <a:cubicBezTo>
                    <a:pt x="11903" y="727"/>
                    <a:pt x="11903" y="727"/>
                    <a:pt x="11903" y="727"/>
                  </a:cubicBezTo>
                  <a:cubicBezTo>
                    <a:pt x="11383" y="727"/>
                    <a:pt x="11383" y="727"/>
                    <a:pt x="11383" y="727"/>
                  </a:cubicBezTo>
                  <a:cubicBezTo>
                    <a:pt x="11383" y="1122"/>
                    <a:pt x="11383" y="1122"/>
                    <a:pt x="11383" y="1122"/>
                  </a:cubicBezTo>
                  <a:cubicBezTo>
                    <a:pt x="11939" y="1122"/>
                    <a:pt x="11939" y="1122"/>
                    <a:pt x="11939" y="1122"/>
                  </a:cubicBezTo>
                  <a:cubicBezTo>
                    <a:pt x="11939" y="1283"/>
                    <a:pt x="11939" y="1283"/>
                    <a:pt x="11939" y="1283"/>
                  </a:cubicBezTo>
                  <a:cubicBezTo>
                    <a:pt x="11202" y="1283"/>
                    <a:pt x="11202" y="1283"/>
                    <a:pt x="11202" y="1283"/>
                  </a:cubicBezTo>
                  <a:lnTo>
                    <a:pt x="11202" y="16"/>
                  </a:lnTo>
                  <a:close/>
                  <a:moveTo>
                    <a:pt x="12946" y="9"/>
                  </a:moveTo>
                  <a:cubicBezTo>
                    <a:pt x="13075" y="9"/>
                    <a:pt x="13075" y="9"/>
                    <a:pt x="13075" y="9"/>
                  </a:cubicBezTo>
                  <a:cubicBezTo>
                    <a:pt x="13643" y="1285"/>
                    <a:pt x="13643" y="1285"/>
                    <a:pt x="13643" y="1285"/>
                  </a:cubicBezTo>
                  <a:cubicBezTo>
                    <a:pt x="13458" y="1285"/>
                    <a:pt x="13458" y="1285"/>
                    <a:pt x="13458" y="1285"/>
                  </a:cubicBezTo>
                  <a:cubicBezTo>
                    <a:pt x="13288" y="909"/>
                    <a:pt x="13288" y="909"/>
                    <a:pt x="13288" y="909"/>
                  </a:cubicBezTo>
                  <a:cubicBezTo>
                    <a:pt x="12746" y="909"/>
                    <a:pt x="12746" y="909"/>
                    <a:pt x="12746" y="909"/>
                  </a:cubicBezTo>
                  <a:cubicBezTo>
                    <a:pt x="12588" y="1285"/>
                    <a:pt x="12588" y="1285"/>
                    <a:pt x="12588" y="1285"/>
                  </a:cubicBezTo>
                  <a:cubicBezTo>
                    <a:pt x="12402" y="1285"/>
                    <a:pt x="12402" y="1285"/>
                    <a:pt x="12402" y="1285"/>
                  </a:cubicBezTo>
                  <a:lnTo>
                    <a:pt x="12946" y="9"/>
                  </a:lnTo>
                  <a:close/>
                  <a:moveTo>
                    <a:pt x="13214" y="748"/>
                  </a:moveTo>
                  <a:cubicBezTo>
                    <a:pt x="13009" y="287"/>
                    <a:pt x="13009" y="287"/>
                    <a:pt x="13009" y="287"/>
                  </a:cubicBezTo>
                  <a:cubicBezTo>
                    <a:pt x="12819" y="748"/>
                    <a:pt x="12819" y="748"/>
                    <a:pt x="12819" y="748"/>
                  </a:cubicBezTo>
                  <a:lnTo>
                    <a:pt x="13214" y="748"/>
                  </a:lnTo>
                  <a:close/>
                  <a:moveTo>
                    <a:pt x="14160" y="1285"/>
                  </a:moveTo>
                  <a:cubicBezTo>
                    <a:pt x="14160" y="16"/>
                    <a:pt x="14160" y="16"/>
                    <a:pt x="14160" y="16"/>
                  </a:cubicBezTo>
                  <a:cubicBezTo>
                    <a:pt x="14478" y="16"/>
                    <a:pt x="14478" y="16"/>
                    <a:pt x="14478" y="16"/>
                  </a:cubicBezTo>
                  <a:cubicBezTo>
                    <a:pt x="14606" y="16"/>
                    <a:pt x="14708" y="48"/>
                    <a:pt x="14784" y="112"/>
                  </a:cubicBezTo>
                  <a:cubicBezTo>
                    <a:pt x="14859" y="175"/>
                    <a:pt x="14896" y="261"/>
                    <a:pt x="14896" y="369"/>
                  </a:cubicBezTo>
                  <a:cubicBezTo>
                    <a:pt x="14896" y="444"/>
                    <a:pt x="14878" y="507"/>
                    <a:pt x="14841" y="560"/>
                  </a:cubicBezTo>
                  <a:cubicBezTo>
                    <a:pt x="14804" y="616"/>
                    <a:pt x="14751" y="655"/>
                    <a:pt x="14682" y="682"/>
                  </a:cubicBezTo>
                  <a:cubicBezTo>
                    <a:pt x="14723" y="708"/>
                    <a:pt x="14762" y="745"/>
                    <a:pt x="14801" y="791"/>
                  </a:cubicBezTo>
                  <a:cubicBezTo>
                    <a:pt x="14840" y="837"/>
                    <a:pt x="14895" y="917"/>
                    <a:pt x="14964" y="1031"/>
                  </a:cubicBezTo>
                  <a:cubicBezTo>
                    <a:pt x="15008" y="1103"/>
                    <a:pt x="15045" y="1158"/>
                    <a:pt x="15071" y="1195"/>
                  </a:cubicBezTo>
                  <a:cubicBezTo>
                    <a:pt x="15138" y="1285"/>
                    <a:pt x="15138" y="1285"/>
                    <a:pt x="15138" y="1285"/>
                  </a:cubicBezTo>
                  <a:cubicBezTo>
                    <a:pt x="14922" y="1285"/>
                    <a:pt x="14922" y="1285"/>
                    <a:pt x="14922" y="1285"/>
                  </a:cubicBezTo>
                  <a:cubicBezTo>
                    <a:pt x="14867" y="1201"/>
                    <a:pt x="14867" y="1201"/>
                    <a:pt x="14867" y="1201"/>
                  </a:cubicBezTo>
                  <a:cubicBezTo>
                    <a:pt x="14865" y="1199"/>
                    <a:pt x="14861" y="1193"/>
                    <a:pt x="14856" y="1186"/>
                  </a:cubicBezTo>
                  <a:cubicBezTo>
                    <a:pt x="14820" y="1136"/>
                    <a:pt x="14820" y="1136"/>
                    <a:pt x="14820" y="1136"/>
                  </a:cubicBezTo>
                  <a:cubicBezTo>
                    <a:pt x="14764" y="1043"/>
                    <a:pt x="14764" y="1043"/>
                    <a:pt x="14764" y="1043"/>
                  </a:cubicBezTo>
                  <a:cubicBezTo>
                    <a:pt x="14704" y="944"/>
                    <a:pt x="14704" y="944"/>
                    <a:pt x="14704" y="944"/>
                  </a:cubicBezTo>
                  <a:cubicBezTo>
                    <a:pt x="14666" y="893"/>
                    <a:pt x="14631" y="851"/>
                    <a:pt x="14600" y="820"/>
                  </a:cubicBezTo>
                  <a:cubicBezTo>
                    <a:pt x="14569" y="788"/>
                    <a:pt x="14541" y="767"/>
                    <a:pt x="14516" y="754"/>
                  </a:cubicBezTo>
                  <a:cubicBezTo>
                    <a:pt x="14490" y="740"/>
                    <a:pt x="14449" y="733"/>
                    <a:pt x="14389" y="733"/>
                  </a:cubicBezTo>
                  <a:cubicBezTo>
                    <a:pt x="14342" y="733"/>
                    <a:pt x="14342" y="733"/>
                    <a:pt x="14342" y="733"/>
                  </a:cubicBezTo>
                  <a:cubicBezTo>
                    <a:pt x="14342" y="1285"/>
                    <a:pt x="14342" y="1285"/>
                    <a:pt x="14342" y="1285"/>
                  </a:cubicBezTo>
                  <a:lnTo>
                    <a:pt x="14160" y="1285"/>
                  </a:lnTo>
                  <a:close/>
                  <a:moveTo>
                    <a:pt x="14396" y="170"/>
                  </a:moveTo>
                  <a:cubicBezTo>
                    <a:pt x="14342" y="170"/>
                    <a:pt x="14342" y="170"/>
                    <a:pt x="14342" y="170"/>
                  </a:cubicBezTo>
                  <a:cubicBezTo>
                    <a:pt x="14342" y="572"/>
                    <a:pt x="14342" y="572"/>
                    <a:pt x="14342" y="572"/>
                  </a:cubicBezTo>
                  <a:cubicBezTo>
                    <a:pt x="14411" y="572"/>
                    <a:pt x="14411" y="572"/>
                    <a:pt x="14411" y="572"/>
                  </a:cubicBezTo>
                  <a:cubicBezTo>
                    <a:pt x="14503" y="572"/>
                    <a:pt x="14566" y="564"/>
                    <a:pt x="14600" y="548"/>
                  </a:cubicBezTo>
                  <a:cubicBezTo>
                    <a:pt x="14634" y="531"/>
                    <a:pt x="14661" y="508"/>
                    <a:pt x="14680" y="476"/>
                  </a:cubicBezTo>
                  <a:cubicBezTo>
                    <a:pt x="14699" y="445"/>
                    <a:pt x="14709" y="408"/>
                    <a:pt x="14709" y="368"/>
                  </a:cubicBezTo>
                  <a:cubicBezTo>
                    <a:pt x="14709" y="327"/>
                    <a:pt x="14698" y="292"/>
                    <a:pt x="14677" y="260"/>
                  </a:cubicBezTo>
                  <a:cubicBezTo>
                    <a:pt x="14655" y="227"/>
                    <a:pt x="14626" y="204"/>
                    <a:pt x="14587" y="191"/>
                  </a:cubicBezTo>
                  <a:cubicBezTo>
                    <a:pt x="14548" y="177"/>
                    <a:pt x="14485" y="170"/>
                    <a:pt x="14396" y="170"/>
                  </a:cubicBezTo>
                  <a:moveTo>
                    <a:pt x="16658" y="16"/>
                  </a:moveTo>
                  <a:cubicBezTo>
                    <a:pt x="16830" y="16"/>
                    <a:pt x="16830" y="16"/>
                    <a:pt x="16830" y="16"/>
                  </a:cubicBezTo>
                  <a:cubicBezTo>
                    <a:pt x="16830" y="1285"/>
                    <a:pt x="16830" y="1285"/>
                    <a:pt x="16830" y="1285"/>
                  </a:cubicBezTo>
                  <a:cubicBezTo>
                    <a:pt x="16675" y="1285"/>
                    <a:pt x="16675" y="1285"/>
                    <a:pt x="16675" y="1285"/>
                  </a:cubicBezTo>
                  <a:cubicBezTo>
                    <a:pt x="15827" y="308"/>
                    <a:pt x="15827" y="308"/>
                    <a:pt x="15827" y="308"/>
                  </a:cubicBezTo>
                  <a:cubicBezTo>
                    <a:pt x="15827" y="1285"/>
                    <a:pt x="15827" y="1285"/>
                    <a:pt x="15827" y="1285"/>
                  </a:cubicBezTo>
                  <a:cubicBezTo>
                    <a:pt x="15656" y="1285"/>
                    <a:pt x="15656" y="1285"/>
                    <a:pt x="15656" y="1285"/>
                  </a:cubicBezTo>
                  <a:cubicBezTo>
                    <a:pt x="15656" y="16"/>
                    <a:pt x="15656" y="16"/>
                    <a:pt x="15656" y="16"/>
                  </a:cubicBezTo>
                  <a:cubicBezTo>
                    <a:pt x="15803" y="16"/>
                    <a:pt x="15803" y="16"/>
                    <a:pt x="15803" y="16"/>
                  </a:cubicBezTo>
                  <a:cubicBezTo>
                    <a:pt x="16658" y="1002"/>
                    <a:pt x="16658" y="1002"/>
                    <a:pt x="16658" y="1002"/>
                  </a:cubicBezTo>
                  <a:lnTo>
                    <a:pt x="16658" y="16"/>
                  </a:lnTo>
                  <a:close/>
                  <a:moveTo>
                    <a:pt x="17477" y="16"/>
                  </a:moveTo>
                  <a:cubicBezTo>
                    <a:pt x="17658" y="16"/>
                    <a:pt x="17658" y="16"/>
                    <a:pt x="17658" y="16"/>
                  </a:cubicBezTo>
                  <a:cubicBezTo>
                    <a:pt x="17658" y="1285"/>
                    <a:pt x="17658" y="1285"/>
                    <a:pt x="17658" y="1285"/>
                  </a:cubicBezTo>
                  <a:cubicBezTo>
                    <a:pt x="17477" y="1285"/>
                    <a:pt x="17477" y="1285"/>
                    <a:pt x="17477" y="1285"/>
                  </a:cubicBezTo>
                  <a:lnTo>
                    <a:pt x="17477" y="16"/>
                  </a:lnTo>
                  <a:close/>
                  <a:moveTo>
                    <a:pt x="19320" y="16"/>
                  </a:moveTo>
                  <a:cubicBezTo>
                    <a:pt x="19493" y="16"/>
                    <a:pt x="19493" y="16"/>
                    <a:pt x="19493" y="16"/>
                  </a:cubicBezTo>
                  <a:cubicBezTo>
                    <a:pt x="19493" y="1285"/>
                    <a:pt x="19493" y="1285"/>
                    <a:pt x="19493" y="1285"/>
                  </a:cubicBezTo>
                  <a:cubicBezTo>
                    <a:pt x="19337" y="1285"/>
                    <a:pt x="19337" y="1285"/>
                    <a:pt x="19337" y="1285"/>
                  </a:cubicBezTo>
                  <a:cubicBezTo>
                    <a:pt x="18488" y="308"/>
                    <a:pt x="18488" y="308"/>
                    <a:pt x="18488" y="308"/>
                  </a:cubicBezTo>
                  <a:cubicBezTo>
                    <a:pt x="18488" y="1285"/>
                    <a:pt x="18488" y="1285"/>
                    <a:pt x="18488" y="1285"/>
                  </a:cubicBezTo>
                  <a:cubicBezTo>
                    <a:pt x="18317" y="1285"/>
                    <a:pt x="18317" y="1285"/>
                    <a:pt x="18317" y="1285"/>
                  </a:cubicBezTo>
                  <a:cubicBezTo>
                    <a:pt x="18317" y="16"/>
                    <a:pt x="18317" y="16"/>
                    <a:pt x="18317" y="16"/>
                  </a:cubicBezTo>
                  <a:cubicBezTo>
                    <a:pt x="18464" y="16"/>
                    <a:pt x="18464" y="16"/>
                    <a:pt x="18464" y="16"/>
                  </a:cubicBezTo>
                  <a:cubicBezTo>
                    <a:pt x="19320" y="1002"/>
                    <a:pt x="19320" y="1002"/>
                    <a:pt x="19320" y="1002"/>
                  </a:cubicBezTo>
                  <a:lnTo>
                    <a:pt x="19320" y="16"/>
                  </a:lnTo>
                  <a:close/>
                  <a:moveTo>
                    <a:pt x="20712" y="659"/>
                  </a:moveTo>
                  <a:cubicBezTo>
                    <a:pt x="21137" y="659"/>
                    <a:pt x="21137" y="659"/>
                    <a:pt x="21137" y="659"/>
                  </a:cubicBezTo>
                  <a:cubicBezTo>
                    <a:pt x="21137" y="1198"/>
                    <a:pt x="21137" y="1198"/>
                    <a:pt x="21137" y="1198"/>
                  </a:cubicBezTo>
                  <a:cubicBezTo>
                    <a:pt x="20981" y="1266"/>
                    <a:pt x="20826" y="1300"/>
                    <a:pt x="20673" y="1300"/>
                  </a:cubicBezTo>
                  <a:cubicBezTo>
                    <a:pt x="20463" y="1300"/>
                    <a:pt x="20294" y="1239"/>
                    <a:pt x="20169" y="1115"/>
                  </a:cubicBezTo>
                  <a:cubicBezTo>
                    <a:pt x="20043" y="994"/>
                    <a:pt x="19980" y="842"/>
                    <a:pt x="19980" y="662"/>
                  </a:cubicBezTo>
                  <a:cubicBezTo>
                    <a:pt x="19980" y="473"/>
                    <a:pt x="20045" y="314"/>
                    <a:pt x="20176" y="189"/>
                  </a:cubicBezTo>
                  <a:cubicBezTo>
                    <a:pt x="20306" y="63"/>
                    <a:pt x="20469" y="0"/>
                    <a:pt x="20666" y="0"/>
                  </a:cubicBezTo>
                  <a:cubicBezTo>
                    <a:pt x="20736" y="0"/>
                    <a:pt x="20804" y="8"/>
                    <a:pt x="20869" y="22"/>
                  </a:cubicBezTo>
                  <a:cubicBezTo>
                    <a:pt x="20933" y="39"/>
                    <a:pt x="21014" y="66"/>
                    <a:pt x="21112" y="109"/>
                  </a:cubicBezTo>
                  <a:cubicBezTo>
                    <a:pt x="21112" y="293"/>
                    <a:pt x="21112" y="293"/>
                    <a:pt x="21112" y="293"/>
                  </a:cubicBezTo>
                  <a:cubicBezTo>
                    <a:pt x="20961" y="205"/>
                    <a:pt x="20811" y="161"/>
                    <a:pt x="20661" y="161"/>
                  </a:cubicBezTo>
                  <a:cubicBezTo>
                    <a:pt x="20523" y="161"/>
                    <a:pt x="20407" y="209"/>
                    <a:pt x="20311" y="303"/>
                  </a:cubicBezTo>
                  <a:cubicBezTo>
                    <a:pt x="20215" y="397"/>
                    <a:pt x="20169" y="514"/>
                    <a:pt x="20169" y="651"/>
                  </a:cubicBezTo>
                  <a:cubicBezTo>
                    <a:pt x="20169" y="795"/>
                    <a:pt x="20215" y="913"/>
                    <a:pt x="20311" y="1004"/>
                  </a:cubicBezTo>
                  <a:cubicBezTo>
                    <a:pt x="20407" y="1096"/>
                    <a:pt x="20528" y="1142"/>
                    <a:pt x="20678" y="1142"/>
                  </a:cubicBezTo>
                  <a:cubicBezTo>
                    <a:pt x="20750" y="1142"/>
                    <a:pt x="20838" y="1125"/>
                    <a:pt x="20939" y="1092"/>
                  </a:cubicBezTo>
                  <a:cubicBezTo>
                    <a:pt x="20956" y="1087"/>
                    <a:pt x="20956" y="1087"/>
                    <a:pt x="20956" y="1087"/>
                  </a:cubicBezTo>
                  <a:cubicBezTo>
                    <a:pt x="20956" y="821"/>
                    <a:pt x="20956" y="821"/>
                    <a:pt x="20956" y="821"/>
                  </a:cubicBezTo>
                  <a:cubicBezTo>
                    <a:pt x="20712" y="821"/>
                    <a:pt x="20712" y="821"/>
                    <a:pt x="20712" y="821"/>
                  </a:cubicBezTo>
                  <a:lnTo>
                    <a:pt x="20712" y="65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grpSp>
      <p:sp>
        <p:nvSpPr>
          <p:cNvPr id="18" name="Text Placeholder 17"/>
          <p:cNvSpPr>
            <a:spLocks noGrp="1"/>
          </p:cNvSpPr>
          <p:nvPr>
            <p:ph type="body" sz="quarter" idx="16" hasCustomPrompt="1"/>
          </p:nvPr>
        </p:nvSpPr>
        <p:spPr>
          <a:xfrm>
            <a:off x="1752600" y="6529254"/>
            <a:ext cx="5867400" cy="187537"/>
          </a:xfrm>
        </p:spPr>
        <p:txBody>
          <a:bodyPr/>
          <a:lstStyle>
            <a:lvl1pPr marL="0" indent="0">
              <a:buNone/>
              <a:defRPr sz="1200" baseline="0"/>
            </a:lvl1pPr>
          </a:lstStyle>
          <a:p>
            <a:pPr lvl="0"/>
            <a:r>
              <a:rPr lang="en-US" dirty="0"/>
              <a:t>Click to add copyright line</a:t>
            </a:r>
            <a:endParaRPr lang="en-IN"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pic>
        <p:nvPicPr>
          <p:cNvPr id="17" name="Picture 16"/>
          <p:cNvPicPr>
            <a:picLocks/>
          </p:cNvPicPr>
          <p:nvPr userDrawn="1"/>
        </p:nvPicPr>
        <p:blipFill>
          <a:blip r:embed="rId3" cstate="screen">
            <a:extLst>
              <a:ext uri="{28A0092B-C50C-407E-A947-70E740481C1C}">
                <a14:useLocalDpi xmlns:a14="http://schemas.microsoft.com/office/drawing/2010/main"/>
              </a:ext>
            </a:extLst>
          </a:blip>
          <a:stretch>
            <a:fillRect/>
          </a:stretch>
        </p:blipFill>
        <p:spPr>
          <a:xfrm>
            <a:off x="685800" y="1703155"/>
            <a:ext cx="3369600" cy="4564800"/>
          </a:xfrm>
          <a:prstGeom prst="rect">
            <a:avLst/>
          </a:prstGeom>
        </p:spPr>
      </p:pic>
    </p:spTree>
    <p:extLst>
      <p:ext uri="{BB962C8B-B14F-4D97-AF65-F5344CB8AC3E}">
        <p14:creationId xmlns:p14="http://schemas.microsoft.com/office/powerpoint/2010/main" val="2981062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10/29/18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10/29/18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10/29/18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10/29/18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10/29/18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10/29/18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10/29/18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10/29/18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em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10/29/18</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8" name="TextBox 7"/>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56" r:id="rId3"/>
    <p:sldLayoutId id="2147483650" r:id="rId4"/>
    <p:sldLayoutId id="2147483659" r:id="rId5"/>
    <p:sldLayoutId id="2147483658" r:id="rId6"/>
    <p:sldLayoutId id="2147483660" r:id="rId7"/>
    <p:sldLayoutId id="2147483651" r:id="rId8"/>
    <p:sldLayoutId id="2147483654" r:id="rId9"/>
    <p:sldLayoutId id="2147483655" r:id="rId10"/>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2280" y="266049"/>
            <a:ext cx="8229600" cy="685801"/>
          </a:xfrm>
        </p:spPr>
        <p:txBody>
          <a:bodyPr/>
          <a:lstStyle/>
          <a:p>
            <a:r>
              <a:rPr lang="en-US" sz="4200" dirty="0">
                <a:latin typeface="+mj-lt"/>
              </a:rPr>
              <a:t>Marketing: An Introduction</a:t>
            </a:r>
            <a:endParaRPr lang="en-IN" sz="4200" dirty="0">
              <a:latin typeface="+mj-lt"/>
            </a:endParaRPr>
          </a:p>
        </p:txBody>
      </p:sp>
      <p:sp>
        <p:nvSpPr>
          <p:cNvPr id="3" name="Text Placeholder 2"/>
          <p:cNvSpPr>
            <a:spLocks noGrp="1"/>
          </p:cNvSpPr>
          <p:nvPr>
            <p:ph type="body" sz="quarter" idx="13"/>
          </p:nvPr>
        </p:nvSpPr>
        <p:spPr>
          <a:xfrm>
            <a:off x="457200" y="914399"/>
            <a:ext cx="8229600" cy="425267"/>
          </a:xfrm>
        </p:spPr>
        <p:txBody>
          <a:bodyPr/>
          <a:lstStyle/>
          <a:p>
            <a:r>
              <a:rPr lang="en-IN" sz="3000" dirty="0">
                <a:latin typeface="+mj-lt"/>
              </a:rPr>
              <a:t>Thirteenth Edition</a:t>
            </a:r>
          </a:p>
        </p:txBody>
      </p:sp>
      <p:sp>
        <p:nvSpPr>
          <p:cNvPr id="5" name="Text Placeholder 4"/>
          <p:cNvSpPr>
            <a:spLocks noGrp="1"/>
          </p:cNvSpPr>
          <p:nvPr>
            <p:ph type="body" sz="quarter" idx="15"/>
          </p:nvPr>
        </p:nvSpPr>
        <p:spPr>
          <a:xfrm>
            <a:off x="2743200" y="2286000"/>
            <a:ext cx="3657600" cy="2925763"/>
          </a:xfrm>
        </p:spPr>
        <p:txBody>
          <a:bodyPr/>
          <a:lstStyle/>
          <a:p>
            <a:pPr algn="ctr"/>
            <a:r>
              <a:rPr lang="en-US" sz="3200" dirty="0"/>
              <a:t>Company and Marketing Strategy: Partnering to Build Customer Engagement, Value, and Relationships</a:t>
            </a:r>
            <a:endParaRPr lang="en-US" sz="3200" dirty="0">
              <a:latin typeface="Arial" panose="020B0604020202020204" pitchFamily="34" charset="0"/>
              <a:cs typeface="Arial" panose="020B0604020202020204" pitchFamily="34" charset="0"/>
            </a:endParaRPr>
          </a:p>
        </p:txBody>
      </p:sp>
      <p:sp>
        <p:nvSpPr>
          <p:cNvPr id="6" name="Text Placeholder 5"/>
          <p:cNvSpPr>
            <a:spLocks noGrp="1"/>
          </p:cNvSpPr>
          <p:nvPr>
            <p:ph type="body" sz="quarter" idx="16"/>
          </p:nvPr>
        </p:nvSpPr>
        <p:spPr>
          <a:xfrm>
            <a:off x="1828800" y="6508934"/>
            <a:ext cx="5867400" cy="187537"/>
          </a:xfrm>
        </p:spPr>
        <p:txBody>
          <a:bodyPr/>
          <a:lstStyle/>
          <a:p>
            <a:pPr>
              <a:spcBef>
                <a:spcPts val="0"/>
              </a:spcBef>
              <a:buClrTx/>
              <a:defRPr/>
            </a:pPr>
            <a:r>
              <a:rPr lang="en-US" altLang="en-US"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645556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229600" cy="1097280"/>
          </a:xfrm>
        </p:spPr>
        <p:txBody>
          <a:bodyPr/>
          <a:lstStyle/>
          <a:p>
            <a:r>
              <a:rPr lang="en-US" sz="3600" dirty="0">
                <a:latin typeface="+mj-lt"/>
              </a:rPr>
              <a:t>Learning Objectives </a:t>
            </a:r>
            <a:r>
              <a:rPr lang="en-US" sz="2000" b="0" dirty="0">
                <a:latin typeface="+mj-lt"/>
              </a:rPr>
              <a:t>(1 of 4)</a:t>
            </a:r>
            <a:endParaRPr lang="en-IN" sz="2000" b="0" dirty="0">
              <a:latin typeface="+mj-lt"/>
            </a:endParaRPr>
          </a:p>
        </p:txBody>
      </p:sp>
      <p:sp>
        <p:nvSpPr>
          <p:cNvPr id="3" name="Content Placeholder 2"/>
          <p:cNvSpPr>
            <a:spLocks noGrp="1"/>
          </p:cNvSpPr>
          <p:nvPr>
            <p:ph idx="1"/>
          </p:nvPr>
        </p:nvSpPr>
        <p:spPr>
          <a:xfrm>
            <a:off x="457200" y="1600200"/>
            <a:ext cx="8153400" cy="4525963"/>
          </a:xfrm>
        </p:spPr>
        <p:txBody>
          <a:bodyPr/>
          <a:lstStyle/>
          <a:p>
            <a:pPr marL="0" indent="0">
              <a:buNone/>
            </a:pPr>
            <a:r>
              <a:rPr lang="en-US" altLang="en-US" sz="2600" dirty="0">
                <a:solidFill>
                  <a:srgbClr val="007FA3"/>
                </a:solidFill>
              </a:rPr>
              <a:t>2-1. </a:t>
            </a:r>
            <a:r>
              <a:rPr lang="en-US" altLang="en-US" sz="2600" dirty="0"/>
              <a:t>Explain company-wide strategic planning and its four steps.</a:t>
            </a:r>
          </a:p>
          <a:p>
            <a:pPr marL="0" indent="0">
              <a:buNone/>
            </a:pPr>
            <a:r>
              <a:rPr lang="en-US" altLang="en-US" sz="2600" dirty="0">
                <a:solidFill>
                  <a:srgbClr val="007FA3"/>
                </a:solidFill>
              </a:rPr>
              <a:t>2-2. </a:t>
            </a:r>
            <a:r>
              <a:rPr lang="en-US" altLang="en-US" sz="2600" dirty="0"/>
              <a:t>Discuss how to design business portfolios and </a:t>
            </a:r>
            <a:r>
              <a:rPr lang="en-US" altLang="en-US" sz="2600" dirty="0">
                <a:solidFill>
                  <a:srgbClr val="000000"/>
                </a:solidFill>
              </a:rPr>
              <a:t>develop</a:t>
            </a:r>
            <a:r>
              <a:rPr lang="en-US" altLang="en-US" sz="2600" dirty="0">
                <a:solidFill>
                  <a:srgbClr val="008000"/>
                </a:solidFill>
              </a:rPr>
              <a:t> </a:t>
            </a:r>
            <a:r>
              <a:rPr lang="en-US" altLang="en-US" sz="2600" dirty="0"/>
              <a:t>growth strategies.</a:t>
            </a:r>
          </a:p>
          <a:p>
            <a:pPr marL="0" indent="0">
              <a:buNone/>
            </a:pPr>
            <a:r>
              <a:rPr lang="en-US" altLang="en-US" sz="2600" dirty="0">
                <a:solidFill>
                  <a:srgbClr val="007FA3"/>
                </a:solidFill>
              </a:rPr>
              <a:t>2-3. </a:t>
            </a:r>
            <a:r>
              <a:rPr lang="en-US" altLang="en-US" sz="2600" dirty="0"/>
              <a:t>Explain marketing’s role in strategic planning and how marketing works with its partners to create and deliver customer value.</a:t>
            </a:r>
          </a:p>
        </p:txBody>
      </p:sp>
    </p:spTree>
    <p:extLst>
      <p:ext uri="{BB962C8B-B14F-4D97-AF65-F5344CB8AC3E}">
        <p14:creationId xmlns:p14="http://schemas.microsoft.com/office/powerpoint/2010/main" val="392597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229600" cy="1097280"/>
          </a:xfrm>
        </p:spPr>
        <p:txBody>
          <a:bodyPr/>
          <a:lstStyle/>
          <a:p>
            <a:r>
              <a:rPr lang="en-US" sz="3600" dirty="0">
                <a:latin typeface="+mj-lt"/>
              </a:rPr>
              <a:t>Learning Objectives </a:t>
            </a:r>
            <a:r>
              <a:rPr lang="en-US" sz="2000" b="0" dirty="0">
                <a:latin typeface="+mj-lt"/>
              </a:rPr>
              <a:t>(2 of 4)</a:t>
            </a:r>
            <a:endParaRPr lang="en-IN" sz="2000" b="0" dirty="0">
              <a:latin typeface="+mj-lt"/>
            </a:endParaRPr>
          </a:p>
        </p:txBody>
      </p:sp>
      <p:sp>
        <p:nvSpPr>
          <p:cNvPr id="3" name="Content Placeholder 2"/>
          <p:cNvSpPr>
            <a:spLocks noGrp="1"/>
          </p:cNvSpPr>
          <p:nvPr>
            <p:ph idx="1"/>
          </p:nvPr>
        </p:nvSpPr>
        <p:spPr>
          <a:xfrm>
            <a:off x="457200" y="1600200"/>
            <a:ext cx="8153400" cy="4525963"/>
          </a:xfrm>
        </p:spPr>
        <p:txBody>
          <a:bodyPr/>
          <a:lstStyle/>
          <a:p>
            <a:pPr marL="0" indent="0">
              <a:buNone/>
            </a:pPr>
            <a:r>
              <a:rPr lang="en-US" altLang="en-US" sz="2600" dirty="0">
                <a:solidFill>
                  <a:srgbClr val="007FA3"/>
                </a:solidFill>
              </a:rPr>
              <a:t>2-4. </a:t>
            </a:r>
            <a:r>
              <a:rPr lang="en-US" altLang="en-US" sz="2600" dirty="0"/>
              <a:t>Describe the elements of a customer value-driven marketing strategy and mix and the forces that influence it.</a:t>
            </a:r>
          </a:p>
          <a:p>
            <a:pPr marL="0" indent="0">
              <a:buNone/>
            </a:pPr>
            <a:r>
              <a:rPr lang="en-US" altLang="en-US" sz="2600" dirty="0">
                <a:solidFill>
                  <a:srgbClr val="007FA3"/>
                </a:solidFill>
              </a:rPr>
              <a:t>2-5. </a:t>
            </a:r>
            <a:r>
              <a:rPr lang="en-US" altLang="en-US" sz="2600" dirty="0"/>
              <a:t>List the marketing management functions, including the elements of a marketing plan, and discuss the importance of measuring and managing marketing return on investment.</a:t>
            </a:r>
          </a:p>
        </p:txBody>
      </p:sp>
    </p:spTree>
    <p:extLst>
      <p:ext uri="{BB962C8B-B14F-4D97-AF65-F5344CB8AC3E}">
        <p14:creationId xmlns:p14="http://schemas.microsoft.com/office/powerpoint/2010/main" val="2903144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First Stop: Starbuck’s Customer </a:t>
            </a:r>
            <a:br>
              <a:rPr lang="en-US" altLang="en-US" sz="3600" dirty="0">
                <a:latin typeface="+mj-lt"/>
              </a:rPr>
            </a:br>
            <a:r>
              <a:rPr lang="en-US" altLang="en-US" sz="3600" dirty="0">
                <a:latin typeface="+mj-lt"/>
              </a:rPr>
              <a:t>Value-Driven Marketing Strategy</a:t>
            </a:r>
            <a:endParaRPr lang="en-US" dirty="0">
              <a:latin typeface="+mj-lt"/>
            </a:endParaRPr>
          </a:p>
        </p:txBody>
      </p:sp>
      <p:sp>
        <p:nvSpPr>
          <p:cNvPr id="3" name="Content Placeholder 2"/>
          <p:cNvSpPr>
            <a:spLocks noGrp="1"/>
          </p:cNvSpPr>
          <p:nvPr>
            <p:ph idx="1"/>
          </p:nvPr>
        </p:nvSpPr>
        <p:spPr>
          <a:xfrm>
            <a:off x="457200" y="1600200"/>
            <a:ext cx="3429000" cy="4525963"/>
          </a:xfrm>
        </p:spPr>
        <p:txBody>
          <a:bodyPr/>
          <a:lstStyle/>
          <a:p>
            <a:pPr marL="0" indent="0">
              <a:buNone/>
            </a:pPr>
            <a:r>
              <a:rPr lang="en-US" sz="2600" dirty="0"/>
              <a:t>More than just coffee, Starbucks sells the Starbucks Experience, one that “enriches people’s lives one moment, one human being, one extraordinary cup of coffee at a time.”</a:t>
            </a:r>
            <a:endParaRPr lang="en-US" altLang="en-US" sz="2600" dirty="0">
              <a:solidFill>
                <a:srgbClr val="000000"/>
              </a:solidFill>
            </a:endParaRPr>
          </a:p>
        </p:txBody>
      </p:sp>
      <p:pic>
        <p:nvPicPr>
          <p:cNvPr id="5" name="Picture 4" descr="A young man is making coffee behind the counter where a cup displays the Starbucks logo."/>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09793" y="1608338"/>
            <a:ext cx="4677007" cy="3543710"/>
          </a:xfrm>
          <a:prstGeom prst="rect">
            <a:avLst/>
          </a:prstGeom>
        </p:spPr>
      </p:pic>
    </p:spTree>
    <p:extLst>
      <p:ext uri="{BB962C8B-B14F-4D97-AF65-F5344CB8AC3E}">
        <p14:creationId xmlns:p14="http://schemas.microsoft.com/office/powerpoint/2010/main" val="1051535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Three Levels of Strategy</a:t>
            </a:r>
          </a:p>
        </p:txBody>
      </p:sp>
      <p:sp>
        <p:nvSpPr>
          <p:cNvPr id="4" name="Triangle 3"/>
          <p:cNvSpPr/>
          <p:nvPr/>
        </p:nvSpPr>
        <p:spPr>
          <a:xfrm flipH="1">
            <a:off x="1714499" y="2183408"/>
            <a:ext cx="5410202" cy="3596084"/>
          </a:xfrm>
          <a:prstGeom prst="triangle">
            <a:avLst>
              <a:gd name="adj" fmla="val 5069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cxnSp>
        <p:nvCxnSpPr>
          <p:cNvPr id="6" name="Elbow Connector 5"/>
          <p:cNvCxnSpPr/>
          <p:nvPr/>
        </p:nvCxnSpPr>
        <p:spPr>
          <a:xfrm>
            <a:off x="3251200" y="3638550"/>
            <a:ext cx="685800" cy="685800"/>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a:stCxn id="4" idx="5"/>
            <a:endCxn id="4" idx="1"/>
          </p:cNvCxnSpPr>
          <p:nvPr/>
        </p:nvCxnSpPr>
        <p:spPr>
          <a:xfrm>
            <a:off x="3048168" y="3981450"/>
            <a:ext cx="27051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286000" y="4917482"/>
            <a:ext cx="4165600" cy="1505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3884150" y="3061297"/>
            <a:ext cx="1287532" cy="646331"/>
          </a:xfrm>
          <a:prstGeom prst="rect">
            <a:avLst/>
          </a:prstGeom>
          <a:noFill/>
        </p:spPr>
        <p:txBody>
          <a:bodyPr wrap="none" rtlCol="0">
            <a:spAutoFit/>
          </a:bodyPr>
          <a:lstStyle/>
          <a:p>
            <a:r>
              <a:rPr lang="en-US" b="1" dirty="0"/>
              <a:t>Corporate</a:t>
            </a:r>
          </a:p>
          <a:p>
            <a:r>
              <a:rPr lang="en-US" b="1" dirty="0"/>
              <a:t> Strategy</a:t>
            </a:r>
          </a:p>
        </p:txBody>
      </p:sp>
      <p:sp>
        <p:nvSpPr>
          <p:cNvPr id="24" name="TextBox 23"/>
          <p:cNvSpPr txBox="1"/>
          <p:nvPr/>
        </p:nvSpPr>
        <p:spPr>
          <a:xfrm>
            <a:off x="3851818" y="4093572"/>
            <a:ext cx="1210588" cy="646331"/>
          </a:xfrm>
          <a:prstGeom prst="rect">
            <a:avLst/>
          </a:prstGeom>
          <a:noFill/>
        </p:spPr>
        <p:txBody>
          <a:bodyPr wrap="none" rtlCol="0">
            <a:spAutoFit/>
          </a:bodyPr>
          <a:lstStyle/>
          <a:p>
            <a:r>
              <a:rPr lang="en-US" b="1" dirty="0"/>
              <a:t>Business</a:t>
            </a:r>
          </a:p>
          <a:p>
            <a:r>
              <a:rPr lang="en-US" b="1" dirty="0"/>
              <a:t> Strategy</a:t>
            </a:r>
          </a:p>
        </p:txBody>
      </p:sp>
      <p:sp>
        <p:nvSpPr>
          <p:cNvPr id="25" name="TextBox 24"/>
          <p:cNvSpPr txBox="1"/>
          <p:nvPr/>
        </p:nvSpPr>
        <p:spPr>
          <a:xfrm>
            <a:off x="3350070" y="5202464"/>
            <a:ext cx="2339102" cy="369332"/>
          </a:xfrm>
          <a:prstGeom prst="rect">
            <a:avLst/>
          </a:prstGeom>
          <a:noFill/>
        </p:spPr>
        <p:txBody>
          <a:bodyPr wrap="none" rtlCol="0">
            <a:spAutoFit/>
          </a:bodyPr>
          <a:lstStyle/>
          <a:p>
            <a:r>
              <a:rPr lang="en-US" b="1"/>
              <a:t>Functional Strategy</a:t>
            </a:r>
            <a:endParaRPr lang="en-US" b="1" dirty="0"/>
          </a:p>
        </p:txBody>
      </p:sp>
    </p:spTree>
    <p:extLst>
      <p:ext uri="{BB962C8B-B14F-4D97-AF65-F5344CB8AC3E}">
        <p14:creationId xmlns:p14="http://schemas.microsoft.com/office/powerpoint/2010/main" val="2014703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2-1</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pPr>
              <a:buSzPct val="125000"/>
              <a:tabLst>
                <a:tab pos="0" algn="l"/>
              </a:tabLst>
            </a:pPr>
            <a:r>
              <a:rPr lang="en-US" altLang="en-US" sz="2600" dirty="0"/>
              <a:t>Explain company-wide strategic planning and its four steps.</a:t>
            </a:r>
          </a:p>
        </p:txBody>
      </p:sp>
    </p:spTree>
    <p:extLst>
      <p:ext uri="{BB962C8B-B14F-4D97-AF65-F5344CB8AC3E}">
        <p14:creationId xmlns:p14="http://schemas.microsoft.com/office/powerpoint/2010/main" val="3200468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Strategic Planning</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sz="2600" dirty="0">
                <a:solidFill>
                  <a:srgbClr val="000000"/>
                </a:solidFill>
              </a:rPr>
              <a:t>Game plan for long-run survival and growth</a:t>
            </a:r>
            <a:endParaRPr lang="en-US" sz="2600" dirty="0"/>
          </a:p>
          <a:p>
            <a:pPr>
              <a:defRPr/>
            </a:pPr>
            <a:r>
              <a:rPr lang="en-US" sz="2600" dirty="0">
                <a:solidFill>
                  <a:srgbClr val="000000"/>
                </a:solidFill>
              </a:rPr>
              <a:t>Helps to maintain a strategic fit between its goals and capabilities and changing marketing opportunities.</a:t>
            </a:r>
          </a:p>
        </p:txBody>
      </p:sp>
    </p:spTree>
    <p:extLst>
      <p:ext uri="{BB962C8B-B14F-4D97-AF65-F5344CB8AC3E}">
        <p14:creationId xmlns:p14="http://schemas.microsoft.com/office/powerpoint/2010/main" val="910851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dirty="0">
                <a:latin typeface="+mj-lt"/>
              </a:rPr>
              <a:t>Figure 2.1 - Steps in Strategic Planning</a:t>
            </a:r>
            <a:endParaRPr lang="en-US" dirty="0">
              <a:latin typeface="+mj-lt"/>
            </a:endParaRPr>
          </a:p>
        </p:txBody>
      </p:sp>
      <p:pic>
        <p:nvPicPr>
          <p:cNvPr id="5" name="Picture 2" descr="The business unit, product, and market level comprise the planning and marketing with other functional strategies. This level is supported at the corporate level by three steps that flow one to another. Step 1: defining the company mission. Step 2: setting company objectives and goals. Step 3: designing the business portfolio."/>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2064" y="2819400"/>
            <a:ext cx="8104909" cy="167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61291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Mission Statement</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pPr lvl="0"/>
            <a:r>
              <a:rPr lang="en-US" altLang="en-US" sz="2600" dirty="0">
                <a:solidFill>
                  <a:srgbClr val="000000"/>
                </a:solidFill>
              </a:rPr>
              <a:t>Statement of the organization’s purpose</a:t>
            </a:r>
          </a:p>
          <a:p>
            <a:pPr lvl="0"/>
            <a:r>
              <a:rPr lang="en-US" altLang="en-US" sz="2600" dirty="0">
                <a:solidFill>
                  <a:srgbClr val="000000"/>
                </a:solidFill>
              </a:rPr>
              <a:t>Market oriented - defined in terms of satisfying basic customer needs</a:t>
            </a:r>
          </a:p>
          <a:p>
            <a:pPr lvl="0"/>
            <a:r>
              <a:rPr lang="en-US" altLang="en-US" sz="2600" dirty="0">
                <a:solidFill>
                  <a:srgbClr val="000000"/>
                </a:solidFill>
              </a:rPr>
              <a:t>Emphasize the company’s strengths</a:t>
            </a:r>
          </a:p>
          <a:p>
            <a:pPr lvl="0"/>
            <a:r>
              <a:rPr lang="en-US" altLang="en-US" sz="2600" dirty="0">
                <a:solidFill>
                  <a:srgbClr val="000000"/>
                </a:solidFill>
              </a:rPr>
              <a:t>Focus on customers and the customer experience</a:t>
            </a:r>
            <a:endParaRPr lang="en-US" sz="2600" dirty="0"/>
          </a:p>
        </p:txBody>
      </p:sp>
    </p:spTree>
    <p:extLst>
      <p:ext uri="{BB962C8B-B14F-4D97-AF65-F5344CB8AC3E}">
        <p14:creationId xmlns:p14="http://schemas.microsoft.com/office/powerpoint/2010/main" val="2023379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7924800" cy="1097280"/>
          </a:xfrm>
        </p:spPr>
        <p:txBody>
          <a:bodyPr/>
          <a:lstStyle/>
          <a:p>
            <a:r>
              <a:rPr lang="en-US" altLang="en-US" dirty="0">
                <a:latin typeface="+mj-lt"/>
              </a:rPr>
              <a:t>Setting Company Objectives and Goals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Detailed supporting objectives for each level of management</a:t>
            </a:r>
          </a:p>
          <a:p>
            <a:r>
              <a:rPr lang="en-US" altLang="en-US" sz="2600" dirty="0">
                <a:solidFill>
                  <a:srgbClr val="000000"/>
                </a:solidFill>
              </a:rPr>
              <a:t>Setting a hierarchy of objectives</a:t>
            </a:r>
          </a:p>
          <a:p>
            <a:pPr lvl="1"/>
            <a:r>
              <a:rPr lang="en-US" altLang="en-US" sz="2400" dirty="0">
                <a:solidFill>
                  <a:srgbClr val="000000"/>
                </a:solidFill>
              </a:rPr>
              <a:t>Business objectives</a:t>
            </a:r>
          </a:p>
          <a:p>
            <a:pPr lvl="1"/>
            <a:r>
              <a:rPr lang="en-US" altLang="en-US" sz="2400" dirty="0">
                <a:solidFill>
                  <a:srgbClr val="000000"/>
                </a:solidFill>
              </a:rPr>
              <a:t>Marketing objectives</a:t>
            </a:r>
          </a:p>
        </p:txBody>
      </p:sp>
    </p:spTree>
    <p:extLst>
      <p:ext uri="{BB962C8B-B14F-4D97-AF65-F5344CB8AC3E}">
        <p14:creationId xmlns:p14="http://schemas.microsoft.com/office/powerpoint/2010/main" val="3313870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2-1 Summary</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pPr>
              <a:buSzPct val="125000"/>
              <a:tabLst>
                <a:tab pos="0" algn="l"/>
              </a:tabLst>
            </a:pPr>
            <a:r>
              <a:rPr lang="en-US" altLang="en-US" sz="2600" dirty="0"/>
              <a:t>Strategic planning</a:t>
            </a:r>
          </a:p>
          <a:p>
            <a:pPr lvl="1">
              <a:buSzPct val="125000"/>
              <a:tabLst>
                <a:tab pos="0" algn="l"/>
              </a:tabLst>
            </a:pPr>
            <a:r>
              <a:rPr lang="en-US" altLang="en-US" sz="2400" dirty="0"/>
              <a:t>Defining the company’s mission</a:t>
            </a:r>
          </a:p>
          <a:p>
            <a:pPr lvl="1">
              <a:buSzPct val="125000"/>
              <a:tabLst>
                <a:tab pos="0" algn="l"/>
              </a:tabLst>
            </a:pPr>
            <a:r>
              <a:rPr lang="en-US" altLang="en-US" sz="2400" dirty="0"/>
              <a:t>Setting objectives and goals</a:t>
            </a:r>
          </a:p>
          <a:p>
            <a:pPr lvl="1">
              <a:buSzPct val="125000"/>
              <a:tabLst>
                <a:tab pos="0" algn="l"/>
              </a:tabLst>
            </a:pPr>
            <a:r>
              <a:rPr lang="en-US" altLang="en-US" sz="2400" dirty="0"/>
              <a:t>Designing a business portfolio</a:t>
            </a:r>
          </a:p>
          <a:p>
            <a:pPr lvl="1">
              <a:buSzPct val="125000"/>
              <a:tabLst>
                <a:tab pos="0" algn="l"/>
              </a:tabLst>
            </a:pPr>
            <a:r>
              <a:rPr lang="en-US" altLang="en-US" sz="2400" dirty="0"/>
              <a:t>Developing functional plans</a:t>
            </a:r>
          </a:p>
          <a:p>
            <a:pPr>
              <a:buSzPct val="125000"/>
              <a:tabLst>
                <a:tab pos="0" algn="l"/>
              </a:tabLst>
            </a:pPr>
            <a:r>
              <a:rPr lang="en-US" altLang="en-US" sz="2600" dirty="0"/>
              <a:t>Company mission statement</a:t>
            </a:r>
          </a:p>
          <a:p>
            <a:pPr lvl="1">
              <a:buSzPct val="125000"/>
              <a:tabLst>
                <a:tab pos="0" algn="l"/>
              </a:tabLst>
            </a:pPr>
            <a:r>
              <a:rPr lang="en-US" altLang="en-US" sz="2400" dirty="0"/>
              <a:t>Market oriented, realistic, specific</a:t>
            </a:r>
          </a:p>
          <a:p>
            <a:pPr lvl="1">
              <a:buSzPct val="125000"/>
              <a:tabLst>
                <a:tab pos="0" algn="l"/>
              </a:tabLst>
            </a:pPr>
            <a:r>
              <a:rPr lang="en-US" altLang="en-US" sz="2400" dirty="0"/>
              <a:t>Motivating, consistent with market environment</a:t>
            </a:r>
          </a:p>
        </p:txBody>
      </p:sp>
    </p:spTree>
    <p:extLst>
      <p:ext uri="{BB962C8B-B14F-4D97-AF65-F5344CB8AC3E}">
        <p14:creationId xmlns:p14="http://schemas.microsoft.com/office/powerpoint/2010/main" val="1154286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2-2</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Discuss how to design business portfolios and </a:t>
            </a:r>
            <a:r>
              <a:rPr lang="en-US" altLang="en-US" sz="2600" dirty="0">
                <a:solidFill>
                  <a:srgbClr val="000000"/>
                </a:solidFill>
              </a:rPr>
              <a:t>develop</a:t>
            </a:r>
            <a:r>
              <a:rPr lang="en-US" altLang="en-US" sz="2600" dirty="0">
                <a:solidFill>
                  <a:srgbClr val="008000"/>
                </a:solidFill>
              </a:rPr>
              <a:t> </a:t>
            </a:r>
            <a:r>
              <a:rPr lang="en-US" altLang="en-US" sz="2600" dirty="0"/>
              <a:t>growth strategies.</a:t>
            </a:r>
            <a:endParaRPr lang="en-US" sz="2600" dirty="0"/>
          </a:p>
        </p:txBody>
      </p:sp>
    </p:spTree>
    <p:extLst>
      <p:ext uri="{BB962C8B-B14F-4D97-AF65-F5344CB8AC3E}">
        <p14:creationId xmlns:p14="http://schemas.microsoft.com/office/powerpoint/2010/main" val="1466787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Business Portfolio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Collection of businesses and products that make up the company</a:t>
            </a:r>
          </a:p>
          <a:p>
            <a:r>
              <a:rPr lang="en-US" altLang="en-US" sz="2600" dirty="0"/>
              <a:t>Steps in business portfolio planning:</a:t>
            </a:r>
          </a:p>
          <a:p>
            <a:pPr lvl="1"/>
            <a:r>
              <a:rPr lang="en-US" altLang="en-US" sz="2400" dirty="0"/>
              <a:t>Analyze the firm’s </a:t>
            </a:r>
            <a:r>
              <a:rPr lang="en-US" altLang="en-US" sz="2400" b="1" dirty="0"/>
              <a:t>current</a:t>
            </a:r>
            <a:r>
              <a:rPr lang="en-US" altLang="en-US" sz="2400" i="1" dirty="0"/>
              <a:t> </a:t>
            </a:r>
            <a:r>
              <a:rPr lang="en-US" altLang="en-US" sz="2400" dirty="0"/>
              <a:t>business portfolio </a:t>
            </a:r>
          </a:p>
          <a:p>
            <a:pPr lvl="1"/>
            <a:r>
              <a:rPr lang="en-US" altLang="en-US" sz="2400" dirty="0"/>
              <a:t>Develop strategies to shape the </a:t>
            </a:r>
            <a:r>
              <a:rPr lang="en-US" altLang="en-US" sz="2400" b="1" dirty="0"/>
              <a:t>future</a:t>
            </a:r>
            <a:r>
              <a:rPr lang="en-US" altLang="en-US" sz="2400" dirty="0"/>
              <a:t> portfolio</a:t>
            </a:r>
            <a:endParaRPr lang="en-US" sz="2400" dirty="0"/>
          </a:p>
        </p:txBody>
      </p:sp>
    </p:spTree>
    <p:extLst>
      <p:ext uri="{BB962C8B-B14F-4D97-AF65-F5344CB8AC3E}">
        <p14:creationId xmlns:p14="http://schemas.microsoft.com/office/powerpoint/2010/main" val="2359877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Business Portfolio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3733800" cy="4525963"/>
          </a:xfrm>
        </p:spPr>
        <p:txBody>
          <a:bodyPr/>
          <a:lstStyle/>
          <a:p>
            <a:pPr marL="0" indent="0">
              <a:buNone/>
            </a:pPr>
            <a:r>
              <a:rPr lang="en-US" sz="2600" dirty="0">
                <a:latin typeface="Arial" charset="0"/>
              </a:rPr>
              <a:t>Disney has become a sprawling collection of media and entertainment businesses.</a:t>
            </a:r>
            <a:endParaRPr lang="en-US" altLang="en-US" sz="2600" dirty="0"/>
          </a:p>
        </p:txBody>
      </p:sp>
      <p:pic>
        <p:nvPicPr>
          <p:cNvPr id="4" name="Picture 3" descr="Mickey mouse stands on a rooftop with a magic wand in his hand."/>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58928" y="1600200"/>
            <a:ext cx="4327872" cy="2714668"/>
          </a:xfrm>
          <a:prstGeom prst="rect">
            <a:avLst/>
          </a:prstGeom>
        </p:spPr>
      </p:pic>
    </p:spTree>
    <p:extLst>
      <p:ext uri="{BB962C8B-B14F-4D97-AF65-F5344CB8AC3E}">
        <p14:creationId xmlns:p14="http://schemas.microsoft.com/office/powerpoint/2010/main" val="3894675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Portfolio Analysis</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Management’s evaluation of the products and businesses that make up the company</a:t>
            </a:r>
          </a:p>
          <a:p>
            <a:pPr lvl="1"/>
            <a:r>
              <a:rPr lang="en-US" altLang="en-US" sz="2400" dirty="0">
                <a:solidFill>
                  <a:srgbClr val="000000"/>
                </a:solidFill>
              </a:rPr>
              <a:t>Identify the strategic business units (SBUs)</a:t>
            </a:r>
          </a:p>
          <a:p>
            <a:pPr lvl="1"/>
            <a:r>
              <a:rPr lang="en-US" altLang="en-US" sz="2400" dirty="0">
                <a:solidFill>
                  <a:srgbClr val="000000"/>
                </a:solidFill>
              </a:rPr>
              <a:t>Assess SBUs’ attractiveness and decide on the level of support SBU deserves</a:t>
            </a:r>
            <a:endParaRPr lang="en-US" altLang="en-US" sz="2400" dirty="0"/>
          </a:p>
          <a:p>
            <a:r>
              <a:rPr lang="en-US" altLang="en-US" sz="2600" dirty="0"/>
              <a:t>Direct resources toward more profitable businesses and phase down or drop its weaker ones</a:t>
            </a:r>
          </a:p>
        </p:txBody>
      </p:sp>
    </p:spTree>
    <p:extLst>
      <p:ext uri="{BB962C8B-B14F-4D97-AF65-F5344CB8AC3E}">
        <p14:creationId xmlns:p14="http://schemas.microsoft.com/office/powerpoint/2010/main" val="752231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305800" cy="1066800"/>
          </a:xfrm>
        </p:spPr>
        <p:txBody>
          <a:bodyPr/>
          <a:lstStyle/>
          <a:p>
            <a:r>
              <a:rPr lang="en-US" altLang="en-US" dirty="0">
                <a:latin typeface="+mj-lt"/>
              </a:rPr>
              <a:t>Figure 2.2 - The BCG Growth-Share Matrix</a:t>
            </a:r>
            <a:endParaRPr lang="en-US" dirty="0">
              <a:latin typeface="+mj-lt"/>
            </a:endParaRPr>
          </a:p>
        </p:txBody>
      </p:sp>
      <p:pic>
        <p:nvPicPr>
          <p:cNvPr id="5" name="Picture 2" descr="A matrix plots market growth rate on the vertical axis from low to high. Relative market share is plotted on the horizontal axis from high to low. Four icons are plotted: lower left corner is cash cow with low market growth rate and high relative market share; lower right corner is a dog with low market growth rate and low relative market share; upper left corner is a star with high market growth rate and high relative market share; and upper right corner is a question mark with high market growth rate and low relative market share."/>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77926" y="1752600"/>
            <a:ext cx="6264348" cy="4292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174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07194" y="304800"/>
            <a:ext cx="8033147" cy="683536"/>
          </a:xfrm>
        </p:spPr>
        <p:txBody>
          <a:bodyPr/>
          <a:lstStyle/>
          <a:p>
            <a:r>
              <a:rPr lang="en-GB" b="1" dirty="0"/>
              <a:t>Strategic Models</a:t>
            </a:r>
          </a:p>
        </p:txBody>
      </p:sp>
      <p:sp>
        <p:nvSpPr>
          <p:cNvPr id="3" name="Content Placeholder 2"/>
          <p:cNvSpPr>
            <a:spLocks noGrp="1"/>
          </p:cNvSpPr>
          <p:nvPr>
            <p:ph idx="1"/>
          </p:nvPr>
        </p:nvSpPr>
        <p:spPr>
          <a:xfrm>
            <a:off x="407194" y="1752600"/>
            <a:ext cx="8486774" cy="4724400"/>
          </a:xfrm>
        </p:spPr>
        <p:txBody>
          <a:bodyPr>
            <a:normAutofit fontScale="92500" lnSpcReduction="20000"/>
          </a:bodyPr>
          <a:lstStyle/>
          <a:p>
            <a:pPr marL="0" indent="0">
              <a:buNone/>
            </a:pPr>
            <a:r>
              <a:rPr lang="en-GB" b="1" dirty="0"/>
              <a:t>Product/Portfolio Strategy – Boston Consulting Group Matrix</a:t>
            </a:r>
          </a:p>
          <a:p>
            <a:pPr marL="0" indent="0">
              <a:buNone/>
            </a:pPr>
            <a:endParaRPr lang="en-GB" dirty="0"/>
          </a:p>
          <a:p>
            <a:pPr>
              <a:buFont typeface="Wingdings" charset="2"/>
              <a:buChar char="Ø"/>
            </a:pPr>
            <a:r>
              <a:rPr lang="en-GB" sz="1800" b="1" dirty="0"/>
              <a:t>Star:	</a:t>
            </a:r>
            <a:r>
              <a:rPr lang="en-GB" sz="1800" dirty="0"/>
              <a:t>	Business unit or product which has high market share in a 			growing market.  Needs investment to support growth but 				good profits</a:t>
            </a:r>
          </a:p>
          <a:p>
            <a:endParaRPr lang="en-GB" sz="1800" dirty="0"/>
          </a:p>
          <a:p>
            <a:pPr>
              <a:buFont typeface="Wingdings" charset="2"/>
              <a:buChar char="Ø"/>
            </a:pPr>
            <a:r>
              <a:rPr lang="en-GB" sz="1800" b="1" dirty="0"/>
              <a:t>?		</a:t>
            </a:r>
            <a:r>
              <a:rPr lang="en-GB" sz="1800" dirty="0"/>
              <a:t>Low market share in growing market.  Could become star with investment</a:t>
            </a:r>
          </a:p>
          <a:p>
            <a:pPr>
              <a:buFont typeface="Wingdings" charset="2"/>
              <a:buChar char="Ø"/>
            </a:pPr>
            <a:endParaRPr lang="en-GB" sz="1800" dirty="0"/>
          </a:p>
          <a:p>
            <a:pPr>
              <a:buFont typeface="Wingdings" charset="2"/>
              <a:buChar char="Ø"/>
            </a:pPr>
            <a:r>
              <a:rPr lang="en-GB" sz="1800" b="1" dirty="0"/>
              <a:t>Cash Cow:	</a:t>
            </a:r>
            <a:r>
              <a:rPr lang="en-GB" sz="1800" dirty="0"/>
              <a:t>High market share in a mature market.  Growth is low but investment 		needs are less.  Profits should fund investment in 				question marks</a:t>
            </a:r>
          </a:p>
          <a:p>
            <a:pPr>
              <a:buFont typeface="Wingdings" charset="2"/>
              <a:buChar char="Ø"/>
            </a:pPr>
            <a:endParaRPr lang="en-GB" sz="1800" b="1" dirty="0"/>
          </a:p>
          <a:p>
            <a:pPr>
              <a:buFont typeface="Wingdings" charset="2"/>
              <a:buChar char="Ø"/>
            </a:pPr>
            <a:r>
              <a:rPr lang="en-GB" sz="1800" b="1" dirty="0"/>
              <a:t>Dogs:		</a:t>
            </a:r>
            <a:r>
              <a:rPr lang="en-GB" sz="1800" dirty="0"/>
              <a:t>Low share in declining markets.  Consider divestment or closure</a:t>
            </a:r>
            <a:endParaRPr lang="en-GB" sz="1800" b="1" dirty="0"/>
          </a:p>
          <a:p>
            <a:endParaRPr lang="en-GB" sz="1800" b="1" dirty="0"/>
          </a:p>
          <a:p>
            <a:endParaRPr lang="en-GB" sz="1800" b="1" dirty="0"/>
          </a:p>
        </p:txBody>
      </p:sp>
    </p:spTree>
    <p:extLst>
      <p:ext uri="{BB962C8B-B14F-4D97-AF65-F5344CB8AC3E}">
        <p14:creationId xmlns:p14="http://schemas.microsoft.com/office/powerpoint/2010/main" val="1616570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Activity</a:t>
            </a:r>
          </a:p>
        </p:txBody>
      </p:sp>
      <p:sp>
        <p:nvSpPr>
          <p:cNvPr id="3" name="Content Placeholder 2"/>
          <p:cNvSpPr>
            <a:spLocks noGrp="1"/>
          </p:cNvSpPr>
          <p:nvPr>
            <p:ph idx="1"/>
          </p:nvPr>
        </p:nvSpPr>
        <p:spPr>
          <a:xfrm>
            <a:off x="628650" y="2003822"/>
            <a:ext cx="7886700" cy="3486150"/>
          </a:xfrm>
        </p:spPr>
        <p:txBody>
          <a:bodyPr/>
          <a:lstStyle/>
          <a:p>
            <a:pPr marL="0" indent="0" defTabSz="685800">
              <a:spcBef>
                <a:spcPts val="0"/>
              </a:spcBef>
              <a:buClrTx/>
              <a:buSzTx/>
              <a:buNone/>
              <a:defRPr/>
            </a:pPr>
            <a:r>
              <a:rPr lang="en-US" sz="3600" dirty="0"/>
              <a:t>Apply the BCG to an organization with a  multiple product portfolio of your choice</a:t>
            </a:r>
          </a:p>
        </p:txBody>
      </p:sp>
    </p:spTree>
    <p:extLst>
      <p:ext uri="{BB962C8B-B14F-4D97-AF65-F5344CB8AC3E}">
        <p14:creationId xmlns:p14="http://schemas.microsoft.com/office/powerpoint/2010/main" val="3484077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74586"/>
            <a:ext cx="7886700" cy="797065"/>
          </a:xfrm>
        </p:spPr>
        <p:txBody>
          <a:bodyPr/>
          <a:lstStyle/>
          <a:p>
            <a:r>
              <a:rPr lang="en-US" b="1" dirty="0"/>
              <a:t>Activity</a:t>
            </a:r>
          </a:p>
        </p:txBody>
      </p:sp>
      <p:sp>
        <p:nvSpPr>
          <p:cNvPr id="3" name="Content Placeholder 2"/>
          <p:cNvSpPr>
            <a:spLocks noGrp="1"/>
          </p:cNvSpPr>
          <p:nvPr>
            <p:ph idx="1"/>
          </p:nvPr>
        </p:nvSpPr>
        <p:spPr>
          <a:xfrm>
            <a:off x="628650" y="1771651"/>
            <a:ext cx="7886700" cy="3718322"/>
          </a:xfrm>
        </p:spPr>
        <p:txBody>
          <a:bodyPr/>
          <a:lstStyle/>
          <a:p>
            <a:pPr marL="0" indent="0" defTabSz="685800">
              <a:spcBef>
                <a:spcPts val="0"/>
              </a:spcBef>
              <a:buClrTx/>
              <a:buSzTx/>
              <a:buNone/>
              <a:defRPr/>
            </a:pPr>
            <a:r>
              <a:rPr lang="en-US" dirty="0"/>
              <a:t>Example - Volkswagen</a:t>
            </a:r>
          </a:p>
        </p:txBody>
      </p:sp>
      <p:graphicFrame>
        <p:nvGraphicFramePr>
          <p:cNvPr id="6" name="Table 5"/>
          <p:cNvGraphicFramePr>
            <a:graphicFrameLocks noGrp="1"/>
          </p:cNvGraphicFramePr>
          <p:nvPr>
            <p:extLst/>
          </p:nvPr>
        </p:nvGraphicFramePr>
        <p:xfrm>
          <a:off x="1523997" y="2330451"/>
          <a:ext cx="6731002" cy="2880241"/>
        </p:xfrm>
        <a:graphic>
          <a:graphicData uri="http://schemas.openxmlformats.org/drawingml/2006/table">
            <a:tbl>
              <a:tblPr firstRow="1" bandRow="1">
                <a:tableStyleId>{5C22544A-7EE6-4342-B048-85BDC9FD1C3A}</a:tableStyleId>
              </a:tblPr>
              <a:tblGrid>
                <a:gridCol w="3365501">
                  <a:extLst>
                    <a:ext uri="{9D8B030D-6E8A-4147-A177-3AD203B41FA5}">
                      <a16:colId xmlns:a16="http://schemas.microsoft.com/office/drawing/2014/main" val="20000"/>
                    </a:ext>
                  </a:extLst>
                </a:gridCol>
                <a:gridCol w="3365501">
                  <a:extLst>
                    <a:ext uri="{9D8B030D-6E8A-4147-A177-3AD203B41FA5}">
                      <a16:colId xmlns:a16="http://schemas.microsoft.com/office/drawing/2014/main" val="20001"/>
                    </a:ext>
                  </a:extLst>
                </a:gridCol>
              </a:tblGrid>
              <a:tr h="1440061">
                <a:tc>
                  <a:txBody>
                    <a:bodyPr/>
                    <a:lstStyle/>
                    <a:p>
                      <a:pPr algn="ctr"/>
                      <a:r>
                        <a:rPr lang="en-US" sz="1800" dirty="0">
                          <a:solidFill>
                            <a:schemeClr val="tx1"/>
                          </a:solidFill>
                        </a:rPr>
                        <a:t>Star</a:t>
                      </a:r>
                    </a:p>
                    <a:p>
                      <a:pPr algn="ctr"/>
                      <a:endParaRPr lang="en-US" sz="1800" dirty="0">
                        <a:solidFill>
                          <a:schemeClr val="tx1"/>
                        </a:solidFill>
                      </a:endParaRPr>
                    </a:p>
                    <a:p>
                      <a:pPr algn="ctr"/>
                      <a:r>
                        <a:rPr lang="en-US" sz="1800" b="0" dirty="0">
                          <a:solidFill>
                            <a:schemeClr val="tx1"/>
                          </a:solidFill>
                        </a:rPr>
                        <a:t>Tiguan</a:t>
                      </a:r>
                    </a:p>
                  </a:txBody>
                  <a:tcPr marL="68580" marR="68580" marT="34290" marB="34290"/>
                </a:tc>
                <a:tc>
                  <a:txBody>
                    <a:bodyPr/>
                    <a:lstStyle/>
                    <a:p>
                      <a:pPr algn="ctr"/>
                      <a:r>
                        <a:rPr lang="en-US" sz="1800" dirty="0">
                          <a:solidFill>
                            <a:schemeClr val="tx1"/>
                          </a:solidFill>
                        </a:rPr>
                        <a:t>Question</a:t>
                      </a:r>
                      <a:r>
                        <a:rPr lang="en-US" sz="1800" baseline="0" dirty="0">
                          <a:solidFill>
                            <a:schemeClr val="tx1"/>
                          </a:solidFill>
                        </a:rPr>
                        <a:t> Mark</a:t>
                      </a:r>
                      <a:endParaRPr lang="en-US" sz="1800" dirty="0">
                        <a:solidFill>
                          <a:schemeClr val="tx1"/>
                        </a:solidFill>
                      </a:endParaRPr>
                    </a:p>
                    <a:p>
                      <a:pPr algn="ctr"/>
                      <a:endParaRPr lang="en-US" sz="1800" dirty="0">
                        <a:solidFill>
                          <a:schemeClr val="tx1"/>
                        </a:solidFill>
                      </a:endParaRPr>
                    </a:p>
                    <a:p>
                      <a:pPr algn="ctr"/>
                      <a:r>
                        <a:rPr lang="en-US" sz="1800" b="0" dirty="0">
                          <a:solidFill>
                            <a:schemeClr val="tx1"/>
                          </a:solidFill>
                        </a:rPr>
                        <a:t>Golf GTE</a:t>
                      </a:r>
                    </a:p>
                  </a:txBody>
                  <a:tcPr marL="68580" marR="68580" marT="34290" marB="34290"/>
                </a:tc>
                <a:extLst>
                  <a:ext uri="{0D108BD9-81ED-4DB2-BD59-A6C34878D82A}">
                    <a16:rowId xmlns:a16="http://schemas.microsoft.com/office/drawing/2014/main" val="10000"/>
                  </a:ext>
                </a:extLst>
              </a:tr>
              <a:tr h="1440180">
                <a:tc>
                  <a:txBody>
                    <a:bodyPr/>
                    <a:lstStyle/>
                    <a:p>
                      <a:pPr algn="ctr"/>
                      <a:r>
                        <a:rPr lang="en-US" sz="1800" b="1" dirty="0">
                          <a:solidFill>
                            <a:schemeClr val="tx1"/>
                          </a:solidFill>
                        </a:rPr>
                        <a:t>Cash</a:t>
                      </a:r>
                      <a:r>
                        <a:rPr lang="en-US" sz="1800" b="1" baseline="0" dirty="0">
                          <a:solidFill>
                            <a:schemeClr val="tx1"/>
                          </a:solidFill>
                        </a:rPr>
                        <a:t> Cow</a:t>
                      </a:r>
                    </a:p>
                    <a:p>
                      <a:pPr algn="ctr"/>
                      <a:endParaRPr lang="en-US" sz="1800" b="1" baseline="0" dirty="0">
                        <a:solidFill>
                          <a:schemeClr val="tx1"/>
                        </a:solidFill>
                      </a:endParaRPr>
                    </a:p>
                    <a:p>
                      <a:pPr algn="ctr"/>
                      <a:r>
                        <a:rPr lang="en-US" sz="1800" b="0" baseline="0" dirty="0">
                          <a:solidFill>
                            <a:schemeClr val="tx1"/>
                          </a:solidFill>
                        </a:rPr>
                        <a:t>Golf</a:t>
                      </a:r>
                    </a:p>
                    <a:p>
                      <a:pPr algn="ctr"/>
                      <a:r>
                        <a:rPr lang="en-US" sz="1800" b="0" baseline="0" dirty="0">
                          <a:solidFill>
                            <a:schemeClr val="tx1"/>
                          </a:solidFill>
                        </a:rPr>
                        <a:t>Passat</a:t>
                      </a:r>
                    </a:p>
                    <a:p>
                      <a:pPr algn="ctr"/>
                      <a:r>
                        <a:rPr lang="en-US" sz="1800" b="0" baseline="0" dirty="0">
                          <a:solidFill>
                            <a:schemeClr val="tx1"/>
                          </a:solidFill>
                        </a:rPr>
                        <a:t>Polo</a:t>
                      </a:r>
                      <a:endParaRPr lang="en-US" sz="1800" b="0" dirty="0">
                        <a:solidFill>
                          <a:schemeClr val="tx1"/>
                        </a:solidFill>
                      </a:endParaRPr>
                    </a:p>
                  </a:txBody>
                  <a:tcPr marL="68580" marR="68580" marT="34290" marB="34290"/>
                </a:tc>
                <a:tc>
                  <a:txBody>
                    <a:bodyPr/>
                    <a:lstStyle/>
                    <a:p>
                      <a:pPr algn="ctr"/>
                      <a:r>
                        <a:rPr lang="en-US" sz="1800" b="1" dirty="0">
                          <a:solidFill>
                            <a:schemeClr val="tx1"/>
                          </a:solidFill>
                        </a:rPr>
                        <a:t>Dog</a:t>
                      </a:r>
                    </a:p>
                    <a:p>
                      <a:pPr algn="ctr"/>
                      <a:endParaRPr lang="en-US" sz="1800" b="1" dirty="0">
                        <a:solidFill>
                          <a:schemeClr val="tx1"/>
                        </a:solidFill>
                      </a:endParaRPr>
                    </a:p>
                    <a:p>
                      <a:pPr algn="ctr"/>
                      <a:r>
                        <a:rPr lang="en-US" sz="1800" b="0" dirty="0">
                          <a:solidFill>
                            <a:schemeClr val="tx1"/>
                          </a:solidFill>
                        </a:rPr>
                        <a:t>Sharan</a:t>
                      </a:r>
                    </a:p>
                    <a:p>
                      <a:pPr algn="ctr"/>
                      <a:r>
                        <a:rPr lang="en-US" sz="1800" b="0" dirty="0">
                          <a:solidFill>
                            <a:schemeClr val="tx1"/>
                          </a:solidFill>
                        </a:rPr>
                        <a:t>(collaboration</a:t>
                      </a:r>
                      <a:r>
                        <a:rPr lang="en-US" sz="1800" b="0" baseline="0" dirty="0">
                          <a:solidFill>
                            <a:schemeClr val="tx1"/>
                          </a:solidFill>
                        </a:rPr>
                        <a:t> with Seat and Ford)</a:t>
                      </a:r>
                      <a:endParaRPr lang="en-US" sz="1800" b="0" dirty="0">
                        <a:solidFill>
                          <a:schemeClr val="tx1"/>
                        </a:solidFill>
                      </a:endParaRPr>
                    </a:p>
                  </a:txBody>
                  <a:tcPr marL="68580" marR="68580" marT="34290" marB="34290"/>
                </a:tc>
                <a:extLst>
                  <a:ext uri="{0D108BD9-81ED-4DB2-BD59-A6C34878D82A}">
                    <a16:rowId xmlns:a16="http://schemas.microsoft.com/office/drawing/2014/main" val="10001"/>
                  </a:ext>
                </a:extLst>
              </a:tr>
            </a:tbl>
          </a:graphicData>
        </a:graphic>
      </p:graphicFrame>
      <p:cxnSp>
        <p:nvCxnSpPr>
          <p:cNvPr id="8" name="Straight Arrow Connector 7"/>
          <p:cNvCxnSpPr/>
          <p:nvPr/>
        </p:nvCxnSpPr>
        <p:spPr>
          <a:xfrm>
            <a:off x="1219199" y="2330451"/>
            <a:ext cx="12701" cy="2880122"/>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1524000" y="5340351"/>
            <a:ext cx="6731000" cy="1270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0" y="3492064"/>
            <a:ext cx="1396536" cy="300082"/>
          </a:xfrm>
          <a:prstGeom prst="rect">
            <a:avLst/>
          </a:prstGeom>
          <a:noFill/>
        </p:spPr>
        <p:txBody>
          <a:bodyPr wrap="none" rtlCol="0">
            <a:spAutoFit/>
          </a:bodyPr>
          <a:lstStyle/>
          <a:p>
            <a:r>
              <a:rPr lang="en-US" sz="1350" b="1" dirty="0"/>
              <a:t>Market Growth</a:t>
            </a:r>
          </a:p>
        </p:txBody>
      </p:sp>
      <p:sp>
        <p:nvSpPr>
          <p:cNvPr id="14" name="TextBox 13"/>
          <p:cNvSpPr txBox="1"/>
          <p:nvPr/>
        </p:nvSpPr>
        <p:spPr>
          <a:xfrm>
            <a:off x="4336558" y="5381448"/>
            <a:ext cx="1271502" cy="300082"/>
          </a:xfrm>
          <a:prstGeom prst="rect">
            <a:avLst/>
          </a:prstGeom>
          <a:noFill/>
        </p:spPr>
        <p:txBody>
          <a:bodyPr wrap="none" rtlCol="0">
            <a:spAutoFit/>
          </a:bodyPr>
          <a:lstStyle/>
          <a:p>
            <a:r>
              <a:rPr lang="en-US" sz="1350" b="1"/>
              <a:t>Market Share</a:t>
            </a:r>
            <a:endParaRPr lang="en-US" sz="1350" b="1" dirty="0"/>
          </a:p>
        </p:txBody>
      </p:sp>
      <p:sp>
        <p:nvSpPr>
          <p:cNvPr id="15" name="TextBox 14"/>
          <p:cNvSpPr txBox="1"/>
          <p:nvPr/>
        </p:nvSpPr>
        <p:spPr>
          <a:xfrm>
            <a:off x="622070" y="2330450"/>
            <a:ext cx="540533" cy="300082"/>
          </a:xfrm>
          <a:prstGeom prst="rect">
            <a:avLst/>
          </a:prstGeom>
          <a:noFill/>
        </p:spPr>
        <p:txBody>
          <a:bodyPr wrap="none" rtlCol="0">
            <a:spAutoFit/>
          </a:bodyPr>
          <a:lstStyle/>
          <a:p>
            <a:r>
              <a:rPr lang="en-US" sz="1350"/>
              <a:t>High</a:t>
            </a:r>
          </a:p>
        </p:txBody>
      </p:sp>
      <p:sp>
        <p:nvSpPr>
          <p:cNvPr id="16" name="TextBox 15"/>
          <p:cNvSpPr txBox="1"/>
          <p:nvPr/>
        </p:nvSpPr>
        <p:spPr>
          <a:xfrm>
            <a:off x="1538768" y="5439747"/>
            <a:ext cx="540533" cy="300082"/>
          </a:xfrm>
          <a:prstGeom prst="rect">
            <a:avLst/>
          </a:prstGeom>
          <a:noFill/>
        </p:spPr>
        <p:txBody>
          <a:bodyPr wrap="none" rtlCol="0">
            <a:spAutoFit/>
          </a:bodyPr>
          <a:lstStyle/>
          <a:p>
            <a:r>
              <a:rPr lang="en-US" sz="1350"/>
              <a:t>High</a:t>
            </a:r>
          </a:p>
        </p:txBody>
      </p:sp>
      <p:sp>
        <p:nvSpPr>
          <p:cNvPr id="17" name="TextBox 16"/>
          <p:cNvSpPr txBox="1"/>
          <p:nvPr/>
        </p:nvSpPr>
        <p:spPr>
          <a:xfrm>
            <a:off x="7962900" y="5439747"/>
            <a:ext cx="502061" cy="300082"/>
          </a:xfrm>
          <a:prstGeom prst="rect">
            <a:avLst/>
          </a:prstGeom>
          <a:noFill/>
        </p:spPr>
        <p:txBody>
          <a:bodyPr wrap="none" rtlCol="0">
            <a:spAutoFit/>
          </a:bodyPr>
          <a:lstStyle/>
          <a:p>
            <a:r>
              <a:rPr lang="en-US" sz="1350"/>
              <a:t>Low</a:t>
            </a:r>
          </a:p>
        </p:txBody>
      </p:sp>
      <p:sp>
        <p:nvSpPr>
          <p:cNvPr id="18" name="TextBox 17"/>
          <p:cNvSpPr txBox="1"/>
          <p:nvPr/>
        </p:nvSpPr>
        <p:spPr>
          <a:xfrm>
            <a:off x="616782" y="5063351"/>
            <a:ext cx="502061" cy="300082"/>
          </a:xfrm>
          <a:prstGeom prst="rect">
            <a:avLst/>
          </a:prstGeom>
          <a:noFill/>
        </p:spPr>
        <p:txBody>
          <a:bodyPr wrap="none" rtlCol="0">
            <a:spAutoFit/>
          </a:bodyPr>
          <a:lstStyle/>
          <a:p>
            <a:r>
              <a:rPr lang="en-US" sz="1350"/>
              <a:t>Low</a:t>
            </a:r>
          </a:p>
        </p:txBody>
      </p:sp>
    </p:spTree>
    <p:extLst>
      <p:ext uri="{BB962C8B-B14F-4D97-AF65-F5344CB8AC3E}">
        <p14:creationId xmlns:p14="http://schemas.microsoft.com/office/powerpoint/2010/main" val="2174829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Growth-Share Matrix</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Evaluates a company’s SBUs in terms of market growth rate and relative market share</a:t>
            </a:r>
          </a:p>
          <a:p>
            <a:r>
              <a:rPr lang="en-US" altLang="en-US" sz="2600" dirty="0">
                <a:solidFill>
                  <a:srgbClr val="000000"/>
                </a:solidFill>
              </a:rPr>
              <a:t>Problems with Growth-Share Matrix</a:t>
            </a:r>
          </a:p>
          <a:p>
            <a:pPr lvl="1"/>
            <a:r>
              <a:rPr lang="en-US" altLang="en-US" sz="2400" dirty="0">
                <a:solidFill>
                  <a:srgbClr val="000000"/>
                </a:solidFill>
              </a:rPr>
              <a:t>Difficult, time consuming, and costly</a:t>
            </a:r>
          </a:p>
          <a:p>
            <a:pPr lvl="1"/>
            <a:r>
              <a:rPr lang="en-US" altLang="en-US" sz="2400" dirty="0">
                <a:solidFill>
                  <a:srgbClr val="000000"/>
                </a:solidFill>
              </a:rPr>
              <a:t>Difficult to define and measure </a:t>
            </a:r>
          </a:p>
          <a:p>
            <a:pPr lvl="1"/>
            <a:r>
              <a:rPr lang="en-US" altLang="en-US" sz="2400" dirty="0">
                <a:solidFill>
                  <a:srgbClr val="000000"/>
                </a:solidFill>
              </a:rPr>
              <a:t>Provides little advice for future planning</a:t>
            </a:r>
            <a:endParaRPr lang="en-US" altLang="en-US" sz="2400" dirty="0"/>
          </a:p>
        </p:txBody>
      </p:sp>
    </p:spTree>
    <p:extLst>
      <p:ext uri="{BB962C8B-B14F-4D97-AF65-F5344CB8AC3E}">
        <p14:creationId xmlns:p14="http://schemas.microsoft.com/office/powerpoint/2010/main" val="14841226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305800" cy="1066800"/>
          </a:xfrm>
        </p:spPr>
        <p:txBody>
          <a:bodyPr/>
          <a:lstStyle/>
          <a:p>
            <a:r>
              <a:rPr lang="en-US" altLang="en-US" dirty="0">
                <a:latin typeface="+mj-lt"/>
              </a:rPr>
              <a:t>Figure 2.3 - The Product/Market Expansion Grid</a:t>
            </a:r>
            <a:endParaRPr lang="en-US" dirty="0">
              <a:latin typeface="+mj-lt"/>
            </a:endParaRPr>
          </a:p>
        </p:txBody>
      </p:sp>
      <p:pic>
        <p:nvPicPr>
          <p:cNvPr id="4" name="Picture 2" descr="Existing markets and new markets provide avenues for both existing products and new products. In existing markets: existing products allow market penetration; new products allow for product development. In new markets: existing products allow for market development; new products allow for diversification."/>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905000"/>
            <a:ext cx="7998762" cy="3919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15436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305800" cy="1066800"/>
          </a:xfrm>
        </p:spPr>
        <p:txBody>
          <a:bodyPr/>
          <a:lstStyle/>
          <a:p>
            <a:r>
              <a:rPr lang="en-US" altLang="en-US" dirty="0">
                <a:latin typeface="+mj-lt"/>
              </a:rPr>
              <a:t>The Product/Market Expansion Grid</a:t>
            </a:r>
            <a:endParaRPr lang="en-US" dirty="0">
              <a:latin typeface="+mj-lt"/>
            </a:endParaRPr>
          </a:p>
        </p:txBody>
      </p:sp>
      <p:sp>
        <p:nvSpPr>
          <p:cNvPr id="3" name="TextBox 2">
            <a:extLst>
              <a:ext uri="{FF2B5EF4-FFF2-40B4-BE49-F238E27FC236}">
                <a16:creationId xmlns:a16="http://schemas.microsoft.com/office/drawing/2014/main" id="{1B82C1C6-C1E4-714B-9D76-56B46F300A5F}"/>
              </a:ext>
            </a:extLst>
          </p:cNvPr>
          <p:cNvSpPr txBox="1"/>
          <p:nvPr/>
        </p:nvSpPr>
        <p:spPr>
          <a:xfrm>
            <a:off x="685800" y="1371600"/>
            <a:ext cx="8045792" cy="400110"/>
          </a:xfrm>
          <a:prstGeom prst="rect">
            <a:avLst/>
          </a:prstGeom>
          <a:noFill/>
        </p:spPr>
        <p:txBody>
          <a:bodyPr wrap="none" rtlCol="0">
            <a:spAutoFit/>
          </a:bodyPr>
          <a:lstStyle/>
          <a:p>
            <a:r>
              <a:rPr lang="en-US" sz="2000" dirty="0"/>
              <a:t>Apply the Product/Market Expansion to an organization of your choice</a:t>
            </a:r>
          </a:p>
        </p:txBody>
      </p:sp>
    </p:spTree>
    <p:extLst>
      <p:ext uri="{BB962C8B-B14F-4D97-AF65-F5344CB8AC3E}">
        <p14:creationId xmlns:p14="http://schemas.microsoft.com/office/powerpoint/2010/main" val="3211358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Developing Strategies for Growth</a:t>
            </a:r>
            <a:endParaRPr lang="en-US" sz="2000" b="0" dirty="0">
              <a:latin typeface="+mj-lt"/>
            </a:endParaRPr>
          </a:p>
        </p:txBody>
      </p:sp>
      <p:sp>
        <p:nvSpPr>
          <p:cNvPr id="3" name="Content Placeholder 2"/>
          <p:cNvSpPr>
            <a:spLocks noGrp="1"/>
          </p:cNvSpPr>
          <p:nvPr>
            <p:ph idx="1"/>
          </p:nvPr>
        </p:nvSpPr>
        <p:spPr>
          <a:xfrm>
            <a:off x="457200" y="1600200"/>
            <a:ext cx="3733800" cy="4525963"/>
          </a:xfrm>
        </p:spPr>
        <p:txBody>
          <a:bodyPr/>
          <a:lstStyle/>
          <a:p>
            <a:pPr marL="0" indent="0">
              <a:buNone/>
            </a:pPr>
            <a:r>
              <a:rPr lang="en-US" sz="2600" dirty="0"/>
              <a:t>Under Armour has grown at a blistering rate under its multipronged growth strategy.</a:t>
            </a:r>
            <a:endParaRPr lang="en-US" altLang="en-US" sz="2600" dirty="0"/>
          </a:p>
        </p:txBody>
      </p:sp>
      <p:pic>
        <p:nvPicPr>
          <p:cNvPr id="5" name="Picture 4" descr="A woman is doing push-ups in a gym with the following text overlaid her determined face: what’s beautiful; feeling the burn and fighting through it; no matter what, sweat every day; I will."/>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00600" y="1752600"/>
            <a:ext cx="3632110" cy="3565358"/>
          </a:xfrm>
          <a:prstGeom prst="rect">
            <a:avLst/>
          </a:prstGeom>
        </p:spPr>
      </p:pic>
    </p:spTree>
    <p:extLst>
      <p:ext uri="{BB962C8B-B14F-4D97-AF65-F5344CB8AC3E}">
        <p14:creationId xmlns:p14="http://schemas.microsoft.com/office/powerpoint/2010/main" val="2830480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Downsizing</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Products or business units that are unprofitable or no longer fit the company’s overall strategy</a:t>
            </a:r>
            <a:endParaRPr lang="en-US" altLang="en-US" sz="2600" dirty="0">
              <a:solidFill>
                <a:srgbClr val="000000"/>
              </a:solidFill>
            </a:endParaRPr>
          </a:p>
          <a:p>
            <a:r>
              <a:rPr lang="en-US" altLang="en-US" sz="2600" dirty="0"/>
              <a:t>Reasons to abandon products or markets</a:t>
            </a:r>
            <a:endParaRPr lang="en-US" altLang="en-US" sz="2600" dirty="0">
              <a:solidFill>
                <a:srgbClr val="000000"/>
              </a:solidFill>
            </a:endParaRPr>
          </a:p>
          <a:p>
            <a:pPr lvl="1"/>
            <a:r>
              <a:rPr lang="en-US" altLang="en-US" sz="2400" dirty="0"/>
              <a:t>Rapid growth of the company</a:t>
            </a:r>
          </a:p>
          <a:p>
            <a:pPr lvl="1"/>
            <a:r>
              <a:rPr lang="en-US" altLang="en-US" sz="2400" dirty="0"/>
              <a:t>Lack of experience in a market</a:t>
            </a:r>
          </a:p>
          <a:p>
            <a:pPr lvl="1"/>
            <a:r>
              <a:rPr lang="en-US" altLang="en-US" sz="2400" dirty="0"/>
              <a:t>Change in market environment</a:t>
            </a:r>
          </a:p>
          <a:p>
            <a:pPr lvl="1"/>
            <a:r>
              <a:rPr lang="en-US" altLang="en-US" sz="2400" dirty="0"/>
              <a:t>Decline of a particular product</a:t>
            </a:r>
          </a:p>
        </p:txBody>
      </p:sp>
    </p:spTree>
    <p:extLst>
      <p:ext uri="{BB962C8B-B14F-4D97-AF65-F5344CB8AC3E}">
        <p14:creationId xmlns:p14="http://schemas.microsoft.com/office/powerpoint/2010/main" val="22636884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Product Development</a:t>
            </a:r>
          </a:p>
        </p:txBody>
      </p:sp>
      <p:sp>
        <p:nvSpPr>
          <p:cNvPr id="4" name="Footer Placeholder 3"/>
          <p:cNvSpPr>
            <a:spLocks noGrp="1"/>
          </p:cNvSpPr>
          <p:nvPr>
            <p:ph type="ftr" sz="quarter" idx="11"/>
          </p:nvPr>
        </p:nvSpPr>
        <p:spPr/>
        <p:txBody>
          <a:bodyPr/>
          <a:lstStyle/>
          <a:p>
            <a:r>
              <a:rPr lang="en-GB"/>
              <a:t>Armstrong &amp; Kotler (2015)</a:t>
            </a:r>
          </a:p>
        </p:txBody>
      </p:sp>
      <p:sp>
        <p:nvSpPr>
          <p:cNvPr id="5" name="Slide Number Placeholder 4"/>
          <p:cNvSpPr>
            <a:spLocks noGrp="1"/>
          </p:cNvSpPr>
          <p:nvPr>
            <p:ph type="sldNum" sz="quarter" idx="12"/>
          </p:nvPr>
        </p:nvSpPr>
        <p:spPr/>
        <p:txBody>
          <a:bodyPr/>
          <a:lstStyle/>
          <a:p>
            <a:fld id="{71575599-8FC4-444D-BB58-2E6F7BA68A09}" type="slidenum">
              <a:rPr lang="en-GB" smtClean="0"/>
              <a:t>25</a:t>
            </a:fld>
            <a:endParaRPr lang="en-GB"/>
          </a:p>
        </p:txBody>
      </p:sp>
      <p:graphicFrame>
        <p:nvGraphicFramePr>
          <p:cNvPr id="6"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20809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 Life Cycle: Sales and Profits</a:t>
            </a:r>
          </a:p>
        </p:txBody>
      </p:sp>
      <p:sp>
        <p:nvSpPr>
          <p:cNvPr id="4" name="Footer Placeholder 3"/>
          <p:cNvSpPr>
            <a:spLocks noGrp="1"/>
          </p:cNvSpPr>
          <p:nvPr>
            <p:ph type="ftr" sz="quarter" idx="11"/>
          </p:nvPr>
        </p:nvSpPr>
        <p:spPr/>
        <p:txBody>
          <a:bodyPr/>
          <a:lstStyle/>
          <a:p>
            <a:r>
              <a:rPr lang="en-GB"/>
              <a:t>Armstrong &amp; Kotler (2015)</a:t>
            </a:r>
          </a:p>
        </p:txBody>
      </p:sp>
      <p:sp>
        <p:nvSpPr>
          <p:cNvPr id="5" name="Slide Number Placeholder 4"/>
          <p:cNvSpPr>
            <a:spLocks noGrp="1"/>
          </p:cNvSpPr>
          <p:nvPr>
            <p:ph type="sldNum" sz="quarter" idx="12"/>
          </p:nvPr>
        </p:nvSpPr>
        <p:spPr/>
        <p:txBody>
          <a:bodyPr/>
          <a:lstStyle/>
          <a:p>
            <a:fld id="{71575599-8FC4-444D-BB58-2E6F7BA68A09}" type="slidenum">
              <a:rPr lang="en-GB" smtClean="0"/>
              <a:t>26</a:t>
            </a:fld>
            <a:endParaRPr lang="en-GB"/>
          </a:p>
        </p:txBody>
      </p:sp>
      <p:pic>
        <p:nvPicPr>
          <p:cNvPr id="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85257" y="1605441"/>
            <a:ext cx="7773485" cy="4515481"/>
          </a:xfrm>
        </p:spPr>
      </p:pic>
    </p:spTree>
    <p:extLst>
      <p:ext uri="{BB962C8B-B14F-4D97-AF65-F5344CB8AC3E}">
        <p14:creationId xmlns:p14="http://schemas.microsoft.com/office/powerpoint/2010/main" val="40779689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 Life Cycle: Characteristics</a:t>
            </a:r>
          </a:p>
        </p:txBody>
      </p:sp>
      <p:sp>
        <p:nvSpPr>
          <p:cNvPr id="4" name="Footer Placeholder 3"/>
          <p:cNvSpPr>
            <a:spLocks noGrp="1"/>
          </p:cNvSpPr>
          <p:nvPr>
            <p:ph type="ftr" sz="quarter" idx="11"/>
          </p:nvPr>
        </p:nvSpPr>
        <p:spPr/>
        <p:txBody>
          <a:bodyPr/>
          <a:lstStyle/>
          <a:p>
            <a:r>
              <a:rPr lang="en-US" altLang="en-US" i="1" dirty="0">
                <a:latin typeface="Arial" charset="0"/>
              </a:rPr>
              <a:t>Source: </a:t>
            </a:r>
            <a:r>
              <a:rPr lang="en-US" altLang="en-US" dirty="0">
                <a:latin typeface="Arial" charset="0"/>
              </a:rPr>
              <a:t>Philip Kotler and Kevin Lane Keller, </a:t>
            </a:r>
            <a:r>
              <a:rPr lang="en-US" altLang="en-US" i="1" dirty="0">
                <a:latin typeface="Arial" charset="0"/>
              </a:rPr>
              <a:t>Marketing Management</a:t>
            </a:r>
            <a:r>
              <a:rPr lang="en-US" altLang="en-US" dirty="0">
                <a:latin typeface="Arial" charset="0"/>
              </a:rPr>
              <a:t>, 14th ed. (Upper Saddle River, NJ: Prentice Hall, 2012), p. 317</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27</a:t>
            </a:fld>
            <a:endParaRPr lang="en-GB"/>
          </a:p>
        </p:txBody>
      </p:sp>
      <p:pic>
        <p:nvPicPr>
          <p:cNvPr id="6" name="Picture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2228609"/>
            <a:ext cx="8229600" cy="3269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54503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 Life Cycle: Strategies</a:t>
            </a:r>
          </a:p>
        </p:txBody>
      </p:sp>
      <p:sp>
        <p:nvSpPr>
          <p:cNvPr id="4" name="Footer Placeholder 3"/>
          <p:cNvSpPr>
            <a:spLocks noGrp="1"/>
          </p:cNvSpPr>
          <p:nvPr>
            <p:ph type="ftr" sz="quarter" idx="11"/>
          </p:nvPr>
        </p:nvSpPr>
        <p:spPr/>
        <p:txBody>
          <a:bodyPr/>
          <a:lstStyle/>
          <a:p>
            <a:r>
              <a:rPr lang="en-US" altLang="en-US" i="1" dirty="0">
                <a:latin typeface="Arial" charset="0"/>
              </a:rPr>
              <a:t>Source: </a:t>
            </a:r>
            <a:r>
              <a:rPr lang="en-US" altLang="en-US" dirty="0">
                <a:latin typeface="Arial" charset="0"/>
              </a:rPr>
              <a:t>Philip Kotler and Kevin Lane Keller, </a:t>
            </a:r>
            <a:r>
              <a:rPr lang="en-US" altLang="en-US" i="1" dirty="0">
                <a:latin typeface="Arial" charset="0"/>
              </a:rPr>
              <a:t>Marketing Management</a:t>
            </a:r>
            <a:r>
              <a:rPr lang="en-US" altLang="en-US" dirty="0">
                <a:latin typeface="Arial" charset="0"/>
              </a:rPr>
              <a:t>, 14th ed. (Upper Saddle River, NJ: Prentice Hall, 2012), p. 317</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28</a:t>
            </a:fld>
            <a:endParaRPr lang="en-GB" dirty="0"/>
          </a:p>
        </p:txBody>
      </p:sp>
      <p:pic>
        <p:nvPicPr>
          <p:cNvPr id="6" name="Picture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2443844"/>
            <a:ext cx="8229600" cy="2838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1146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2-2 Summary</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pPr>
              <a:buSzPct val="125000"/>
              <a:tabLst>
                <a:tab pos="0" algn="l"/>
              </a:tabLst>
            </a:pPr>
            <a:r>
              <a:rPr lang="en-US" altLang="en-US" sz="2600" dirty="0"/>
              <a:t>Portfolio analysis</a:t>
            </a:r>
          </a:p>
          <a:p>
            <a:pPr>
              <a:buSzPct val="125000"/>
              <a:tabLst>
                <a:tab pos="0" algn="l"/>
              </a:tabLst>
            </a:pPr>
            <a:r>
              <a:rPr lang="en-US" altLang="en-US" sz="2600" dirty="0"/>
              <a:t>BCG Growth-Share Matrix</a:t>
            </a:r>
          </a:p>
          <a:p>
            <a:pPr>
              <a:buSzPct val="125000"/>
              <a:tabLst>
                <a:tab pos="0" algn="l"/>
              </a:tabLst>
            </a:pPr>
            <a:r>
              <a:rPr lang="en-US" altLang="en-US" sz="2600" dirty="0"/>
              <a:t>Product market expansion grid</a:t>
            </a:r>
          </a:p>
          <a:p>
            <a:pPr>
              <a:buSzPct val="125000"/>
              <a:tabLst>
                <a:tab pos="0" algn="l"/>
              </a:tabLst>
            </a:pPr>
            <a:r>
              <a:rPr lang="en-US" altLang="en-US" sz="2600" dirty="0"/>
              <a:t>Strategies for growth and downsizing</a:t>
            </a:r>
          </a:p>
          <a:p>
            <a:pPr>
              <a:buSzPct val="125000"/>
              <a:tabLst>
                <a:tab pos="0" algn="l"/>
              </a:tabLst>
            </a:pPr>
            <a:r>
              <a:rPr lang="en-US" altLang="en-US" sz="2600" dirty="0"/>
              <a:t>The Product Life Cycle</a:t>
            </a:r>
          </a:p>
          <a:p>
            <a:pPr marL="0" indent="0">
              <a:buSzPct val="125000"/>
              <a:buNone/>
              <a:tabLst>
                <a:tab pos="0" algn="l"/>
              </a:tabLst>
            </a:pPr>
            <a:endParaRPr lang="en-US" altLang="en-US" sz="2600" dirty="0"/>
          </a:p>
        </p:txBody>
      </p:sp>
    </p:spTree>
    <p:extLst>
      <p:ext uri="{BB962C8B-B14F-4D97-AF65-F5344CB8AC3E}">
        <p14:creationId xmlns:p14="http://schemas.microsoft.com/office/powerpoint/2010/main" val="13892987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2-3</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pPr>
              <a:buSzPct val="125000"/>
              <a:tabLst>
                <a:tab pos="0" algn="l"/>
              </a:tabLst>
            </a:pPr>
            <a:r>
              <a:rPr lang="en-US" altLang="en-US" sz="2600" dirty="0"/>
              <a:t>Explain marketing’s role in strategic planning and how marketing works with its partners to create and deliver customer value.</a:t>
            </a:r>
          </a:p>
        </p:txBody>
      </p:sp>
    </p:spTree>
    <p:extLst>
      <p:ext uri="{BB962C8B-B14F-4D97-AF65-F5344CB8AC3E}">
        <p14:creationId xmlns:p14="http://schemas.microsoft.com/office/powerpoint/2010/main" val="279446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Planning Marketing: Partnering to </a:t>
            </a:r>
            <a:br>
              <a:rPr lang="en-US" altLang="en-US" sz="3600" dirty="0">
                <a:latin typeface="+mj-lt"/>
              </a:rPr>
            </a:br>
            <a:r>
              <a:rPr lang="en-US" altLang="en-US" sz="3600" dirty="0">
                <a:latin typeface="+mj-lt"/>
              </a:rPr>
              <a:t>Build Customer Relationships</a:t>
            </a:r>
            <a:endParaRPr lang="en-US" sz="3600" b="0" dirty="0">
              <a:latin typeface="+mj-lt"/>
            </a:endParaRPr>
          </a:p>
        </p:txBody>
      </p:sp>
      <p:sp>
        <p:nvSpPr>
          <p:cNvPr id="3" name="Content Placeholder 2"/>
          <p:cNvSpPr>
            <a:spLocks noGrp="1"/>
          </p:cNvSpPr>
          <p:nvPr>
            <p:ph idx="1"/>
          </p:nvPr>
        </p:nvSpPr>
        <p:spPr>
          <a:xfrm>
            <a:off x="457200" y="1600200"/>
            <a:ext cx="8229600" cy="4525963"/>
          </a:xfrm>
        </p:spPr>
        <p:txBody>
          <a:bodyPr/>
          <a:lstStyle/>
          <a:p>
            <a:pPr>
              <a:buSzPct val="125000"/>
              <a:tabLst>
                <a:tab pos="0" algn="l"/>
              </a:tabLst>
            </a:pPr>
            <a:r>
              <a:rPr lang="en-US" altLang="en-US" sz="2600" dirty="0">
                <a:solidFill>
                  <a:srgbClr val="000000"/>
                </a:solidFill>
              </a:rPr>
              <a:t>Provides a guiding philosophy</a:t>
            </a:r>
          </a:p>
          <a:p>
            <a:pPr lvl="1">
              <a:buSzPct val="125000"/>
              <a:tabLst>
                <a:tab pos="0" algn="l"/>
              </a:tabLst>
            </a:pPr>
            <a:r>
              <a:rPr lang="en-US" altLang="en-US" sz="2400" dirty="0">
                <a:solidFill>
                  <a:srgbClr val="000000"/>
                </a:solidFill>
              </a:rPr>
              <a:t>Marketing concept—company strategy should create customer value and build profitable relationships</a:t>
            </a:r>
          </a:p>
          <a:p>
            <a:pPr>
              <a:buSzPct val="125000"/>
              <a:tabLst>
                <a:tab pos="0" algn="l"/>
              </a:tabLst>
            </a:pPr>
            <a:r>
              <a:rPr lang="en-US" altLang="en-US" sz="2600" dirty="0">
                <a:solidFill>
                  <a:srgbClr val="000000"/>
                </a:solidFill>
              </a:rPr>
              <a:t>Provides inputs to strategic planners</a:t>
            </a:r>
          </a:p>
          <a:p>
            <a:pPr lvl="1">
              <a:buSzPct val="125000"/>
              <a:tabLst>
                <a:tab pos="0" algn="l"/>
              </a:tabLst>
            </a:pPr>
            <a:r>
              <a:rPr lang="en-US" altLang="en-US" sz="2400" dirty="0">
                <a:solidFill>
                  <a:srgbClr val="000000"/>
                </a:solidFill>
              </a:rPr>
              <a:t>Identify market opportunities and potential to take advantage of them</a:t>
            </a:r>
          </a:p>
          <a:p>
            <a:pPr>
              <a:buSzPct val="125000"/>
              <a:tabLst>
                <a:tab pos="0" algn="l"/>
              </a:tabLst>
            </a:pPr>
            <a:r>
              <a:rPr lang="en-US" altLang="en-US" sz="2600" dirty="0">
                <a:solidFill>
                  <a:srgbClr val="000000"/>
                </a:solidFill>
              </a:rPr>
              <a:t>Designs strategies for reaching the business unit’s objectives</a:t>
            </a:r>
            <a:endParaRPr lang="en-US" altLang="en-US" sz="2600" dirty="0"/>
          </a:p>
        </p:txBody>
      </p:sp>
    </p:spTree>
    <p:extLst>
      <p:ext uri="{BB962C8B-B14F-4D97-AF65-F5344CB8AC3E}">
        <p14:creationId xmlns:p14="http://schemas.microsoft.com/office/powerpoint/2010/main" val="19871437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Partnering with Other Company Departments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8229600" cy="533400"/>
          </a:xfrm>
        </p:spPr>
        <p:txBody>
          <a:bodyPr/>
          <a:lstStyle/>
          <a:p>
            <a:pPr marL="0" indent="0">
              <a:buNone/>
            </a:pPr>
            <a:r>
              <a:rPr lang="en-US" altLang="en-US" sz="2600" b="1" dirty="0">
                <a:solidFill>
                  <a:srgbClr val="000000"/>
                </a:solidFill>
              </a:rPr>
              <a:t>True Value’s Internal Value Chain</a:t>
            </a:r>
            <a:r>
              <a:rPr lang="en-US" altLang="en-US" sz="2600" dirty="0">
                <a:solidFill>
                  <a:srgbClr val="000000"/>
                </a:solidFill>
              </a:rPr>
              <a:t>.</a:t>
            </a:r>
          </a:p>
        </p:txBody>
      </p:sp>
      <p:pic>
        <p:nvPicPr>
          <p:cNvPr id="4" name="Picture 3" descr="Two company posters display true Value’s internal value chain. Poster 1: a true value employee is an older man laughing with the company logo and tagline, the value of getting the products to the people. Poster 2: a true value employee is a young man sitting at his computer with the company logo and tagline, the value of understanding our consumer. Both posters state, behind every project is a true value."/>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78614" y="2362200"/>
            <a:ext cx="6386772" cy="3816412"/>
          </a:xfrm>
          <a:prstGeom prst="rect">
            <a:avLst/>
          </a:prstGeom>
        </p:spPr>
      </p:pic>
    </p:spTree>
    <p:extLst>
      <p:ext uri="{BB962C8B-B14F-4D97-AF65-F5344CB8AC3E}">
        <p14:creationId xmlns:p14="http://schemas.microsoft.com/office/powerpoint/2010/main" val="35440905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Porter’s Value Chain</a:t>
            </a:r>
            <a:endParaRPr lang="en-US" sz="2000" b="0" dirty="0">
              <a:latin typeface="+mj-lt"/>
            </a:endParaRPr>
          </a:p>
        </p:txBody>
      </p:sp>
      <p:pic>
        <p:nvPicPr>
          <p:cNvPr id="7" name="Content Placeholder 6">
            <a:extLst>
              <a:ext uri="{FF2B5EF4-FFF2-40B4-BE49-F238E27FC236}">
                <a16:creationId xmlns:a16="http://schemas.microsoft.com/office/drawing/2014/main" id="{4A815D9A-0FCD-2C48-8590-FFB5C4582C96}"/>
              </a:ext>
            </a:extLst>
          </p:cNvPr>
          <p:cNvPicPr>
            <a:picLocks noGrp="1" noChangeAspect="1"/>
          </p:cNvPicPr>
          <p:nvPr>
            <p:ph idx="1"/>
          </p:nvPr>
        </p:nvPicPr>
        <p:blipFill>
          <a:blip r:embed="rId3"/>
          <a:stretch>
            <a:fillRect/>
          </a:stretch>
        </p:blipFill>
        <p:spPr>
          <a:xfrm>
            <a:off x="1219200" y="1745622"/>
            <a:ext cx="7086600" cy="4475747"/>
          </a:xfrm>
          <a:prstGeom prst="rect">
            <a:avLst/>
          </a:prstGeom>
        </p:spPr>
      </p:pic>
    </p:spTree>
    <p:extLst>
      <p:ext uri="{BB962C8B-B14F-4D97-AF65-F5344CB8AC3E}">
        <p14:creationId xmlns:p14="http://schemas.microsoft.com/office/powerpoint/2010/main" val="16719551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Partnering with Other Company Departments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Company departments are links in the company’s internal </a:t>
            </a:r>
            <a:r>
              <a:rPr lang="en-US" altLang="en-US" sz="2600" b="1" dirty="0">
                <a:solidFill>
                  <a:srgbClr val="000000"/>
                </a:solidFill>
              </a:rPr>
              <a:t>value chain</a:t>
            </a:r>
            <a:r>
              <a:rPr lang="en-US" altLang="en-US" sz="2600" dirty="0">
                <a:solidFill>
                  <a:srgbClr val="000000"/>
                </a:solidFill>
              </a:rPr>
              <a:t>.</a:t>
            </a:r>
          </a:p>
          <a:p>
            <a:r>
              <a:rPr lang="en-US" altLang="en-US" sz="2600" dirty="0">
                <a:solidFill>
                  <a:srgbClr val="000000"/>
                </a:solidFill>
              </a:rPr>
              <a:t>Firm’s success depends on how well the various departments coordinate their activities.</a:t>
            </a:r>
          </a:p>
          <a:p>
            <a:r>
              <a:rPr lang="en-US" altLang="en-US" sz="2600" dirty="0">
                <a:solidFill>
                  <a:srgbClr val="000000"/>
                </a:solidFill>
              </a:rPr>
              <a:t>Marketers should ensure all the departments are customer-focused and develop a smooth functioning value chain.</a:t>
            </a:r>
            <a:endParaRPr lang="en-US" altLang="en-US" sz="2600" dirty="0"/>
          </a:p>
        </p:txBody>
      </p:sp>
    </p:spTree>
    <p:extLst>
      <p:ext uri="{BB962C8B-B14F-4D97-AF65-F5344CB8AC3E}">
        <p14:creationId xmlns:p14="http://schemas.microsoft.com/office/powerpoint/2010/main" val="40148161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Partnering with Others in the Marketing System</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Companies should assess value chains</a:t>
            </a:r>
            <a:endParaRPr lang="en-US" altLang="en-US" sz="2600" dirty="0"/>
          </a:p>
          <a:p>
            <a:pPr lvl="1"/>
            <a:r>
              <a:rPr lang="en-US" altLang="en-US" sz="2400" dirty="0">
                <a:solidFill>
                  <a:srgbClr val="000000"/>
                </a:solidFill>
              </a:rPr>
              <a:t>Internal departments</a:t>
            </a:r>
          </a:p>
          <a:p>
            <a:pPr lvl="1"/>
            <a:r>
              <a:rPr lang="en-US" altLang="en-US" sz="2400" dirty="0">
                <a:solidFill>
                  <a:srgbClr val="000000"/>
                </a:solidFill>
              </a:rPr>
              <a:t>External: suppliers, distributors and customers</a:t>
            </a:r>
          </a:p>
          <a:p>
            <a:r>
              <a:rPr lang="en-US" altLang="en-US" sz="2600" b="1" dirty="0">
                <a:solidFill>
                  <a:srgbClr val="000000"/>
                </a:solidFill>
              </a:rPr>
              <a:t>Value delivery network</a:t>
            </a:r>
            <a:r>
              <a:rPr lang="en-US" altLang="en-US" sz="2600" dirty="0">
                <a:solidFill>
                  <a:srgbClr val="000000"/>
                </a:solidFill>
              </a:rPr>
              <a:t> is composed of the company, its suppliers, its distributors, and its customers</a:t>
            </a:r>
            <a:endParaRPr lang="en-US" sz="2600" dirty="0"/>
          </a:p>
        </p:txBody>
      </p:sp>
    </p:spTree>
    <p:extLst>
      <p:ext uri="{BB962C8B-B14F-4D97-AF65-F5344CB8AC3E}">
        <p14:creationId xmlns:p14="http://schemas.microsoft.com/office/powerpoint/2010/main" val="37000169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2-3 Summary</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pPr>
              <a:buSzPct val="125000"/>
              <a:tabLst>
                <a:tab pos="0" algn="l"/>
              </a:tabLst>
            </a:pPr>
            <a:r>
              <a:rPr lang="en-US" altLang="en-US" sz="2600" dirty="0"/>
              <a:t>Planning Marketing</a:t>
            </a:r>
          </a:p>
          <a:p>
            <a:pPr>
              <a:buSzPct val="125000"/>
              <a:tabLst>
                <a:tab pos="0" algn="l"/>
              </a:tabLst>
            </a:pPr>
            <a:r>
              <a:rPr lang="en-US" altLang="en-US" sz="2600" dirty="0"/>
              <a:t>Partnering to build customer relationships</a:t>
            </a:r>
          </a:p>
          <a:p>
            <a:pPr>
              <a:buSzPct val="125000"/>
              <a:tabLst>
                <a:tab pos="0" algn="l"/>
              </a:tabLst>
            </a:pPr>
            <a:r>
              <a:rPr lang="en-US" altLang="en-US" sz="2600" dirty="0"/>
              <a:t>Partnering with other company departments</a:t>
            </a:r>
          </a:p>
          <a:p>
            <a:pPr>
              <a:buSzPct val="125000"/>
              <a:tabLst>
                <a:tab pos="0" algn="l"/>
              </a:tabLst>
            </a:pPr>
            <a:r>
              <a:rPr lang="en-US" altLang="en-US" sz="2600" dirty="0"/>
              <a:t>Partnering with suppliers, distributors and customers</a:t>
            </a:r>
          </a:p>
          <a:p>
            <a:pPr>
              <a:buSzPct val="125000"/>
              <a:tabLst>
                <a:tab pos="0" algn="l"/>
              </a:tabLst>
            </a:pPr>
            <a:r>
              <a:rPr lang="en-US" altLang="en-US" sz="2600" dirty="0"/>
              <a:t>Value delivery network</a:t>
            </a:r>
          </a:p>
        </p:txBody>
      </p:sp>
    </p:spTree>
    <p:extLst>
      <p:ext uri="{BB962C8B-B14F-4D97-AF65-F5344CB8AC3E}">
        <p14:creationId xmlns:p14="http://schemas.microsoft.com/office/powerpoint/2010/main" val="38864445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2-4</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Describe the elements of a customer value-driven marketing strategy and mix and the forces that influence it.</a:t>
            </a:r>
            <a:endParaRPr lang="en-US" sz="2600" dirty="0"/>
          </a:p>
        </p:txBody>
      </p:sp>
    </p:spTree>
    <p:extLst>
      <p:ext uri="{BB962C8B-B14F-4D97-AF65-F5344CB8AC3E}">
        <p14:creationId xmlns:p14="http://schemas.microsoft.com/office/powerpoint/2010/main" val="11126375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600" dirty="0">
                <a:latin typeface="+mj-lt"/>
              </a:rPr>
              <a:t>Figure 2.5 Managing Marketing Strategy and the Marketing Mix</a:t>
            </a:r>
            <a:endParaRPr lang="en-US" dirty="0">
              <a:latin typeface="+mj-lt"/>
            </a:endParaRPr>
          </a:p>
        </p:txBody>
      </p:sp>
      <p:pic>
        <p:nvPicPr>
          <p:cNvPr id="3" name="Picture 2" descr="Creating customer value and profitable customer relationships is at the core of marketing. Identifying and engaging potential customers involves a cycle of positioning, segmentation, targeting, and differentiation. Creating value for these customers involves a cycle of marketing control, marketing analysis, marketing planning, and marketing implementation. Both processes depend on company-specific factors, such as place, product, price, and promotion. Both processes also depend on external factors, such as marketing intermediaries, competitors, publics, and supplier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981200"/>
            <a:ext cx="7933178" cy="3795826"/>
          </a:xfrm>
          <a:prstGeom prst="rect">
            <a:avLst/>
          </a:prstGeom>
        </p:spPr>
      </p:pic>
    </p:spTree>
    <p:extLst>
      <p:ext uri="{BB962C8B-B14F-4D97-AF65-F5344CB8AC3E}">
        <p14:creationId xmlns:p14="http://schemas.microsoft.com/office/powerpoint/2010/main" val="22574538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Customer Value-Driven Marketing Strategy</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Marketing logic by which the company creates customer value and achieves profitable customer relationships</a:t>
            </a:r>
          </a:p>
          <a:p>
            <a:r>
              <a:rPr lang="en-US" altLang="en-US" sz="2600" dirty="0">
                <a:solidFill>
                  <a:srgbClr val="000000"/>
                </a:solidFill>
              </a:rPr>
              <a:t>Integrated marketing mix: product, price, place, and promotion</a:t>
            </a:r>
          </a:p>
          <a:p>
            <a:r>
              <a:rPr lang="en-US" altLang="en-US" sz="2600" dirty="0">
                <a:solidFill>
                  <a:srgbClr val="000000"/>
                </a:solidFill>
              </a:rPr>
              <a:t>Activities for best marketing strategy and mix</a:t>
            </a:r>
            <a:endParaRPr lang="en-US" sz="2600" dirty="0"/>
          </a:p>
          <a:p>
            <a:pPr lvl="1"/>
            <a:r>
              <a:rPr lang="en-US" altLang="en-US" sz="2400" dirty="0">
                <a:solidFill>
                  <a:srgbClr val="000000"/>
                </a:solidFill>
              </a:rPr>
              <a:t>Marketing analysis</a:t>
            </a:r>
          </a:p>
          <a:p>
            <a:pPr lvl="1"/>
            <a:r>
              <a:rPr lang="en-US" altLang="en-US" sz="2400" dirty="0">
                <a:solidFill>
                  <a:srgbClr val="000000"/>
                </a:solidFill>
              </a:rPr>
              <a:t>Planning, implementation, and control</a:t>
            </a:r>
            <a:endParaRPr lang="en-US" sz="2600" dirty="0"/>
          </a:p>
        </p:txBody>
      </p:sp>
    </p:spTree>
    <p:extLst>
      <p:ext uri="{BB962C8B-B14F-4D97-AF65-F5344CB8AC3E}">
        <p14:creationId xmlns:p14="http://schemas.microsoft.com/office/powerpoint/2010/main" val="23837366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 Segmentation and Market Targeting</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pPr marL="0" lvl="0" indent="0">
              <a:buNone/>
            </a:pPr>
            <a:r>
              <a:rPr lang="en-US" altLang="en-US" sz="2800" b="1" dirty="0">
                <a:solidFill>
                  <a:srgbClr val="000000"/>
                </a:solidFill>
              </a:rPr>
              <a:t>Market segmentation</a:t>
            </a:r>
          </a:p>
          <a:p>
            <a:pPr>
              <a:spcBef>
                <a:spcPts val="1000"/>
              </a:spcBef>
            </a:pPr>
            <a:r>
              <a:rPr lang="en-US" sz="2400" dirty="0"/>
              <a:t>Dividing a market into distinct groups of buyers who have different needs, characteristics, or behaviors, and who might require separate products or marketing programs</a:t>
            </a:r>
          </a:p>
          <a:p>
            <a:pPr marL="0" lvl="0" indent="0">
              <a:buNone/>
            </a:pPr>
            <a:r>
              <a:rPr lang="en-US" sz="2800" b="1" dirty="0">
                <a:solidFill>
                  <a:srgbClr val="000000"/>
                </a:solidFill>
              </a:rPr>
              <a:t>Market segment</a:t>
            </a:r>
          </a:p>
          <a:p>
            <a:pPr lvl="0">
              <a:spcBef>
                <a:spcPts val="1000"/>
              </a:spcBef>
            </a:pPr>
            <a:r>
              <a:rPr lang="en-US" sz="2400" dirty="0"/>
              <a:t>Group of consumers who respond in a similar way to a given set of marketing efforts</a:t>
            </a:r>
          </a:p>
          <a:p>
            <a:pPr marL="0" lvl="0" indent="0">
              <a:buNone/>
            </a:pPr>
            <a:r>
              <a:rPr lang="en-US" sz="2800" b="1" dirty="0">
                <a:solidFill>
                  <a:srgbClr val="000000"/>
                </a:solidFill>
              </a:rPr>
              <a:t>Market targeting</a:t>
            </a:r>
          </a:p>
          <a:p>
            <a:pPr lvl="0">
              <a:spcBef>
                <a:spcPts val="1000"/>
              </a:spcBef>
            </a:pPr>
            <a:r>
              <a:rPr lang="en-US" sz="2400" dirty="0"/>
              <a:t>Evaluating each market segment’s attractiveness and selecting one or more segments to enter</a:t>
            </a:r>
          </a:p>
        </p:txBody>
      </p:sp>
    </p:spTree>
    <p:extLst>
      <p:ext uri="{BB962C8B-B14F-4D97-AF65-F5344CB8AC3E}">
        <p14:creationId xmlns:p14="http://schemas.microsoft.com/office/powerpoint/2010/main" val="3016907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Positioning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b="1" dirty="0">
                <a:solidFill>
                  <a:srgbClr val="000000"/>
                </a:solidFill>
              </a:rPr>
              <a:t>Positioning</a:t>
            </a:r>
            <a:r>
              <a:rPr lang="en-US" altLang="en-US" sz="2600" dirty="0">
                <a:solidFill>
                  <a:srgbClr val="000000"/>
                </a:solidFill>
              </a:rPr>
              <a:t> the product  to occupy a clear, distinctive, and desirable place relative to competing products</a:t>
            </a:r>
          </a:p>
          <a:p>
            <a:r>
              <a:rPr lang="en-US" altLang="en-US" sz="2600" b="1" dirty="0">
                <a:solidFill>
                  <a:srgbClr val="000000"/>
                </a:solidFill>
              </a:rPr>
              <a:t>Differentiating</a:t>
            </a:r>
            <a:r>
              <a:rPr lang="en-US" altLang="en-US" sz="2600" dirty="0">
                <a:solidFill>
                  <a:srgbClr val="000000"/>
                </a:solidFill>
              </a:rPr>
              <a:t> the market offering to create superior customer value</a:t>
            </a:r>
          </a:p>
          <a:p>
            <a:r>
              <a:rPr lang="en-US" altLang="en-US" sz="2600" dirty="0">
                <a:solidFill>
                  <a:srgbClr val="000000"/>
                </a:solidFill>
              </a:rPr>
              <a:t>The entire marketing program should support the chosen positioning strategy.</a:t>
            </a:r>
          </a:p>
        </p:txBody>
      </p:sp>
    </p:spTree>
    <p:extLst>
      <p:ext uri="{BB962C8B-B14F-4D97-AF65-F5344CB8AC3E}">
        <p14:creationId xmlns:p14="http://schemas.microsoft.com/office/powerpoint/2010/main" val="6588583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Porter’s Generic Strategy</a:t>
            </a:r>
            <a:endParaRPr lang="en-US" sz="2000" b="0" dirty="0">
              <a:latin typeface="+mj-lt"/>
            </a:endParaRPr>
          </a:p>
        </p:txBody>
      </p:sp>
      <p:pic>
        <p:nvPicPr>
          <p:cNvPr id="7" name="Content Placeholder 6">
            <a:extLst>
              <a:ext uri="{FF2B5EF4-FFF2-40B4-BE49-F238E27FC236}">
                <a16:creationId xmlns:a16="http://schemas.microsoft.com/office/drawing/2014/main" id="{20707D92-5F86-6146-81A2-ADD591D03B85}"/>
              </a:ext>
            </a:extLst>
          </p:cNvPr>
          <p:cNvPicPr>
            <a:picLocks noGrp="1" noChangeAspect="1"/>
          </p:cNvPicPr>
          <p:nvPr>
            <p:ph idx="1"/>
          </p:nvPr>
        </p:nvPicPr>
        <p:blipFill>
          <a:blip r:embed="rId3"/>
          <a:stretch>
            <a:fillRect/>
          </a:stretch>
        </p:blipFill>
        <p:spPr>
          <a:xfrm>
            <a:off x="2325740" y="1600200"/>
            <a:ext cx="4492519" cy="4525963"/>
          </a:xfrm>
          <a:prstGeom prst="rect">
            <a:avLst/>
          </a:prstGeom>
        </p:spPr>
      </p:pic>
    </p:spTree>
    <p:extLst>
      <p:ext uri="{BB962C8B-B14F-4D97-AF65-F5344CB8AC3E}">
        <p14:creationId xmlns:p14="http://schemas.microsoft.com/office/powerpoint/2010/main" val="40974402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Porter’s Generic Strategy</a:t>
            </a:r>
            <a:endParaRPr lang="en-US" sz="2000" b="0" dirty="0">
              <a:latin typeface="+mj-lt"/>
            </a:endParaRPr>
          </a:p>
        </p:txBody>
      </p:sp>
      <p:sp>
        <p:nvSpPr>
          <p:cNvPr id="4" name="Content Placeholder 3">
            <a:extLst>
              <a:ext uri="{FF2B5EF4-FFF2-40B4-BE49-F238E27FC236}">
                <a16:creationId xmlns:a16="http://schemas.microsoft.com/office/drawing/2014/main" id="{BC129260-2DA0-A34A-BEDB-BF12157493F4}"/>
              </a:ext>
            </a:extLst>
          </p:cNvPr>
          <p:cNvSpPr>
            <a:spLocks noGrp="1"/>
          </p:cNvSpPr>
          <p:nvPr>
            <p:ph idx="1"/>
          </p:nvPr>
        </p:nvSpPr>
        <p:spPr/>
        <p:txBody>
          <a:bodyPr/>
          <a:lstStyle/>
          <a:p>
            <a:r>
              <a:rPr lang="en-US" sz="2000" b="1" dirty="0"/>
              <a:t>Cost Leadership </a:t>
            </a:r>
          </a:p>
          <a:p>
            <a:pPr lvl="1">
              <a:buFont typeface="Wingdings" pitchFamily="2" charset="2"/>
              <a:buChar char="Ø"/>
            </a:pPr>
            <a:r>
              <a:rPr lang="en-US" sz="2000" dirty="0"/>
              <a:t>Win market share by achieving lowest operational costs and undercutting competitors.</a:t>
            </a:r>
          </a:p>
          <a:p>
            <a:pPr lvl="1">
              <a:buFont typeface="Wingdings" pitchFamily="2" charset="2"/>
              <a:buChar char="Ø"/>
            </a:pPr>
            <a:r>
              <a:rPr lang="en-US" sz="2000" dirty="0"/>
              <a:t>Less marketing skill</a:t>
            </a:r>
          </a:p>
          <a:p>
            <a:pPr lvl="1">
              <a:buFont typeface="Wingdings" pitchFamily="2" charset="2"/>
              <a:buChar char="Ø"/>
            </a:pPr>
            <a:r>
              <a:rPr lang="en-US" sz="2000" dirty="0"/>
              <a:t>Very competitive</a:t>
            </a:r>
          </a:p>
          <a:p>
            <a:pPr lvl="1">
              <a:buFont typeface="Wingdings" pitchFamily="2" charset="2"/>
              <a:buChar char="Ø"/>
            </a:pPr>
            <a:endParaRPr lang="en-US" sz="2000" dirty="0"/>
          </a:p>
          <a:p>
            <a:r>
              <a:rPr lang="en-US" sz="2000" b="1" dirty="0"/>
              <a:t>Differentiation</a:t>
            </a:r>
          </a:p>
          <a:p>
            <a:pPr lvl="1">
              <a:buFont typeface="Wingdings" pitchFamily="2" charset="2"/>
              <a:buChar char="Ø"/>
            </a:pPr>
            <a:r>
              <a:rPr lang="en-US" sz="2000" dirty="0"/>
              <a:t>Achieve superior performance in an important customer benefit area valued by large segment of market</a:t>
            </a:r>
          </a:p>
          <a:p>
            <a:pPr lvl="1">
              <a:buFont typeface="Wingdings" pitchFamily="2" charset="2"/>
              <a:buChar char="Ø"/>
            </a:pPr>
            <a:r>
              <a:rPr lang="en-US" sz="2000" dirty="0"/>
              <a:t>Quality leadership</a:t>
            </a:r>
          </a:p>
        </p:txBody>
      </p:sp>
    </p:spTree>
    <p:extLst>
      <p:ext uri="{BB962C8B-B14F-4D97-AF65-F5344CB8AC3E}">
        <p14:creationId xmlns:p14="http://schemas.microsoft.com/office/powerpoint/2010/main" val="2886428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Porter’s Generic Strategy</a:t>
            </a:r>
            <a:endParaRPr lang="en-US" sz="2000" b="0" dirty="0">
              <a:latin typeface="+mj-lt"/>
            </a:endParaRPr>
          </a:p>
        </p:txBody>
      </p:sp>
      <p:sp>
        <p:nvSpPr>
          <p:cNvPr id="4" name="Content Placeholder 3">
            <a:extLst>
              <a:ext uri="{FF2B5EF4-FFF2-40B4-BE49-F238E27FC236}">
                <a16:creationId xmlns:a16="http://schemas.microsoft.com/office/drawing/2014/main" id="{BC129260-2DA0-A34A-BEDB-BF12157493F4}"/>
              </a:ext>
            </a:extLst>
          </p:cNvPr>
          <p:cNvSpPr>
            <a:spLocks noGrp="1"/>
          </p:cNvSpPr>
          <p:nvPr>
            <p:ph idx="1"/>
          </p:nvPr>
        </p:nvSpPr>
        <p:spPr/>
        <p:txBody>
          <a:bodyPr/>
          <a:lstStyle/>
          <a:p>
            <a:r>
              <a:rPr lang="en-US" sz="2000" b="1" dirty="0"/>
              <a:t>Cost Focus</a:t>
            </a:r>
          </a:p>
          <a:p>
            <a:pPr lvl="1">
              <a:buFont typeface="Wingdings" pitchFamily="2" charset="2"/>
              <a:buChar char="Ø"/>
            </a:pPr>
            <a:r>
              <a:rPr lang="en-US" sz="2000" dirty="0"/>
              <a:t>Cost leadership focused on narrow segment of market</a:t>
            </a:r>
          </a:p>
          <a:p>
            <a:pPr lvl="1">
              <a:buFont typeface="Wingdings" pitchFamily="2" charset="2"/>
              <a:buChar char="Ø"/>
            </a:pPr>
            <a:endParaRPr lang="en-US" sz="2000" dirty="0"/>
          </a:p>
          <a:p>
            <a:r>
              <a:rPr lang="en-US" sz="2000" b="1" dirty="0"/>
              <a:t>Differentiation Focus</a:t>
            </a:r>
          </a:p>
          <a:p>
            <a:pPr lvl="1">
              <a:buFont typeface="Wingdings" pitchFamily="2" charset="2"/>
              <a:buChar char="Ø"/>
            </a:pPr>
            <a:r>
              <a:rPr lang="en-US" sz="2000" dirty="0"/>
              <a:t>Differentiation focused on narrow segment of market</a:t>
            </a:r>
          </a:p>
        </p:txBody>
      </p:sp>
    </p:spTree>
    <p:extLst>
      <p:ext uri="{BB962C8B-B14F-4D97-AF65-F5344CB8AC3E}">
        <p14:creationId xmlns:p14="http://schemas.microsoft.com/office/powerpoint/2010/main" val="4239142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Porter’s Generic Strategy</a:t>
            </a:r>
            <a:endParaRPr lang="en-US" sz="2000" b="0" dirty="0">
              <a:latin typeface="+mj-lt"/>
            </a:endParaRPr>
          </a:p>
        </p:txBody>
      </p:sp>
      <p:sp>
        <p:nvSpPr>
          <p:cNvPr id="4" name="Content Placeholder 3">
            <a:extLst>
              <a:ext uri="{FF2B5EF4-FFF2-40B4-BE49-F238E27FC236}">
                <a16:creationId xmlns:a16="http://schemas.microsoft.com/office/drawing/2014/main" id="{BC129260-2DA0-A34A-BEDB-BF12157493F4}"/>
              </a:ext>
            </a:extLst>
          </p:cNvPr>
          <p:cNvSpPr>
            <a:spLocks noGrp="1"/>
          </p:cNvSpPr>
          <p:nvPr>
            <p:ph idx="1"/>
          </p:nvPr>
        </p:nvSpPr>
        <p:spPr/>
        <p:txBody>
          <a:bodyPr/>
          <a:lstStyle/>
          <a:p>
            <a:pPr marL="0" indent="0">
              <a:buNone/>
            </a:pPr>
            <a:r>
              <a:rPr lang="en-US" sz="3200" dirty="0"/>
              <a:t>Provide examples of each category of Porter’s Generic Strategy?</a:t>
            </a:r>
          </a:p>
          <a:p>
            <a:pPr marL="0" indent="0">
              <a:buNone/>
            </a:pPr>
            <a:endParaRPr lang="en-US" sz="3200" dirty="0"/>
          </a:p>
          <a:p>
            <a:pPr marL="0" indent="0">
              <a:buNone/>
            </a:pPr>
            <a:endParaRPr lang="en-US" sz="2000" dirty="0"/>
          </a:p>
        </p:txBody>
      </p:sp>
    </p:spTree>
    <p:extLst>
      <p:ext uri="{BB962C8B-B14F-4D97-AF65-F5344CB8AC3E}">
        <p14:creationId xmlns:p14="http://schemas.microsoft.com/office/powerpoint/2010/main" val="6058714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600" dirty="0">
                <a:latin typeface="+mj-lt"/>
              </a:rPr>
              <a:t>Figure 2.5 - The Four Ps of the Marketing Mix</a:t>
            </a:r>
            <a:endParaRPr lang="en-US" dirty="0">
              <a:latin typeface="+mj-lt"/>
            </a:endParaRPr>
          </a:p>
        </p:txBody>
      </p:sp>
      <p:pic>
        <p:nvPicPr>
          <p:cNvPr id="4" name="Picture 3" descr="The four P s all work together. Two P ‘s  target customers. Number 1: Product, through variety, quality, design, features, brand name, packaging, and services. Number 2: Price, through list price, discounts, allowances, payment period, and credit terms. Two P ‘s  create intended positioning. Number 3: Promotion, uses advertising, personal selling, sales promotion, and public relations. Number 4: Place, uses channels, coverage, locations, inventory, transportation, and logistics."/>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68692" y="1752600"/>
            <a:ext cx="5111416" cy="4381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02172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Criticisms of the Four Ps</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Omits or underemphasizes service products</a:t>
            </a:r>
          </a:p>
          <a:p>
            <a:r>
              <a:rPr lang="en-US" altLang="en-US" sz="2600" dirty="0">
                <a:solidFill>
                  <a:srgbClr val="000000"/>
                </a:solidFill>
              </a:rPr>
              <a:t>Needs to include packaging as a product decision</a:t>
            </a:r>
          </a:p>
          <a:p>
            <a:r>
              <a:rPr lang="en-US" altLang="en-US" sz="2600" dirty="0">
                <a:solidFill>
                  <a:srgbClr val="000000"/>
                </a:solidFill>
              </a:rPr>
              <a:t>Buyer’s perspective would emphasize the four </a:t>
            </a:r>
            <a:r>
              <a:rPr lang="en-US" altLang="en-US" sz="2600" b="1" dirty="0">
                <a:solidFill>
                  <a:srgbClr val="000000"/>
                </a:solidFill>
              </a:rPr>
              <a:t>A </a:t>
            </a:r>
            <a:r>
              <a:rPr lang="en-US" altLang="en-US" sz="2600" dirty="0">
                <a:solidFill>
                  <a:srgbClr val="000000"/>
                </a:solidFill>
              </a:rPr>
              <a:t>s:</a:t>
            </a:r>
          </a:p>
          <a:p>
            <a:pPr lvl="1"/>
            <a:r>
              <a:rPr lang="en-US" altLang="en-US" sz="2400" dirty="0">
                <a:solidFill>
                  <a:srgbClr val="000000"/>
                </a:solidFill>
              </a:rPr>
              <a:t>Acceptability</a:t>
            </a:r>
          </a:p>
          <a:p>
            <a:pPr lvl="1"/>
            <a:r>
              <a:rPr lang="en-US" altLang="en-US" sz="2400" dirty="0">
                <a:solidFill>
                  <a:srgbClr val="000000"/>
                </a:solidFill>
              </a:rPr>
              <a:t>Affordability</a:t>
            </a:r>
          </a:p>
          <a:p>
            <a:pPr lvl="1"/>
            <a:r>
              <a:rPr lang="en-US" altLang="en-US" sz="2400" dirty="0">
                <a:solidFill>
                  <a:srgbClr val="000000"/>
                </a:solidFill>
              </a:rPr>
              <a:t>Accessibility</a:t>
            </a:r>
          </a:p>
          <a:p>
            <a:pPr lvl="1"/>
            <a:r>
              <a:rPr lang="en-US" altLang="en-US" sz="2400" dirty="0">
                <a:solidFill>
                  <a:srgbClr val="000000"/>
                </a:solidFill>
              </a:rPr>
              <a:t>Awareness</a:t>
            </a:r>
          </a:p>
        </p:txBody>
      </p:sp>
    </p:spTree>
    <p:extLst>
      <p:ext uri="{BB962C8B-B14F-4D97-AF65-F5344CB8AC3E}">
        <p14:creationId xmlns:p14="http://schemas.microsoft.com/office/powerpoint/2010/main" val="41825638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200" dirty="0">
                <a:latin typeface="+mj-lt"/>
              </a:rPr>
              <a:t>Figure 2.6 - Managing Marketing: Analysis, Planning, Implementation, and Control</a:t>
            </a:r>
            <a:endParaRPr lang="en-US" sz="3200" dirty="0">
              <a:latin typeface="+mj-lt"/>
            </a:endParaRPr>
          </a:p>
        </p:txBody>
      </p:sp>
      <p:pic>
        <p:nvPicPr>
          <p:cNvPr id="5" name="Picture 4" descr="Analysis involves, planning to develop strategic plans and then to develop marketing plans. Analysis also requires implementation to carry out the plans. Lastly, analysis requires control that can measure and evaluate results and take corrective action. This control then allows for better planning and implementation for the future."/>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685800" y="1905000"/>
            <a:ext cx="7887511" cy="4148504"/>
          </a:xfrm>
          <a:prstGeom prst="rect">
            <a:avLst/>
          </a:prstGeom>
        </p:spPr>
      </p:pic>
    </p:spTree>
    <p:extLst>
      <p:ext uri="{BB962C8B-B14F-4D97-AF65-F5344CB8AC3E}">
        <p14:creationId xmlns:p14="http://schemas.microsoft.com/office/powerpoint/2010/main" val="24878874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447800"/>
          </a:xfrm>
        </p:spPr>
        <p:txBody>
          <a:bodyPr/>
          <a:lstStyle/>
          <a:p>
            <a:r>
              <a:rPr lang="en-US" altLang="en-US" sz="3200" dirty="0">
                <a:latin typeface="+mj-lt"/>
              </a:rPr>
              <a:t>Figure 2.7 - SWOT Analysis: Strengths (S), Weaknesses (W), Opportunities (O), and Threats (T)</a:t>
            </a:r>
            <a:endParaRPr lang="en-US" sz="3200" dirty="0">
              <a:latin typeface="+mj-lt"/>
            </a:endParaRPr>
          </a:p>
        </p:txBody>
      </p:sp>
      <p:pic>
        <p:nvPicPr>
          <p:cNvPr id="4" name="Picture 5" descr="Strengths are internal capabilities that may help a company reach its objectives and are considered internal and positive. Weaknesses are internal limitations that may interfere with a company’s ability to achieve its objectives and are internal and negative. Opportunities are external factors that the company may be able to exploit to its advantage and are external and positive. Threats are current and emerging external factors that may challenge the company’s performance and are external and negative."/>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838200" y="2209800"/>
            <a:ext cx="7505700" cy="3944406"/>
          </a:xfrm>
          <a:prstGeom prst="rect">
            <a:avLst/>
          </a:prstGeom>
        </p:spPr>
      </p:pic>
    </p:spTree>
    <p:extLst>
      <p:ext uri="{BB962C8B-B14F-4D97-AF65-F5344CB8AC3E}">
        <p14:creationId xmlns:p14="http://schemas.microsoft.com/office/powerpoint/2010/main" val="32251997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Learning Objective 2-4 Summary</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pPr>
              <a:buSzPct val="125000"/>
              <a:tabLst>
                <a:tab pos="0" algn="l"/>
              </a:tabLst>
            </a:pPr>
            <a:r>
              <a:rPr lang="en-US" altLang="en-US" sz="2600" dirty="0"/>
              <a:t>Customer value-driven marketing strategy</a:t>
            </a:r>
          </a:p>
          <a:p>
            <a:pPr>
              <a:buSzPct val="125000"/>
              <a:tabLst>
                <a:tab pos="0" algn="l"/>
              </a:tabLst>
            </a:pPr>
            <a:r>
              <a:rPr lang="en-US" altLang="en-US" sz="2600" dirty="0"/>
              <a:t>Market segmentation and market segment</a:t>
            </a:r>
          </a:p>
          <a:p>
            <a:pPr>
              <a:buSzPct val="125000"/>
              <a:tabLst>
                <a:tab pos="0" algn="l"/>
              </a:tabLst>
            </a:pPr>
            <a:r>
              <a:rPr lang="en-US" altLang="en-US" sz="2600" dirty="0"/>
              <a:t>Market targeting</a:t>
            </a:r>
          </a:p>
          <a:p>
            <a:pPr>
              <a:buSzPct val="125000"/>
              <a:tabLst>
                <a:tab pos="0" algn="l"/>
              </a:tabLst>
            </a:pPr>
            <a:r>
              <a:rPr lang="en-US" altLang="en-US" sz="2600" dirty="0"/>
              <a:t>Positioning and differentiating</a:t>
            </a:r>
          </a:p>
          <a:p>
            <a:pPr>
              <a:buSzPct val="125000"/>
              <a:tabLst>
                <a:tab pos="0" algn="l"/>
              </a:tabLst>
            </a:pPr>
            <a:r>
              <a:rPr lang="en-US" altLang="en-US" sz="2600" dirty="0"/>
              <a:t>Four Ps of the marketing mix</a:t>
            </a:r>
          </a:p>
          <a:p>
            <a:pPr>
              <a:buSzPct val="125000"/>
              <a:tabLst>
                <a:tab pos="0" algn="l"/>
              </a:tabLst>
            </a:pPr>
            <a:r>
              <a:rPr lang="en-US" altLang="en-US" sz="2600" dirty="0"/>
              <a:t>Analysis, planning implementation and control</a:t>
            </a:r>
          </a:p>
          <a:p>
            <a:pPr>
              <a:buSzPct val="125000"/>
              <a:tabLst>
                <a:tab pos="0" algn="l"/>
              </a:tabLst>
            </a:pPr>
            <a:r>
              <a:rPr lang="en-US" altLang="en-US" sz="2600" dirty="0"/>
              <a:t>SWOT analysis</a:t>
            </a:r>
            <a:endParaRPr lang="en-US" altLang="en-US" sz="2600" dirty="0">
              <a:solidFill>
                <a:srgbClr val="000000"/>
              </a:solidFill>
            </a:endParaRPr>
          </a:p>
        </p:txBody>
      </p:sp>
    </p:spTree>
    <p:extLst>
      <p:ext uri="{BB962C8B-B14F-4D97-AF65-F5344CB8AC3E}">
        <p14:creationId xmlns:p14="http://schemas.microsoft.com/office/powerpoint/2010/main" val="5149937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Learning Objective 2-5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pPr>
              <a:buSzPct val="125000"/>
              <a:tabLst>
                <a:tab pos="0" algn="l"/>
              </a:tabLst>
            </a:pPr>
            <a:r>
              <a:rPr lang="en-US" altLang="en-US" sz="2600" dirty="0"/>
              <a:t>List the marketing management functions, including the elements of a marketing plan, and discuss the importance of measuring and managing marketing return on investment.</a:t>
            </a:r>
            <a:endParaRPr lang="en-US" altLang="en-US" sz="2600" dirty="0">
              <a:solidFill>
                <a:srgbClr val="000000"/>
              </a:solidFill>
            </a:endParaRPr>
          </a:p>
        </p:txBody>
      </p:sp>
    </p:spTree>
    <p:extLst>
      <p:ext uri="{BB962C8B-B14F-4D97-AF65-F5344CB8AC3E}">
        <p14:creationId xmlns:p14="http://schemas.microsoft.com/office/powerpoint/2010/main" val="12914213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Contents of a Marketing Plan </a:t>
            </a:r>
            <a:r>
              <a:rPr lang="en-US" altLang="en-US" sz="2000" b="0" dirty="0">
                <a:latin typeface="+mj-lt"/>
              </a:rPr>
              <a:t>(1 of 2)</a:t>
            </a:r>
            <a:endParaRPr lang="en-US" sz="2000" b="0" dirty="0">
              <a:latin typeface="+mj-lt"/>
            </a:endParaRPr>
          </a:p>
        </p:txBody>
      </p:sp>
      <p:graphicFrame>
        <p:nvGraphicFramePr>
          <p:cNvPr id="5" name="Table 3"/>
          <p:cNvGraphicFramePr>
            <a:graphicFrameLocks noGrp="1"/>
          </p:cNvGraphicFramePr>
          <p:nvPr>
            <p:ph idx="1"/>
            <p:extLst>
              <p:ext uri="{D42A27DB-BD31-4B8C-83A1-F6EECF244321}">
                <p14:modId xmlns:p14="http://schemas.microsoft.com/office/powerpoint/2010/main" val="2038089993"/>
              </p:ext>
            </p:extLst>
          </p:nvPr>
        </p:nvGraphicFramePr>
        <p:xfrm>
          <a:off x="457200" y="1600200"/>
          <a:ext cx="8229600" cy="4617368"/>
        </p:xfrm>
        <a:graphic>
          <a:graphicData uri="http://schemas.openxmlformats.org/drawingml/2006/table">
            <a:tbl>
              <a:tblPr firstRow="1" bandRow="1">
                <a:tableStyleId>{F5AB1C69-6EDB-4FF4-983F-18BD219EF322}</a:tableStyleId>
              </a:tblPr>
              <a:tblGrid>
                <a:gridCol w="1676400">
                  <a:extLst>
                    <a:ext uri="{9D8B030D-6E8A-4147-A177-3AD203B41FA5}">
                      <a16:colId xmlns:a16="http://schemas.microsoft.com/office/drawing/2014/main" val="20000"/>
                    </a:ext>
                  </a:extLst>
                </a:gridCol>
                <a:gridCol w="6553200">
                  <a:extLst>
                    <a:ext uri="{9D8B030D-6E8A-4147-A177-3AD203B41FA5}">
                      <a16:colId xmlns:a16="http://schemas.microsoft.com/office/drawing/2014/main" val="20001"/>
                    </a:ext>
                  </a:extLst>
                </a:gridCol>
              </a:tblGrid>
              <a:tr h="457200">
                <a:tc>
                  <a:txBody>
                    <a:bodyPr/>
                    <a:lstStyle/>
                    <a:p>
                      <a:pPr algn="ctr"/>
                      <a:r>
                        <a:rPr lang="en-US" sz="2200" b="1" i="0" u="none" strike="noStrike" kern="1200" baseline="0" dirty="0">
                          <a:solidFill>
                            <a:srgbClr val="000000"/>
                          </a:solidFill>
                          <a:latin typeface="+mn-lt"/>
                          <a:ea typeface="+mn-ea"/>
                          <a:cs typeface="+mn-cs"/>
                        </a:rPr>
                        <a:t>Section</a:t>
                      </a:r>
                      <a:endParaRPr lang="en-US" sz="2200" b="1" dirty="0">
                        <a:solidFill>
                          <a:srgbClr val="000000"/>
                        </a:solidFill>
                      </a:endParaRP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200" b="1" i="0" u="none" strike="noStrike" kern="1200" baseline="0" dirty="0">
                          <a:solidFill>
                            <a:srgbClr val="000000"/>
                          </a:solidFill>
                          <a:latin typeface="+mn-lt"/>
                          <a:ea typeface="+mn-ea"/>
                          <a:cs typeface="+mn-cs"/>
                        </a:rPr>
                        <a:t>Purpose</a:t>
                      </a:r>
                      <a:endParaRPr lang="en-US" sz="2200" b="1" dirty="0">
                        <a:solidFill>
                          <a:srgbClr val="000000"/>
                        </a:solidFill>
                      </a:endParaRP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850944">
                <a:tc>
                  <a:txBody>
                    <a:bodyPr/>
                    <a:lstStyle/>
                    <a:p>
                      <a:r>
                        <a:rPr lang="en-US" sz="2000" b="0" i="0" u="none" strike="noStrike" kern="1200" baseline="0" dirty="0">
                          <a:solidFill>
                            <a:schemeClr val="dk1"/>
                          </a:solidFill>
                          <a:latin typeface="+mn-lt"/>
                          <a:ea typeface="+mn-ea"/>
                          <a:cs typeface="+mn-cs"/>
                        </a:rPr>
                        <a:t>Executive summary</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r>
                        <a:rPr lang="en-US" sz="2000" b="0" i="0" u="none" strike="noStrike" kern="1200" baseline="0" dirty="0">
                          <a:solidFill>
                            <a:schemeClr val="dk1"/>
                          </a:solidFill>
                          <a:latin typeface="+mn-lt"/>
                          <a:ea typeface="+mn-ea"/>
                          <a:cs typeface="+mn-cs"/>
                        </a:rPr>
                        <a:t>Brief summary of the main goals and recommendations</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10001"/>
                  </a:ext>
                </a:extLst>
              </a:tr>
              <a:tr h="1229140">
                <a:tc>
                  <a:txBody>
                    <a:bodyPr/>
                    <a:lstStyle/>
                    <a:p>
                      <a:r>
                        <a:rPr lang="en-US" sz="2000" b="0" i="0" u="none" strike="noStrike" kern="1200" baseline="0" dirty="0">
                          <a:solidFill>
                            <a:schemeClr val="dk1"/>
                          </a:solidFill>
                          <a:latin typeface="+mn-lt"/>
                          <a:ea typeface="+mn-ea"/>
                          <a:cs typeface="+mn-cs"/>
                        </a:rPr>
                        <a:t>Current marketing situation</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r>
                        <a:rPr lang="en-US" sz="2000" dirty="0"/>
                        <a:t>Gives the market description</a:t>
                      </a:r>
                      <a:r>
                        <a:rPr lang="en-US" sz="2000" baseline="0" dirty="0"/>
                        <a:t> </a:t>
                      </a:r>
                      <a:r>
                        <a:rPr lang="en-US" sz="2000" dirty="0"/>
                        <a:t>and the product, competition, and distribution</a:t>
                      </a:r>
                      <a:r>
                        <a:rPr lang="en-US" sz="2000" baseline="0" dirty="0"/>
                        <a:t> </a:t>
                      </a:r>
                      <a:r>
                        <a:rPr lang="en-US" sz="2000" dirty="0"/>
                        <a:t>review</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extLst>
                  <a:ext uri="{0D108BD9-81ED-4DB2-BD59-A6C34878D82A}">
                    <a16:rowId xmlns:a16="http://schemas.microsoft.com/office/drawing/2014/main" val="10002"/>
                  </a:ext>
                </a:extLst>
              </a:tr>
              <a:tr h="1229140">
                <a:tc>
                  <a:txBody>
                    <a:bodyPr/>
                    <a:lstStyle/>
                    <a:p>
                      <a:r>
                        <a:rPr lang="en-US" sz="2000" b="0" i="0" u="none" strike="noStrike" kern="1200" baseline="0" dirty="0">
                          <a:solidFill>
                            <a:schemeClr val="dk1"/>
                          </a:solidFill>
                          <a:latin typeface="+mn-lt"/>
                          <a:ea typeface="+mn-ea"/>
                          <a:cs typeface="+mn-cs"/>
                        </a:rPr>
                        <a:t>Threats and opportunities analysis</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r>
                        <a:rPr lang="en-US" sz="2000" dirty="0"/>
                        <a:t>Helps management to anticipate important positive or negative developments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extLst>
                  <a:ext uri="{0D108BD9-81ED-4DB2-BD59-A6C34878D82A}">
                    <a16:rowId xmlns:a16="http://schemas.microsoft.com/office/drawing/2014/main" val="10003"/>
                  </a:ext>
                </a:extLst>
              </a:tr>
              <a:tr h="850944">
                <a:tc>
                  <a:txBody>
                    <a:bodyPr/>
                    <a:lstStyle/>
                    <a:p>
                      <a:r>
                        <a:rPr lang="en-US" sz="2000" b="0" i="0" u="none" strike="noStrike" kern="1200" baseline="0" dirty="0">
                          <a:solidFill>
                            <a:schemeClr val="dk1"/>
                          </a:solidFill>
                          <a:latin typeface="+mn-lt"/>
                          <a:ea typeface="+mn-ea"/>
                          <a:cs typeface="+mn-cs"/>
                        </a:rPr>
                        <a:t>Objectives and issues</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r>
                        <a:rPr lang="en-US" sz="2000" dirty="0"/>
                        <a:t>States and discusses</a:t>
                      </a:r>
                      <a:r>
                        <a:rPr lang="en-US" sz="2000" baseline="0" dirty="0"/>
                        <a:t> marketing objectives and key issues</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9689037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Contents of a Marketing Plan </a:t>
            </a:r>
            <a:r>
              <a:rPr lang="en-US" altLang="en-US" sz="2000" b="0" dirty="0">
                <a:latin typeface="+mj-lt"/>
              </a:rPr>
              <a:t>(2 of 2)</a:t>
            </a:r>
            <a:endParaRPr lang="en-US" sz="2000" b="0" dirty="0">
              <a:latin typeface="+mj-lt"/>
            </a:endParaRPr>
          </a:p>
        </p:txBody>
      </p:sp>
      <p:graphicFrame>
        <p:nvGraphicFramePr>
          <p:cNvPr id="6" name="Table 2"/>
          <p:cNvGraphicFramePr>
            <a:graphicFrameLocks noGrp="1"/>
          </p:cNvGraphicFramePr>
          <p:nvPr>
            <p:ph idx="1"/>
            <p:extLst>
              <p:ext uri="{D42A27DB-BD31-4B8C-83A1-F6EECF244321}">
                <p14:modId xmlns:p14="http://schemas.microsoft.com/office/powerpoint/2010/main" val="4062343091"/>
              </p:ext>
            </p:extLst>
          </p:nvPr>
        </p:nvGraphicFramePr>
        <p:xfrm>
          <a:off x="457200" y="1600200"/>
          <a:ext cx="8229600" cy="4745958"/>
        </p:xfrm>
        <a:graphic>
          <a:graphicData uri="http://schemas.openxmlformats.org/drawingml/2006/table">
            <a:tbl>
              <a:tblPr firstRow="1" bandRow="1">
                <a:tableStyleId>{F5AB1C69-6EDB-4FF4-983F-18BD219EF322}</a:tableStyleId>
              </a:tblPr>
              <a:tblGrid>
                <a:gridCol w="1676400">
                  <a:extLst>
                    <a:ext uri="{9D8B030D-6E8A-4147-A177-3AD203B41FA5}">
                      <a16:colId xmlns:a16="http://schemas.microsoft.com/office/drawing/2014/main" val="20000"/>
                    </a:ext>
                  </a:extLst>
                </a:gridCol>
                <a:gridCol w="6553200">
                  <a:extLst>
                    <a:ext uri="{9D8B030D-6E8A-4147-A177-3AD203B41FA5}">
                      <a16:colId xmlns:a16="http://schemas.microsoft.com/office/drawing/2014/main" val="20001"/>
                    </a:ext>
                  </a:extLst>
                </a:gridCol>
              </a:tblGrid>
              <a:tr h="457200">
                <a:tc>
                  <a:txBody>
                    <a:bodyPr/>
                    <a:lstStyle/>
                    <a:p>
                      <a:pPr algn="ctr"/>
                      <a:r>
                        <a:rPr lang="en-US" sz="2200" b="1" i="0" u="none" strike="noStrike" kern="1200" baseline="0" dirty="0">
                          <a:solidFill>
                            <a:srgbClr val="000000"/>
                          </a:solidFill>
                          <a:latin typeface="+mn-lt"/>
                          <a:ea typeface="+mn-ea"/>
                          <a:cs typeface="+mn-cs"/>
                        </a:rPr>
                        <a:t>Section</a:t>
                      </a:r>
                      <a:endParaRPr lang="en-US" sz="2200" b="1" dirty="0">
                        <a:solidFill>
                          <a:srgbClr val="000000"/>
                        </a:solidFill>
                      </a:endParaRP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200" b="1" i="0" u="none" strike="noStrike" kern="1200" baseline="0" dirty="0">
                          <a:solidFill>
                            <a:srgbClr val="000000"/>
                          </a:solidFill>
                          <a:latin typeface="+mn-lt"/>
                          <a:ea typeface="+mn-ea"/>
                          <a:cs typeface="+mn-cs"/>
                        </a:rPr>
                        <a:t>Purpose</a:t>
                      </a:r>
                      <a:endParaRPr lang="en-US" sz="2200" b="1" dirty="0">
                        <a:solidFill>
                          <a:srgbClr val="000000"/>
                        </a:solidFill>
                      </a:endParaRP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1197954">
                <a:tc>
                  <a:txBody>
                    <a:bodyPr/>
                    <a:lstStyle/>
                    <a:p>
                      <a:pPr>
                        <a:lnSpc>
                          <a:spcPct val="110000"/>
                        </a:lnSpc>
                      </a:pPr>
                      <a:r>
                        <a:rPr lang="en-US" sz="2000" b="0" i="0" u="none" strike="noStrike" kern="1200" baseline="0" dirty="0">
                          <a:solidFill>
                            <a:schemeClr val="dk1"/>
                          </a:solidFill>
                          <a:latin typeface="+mn-lt"/>
                          <a:ea typeface="+mn-ea"/>
                          <a:cs typeface="+mn-cs"/>
                        </a:rPr>
                        <a:t>Marketing strategy</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nSpc>
                          <a:spcPct val="110000"/>
                        </a:lnSpc>
                      </a:pPr>
                      <a:r>
                        <a:rPr lang="en-US" sz="2000" b="0" i="0" u="none" strike="noStrike" kern="1200" baseline="0" dirty="0">
                          <a:solidFill>
                            <a:schemeClr val="dk1"/>
                          </a:solidFill>
                          <a:latin typeface="+mn-lt"/>
                          <a:ea typeface="+mn-ea"/>
                          <a:cs typeface="+mn-cs"/>
                        </a:rPr>
                        <a:t>Outlines the broad marketing logic and the specifics of target markets, positioning, marketing expenditure levels, and strategies for each marketing mix element</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10001"/>
                  </a:ext>
                </a:extLst>
              </a:tr>
              <a:tr h="829119">
                <a:tc>
                  <a:txBody>
                    <a:bodyPr/>
                    <a:lstStyle/>
                    <a:p>
                      <a:pPr>
                        <a:lnSpc>
                          <a:spcPct val="110000"/>
                        </a:lnSpc>
                      </a:pPr>
                      <a:r>
                        <a:rPr lang="en-US" sz="2000" b="0" i="0" u="none" strike="noStrike" kern="1200" baseline="0" dirty="0">
                          <a:solidFill>
                            <a:schemeClr val="dk1"/>
                          </a:solidFill>
                          <a:latin typeface="+mn-lt"/>
                          <a:ea typeface="+mn-ea"/>
                          <a:cs typeface="+mn-cs"/>
                        </a:rPr>
                        <a:t>Action programs</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nSpc>
                          <a:spcPct val="110000"/>
                        </a:lnSpc>
                      </a:pPr>
                      <a:r>
                        <a:rPr lang="en-US" sz="2000" b="0" i="0" u="none" strike="noStrike" kern="1200" baseline="0" dirty="0">
                          <a:solidFill>
                            <a:schemeClr val="dk1"/>
                          </a:solidFill>
                          <a:latin typeface="+mn-lt"/>
                          <a:ea typeface="+mn-ea"/>
                          <a:cs typeface="+mn-cs"/>
                        </a:rPr>
                        <a:t>Spells out how marketing strategies will be turned into specific action programs</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extLst>
                  <a:ext uri="{0D108BD9-81ED-4DB2-BD59-A6C34878D82A}">
                    <a16:rowId xmlns:a16="http://schemas.microsoft.com/office/drawing/2014/main" val="10002"/>
                  </a:ext>
                </a:extLst>
              </a:tr>
              <a:tr h="829119">
                <a:tc>
                  <a:txBody>
                    <a:bodyPr/>
                    <a:lstStyle/>
                    <a:p>
                      <a:pPr>
                        <a:lnSpc>
                          <a:spcPct val="110000"/>
                        </a:lnSpc>
                      </a:pPr>
                      <a:r>
                        <a:rPr lang="en-US" sz="2000" b="0" i="0" u="none" strike="noStrike" kern="1200" baseline="0" dirty="0">
                          <a:solidFill>
                            <a:schemeClr val="dk1"/>
                          </a:solidFill>
                          <a:latin typeface="+mn-lt"/>
                          <a:ea typeface="+mn-ea"/>
                          <a:cs typeface="+mn-cs"/>
                        </a:rPr>
                        <a:t>Budgets</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tc>
                  <a:txBody>
                    <a:bodyPr/>
                    <a:lstStyle/>
                    <a:p>
                      <a:pPr>
                        <a:lnSpc>
                          <a:spcPct val="110000"/>
                        </a:lnSpc>
                      </a:pPr>
                      <a:r>
                        <a:rPr lang="en-US" sz="2000" b="0" i="0" u="none" strike="noStrike" kern="1200" baseline="0" dirty="0">
                          <a:solidFill>
                            <a:schemeClr val="dk1"/>
                          </a:solidFill>
                          <a:latin typeface="+mn-lt"/>
                          <a:ea typeface="+mn-ea"/>
                          <a:cs typeface="+mn-cs"/>
                        </a:rPr>
                        <a:t>Details a supporting marketing budget that is a projected profit-and-loss statement</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noFill/>
                  </a:tcPr>
                </a:tc>
                <a:extLst>
                  <a:ext uri="{0D108BD9-81ED-4DB2-BD59-A6C34878D82A}">
                    <a16:rowId xmlns:a16="http://schemas.microsoft.com/office/drawing/2014/main" val="10003"/>
                  </a:ext>
                </a:extLst>
              </a:tr>
              <a:tr h="1333110">
                <a:tc>
                  <a:txBody>
                    <a:bodyPr/>
                    <a:lstStyle/>
                    <a:p>
                      <a:pPr>
                        <a:lnSpc>
                          <a:spcPct val="110000"/>
                        </a:lnSpc>
                      </a:pPr>
                      <a:r>
                        <a:rPr lang="en-US" sz="2000" b="0" i="0" u="none" strike="noStrike" kern="1200" baseline="0" dirty="0">
                          <a:solidFill>
                            <a:schemeClr val="dk1"/>
                          </a:solidFill>
                          <a:latin typeface="+mn-lt"/>
                          <a:ea typeface="+mn-ea"/>
                          <a:cs typeface="+mn-cs"/>
                        </a:rPr>
                        <a:t>Controls</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nSpc>
                          <a:spcPct val="110000"/>
                        </a:lnSpc>
                      </a:pPr>
                      <a:r>
                        <a:rPr lang="en-US" sz="2000" b="0" i="0" u="none" strike="noStrike" kern="1200" baseline="0" dirty="0">
                          <a:solidFill>
                            <a:schemeClr val="dk1"/>
                          </a:solidFill>
                          <a:latin typeface="+mn-lt"/>
                          <a:ea typeface="+mn-ea"/>
                          <a:cs typeface="+mn-cs"/>
                        </a:rPr>
                        <a:t>Outlines the controls that will be used to monitor progress, allow management to review implementation</a:t>
                      </a:r>
                    </a:p>
                    <a:p>
                      <a:pPr>
                        <a:lnSpc>
                          <a:spcPct val="110000"/>
                        </a:lnSpc>
                      </a:pPr>
                      <a:r>
                        <a:rPr lang="en-US" sz="2000" b="0" i="0" u="none" strike="noStrike" kern="1200" baseline="0" dirty="0">
                          <a:solidFill>
                            <a:schemeClr val="dk1"/>
                          </a:solidFill>
                          <a:latin typeface="+mn-lt"/>
                          <a:ea typeface="+mn-ea"/>
                          <a:cs typeface="+mn-cs"/>
                        </a:rPr>
                        <a:t>results, and spot products that are not meeting their goals</a:t>
                      </a:r>
                      <a:endParaRPr lang="en-US" sz="2000" dirty="0"/>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3364415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 Implementation</a:t>
            </a:r>
            <a:endParaRPr lang="en-US" sz="3600" dirty="0">
              <a:latin typeface="+mj-lt"/>
            </a:endParaRPr>
          </a:p>
        </p:txBody>
      </p:sp>
      <p:sp>
        <p:nvSpPr>
          <p:cNvPr id="3" name="Content Placeholder 2"/>
          <p:cNvSpPr>
            <a:spLocks noGrp="1"/>
          </p:cNvSpPr>
          <p:nvPr>
            <p:ph idx="1"/>
          </p:nvPr>
        </p:nvSpPr>
        <p:spPr>
          <a:xfrm>
            <a:off x="457200" y="1600200"/>
            <a:ext cx="8229600" cy="4724400"/>
          </a:xfrm>
        </p:spPr>
        <p:txBody>
          <a:bodyPr/>
          <a:lstStyle/>
          <a:p>
            <a:pPr>
              <a:defRPr/>
            </a:pPr>
            <a:r>
              <a:rPr lang="en-US" sz="2600" dirty="0">
                <a:solidFill>
                  <a:srgbClr val="000000"/>
                </a:solidFill>
              </a:rPr>
              <a:t>Turning marketing strategies and plans into marketing actions to accomplish strategic marketing objectives</a:t>
            </a:r>
          </a:p>
          <a:p>
            <a:pPr>
              <a:defRPr/>
            </a:pPr>
            <a:r>
              <a:rPr lang="en-US" sz="2600" dirty="0">
                <a:solidFill>
                  <a:srgbClr val="000000"/>
                </a:solidFill>
              </a:rPr>
              <a:t>Addresses the who, where, when, and how of the marketing activities</a:t>
            </a:r>
          </a:p>
        </p:txBody>
      </p:sp>
    </p:spTree>
    <p:extLst>
      <p:ext uri="{BB962C8B-B14F-4D97-AF65-F5344CB8AC3E}">
        <p14:creationId xmlns:p14="http://schemas.microsoft.com/office/powerpoint/2010/main" val="40958287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Department Organization</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pPr lvl="0"/>
            <a:r>
              <a:rPr lang="en-US" sz="2600" dirty="0">
                <a:solidFill>
                  <a:srgbClr val="000000"/>
                </a:solidFill>
              </a:rPr>
              <a:t>Functional organization</a:t>
            </a:r>
          </a:p>
          <a:p>
            <a:pPr lvl="0"/>
            <a:r>
              <a:rPr lang="en-US" sz="2600" dirty="0">
                <a:solidFill>
                  <a:srgbClr val="000000"/>
                </a:solidFill>
              </a:rPr>
              <a:t>Geographic organization</a:t>
            </a:r>
          </a:p>
          <a:p>
            <a:pPr lvl="0"/>
            <a:r>
              <a:rPr lang="en-US" sz="2600" dirty="0">
                <a:solidFill>
                  <a:srgbClr val="000000"/>
                </a:solidFill>
              </a:rPr>
              <a:t>Product management organization</a:t>
            </a:r>
          </a:p>
          <a:p>
            <a:pPr lvl="0"/>
            <a:r>
              <a:rPr lang="en-US" sz="2600" dirty="0">
                <a:solidFill>
                  <a:srgbClr val="000000"/>
                </a:solidFill>
              </a:rPr>
              <a:t>Market or customer management organization</a:t>
            </a:r>
          </a:p>
          <a:p>
            <a:pPr lvl="0"/>
            <a:r>
              <a:rPr lang="en-US" sz="2600" dirty="0">
                <a:solidFill>
                  <a:srgbClr val="000000"/>
                </a:solidFill>
              </a:rPr>
              <a:t>Combination organization</a:t>
            </a:r>
          </a:p>
        </p:txBody>
      </p:sp>
    </p:spTree>
    <p:extLst>
      <p:ext uri="{BB962C8B-B14F-4D97-AF65-F5344CB8AC3E}">
        <p14:creationId xmlns:p14="http://schemas.microsoft.com/office/powerpoint/2010/main" val="370758599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Control</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Measuring and evaluating the results of marketing strategies and plans</a:t>
            </a:r>
          </a:p>
          <a:p>
            <a:r>
              <a:rPr lang="en-US" altLang="en-US" sz="2600" dirty="0">
                <a:solidFill>
                  <a:srgbClr val="000000"/>
                </a:solidFill>
              </a:rPr>
              <a:t>Operating control ensures that the company achieves its sales, profits, and other goals. </a:t>
            </a:r>
          </a:p>
          <a:p>
            <a:r>
              <a:rPr lang="en-US" altLang="en-US" sz="2600" dirty="0">
                <a:solidFill>
                  <a:srgbClr val="000000"/>
                </a:solidFill>
              </a:rPr>
              <a:t>Strategic control involves looking at whether the company’s basic strategies are well matched to its opportunities.</a:t>
            </a:r>
            <a:endParaRPr lang="en-US" sz="2600" dirty="0"/>
          </a:p>
        </p:txBody>
      </p:sp>
    </p:spTree>
    <p:extLst>
      <p:ext uri="{BB962C8B-B14F-4D97-AF65-F5344CB8AC3E}">
        <p14:creationId xmlns:p14="http://schemas.microsoft.com/office/powerpoint/2010/main" val="9529260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Return on Investment (ROI)</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Net return from a marketing investment divided by the costs of the marketing investment</a:t>
            </a:r>
          </a:p>
          <a:p>
            <a:r>
              <a:rPr lang="en-US" altLang="en-US" sz="2600" dirty="0">
                <a:solidFill>
                  <a:srgbClr val="000000"/>
                </a:solidFill>
              </a:rPr>
              <a:t>Assessment measures</a:t>
            </a:r>
          </a:p>
          <a:p>
            <a:pPr lvl="1"/>
            <a:r>
              <a:rPr lang="en-US" altLang="en-US" sz="2400" dirty="0"/>
              <a:t>Standard marketing performance measures </a:t>
            </a:r>
          </a:p>
          <a:p>
            <a:pPr lvl="1"/>
            <a:r>
              <a:rPr lang="en-US" altLang="en-US" sz="2400" dirty="0"/>
              <a:t>Customer-centered measures</a:t>
            </a:r>
            <a:endParaRPr lang="en-US" sz="2400" dirty="0"/>
          </a:p>
        </p:txBody>
      </p:sp>
    </p:spTree>
    <p:extLst>
      <p:ext uri="{BB962C8B-B14F-4D97-AF65-F5344CB8AC3E}">
        <p14:creationId xmlns:p14="http://schemas.microsoft.com/office/powerpoint/2010/main" val="290052634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Figure 2.8 - Marketing Return on Investment</a:t>
            </a:r>
            <a:endParaRPr lang="en-US" sz="2000" b="0" dirty="0">
              <a:latin typeface="+mj-lt"/>
            </a:endParaRPr>
          </a:p>
        </p:txBody>
      </p:sp>
      <p:pic>
        <p:nvPicPr>
          <p:cNvPr id="7" name="Picture 6" descr="Marketing investments involves looking at the marketing returns and the cost of marketing investment. Marketing returns are improved customer value and engagement evidenced by increased customer attraction and retention with increased customer lifetime values and customer equity. These returns are part of the marketing return on investment coupled with the cost of marketing investing. Source: adapted from roland t . rust comma katherine n . lemon, and valerie a . zeithaml comma open quotation return on marketing : using consumer equity to focus marketing strategy comma close quotation journal of marketing comma january 2004 comma p . 112 . Used with permissi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0453" y="1524000"/>
            <a:ext cx="6103094" cy="4684105"/>
          </a:xfrm>
          <a:prstGeom prst="rect">
            <a:avLst/>
          </a:prstGeom>
        </p:spPr>
      </p:pic>
    </p:spTree>
    <p:extLst>
      <p:ext uri="{BB962C8B-B14F-4D97-AF65-F5344CB8AC3E}">
        <p14:creationId xmlns:p14="http://schemas.microsoft.com/office/powerpoint/2010/main" val="12704932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Learning Objective 2-5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pPr>
              <a:spcBef>
                <a:spcPts val="0"/>
              </a:spcBef>
              <a:buSzPct val="125000"/>
              <a:tabLst>
                <a:tab pos="0" algn="l"/>
              </a:tabLst>
            </a:pPr>
            <a:r>
              <a:rPr lang="en-US" altLang="en-US" sz="2600" dirty="0"/>
              <a:t>Contents of a marketing plan</a:t>
            </a:r>
          </a:p>
          <a:p>
            <a:pPr>
              <a:spcBef>
                <a:spcPts val="1000"/>
              </a:spcBef>
              <a:buSzPct val="125000"/>
              <a:tabLst>
                <a:tab pos="0" algn="l"/>
              </a:tabLst>
            </a:pPr>
            <a:r>
              <a:rPr lang="en-US" altLang="en-US" sz="2600" dirty="0"/>
              <a:t>Analysis, planning and implementation</a:t>
            </a:r>
          </a:p>
          <a:p>
            <a:pPr>
              <a:spcBef>
                <a:spcPts val="1000"/>
              </a:spcBef>
              <a:buSzPct val="125000"/>
              <a:tabLst>
                <a:tab pos="0" algn="l"/>
              </a:tabLst>
            </a:pPr>
            <a:r>
              <a:rPr lang="en-US" altLang="en-US" sz="2600" dirty="0"/>
              <a:t>Operating and strategic marketing control</a:t>
            </a:r>
          </a:p>
          <a:p>
            <a:pPr>
              <a:spcBef>
                <a:spcPts val="1000"/>
              </a:spcBef>
              <a:buSzPct val="125000"/>
              <a:tabLst>
                <a:tab pos="0" algn="l"/>
              </a:tabLst>
            </a:pPr>
            <a:r>
              <a:rPr lang="en-US" altLang="en-US" sz="2600" dirty="0"/>
              <a:t>Marketing department organization</a:t>
            </a:r>
          </a:p>
          <a:p>
            <a:pPr>
              <a:spcBef>
                <a:spcPts val="1000"/>
              </a:spcBef>
              <a:buSzPct val="125000"/>
              <a:tabLst>
                <a:tab pos="0" algn="l"/>
              </a:tabLst>
            </a:pPr>
            <a:r>
              <a:rPr lang="en-US" altLang="en-US" sz="2600" dirty="0"/>
              <a:t>Marketing return on investment</a:t>
            </a:r>
            <a:endParaRPr lang="en-US" sz="2600" dirty="0"/>
          </a:p>
        </p:txBody>
      </p:sp>
    </p:spTree>
    <p:extLst>
      <p:ext uri="{BB962C8B-B14F-4D97-AF65-F5344CB8AC3E}">
        <p14:creationId xmlns:p14="http://schemas.microsoft.com/office/powerpoint/2010/main" val="224770492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229600" cy="1097280"/>
          </a:xfrm>
        </p:spPr>
        <p:txBody>
          <a:bodyPr/>
          <a:lstStyle/>
          <a:p>
            <a:r>
              <a:rPr lang="en-US" sz="3600" dirty="0">
                <a:latin typeface="+mj-lt"/>
              </a:rPr>
              <a:t>Learning Objectives </a:t>
            </a:r>
            <a:r>
              <a:rPr lang="en-US" sz="2000" b="0" dirty="0">
                <a:latin typeface="+mj-lt"/>
              </a:rPr>
              <a:t>(3 of 4)</a:t>
            </a:r>
            <a:endParaRPr lang="en-IN" sz="2000" b="0" dirty="0">
              <a:latin typeface="+mj-lt"/>
            </a:endParaRPr>
          </a:p>
        </p:txBody>
      </p:sp>
      <p:sp>
        <p:nvSpPr>
          <p:cNvPr id="3" name="Content Placeholder 2"/>
          <p:cNvSpPr>
            <a:spLocks noGrp="1"/>
          </p:cNvSpPr>
          <p:nvPr>
            <p:ph idx="1"/>
          </p:nvPr>
        </p:nvSpPr>
        <p:spPr>
          <a:xfrm>
            <a:off x="457200" y="1600200"/>
            <a:ext cx="8153400" cy="4525963"/>
          </a:xfrm>
        </p:spPr>
        <p:txBody>
          <a:bodyPr/>
          <a:lstStyle/>
          <a:p>
            <a:pPr marL="0" indent="0">
              <a:buNone/>
            </a:pPr>
            <a:r>
              <a:rPr lang="en-US" altLang="en-US" sz="2600" dirty="0">
                <a:solidFill>
                  <a:srgbClr val="007FA3"/>
                </a:solidFill>
              </a:rPr>
              <a:t>2-1. </a:t>
            </a:r>
            <a:r>
              <a:rPr lang="en-US" altLang="en-US" sz="2600" dirty="0"/>
              <a:t>Explain company-wide strategic planning and its four steps.</a:t>
            </a:r>
          </a:p>
          <a:p>
            <a:pPr marL="0" indent="0">
              <a:buNone/>
            </a:pPr>
            <a:r>
              <a:rPr lang="en-US" altLang="en-US" sz="2600" dirty="0">
                <a:solidFill>
                  <a:srgbClr val="007FA3"/>
                </a:solidFill>
              </a:rPr>
              <a:t>2-2. </a:t>
            </a:r>
            <a:r>
              <a:rPr lang="en-US" altLang="en-US" sz="2600" dirty="0"/>
              <a:t>Discuss how to design business portfolios and </a:t>
            </a:r>
            <a:r>
              <a:rPr lang="en-US" altLang="en-US" sz="2600" dirty="0">
                <a:solidFill>
                  <a:srgbClr val="000000"/>
                </a:solidFill>
              </a:rPr>
              <a:t>develop</a:t>
            </a:r>
            <a:r>
              <a:rPr lang="en-US" altLang="en-US" sz="2600" dirty="0">
                <a:solidFill>
                  <a:srgbClr val="008000"/>
                </a:solidFill>
              </a:rPr>
              <a:t> </a:t>
            </a:r>
            <a:r>
              <a:rPr lang="en-US" altLang="en-US" sz="2600" dirty="0"/>
              <a:t>growth strategies.</a:t>
            </a:r>
          </a:p>
          <a:p>
            <a:pPr marL="0" indent="0">
              <a:buNone/>
            </a:pPr>
            <a:r>
              <a:rPr lang="en-US" altLang="en-US" sz="2600" dirty="0">
                <a:solidFill>
                  <a:srgbClr val="007FA3"/>
                </a:solidFill>
              </a:rPr>
              <a:t>2-3. </a:t>
            </a:r>
            <a:r>
              <a:rPr lang="en-US" altLang="en-US" sz="2600" dirty="0"/>
              <a:t>Explain marketing’s role in strategic planning and how marketing works with its partners to create and deliver customer value.</a:t>
            </a:r>
          </a:p>
        </p:txBody>
      </p:sp>
    </p:spTree>
    <p:extLst>
      <p:ext uri="{BB962C8B-B14F-4D97-AF65-F5344CB8AC3E}">
        <p14:creationId xmlns:p14="http://schemas.microsoft.com/office/powerpoint/2010/main" val="378223828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229600" cy="1097280"/>
          </a:xfrm>
        </p:spPr>
        <p:txBody>
          <a:bodyPr/>
          <a:lstStyle/>
          <a:p>
            <a:r>
              <a:rPr lang="en-US" sz="3600" dirty="0">
                <a:latin typeface="+mj-lt"/>
              </a:rPr>
              <a:t>Learning Objectives </a:t>
            </a:r>
            <a:r>
              <a:rPr lang="en-US" sz="2000" b="0" dirty="0">
                <a:latin typeface="+mj-lt"/>
              </a:rPr>
              <a:t>(4 of 4)</a:t>
            </a:r>
            <a:endParaRPr lang="en-IN" sz="2000" b="0" dirty="0">
              <a:latin typeface="+mj-lt"/>
            </a:endParaRPr>
          </a:p>
        </p:txBody>
      </p:sp>
      <p:sp>
        <p:nvSpPr>
          <p:cNvPr id="3" name="Content Placeholder 2"/>
          <p:cNvSpPr>
            <a:spLocks noGrp="1"/>
          </p:cNvSpPr>
          <p:nvPr>
            <p:ph idx="1"/>
          </p:nvPr>
        </p:nvSpPr>
        <p:spPr>
          <a:xfrm>
            <a:off x="457200" y="1600200"/>
            <a:ext cx="8153400" cy="4525963"/>
          </a:xfrm>
        </p:spPr>
        <p:txBody>
          <a:bodyPr/>
          <a:lstStyle/>
          <a:p>
            <a:pPr marL="0" indent="0">
              <a:buNone/>
            </a:pPr>
            <a:r>
              <a:rPr lang="en-US" altLang="en-US" sz="2600" dirty="0">
                <a:solidFill>
                  <a:srgbClr val="007FA3"/>
                </a:solidFill>
              </a:rPr>
              <a:t>2-4. </a:t>
            </a:r>
            <a:r>
              <a:rPr lang="en-US" altLang="en-US" sz="2600" dirty="0"/>
              <a:t>Describe the elements of a customer value-driven marketing strategy and mix and the forces that influence it.</a:t>
            </a:r>
          </a:p>
          <a:p>
            <a:pPr marL="0" indent="0">
              <a:buNone/>
            </a:pPr>
            <a:r>
              <a:rPr lang="en-US" altLang="en-US" sz="2600" dirty="0">
                <a:solidFill>
                  <a:srgbClr val="007FA3"/>
                </a:solidFill>
              </a:rPr>
              <a:t>2-5. </a:t>
            </a:r>
            <a:r>
              <a:rPr lang="en-US" altLang="en-US" sz="2600" dirty="0"/>
              <a:t>List the marketing management functions, including the elements of a marketing plan, and discuss the importance of measuring and managing marketing return on investment.</a:t>
            </a:r>
          </a:p>
        </p:txBody>
      </p:sp>
    </p:spTree>
    <p:extLst>
      <p:ext uri="{BB962C8B-B14F-4D97-AF65-F5344CB8AC3E}">
        <p14:creationId xmlns:p14="http://schemas.microsoft.com/office/powerpoint/2010/main" val="174505200"/>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11890</TotalTime>
  <Words>6798</Words>
  <Application>Microsoft Macintosh PowerPoint</Application>
  <PresentationFormat>On-screen Show (4:3)</PresentationFormat>
  <Paragraphs>514</Paragraphs>
  <Slides>61</Slides>
  <Notes>53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61</vt:i4>
      </vt:variant>
    </vt:vector>
  </HeadingPairs>
  <TitlesOfParts>
    <vt:vector size="68" baseType="lpstr">
      <vt:lpstr>ＭＳ Ｐゴシック</vt:lpstr>
      <vt:lpstr>ＭＳ Ｐゴシック</vt:lpstr>
      <vt:lpstr>Arial</vt:lpstr>
      <vt:lpstr>Times New Roman</vt:lpstr>
      <vt:lpstr>Verdana</vt:lpstr>
      <vt:lpstr>Wingdings</vt:lpstr>
      <vt:lpstr>508 Lecture</vt:lpstr>
      <vt:lpstr>Marketing: An Introduction</vt:lpstr>
      <vt:lpstr>Learning Objectives (1 of 4)</vt:lpstr>
      <vt:lpstr>Learning Objectives (2 of 4)</vt:lpstr>
      <vt:lpstr>First Stop: Starbuck’s Customer  Value-Driven Marketing Strategy</vt:lpstr>
      <vt:lpstr>Three Levels of Strategy</vt:lpstr>
      <vt:lpstr>Learning Objective 2-1</vt:lpstr>
      <vt:lpstr>Strategic Planning</vt:lpstr>
      <vt:lpstr>Figure 2.1 - Steps in Strategic Planning</vt:lpstr>
      <vt:lpstr>Mission Statement</vt:lpstr>
      <vt:lpstr>Setting Company Objectives and Goals (1 of 2)</vt:lpstr>
      <vt:lpstr>Learning Objective 2-1 Summary</vt:lpstr>
      <vt:lpstr>Learning Objective 2-2</vt:lpstr>
      <vt:lpstr>Business Portfolio (1 of 2)</vt:lpstr>
      <vt:lpstr>Business Portfolio (2 of 2)</vt:lpstr>
      <vt:lpstr>Portfolio Analysis</vt:lpstr>
      <vt:lpstr>Figure 2.2 - The BCG Growth-Share Matrix</vt:lpstr>
      <vt:lpstr>Strategic Models</vt:lpstr>
      <vt:lpstr>Activity</vt:lpstr>
      <vt:lpstr>Activity</vt:lpstr>
      <vt:lpstr>Growth-Share Matrix</vt:lpstr>
      <vt:lpstr>Figure 2.3 - The Product/Market Expansion Grid</vt:lpstr>
      <vt:lpstr>The Product/Market Expansion Grid</vt:lpstr>
      <vt:lpstr>Developing Strategies for Growth</vt:lpstr>
      <vt:lpstr>Downsizing</vt:lpstr>
      <vt:lpstr>New Product Development</vt:lpstr>
      <vt:lpstr>Product Life Cycle: Sales and Profits</vt:lpstr>
      <vt:lpstr>Product Life Cycle: Characteristics</vt:lpstr>
      <vt:lpstr>Product Life Cycle: Strategies</vt:lpstr>
      <vt:lpstr>Learning Objective 2-2 Summary</vt:lpstr>
      <vt:lpstr>Learning Objective 2-3</vt:lpstr>
      <vt:lpstr>Planning Marketing: Partnering to  Build Customer Relationships</vt:lpstr>
      <vt:lpstr>Partnering with Other Company Departments (2 of 2)</vt:lpstr>
      <vt:lpstr>Porter’s Value Chain</vt:lpstr>
      <vt:lpstr>Partnering with Other Company Departments (1 of 2)</vt:lpstr>
      <vt:lpstr>Partnering with Others in the Marketing System</vt:lpstr>
      <vt:lpstr>Learning Objective 2-3 Summary</vt:lpstr>
      <vt:lpstr>Learning Objective 2-4</vt:lpstr>
      <vt:lpstr>Figure 2.5 Managing Marketing Strategy and the Marketing Mix</vt:lpstr>
      <vt:lpstr>Customer Value-Driven Marketing Strategy</vt:lpstr>
      <vt:lpstr>Market Segmentation and Market Targeting</vt:lpstr>
      <vt:lpstr>Positioning (1 of 2)</vt:lpstr>
      <vt:lpstr>Porter’s Generic Strategy</vt:lpstr>
      <vt:lpstr>Porter’s Generic Strategy</vt:lpstr>
      <vt:lpstr>Porter’s Generic Strategy</vt:lpstr>
      <vt:lpstr>Porter’s Generic Strategy</vt:lpstr>
      <vt:lpstr>Figure 2.5 - The Four Ps of the Marketing Mix</vt:lpstr>
      <vt:lpstr>Criticisms of the Four Ps</vt:lpstr>
      <vt:lpstr>Figure 2.6 - Managing Marketing: Analysis, Planning, Implementation, and Control</vt:lpstr>
      <vt:lpstr>Figure 2.7 - SWOT Analysis: Strengths (S), Weaknesses (W), Opportunities (O), and Threats (T)</vt:lpstr>
      <vt:lpstr>Learning Objective 2-4 Summary</vt:lpstr>
      <vt:lpstr>Learning Objective 2-5 (1 of 2)</vt:lpstr>
      <vt:lpstr>Contents of a Marketing Plan (1 of 2)</vt:lpstr>
      <vt:lpstr>Contents of a Marketing Plan (2 of 2)</vt:lpstr>
      <vt:lpstr>Market Implementation</vt:lpstr>
      <vt:lpstr>Marketing Department Organization</vt:lpstr>
      <vt:lpstr>Marketing Control</vt:lpstr>
      <vt:lpstr>Marketing Return on Investment (ROI)</vt:lpstr>
      <vt:lpstr>Figure 2.8 - Marketing Return on Investment</vt:lpstr>
      <vt:lpstr>Learning Objective 2-5 (2 of 2)</vt:lpstr>
      <vt:lpstr>Learning Objectives (3 of 4)</vt:lpstr>
      <vt:lpstr>Learning Objectives (4 of 4)</vt:lpstr>
    </vt:vector>
  </TitlesOfParts>
  <Company>echosvoice</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 Introduction, 13e</dc:title>
  <dc:subject>Business</dc:subject>
  <dc:creator>Armstrong/Kotler</dc:creator>
  <cp:lastModifiedBy>Microsoft Office User</cp:lastModifiedBy>
  <cp:revision>475</cp:revision>
  <dcterms:created xsi:type="dcterms:W3CDTF">2014-07-14T20:04:21Z</dcterms:created>
  <dcterms:modified xsi:type="dcterms:W3CDTF">2018-11-05T08:37:43Z</dcterms:modified>
</cp:coreProperties>
</file>