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0C9217C-179B-4651-813E-0D897BF87F32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08AB4E2-145C-4ECA-9F9A-80F8B1048A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14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6C21F92-46CA-46F5-BD8F-BFC4691DDBD8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3A72304-6C10-4BEA-A0D1-07520815C923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619C571-9619-4D5B-A1BE-EE802EA0A327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-19" y="-8467"/>
            <a:ext cx="12192024" cy="6866467"/>
            <a:chOff x="-19" y="-8467"/>
            <a:chExt cx="12192024" cy="6866467"/>
          </a:xfrm>
        </p:grpSpPr>
        <p:cxnSp>
          <p:nvCxnSpPr>
            <p:cNvPr id="3" name="Straight Connector 31"/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/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/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/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/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/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/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/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/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/>
            <p:cNvSpPr/>
            <p:nvPr/>
          </p:nvSpPr>
          <p:spPr>
            <a:xfrm rot="10799991">
              <a:off x="-19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/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/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9C9136-3D2D-4297-A03A-5796E78DC4D4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5FA5ED-A9E1-4834-9C67-CE481E97C0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08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E63783-5F8F-4F4E-AF63-7F600FA7A091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58C5F9-F5E2-4ABA-B6D4-EB05052E50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74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E3A0C5-87F0-4AD1-8F56-A7B2C56A2151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1C8F98-0A2E-416C-AB55-C9FEC5B8FF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02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CC36A4-45ED-4FB3-A86E-B230874DD654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5C252-C9FB-4593-9BBB-2A5BB9644B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784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66E183-E98D-433A-BBC0-B6A70A4C5790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04FA8A-6744-42E9-88C4-22D1204461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089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F34018-7700-4C9F-895C-D81FD4C92013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78A9FC-3D7C-48C3-A38D-4B5F670B8B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93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F637EF-FECA-4A6C-B39A-63DDD4E6E071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37653-0BCD-4006-89D8-D275D2D165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756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F05CC0-4381-404B-9E8A-8C92FF903916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558210-2978-4E6F-BC4E-B8EDAB6031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186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E9D3FA-243B-4398-93ED-1490CC1A5C17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24A42B-6F34-481A-8C20-89E67AB131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251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829B37-B6ED-45CE-8C3C-BC66206322E5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1B1E69-AFA8-4BA5-B797-C2DFA50F3E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92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/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20048B-3E20-44D5-BE1D-2C78672CEB50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095D23-BBB3-4227-8DBF-BC768108A512}" type="slidenum">
              <a:t>‹#›</a:t>
            </a:fld>
            <a:endParaRPr lang="en-GB"/>
          </a:p>
        </p:txBody>
      </p:sp>
      <p:sp>
        <p:nvSpPr>
          <p:cNvPr id="8" name="TextBox 19"/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/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9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963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EF2A90-9E76-4EE0-8612-E211AB9EDEA3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E44F7C-C48B-449B-84F1-B0818F258F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206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1B3337-DBC3-4037-81F5-58ABF0EE873B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D5022B-C9A6-4844-8CA1-C35A43857549}" type="slidenum">
              <a:t>‹#›</a:t>
            </a:fld>
            <a:endParaRPr lang="en-GB"/>
          </a:p>
        </p:txBody>
      </p:sp>
      <p:sp>
        <p:nvSpPr>
          <p:cNvPr id="8" name="TextBox 23"/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/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007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/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467B19-63AA-4E7A-8391-648AAD26048C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D80D1C-DCEE-461B-97CB-EB6A81515B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783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9DA5BC-2447-4D42-919A-058C45D3EB52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8F3CE0-9B09-450C-B9A7-7680EC0DA4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18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4E1041-3E6E-4482-A0DE-22E3D6804A18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DF15DF-A406-455C-A7AC-C2315A1AD1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910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/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/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/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/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/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/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/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/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/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/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/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9B2AC502-A6A8-40D1-B42E-AB22584452CA}" type="datetime1">
              <a:rPr lang="en-GB"/>
              <a:pPr lvl="0"/>
              <a:t>08/04/2020</a:t>
            </a:fld>
            <a:endParaRPr lang="en-GB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97E9DA01-B7AD-44FF-8E5E-0E9B24DFFBC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20352" y="270095"/>
            <a:ext cx="8596667" cy="1320795"/>
          </a:xfrm>
        </p:spPr>
        <p:txBody>
          <a:bodyPr/>
          <a:lstStyle/>
          <a:p>
            <a:pPr lvl="0"/>
            <a:r>
              <a:rPr lang="en-IN" sz="2400">
                <a:solidFill>
                  <a:srgbClr val="92D050"/>
                </a:solidFill>
              </a:rPr>
              <a:t/>
            </a:r>
            <a:br>
              <a:rPr lang="en-IN" sz="2400">
                <a:solidFill>
                  <a:srgbClr val="92D050"/>
                </a:solidFill>
              </a:rPr>
            </a:br>
            <a:r>
              <a:rPr lang="en-IN" sz="2400">
                <a:solidFill>
                  <a:srgbClr val="92D050"/>
                </a:solidFill>
              </a:rPr>
              <a:t>Understanding and Engaging in the Customer Experience</a:t>
            </a:r>
            <a:br>
              <a:rPr lang="en-IN" sz="2400">
                <a:solidFill>
                  <a:srgbClr val="92D050"/>
                </a:solidFill>
              </a:rPr>
            </a:br>
            <a:r>
              <a:rPr lang="en-IN" sz="2400">
                <a:solidFill>
                  <a:srgbClr val="92D050"/>
                </a:solidFill>
              </a:rPr>
              <a:t>Module Code: </a:t>
            </a:r>
            <a:r>
              <a:rPr lang="en-GB" sz="2400"/>
              <a:t>BMSW5103 </a:t>
            </a:r>
            <a:br>
              <a:rPr lang="en-GB" sz="2400"/>
            </a:br>
            <a:r>
              <a:rPr lang="en-GB" sz="2400"/>
              <a:t>Student Name: MOHBUB ALI</a:t>
            </a:r>
            <a:br>
              <a:rPr lang="en-GB" sz="2400"/>
            </a:br>
            <a:r>
              <a:rPr lang="en-GB" sz="2400"/>
              <a:t>Student Number:1711155</a:t>
            </a:r>
            <a:r>
              <a:rPr lang="en-US" sz="2900">
                <a:solidFill>
                  <a:srgbClr val="00B050"/>
                </a:solidFill>
              </a:rPr>
              <a:t/>
            </a:r>
            <a:br>
              <a:rPr lang="en-US" sz="2900">
                <a:solidFill>
                  <a:srgbClr val="00B050"/>
                </a:solidFill>
              </a:rPr>
            </a:br>
            <a:endParaRPr lang="en-US" sz="2900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0352" y="2697909"/>
            <a:ext cx="7459702" cy="3161656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774167"/>
          </a:xfrm>
        </p:spPr>
        <p:txBody>
          <a:bodyPr/>
          <a:lstStyle/>
          <a:p>
            <a:pPr lvl="0"/>
            <a:r>
              <a:rPr lang="en-US" sz="4400"/>
              <a:t>Customer Relationship Management</a:t>
            </a:r>
            <a:endParaRPr lang="en-GB" sz="440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07068" y="2278255"/>
            <a:ext cx="7766931" cy="2869469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US">
                <a:solidFill>
                  <a:srgbClr val="404040"/>
                </a:solidFill>
              </a:rPr>
              <a:t>CRM, also known as Customer Relationship Management is something that is used to broaden and increase the relationship between the Company or business and the customer.</a:t>
            </a:r>
          </a:p>
          <a:p>
            <a:pPr lvl="0">
              <a:lnSpc>
                <a:spcPct val="80000"/>
              </a:lnSpc>
            </a:pPr>
            <a:r>
              <a:rPr lang="en-US">
                <a:solidFill>
                  <a:srgbClr val="404040"/>
                </a:solidFill>
              </a:rPr>
              <a:t>CRM is used by Asda/Tesco/Sainsbury’s to help increase their level of customer satisfaction and quality of the relationship with the customer.</a:t>
            </a:r>
            <a:endParaRPr lang="en-GB">
              <a:solidFill>
                <a:srgbClr val="40404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Ethics and Sustainability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ASDA/Tesco/Sainsbury’s have many policies and their service is required to follow the rules for business ethics and applying ethical  principles.</a:t>
            </a:r>
          </a:p>
          <a:p>
            <a:pPr lvl="0">
              <a:buNone/>
            </a:pPr>
            <a:r>
              <a:rPr lang="en-US"/>
              <a:t>These businesses maintain their sustainability by recycling and reusing waste and other products.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Quality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ASDA/Tesco/Sainsbury’s maintain all of their quality at the different sections and stages</a:t>
            </a:r>
          </a:p>
          <a:p>
            <a:pPr lvl="0">
              <a:buNone/>
            </a:pPr>
            <a:r>
              <a:rPr lang="en-GB"/>
              <a:t>They also provide good solutions and meet expectations</a:t>
            </a:r>
          </a:p>
          <a:p>
            <a:pPr lvl="0">
              <a:buNone/>
            </a:pPr>
            <a:r>
              <a:rPr lang="en-GB"/>
              <a:t>Machinery, food products, stock control is all maintained within quality control measures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SWOT Analysis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77332" y="1270001"/>
            <a:ext cx="8596667" cy="3880768"/>
          </a:xfrm>
        </p:spPr>
        <p:txBody>
          <a:bodyPr/>
          <a:lstStyle/>
          <a:p>
            <a:pPr lvl="0">
              <a:buNone/>
            </a:pPr>
            <a:r>
              <a:rPr lang="en-US"/>
              <a:t>A SWOT analysis is done for ASDA to show how they market and work with their customers to keep a healthy relationship.</a:t>
            </a:r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77332" y="2061277"/>
          <a:ext cx="8730142" cy="4168438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4362739">
                  <a:extLst>
                    <a:ext uri="{9D8B030D-6E8A-4147-A177-3AD203B41FA5}">
                      <a16:colId xmlns:a16="http://schemas.microsoft.com/office/drawing/2014/main" val="2039701618"/>
                    </a:ext>
                  </a:extLst>
                </a:gridCol>
                <a:gridCol w="4367403">
                  <a:extLst>
                    <a:ext uri="{9D8B030D-6E8A-4147-A177-3AD203B41FA5}">
                      <a16:colId xmlns:a16="http://schemas.microsoft.com/office/drawing/2014/main" val="2347619723"/>
                    </a:ext>
                  </a:extLst>
                </a:gridCol>
              </a:tblGrid>
              <a:tr h="1833856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STRENGTHS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A strong dealer community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Product innovation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skilled workforce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strong free cash flow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performance in new markets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strong brand portfolio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good return on capital expenditure</a:t>
                      </a:r>
                      <a:endParaRPr lang="en-GB" sz="1100" b="1">
                        <a:solidFill>
                          <a:srgbClr val="0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OPPORTUNITIES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New markets can be opened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Investment for product segments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Manipulations of consumer behaviour and new trends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Environmental policies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Procurement of asda products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Taxation policies increase profits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Dilution of competitor advantages from market development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Increased customer spending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GB" sz="1100" b="1">
                        <a:solidFill>
                          <a:srgbClr val="0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7501984"/>
                  </a:ext>
                </a:extLst>
              </a:tr>
              <a:tr h="2149205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WEAKNESS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integrating firms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product range gaps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New challenges from new competitors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Level of attrition in the work force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Competing with leading competitors for innovation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Investment in new technology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Profitability ratio to net contribution percentage is below average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GB" sz="1100" b="1">
                        <a:solidFill>
                          <a:srgbClr val="0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/>
                        <a:t>THREATS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No supply of innovative products on stand by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Many liability claims can be exposed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Shortage of skilled workforce in global market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Isolationism in American economy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High demand in different seasons for products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Rise of raw materials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Paris agreement 2016 environment regulations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Currency fluctuations</a:t>
                      </a:r>
                      <a:endParaRPr lang="en-GB" sz="1100" b="1"/>
                    </a:p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/>
                        <a:t> </a:t>
                      </a:r>
                      <a:endParaRPr lang="en-GB" sz="1100" b="1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FF260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3651060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Strengths of ASDA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A strong dealer community</a:t>
            </a:r>
          </a:p>
          <a:p>
            <a:pPr lvl="0">
              <a:buNone/>
            </a:pPr>
            <a:r>
              <a:rPr lang="en-US"/>
              <a:t>Product innovation</a:t>
            </a:r>
          </a:p>
          <a:p>
            <a:pPr lvl="0">
              <a:buNone/>
            </a:pPr>
            <a:r>
              <a:rPr lang="en-US"/>
              <a:t>Skilled workforce</a:t>
            </a:r>
          </a:p>
          <a:p>
            <a:pPr lvl="0">
              <a:buNone/>
            </a:pPr>
            <a:r>
              <a:rPr lang="en-US"/>
              <a:t>Strong free crash flow</a:t>
            </a:r>
          </a:p>
          <a:p>
            <a:pPr lvl="0">
              <a:buNone/>
            </a:pPr>
            <a:r>
              <a:rPr lang="en-US"/>
              <a:t>Performance in new markets</a:t>
            </a:r>
          </a:p>
          <a:p>
            <a:pPr lvl="0">
              <a:buNone/>
            </a:pPr>
            <a:r>
              <a:rPr lang="en-US"/>
              <a:t>Strong brand portfolio </a:t>
            </a:r>
          </a:p>
          <a:p>
            <a:pPr lvl="0">
              <a:buNone/>
            </a:pPr>
            <a:r>
              <a:rPr lang="en-US"/>
              <a:t>Good return on capital expenditure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Weaknesses of ASDA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Integrating Firms</a:t>
            </a:r>
          </a:p>
          <a:p>
            <a:pPr lvl="0">
              <a:buNone/>
            </a:pPr>
            <a:r>
              <a:rPr lang="en-US"/>
              <a:t>Product range gaps</a:t>
            </a:r>
          </a:p>
          <a:p>
            <a:pPr lvl="0">
              <a:buNone/>
            </a:pPr>
            <a:r>
              <a:rPr lang="en-US"/>
              <a:t>New challenges from new competitors</a:t>
            </a:r>
          </a:p>
          <a:p>
            <a:pPr lvl="0">
              <a:buNone/>
            </a:pPr>
            <a:r>
              <a:rPr lang="en-US"/>
              <a:t>Level of attrition in the work force</a:t>
            </a:r>
          </a:p>
          <a:p>
            <a:pPr lvl="0">
              <a:buNone/>
            </a:pPr>
            <a:r>
              <a:rPr lang="en-US"/>
              <a:t>Competing with leading competitors for innovation</a:t>
            </a:r>
          </a:p>
          <a:p>
            <a:pPr lvl="0">
              <a:buNone/>
            </a:pPr>
            <a:r>
              <a:rPr lang="en-US"/>
              <a:t>Investment in new technology</a:t>
            </a:r>
          </a:p>
          <a:p>
            <a:pPr lvl="0">
              <a:buNone/>
            </a:pPr>
            <a:r>
              <a:rPr lang="en-US"/>
              <a:t>Profitability ratio to new contribution percentage is below average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Opportunities and Recommendations of ASDA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New markets can be opened</a:t>
            </a:r>
          </a:p>
          <a:p>
            <a:pPr lvl="0">
              <a:buNone/>
            </a:pPr>
            <a:r>
              <a:rPr lang="en-US"/>
              <a:t>Investment for product segments</a:t>
            </a:r>
          </a:p>
          <a:p>
            <a:pPr lvl="0">
              <a:buNone/>
            </a:pPr>
            <a:r>
              <a:rPr lang="en-US"/>
              <a:t>Manipulations of consumer behavior and new trends</a:t>
            </a:r>
          </a:p>
          <a:p>
            <a:pPr lvl="0">
              <a:buNone/>
            </a:pPr>
            <a:r>
              <a:rPr lang="en-GB"/>
              <a:t>Environmental policies</a:t>
            </a:r>
          </a:p>
          <a:p>
            <a:pPr lvl="0">
              <a:buNone/>
            </a:pPr>
            <a:r>
              <a:rPr lang="en-GB"/>
              <a:t>Procurement of ASDA products</a:t>
            </a:r>
          </a:p>
          <a:p>
            <a:pPr lvl="0">
              <a:buNone/>
            </a:pPr>
            <a:r>
              <a:rPr lang="en-GB"/>
              <a:t>Taxation policies increase profits</a:t>
            </a:r>
          </a:p>
          <a:p>
            <a:pPr lvl="0">
              <a:buNone/>
            </a:pPr>
            <a:r>
              <a:rPr lang="en-GB"/>
              <a:t>Dilution of competitor advantages from market development</a:t>
            </a:r>
          </a:p>
          <a:p>
            <a:pPr lvl="0">
              <a:buNone/>
            </a:pPr>
            <a:r>
              <a:rPr lang="en-GB"/>
              <a:t>Increased customer spending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Threats of ASDA	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No supply of innovative products on stand by</a:t>
            </a:r>
          </a:p>
          <a:p>
            <a:pPr lvl="0">
              <a:buNone/>
            </a:pPr>
            <a:r>
              <a:rPr lang="en-US"/>
              <a:t>Many liability claims can be exposed</a:t>
            </a:r>
          </a:p>
          <a:p>
            <a:pPr lvl="0">
              <a:buNone/>
            </a:pPr>
            <a:r>
              <a:rPr lang="en-US"/>
              <a:t>Shortage of skilled workforce in global market</a:t>
            </a:r>
          </a:p>
          <a:p>
            <a:pPr lvl="0">
              <a:buNone/>
            </a:pPr>
            <a:r>
              <a:rPr lang="en-US"/>
              <a:t>Isolationism in American economy</a:t>
            </a:r>
          </a:p>
          <a:p>
            <a:pPr lvl="0">
              <a:buNone/>
            </a:pPr>
            <a:r>
              <a:rPr lang="en-US"/>
              <a:t>High demand in different season for products</a:t>
            </a:r>
          </a:p>
          <a:p>
            <a:pPr lvl="0">
              <a:buNone/>
            </a:pPr>
            <a:r>
              <a:rPr lang="en-US"/>
              <a:t>Rise of raw materials</a:t>
            </a:r>
          </a:p>
          <a:p>
            <a:pPr lvl="0">
              <a:buNone/>
            </a:pPr>
            <a:r>
              <a:rPr lang="en-US"/>
              <a:t>Paris agreement 2016 environment regulations</a:t>
            </a:r>
          </a:p>
          <a:p>
            <a:pPr lvl="0">
              <a:buNone/>
            </a:pPr>
            <a:r>
              <a:rPr lang="en-US"/>
              <a:t>Currency fluctuations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900"/>
              <a:t>Ethical Policies that affect Customer relationship management quality and Conclusion</a:t>
            </a:r>
            <a:endParaRPr lang="en-GB" sz="29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There is a responsibility for looking at the Ethical side of Customer Relationship Management Quality</a:t>
            </a:r>
            <a:endParaRPr lang="en-GB"/>
          </a:p>
          <a:p>
            <a:pPr lvl="0">
              <a:buNone/>
            </a:pPr>
            <a:r>
              <a:rPr lang="en-US"/>
              <a:t>Misrepresentation affects the Ethical relationship such as mis-advertisement</a:t>
            </a:r>
          </a:p>
          <a:p>
            <a:pPr lvl="0">
              <a:buNone/>
            </a:pPr>
            <a:r>
              <a:rPr lang="en-US"/>
              <a:t>Following your promises</a:t>
            </a:r>
          </a:p>
          <a:p>
            <a:pPr lvl="0">
              <a:buNone/>
            </a:pPr>
            <a:r>
              <a:rPr lang="en-US"/>
              <a:t>Making sure that the customer is better off after finishing with your business/company</a:t>
            </a:r>
          </a:p>
          <a:p>
            <a:pPr lvl="0">
              <a:buNone/>
            </a:pPr>
            <a:r>
              <a:rPr lang="en-GB"/>
              <a:t>SWOT analysis is very good for an organisation to improve on and know what their strengths and weaknesses are, but this does not mean SWOT analysis itself is a concrete and perfect model as further evaluation is still possible.</a:t>
            </a:r>
            <a:endParaRPr lang="en-US"/>
          </a:p>
          <a:p>
            <a:pPr lvl="0">
              <a:buNone/>
            </a:pPr>
            <a:r>
              <a:rPr lang="en-US"/>
              <a:t>What I recommend for ASDA and SWOT analysis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References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677332" y="1487838"/>
            <a:ext cx="8596667" cy="4507022"/>
          </a:xfrm>
        </p:spPr>
        <p:txBody>
          <a:bodyPr/>
          <a:lstStyle/>
          <a:p>
            <a:pPr lvl="0">
              <a:lnSpc>
                <a:spcPct val="90000"/>
              </a:lnSpc>
              <a:buNone/>
            </a:pPr>
            <a:r>
              <a:rPr lang="en-US" sz="1500"/>
              <a:t>Baldwin, C., 2017. </a:t>
            </a:r>
            <a:r>
              <a:rPr lang="en-US" sz="1500" i="1"/>
              <a:t>How Asda uses data to put the customer first. </a:t>
            </a:r>
            <a:r>
              <a:rPr lang="en-US" sz="1500"/>
              <a:t>[Online] </a:t>
            </a:r>
            <a:br>
              <a:rPr lang="en-US" sz="1500"/>
            </a:br>
            <a:r>
              <a:rPr lang="en-US" sz="1500"/>
              <a:t>Available at: </a:t>
            </a:r>
            <a:r>
              <a:rPr lang="en-US" sz="1500" u="sng"/>
              <a:t>https://www.essentialretail.com/analysis/5a045dc274748-how-asda-uses-data-to-put-the-customer-first/</a:t>
            </a:r>
            <a:r>
              <a:rPr lang="en-US" sz="1500"/>
              <a:t/>
            </a:r>
            <a:br>
              <a:rPr lang="en-US" sz="1500"/>
            </a:br>
            <a:r>
              <a:rPr lang="en-US" sz="1500"/>
              <a:t>[Accessed 14 02 2020].</a:t>
            </a:r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Chen, M.-F. &amp; Mau, L.-H., 2009. The impacts of ethical sales behaviour on customer loyalty in the life insurance industry. </a:t>
            </a:r>
            <a:r>
              <a:rPr lang="en-US" sz="1500" i="1"/>
              <a:t>The Service Industries Journal, </a:t>
            </a:r>
            <a:r>
              <a:rPr lang="en-US" sz="1500"/>
              <a:t>29(1), pp. 59-74.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Chen, S.-C. &amp; Lin, C.-P., 2015. The impact of customer experience and perceived value on sustainable social relationship in blogs: An empirical study. </a:t>
            </a:r>
            <a:r>
              <a:rPr lang="en-US" sz="1500" i="1"/>
              <a:t>Technological Forecasting and Social Change, </a:t>
            </a:r>
            <a:r>
              <a:rPr lang="en-US" sz="1500"/>
              <a:t>Volume 96, pp. 40-50.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Chermack, T. J. &amp; Kasshanna, B. K., 2007. The Use and Misuse of SWOT Analysis and Implications for HRD Professionals. </a:t>
            </a:r>
            <a:r>
              <a:rPr lang="en-US" sz="1500" i="1"/>
              <a:t>Human Resource Development International, </a:t>
            </a:r>
            <a:r>
              <a:rPr lang="en-US" sz="1500"/>
              <a:t>10(4), pp. 383-399.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Fern Fort University, 2020. </a:t>
            </a:r>
            <a:r>
              <a:rPr lang="en-US" sz="1500" i="1"/>
              <a:t>ASDA SWOT Analysis / Matrix. </a:t>
            </a:r>
            <a:r>
              <a:rPr lang="en-US" sz="1500"/>
              <a:t>[Online] </a:t>
            </a:r>
            <a:br>
              <a:rPr lang="en-US" sz="1500"/>
            </a:br>
            <a:r>
              <a:rPr lang="en-US" sz="1500"/>
              <a:t>Available at: </a:t>
            </a:r>
            <a:r>
              <a:rPr lang="en-US" sz="1500" u="sng"/>
              <a:t>http://fernfortuniversity.com/term-papers/swot/1433/1162-asda.php</a:t>
            </a:r>
            <a:r>
              <a:rPr lang="en-US" sz="1500"/>
              <a:t/>
            </a:r>
            <a:br>
              <a:rPr lang="en-US" sz="1500"/>
            </a:br>
            <a:r>
              <a:rPr lang="en-US" sz="1500"/>
              <a:t>[Accessed 19 02 2020].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Ommani, A. R., 2011. Strengths, weaknesses, opportunities and threats (SWOT) analysis for farming system businesses (SWOT) analysis for farming system businesses District, Shoushtar Township, Iran. </a:t>
            </a:r>
            <a:r>
              <a:rPr lang="en-US" sz="1500" i="1"/>
              <a:t>African Journal of Business Management, </a:t>
            </a:r>
            <a:r>
              <a:rPr lang="en-US" sz="1500"/>
              <a:t>5(22), pp. 9448-9454.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endParaRPr lang="en-US" sz="15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431</TotalTime>
  <Words>816</Words>
  <Application>Microsoft Office PowerPoint</Application>
  <PresentationFormat>Widescreen</PresentationFormat>
  <Paragraphs>101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 Understanding and Engaging in the Customer Experience Module Code: BMSW5103  Student Name: MOHBUB ALI Student Number:1711155 </vt:lpstr>
      <vt:lpstr>Customer Relationship Management</vt:lpstr>
      <vt:lpstr>Ethics and Sustainability</vt:lpstr>
      <vt:lpstr>Quality</vt:lpstr>
      <vt:lpstr>SWOT Analysis</vt:lpstr>
      <vt:lpstr>Strengths of ASDA</vt:lpstr>
      <vt:lpstr>Weaknesses of ASDA</vt:lpstr>
      <vt:lpstr>Opportunities and Recommendations of ASDA</vt:lpstr>
      <vt:lpstr>Threats of ASDA </vt:lpstr>
      <vt:lpstr>Ethical Policies that affect Customer relationship management quality and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Relationship Management</dc:title>
  <dc:creator>Javed ali</dc:creator>
  <cp:lastModifiedBy>word</cp:lastModifiedBy>
  <cp:revision>11</cp:revision>
  <dcterms:created xsi:type="dcterms:W3CDTF">2020-03-08T17:18:15Z</dcterms:created>
  <dcterms:modified xsi:type="dcterms:W3CDTF">2020-04-08T10:03:50Z</dcterms:modified>
</cp:coreProperties>
</file>