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4"/>
    <p:sldMasterId id="2147483666" r:id="rId5"/>
    <p:sldMasterId id="2147483709" r:id="rId6"/>
  </p:sldMasterIdLst>
  <p:notesMasterIdLst>
    <p:notesMasterId r:id="rId22"/>
  </p:notesMasterIdLst>
  <p:sldIdLst>
    <p:sldId id="723" r:id="rId7"/>
    <p:sldId id="491" r:id="rId8"/>
    <p:sldId id="711" r:id="rId9"/>
    <p:sldId id="280" r:id="rId10"/>
    <p:sldId id="741" r:id="rId11"/>
    <p:sldId id="742" r:id="rId12"/>
    <p:sldId id="715" r:id="rId13"/>
    <p:sldId id="718" r:id="rId14"/>
    <p:sldId id="717" r:id="rId15"/>
    <p:sldId id="267" r:id="rId16"/>
    <p:sldId id="743" r:id="rId17"/>
    <p:sldId id="720" r:id="rId18"/>
    <p:sldId id="357" r:id="rId19"/>
    <p:sldId id="284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734"/>
    <p:restoredTop sz="96327"/>
  </p:normalViewPr>
  <p:slideViewPr>
    <p:cSldViewPr snapToGrid="0" snapToObjects="1">
      <p:cViewPr varScale="1">
        <p:scale>
          <a:sx n="107" d="100"/>
          <a:sy n="107" d="100"/>
        </p:scale>
        <p:origin x="200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CFAD59-C586-8745-A791-6BC3D61E3507}" type="datetimeFigureOut">
              <a:rPr lang="en-US" smtClean="0"/>
              <a:t>10/5/24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CB7BB1-F5B0-CC45-8822-6C9271E81B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969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4472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64DE79-268F-4C1A-8933-263129D2AF90}" type="datetimeFigureOut">
              <a:rPr lang="en-US" smtClean="0"/>
              <a:t>10/5/24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011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345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63354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70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810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0.png"/><Relationship Id="rId4" Type="http://schemas.openxmlformats.org/officeDocument/2006/relationships/image" Target="../media/image19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g"/><Relationship Id="rId13" Type="http://schemas.openxmlformats.org/officeDocument/2006/relationships/image" Target="../media/image29.jpeg"/><Relationship Id="rId3" Type="http://schemas.openxmlformats.org/officeDocument/2006/relationships/image" Target="../media/image15.jpeg"/><Relationship Id="rId7" Type="http://schemas.openxmlformats.org/officeDocument/2006/relationships/image" Target="../media/image23.jpg"/><Relationship Id="rId12" Type="http://schemas.openxmlformats.org/officeDocument/2006/relationships/image" Target="../media/image28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jpeg"/><Relationship Id="rId11" Type="http://schemas.openxmlformats.org/officeDocument/2006/relationships/image" Target="../media/image27.jpg"/><Relationship Id="rId5" Type="http://schemas.openxmlformats.org/officeDocument/2006/relationships/image" Target="../media/image16.jpeg"/><Relationship Id="rId10" Type="http://schemas.openxmlformats.org/officeDocument/2006/relationships/image" Target="../media/image26.jpg"/><Relationship Id="rId4" Type="http://schemas.openxmlformats.org/officeDocument/2006/relationships/image" Target="../media/image21.jpeg"/><Relationship Id="rId9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17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Relationship Id="rId6" Type="http://schemas.openxmlformats.org/officeDocument/2006/relationships/image" Target="https://attachments.office.net/owa/gordon.dickers@uwtsd.ac.uk/service.svc/s/GetAttachmentThumbnail?id=AAMkADEyNGVlYzIzLWQ5MmYtNDJmNi05NmRmLTk5ODY1NTY5Y2JjNwBGAAAAAACHud+KJ8g0TL5nQK1lFNa0BwAF/6R/+1dxR6UfI7i/LgWhAAAAAAEMAAAF/6R/+1dxR6UfI7i/LgWhAAhj3U8eAAABEgAQAHOIh4uqdjtBu1uoOQY24bE=&amp;thumbnailType=2&amp;token=eyJhbGciOiJSUzI1NiIsImtpZCI6IjczRkI5QkJFRjYzNjc4RDRGN0U4NEI0NDBCQUJCMTJBMzM5RDlGOTgiLCJ0eXAiOiJKV1QiLCJ4NXQiOiJjX3VidnZZMmVOVDM2RXRFQzZ1eEtqT2RuNWcifQ.eyJvcmlnaW4iOiJodHRwczovL291dGxvb2sub2ZmaWNlLmNvbSIsInVjIjoiNTA3NTY0MWE1MmM5NDI4NDgzMWI5NGQ1N2ZhY2I0NGEiLCJzaWduaW5fc3RhdGUiOiJbXCJkdmNfbW5nZFwiLFwiZHZjX2NtcFwiLFwiZHZjX2RtamRcIixcImttc2lcIl0iLCJ2ZXIiOiJFeGNoYW5nZS5DYWxsYmFjay5WMSIsImFwcGN0eHNlbmRlciI6Ik93YURvd25sb2FkQDRlMGYxMWY5LTA0NmUtNDUwNS05Y2I4LWRiMjE1MjMxMWUyMSIsImlzc3JpbmciOiJXVyIsImFwcGN0eCI6IntcIm1zZXhjaHByb3RcIjpcIm93YVwiLFwicHVpZFwiOlwiMTE1MzgzNjI5NjMyOTg4Njk3M1wiLFwic2NvcGVcIjpcIk93YURvd25sb2FkXCIsXCJvaWRcIjpcIjkyMWI2MTM3LTI3OWYtNGIyNy1iODlkLWM3YTkzZGM2NTFkZlwiLFwicHJpbWFyeXNpZFwiOlwiUy0xLTUtMjEtMzMxNjIyMzM5OC0zNDE0MTIzNTU3LTE3MTQ4NTExMjUtMTQyOTA3MjFcIn0iLCJuYmYiOjE2OTUxOTc5ODcsImV4cCI6MTY5NTE5ODU4NywiaXNzIjoiMDAwMDAwMDItMDAwMC0wZmYxLWNlMDAtMDAwMDAwMDAwMDAwQDRlMGYxMWY5LTA0NmUtNDUwNS05Y2I4LWRiMjE1MjMxMWUyMSIsImF1ZCI6IjAwMDAwMDAyLTAwMDAtMGZmMS1jZTAwLTAwMDAwMDAwMDAwMC9hdHRhY2htZW50cy5vZmZpY2UubmV0QDRlMGYxMWY5LTA0NmUtNDUwNS05Y2I4LWRiMjE1MjMxMWUyMSIsImhhcHAiOiJvd2EifQ.h9A2c1W8sKfxoNYHgk-K4RFQSriGnqXCpWMhNzlBWI8YYwQw8lt2wtOK8Vjf2wTdYm5KUy1WCUUmPPkHgbXAFaUWOgOn8doTZDJDrWz7kLzrbiV9eMWE7_rjYxWl2uDaD0ETdom8JsRVdWlKzMWXF-IjNrK4knytxcAGiwRDfht_Ll1v9vTKkx8X5l95gYGO5GiycdehmBCENIHvrPnwtvyIQxnNpycFHCyFZ-5vZA_407fjklQWX2LezQVGMfUKgnembV6iOira5xKoeQXmJgmn11f1hxZCdJzQb6FFMX4qKJ3DPAHhtbYupg3B4WmtnUzxzi64lvEHwAU_WG7fSw&amp;X-OWA-CANARY=x9oFsqzfCEuLiSCTBUNiWTCOl6GyudsY9AMH5FSYboW2AehJaHiTvsvo2HXlTMH6yCM2dg4mmjI.&amp;owa=outlook.office.com&amp;scriptVer=20230907065.14&amp;animation=true" TargetMode="External"/><Relationship Id="rId5" Type="http://schemas.openxmlformats.org/officeDocument/2006/relationships/image" Target="../media/image33.jpeg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mailto:Computing@uwtsd.ac.uk" TargetMode="Externa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5F9B138-97B5-7939-A343-9BF9DFC9FEDB}"/>
              </a:ext>
            </a:extLst>
          </p:cNvPr>
          <p:cNvSpPr txBox="1">
            <a:spLocks/>
          </p:cNvSpPr>
          <p:nvPr/>
        </p:nvSpPr>
        <p:spPr>
          <a:xfrm>
            <a:off x="238991" y="1537855"/>
            <a:ext cx="5857009" cy="3647209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7200" b="1" dirty="0">
                <a:solidFill>
                  <a:schemeClr val="bg1"/>
                </a:solidFill>
              </a:rPr>
              <a:t>Applied Computing</a:t>
            </a:r>
            <a:br>
              <a:rPr lang="en-GB" sz="54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Wales Institute of Science and Art (WISA)</a:t>
            </a:r>
            <a:endParaRPr lang="en-GB" sz="6600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8400F23-0403-DA86-BC6E-622BDF3299FC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7510" y="129886"/>
            <a:ext cx="962304" cy="11014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F391386-F4B3-2A03-E12E-EED95481BEB1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793" y="5165029"/>
            <a:ext cx="1053376" cy="1101436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929DF69-720F-1E16-7937-BBAA2FFFFA2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852" y="6276857"/>
            <a:ext cx="2245317" cy="45125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54814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D9A0B-F8C5-40C4-B8DB-77649AD3A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3" y="944684"/>
            <a:ext cx="11481847" cy="1325563"/>
          </a:xfrm>
        </p:spPr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F1BF3-F43E-4286-A44B-9EE721DAF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3550" y="248984"/>
            <a:ext cx="7212762" cy="77407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bg1"/>
                </a:solidFill>
              </a:rPr>
              <a:t>Wales Institute of Science &amp; Art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092FFE-5E50-4A28-A3BF-047B100D0255}"/>
              </a:ext>
            </a:extLst>
          </p:cNvPr>
          <p:cNvSpPr/>
          <p:nvPr/>
        </p:nvSpPr>
        <p:spPr>
          <a:xfrm>
            <a:off x="533389" y="2052188"/>
            <a:ext cx="674915" cy="4142015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Architecture, Construction &amp; the Environment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0B57BA3-374E-4479-B4E7-D74C9F50CFCE}"/>
              </a:ext>
            </a:extLst>
          </p:cNvPr>
          <p:cNvSpPr/>
          <p:nvPr/>
        </p:nvSpPr>
        <p:spPr>
          <a:xfrm>
            <a:off x="1319613" y="2052188"/>
            <a:ext cx="674915" cy="414201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Engineering, Manufacturing &amp; Automotive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67296F9-0C65-4219-B9A4-21143ED7363A}"/>
              </a:ext>
            </a:extLst>
          </p:cNvPr>
          <p:cNvSpPr/>
          <p:nvPr/>
        </p:nvSpPr>
        <p:spPr>
          <a:xfrm>
            <a:off x="2128429" y="2052188"/>
            <a:ext cx="674915" cy="414201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Applied Computing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8E0B5A2-E1E2-429A-BC30-44218C395F5D}"/>
              </a:ext>
            </a:extLst>
          </p:cNvPr>
          <p:cNvSpPr/>
          <p:nvPr/>
        </p:nvSpPr>
        <p:spPr>
          <a:xfrm>
            <a:off x="2939161" y="2052187"/>
            <a:ext cx="674915" cy="299357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Design &amp; Performing Industries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E90CD62-75E1-4183-989E-22E538EA4575}"/>
              </a:ext>
            </a:extLst>
          </p:cNvPr>
          <p:cNvSpPr/>
          <p:nvPr/>
        </p:nvSpPr>
        <p:spPr>
          <a:xfrm>
            <a:off x="3789380" y="2065794"/>
            <a:ext cx="674915" cy="2979968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Art &amp; Media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A190A1D-21CB-4BA5-B349-6E8ED9449967}"/>
              </a:ext>
            </a:extLst>
          </p:cNvPr>
          <p:cNvSpPr/>
          <p:nvPr/>
        </p:nvSpPr>
        <p:spPr>
          <a:xfrm>
            <a:off x="5837515" y="2041299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Apprenticeships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E8B2667-C7F1-4F31-BF65-66E5048A2561}"/>
              </a:ext>
            </a:extLst>
          </p:cNvPr>
          <p:cNvSpPr/>
          <p:nvPr/>
        </p:nvSpPr>
        <p:spPr>
          <a:xfrm>
            <a:off x="6640219" y="2041299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Construction Wales Innovation Centre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77A5B5C-D9CC-48D7-917C-98CB7678A6A5}"/>
              </a:ext>
            </a:extLst>
          </p:cNvPr>
          <p:cNvSpPr/>
          <p:nvPr/>
        </p:nvSpPr>
        <p:spPr>
          <a:xfrm>
            <a:off x="7438444" y="2065794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MADE</a:t>
            </a:r>
            <a:r>
              <a:rPr lang="en-GB" dirty="0"/>
              <a:t>  </a:t>
            </a:r>
            <a:r>
              <a:rPr lang="en-GB" dirty="0">
                <a:solidFill>
                  <a:schemeClr val="accent1"/>
                </a:solidFill>
              </a:rPr>
              <a:t>Projects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CDD6EB2-BC5F-4137-9015-1E6EB264671E}"/>
              </a:ext>
            </a:extLst>
          </p:cNvPr>
          <p:cNvSpPr/>
          <p:nvPr/>
        </p:nvSpPr>
        <p:spPr>
          <a:xfrm>
            <a:off x="8194917" y="2065794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Centre for Batch Manufacture &amp; Advanced Manufacturing Skills Academy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AD0C486-DEAE-4812-9311-F910E045BB65}"/>
              </a:ext>
            </a:extLst>
          </p:cNvPr>
          <p:cNvSpPr/>
          <p:nvPr/>
        </p:nvSpPr>
        <p:spPr>
          <a:xfrm>
            <a:off x="8966312" y="2052183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Assistive Technologies Innovation Centre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DF7E290-DF73-4942-9C9D-783495333555}"/>
              </a:ext>
            </a:extLst>
          </p:cNvPr>
          <p:cNvSpPr/>
          <p:nvPr/>
        </p:nvSpPr>
        <p:spPr>
          <a:xfrm>
            <a:off x="2937245" y="5127405"/>
            <a:ext cx="1573852" cy="106679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Swansea College of Art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16F733C3-BBA9-4E21-B3A9-793A9EDC8728}"/>
              </a:ext>
            </a:extLst>
          </p:cNvPr>
          <p:cNvSpPr/>
          <p:nvPr/>
        </p:nvSpPr>
        <p:spPr>
          <a:xfrm>
            <a:off x="548199" y="1261392"/>
            <a:ext cx="3835374" cy="67649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Academic Disciplines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6AE59249-E953-4117-ADF6-32066B81B3A3}"/>
              </a:ext>
            </a:extLst>
          </p:cNvPr>
          <p:cNvSpPr/>
          <p:nvPr/>
        </p:nvSpPr>
        <p:spPr>
          <a:xfrm>
            <a:off x="5709001" y="1261392"/>
            <a:ext cx="3932226" cy="676493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Innovation &amp; Engagement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8F5292A-C1C9-404D-BE82-D13EB02D6606}"/>
              </a:ext>
            </a:extLst>
          </p:cNvPr>
          <p:cNvSpPr/>
          <p:nvPr/>
        </p:nvSpPr>
        <p:spPr>
          <a:xfrm>
            <a:off x="11088687" y="1275002"/>
            <a:ext cx="914400" cy="493280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UWTSD INSPIRE</a:t>
            </a:r>
          </a:p>
        </p:txBody>
      </p:sp>
      <p:sp>
        <p:nvSpPr>
          <p:cNvPr id="22" name="Arrow: Left-Right 21">
            <a:extLst>
              <a:ext uri="{FF2B5EF4-FFF2-40B4-BE49-F238E27FC236}">
                <a16:creationId xmlns:a16="http://schemas.microsoft.com/office/drawing/2014/main" id="{C95201CD-519D-4747-AE5A-3CD797E953CE}"/>
              </a:ext>
            </a:extLst>
          </p:cNvPr>
          <p:cNvSpPr/>
          <p:nvPr/>
        </p:nvSpPr>
        <p:spPr>
          <a:xfrm>
            <a:off x="4438211" y="1442477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Left-Right 22">
            <a:extLst>
              <a:ext uri="{FF2B5EF4-FFF2-40B4-BE49-F238E27FC236}">
                <a16:creationId xmlns:a16="http://schemas.microsoft.com/office/drawing/2014/main" id="{E6C1A866-B746-452A-9B04-6CCE8B52718F}"/>
              </a:ext>
            </a:extLst>
          </p:cNvPr>
          <p:cNvSpPr/>
          <p:nvPr/>
        </p:nvSpPr>
        <p:spPr>
          <a:xfrm>
            <a:off x="9750503" y="1365150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124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E4232654-153B-AA4F-86F6-C50A7EEAF57A}"/>
              </a:ext>
            </a:extLst>
          </p:cNvPr>
          <p:cNvSpPr/>
          <p:nvPr/>
        </p:nvSpPr>
        <p:spPr>
          <a:xfrm>
            <a:off x="3379803" y="251079"/>
            <a:ext cx="5309397" cy="899628"/>
          </a:xfrm>
          <a:custGeom>
            <a:avLst/>
            <a:gdLst>
              <a:gd name="connsiteX0" fmla="*/ 0 w 11312679"/>
              <a:gd name="connsiteY0" fmla="*/ 167481 h 1674812"/>
              <a:gd name="connsiteX1" fmla="*/ 167481 w 11312679"/>
              <a:gd name="connsiteY1" fmla="*/ 0 h 1674812"/>
              <a:gd name="connsiteX2" fmla="*/ 11145198 w 11312679"/>
              <a:gd name="connsiteY2" fmla="*/ 0 h 1674812"/>
              <a:gd name="connsiteX3" fmla="*/ 11312679 w 11312679"/>
              <a:gd name="connsiteY3" fmla="*/ 167481 h 1674812"/>
              <a:gd name="connsiteX4" fmla="*/ 11312679 w 11312679"/>
              <a:gd name="connsiteY4" fmla="*/ 1507331 h 1674812"/>
              <a:gd name="connsiteX5" fmla="*/ 11145198 w 11312679"/>
              <a:gd name="connsiteY5" fmla="*/ 1674812 h 1674812"/>
              <a:gd name="connsiteX6" fmla="*/ 167481 w 11312679"/>
              <a:gd name="connsiteY6" fmla="*/ 1674812 h 1674812"/>
              <a:gd name="connsiteX7" fmla="*/ 0 w 11312679"/>
              <a:gd name="connsiteY7" fmla="*/ 1507331 h 1674812"/>
              <a:gd name="connsiteX8" fmla="*/ 0 w 11312679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12679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11145198" y="0"/>
                </a:lnTo>
                <a:cubicBezTo>
                  <a:pt x="11237695" y="0"/>
                  <a:pt x="11312679" y="74984"/>
                  <a:pt x="11312679" y="167481"/>
                </a:cubicBezTo>
                <a:lnTo>
                  <a:pt x="11312679" y="1507331"/>
                </a:lnTo>
                <a:cubicBezTo>
                  <a:pt x="11312679" y="1599828"/>
                  <a:pt x="11237695" y="1674812"/>
                  <a:pt x="11145198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6704" tIns="296704" rIns="296704" bIns="296704" numCol="1" spcCol="1270" anchor="ctr" anchorCtr="0">
            <a:noAutofit/>
          </a:bodyPr>
          <a:lstStyle/>
          <a:p>
            <a:pPr marL="0" lvl="0" indent="0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400" kern="1200" dirty="0">
                <a:latin typeface="+mj-lt"/>
              </a:rPr>
              <a:t>Applied Computing</a:t>
            </a: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714C9C7A-7FD1-7F40-8FFB-1282BD9F51F9}"/>
              </a:ext>
            </a:extLst>
          </p:cNvPr>
          <p:cNvSpPr/>
          <p:nvPr/>
        </p:nvSpPr>
        <p:spPr>
          <a:xfrm>
            <a:off x="432949" y="1237879"/>
            <a:ext cx="3720228" cy="899628"/>
          </a:xfrm>
          <a:custGeom>
            <a:avLst/>
            <a:gdLst>
              <a:gd name="connsiteX0" fmla="*/ 0 w 3720228"/>
              <a:gd name="connsiteY0" fmla="*/ 167481 h 1674812"/>
              <a:gd name="connsiteX1" fmla="*/ 167481 w 3720228"/>
              <a:gd name="connsiteY1" fmla="*/ 0 h 1674812"/>
              <a:gd name="connsiteX2" fmla="*/ 3552747 w 3720228"/>
              <a:gd name="connsiteY2" fmla="*/ 0 h 1674812"/>
              <a:gd name="connsiteX3" fmla="*/ 3720228 w 3720228"/>
              <a:gd name="connsiteY3" fmla="*/ 167481 h 1674812"/>
              <a:gd name="connsiteX4" fmla="*/ 3720228 w 3720228"/>
              <a:gd name="connsiteY4" fmla="*/ 1507331 h 1674812"/>
              <a:gd name="connsiteX5" fmla="*/ 3552747 w 3720228"/>
              <a:gd name="connsiteY5" fmla="*/ 1674812 h 1674812"/>
              <a:gd name="connsiteX6" fmla="*/ 167481 w 3720228"/>
              <a:gd name="connsiteY6" fmla="*/ 1674812 h 1674812"/>
              <a:gd name="connsiteX7" fmla="*/ 0 w 3720228"/>
              <a:gd name="connsiteY7" fmla="*/ 1507331 h 1674812"/>
              <a:gd name="connsiteX8" fmla="*/ 0 w 3720228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20228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3552747" y="0"/>
                </a:lnTo>
                <a:cubicBezTo>
                  <a:pt x="3645244" y="0"/>
                  <a:pt x="3720228" y="74984"/>
                  <a:pt x="3720228" y="167481"/>
                </a:cubicBezTo>
                <a:lnTo>
                  <a:pt x="3720228" y="1507331"/>
                </a:lnTo>
                <a:cubicBezTo>
                  <a:pt x="3720228" y="1599828"/>
                  <a:pt x="3645244" y="1674812"/>
                  <a:pt x="3552747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4314" tIns="224314" rIns="224314" bIns="224314" numCol="1" spcCol="1270" anchor="ctr" anchorCtr="0">
            <a:noAutofit/>
          </a:bodyPr>
          <a:lstStyle/>
          <a:p>
            <a:pPr marL="0" lvl="0" indent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Postgraduate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BAC6AF63-6935-2540-8CED-8B2FF2C158D1}"/>
              </a:ext>
            </a:extLst>
          </p:cNvPr>
          <p:cNvSpPr/>
          <p:nvPr/>
        </p:nvSpPr>
        <p:spPr>
          <a:xfrm>
            <a:off x="432950" y="2498354"/>
            <a:ext cx="1098406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Data Science</a:t>
            </a: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E970502D-F46E-3445-B0A6-B572D8502F34}"/>
              </a:ext>
            </a:extLst>
          </p:cNvPr>
          <p:cNvSpPr/>
          <p:nvPr/>
        </p:nvSpPr>
        <p:spPr>
          <a:xfrm>
            <a:off x="1689915" y="2498354"/>
            <a:ext cx="99408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 Cyber Security &amp; Digital Forensics </a:t>
            </a: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D2475598-6999-5041-8C9B-764A51D91F3B}"/>
              </a:ext>
            </a:extLst>
          </p:cNvPr>
          <p:cNvSpPr/>
          <p:nvPr/>
        </p:nvSpPr>
        <p:spPr>
          <a:xfrm>
            <a:off x="2946879" y="2498354"/>
            <a:ext cx="99408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Software Engineering &amp; Artificial Intelligence</a:t>
            </a: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6CDADB29-1A38-544C-A68A-5DE829B3B438}"/>
              </a:ext>
            </a:extLst>
          </p:cNvPr>
          <p:cNvSpPr/>
          <p:nvPr/>
        </p:nvSpPr>
        <p:spPr>
          <a:xfrm>
            <a:off x="4254507" y="1237879"/>
            <a:ext cx="7646660" cy="899628"/>
          </a:xfrm>
          <a:custGeom>
            <a:avLst/>
            <a:gdLst>
              <a:gd name="connsiteX0" fmla="*/ 0 w 7491121"/>
              <a:gd name="connsiteY0" fmla="*/ 167481 h 1674812"/>
              <a:gd name="connsiteX1" fmla="*/ 167481 w 7491121"/>
              <a:gd name="connsiteY1" fmla="*/ 0 h 1674812"/>
              <a:gd name="connsiteX2" fmla="*/ 7323640 w 7491121"/>
              <a:gd name="connsiteY2" fmla="*/ 0 h 1674812"/>
              <a:gd name="connsiteX3" fmla="*/ 7491121 w 7491121"/>
              <a:gd name="connsiteY3" fmla="*/ 167481 h 1674812"/>
              <a:gd name="connsiteX4" fmla="*/ 7491121 w 7491121"/>
              <a:gd name="connsiteY4" fmla="*/ 1507331 h 1674812"/>
              <a:gd name="connsiteX5" fmla="*/ 7323640 w 7491121"/>
              <a:gd name="connsiteY5" fmla="*/ 1674812 h 1674812"/>
              <a:gd name="connsiteX6" fmla="*/ 167481 w 7491121"/>
              <a:gd name="connsiteY6" fmla="*/ 1674812 h 1674812"/>
              <a:gd name="connsiteX7" fmla="*/ 0 w 7491121"/>
              <a:gd name="connsiteY7" fmla="*/ 1507331 h 1674812"/>
              <a:gd name="connsiteX8" fmla="*/ 0 w 7491121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91121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7323640" y="0"/>
                </a:lnTo>
                <a:cubicBezTo>
                  <a:pt x="7416137" y="0"/>
                  <a:pt x="7491121" y="74984"/>
                  <a:pt x="7491121" y="167481"/>
                </a:cubicBezTo>
                <a:lnTo>
                  <a:pt x="7491121" y="1507331"/>
                </a:lnTo>
                <a:cubicBezTo>
                  <a:pt x="7491121" y="1599828"/>
                  <a:pt x="7416137" y="1674812"/>
                  <a:pt x="7323640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4314" tIns="224314" rIns="224314" bIns="224314" numCol="1" spcCol="1270" anchor="ctr" anchorCtr="0">
            <a:noAutofit/>
          </a:bodyPr>
          <a:lstStyle/>
          <a:p>
            <a:pPr marL="0" lvl="0" indent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Undergraduate</a:t>
            </a:r>
            <a:endParaRPr lang="en-GB" sz="4600" kern="1200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74BDB540-91A9-274F-B288-FBE1B5F28611}"/>
              </a:ext>
            </a:extLst>
          </p:cNvPr>
          <p:cNvSpPr/>
          <p:nvPr/>
        </p:nvSpPr>
        <p:spPr>
          <a:xfrm>
            <a:off x="4254508" y="2498354"/>
            <a:ext cx="764824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Applied Computing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A7DE97E0-CF9F-4146-8F8F-00ABAE36F8A7}"/>
              </a:ext>
            </a:extLst>
          </p:cNvPr>
          <p:cNvSpPr/>
          <p:nvPr/>
        </p:nvSpPr>
        <p:spPr>
          <a:xfrm>
            <a:off x="7855261" y="2499135"/>
            <a:ext cx="627652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Software Engineering</a:t>
            </a: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262DF51E-FC94-C141-88E4-482800E871E0}"/>
              </a:ext>
            </a:extLst>
          </p:cNvPr>
          <p:cNvSpPr/>
          <p:nvPr/>
        </p:nvSpPr>
        <p:spPr>
          <a:xfrm>
            <a:off x="6912123" y="2498345"/>
            <a:ext cx="764824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Networks &amp; Cybersecurity</a:t>
            </a:r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BE4F148E-E8E3-B04A-9533-5CB107080C06}"/>
              </a:ext>
            </a:extLst>
          </p:cNvPr>
          <p:cNvSpPr/>
          <p:nvPr/>
        </p:nvSpPr>
        <p:spPr>
          <a:xfrm>
            <a:off x="6051936" y="2498744"/>
            <a:ext cx="72127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Data </a:t>
            </a:r>
            <a:r>
              <a:rPr lang="en-GB" sz="2400" dirty="0"/>
              <a:t>&amp; Information Systems</a:t>
            </a:r>
            <a:endParaRPr lang="en-GB" sz="2400" kern="1200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9BD65BA4-8715-824D-922D-01167A8E0925}"/>
              </a:ext>
            </a:extLst>
          </p:cNvPr>
          <p:cNvSpPr/>
          <p:nvPr/>
        </p:nvSpPr>
        <p:spPr>
          <a:xfrm>
            <a:off x="8689200" y="2498344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Games Design and Games Development</a:t>
            </a: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3B2A223F-89FF-3045-9AB0-BFABBD86D267}"/>
              </a:ext>
            </a:extLst>
          </p:cNvPr>
          <p:cNvSpPr/>
          <p:nvPr/>
        </p:nvSpPr>
        <p:spPr>
          <a:xfrm>
            <a:off x="10369190" y="2499525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Electrical &amp; Electronics Engineering</a:t>
            </a:r>
          </a:p>
        </p:txBody>
      </p:sp>
      <p:sp>
        <p:nvSpPr>
          <p:cNvPr id="18" name="Freeform 13">
            <a:extLst>
              <a:ext uri="{FF2B5EF4-FFF2-40B4-BE49-F238E27FC236}">
                <a16:creationId xmlns:a16="http://schemas.microsoft.com/office/drawing/2014/main" id="{6E0CF1A9-A214-4056-899E-A4860C48A2F3}"/>
              </a:ext>
            </a:extLst>
          </p:cNvPr>
          <p:cNvSpPr/>
          <p:nvPr/>
        </p:nvSpPr>
        <p:spPr>
          <a:xfrm>
            <a:off x="5171416" y="2498348"/>
            <a:ext cx="728436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Animation and VFX</a:t>
            </a:r>
          </a:p>
        </p:txBody>
      </p:sp>
      <p:sp>
        <p:nvSpPr>
          <p:cNvPr id="4" name="Freeform 15">
            <a:extLst>
              <a:ext uri="{FF2B5EF4-FFF2-40B4-BE49-F238E27FC236}">
                <a16:creationId xmlns:a16="http://schemas.microsoft.com/office/drawing/2014/main" id="{3CD9716E-51CC-0ED6-E87F-DF74C787B2F7}"/>
              </a:ext>
            </a:extLst>
          </p:cNvPr>
          <p:cNvSpPr/>
          <p:nvPr/>
        </p:nvSpPr>
        <p:spPr>
          <a:xfrm>
            <a:off x="9524495" y="2499525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 Web Development</a:t>
            </a:r>
          </a:p>
        </p:txBody>
      </p:sp>
      <p:sp>
        <p:nvSpPr>
          <p:cNvPr id="17" name="Freeform 15">
            <a:extLst>
              <a:ext uri="{FF2B5EF4-FFF2-40B4-BE49-F238E27FC236}">
                <a16:creationId xmlns:a16="http://schemas.microsoft.com/office/drawing/2014/main" id="{B46D65BF-22C3-2041-E0B8-10AC7A250444}"/>
              </a:ext>
            </a:extLst>
          </p:cNvPr>
          <p:cNvSpPr/>
          <p:nvPr/>
        </p:nvSpPr>
        <p:spPr>
          <a:xfrm>
            <a:off x="11214458" y="2515349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Embedded Electronic Systems</a:t>
            </a:r>
          </a:p>
        </p:txBody>
      </p:sp>
    </p:spTree>
    <p:extLst>
      <p:ext uri="{BB962C8B-B14F-4D97-AF65-F5344CB8AC3E}">
        <p14:creationId xmlns:p14="http://schemas.microsoft.com/office/powerpoint/2010/main" val="3422097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917" y="151785"/>
            <a:ext cx="9029759" cy="1066184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Applied Computing Management Team</a:t>
            </a:r>
          </a:p>
        </p:txBody>
      </p:sp>
      <p:pic>
        <p:nvPicPr>
          <p:cNvPr id="1026" name="Picture 2" descr="kapilan radhakrishnan">
            <a:extLst>
              <a:ext uri="{FF2B5EF4-FFF2-40B4-BE49-F238E27FC236}">
                <a16:creationId xmlns:a16="http://schemas.microsoft.com/office/drawing/2014/main" id="{E0F63ECF-0FAD-49EC-ABA2-4725FC896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301" y="1315021"/>
            <a:ext cx="1983610" cy="256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329E87E-E14D-4A9E-9970-2AEE75F9D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5148" y="4138803"/>
            <a:ext cx="4067916" cy="125162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/>
              <a:t>Dr Kapilan Radhakrishnan Academic Director</a:t>
            </a:r>
          </a:p>
        </p:txBody>
      </p:sp>
      <p:pic>
        <p:nvPicPr>
          <p:cNvPr id="1031" name="Picture 7" descr="gt">
            <a:extLst>
              <a:ext uri="{FF2B5EF4-FFF2-40B4-BE49-F238E27FC236}">
                <a16:creationId xmlns:a16="http://schemas.microsoft.com/office/drawing/2014/main" id="{1792AF0C-2C13-48FD-9CA2-D6A0C4156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2257" y="1318752"/>
            <a:ext cx="2121760" cy="25420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813A29D-AE0D-1B1F-1F97-D5916FF72A4B}"/>
              </a:ext>
            </a:extLst>
          </p:cNvPr>
          <p:cNvSpPr txBox="1">
            <a:spLocks/>
          </p:cNvSpPr>
          <p:nvPr/>
        </p:nvSpPr>
        <p:spPr>
          <a:xfrm>
            <a:off x="7364895" y="4163872"/>
            <a:ext cx="3799233" cy="1583698"/>
          </a:xfrm>
          <a:prstGeom prst="rect">
            <a:avLst/>
          </a:prstGeom>
        </p:spPr>
        <p:txBody>
          <a:bodyPr vert="horz" wrap="none" lIns="0" tIns="0" rIns="0" bIns="0" rtlCol="0" anchor="t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000" b="1" dirty="0">
                <a:solidFill>
                  <a:schemeClr val="tx1"/>
                </a:solidFill>
              </a:rPr>
              <a:t>Ms Gaynor Thomas</a:t>
            </a:r>
          </a:p>
          <a:p>
            <a:pPr algn="ctr"/>
            <a:r>
              <a:rPr lang="en-GB" sz="2000" b="1" dirty="0">
                <a:solidFill>
                  <a:schemeClr val="tx1"/>
                </a:solidFill>
              </a:rPr>
              <a:t>Assistant Academic Director &amp; </a:t>
            </a:r>
          </a:p>
          <a:p>
            <a:pPr algn="ctr"/>
            <a:r>
              <a:rPr lang="en-GB" sz="2000" b="1" dirty="0">
                <a:solidFill>
                  <a:schemeClr val="tx1"/>
                </a:solidFill>
              </a:rPr>
              <a:t>Moodle Champion</a:t>
            </a:r>
          </a:p>
        </p:txBody>
      </p:sp>
    </p:spTree>
    <p:extLst>
      <p:ext uri="{BB962C8B-B14F-4D97-AF65-F5344CB8AC3E}">
        <p14:creationId xmlns:p14="http://schemas.microsoft.com/office/powerpoint/2010/main" val="647766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6588" y="220850"/>
            <a:ext cx="4282136" cy="606549"/>
          </a:xfrm>
        </p:spPr>
        <p:txBody>
          <a:bodyPr>
            <a:noAutofit/>
          </a:bodyPr>
          <a:lstStyle/>
          <a:p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Year Tutors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55FCAF31-5E20-4304-9B34-E151D7EC4CAC}"/>
              </a:ext>
            </a:extLst>
          </p:cNvPr>
          <p:cNvSpPr txBox="1">
            <a:spLocks/>
          </p:cNvSpPr>
          <p:nvPr/>
        </p:nvSpPr>
        <p:spPr>
          <a:xfrm>
            <a:off x="2269972" y="1254824"/>
            <a:ext cx="2777215" cy="83495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</a:rPr>
              <a:t>Adam Head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</a:rPr>
              <a:t>BA 1</a:t>
            </a:r>
            <a:r>
              <a:rPr lang="en-GB" baseline="30000" dirty="0">
                <a:solidFill>
                  <a:schemeClr val="tx1"/>
                </a:solidFill>
              </a:rPr>
              <a:t>st</a:t>
            </a:r>
            <a:r>
              <a:rPr lang="en-GB" dirty="0">
                <a:solidFill>
                  <a:schemeClr val="tx1"/>
                </a:solidFill>
              </a:rPr>
              <a:t> yr. Programmes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00865C3B-CCCE-34FB-A643-C5818BA80A4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262" y="458940"/>
            <a:ext cx="2000960" cy="2229805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BDE4E19B-2A4C-E2C8-6CC7-F7805E73BED5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4186" y="1131389"/>
            <a:ext cx="1662234" cy="2157915"/>
          </a:xfrm>
          <a:prstGeom prst="rect">
            <a:avLst/>
          </a:prstGeom>
        </p:spPr>
      </p:pic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589CDDE2-023E-B0E5-ED94-7D41D5600B51}"/>
              </a:ext>
            </a:extLst>
          </p:cNvPr>
          <p:cNvSpPr txBox="1">
            <a:spLocks/>
          </p:cNvSpPr>
          <p:nvPr/>
        </p:nvSpPr>
        <p:spPr>
          <a:xfrm>
            <a:off x="9964997" y="3446975"/>
            <a:ext cx="2258228" cy="816169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1600" dirty="0">
                <a:solidFill>
                  <a:schemeClr val="tx1"/>
                </a:solidFill>
              </a:rPr>
              <a:t>Phil Organ</a:t>
            </a:r>
          </a:p>
          <a:p>
            <a:pPr marL="0" indent="0" algn="ctr">
              <a:buNone/>
            </a:pPr>
            <a:r>
              <a:rPr lang="en-GB" sz="1600" dirty="0">
                <a:solidFill>
                  <a:schemeClr val="tx1"/>
                </a:solidFill>
              </a:rPr>
              <a:t>MA Programme Manger  </a:t>
            </a:r>
          </a:p>
        </p:txBody>
      </p:sp>
      <p:pic>
        <p:nvPicPr>
          <p:cNvPr id="5" name="Picture 4" descr="A person wearing glasses&#10;&#10;Description automatically generated with low confidence">
            <a:extLst>
              <a:ext uri="{FF2B5EF4-FFF2-40B4-BE49-F238E27FC236}">
                <a16:creationId xmlns:a16="http://schemas.microsoft.com/office/drawing/2014/main" id="{4F8B6B2D-0ED5-D7F4-DBB2-7406984715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4029" y="2735321"/>
            <a:ext cx="1743158" cy="1932852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B1324B5-8CF8-06EA-1677-0A772BF9FF65}"/>
              </a:ext>
            </a:extLst>
          </p:cNvPr>
          <p:cNvSpPr txBox="1">
            <a:spLocks/>
          </p:cNvSpPr>
          <p:nvPr/>
        </p:nvSpPr>
        <p:spPr>
          <a:xfrm>
            <a:off x="3147071" y="4685095"/>
            <a:ext cx="2258228" cy="1053229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</a:rPr>
              <a:t>James Williams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</a:rPr>
              <a:t>BSc 1</a:t>
            </a:r>
            <a:r>
              <a:rPr lang="en-GB" baseline="30000" dirty="0">
                <a:solidFill>
                  <a:schemeClr val="tx1"/>
                </a:solidFill>
              </a:rPr>
              <a:t>st</a:t>
            </a:r>
            <a:r>
              <a:rPr lang="en-GB" dirty="0">
                <a:solidFill>
                  <a:schemeClr val="tx1"/>
                </a:solidFill>
              </a:rPr>
              <a:t> yr. Programmes</a:t>
            </a:r>
          </a:p>
        </p:txBody>
      </p:sp>
      <p:pic>
        <p:nvPicPr>
          <p:cNvPr id="7" name="Picture 12" descr="md">
            <a:extLst>
              <a:ext uri="{FF2B5EF4-FFF2-40B4-BE49-F238E27FC236}">
                <a16:creationId xmlns:a16="http://schemas.microsoft.com/office/drawing/2014/main" id="{76749C42-DB7A-310D-9FAB-C7C2DA113D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2882" y="1169668"/>
            <a:ext cx="1786484" cy="21405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BB59B3C-4025-E895-C3F8-6C7743B6CB12}"/>
              </a:ext>
            </a:extLst>
          </p:cNvPr>
          <p:cNvSpPr txBox="1">
            <a:spLocks/>
          </p:cNvSpPr>
          <p:nvPr/>
        </p:nvSpPr>
        <p:spPr>
          <a:xfrm>
            <a:off x="7706769" y="3469989"/>
            <a:ext cx="2258228" cy="1053229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</a:rPr>
              <a:t>Mike Dacey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</a:rPr>
              <a:t>MSc Programme Manager </a:t>
            </a:r>
          </a:p>
        </p:txBody>
      </p:sp>
      <p:pic>
        <p:nvPicPr>
          <p:cNvPr id="9" name="Picture 8" descr="A person with a beard and mustache&#10;&#10;Description automatically generated">
            <a:extLst>
              <a:ext uri="{FF2B5EF4-FFF2-40B4-BE49-F238E27FC236}">
                <a16:creationId xmlns:a16="http://schemas.microsoft.com/office/drawing/2014/main" id="{EAD16AE0-6116-1B42-EDEA-BDA589217DC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4910" y="1169668"/>
            <a:ext cx="1743158" cy="2140547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F59D5D0-E0F2-5DF8-4EDC-23FA48ED6AC4}"/>
              </a:ext>
            </a:extLst>
          </p:cNvPr>
          <p:cNvSpPr txBox="1">
            <a:spLocks/>
          </p:cNvSpPr>
          <p:nvPr/>
        </p:nvSpPr>
        <p:spPr>
          <a:xfrm>
            <a:off x="5448542" y="3530528"/>
            <a:ext cx="2258228" cy="125392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</a:rPr>
              <a:t>Stalin </a:t>
            </a:r>
            <a:r>
              <a:rPr lang="en-GB" dirty="0" err="1">
                <a:solidFill>
                  <a:schemeClr val="tx1"/>
                </a:solidFill>
              </a:rPr>
              <a:t>Dhas</a:t>
            </a:r>
            <a:endParaRPr lang="en-GB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</a:rPr>
              <a:t>BEng EEE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</a:rPr>
              <a:t>Programme Manager</a:t>
            </a:r>
          </a:p>
        </p:txBody>
      </p:sp>
      <p:pic>
        <p:nvPicPr>
          <p:cNvPr id="3" name="Picture 8" descr="glj">
            <a:extLst>
              <a:ext uri="{FF2B5EF4-FFF2-40B4-BE49-F238E27FC236}">
                <a16:creationId xmlns:a16="http://schemas.microsoft.com/office/drawing/2014/main" id="{9E6C66F6-46A1-915C-269C-757231D838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477" y="2925938"/>
            <a:ext cx="1723430" cy="1878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13F00E1-6B23-6F1A-C7AA-66E2D353A593}"/>
              </a:ext>
            </a:extLst>
          </p:cNvPr>
          <p:cNvSpPr txBox="1">
            <a:spLocks/>
          </p:cNvSpPr>
          <p:nvPr/>
        </p:nvSpPr>
        <p:spPr>
          <a:xfrm>
            <a:off x="246304" y="4803968"/>
            <a:ext cx="2258227" cy="516177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</a:rPr>
              <a:t>Gareth Jones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</a:rPr>
              <a:t>Foundation Year</a:t>
            </a:r>
          </a:p>
        </p:txBody>
      </p:sp>
    </p:spTree>
    <p:extLst>
      <p:ext uri="{BB962C8B-B14F-4D97-AF65-F5344CB8AC3E}">
        <p14:creationId xmlns:p14="http://schemas.microsoft.com/office/powerpoint/2010/main" val="2273587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587" y="318710"/>
            <a:ext cx="7479659" cy="60654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BA and MA Programme Team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55FCAF31-5E20-4304-9B34-E151D7EC4CAC}"/>
              </a:ext>
            </a:extLst>
          </p:cNvPr>
          <p:cNvSpPr txBox="1">
            <a:spLocks/>
          </p:cNvSpPr>
          <p:nvPr/>
        </p:nvSpPr>
        <p:spPr>
          <a:xfrm>
            <a:off x="1019771" y="3864342"/>
            <a:ext cx="1636611" cy="606549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</a:rPr>
              <a:t>Adam Head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00865C3B-CCCE-34FB-A643-C5818BA80A4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87" y="1121694"/>
            <a:ext cx="2288516" cy="2550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BDE4E19B-2A4C-E2C8-6CC7-F7805E73BED5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1170" y="1119676"/>
            <a:ext cx="2027583" cy="2503973"/>
          </a:xfrm>
          <a:prstGeom prst="rect">
            <a:avLst/>
          </a:prstGeom>
        </p:spPr>
      </p:pic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589CDDE2-023E-B0E5-ED94-7D41D5600B51}"/>
              </a:ext>
            </a:extLst>
          </p:cNvPr>
          <p:cNvSpPr txBox="1">
            <a:spLocks/>
          </p:cNvSpPr>
          <p:nvPr/>
        </p:nvSpPr>
        <p:spPr>
          <a:xfrm>
            <a:off x="8858994" y="3875031"/>
            <a:ext cx="3075397" cy="816169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000" dirty="0">
                <a:solidFill>
                  <a:schemeClr val="tx1"/>
                </a:solidFill>
              </a:rPr>
              <a:t>Phil Organ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D2A9F8FC-73AB-2324-07DA-7E760EF4703C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9301" y="1119676"/>
            <a:ext cx="2265006" cy="2550249"/>
          </a:xfrm>
          <a:prstGeom prst="rect">
            <a:avLst/>
          </a:prstGeom>
        </p:spPr>
      </p:pic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5B678DFD-367A-07AF-9947-C5199478DD70}"/>
              </a:ext>
            </a:extLst>
          </p:cNvPr>
          <p:cNvSpPr txBox="1">
            <a:spLocks/>
          </p:cNvSpPr>
          <p:nvPr/>
        </p:nvSpPr>
        <p:spPr>
          <a:xfrm>
            <a:off x="6251398" y="3864342"/>
            <a:ext cx="2818503" cy="99941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000" dirty="0">
                <a:solidFill>
                  <a:schemeClr val="tx1"/>
                </a:solidFill>
              </a:rPr>
              <a:t>Rich Morgan </a:t>
            </a:r>
          </a:p>
          <a:p>
            <a:pPr marL="0" indent="0" algn="ctr"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F11476-A038-47DB-4E7D-43E21CCC3B31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3338642" y="1119677"/>
            <a:ext cx="2265005" cy="2550249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8BE198E-A68D-9E3B-D7EA-594DC18E935D}"/>
              </a:ext>
            </a:extLst>
          </p:cNvPr>
          <p:cNvSpPr txBox="1">
            <a:spLocks/>
          </p:cNvSpPr>
          <p:nvPr/>
        </p:nvSpPr>
        <p:spPr>
          <a:xfrm>
            <a:off x="3379632" y="3875031"/>
            <a:ext cx="2148516" cy="832910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000" dirty="0">
                <a:solidFill>
                  <a:schemeClr val="tx1"/>
                </a:solidFill>
              </a:rPr>
              <a:t>Nabeel Masih</a:t>
            </a:r>
          </a:p>
        </p:txBody>
      </p:sp>
    </p:spTree>
    <p:extLst>
      <p:ext uri="{BB962C8B-B14F-4D97-AF65-F5344CB8AC3E}">
        <p14:creationId xmlns:p14="http://schemas.microsoft.com/office/powerpoint/2010/main" val="3815598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587" y="318710"/>
            <a:ext cx="7479659" cy="60654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BSc and MSc Programme Team</a:t>
            </a:r>
          </a:p>
        </p:txBody>
      </p:sp>
      <p:pic>
        <p:nvPicPr>
          <p:cNvPr id="1032" name="Picture 8" descr="glj">
            <a:extLst>
              <a:ext uri="{FF2B5EF4-FFF2-40B4-BE49-F238E27FC236}">
                <a16:creationId xmlns:a16="http://schemas.microsoft.com/office/drawing/2014/main" id="{5F5FF55E-2A75-463E-9912-E42FAF6BB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599" y="1282266"/>
            <a:ext cx="1538777" cy="167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5961EF9-5A93-4F54-A579-B735176A5441}"/>
              </a:ext>
            </a:extLst>
          </p:cNvPr>
          <p:cNvSpPr txBox="1">
            <a:spLocks/>
          </p:cNvSpPr>
          <p:nvPr/>
        </p:nvSpPr>
        <p:spPr>
          <a:xfrm>
            <a:off x="801599" y="3094874"/>
            <a:ext cx="1754628" cy="303425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tx1"/>
                </a:solidFill>
              </a:rPr>
              <a:t>Gareth Jones</a:t>
            </a:r>
          </a:p>
        </p:txBody>
      </p:sp>
      <p:pic>
        <p:nvPicPr>
          <p:cNvPr id="10" name="Picture 9" descr="A person wearing glasses&#10;&#10;Description automatically generated with low confidence">
            <a:extLst>
              <a:ext uri="{FF2B5EF4-FFF2-40B4-BE49-F238E27FC236}">
                <a16:creationId xmlns:a16="http://schemas.microsoft.com/office/drawing/2014/main" id="{D12D9A9E-3EDD-EF48-145E-C54718F096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3675" y="1282266"/>
            <a:ext cx="1499487" cy="1662664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C03E37E-3BCB-D026-43C4-40F849C9B806}"/>
              </a:ext>
            </a:extLst>
          </p:cNvPr>
          <p:cNvSpPr txBox="1">
            <a:spLocks/>
          </p:cNvSpPr>
          <p:nvPr/>
        </p:nvSpPr>
        <p:spPr>
          <a:xfrm>
            <a:off x="2800653" y="3060729"/>
            <a:ext cx="1591089" cy="527295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James Williams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218EAEB-D678-0945-4F5A-79982CCB8BFF}"/>
              </a:ext>
            </a:extLst>
          </p:cNvPr>
          <p:cNvSpPr txBox="1">
            <a:spLocks/>
          </p:cNvSpPr>
          <p:nvPr/>
        </p:nvSpPr>
        <p:spPr>
          <a:xfrm>
            <a:off x="4577750" y="3117341"/>
            <a:ext cx="1977630" cy="350332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 err="1">
                <a:solidFill>
                  <a:schemeClr val="tx1"/>
                </a:solidFill>
              </a:rPr>
              <a:t>Divya</a:t>
            </a:r>
            <a:r>
              <a:rPr lang="en-GB" sz="1350" dirty="0">
                <a:solidFill>
                  <a:schemeClr val="tx1"/>
                </a:solidFill>
              </a:rPr>
              <a:t> Chidambaram </a:t>
            </a:r>
          </a:p>
        </p:txBody>
      </p:sp>
      <p:pic>
        <p:nvPicPr>
          <p:cNvPr id="13" name="Picture 2" descr="Divya looks towards the camera. She wears a bindi and a pale blue scarf over a dark blue top. a">
            <a:extLst>
              <a:ext uri="{FF2B5EF4-FFF2-40B4-BE49-F238E27FC236}">
                <a16:creationId xmlns:a16="http://schemas.microsoft.com/office/drawing/2014/main" id="{70DC0B7C-AD63-8A9C-1C04-05D100E00C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750" y="1289340"/>
            <a:ext cx="1401974" cy="166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md">
            <a:extLst>
              <a:ext uri="{FF2B5EF4-FFF2-40B4-BE49-F238E27FC236}">
                <a16:creationId xmlns:a16="http://schemas.microsoft.com/office/drawing/2014/main" id="{3F05D7A2-BE48-F705-7AD8-633DB6CA33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3949" y="1282266"/>
            <a:ext cx="1484291" cy="1778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Nitheesh Murugan Kaliyamurthy">
            <a:extLst>
              <a:ext uri="{FF2B5EF4-FFF2-40B4-BE49-F238E27FC236}">
                <a16:creationId xmlns:a16="http://schemas.microsoft.com/office/drawing/2014/main" id="{917EF5C9-00C4-8354-16D6-C493673CCA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957" y="1274559"/>
            <a:ext cx="1433290" cy="178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EC348A-4F64-2AC2-0086-0E2E9D536203}"/>
              </a:ext>
            </a:extLst>
          </p:cNvPr>
          <p:cNvSpPr txBox="1">
            <a:spLocks/>
          </p:cNvSpPr>
          <p:nvPr/>
        </p:nvSpPr>
        <p:spPr>
          <a:xfrm>
            <a:off x="8705888" y="3076078"/>
            <a:ext cx="1326698" cy="432858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Mike Dacey 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8C6350B-F774-E362-D565-BE66C0E67274}"/>
              </a:ext>
            </a:extLst>
          </p:cNvPr>
          <p:cNvSpPr txBox="1">
            <a:spLocks/>
          </p:cNvSpPr>
          <p:nvPr/>
        </p:nvSpPr>
        <p:spPr>
          <a:xfrm>
            <a:off x="6484010" y="3110880"/>
            <a:ext cx="1786917" cy="426992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Nitheesh Kaliyamurthy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84EFCCDF-C168-DDFD-9E35-9896FD8AB174}"/>
              </a:ext>
            </a:extLst>
          </p:cNvPr>
          <p:cNvSpPr txBox="1">
            <a:spLocks/>
          </p:cNvSpPr>
          <p:nvPr/>
        </p:nvSpPr>
        <p:spPr>
          <a:xfrm>
            <a:off x="8781221" y="5223434"/>
            <a:ext cx="1176031" cy="358830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Mark Huntly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F96D36A1-5A97-F54B-1ECF-95BF8413D182}"/>
              </a:ext>
            </a:extLst>
          </p:cNvPr>
          <p:cNvSpPr txBox="1">
            <a:spLocks/>
          </p:cNvSpPr>
          <p:nvPr/>
        </p:nvSpPr>
        <p:spPr>
          <a:xfrm>
            <a:off x="10563570" y="5202260"/>
            <a:ext cx="1471271" cy="358830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Nathan Morgan</a:t>
            </a:r>
          </a:p>
        </p:txBody>
      </p:sp>
      <p:pic>
        <p:nvPicPr>
          <p:cNvPr id="18" name="Picture 17" descr="A person in a white shirt&#10;&#10;Description automatically generated">
            <a:extLst>
              <a:ext uri="{FF2B5EF4-FFF2-40B4-BE49-F238E27FC236}">
                <a16:creationId xmlns:a16="http://schemas.microsoft.com/office/drawing/2014/main" id="{90AA9BCA-763E-28FC-1744-95C2542E9C4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02306" y="3524285"/>
            <a:ext cx="1484291" cy="1707292"/>
          </a:xfrm>
          <a:prstGeom prst="rect">
            <a:avLst/>
          </a:prstGeom>
        </p:spPr>
      </p:pic>
      <p:pic>
        <p:nvPicPr>
          <p:cNvPr id="23" name="Picture 22" descr="A person with a beard&#10;&#10;Description automatically generated">
            <a:extLst>
              <a:ext uri="{FF2B5EF4-FFF2-40B4-BE49-F238E27FC236}">
                <a16:creationId xmlns:a16="http://schemas.microsoft.com/office/drawing/2014/main" id="{8799DA29-6C98-272A-531A-2603E722A58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56163" y="3526304"/>
            <a:ext cx="1283199" cy="1655740"/>
          </a:xfrm>
          <a:prstGeom prst="rect">
            <a:avLst/>
          </a:prstGeom>
        </p:spPr>
      </p:pic>
      <p:pic>
        <p:nvPicPr>
          <p:cNvPr id="3" name="Picture 2" descr="A person with a beard and glasses&#10;&#10;Description automatically generated with medium confidence">
            <a:extLst>
              <a:ext uri="{FF2B5EF4-FFF2-40B4-BE49-F238E27FC236}">
                <a16:creationId xmlns:a16="http://schemas.microsoft.com/office/drawing/2014/main" id="{291C9ECE-E952-C13A-D722-A29AEF7F217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675" y="3496655"/>
            <a:ext cx="1591089" cy="1762552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F5641C7C-5461-4D17-6FD7-27B6322C7729}"/>
              </a:ext>
            </a:extLst>
          </p:cNvPr>
          <p:cNvSpPr txBox="1">
            <a:spLocks/>
          </p:cNvSpPr>
          <p:nvPr/>
        </p:nvSpPr>
        <p:spPr>
          <a:xfrm>
            <a:off x="758607" y="5302263"/>
            <a:ext cx="1636611" cy="45642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Tim Bashford</a:t>
            </a:r>
          </a:p>
        </p:txBody>
      </p:sp>
      <p:pic>
        <p:nvPicPr>
          <p:cNvPr id="22" name="Picture 21" descr="Medium shot of a person smiling&#10;&#10;Description automatically generated">
            <a:extLst>
              <a:ext uri="{FF2B5EF4-FFF2-40B4-BE49-F238E27FC236}">
                <a16:creationId xmlns:a16="http://schemas.microsoft.com/office/drawing/2014/main" id="{561705C4-2189-87C7-8610-CF5B469AA96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78019" y="3503431"/>
            <a:ext cx="1499486" cy="1798831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90553C1A-567D-586A-2C90-C198E974AE28}"/>
              </a:ext>
            </a:extLst>
          </p:cNvPr>
          <p:cNvSpPr txBox="1">
            <a:spLocks/>
          </p:cNvSpPr>
          <p:nvPr/>
        </p:nvSpPr>
        <p:spPr>
          <a:xfrm>
            <a:off x="2862806" y="5347522"/>
            <a:ext cx="1812616" cy="45642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 err="1">
                <a:solidFill>
                  <a:schemeClr val="tx1"/>
                </a:solidFill>
              </a:rPr>
              <a:t>Seena</a:t>
            </a:r>
            <a:r>
              <a:rPr lang="en-GB" sz="1600" dirty="0">
                <a:solidFill>
                  <a:schemeClr val="tx1"/>
                </a:solidFill>
              </a:rPr>
              <a:t> Joseph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82D530D-AD9A-9BEB-79C9-A2BECD26A73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6168" y="3588024"/>
            <a:ext cx="1570568" cy="1635410"/>
          </a:xfrm>
          <a:prstGeom prst="rect">
            <a:avLst/>
          </a:prstGeom>
        </p:spPr>
      </p:pic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AAB6A436-68C3-5FAC-EA9E-4C9404A9E60C}"/>
              </a:ext>
            </a:extLst>
          </p:cNvPr>
          <p:cNvSpPr txBox="1">
            <a:spLocks/>
          </p:cNvSpPr>
          <p:nvPr/>
        </p:nvSpPr>
        <p:spPr>
          <a:xfrm>
            <a:off x="4636168" y="5332878"/>
            <a:ext cx="1636611" cy="45642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Carlene Campbell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A52222DA-71F6-7DA9-B1B6-D24EC46C7375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34812" r="27397" b="19795"/>
          <a:stretch>
            <a:fillRect/>
          </a:stretch>
        </p:blipFill>
        <p:spPr>
          <a:xfrm>
            <a:off x="6706352" y="3586742"/>
            <a:ext cx="1396337" cy="1707292"/>
          </a:xfrm>
          <a:prstGeom prst="rect">
            <a:avLst/>
          </a:prstGeom>
        </p:spPr>
      </p:pic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C32B2350-4A23-A3E6-F2A7-A74FD97D622A}"/>
              </a:ext>
            </a:extLst>
          </p:cNvPr>
          <p:cNvSpPr txBox="1">
            <a:spLocks/>
          </p:cNvSpPr>
          <p:nvPr/>
        </p:nvSpPr>
        <p:spPr>
          <a:xfrm>
            <a:off x="6574271" y="5347521"/>
            <a:ext cx="1755753" cy="45642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Munyaradzi </a:t>
            </a:r>
            <a:r>
              <a:rPr lang="en-GB" sz="1600" dirty="0" err="1">
                <a:solidFill>
                  <a:schemeClr val="tx1"/>
                </a:solidFill>
              </a:rPr>
              <a:t>Murira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29" name="Picture 28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E98D752D-BC1B-73F9-302E-864FDB6FCC4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7441" y="1240569"/>
            <a:ext cx="1687104" cy="1748858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16AD6C05-F8FF-6DBA-BEDB-C59A268438CE}"/>
              </a:ext>
            </a:extLst>
          </p:cNvPr>
          <p:cNvSpPr txBox="1">
            <a:spLocks/>
          </p:cNvSpPr>
          <p:nvPr/>
        </p:nvSpPr>
        <p:spPr>
          <a:xfrm>
            <a:off x="10484093" y="3090166"/>
            <a:ext cx="1812616" cy="45642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Nik Whitehead</a:t>
            </a:r>
          </a:p>
        </p:txBody>
      </p:sp>
    </p:spTree>
    <p:extLst>
      <p:ext uri="{BB962C8B-B14F-4D97-AF65-F5344CB8AC3E}">
        <p14:creationId xmlns:p14="http://schemas.microsoft.com/office/powerpoint/2010/main" val="2238472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64" y="328926"/>
            <a:ext cx="5751536" cy="60654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Electronics Programme Team</a:t>
            </a:r>
          </a:p>
        </p:txBody>
      </p:sp>
      <p:pic>
        <p:nvPicPr>
          <p:cNvPr id="15" name="Picture 14" descr="A person with dark hair wearing a black shirt&#10;&#10;Description automatically generated">
            <a:extLst>
              <a:ext uri="{FF2B5EF4-FFF2-40B4-BE49-F238E27FC236}">
                <a16:creationId xmlns:a16="http://schemas.microsoft.com/office/drawing/2014/main" id="{308C2C04-EADF-93EE-BD66-46E4DE56F82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7673" y="1262558"/>
            <a:ext cx="2114321" cy="2402462"/>
          </a:xfrm>
          <a:prstGeom prst="rect">
            <a:avLst/>
          </a:prstGeom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FBB27D8C-17D9-504F-17AF-9BCFCADDCC64}"/>
              </a:ext>
            </a:extLst>
          </p:cNvPr>
          <p:cNvSpPr txBox="1">
            <a:spLocks/>
          </p:cNvSpPr>
          <p:nvPr/>
        </p:nvSpPr>
        <p:spPr>
          <a:xfrm>
            <a:off x="5411924" y="3865325"/>
            <a:ext cx="1768761" cy="596717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</a:rPr>
              <a:t>Jenifer Prince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91DF2B0-9E74-5A2C-E832-322E0396573B}"/>
              </a:ext>
            </a:extLst>
          </p:cNvPr>
          <p:cNvSpPr txBox="1">
            <a:spLocks/>
          </p:cNvSpPr>
          <p:nvPr/>
        </p:nvSpPr>
        <p:spPr>
          <a:xfrm>
            <a:off x="2884330" y="3865325"/>
            <a:ext cx="1768761" cy="706798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</a:rPr>
              <a:t>Steve Mosey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F339AAE-AA51-EC65-FB2B-E8B4078D12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9033" y="1289530"/>
            <a:ext cx="2111907" cy="2397764"/>
          </a:xfrm>
          <a:prstGeom prst="rect">
            <a:avLst/>
          </a:prstGeom>
        </p:spPr>
      </p:pic>
      <p:pic>
        <p:nvPicPr>
          <p:cNvPr id="18" name="Picture 17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EEB45BC8-7AEA-23BF-32F4-EA3B75CA47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2695" y="1254027"/>
            <a:ext cx="2114322" cy="2402463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DAE87985-B33E-AA16-5C41-763F6ED149CC}"/>
              </a:ext>
            </a:extLst>
          </p:cNvPr>
          <p:cNvSpPr txBox="1">
            <a:spLocks/>
          </p:cNvSpPr>
          <p:nvPr/>
        </p:nvSpPr>
        <p:spPr>
          <a:xfrm>
            <a:off x="8120431" y="3831543"/>
            <a:ext cx="1429750" cy="556382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</a:rPr>
              <a:t>Gary Jones</a:t>
            </a:r>
          </a:p>
        </p:txBody>
      </p:sp>
      <p:sp>
        <p:nvSpPr>
          <p:cNvPr id="23" name="Rectangle 2">
            <a:extLst>
              <a:ext uri="{FF2B5EF4-FFF2-40B4-BE49-F238E27FC236}">
                <a16:creationId xmlns:a16="http://schemas.microsoft.com/office/drawing/2014/main" id="{8A1601BE-2907-AFF4-E8E7-3ADE5DD57A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06461" y="3633695"/>
            <a:ext cx="15291203" cy="59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1" descr="Image preview">
            <a:extLst>
              <a:ext uri="{FF2B5EF4-FFF2-40B4-BE49-F238E27FC236}">
                <a16:creationId xmlns:a16="http://schemas.microsoft.com/office/drawing/2014/main" id="{4EC5B714-481A-6AEC-9051-38456E5E76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92" t="12390" r="22966" b="18996"/>
          <a:stretch>
            <a:fillRect/>
          </a:stretch>
        </p:blipFill>
        <p:spPr bwMode="auto">
          <a:xfrm>
            <a:off x="10057718" y="1223784"/>
            <a:ext cx="1982577" cy="2462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7AFA23EE-2266-69A0-4E85-A6DE01434541}"/>
              </a:ext>
            </a:extLst>
          </p:cNvPr>
          <p:cNvSpPr txBox="1">
            <a:spLocks/>
          </p:cNvSpPr>
          <p:nvPr/>
        </p:nvSpPr>
        <p:spPr>
          <a:xfrm>
            <a:off x="10334131" y="3854825"/>
            <a:ext cx="1429750" cy="556382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</a:rPr>
              <a:t>Nigel Davies</a:t>
            </a:r>
          </a:p>
        </p:txBody>
      </p:sp>
      <p:pic>
        <p:nvPicPr>
          <p:cNvPr id="3" name="Picture 2" descr="A person with a beard and mustache&#10;&#10;Description automatically generated">
            <a:extLst>
              <a:ext uri="{FF2B5EF4-FFF2-40B4-BE49-F238E27FC236}">
                <a16:creationId xmlns:a16="http://schemas.microsoft.com/office/drawing/2014/main" id="{ABDF8533-2F4D-D86C-79FB-7449E37CB5F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962" y="1254027"/>
            <a:ext cx="2010448" cy="2468771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F8B754B-47B0-375D-99D2-67CEB1EFCDC8}"/>
              </a:ext>
            </a:extLst>
          </p:cNvPr>
          <p:cNvSpPr txBox="1">
            <a:spLocks/>
          </p:cNvSpPr>
          <p:nvPr/>
        </p:nvSpPr>
        <p:spPr>
          <a:xfrm>
            <a:off x="689457" y="3817785"/>
            <a:ext cx="1594138" cy="476148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</a:rPr>
              <a:t>Stalin </a:t>
            </a:r>
            <a:r>
              <a:rPr lang="en-GB" sz="2000" dirty="0" err="1">
                <a:solidFill>
                  <a:schemeClr val="tx1"/>
                </a:solidFill>
              </a:rPr>
              <a:t>Dhas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95576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3105-1FD3-477E-93EF-3FD5EBE08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04" y="405367"/>
            <a:ext cx="5094050" cy="72008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Who is here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76897-779B-4254-95A3-6274B6F31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380" y="1345655"/>
            <a:ext cx="5975699" cy="3833752"/>
          </a:xfrm>
        </p:spPr>
        <p:txBody>
          <a:bodyPr>
            <a:noAutofit/>
          </a:bodyPr>
          <a:lstStyle/>
          <a:p>
            <a:pPr lvl="1" indent="-328613">
              <a:buNone/>
            </a:pPr>
            <a:r>
              <a:rPr lang="en-GB" dirty="0"/>
              <a:t>Undergraduate courses</a:t>
            </a:r>
          </a:p>
          <a:p>
            <a:pPr marL="1143000" lvl="1" indent="-457200"/>
            <a:r>
              <a:rPr lang="en-GB" dirty="0"/>
              <a:t>Foundation year</a:t>
            </a:r>
          </a:p>
          <a:p>
            <a:pPr marL="1143000" lvl="1" indent="-457200"/>
            <a:r>
              <a:rPr lang="en-GB" dirty="0"/>
              <a:t>Animation and VFX</a:t>
            </a:r>
          </a:p>
          <a:p>
            <a:pPr marL="1143000" lvl="1" indent="-457200"/>
            <a:r>
              <a:rPr lang="en-GB" dirty="0"/>
              <a:t>Games Design</a:t>
            </a:r>
          </a:p>
          <a:p>
            <a:pPr marL="1143000" lvl="1" indent="-457200"/>
            <a:r>
              <a:rPr lang="en-GB" dirty="0"/>
              <a:t>Computer Networks and Cyber Security</a:t>
            </a:r>
          </a:p>
          <a:p>
            <a:pPr marL="1143000" lvl="1" indent="-457200"/>
            <a:r>
              <a:rPr lang="en-GB" dirty="0"/>
              <a:t>Data and Information Systems </a:t>
            </a:r>
          </a:p>
          <a:p>
            <a:pPr marL="1143000" lvl="1" indent="-457200"/>
            <a:r>
              <a:rPr lang="en-GB" dirty="0"/>
              <a:t>Games Development</a:t>
            </a:r>
          </a:p>
          <a:p>
            <a:pPr marL="1143000" lvl="1" indent="-457200"/>
            <a:r>
              <a:rPr lang="en-GB" dirty="0"/>
              <a:t>Software Engineering</a:t>
            </a:r>
          </a:p>
          <a:p>
            <a:pPr marL="1143000" lvl="1" indent="-457200"/>
            <a:r>
              <a:rPr lang="en-GB" dirty="0"/>
              <a:t>Electrical and Electronics Engineering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0138CE1-17D5-CE69-3A31-0DB1B10D8C77}"/>
              </a:ext>
            </a:extLst>
          </p:cNvPr>
          <p:cNvSpPr txBox="1">
            <a:spLocks/>
          </p:cNvSpPr>
          <p:nvPr/>
        </p:nvSpPr>
        <p:spPr>
          <a:xfrm>
            <a:off x="6096000" y="1345655"/>
            <a:ext cx="5975699" cy="38337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indent="-230188">
              <a:buFont typeface="Arial" panose="020B0604020202020204" pitchFamily="34" charset="0"/>
              <a:buNone/>
            </a:pPr>
            <a:r>
              <a:rPr lang="en-GB" dirty="0"/>
              <a:t>Postgraduate courses</a:t>
            </a:r>
          </a:p>
          <a:p>
            <a:pPr marL="1143000" lvl="1" indent="-457200"/>
            <a:r>
              <a:rPr lang="en-GB" dirty="0"/>
              <a:t>Animation and VFX</a:t>
            </a:r>
          </a:p>
          <a:p>
            <a:pPr marL="1143000" lvl="1" indent="-457200"/>
            <a:r>
              <a:rPr lang="en-GB" dirty="0"/>
              <a:t>Data and AI</a:t>
            </a:r>
          </a:p>
          <a:p>
            <a:pPr marL="1143000" lvl="1" indent="-457200"/>
            <a:r>
              <a:rPr lang="en-GB" dirty="0"/>
              <a:t>Data Science and Analytics</a:t>
            </a:r>
          </a:p>
          <a:p>
            <a:pPr marL="1143000" lvl="1" indent="-457200"/>
            <a:r>
              <a:rPr lang="en-GB" dirty="0"/>
              <a:t>Cybersecurity and Digital Forensics</a:t>
            </a:r>
          </a:p>
          <a:p>
            <a:pPr marL="1143000" lvl="1" indent="-457200"/>
            <a:r>
              <a:rPr lang="en-GB" dirty="0"/>
              <a:t>Software Engineering</a:t>
            </a:r>
          </a:p>
          <a:p>
            <a:pPr marL="1143000" lvl="1" indent="-457200"/>
            <a:r>
              <a:rPr lang="en-GB" dirty="0"/>
              <a:t>Software Engineering and AI</a:t>
            </a:r>
          </a:p>
          <a:p>
            <a:pPr marL="457200" indent="-457200"/>
            <a:endParaRPr lang="en-GB" dirty="0"/>
          </a:p>
          <a:p>
            <a:pPr marL="457200" indent="-457200"/>
            <a:endParaRPr lang="en-GB" dirty="0"/>
          </a:p>
          <a:p>
            <a:pPr marL="457200" indent="-45720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7938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FE54B-3901-41A1-9ACF-6F65B06F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Our Ethos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FE88A-1C43-4FDA-825F-EBCCA506F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761" y="1781970"/>
            <a:ext cx="8136904" cy="2736304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Respect and support every individual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Provide you with best learning and teaching experience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Work with industries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Inclusive and team working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Student voice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88F47B-26DB-4347-990A-D765C3651730}"/>
              </a:ext>
            </a:extLst>
          </p:cNvPr>
          <p:cNvSpPr txBox="1"/>
          <p:nvPr/>
        </p:nvSpPr>
        <p:spPr>
          <a:xfrm>
            <a:off x="4968323" y="456407"/>
            <a:ext cx="290843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Our Ethos</a:t>
            </a:r>
          </a:p>
        </p:txBody>
      </p:sp>
    </p:spTree>
    <p:extLst>
      <p:ext uri="{BB962C8B-B14F-4D97-AF65-F5344CB8AC3E}">
        <p14:creationId xmlns:p14="http://schemas.microsoft.com/office/powerpoint/2010/main" val="10358994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6CB9F27-2BDC-4992-AF35-DBACD70D279F}"/>
              </a:ext>
            </a:extLst>
          </p:cNvPr>
          <p:cNvSpPr txBox="1">
            <a:spLocks/>
          </p:cNvSpPr>
          <p:nvPr/>
        </p:nvSpPr>
        <p:spPr>
          <a:xfrm>
            <a:off x="351934" y="1139672"/>
            <a:ext cx="5500211" cy="366892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solidFill>
                  <a:schemeClr val="tx1"/>
                </a:solidFill>
              </a:rPr>
              <a:t>Semester 1 teaching starts from 30/09/2024</a:t>
            </a:r>
          </a:p>
          <a:p>
            <a:pPr marL="1028700" lvl="1" indent="-342900"/>
            <a:r>
              <a:rPr lang="en-GB" sz="2200" dirty="0"/>
              <a:t>Block 1: 30/09/24 to 01/11/2024</a:t>
            </a:r>
          </a:p>
          <a:p>
            <a:pPr marL="1028700" lvl="1" indent="-342900"/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Mid assessment point/reading week: 04  to 08 Nov 2024</a:t>
            </a:r>
          </a:p>
          <a:p>
            <a:pPr marL="1028700" lvl="1" indent="-342900"/>
            <a:r>
              <a:rPr lang="en-GB" sz="2200" dirty="0"/>
              <a:t>Block 2: 11/11/2024 to 13/12/24</a:t>
            </a:r>
          </a:p>
          <a:p>
            <a:pPr marL="1028700" lvl="1" indent="-342900"/>
            <a:r>
              <a:rPr lang="en-GB" sz="2200" dirty="0"/>
              <a:t>Christmas break 16/12/24 to 05/01/25</a:t>
            </a:r>
          </a:p>
          <a:p>
            <a:pPr marL="1028700" lvl="1" indent="-342900"/>
            <a:r>
              <a:rPr lang="en-GB" sz="2200" dirty="0"/>
              <a:t>Assessment period 6 to 17 Jan 2025</a:t>
            </a:r>
          </a:p>
          <a:p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0B16C3D-8543-4245-9EDE-05BC080787B3}"/>
              </a:ext>
            </a:extLst>
          </p:cNvPr>
          <p:cNvSpPr txBox="1">
            <a:spLocks/>
          </p:cNvSpPr>
          <p:nvPr/>
        </p:nvSpPr>
        <p:spPr>
          <a:xfrm>
            <a:off x="351934" y="202654"/>
            <a:ext cx="4722292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Key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D1323-9069-C3B4-57B1-0CA61EBEEFDA}"/>
              </a:ext>
            </a:extLst>
          </p:cNvPr>
          <p:cNvSpPr txBox="1">
            <a:spLocks/>
          </p:cNvSpPr>
          <p:nvPr/>
        </p:nvSpPr>
        <p:spPr>
          <a:xfrm>
            <a:off x="6303546" y="1090461"/>
            <a:ext cx="5536520" cy="3308884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solidFill>
                  <a:schemeClr val="tx1"/>
                </a:solidFill>
              </a:rPr>
              <a:t>Semester 2 teaching starts from 27/01/2025</a:t>
            </a:r>
          </a:p>
          <a:p>
            <a:pPr marL="1028700" lvl="1" indent="-342900"/>
            <a:r>
              <a:rPr lang="en-GB" sz="2200" dirty="0"/>
              <a:t>Block 1: 27/01/25 to 28/02/2025</a:t>
            </a:r>
          </a:p>
          <a:p>
            <a:pPr marL="1028700" lvl="1" indent="-342900"/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Mid assessment point/reading week: 03 to 07 Mar 2025</a:t>
            </a:r>
          </a:p>
          <a:p>
            <a:pPr marL="1028700" lvl="1" indent="-342900"/>
            <a:r>
              <a:rPr lang="en-GB" sz="2200" dirty="0"/>
              <a:t>Block 2: 10/03/2025 to 04/04/25</a:t>
            </a:r>
          </a:p>
          <a:p>
            <a:pPr marL="1028700" lvl="1" indent="-342900"/>
            <a:r>
              <a:rPr lang="en-GB" sz="2200" dirty="0"/>
              <a:t>Easter break 07/04/25 to 25/04/25</a:t>
            </a:r>
          </a:p>
          <a:p>
            <a:pPr marL="1028700" lvl="1" indent="-342900"/>
            <a:r>
              <a:rPr lang="en-GB" sz="2200" dirty="0"/>
              <a:t>Block 3 and Assessment period: 28/04/2025 to 16/05/25</a:t>
            </a:r>
          </a:p>
          <a:p>
            <a:pPr marL="1028700" lvl="1" indent="-342900"/>
            <a:endParaRPr lang="en-GB" sz="2200" dirty="0"/>
          </a:p>
          <a:p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3851C5A-2B09-27F4-DDCF-9CE719F0F76E}"/>
              </a:ext>
            </a:extLst>
          </p:cNvPr>
          <p:cNvSpPr txBox="1">
            <a:spLocks/>
          </p:cNvSpPr>
          <p:nvPr/>
        </p:nvSpPr>
        <p:spPr>
          <a:xfrm>
            <a:off x="7058159" y="4260029"/>
            <a:ext cx="4781907" cy="110947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>
                <a:solidFill>
                  <a:srgbClr val="FF0000"/>
                </a:solidFill>
              </a:rPr>
              <a:t>Summer Resit</a:t>
            </a:r>
            <a:r>
              <a:rPr lang="en-GB" sz="3200" b="1">
                <a:solidFill>
                  <a:srgbClr val="FF0000"/>
                </a:solidFill>
              </a:rPr>
              <a:t>: 21 to 25 </a:t>
            </a:r>
            <a:r>
              <a:rPr lang="en-GB" sz="3200" b="1" dirty="0">
                <a:solidFill>
                  <a:srgbClr val="FF0000"/>
                </a:solidFill>
              </a:rPr>
              <a:t>July 2025 </a:t>
            </a:r>
          </a:p>
          <a:p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62A24B1-F0DF-9290-7A8C-7C63B99F663D}"/>
              </a:ext>
            </a:extLst>
          </p:cNvPr>
          <p:cNvSpPr txBox="1">
            <a:spLocks/>
          </p:cNvSpPr>
          <p:nvPr/>
        </p:nvSpPr>
        <p:spPr>
          <a:xfrm>
            <a:off x="630465" y="4140119"/>
            <a:ext cx="6136095" cy="211507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dirty="0">
                <a:solidFill>
                  <a:srgbClr val="FF0000"/>
                </a:solidFill>
              </a:rPr>
              <a:t>Results portal – </a:t>
            </a:r>
            <a:r>
              <a:rPr lang="en-GB" sz="4800" b="1" dirty="0">
                <a:solidFill>
                  <a:srgbClr val="FF0000"/>
                </a:solidFill>
              </a:rPr>
              <a:t>Feb, June, and Aug</a:t>
            </a:r>
          </a:p>
          <a:p>
            <a:endParaRPr lang="en-GB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662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Getting Started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EB31-42FC-4340-A92E-0B032F223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5706717" cy="3917032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Enrolment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UWTSD Hwb App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IT Support – Login, Moodle, etc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Parking 	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Timetable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27720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B7D40-BCC9-438B-B708-84259164A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274637"/>
            <a:ext cx="11151029" cy="1066129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If any doubts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BBFDE-9475-4D6C-BC5C-F296BBD3F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71" y="1496291"/>
            <a:ext cx="11151029" cy="4020942"/>
          </a:xfrm>
        </p:spPr>
        <p:txBody>
          <a:bodyPr/>
          <a:lstStyle/>
          <a:p>
            <a:r>
              <a:rPr lang="en-GB" dirty="0"/>
              <a:t>Please contact your Year Tutor or module tutor.</a:t>
            </a:r>
          </a:p>
          <a:p>
            <a:pPr lvl="1"/>
            <a:r>
              <a:rPr lang="en-GB" dirty="0"/>
              <a:t>Foundation year	- Gareth Jones </a:t>
            </a:r>
          </a:p>
          <a:p>
            <a:pPr lvl="1"/>
            <a:r>
              <a:rPr lang="en-GB" dirty="0"/>
              <a:t>BA Games and Animation – Adam Head</a:t>
            </a:r>
          </a:p>
          <a:p>
            <a:pPr lvl="1"/>
            <a:r>
              <a:rPr lang="en-GB" dirty="0"/>
              <a:t>BSc programmes – James Williams</a:t>
            </a:r>
          </a:p>
          <a:p>
            <a:pPr lvl="1"/>
            <a:r>
              <a:rPr lang="en-GB" dirty="0"/>
              <a:t>BEng programmes – Stalin Jacob </a:t>
            </a:r>
            <a:r>
              <a:rPr lang="en-GB" dirty="0" err="1"/>
              <a:t>Dhas</a:t>
            </a:r>
            <a:r>
              <a:rPr lang="en-GB" dirty="0"/>
              <a:t> </a:t>
            </a:r>
          </a:p>
          <a:p>
            <a:pPr lvl="1"/>
            <a:endParaRPr lang="en-GB" dirty="0"/>
          </a:p>
          <a:p>
            <a:r>
              <a:rPr lang="en-GB" dirty="0"/>
              <a:t>Further information</a:t>
            </a:r>
          </a:p>
          <a:p>
            <a:pPr lvl="1"/>
            <a:r>
              <a:rPr lang="en-GB" dirty="0">
                <a:hlinkClick r:id="rId2"/>
              </a:rPr>
              <a:t>Computing@uwtsd.ac.uk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517537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7A66F-444A-4354-BDCF-8E59D2299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174" y="180694"/>
            <a:ext cx="7078671" cy="646343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Few 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BAA0B-0C36-4D0F-8517-9F7DB9A07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240" y="1236447"/>
            <a:ext cx="4695290" cy="3808163"/>
          </a:xfrm>
        </p:spPr>
        <p:txBody>
          <a:bodyPr>
            <a:noAutofit/>
          </a:bodyPr>
          <a:lstStyle/>
          <a:p>
            <a:r>
              <a:rPr lang="en-GB" dirty="0"/>
              <a:t>Team working</a:t>
            </a:r>
          </a:p>
          <a:p>
            <a:r>
              <a:rPr lang="en-GB" dirty="0"/>
              <a:t>Time management</a:t>
            </a:r>
          </a:p>
          <a:p>
            <a:r>
              <a:rPr lang="en-GB" dirty="0"/>
              <a:t>Do not leave till late</a:t>
            </a:r>
          </a:p>
          <a:p>
            <a:r>
              <a:rPr lang="en-GB" dirty="0"/>
              <a:t>Talk to us</a:t>
            </a:r>
          </a:p>
          <a:p>
            <a:r>
              <a:rPr lang="en-GB" dirty="0"/>
              <a:t>We are here to support you.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A84D2A-83C4-4190-92C5-E6E1DFD7B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557" y="1141335"/>
            <a:ext cx="6275981" cy="429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053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imeline&#10;&#10;Description automatically generated">
            <a:extLst>
              <a:ext uri="{FF2B5EF4-FFF2-40B4-BE49-F238E27FC236}">
                <a16:creationId xmlns:a16="http://schemas.microsoft.com/office/drawing/2014/main" id="{2F06424C-E436-45E6-B907-C1B6D6A870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8531" y="375342"/>
            <a:ext cx="6899155" cy="5208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07606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495</Words>
  <Application>Microsoft Macintosh PowerPoint</Application>
  <PresentationFormat>Widescreen</PresentationFormat>
  <Paragraphs>142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Aptos</vt:lpstr>
      <vt:lpstr>Arial</vt:lpstr>
      <vt:lpstr>Calibri</vt:lpstr>
      <vt:lpstr>Calibri Light</vt:lpstr>
      <vt:lpstr>UWTSD Text 2</vt:lpstr>
      <vt:lpstr>UWTSD Logo Variations place image in Background</vt:lpstr>
      <vt:lpstr>UWTSD 200_Title Page</vt:lpstr>
      <vt:lpstr>PowerPoint Presentation</vt:lpstr>
      <vt:lpstr> </vt:lpstr>
      <vt:lpstr>PowerPoint Presentation</vt:lpstr>
      <vt:lpstr>Applied Computing Management Team</vt:lpstr>
      <vt:lpstr>Year Tutors</vt:lpstr>
      <vt:lpstr>BA and MA Programme Team</vt:lpstr>
      <vt:lpstr>BSc and MSc Programme Team</vt:lpstr>
      <vt:lpstr>Electronics Programme Team</vt:lpstr>
      <vt:lpstr>Who is here today?</vt:lpstr>
      <vt:lpstr>Our Ethos</vt:lpstr>
      <vt:lpstr>PowerPoint Presentation</vt:lpstr>
      <vt:lpstr>Getting Started</vt:lpstr>
      <vt:lpstr>If any doubts</vt:lpstr>
      <vt:lpstr>Few points to remember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Kapilan Radhakrishnan</cp:lastModifiedBy>
  <cp:revision>59</cp:revision>
  <dcterms:created xsi:type="dcterms:W3CDTF">2021-03-09T15:35:42Z</dcterms:created>
  <dcterms:modified xsi:type="dcterms:W3CDTF">2024-10-05T09:09:41Z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