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58"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6" d="100"/>
          <a:sy n="96" d="100"/>
        </p:scale>
        <p:origin x="86"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82133-3409-46DD-B9D4-941E7C0722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D5DE50-09B6-477D-9627-8BF1EC222B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B99F8E-8B03-41F0-AEFD-077FBEF8033C}"/>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6B8F125A-66CB-492B-A1A1-CD617EE3D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C7EB6A-0405-4D91-99CD-104EC36869DD}"/>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3517627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24FCA-D0C3-4C7C-A194-A97EB27763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E60D6A-B6F8-4D11-ADB2-1697036173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1C690B-F3DD-495D-8AC6-6344E78FCB9C}"/>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4AD3879B-BCC3-46E0-98B2-54B9C4EA35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4665EC-98D5-4C6E-9272-08099CC1C38F}"/>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3548052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75312-08A1-420E-A77E-EBE5E1DC3D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FFE25A-2D52-487E-A312-76D3A7DC22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DF22CF-A9C0-4A6C-9ABD-906F4E1C74EE}"/>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6B7558C2-62ED-4513-B6B3-088834289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8AF1D7-C364-408C-B737-57CB64D5DC8D}"/>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391190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DB5DA-A8C2-4C24-8DAB-DFF260F083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93B640-6E50-4474-8694-F13D71112E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E6C9E9-3575-4F85-B044-9DB26E2CC3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63BC6F-E6C7-42F0-9D7A-A0DDC63C90DA}"/>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6" name="Footer Placeholder 5">
            <a:extLst>
              <a:ext uri="{FF2B5EF4-FFF2-40B4-BE49-F238E27FC236}">
                <a16:creationId xmlns:a16="http://schemas.microsoft.com/office/drawing/2014/main" id="{AD5994D8-FD91-4B31-AB38-C7CB24EDEC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58C56-DAD8-45CC-8D59-FF20DB2B0D89}"/>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75203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285C3-EA3F-47FE-857F-C1985418D2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8340E9-BF21-4DF4-9E31-721834FF84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ECB30E-F13A-4998-9538-598C9DB278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92FCA8-28CD-45CA-9F1F-6B25486628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60086A-461D-4025-BB2A-872FC65162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015D87-C561-412D-AFA2-331B1782D0F3}"/>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8" name="Footer Placeholder 7">
            <a:extLst>
              <a:ext uri="{FF2B5EF4-FFF2-40B4-BE49-F238E27FC236}">
                <a16:creationId xmlns:a16="http://schemas.microsoft.com/office/drawing/2014/main" id="{07A95A93-0D94-4EEC-B2AD-7B00102D0C3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6A7FD7-E1CC-47EB-9ACD-91A2E75C5192}"/>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04790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16776-B7F5-4576-A060-553737F416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7CF524-9AC5-412F-85C1-16407712D192}"/>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4" name="Footer Placeholder 3">
            <a:extLst>
              <a:ext uri="{FF2B5EF4-FFF2-40B4-BE49-F238E27FC236}">
                <a16:creationId xmlns:a16="http://schemas.microsoft.com/office/drawing/2014/main" id="{73EC75A6-2E79-4FFC-8EC5-11B1086355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77C772-CDB1-4766-9990-4A381D963EBD}"/>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040175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FF113C-1A21-4E40-B276-A7BF08EB1108}"/>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3" name="Footer Placeholder 2">
            <a:extLst>
              <a:ext uri="{FF2B5EF4-FFF2-40B4-BE49-F238E27FC236}">
                <a16:creationId xmlns:a16="http://schemas.microsoft.com/office/drawing/2014/main" id="{72A24603-CAD1-4628-9225-0E7570B9AB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8FE6DD-5146-4A37-9CEE-2835B0D1E0B4}"/>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2428460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94F2E-0ABF-49C0-A081-0886D3A2DC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FCD038-45F5-4F6B-8A95-F300F65321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690FD2-B14E-4E0C-9AFC-52533DA0E7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2BFC31-4341-4956-A0BD-6F3C303F9501}"/>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6" name="Footer Placeholder 5">
            <a:extLst>
              <a:ext uri="{FF2B5EF4-FFF2-40B4-BE49-F238E27FC236}">
                <a16:creationId xmlns:a16="http://schemas.microsoft.com/office/drawing/2014/main" id="{390296CF-9353-4CE1-BB72-9C5B962ED9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B9D329-1542-47E7-8C7A-006967D486AF}"/>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1187591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CB8EF-5571-4503-867D-BD9B209B8C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9112EF-47A0-4D79-B6F0-3C5E0AD8D3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755D1E-929E-4CBB-9445-C1F45B27F0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75F39B-15D9-44F4-A883-7ADF14A7FCDD}"/>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6" name="Footer Placeholder 5">
            <a:extLst>
              <a:ext uri="{FF2B5EF4-FFF2-40B4-BE49-F238E27FC236}">
                <a16:creationId xmlns:a16="http://schemas.microsoft.com/office/drawing/2014/main" id="{2A0936A6-FBD2-4E19-A1A8-0562081BC4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90CBA1-31BA-416D-8FBD-D410810CD5B1}"/>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2300515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0D8D-17F7-4B00-B594-21526C0217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C620FD-862D-4EFB-B9B8-A14AD444F8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DEC72F-C12D-4121-AAB4-01D5A8851E36}"/>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5EE36577-0981-4F69-B49F-80D297BFC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3D825-8494-434F-83CF-25C5EBBA47B6}"/>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3747094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7E55D3-BC9F-4FA3-8A7E-05E09A3FA7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9A5E03-6DAF-4761-A2A3-8A38733E55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931686-8BC2-4EBB-AE03-5DA314A636C5}"/>
              </a:ext>
            </a:extLst>
          </p:cNvPr>
          <p:cNvSpPr>
            <a:spLocks noGrp="1"/>
          </p:cNvSpPr>
          <p:nvPr>
            <p:ph type="dt" sz="half" idx="10"/>
          </p:nvPr>
        </p:nvSpPr>
        <p:spPr/>
        <p:txBody>
          <a:body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B675AD20-500C-47E7-8007-0BC87212A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EBB1B0-84C0-417C-A5F8-4FEC09543BCD}"/>
              </a:ext>
            </a:extLst>
          </p:cNvPr>
          <p:cNvSpPr>
            <a:spLocks noGrp="1"/>
          </p:cNvSpPr>
          <p:nvPr>
            <p:ph type="sldNum" sz="quarter" idx="12"/>
          </p:nvPr>
        </p:nvSpPr>
        <p:spPr/>
        <p:txBody>
          <a:bodyPr/>
          <a:lstStyle/>
          <a:p>
            <a:fld id="{4549FFE8-255C-412D-9E47-3F62BFD23022}" type="slidenum">
              <a:rPr lang="en-GB" smtClean="0"/>
              <a:t>‹#›</a:t>
            </a:fld>
            <a:endParaRPr lang="en-GB"/>
          </a:p>
        </p:txBody>
      </p:sp>
    </p:spTree>
    <p:extLst>
      <p:ext uri="{BB962C8B-B14F-4D97-AF65-F5344CB8AC3E}">
        <p14:creationId xmlns:p14="http://schemas.microsoft.com/office/powerpoint/2010/main" val="2354205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000">
              <a:srgbClr val="7030A0"/>
            </a:gs>
            <a:gs pos="29000">
              <a:srgbClr val="0070C0"/>
            </a:gs>
            <a:gs pos="80000">
              <a:srgbClr val="B39138"/>
            </a:gs>
            <a:gs pos="42000">
              <a:srgbClr val="00B050"/>
            </a:gs>
            <a:gs pos="15000">
              <a:srgbClr val="0070C0"/>
            </a:gs>
            <a:gs pos="58000">
              <a:srgbClr val="BCE231"/>
            </a:gs>
            <a:gs pos="69000">
              <a:srgbClr val="FFFF00"/>
            </a:gs>
            <a:gs pos="49000">
              <a:srgbClr val="92D050"/>
            </a:gs>
            <a:gs pos="88000">
              <a:srgbClr val="FF0000"/>
            </a:gs>
            <a:gs pos="98000">
              <a:srgbClr val="C00000"/>
            </a:gs>
          </a:gsLst>
          <a:lin ang="108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A3FBC3-B2FD-4910-B3C3-A59040AE59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6ED108-3F60-4E5B-96C2-94B1C73131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493C1-2DFF-4F1B-9DED-7D98A8946E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1546F5-56BF-4867-8105-26B062D2ABFA}" type="datetimeFigureOut">
              <a:rPr lang="en-GB" smtClean="0"/>
              <a:t>10/01/2020</a:t>
            </a:fld>
            <a:endParaRPr lang="en-GB"/>
          </a:p>
        </p:txBody>
      </p:sp>
      <p:sp>
        <p:nvSpPr>
          <p:cNvPr id="5" name="Footer Placeholder 4">
            <a:extLst>
              <a:ext uri="{FF2B5EF4-FFF2-40B4-BE49-F238E27FC236}">
                <a16:creationId xmlns:a16="http://schemas.microsoft.com/office/drawing/2014/main" id="{84088008-58DE-48C9-888F-D9675A2D98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659C1B-931F-4A16-9788-F41E3B8947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49FFE8-255C-412D-9E47-3F62BFD23022}" type="slidenum">
              <a:rPr lang="en-GB" smtClean="0"/>
              <a:t>‹#›</a:t>
            </a:fld>
            <a:endParaRPr lang="en-GB"/>
          </a:p>
        </p:txBody>
      </p:sp>
    </p:spTree>
    <p:extLst>
      <p:ext uri="{BB962C8B-B14F-4D97-AF65-F5344CB8AC3E}">
        <p14:creationId xmlns:p14="http://schemas.microsoft.com/office/powerpoint/2010/main" val="3729923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gayinthe/"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equalityhumanrights.com/" TargetMode="External"/><Relationship Id="rId2" Type="http://schemas.openxmlformats.org/officeDocument/2006/relationships/hyperlink" Target="https://www.gov.uk/"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911B9-C298-4D83-913F-0F623FC46416}"/>
              </a:ext>
            </a:extLst>
          </p:cNvPr>
          <p:cNvSpPr>
            <a:spLocks noGrp="1"/>
          </p:cNvSpPr>
          <p:nvPr>
            <p:ph type="ctrTitle"/>
          </p:nvPr>
        </p:nvSpPr>
        <p:spPr/>
        <p:txBody>
          <a:bodyPr>
            <a:noAutofit/>
          </a:bodyPr>
          <a:lstStyle/>
          <a:p>
            <a:r>
              <a:rPr lang="en-GB" sz="7200" dirty="0"/>
              <a:t>Hegemonic Masculinities and Masculine Femininities</a:t>
            </a:r>
          </a:p>
        </p:txBody>
      </p:sp>
      <p:sp>
        <p:nvSpPr>
          <p:cNvPr id="3" name="Subtitle 2">
            <a:extLst>
              <a:ext uri="{FF2B5EF4-FFF2-40B4-BE49-F238E27FC236}">
                <a16:creationId xmlns:a16="http://schemas.microsoft.com/office/drawing/2014/main" id="{FE215FFA-1395-47A2-8FB3-081578C90BCB}"/>
              </a:ext>
            </a:extLst>
          </p:cNvPr>
          <p:cNvSpPr>
            <a:spLocks noGrp="1"/>
          </p:cNvSpPr>
          <p:nvPr>
            <p:ph type="subTitle" idx="1"/>
          </p:nvPr>
        </p:nvSpPr>
        <p:spPr/>
        <p:txBody>
          <a:bodyPr>
            <a:normAutofit/>
          </a:bodyPr>
          <a:lstStyle/>
          <a:p>
            <a:r>
              <a:rPr lang="en-GB" sz="6000" dirty="0"/>
              <a:t>The Gendered Body.</a:t>
            </a:r>
          </a:p>
        </p:txBody>
      </p:sp>
    </p:spTree>
    <p:extLst>
      <p:ext uri="{BB962C8B-B14F-4D97-AF65-F5344CB8AC3E}">
        <p14:creationId xmlns:p14="http://schemas.microsoft.com/office/powerpoint/2010/main" val="3206226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5DAD6-F06D-4428-A88F-A517CB28C4F8}"/>
              </a:ext>
            </a:extLst>
          </p:cNvPr>
          <p:cNvSpPr>
            <a:spLocks noGrp="1"/>
          </p:cNvSpPr>
          <p:nvPr>
            <p:ph type="title"/>
          </p:nvPr>
        </p:nvSpPr>
        <p:spPr>
          <a:xfrm>
            <a:off x="841247" y="313151"/>
            <a:ext cx="11108583" cy="6162805"/>
          </a:xfrm>
        </p:spPr>
        <p:txBody>
          <a:bodyPr vert="horz" lIns="91440" tIns="45720" rIns="91440" bIns="45720" rtlCol="0" anchor="b">
            <a:normAutofit fontScale="90000"/>
          </a:bodyPr>
          <a:lstStyle/>
          <a:p>
            <a:r>
              <a:rPr lang="en-US" sz="7300" kern="1200" dirty="0">
                <a:solidFill>
                  <a:schemeClr val="tx1"/>
                </a:solidFill>
                <a:latin typeface="+mj-lt"/>
                <a:ea typeface="+mj-ea"/>
                <a:cs typeface="+mj-cs"/>
              </a:rPr>
              <a:t>Patriarchy and </a:t>
            </a:r>
            <a:r>
              <a:rPr lang="en-US" sz="7300" dirty="0"/>
              <a:t>Gender Norms.</a:t>
            </a:r>
            <a:br>
              <a:rPr lang="en-US" sz="2700" kern="1200" dirty="0">
                <a:solidFill>
                  <a:schemeClr val="tx1"/>
                </a:solidFill>
                <a:latin typeface="+mj-lt"/>
                <a:ea typeface="+mj-ea"/>
                <a:cs typeface="+mj-cs"/>
              </a:rPr>
            </a:br>
            <a:br>
              <a:rPr lang="en-US" sz="2700" kern="1200" dirty="0">
                <a:solidFill>
                  <a:schemeClr val="tx1"/>
                </a:solidFill>
                <a:latin typeface="+mj-lt"/>
                <a:ea typeface="+mj-ea"/>
                <a:cs typeface="+mj-cs"/>
              </a:rPr>
            </a:br>
            <a:r>
              <a:rPr lang="en-US" sz="4000" kern="1200" dirty="0">
                <a:solidFill>
                  <a:schemeClr val="tx1"/>
                </a:solidFill>
                <a:latin typeface="+mj-lt"/>
                <a:ea typeface="+mj-ea"/>
                <a:cs typeface="+mj-cs"/>
              </a:rPr>
              <a:t> </a:t>
            </a:r>
            <a:br>
              <a:rPr lang="en-US" sz="4000" kern="1200" dirty="0">
                <a:solidFill>
                  <a:schemeClr val="tx1"/>
                </a:solidFill>
                <a:latin typeface="+mj-lt"/>
                <a:ea typeface="+mj-ea"/>
                <a:cs typeface="+mj-cs"/>
              </a:rPr>
            </a:b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Foucault (1978) introduced the concept of gender norms into current discourse in the ‘</a:t>
            </a:r>
            <a:r>
              <a:rPr lang="en-US" sz="4000" b="1" i="1" kern="1200" dirty="0">
                <a:solidFill>
                  <a:schemeClr val="tx1"/>
                </a:solidFill>
                <a:latin typeface="+mj-lt"/>
                <a:ea typeface="+mj-ea"/>
                <a:cs typeface="+mj-cs"/>
              </a:rPr>
              <a:t>History of Sexuality.’ </a:t>
            </a:r>
            <a:br>
              <a:rPr lang="en-US" sz="4000" b="1" i="1" kern="1200" dirty="0">
                <a:solidFill>
                  <a:schemeClr val="tx1"/>
                </a:solidFill>
                <a:latin typeface="+mj-lt"/>
                <a:ea typeface="+mj-ea"/>
                <a:cs typeface="+mj-cs"/>
              </a:rPr>
            </a:br>
            <a:r>
              <a:rPr lang="en-US" sz="4000" b="1" kern="1200" dirty="0">
                <a:solidFill>
                  <a:schemeClr val="tx1"/>
                </a:solidFill>
                <a:latin typeface="+mj-lt"/>
                <a:ea typeface="+mj-ea"/>
                <a:cs typeface="+mj-cs"/>
              </a:rPr>
              <a:t>Gender norms reproduce the binary dichotomy of the gendered body.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Biological determinism sees gender as relatable to sexual reproductive norms.</a:t>
            </a:r>
            <a:br>
              <a:rPr lang="en-US" sz="4000" b="1" kern="1200" dirty="0">
                <a:solidFill>
                  <a:schemeClr val="tx1"/>
                </a:solidFill>
                <a:latin typeface="+mj-lt"/>
                <a:ea typeface="+mj-ea"/>
                <a:cs typeface="+mj-cs"/>
              </a:rPr>
            </a:br>
            <a:endParaRPr lang="en-US" sz="4000" b="1" kern="1200" dirty="0">
              <a:solidFill>
                <a:schemeClr val="tx1"/>
              </a:solidFill>
              <a:latin typeface="+mj-lt"/>
              <a:ea typeface="+mj-ea"/>
              <a:cs typeface="+mj-cs"/>
            </a:endParaRPr>
          </a:p>
        </p:txBody>
      </p:sp>
    </p:spTree>
    <p:extLst>
      <p:ext uri="{BB962C8B-B14F-4D97-AF65-F5344CB8AC3E}">
        <p14:creationId xmlns:p14="http://schemas.microsoft.com/office/powerpoint/2010/main" val="3416518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179B5-B2DE-499A-A84A-BDA5D4D9D2E1}"/>
              </a:ext>
            </a:extLst>
          </p:cNvPr>
          <p:cNvSpPr>
            <a:spLocks noGrp="1"/>
          </p:cNvSpPr>
          <p:nvPr>
            <p:ph type="title"/>
          </p:nvPr>
        </p:nvSpPr>
        <p:spPr/>
        <p:txBody>
          <a:bodyPr>
            <a:normAutofit/>
          </a:bodyPr>
          <a:lstStyle/>
          <a:p>
            <a:r>
              <a:rPr lang="en-GB" sz="6000" dirty="0"/>
              <a:t>Doing Gender.</a:t>
            </a:r>
          </a:p>
        </p:txBody>
      </p:sp>
      <p:sp>
        <p:nvSpPr>
          <p:cNvPr id="3" name="Content Placeholder 2">
            <a:extLst>
              <a:ext uri="{FF2B5EF4-FFF2-40B4-BE49-F238E27FC236}">
                <a16:creationId xmlns:a16="http://schemas.microsoft.com/office/drawing/2014/main" id="{94041267-53B8-4FD7-89F2-68D4072D35FC}"/>
              </a:ext>
            </a:extLst>
          </p:cNvPr>
          <p:cNvSpPr>
            <a:spLocks noGrp="1"/>
          </p:cNvSpPr>
          <p:nvPr>
            <p:ph idx="1"/>
          </p:nvPr>
        </p:nvSpPr>
        <p:spPr>
          <a:xfrm>
            <a:off x="0" y="1315234"/>
            <a:ext cx="11917471" cy="5542766"/>
          </a:xfrm>
        </p:spPr>
        <p:txBody>
          <a:bodyPr>
            <a:normAutofit/>
          </a:bodyPr>
          <a:lstStyle/>
          <a:p>
            <a:r>
              <a:rPr lang="en-GB" sz="4000" dirty="0"/>
              <a:t>Butler (2004) Gender is not a fixed category, but is rather a performative ongoing embodied process of being.</a:t>
            </a:r>
          </a:p>
          <a:p>
            <a:r>
              <a:rPr lang="en-GB" sz="4000" dirty="0"/>
              <a:t>Gender needs to be re-enacted, reaffirmed or can even be contested but it is in a constant state of being.</a:t>
            </a:r>
          </a:p>
          <a:p>
            <a:r>
              <a:rPr lang="en-GB" sz="4000" dirty="0"/>
              <a:t>The study of heteronormative idealised bodies and the queering of the body demonstrates how they have the power to challenge or be challenged by the notion of traditional binary norms.</a:t>
            </a:r>
          </a:p>
          <a:p>
            <a:endParaRPr lang="en-GB" dirty="0"/>
          </a:p>
        </p:txBody>
      </p:sp>
    </p:spTree>
    <p:extLst>
      <p:ext uri="{BB962C8B-B14F-4D97-AF65-F5344CB8AC3E}">
        <p14:creationId xmlns:p14="http://schemas.microsoft.com/office/powerpoint/2010/main" val="3536244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8834EE0-846E-4235-B360-7DF8FAFDFC24}"/>
              </a:ext>
            </a:extLst>
          </p:cNvPr>
          <p:cNvSpPr>
            <a:spLocks noGrp="1"/>
          </p:cNvSpPr>
          <p:nvPr>
            <p:ph type="title"/>
          </p:nvPr>
        </p:nvSpPr>
        <p:spPr/>
        <p:txBody>
          <a:bodyPr>
            <a:normAutofit fontScale="90000"/>
          </a:bodyPr>
          <a:lstStyle/>
          <a:p>
            <a:r>
              <a:rPr lang="en-GB" sz="4800" b="1" dirty="0"/>
              <a:t>HEGEMONIC MASCULINITIES</a:t>
            </a:r>
            <a:r>
              <a:rPr lang="en-GB" sz="4400" b="1" dirty="0"/>
              <a:t>.</a:t>
            </a:r>
            <a:endParaRPr lang="en-GB" sz="4400" dirty="0"/>
          </a:p>
        </p:txBody>
      </p:sp>
      <p:sp>
        <p:nvSpPr>
          <p:cNvPr id="5" name="Content Placeholder 4">
            <a:extLst>
              <a:ext uri="{FF2B5EF4-FFF2-40B4-BE49-F238E27FC236}">
                <a16:creationId xmlns:a16="http://schemas.microsoft.com/office/drawing/2014/main" id="{A40D7503-1051-4D6C-991A-1806227ED405}"/>
              </a:ext>
            </a:extLst>
          </p:cNvPr>
          <p:cNvSpPr>
            <a:spLocks noGrp="1"/>
          </p:cNvSpPr>
          <p:nvPr>
            <p:ph idx="1"/>
          </p:nvPr>
        </p:nvSpPr>
        <p:spPr/>
        <p:txBody>
          <a:bodyPr>
            <a:normAutofit lnSpcReduction="10000"/>
          </a:bodyPr>
          <a:lstStyle/>
          <a:p>
            <a:r>
              <a:rPr lang="en-GB" dirty="0"/>
              <a:t>Hegemonic masculinity legitimates unequal power relationships between men and women,… and masculinities (Messerschmidt 2018:28).</a:t>
            </a:r>
          </a:p>
          <a:p>
            <a:r>
              <a:rPr lang="en-GB" dirty="0"/>
              <a:t>The notable subjugation of both homosexuals and female genders to a dominant masculinity highlights how masculine power rules through coercion and consent Connell (1995).</a:t>
            </a:r>
          </a:p>
          <a:p>
            <a:r>
              <a:rPr lang="en-GB" sz="1200" dirty="0"/>
              <a:t>Image 1 courtesy of Time.</a:t>
            </a:r>
          </a:p>
        </p:txBody>
      </p:sp>
      <p:sp>
        <p:nvSpPr>
          <p:cNvPr id="6" name="Text Placeholder 5">
            <a:extLst>
              <a:ext uri="{FF2B5EF4-FFF2-40B4-BE49-F238E27FC236}">
                <a16:creationId xmlns:a16="http://schemas.microsoft.com/office/drawing/2014/main" id="{002991E7-B60E-4E4F-AE5A-F5DA1C15E76C}"/>
              </a:ext>
            </a:extLst>
          </p:cNvPr>
          <p:cNvSpPr>
            <a:spLocks noGrp="1"/>
          </p:cNvSpPr>
          <p:nvPr>
            <p:ph type="body" sz="half" idx="2"/>
          </p:nvPr>
        </p:nvSpPr>
        <p:spPr>
          <a:xfrm>
            <a:off x="77956" y="2171699"/>
            <a:ext cx="5283183" cy="3176915"/>
          </a:xfrm>
        </p:spPr>
        <p:txBody>
          <a:bodyPr>
            <a:normAutofit/>
          </a:bodyPr>
          <a:lstStyle/>
          <a:p>
            <a:r>
              <a:rPr lang="en-GB" sz="2800" b="1" dirty="0"/>
              <a:t>P</a:t>
            </a:r>
          </a:p>
        </p:txBody>
      </p:sp>
      <p:pic>
        <p:nvPicPr>
          <p:cNvPr id="8" name="Picture 7" descr="A group of people posing for the camera&#10;&#10;Description automatically generated">
            <a:extLst>
              <a:ext uri="{FF2B5EF4-FFF2-40B4-BE49-F238E27FC236}">
                <a16:creationId xmlns:a16="http://schemas.microsoft.com/office/drawing/2014/main" id="{85351AE1-8A16-4A1D-B3EF-BFCBF0D7D3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586" y="2171699"/>
            <a:ext cx="5283184" cy="3214493"/>
          </a:xfrm>
          <a:prstGeom prst="rect">
            <a:avLst/>
          </a:prstGeom>
        </p:spPr>
      </p:pic>
    </p:spTree>
    <p:extLst>
      <p:ext uri="{BB962C8B-B14F-4D97-AF65-F5344CB8AC3E}">
        <p14:creationId xmlns:p14="http://schemas.microsoft.com/office/powerpoint/2010/main" val="2373137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FB3F60-F693-44B3-A971-26AA523B25AE}"/>
              </a:ext>
            </a:extLst>
          </p:cNvPr>
          <p:cNvSpPr>
            <a:spLocks noGrp="1"/>
          </p:cNvSpPr>
          <p:nvPr>
            <p:ph type="title"/>
          </p:nvPr>
        </p:nvSpPr>
        <p:spPr>
          <a:xfrm>
            <a:off x="838200" y="365125"/>
            <a:ext cx="10515600" cy="1325563"/>
          </a:xfrm>
        </p:spPr>
        <p:txBody>
          <a:bodyPr>
            <a:normAutofit/>
          </a:bodyPr>
          <a:lstStyle/>
          <a:p>
            <a:r>
              <a:rPr lang="en-GB" sz="6000" b="1"/>
              <a:t>Hegemonic Masculinities.</a:t>
            </a:r>
            <a:endParaRPr lang="en-GB" sz="6000" b="1" dirty="0"/>
          </a:p>
        </p:txBody>
      </p:sp>
      <p:sp>
        <p:nvSpPr>
          <p:cNvPr id="6" name="Content Placeholder 5">
            <a:extLst>
              <a:ext uri="{FF2B5EF4-FFF2-40B4-BE49-F238E27FC236}">
                <a16:creationId xmlns:a16="http://schemas.microsoft.com/office/drawing/2014/main" id="{0C51CE8F-4351-415B-8604-F56783E0B95E}"/>
              </a:ext>
            </a:extLst>
          </p:cNvPr>
          <p:cNvSpPr>
            <a:spLocks noGrp="1"/>
          </p:cNvSpPr>
          <p:nvPr>
            <p:ph idx="1"/>
          </p:nvPr>
        </p:nvSpPr>
        <p:spPr>
          <a:xfrm>
            <a:off x="838200" y="1825625"/>
            <a:ext cx="10515600" cy="4351338"/>
          </a:xfrm>
        </p:spPr>
        <p:txBody>
          <a:bodyPr>
            <a:normAutofit/>
          </a:bodyPr>
          <a:lstStyle/>
          <a:p>
            <a:r>
              <a:rPr lang="en-GB" sz="3200" dirty="0"/>
              <a:t>Hegemonic masculinities are constructed in relation to various other masculinities and femininities (Connell and Messerschmidt 2005).</a:t>
            </a:r>
          </a:p>
          <a:p>
            <a:r>
              <a:rPr lang="en-GB" sz="3200" dirty="0"/>
              <a:t>Hegemonic masculinities gender themselves to be read as male through multiple techniques of the body (Goffman 1971).</a:t>
            </a:r>
          </a:p>
          <a:p>
            <a:r>
              <a:rPr lang="en-GB" sz="3200" dirty="0"/>
              <a:t>Men become “involved in a self regulating process” whereby they monitor their own and others masculine behaviours (West and Zimmerman 1987:142). </a:t>
            </a:r>
          </a:p>
        </p:txBody>
      </p:sp>
    </p:spTree>
    <p:extLst>
      <p:ext uri="{BB962C8B-B14F-4D97-AF65-F5344CB8AC3E}">
        <p14:creationId xmlns:p14="http://schemas.microsoft.com/office/powerpoint/2010/main" val="2861029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03124-C54A-4002-B70F-4F6D909C5182}"/>
              </a:ext>
            </a:extLst>
          </p:cNvPr>
          <p:cNvSpPr>
            <a:spLocks noGrp="1"/>
          </p:cNvSpPr>
          <p:nvPr>
            <p:ph type="title"/>
          </p:nvPr>
        </p:nvSpPr>
        <p:spPr>
          <a:xfrm>
            <a:off x="839788" y="276225"/>
            <a:ext cx="3932237" cy="1781175"/>
          </a:xfrm>
        </p:spPr>
        <p:txBody>
          <a:bodyPr>
            <a:normAutofit fontScale="90000"/>
          </a:bodyPr>
          <a:lstStyle/>
          <a:p>
            <a:r>
              <a:rPr lang="en-GB" sz="4800" b="1" dirty="0"/>
              <a:t>Hegemonic Masculinities and violence.</a:t>
            </a:r>
          </a:p>
        </p:txBody>
      </p:sp>
      <p:sp>
        <p:nvSpPr>
          <p:cNvPr id="6" name="Content Placeholder 5">
            <a:extLst>
              <a:ext uri="{FF2B5EF4-FFF2-40B4-BE49-F238E27FC236}">
                <a16:creationId xmlns:a16="http://schemas.microsoft.com/office/drawing/2014/main" id="{2751A67E-9FA5-49A2-8EEE-05926D0346A7}"/>
              </a:ext>
            </a:extLst>
          </p:cNvPr>
          <p:cNvSpPr>
            <a:spLocks noGrp="1"/>
          </p:cNvSpPr>
          <p:nvPr>
            <p:ph idx="1"/>
          </p:nvPr>
        </p:nvSpPr>
        <p:spPr>
          <a:xfrm>
            <a:off x="5183188" y="0"/>
            <a:ext cx="6666434" cy="6858000"/>
          </a:xfrm>
        </p:spPr>
        <p:txBody>
          <a:bodyPr>
            <a:normAutofit/>
          </a:bodyPr>
          <a:lstStyle/>
          <a:p>
            <a:endParaRPr lang="en-GB" sz="3500" b="1" dirty="0"/>
          </a:p>
          <a:p>
            <a:r>
              <a:rPr lang="en-GB" sz="3500" b="1" dirty="0"/>
              <a:t>Society would be unable to function without an aspect of rule by force. </a:t>
            </a:r>
          </a:p>
          <a:p>
            <a:r>
              <a:rPr lang="en-GB" sz="3500" b="1" dirty="0"/>
              <a:t>Men commit acts of violence against women to subordinate them.</a:t>
            </a:r>
          </a:p>
          <a:p>
            <a:r>
              <a:rPr lang="en-GB" sz="3500" b="1" dirty="0"/>
              <a:t>It is not the act of rape but the very fear of it that controls women’s behaviour.</a:t>
            </a:r>
          </a:p>
          <a:p>
            <a:r>
              <a:rPr lang="en-GB" sz="3500" b="1" dirty="0"/>
              <a:t>(Griffin 1971). </a:t>
            </a:r>
          </a:p>
          <a:p>
            <a:r>
              <a:rPr lang="en-GB" sz="1600" b="1" dirty="0"/>
              <a:t>Image 2 courtesy of Flare.</a:t>
            </a:r>
          </a:p>
        </p:txBody>
      </p:sp>
      <p:sp>
        <p:nvSpPr>
          <p:cNvPr id="7" name="Text Placeholder 6">
            <a:extLst>
              <a:ext uri="{FF2B5EF4-FFF2-40B4-BE49-F238E27FC236}">
                <a16:creationId xmlns:a16="http://schemas.microsoft.com/office/drawing/2014/main" id="{9DE4B091-8A66-46E6-8CE5-8025E62EDEA2}"/>
              </a:ext>
            </a:extLst>
          </p:cNvPr>
          <p:cNvSpPr>
            <a:spLocks noGrp="1"/>
          </p:cNvSpPr>
          <p:nvPr>
            <p:ph type="body" sz="half" idx="2"/>
          </p:nvPr>
        </p:nvSpPr>
        <p:spPr/>
        <p:txBody>
          <a:bodyPr/>
          <a:lstStyle/>
          <a:p>
            <a:endParaRPr lang="en-GB" dirty="0"/>
          </a:p>
        </p:txBody>
      </p:sp>
      <p:pic>
        <p:nvPicPr>
          <p:cNvPr id="9" name="Picture 8" descr="A person holding a sign&#10;&#10;Description automatically generated">
            <a:extLst>
              <a:ext uri="{FF2B5EF4-FFF2-40B4-BE49-F238E27FC236}">
                <a16:creationId xmlns:a16="http://schemas.microsoft.com/office/drawing/2014/main" id="{58E04399-A9B3-4A15-B378-FF3318B008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268" y="1952624"/>
            <a:ext cx="4392782" cy="4467225"/>
          </a:xfrm>
          <a:prstGeom prst="rect">
            <a:avLst/>
          </a:prstGeom>
        </p:spPr>
      </p:pic>
    </p:spTree>
    <p:extLst>
      <p:ext uri="{BB962C8B-B14F-4D97-AF65-F5344CB8AC3E}">
        <p14:creationId xmlns:p14="http://schemas.microsoft.com/office/powerpoint/2010/main" val="3086983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69244-0AE5-40BD-9562-10D5DDD454E1}"/>
              </a:ext>
            </a:extLst>
          </p:cNvPr>
          <p:cNvSpPr>
            <a:spLocks noGrp="1"/>
          </p:cNvSpPr>
          <p:nvPr>
            <p:ph type="title"/>
          </p:nvPr>
        </p:nvSpPr>
        <p:spPr/>
        <p:txBody>
          <a:bodyPr>
            <a:normAutofit/>
          </a:bodyPr>
          <a:lstStyle/>
          <a:p>
            <a:r>
              <a:rPr lang="en-GB" sz="3600" b="1" dirty="0"/>
              <a:t>Patriarchy and traditional binary norms.</a:t>
            </a:r>
          </a:p>
        </p:txBody>
      </p:sp>
      <p:sp>
        <p:nvSpPr>
          <p:cNvPr id="3" name="Content Placeholder 2">
            <a:extLst>
              <a:ext uri="{FF2B5EF4-FFF2-40B4-BE49-F238E27FC236}">
                <a16:creationId xmlns:a16="http://schemas.microsoft.com/office/drawing/2014/main" id="{58C5EE76-C4E5-49AF-90E1-89EDB1677B09}"/>
              </a:ext>
            </a:extLst>
          </p:cNvPr>
          <p:cNvSpPr>
            <a:spLocks noGrp="1"/>
          </p:cNvSpPr>
          <p:nvPr>
            <p:ph idx="1"/>
          </p:nvPr>
        </p:nvSpPr>
        <p:spPr>
          <a:xfrm>
            <a:off x="5183187" y="190500"/>
            <a:ext cx="6846887" cy="6505575"/>
          </a:xfrm>
        </p:spPr>
        <p:txBody>
          <a:bodyPr>
            <a:normAutofit lnSpcReduction="10000"/>
          </a:bodyPr>
          <a:lstStyle/>
          <a:p>
            <a:r>
              <a:rPr lang="en-GB" dirty="0"/>
              <a:t>Only 1.5 cases of rape result in sentencing in the UK (</a:t>
            </a:r>
            <a:r>
              <a:rPr lang="en-GB" dirty="0" err="1"/>
              <a:t>Bowcott</a:t>
            </a:r>
            <a:r>
              <a:rPr lang="en-GB" dirty="0"/>
              <a:t> 2019).</a:t>
            </a:r>
          </a:p>
          <a:p>
            <a:r>
              <a:rPr lang="en-GB" dirty="0"/>
              <a:t>Human Rights violations of alleged rape victim in </a:t>
            </a:r>
            <a:r>
              <a:rPr lang="en-GB" dirty="0" err="1"/>
              <a:t>Ayia</a:t>
            </a:r>
            <a:r>
              <a:rPr lang="en-GB" dirty="0"/>
              <a:t> Napa (Hall 2020).</a:t>
            </a:r>
          </a:p>
          <a:p>
            <a:r>
              <a:rPr lang="en-GB" dirty="0"/>
              <a:t>Patriarchy operates to support traditional binary norms.</a:t>
            </a:r>
          </a:p>
          <a:p>
            <a:r>
              <a:rPr lang="en-GB" dirty="0"/>
              <a:t>Women’s bodies are perceived as sexual objects or reduced to their biological function.</a:t>
            </a:r>
          </a:p>
          <a:p>
            <a:r>
              <a:rPr lang="en-GB" dirty="0"/>
              <a:t>Hegemonic masculinities highlight the binary dichotomy between male and female, thus reinforcing heteronormative ideals where sex, gender and sexuality all correlate.</a:t>
            </a:r>
          </a:p>
          <a:p>
            <a:r>
              <a:rPr lang="en-GB" sz="1600" dirty="0"/>
              <a:t>Image 3 courtesy of Huffington post.co.uk.</a:t>
            </a:r>
          </a:p>
        </p:txBody>
      </p:sp>
      <p:sp>
        <p:nvSpPr>
          <p:cNvPr id="4" name="Text Placeholder 3">
            <a:extLst>
              <a:ext uri="{FF2B5EF4-FFF2-40B4-BE49-F238E27FC236}">
                <a16:creationId xmlns:a16="http://schemas.microsoft.com/office/drawing/2014/main" id="{C467F545-EA53-4131-A494-56EDBCFA342F}"/>
              </a:ext>
            </a:extLst>
          </p:cNvPr>
          <p:cNvSpPr>
            <a:spLocks noGrp="1"/>
          </p:cNvSpPr>
          <p:nvPr>
            <p:ph type="body" sz="half" idx="2"/>
          </p:nvPr>
        </p:nvSpPr>
        <p:spPr/>
        <p:txBody>
          <a:bodyPr/>
          <a:lstStyle/>
          <a:p>
            <a:endParaRPr lang="en-GB" dirty="0"/>
          </a:p>
        </p:txBody>
      </p:sp>
      <p:pic>
        <p:nvPicPr>
          <p:cNvPr id="6" name="Picture 5" descr="A person with purple hair&#10;&#10;Description automatically generated">
            <a:extLst>
              <a:ext uri="{FF2B5EF4-FFF2-40B4-BE49-F238E27FC236}">
                <a16:creationId xmlns:a16="http://schemas.microsoft.com/office/drawing/2014/main" id="{51B18A5F-C5F1-4E87-A9A8-03445812C6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875" y="1950720"/>
            <a:ext cx="4659312" cy="4108704"/>
          </a:xfrm>
          <a:prstGeom prst="rect">
            <a:avLst/>
          </a:prstGeom>
        </p:spPr>
      </p:pic>
    </p:spTree>
    <p:extLst>
      <p:ext uri="{BB962C8B-B14F-4D97-AF65-F5344CB8AC3E}">
        <p14:creationId xmlns:p14="http://schemas.microsoft.com/office/powerpoint/2010/main" val="3718549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3E33-5D19-46D6-8D98-E48C1E082086}"/>
              </a:ext>
            </a:extLst>
          </p:cNvPr>
          <p:cNvSpPr>
            <a:spLocks noGrp="1"/>
          </p:cNvSpPr>
          <p:nvPr>
            <p:ph type="title"/>
          </p:nvPr>
        </p:nvSpPr>
        <p:spPr/>
        <p:txBody>
          <a:bodyPr>
            <a:normAutofit/>
          </a:bodyPr>
          <a:lstStyle/>
          <a:p>
            <a:r>
              <a:rPr lang="en-GB" sz="4000" b="1" dirty="0"/>
              <a:t>The second wave of feminism.</a:t>
            </a:r>
          </a:p>
        </p:txBody>
      </p:sp>
      <p:sp>
        <p:nvSpPr>
          <p:cNvPr id="3" name="Content Placeholder 2">
            <a:extLst>
              <a:ext uri="{FF2B5EF4-FFF2-40B4-BE49-F238E27FC236}">
                <a16:creationId xmlns:a16="http://schemas.microsoft.com/office/drawing/2014/main" id="{904B12FD-79BC-4BC5-9247-0EDEEE19E423}"/>
              </a:ext>
            </a:extLst>
          </p:cNvPr>
          <p:cNvSpPr>
            <a:spLocks noGrp="1"/>
          </p:cNvSpPr>
          <p:nvPr>
            <p:ph idx="1"/>
          </p:nvPr>
        </p:nvSpPr>
        <p:spPr>
          <a:xfrm>
            <a:off x="4772024" y="121920"/>
            <a:ext cx="7419975" cy="6736079"/>
          </a:xfrm>
        </p:spPr>
        <p:txBody>
          <a:bodyPr>
            <a:normAutofit/>
          </a:bodyPr>
          <a:lstStyle/>
          <a:p>
            <a:r>
              <a:rPr lang="en-GB" sz="3600" dirty="0"/>
              <a:t>Rape or sexual coercion reaffirms male hegemony, whilst the invasion of women into male only spheres contests it (Messerschmidt 1993).</a:t>
            </a:r>
          </a:p>
          <a:p>
            <a:r>
              <a:rPr lang="en-GB" sz="3600" dirty="0"/>
              <a:t>The second wave of feminism gave voice to women, it challenged traditional gendered norms (Connell 2000).</a:t>
            </a:r>
          </a:p>
          <a:p>
            <a:r>
              <a:rPr lang="en-GB" sz="3600" dirty="0"/>
              <a:t>Women appear to challenge the role of hegemonic masculinity through work and socialisation (McRobbie 2009).</a:t>
            </a:r>
          </a:p>
          <a:p>
            <a:r>
              <a:rPr lang="en-GB" sz="1600" dirty="0"/>
              <a:t>Image 4 courtesy of You tube, Shannon Seigel.</a:t>
            </a:r>
          </a:p>
        </p:txBody>
      </p:sp>
      <p:sp>
        <p:nvSpPr>
          <p:cNvPr id="4" name="Text Placeholder 3">
            <a:extLst>
              <a:ext uri="{FF2B5EF4-FFF2-40B4-BE49-F238E27FC236}">
                <a16:creationId xmlns:a16="http://schemas.microsoft.com/office/drawing/2014/main" id="{68D339A1-2D8D-464E-B84B-83CA5BC75C63}"/>
              </a:ext>
            </a:extLst>
          </p:cNvPr>
          <p:cNvSpPr>
            <a:spLocks noGrp="1"/>
          </p:cNvSpPr>
          <p:nvPr>
            <p:ph type="body" sz="half" idx="2"/>
          </p:nvPr>
        </p:nvSpPr>
        <p:spPr/>
        <p:txBody>
          <a:bodyPr/>
          <a:lstStyle/>
          <a:p>
            <a:endParaRPr lang="en-GB" dirty="0"/>
          </a:p>
        </p:txBody>
      </p:sp>
      <p:pic>
        <p:nvPicPr>
          <p:cNvPr id="6" name="Picture 5" descr="A person standing in front of a sign&#10;&#10;Description automatically generated">
            <a:extLst>
              <a:ext uri="{FF2B5EF4-FFF2-40B4-BE49-F238E27FC236}">
                <a16:creationId xmlns:a16="http://schemas.microsoft.com/office/drawing/2014/main" id="{38CED648-A7E6-43FC-89ED-E47717DCC6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 y="2057400"/>
            <a:ext cx="4742688" cy="4343400"/>
          </a:xfrm>
          <a:prstGeom prst="rect">
            <a:avLst/>
          </a:prstGeom>
        </p:spPr>
      </p:pic>
    </p:spTree>
    <p:extLst>
      <p:ext uri="{BB962C8B-B14F-4D97-AF65-F5344CB8AC3E}">
        <p14:creationId xmlns:p14="http://schemas.microsoft.com/office/powerpoint/2010/main" val="643985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5583-5955-4C00-A9D9-E5234650346E}"/>
              </a:ext>
            </a:extLst>
          </p:cNvPr>
          <p:cNvSpPr>
            <a:spLocks noGrp="1"/>
          </p:cNvSpPr>
          <p:nvPr>
            <p:ph type="title"/>
          </p:nvPr>
        </p:nvSpPr>
        <p:spPr/>
        <p:txBody>
          <a:bodyPr>
            <a:noAutofit/>
          </a:bodyPr>
          <a:lstStyle/>
          <a:p>
            <a:r>
              <a:rPr lang="en-GB" sz="3600" b="1" dirty="0"/>
              <a:t>Male Emasculation and Men’s Rights Activists.</a:t>
            </a:r>
          </a:p>
        </p:txBody>
      </p:sp>
      <p:sp>
        <p:nvSpPr>
          <p:cNvPr id="3" name="Content Placeholder 2">
            <a:extLst>
              <a:ext uri="{FF2B5EF4-FFF2-40B4-BE49-F238E27FC236}">
                <a16:creationId xmlns:a16="http://schemas.microsoft.com/office/drawing/2014/main" id="{F4C656FA-8467-438B-8B2B-9D1DBB73909F}"/>
              </a:ext>
            </a:extLst>
          </p:cNvPr>
          <p:cNvSpPr>
            <a:spLocks noGrp="1"/>
          </p:cNvSpPr>
          <p:nvPr>
            <p:ph idx="1"/>
          </p:nvPr>
        </p:nvSpPr>
        <p:spPr>
          <a:xfrm>
            <a:off x="5183187" y="282804"/>
            <a:ext cx="6760573" cy="6391373"/>
          </a:xfrm>
        </p:spPr>
        <p:txBody>
          <a:bodyPr>
            <a:normAutofit/>
          </a:bodyPr>
          <a:lstStyle/>
          <a:p>
            <a:r>
              <a:rPr lang="en-GB" dirty="0"/>
              <a:t>The invasion of women into traditionally male roles is felt by some men to have emasculated them (Connell 2000).</a:t>
            </a:r>
          </a:p>
          <a:p>
            <a:r>
              <a:rPr lang="en-GB" dirty="0"/>
              <a:t>The ‘Manosphere’ (</a:t>
            </a:r>
            <a:r>
              <a:rPr lang="en-GB" dirty="0" err="1"/>
              <a:t>Ging</a:t>
            </a:r>
            <a:r>
              <a:rPr lang="en-GB" dirty="0"/>
              <a:t> 2017)</a:t>
            </a:r>
          </a:p>
          <a:p>
            <a:r>
              <a:rPr lang="en-GB" dirty="0"/>
              <a:t>Internet forums where men can  engage in discursive constructions of patriarchal gender relations and misogyny.</a:t>
            </a:r>
          </a:p>
          <a:p>
            <a:r>
              <a:rPr lang="en-GB" dirty="0"/>
              <a:t>A place to challenge the changing norms of society.</a:t>
            </a:r>
          </a:p>
          <a:p>
            <a:r>
              <a:rPr lang="en-GB" sz="1600" dirty="0"/>
              <a:t>Image 5 courtesy of </a:t>
            </a:r>
            <a:r>
              <a:rPr lang="en-GB" sz="1600" dirty="0" err="1"/>
              <a:t>Denverkid</a:t>
            </a:r>
            <a:r>
              <a:rPr lang="en-GB" sz="1600" dirty="0"/>
              <a:t> (2014), </a:t>
            </a:r>
            <a:r>
              <a:rPr lang="en-GB" sz="1600" dirty="0" err="1"/>
              <a:t>Libcom</a:t>
            </a:r>
            <a:r>
              <a:rPr lang="en-GB" dirty="0"/>
              <a:t>.</a:t>
            </a:r>
          </a:p>
        </p:txBody>
      </p:sp>
      <p:sp>
        <p:nvSpPr>
          <p:cNvPr id="4" name="Text Placeholder 3">
            <a:extLst>
              <a:ext uri="{FF2B5EF4-FFF2-40B4-BE49-F238E27FC236}">
                <a16:creationId xmlns:a16="http://schemas.microsoft.com/office/drawing/2014/main" id="{D6A04BCE-078C-4640-9841-4C982C314368}"/>
              </a:ext>
            </a:extLst>
          </p:cNvPr>
          <p:cNvSpPr>
            <a:spLocks noGrp="1"/>
          </p:cNvSpPr>
          <p:nvPr>
            <p:ph type="body" sz="half" idx="2"/>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6" name="Picture 5" descr="A person standing in front of a crowd&#10;&#10;Description automatically generated">
            <a:extLst>
              <a:ext uri="{FF2B5EF4-FFF2-40B4-BE49-F238E27FC236}">
                <a16:creationId xmlns:a16="http://schemas.microsoft.com/office/drawing/2014/main" id="{F02D0657-65AC-4752-B6F4-80F0B2B644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377" y="2168166"/>
            <a:ext cx="4592230" cy="3261674"/>
          </a:xfrm>
          <a:prstGeom prst="rect">
            <a:avLst/>
          </a:prstGeom>
        </p:spPr>
      </p:pic>
    </p:spTree>
    <p:extLst>
      <p:ext uri="{BB962C8B-B14F-4D97-AF65-F5344CB8AC3E}">
        <p14:creationId xmlns:p14="http://schemas.microsoft.com/office/powerpoint/2010/main" val="306983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1" name="Picture 30">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5" name="Title 4">
            <a:extLst>
              <a:ext uri="{FF2B5EF4-FFF2-40B4-BE49-F238E27FC236}">
                <a16:creationId xmlns:a16="http://schemas.microsoft.com/office/drawing/2014/main" id="{048C8EC0-40D0-49A7-B79A-3EF5EC117B93}"/>
              </a:ext>
            </a:extLst>
          </p:cNvPr>
          <p:cNvSpPr>
            <a:spLocks noGrp="1"/>
          </p:cNvSpPr>
          <p:nvPr>
            <p:ph type="title"/>
          </p:nvPr>
        </p:nvSpPr>
        <p:spPr>
          <a:xfrm>
            <a:off x="640080" y="1243013"/>
            <a:ext cx="3855720" cy="4371974"/>
          </a:xfrm>
        </p:spPr>
        <p:txBody>
          <a:bodyPr>
            <a:normAutofit/>
          </a:bodyPr>
          <a:lstStyle/>
          <a:p>
            <a:r>
              <a:rPr lang="en-GB" sz="5400" dirty="0">
                <a:solidFill>
                  <a:srgbClr val="FFFFFF"/>
                </a:solidFill>
              </a:rPr>
              <a:t>Subordinate Masculinities.</a:t>
            </a:r>
            <a:br>
              <a:rPr lang="en-GB" dirty="0">
                <a:solidFill>
                  <a:srgbClr val="FFFFFF"/>
                </a:solidFill>
              </a:rPr>
            </a:br>
            <a:r>
              <a:rPr lang="en-GB" dirty="0">
                <a:solidFill>
                  <a:srgbClr val="FFFFFF"/>
                </a:solidFill>
              </a:rPr>
              <a:t>Messerschmidt.</a:t>
            </a:r>
            <a:br>
              <a:rPr lang="en-GB" dirty="0">
                <a:solidFill>
                  <a:srgbClr val="FFFFFF"/>
                </a:solidFill>
              </a:rPr>
            </a:br>
            <a:r>
              <a:rPr lang="en-GB" dirty="0">
                <a:solidFill>
                  <a:srgbClr val="FFFFFF"/>
                </a:solidFill>
              </a:rPr>
              <a:t> (2018)</a:t>
            </a:r>
          </a:p>
        </p:txBody>
      </p:sp>
      <p:sp>
        <p:nvSpPr>
          <p:cNvPr id="33" name="Rectangle 32">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B13F0B58-289D-40E1-A0E3-422CC368FC05}"/>
              </a:ext>
            </a:extLst>
          </p:cNvPr>
          <p:cNvSpPr>
            <a:spLocks noGrp="1"/>
          </p:cNvSpPr>
          <p:nvPr>
            <p:ph idx="1"/>
          </p:nvPr>
        </p:nvSpPr>
        <p:spPr>
          <a:xfrm>
            <a:off x="6172200" y="268224"/>
            <a:ext cx="5221224" cy="5766816"/>
          </a:xfrm>
        </p:spPr>
        <p:txBody>
          <a:bodyPr anchor="ctr">
            <a:normAutofit/>
          </a:bodyPr>
          <a:lstStyle/>
          <a:p>
            <a:r>
              <a:rPr lang="en-GB" sz="3600" dirty="0">
                <a:solidFill>
                  <a:srgbClr val="000000"/>
                </a:solidFill>
              </a:rPr>
              <a:t>Hegemonic masculinities must be maintained through appearance and performance otherwise gender, sex and sexuality are vulnerable to interpretation.</a:t>
            </a:r>
          </a:p>
          <a:p>
            <a:r>
              <a:rPr lang="en-GB" sz="3600" dirty="0">
                <a:solidFill>
                  <a:srgbClr val="000000"/>
                </a:solidFill>
              </a:rPr>
              <a:t>Homo-hysteria reproduces hegemonic masculinities.</a:t>
            </a:r>
          </a:p>
          <a:p>
            <a:endParaRPr lang="en-GB" sz="2400" dirty="0">
              <a:solidFill>
                <a:srgbClr val="000000"/>
              </a:solidFill>
            </a:endParaRPr>
          </a:p>
        </p:txBody>
      </p:sp>
    </p:spTree>
    <p:extLst>
      <p:ext uri="{BB962C8B-B14F-4D97-AF65-F5344CB8AC3E}">
        <p14:creationId xmlns:p14="http://schemas.microsoft.com/office/powerpoint/2010/main" val="10827423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100000">
              <a:schemeClr val="accent5">
                <a:lumMod val="50000"/>
              </a:schemeClr>
            </a:gs>
            <a:gs pos="34000">
              <a:schemeClr val="accent5">
                <a:lumMod val="40000"/>
                <a:lumOff val="60000"/>
              </a:schemeClr>
            </a:gs>
            <a:gs pos="60000">
              <a:schemeClr val="accent5">
                <a:lumMod val="75000"/>
              </a:schemeClr>
            </a:gs>
            <a:gs pos="0">
              <a:schemeClr val="accent5">
                <a:lumMod val="40000"/>
                <a:lumOff val="60000"/>
              </a:schemeClr>
            </a:gs>
          </a:gsLst>
          <a:lin ang="108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4306F-1E13-4976-B895-3EF17F6D6014}"/>
              </a:ext>
            </a:extLst>
          </p:cNvPr>
          <p:cNvSpPr>
            <a:spLocks noGrp="1"/>
          </p:cNvSpPr>
          <p:nvPr>
            <p:ph type="title"/>
          </p:nvPr>
        </p:nvSpPr>
        <p:spPr>
          <a:xfrm>
            <a:off x="839788" y="457200"/>
            <a:ext cx="3932237" cy="725424"/>
          </a:xfrm>
        </p:spPr>
        <p:txBody>
          <a:bodyPr>
            <a:normAutofit fontScale="90000"/>
          </a:bodyPr>
          <a:lstStyle/>
          <a:p>
            <a:r>
              <a:rPr lang="en-GB" sz="6000" b="1" dirty="0">
                <a:solidFill>
                  <a:srgbClr val="3F3F3F"/>
                </a:solidFill>
              </a:rPr>
              <a:t>Androgyny</a:t>
            </a:r>
            <a:r>
              <a:rPr lang="en-GB" b="1" dirty="0">
                <a:solidFill>
                  <a:srgbClr val="3F3F3F"/>
                </a:solidFill>
              </a:rPr>
              <a:t>.</a:t>
            </a:r>
          </a:p>
        </p:txBody>
      </p:sp>
      <p:pic>
        <p:nvPicPr>
          <p:cNvPr id="7" name="Picture Placeholder 6">
            <a:extLst>
              <a:ext uri="{FF2B5EF4-FFF2-40B4-BE49-F238E27FC236}">
                <a16:creationId xmlns:a16="http://schemas.microsoft.com/office/drawing/2014/main" id="{085C661C-0722-42C7-B044-658CCD4A0706}"/>
              </a:ext>
            </a:extLst>
          </p:cNvPr>
          <p:cNvPicPr>
            <a:picLocks noGrp="1" noChangeAspect="1"/>
          </p:cNvPicPr>
          <p:nvPr>
            <p:ph type="pic" idx="1"/>
          </p:nvPr>
        </p:nvPicPr>
        <p:blipFill>
          <a:blip r:embed="rId2"/>
          <a:srcRect l="3772" r="3772"/>
          <a:stretch>
            <a:fillRect/>
          </a:stretch>
        </p:blipFill>
        <p:spPr>
          <a:xfrm>
            <a:off x="5263768" y="1002197"/>
            <a:ext cx="6172200" cy="4873625"/>
          </a:xfrm>
          <a:prstGeom prst="rect">
            <a:avLst/>
          </a:prstGeom>
        </p:spPr>
      </p:pic>
      <p:sp>
        <p:nvSpPr>
          <p:cNvPr id="3" name="Content Placeholder 2">
            <a:extLst>
              <a:ext uri="{FF2B5EF4-FFF2-40B4-BE49-F238E27FC236}">
                <a16:creationId xmlns:a16="http://schemas.microsoft.com/office/drawing/2014/main" id="{5A4357FB-427E-4990-8993-DF171EE96658}"/>
              </a:ext>
              <a:ext uri="{C183D7F6-B498-43B3-948B-1728B52AA6E4}">
                <adec:decorative xmlns:adec="http://schemas.microsoft.com/office/drawing/2017/decorative" val="1"/>
              </a:ext>
            </a:extLst>
          </p:cNvPr>
          <p:cNvSpPr>
            <a:spLocks noGrp="1"/>
          </p:cNvSpPr>
          <p:nvPr>
            <p:ph type="body" sz="half" idx="2"/>
          </p:nvPr>
        </p:nvSpPr>
        <p:spPr>
          <a:xfrm>
            <a:off x="97536" y="1438656"/>
            <a:ext cx="4998720" cy="5419344"/>
          </a:xfrm>
        </p:spPr>
        <p:txBody>
          <a:bodyPr anchor="ctr">
            <a:normAutofit fontScale="92500" lnSpcReduction="20000"/>
          </a:bodyPr>
          <a:lstStyle/>
          <a:p>
            <a:r>
              <a:rPr lang="en-GB" sz="3200" dirty="0">
                <a:solidFill>
                  <a:srgbClr val="FFFFFF"/>
                </a:solidFill>
              </a:rPr>
              <a:t>Androgyny violates the concept of appropriate role behaviour by incorporating elements perceived as both male and female (</a:t>
            </a:r>
            <a:r>
              <a:rPr lang="en-GB" sz="3200" dirty="0" err="1">
                <a:solidFill>
                  <a:srgbClr val="FFFFFF"/>
                </a:solidFill>
              </a:rPr>
              <a:t>Joreen</a:t>
            </a:r>
            <a:r>
              <a:rPr lang="en-GB" sz="3200" dirty="0">
                <a:solidFill>
                  <a:srgbClr val="FFFFFF"/>
                </a:solidFill>
              </a:rPr>
              <a:t> 1973).</a:t>
            </a:r>
          </a:p>
          <a:p>
            <a:r>
              <a:rPr lang="en-GB" sz="3200" dirty="0">
                <a:solidFill>
                  <a:srgbClr val="FFFFFF"/>
                </a:solidFill>
              </a:rPr>
              <a:t>The rising prolificacy of androgynous subcultures such as Goths has seen increased elements of aggression.</a:t>
            </a:r>
          </a:p>
          <a:p>
            <a:r>
              <a:rPr lang="en-GB" sz="3200" dirty="0">
                <a:solidFill>
                  <a:srgbClr val="FFFFFF"/>
                </a:solidFill>
              </a:rPr>
              <a:t>Sophie Lancaster was murdered for being different in 2007. </a:t>
            </a:r>
            <a:r>
              <a:rPr lang="en-GB" sz="1700" dirty="0">
                <a:solidFill>
                  <a:srgbClr val="FFFFFF"/>
                </a:solidFill>
              </a:rPr>
              <a:t> </a:t>
            </a:r>
          </a:p>
          <a:p>
            <a:r>
              <a:rPr lang="en-GB" sz="2400" dirty="0">
                <a:solidFill>
                  <a:srgbClr val="FFFFFF"/>
                </a:solidFill>
              </a:rPr>
              <a:t>                                                                                   </a:t>
            </a:r>
          </a:p>
          <a:p>
            <a:endParaRPr lang="en-GB" sz="2400" dirty="0">
              <a:solidFill>
                <a:srgbClr val="FFFFFF"/>
              </a:solidFill>
            </a:endParaRPr>
          </a:p>
        </p:txBody>
      </p:sp>
      <p:sp>
        <p:nvSpPr>
          <p:cNvPr id="13" name="Picture Placeholder 3">
            <a:extLst>
              <a:ext uri="{FF2B5EF4-FFF2-40B4-BE49-F238E27FC236}">
                <a16:creationId xmlns:a16="http://schemas.microsoft.com/office/drawing/2014/main" id="{D9516A95-8E62-46F7-97FE-1844AB525E15}"/>
              </a:ext>
            </a:extLst>
          </p:cNvPr>
          <p:cNvSpPr txBox="1">
            <a:spLocks/>
          </p:cNvSpPr>
          <p:nvPr/>
        </p:nvSpPr>
        <p:spPr>
          <a:xfrm>
            <a:off x="5180012" y="1182624"/>
            <a:ext cx="6172200" cy="4873625"/>
          </a:xfrm>
          <a:prstGeom prst="rect">
            <a:avLst/>
          </a:prstGeom>
        </p:spPr>
      </p:sp>
      <p:sp>
        <p:nvSpPr>
          <p:cNvPr id="9" name="Rectangle 8">
            <a:extLst>
              <a:ext uri="{FF2B5EF4-FFF2-40B4-BE49-F238E27FC236}">
                <a16:creationId xmlns:a16="http://schemas.microsoft.com/office/drawing/2014/main" id="{A928489A-535F-4232-8739-444B5BD15585}"/>
              </a:ext>
            </a:extLst>
          </p:cNvPr>
          <p:cNvSpPr/>
          <p:nvPr/>
        </p:nvSpPr>
        <p:spPr>
          <a:xfrm>
            <a:off x="5845908" y="5875821"/>
            <a:ext cx="3673230" cy="646331"/>
          </a:xfrm>
          <a:prstGeom prst="rect">
            <a:avLst/>
          </a:prstGeom>
        </p:spPr>
        <p:txBody>
          <a:bodyPr wrap="square">
            <a:spAutoFit/>
          </a:bodyPr>
          <a:lstStyle/>
          <a:p>
            <a:r>
              <a:rPr lang="en-GB" dirty="0">
                <a:solidFill>
                  <a:srgbClr val="FFFFFF"/>
                </a:solidFill>
              </a:rPr>
              <a:t>Image 6 courtesy of the Sophie Lancaster foundation.</a:t>
            </a:r>
          </a:p>
        </p:txBody>
      </p:sp>
    </p:spTree>
    <p:extLst>
      <p:ext uri="{BB962C8B-B14F-4D97-AF65-F5344CB8AC3E}">
        <p14:creationId xmlns:p14="http://schemas.microsoft.com/office/powerpoint/2010/main" val="326530743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6C11D-48C9-499B-A914-754DFC298CB8}"/>
              </a:ext>
            </a:extLst>
          </p:cNvPr>
          <p:cNvSpPr>
            <a:spLocks noGrp="1"/>
          </p:cNvSpPr>
          <p:nvPr>
            <p:ph type="title"/>
          </p:nvPr>
        </p:nvSpPr>
        <p:spPr/>
        <p:txBody>
          <a:bodyPr>
            <a:normAutofit/>
          </a:bodyPr>
          <a:lstStyle/>
          <a:p>
            <a:r>
              <a:rPr lang="en-GB" sz="4000" b="1" dirty="0"/>
              <a:t>Aestheticized Femininity.</a:t>
            </a:r>
          </a:p>
        </p:txBody>
      </p:sp>
      <p:sp>
        <p:nvSpPr>
          <p:cNvPr id="5" name="Content Placeholder 4">
            <a:extLst>
              <a:ext uri="{FF2B5EF4-FFF2-40B4-BE49-F238E27FC236}">
                <a16:creationId xmlns:a16="http://schemas.microsoft.com/office/drawing/2014/main" id="{06C0B721-60D2-4102-8674-37289FB6EB07}"/>
              </a:ext>
            </a:extLst>
          </p:cNvPr>
          <p:cNvSpPr>
            <a:spLocks noGrp="1"/>
          </p:cNvSpPr>
          <p:nvPr>
            <p:ph idx="1"/>
          </p:nvPr>
        </p:nvSpPr>
        <p:spPr>
          <a:xfrm>
            <a:off x="547687" y="1362075"/>
            <a:ext cx="11096625" cy="5410200"/>
          </a:xfrm>
        </p:spPr>
        <p:txBody>
          <a:bodyPr>
            <a:normAutofit lnSpcReduction="10000"/>
          </a:bodyPr>
          <a:lstStyle/>
          <a:p>
            <a:pPr marL="0" indent="0">
              <a:buNone/>
            </a:pPr>
            <a:r>
              <a:rPr lang="en-GB" sz="3200" dirty="0"/>
              <a:t>Hegemonic  Masculinity is threatened by differences that do not concur to traditional binary norms.</a:t>
            </a:r>
          </a:p>
          <a:p>
            <a:pPr marL="0" indent="0">
              <a:buNone/>
            </a:pPr>
            <a:endParaRPr lang="en-GB" sz="3200" dirty="0"/>
          </a:p>
          <a:p>
            <a:pPr marL="0" indent="0">
              <a:buNone/>
            </a:pPr>
            <a:r>
              <a:rPr lang="en-GB" sz="3200" dirty="0"/>
              <a:t>Ragusa and Ward’s (2017) study found that for the majority of Goths, feminine gender display transcended their biological sex and sexuality.</a:t>
            </a:r>
          </a:p>
          <a:p>
            <a:pPr marL="0" indent="0">
              <a:buNone/>
            </a:pPr>
            <a:endParaRPr lang="en-GB" sz="3200" dirty="0"/>
          </a:p>
          <a:p>
            <a:pPr marL="0" indent="0">
              <a:buNone/>
            </a:pPr>
            <a:r>
              <a:rPr lang="en-GB" sz="3200" dirty="0"/>
              <a:t>Goth subcultures use of corsetry transcends the boundaries of masculine and feminine by converting the body to the feminized ideal, this presents an outer view of substance (Ragusa and Ward 2017).</a:t>
            </a:r>
          </a:p>
        </p:txBody>
      </p:sp>
    </p:spTree>
    <p:extLst>
      <p:ext uri="{BB962C8B-B14F-4D97-AF65-F5344CB8AC3E}">
        <p14:creationId xmlns:p14="http://schemas.microsoft.com/office/powerpoint/2010/main" val="4160166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E1A82B4-E510-4F8C-BEE7-8F3A56E17976}"/>
              </a:ext>
            </a:extLst>
          </p:cNvPr>
          <p:cNvSpPr>
            <a:spLocks noGrp="1"/>
          </p:cNvSpPr>
          <p:nvPr>
            <p:ph type="title"/>
          </p:nvPr>
        </p:nvSpPr>
        <p:spPr>
          <a:xfrm>
            <a:off x="2886075" y="0"/>
            <a:ext cx="6019800" cy="6858000"/>
          </a:xfrm>
        </p:spPr>
        <p:txBody>
          <a:bodyPr vert="horz" lIns="91440" tIns="45720" rIns="91440" bIns="45720" rtlCol="0" anchor="b">
            <a:normAutofit fontScale="90000"/>
          </a:bodyPr>
          <a:lstStyle/>
          <a:p>
            <a:pPr algn="ctr"/>
            <a:r>
              <a:rPr lang="en-US" sz="3200" kern="1200" dirty="0">
                <a:solidFill>
                  <a:srgbClr val="FFFFFF"/>
                </a:solidFill>
                <a:latin typeface="+mj-lt"/>
                <a:ea typeface="+mj-ea"/>
                <a:cs typeface="+mj-cs"/>
              </a:rPr>
              <a:t>Alienation and otherization are often used to keep those with unstable identities in place (Butler 2004).</a:t>
            </a:r>
            <a:br>
              <a:rPr lang="en-US" sz="3200" kern="1200" dirty="0">
                <a:solidFill>
                  <a:srgbClr val="FFFFFF"/>
                </a:solidFill>
                <a:latin typeface="+mj-lt"/>
                <a:ea typeface="+mj-ea"/>
                <a:cs typeface="+mj-cs"/>
              </a:rPr>
            </a:b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Alienation and otherization function to maintain parameters of power, however power is never held but experienced and therefore contested (Foucault 1978).</a:t>
            </a:r>
            <a:br>
              <a:rPr lang="en-US" sz="3200" kern="1200" dirty="0">
                <a:solidFill>
                  <a:srgbClr val="FFFFFF"/>
                </a:solidFill>
                <a:latin typeface="+mj-lt"/>
                <a:ea typeface="+mj-ea"/>
                <a:cs typeface="+mj-cs"/>
              </a:rPr>
            </a:br>
            <a:br>
              <a:rPr lang="en-US" sz="3200" kern="1200" dirty="0">
                <a:solidFill>
                  <a:srgbClr val="FFFFFF"/>
                </a:solidFill>
                <a:latin typeface="+mj-lt"/>
                <a:ea typeface="+mj-ea"/>
                <a:cs typeface="+mj-cs"/>
              </a:rPr>
            </a:br>
            <a:r>
              <a:rPr lang="en-US" sz="3200" kern="1200" dirty="0">
                <a:solidFill>
                  <a:srgbClr val="FFFFFF"/>
                </a:solidFill>
                <a:latin typeface="+mj-lt"/>
                <a:ea typeface="+mj-ea"/>
                <a:cs typeface="+mj-cs"/>
              </a:rPr>
              <a:t>The body is a site of significant social resistance (Butler 1999).</a:t>
            </a:r>
            <a:br>
              <a:rPr lang="en-US" sz="1700" kern="1200" dirty="0">
                <a:solidFill>
                  <a:srgbClr val="FFFFFF"/>
                </a:solidFill>
                <a:latin typeface="+mj-lt"/>
                <a:ea typeface="+mj-ea"/>
                <a:cs typeface="+mj-cs"/>
              </a:rPr>
            </a:br>
            <a:br>
              <a:rPr lang="en-US" sz="1700" kern="1200" dirty="0">
                <a:solidFill>
                  <a:srgbClr val="FFFFFF"/>
                </a:solidFill>
                <a:latin typeface="+mj-lt"/>
                <a:ea typeface="+mj-ea"/>
                <a:cs typeface="+mj-cs"/>
              </a:rPr>
            </a:br>
            <a:br>
              <a:rPr lang="en-US" sz="1700" kern="1200" dirty="0">
                <a:solidFill>
                  <a:srgbClr val="FFFFFF"/>
                </a:solidFill>
                <a:latin typeface="+mj-lt"/>
                <a:ea typeface="+mj-ea"/>
                <a:cs typeface="+mj-cs"/>
              </a:rPr>
            </a:br>
            <a:br>
              <a:rPr lang="en-US" sz="1700" kern="1200" dirty="0">
                <a:solidFill>
                  <a:srgbClr val="FFFFFF"/>
                </a:solidFill>
                <a:latin typeface="+mj-lt"/>
                <a:ea typeface="+mj-ea"/>
                <a:cs typeface="+mj-cs"/>
              </a:rPr>
            </a:br>
            <a:br>
              <a:rPr lang="en-US" sz="1700" kern="1200" dirty="0">
                <a:solidFill>
                  <a:srgbClr val="FFFFFF"/>
                </a:solidFill>
                <a:latin typeface="+mj-lt"/>
                <a:ea typeface="+mj-ea"/>
                <a:cs typeface="+mj-cs"/>
              </a:rPr>
            </a:br>
            <a:endParaRPr lang="en-US" sz="1700" kern="1200" dirty="0">
              <a:solidFill>
                <a:srgbClr val="FFFFFF"/>
              </a:solidFill>
              <a:latin typeface="+mj-lt"/>
              <a:ea typeface="+mj-ea"/>
              <a:cs typeface="+mj-cs"/>
            </a:endParaRPr>
          </a:p>
        </p:txBody>
      </p:sp>
    </p:spTree>
    <p:extLst>
      <p:ext uri="{BB962C8B-B14F-4D97-AF65-F5344CB8AC3E}">
        <p14:creationId xmlns:p14="http://schemas.microsoft.com/office/powerpoint/2010/main" val="2077368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8FB107-87FC-47C4-83AD-F89423BBBA4B}"/>
              </a:ext>
            </a:extLst>
          </p:cNvPr>
          <p:cNvSpPr>
            <a:spLocks noGrp="1"/>
          </p:cNvSpPr>
          <p:nvPr>
            <p:ph type="title"/>
          </p:nvPr>
        </p:nvSpPr>
        <p:spPr/>
        <p:txBody>
          <a:bodyPr>
            <a:normAutofit/>
          </a:bodyPr>
          <a:lstStyle/>
          <a:p>
            <a:r>
              <a:rPr lang="en-GB" sz="4000" b="1" dirty="0"/>
              <a:t>Queering the Body. </a:t>
            </a:r>
            <a:r>
              <a:rPr lang="en-GB" sz="2400" b="1" dirty="0"/>
              <a:t>Victoria Pitts 2003.</a:t>
            </a:r>
          </a:p>
        </p:txBody>
      </p:sp>
      <p:sp>
        <p:nvSpPr>
          <p:cNvPr id="5" name="Content Placeholder 4">
            <a:extLst>
              <a:ext uri="{FF2B5EF4-FFF2-40B4-BE49-F238E27FC236}">
                <a16:creationId xmlns:a16="http://schemas.microsoft.com/office/drawing/2014/main" id="{5D11816E-26D7-4BCF-BDA6-4629B4A7605D}"/>
              </a:ext>
            </a:extLst>
          </p:cNvPr>
          <p:cNvSpPr>
            <a:spLocks noGrp="1"/>
          </p:cNvSpPr>
          <p:nvPr>
            <p:ph idx="1"/>
          </p:nvPr>
        </p:nvSpPr>
        <p:spPr>
          <a:xfrm>
            <a:off x="4772025" y="123825"/>
            <a:ext cx="7419975" cy="6429375"/>
          </a:xfrm>
        </p:spPr>
        <p:txBody>
          <a:bodyPr>
            <a:normAutofit lnSpcReduction="10000"/>
          </a:bodyPr>
          <a:lstStyle/>
          <a:p>
            <a:r>
              <a:rPr lang="en-GB" dirty="0"/>
              <a:t>Technologies of queering the body are heralded as a mark of self-invention they confront the concept of normalcy in relation to sexuality and gender.</a:t>
            </a:r>
          </a:p>
          <a:p>
            <a:endParaRPr lang="en-GB" dirty="0"/>
          </a:p>
          <a:p>
            <a:r>
              <a:rPr lang="en-GB" dirty="0"/>
              <a:t>The queering of the body through SM acts affirms the marginal space of otherness and deviance, it highlights the subjugation of masculine femininity.</a:t>
            </a:r>
          </a:p>
          <a:p>
            <a:endParaRPr lang="en-GB" dirty="0"/>
          </a:p>
          <a:p>
            <a:r>
              <a:rPr lang="en-GB" dirty="0"/>
              <a:t>In 1987 Operation Spanner saw the arrest of 16 gay/queer men for engaging in consensual SM acts. </a:t>
            </a:r>
          </a:p>
          <a:p>
            <a:r>
              <a:rPr lang="en-GB" sz="1600" dirty="0"/>
              <a:t>Image 7 courtesy of operation spanner, enwikepedia.org</a:t>
            </a:r>
          </a:p>
          <a:p>
            <a:endParaRPr lang="en-GB" sz="1600" dirty="0"/>
          </a:p>
        </p:txBody>
      </p:sp>
      <p:pic>
        <p:nvPicPr>
          <p:cNvPr id="7" name="Picture 6">
            <a:extLst>
              <a:ext uri="{FF2B5EF4-FFF2-40B4-BE49-F238E27FC236}">
                <a16:creationId xmlns:a16="http://schemas.microsoft.com/office/drawing/2014/main" id="{5F768F78-D58E-4205-8A04-4E430D97417F}"/>
              </a:ext>
            </a:extLst>
          </p:cNvPr>
          <p:cNvPicPr>
            <a:picLocks noChangeAspect="1"/>
          </p:cNvPicPr>
          <p:nvPr/>
        </p:nvPicPr>
        <p:blipFill>
          <a:blip r:embed="rId2"/>
          <a:stretch>
            <a:fillRect/>
          </a:stretch>
        </p:blipFill>
        <p:spPr>
          <a:xfrm>
            <a:off x="755373" y="2057400"/>
            <a:ext cx="4094923" cy="4343399"/>
          </a:xfrm>
          <a:prstGeom prst="rect">
            <a:avLst/>
          </a:prstGeom>
        </p:spPr>
      </p:pic>
      <p:sp>
        <p:nvSpPr>
          <p:cNvPr id="6" name="Text Placeholder 5">
            <a:extLst>
              <a:ext uri="{FF2B5EF4-FFF2-40B4-BE49-F238E27FC236}">
                <a16:creationId xmlns:a16="http://schemas.microsoft.com/office/drawing/2014/main" id="{796F33D1-D033-431A-A338-496453C66183}"/>
              </a:ext>
            </a:extLst>
          </p:cNvPr>
          <p:cNvSpPr>
            <a:spLocks noGrp="1"/>
          </p:cNvSpPr>
          <p:nvPr>
            <p:ph type="body" sz="half" idx="2"/>
          </p:nvPr>
        </p:nvSpPr>
        <p:spPr>
          <a:xfrm>
            <a:off x="755373" y="2057400"/>
            <a:ext cx="4016652" cy="4343398"/>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09399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99092A1-4FC1-4C13-9A9B-F2A4E518BF7B}"/>
              </a:ext>
            </a:extLst>
          </p:cNvPr>
          <p:cNvSpPr>
            <a:spLocks noGrp="1"/>
          </p:cNvSpPr>
          <p:nvPr>
            <p:ph type="title" idx="4294967295"/>
          </p:nvPr>
        </p:nvSpPr>
        <p:spPr>
          <a:xfrm>
            <a:off x="0" y="1"/>
            <a:ext cx="12192000" cy="6858000"/>
          </a:xfrm>
          <a:gradFill>
            <a:gsLst>
              <a:gs pos="0">
                <a:schemeClr val="accent5">
                  <a:lumMod val="60000"/>
                  <a:lumOff val="40000"/>
                </a:schemeClr>
              </a:gs>
              <a:gs pos="70000">
                <a:srgbClr val="B39138"/>
              </a:gs>
              <a:gs pos="80000">
                <a:srgbClr val="FFFF00"/>
              </a:gs>
              <a:gs pos="35000">
                <a:srgbClr val="FF0000"/>
              </a:gs>
            </a:gsLst>
            <a:lin ang="10800000" scaled="1"/>
          </a:gradFill>
        </p:spPr>
        <p:txBody>
          <a:bodyPr vert="horz" lIns="91440" tIns="45720" rIns="91440" bIns="45720" rtlCol="0" anchor="ctr">
            <a:normAutofit/>
          </a:bodyPr>
          <a:lstStyle/>
          <a:p>
            <a:r>
              <a:rPr lang="en-US" sz="4000" b="1" dirty="0"/>
              <a:t>Power is experienced but never held (Foucault 1978).</a:t>
            </a:r>
            <a:br>
              <a:rPr lang="en-US" sz="4000" b="1" dirty="0"/>
            </a:br>
            <a:br>
              <a:rPr lang="en-US" sz="4000" b="1" dirty="0"/>
            </a:br>
            <a:r>
              <a:rPr lang="en-US" sz="4000" b="1" dirty="0"/>
              <a:t>Hegemonic masculinity remains only hegemonic whilst it experiences the power.</a:t>
            </a:r>
            <a:br>
              <a:rPr lang="en-US" sz="4000" b="1" dirty="0"/>
            </a:br>
            <a:br>
              <a:rPr lang="en-US" sz="4000" b="1" dirty="0"/>
            </a:br>
            <a:br>
              <a:rPr lang="en-US" sz="3200" kern="1200" dirty="0">
                <a:solidFill>
                  <a:schemeClr val="tx1"/>
                </a:solidFill>
                <a:latin typeface="+mj-lt"/>
                <a:ea typeface="+mj-ea"/>
                <a:cs typeface="+mj-cs"/>
              </a:rPr>
            </a:br>
            <a:r>
              <a:rPr lang="en-US" sz="3200" kern="1200" dirty="0">
                <a:solidFill>
                  <a:schemeClr val="tx1"/>
                </a:solidFill>
                <a:latin typeface="+mj-lt"/>
                <a:ea typeface="+mj-ea"/>
                <a:cs typeface="+mj-cs"/>
              </a:rPr>
              <a:t>  </a:t>
            </a:r>
          </a:p>
        </p:txBody>
      </p:sp>
    </p:spTree>
    <p:extLst>
      <p:ext uri="{BB962C8B-B14F-4D97-AF65-F5344CB8AC3E}">
        <p14:creationId xmlns:p14="http://schemas.microsoft.com/office/powerpoint/2010/main" val="3007758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AF040E-5A6B-4294-9853-EAA2D2CB6C2A}"/>
              </a:ext>
            </a:extLst>
          </p:cNvPr>
          <p:cNvSpPr/>
          <p:nvPr/>
        </p:nvSpPr>
        <p:spPr>
          <a:xfrm>
            <a:off x="15631" y="125047"/>
            <a:ext cx="11988800" cy="5987986"/>
          </a:xfrm>
          <a:prstGeom prst="rect">
            <a:avLst/>
          </a:prstGeom>
        </p:spPr>
        <p:txBody>
          <a:bodyPr wrap="square">
            <a:spAutoFit/>
          </a:bodyPr>
          <a:lstStyle/>
          <a:p>
            <a:pP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References:-</a:t>
            </a: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Bowcott</a:t>
            </a:r>
            <a:r>
              <a:rPr lang="en-GB" sz="1400" dirty="0">
                <a:latin typeface="Times New Roman" panose="02020603050405020304" pitchFamily="18" charset="0"/>
                <a:ea typeface="Calibri" panose="020F0502020204030204" pitchFamily="34" charset="0"/>
                <a:cs typeface="Times New Roman" panose="02020603050405020304" pitchFamily="18" charset="0"/>
              </a:rPr>
              <a:t>, O. (2019) Just 1.5 of all rape cases lead to summons or charges</a:t>
            </a:r>
            <a:r>
              <a:rPr lang="en-GB" sz="1400" i="1" dirty="0">
                <a:latin typeface="Times New Roman" panose="02020603050405020304" pitchFamily="18" charset="0"/>
                <a:ea typeface="Calibri" panose="020F0502020204030204" pitchFamily="34" charset="0"/>
                <a:cs typeface="Times New Roman" panose="02020603050405020304" pitchFamily="18" charset="0"/>
              </a:rPr>
              <a:t>. The Guardian</a:t>
            </a:r>
            <a:r>
              <a:rPr lang="en-GB" sz="1400" dirty="0">
                <a:latin typeface="Times New Roman" panose="02020603050405020304" pitchFamily="18" charset="0"/>
                <a:ea typeface="Calibri" panose="020F0502020204030204" pitchFamily="34" charset="0"/>
                <a:cs typeface="Times New Roman" panose="02020603050405020304" pitchFamily="18" charset="0"/>
              </a:rPr>
              <a:t>. Friday 26/02/19.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Brownmiller</a:t>
            </a:r>
            <a:r>
              <a:rPr lang="en-GB" sz="1400" dirty="0">
                <a:latin typeface="Times New Roman" panose="02020603050405020304" pitchFamily="18" charset="0"/>
                <a:ea typeface="Calibri" panose="020F0502020204030204" pitchFamily="34" charset="0"/>
                <a:cs typeface="Times New Roman" panose="02020603050405020304" pitchFamily="18" charset="0"/>
              </a:rPr>
              <a:t>, S. (1975) </a:t>
            </a:r>
            <a:r>
              <a:rPr lang="en-GB" sz="1400" i="1" dirty="0">
                <a:latin typeface="Times New Roman" panose="02020603050405020304" pitchFamily="18" charset="0"/>
                <a:ea typeface="Calibri" panose="020F0502020204030204" pitchFamily="34" charset="0"/>
                <a:cs typeface="Times New Roman" panose="02020603050405020304" pitchFamily="18" charset="0"/>
              </a:rPr>
              <a:t>Against Our Will</a:t>
            </a:r>
            <a:r>
              <a:rPr lang="en-GB" sz="1400" dirty="0">
                <a:latin typeface="Times New Roman" panose="02020603050405020304" pitchFamily="18" charset="0"/>
                <a:ea typeface="Calibri" panose="020F0502020204030204" pitchFamily="34" charset="0"/>
                <a:cs typeface="Times New Roman" panose="02020603050405020304" pitchFamily="18" charset="0"/>
              </a:rPr>
              <a:t>. New York: Simon &amp; Schuster.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Butler, J. (1999) </a:t>
            </a:r>
            <a:r>
              <a:rPr lang="en-GB" sz="1400" i="1" dirty="0">
                <a:latin typeface="Times New Roman" panose="02020603050405020304" pitchFamily="18" charset="0"/>
                <a:ea typeface="Calibri" panose="020F0502020204030204" pitchFamily="34" charset="0"/>
                <a:cs typeface="Times New Roman" panose="02020603050405020304" pitchFamily="18" charset="0"/>
              </a:rPr>
              <a:t>Gender Trouble: Feminism and the Subversion of Identity</a:t>
            </a:r>
            <a:r>
              <a:rPr lang="en-GB" sz="1400" dirty="0">
                <a:latin typeface="Times New Roman" panose="02020603050405020304" pitchFamily="18" charset="0"/>
                <a:ea typeface="Calibri" panose="020F0502020204030204" pitchFamily="34" charset="0"/>
                <a:cs typeface="Times New Roman" panose="02020603050405020304" pitchFamily="18" charset="0"/>
              </a:rPr>
              <a:t>. 2</a:t>
            </a:r>
            <a:r>
              <a:rPr lang="en-GB" sz="1400" baseline="30000" dirty="0">
                <a:latin typeface="Times New Roman" panose="02020603050405020304" pitchFamily="18" charset="0"/>
                <a:ea typeface="Calibri" panose="020F0502020204030204" pitchFamily="34" charset="0"/>
                <a:cs typeface="Times New Roman" panose="02020603050405020304" pitchFamily="18" charset="0"/>
              </a:rPr>
              <a:t>nd</a:t>
            </a:r>
            <a:r>
              <a:rPr lang="en-GB" sz="1400" dirty="0">
                <a:latin typeface="Times New Roman" panose="02020603050405020304" pitchFamily="18" charset="0"/>
                <a:ea typeface="Calibri" panose="020F0502020204030204" pitchFamily="34" charset="0"/>
                <a:cs typeface="Times New Roman" panose="02020603050405020304" pitchFamily="18" charset="0"/>
              </a:rPr>
              <a:t> Edition. London: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Butler, J. (2004) </a:t>
            </a:r>
            <a:r>
              <a:rPr lang="en-GB" sz="1400" i="1" dirty="0">
                <a:latin typeface="Times New Roman" panose="02020603050405020304" pitchFamily="18" charset="0"/>
                <a:ea typeface="Calibri" panose="020F0502020204030204" pitchFamily="34" charset="0"/>
                <a:cs typeface="Times New Roman" panose="02020603050405020304" pitchFamily="18" charset="0"/>
              </a:rPr>
              <a:t>Undoing Gender</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Routledge.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Clews, C. (2014) 1987. </a:t>
            </a:r>
            <a:r>
              <a:rPr lang="en-GB" sz="1400" i="1" dirty="0">
                <a:latin typeface="Times New Roman" panose="02020603050405020304" pitchFamily="18" charset="0"/>
                <a:ea typeface="Calibri" panose="020F0502020204030204" pitchFamily="34" charset="0"/>
                <a:cs typeface="Times New Roman" panose="02020603050405020304" pitchFamily="18" charset="0"/>
              </a:rPr>
              <a:t>Politics: Operation Spanner-Gay in the 80s</a:t>
            </a:r>
            <a:r>
              <a:rPr lang="en-GB" sz="1400" dirty="0">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https://www.gayinthe</a:t>
            </a:r>
            <a:r>
              <a:rPr lang="en-GB" sz="1400" dirty="0">
                <a:latin typeface="Times New Roman" panose="02020603050405020304" pitchFamily="18" charset="0"/>
                <a:ea typeface="Calibri" panose="020F0502020204030204" pitchFamily="34" charset="0"/>
                <a:cs typeface="Times New Roman" panose="02020603050405020304" pitchFamily="18" charset="0"/>
              </a:rPr>
              <a:t> Accessed 8/01/20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Connell, R. W. (1995)</a:t>
            </a:r>
            <a:r>
              <a:rPr lang="en-GB" sz="1400" i="1" dirty="0">
                <a:latin typeface="Times New Roman" panose="02020603050405020304" pitchFamily="18" charset="0"/>
                <a:ea typeface="Calibri" panose="020F0502020204030204" pitchFamily="34" charset="0"/>
                <a:cs typeface="Times New Roman" panose="02020603050405020304" pitchFamily="18" charset="0"/>
              </a:rPr>
              <a:t> Masculinities</a:t>
            </a:r>
            <a:r>
              <a:rPr lang="en-GB" sz="1400" dirty="0">
                <a:latin typeface="Times New Roman" panose="02020603050405020304" pitchFamily="18" charset="0"/>
                <a:ea typeface="Calibri" panose="020F0502020204030204" pitchFamily="34" charset="0"/>
                <a:cs typeface="Times New Roman" panose="02020603050405020304" pitchFamily="18" charset="0"/>
              </a:rPr>
              <a:t>. Cambridge: Polity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Connell, R. W. ( 2000)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Men and the Boys</a:t>
            </a:r>
            <a:r>
              <a:rPr lang="en-GB" sz="1400" dirty="0">
                <a:latin typeface="Times New Roman" panose="02020603050405020304" pitchFamily="18" charset="0"/>
                <a:ea typeface="Calibri" panose="020F0502020204030204" pitchFamily="34" charset="0"/>
                <a:cs typeface="Times New Roman" panose="02020603050405020304" pitchFamily="18" charset="0"/>
              </a:rPr>
              <a:t>. Sydney: Allen and Unwin.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Connell, R. W. and Messerschmidt, J. (2005) ‘Hegemonic Masculinity: Rethinking the Concept’. </a:t>
            </a:r>
            <a:r>
              <a:rPr lang="en-GB" sz="1400" i="1" dirty="0">
                <a:latin typeface="Times New Roman" panose="02020603050405020304" pitchFamily="18" charset="0"/>
                <a:ea typeface="Calibri" panose="020F0502020204030204" pitchFamily="34" charset="0"/>
                <a:cs typeface="Times New Roman" panose="02020603050405020304" pitchFamily="18" charset="0"/>
              </a:rPr>
              <a:t>Gender and Society</a:t>
            </a:r>
            <a:r>
              <a:rPr lang="en-GB" sz="1400" dirty="0">
                <a:latin typeface="Times New Roman" panose="02020603050405020304" pitchFamily="18" charset="0"/>
                <a:ea typeface="Calibri" panose="020F0502020204030204" pitchFamily="34" charset="0"/>
                <a:cs typeface="Times New Roman" panose="02020603050405020304" pitchFamily="18" charset="0"/>
              </a:rPr>
              <a:t>. 19: 829-59.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Debois</a:t>
            </a:r>
            <a:r>
              <a:rPr lang="en-GB" sz="1400" dirty="0">
                <a:latin typeface="Times New Roman" panose="02020603050405020304" pitchFamily="18" charset="0"/>
                <a:ea typeface="Calibri" panose="020F0502020204030204" pitchFamily="34" charset="0"/>
                <a:cs typeface="Times New Roman" panose="02020603050405020304" pitchFamily="18" charset="0"/>
              </a:rPr>
              <a:t>, S. (2015) I’m Not Homophobic, I’ve Got Gay Friends. </a:t>
            </a:r>
            <a:r>
              <a:rPr lang="en-GB" sz="1400" i="1" dirty="0">
                <a:latin typeface="Times New Roman" panose="02020603050405020304" pitchFamily="18" charset="0"/>
                <a:ea typeface="Calibri" panose="020F0502020204030204" pitchFamily="34" charset="0"/>
                <a:cs typeface="Times New Roman" panose="02020603050405020304" pitchFamily="18" charset="0"/>
              </a:rPr>
              <a:t>Men and Masculinities.</a:t>
            </a:r>
            <a:r>
              <a:rPr lang="en-GB" sz="1400" dirty="0">
                <a:latin typeface="Times New Roman" panose="02020603050405020304" pitchFamily="18" charset="0"/>
                <a:ea typeface="Calibri" panose="020F0502020204030204" pitchFamily="34" charset="0"/>
                <a:cs typeface="Times New Roman" panose="02020603050405020304" pitchFamily="18" charset="0"/>
              </a:rPr>
              <a:t> 18, 3: 318—39.</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Foucault, M. (1978)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History of Sexuality, Volume 1</a:t>
            </a:r>
            <a:r>
              <a:rPr lang="en-GB" sz="1400" dirty="0">
                <a:latin typeface="Times New Roman" panose="02020603050405020304" pitchFamily="18" charset="0"/>
                <a:ea typeface="Calibri" panose="020F0502020204030204" pitchFamily="34" charset="0"/>
                <a:cs typeface="Times New Roman" panose="02020603050405020304" pitchFamily="18" charset="0"/>
              </a:rPr>
              <a:t>. Trans R. Hurley. New York: Pantheon.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Foucault, M. (1982) ‘The Subject and Power’ in Michael Foucault: </a:t>
            </a:r>
            <a:r>
              <a:rPr lang="en-GB" sz="1400" i="1" dirty="0">
                <a:latin typeface="Times New Roman" panose="02020603050405020304" pitchFamily="18" charset="0"/>
                <a:ea typeface="Calibri" panose="020F0502020204030204" pitchFamily="34" charset="0"/>
                <a:cs typeface="Times New Roman" panose="02020603050405020304" pitchFamily="18" charset="0"/>
              </a:rPr>
              <a:t>Beyond Structuralism and Hermeneutics,</a:t>
            </a:r>
            <a:r>
              <a:rPr lang="en-GB" sz="1400" dirty="0">
                <a:latin typeface="Times New Roman" panose="02020603050405020304" pitchFamily="18" charset="0"/>
                <a:ea typeface="Calibri" panose="020F0502020204030204" pitchFamily="34" charset="0"/>
                <a:cs typeface="Times New Roman" panose="02020603050405020304" pitchFamily="18" charset="0"/>
              </a:rPr>
              <a:t> H. Dreyfus &amp; P. </a:t>
            </a:r>
            <a:r>
              <a:rPr lang="en-GB" sz="1400" dirty="0" err="1">
                <a:latin typeface="Times New Roman" panose="02020603050405020304" pitchFamily="18" charset="0"/>
                <a:ea typeface="Calibri" panose="020F0502020204030204" pitchFamily="34" charset="0"/>
                <a:cs typeface="Times New Roman" panose="02020603050405020304" pitchFamily="18" charset="0"/>
              </a:rPr>
              <a:t>Rabinow</a:t>
            </a:r>
            <a:r>
              <a:rPr lang="en-GB" sz="1400" dirty="0">
                <a:latin typeface="Times New Roman" panose="02020603050405020304" pitchFamily="18" charset="0"/>
                <a:ea typeface="Calibri" panose="020F0502020204030204" pitchFamily="34" charset="0"/>
                <a:cs typeface="Times New Roman" panose="02020603050405020304" pitchFamily="18" charset="0"/>
              </a:rPr>
              <a:t>. Chicago: University of Chicago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Ging</a:t>
            </a:r>
            <a:r>
              <a:rPr lang="en-GB" sz="1400" dirty="0">
                <a:latin typeface="Times New Roman" panose="02020603050405020304" pitchFamily="18" charset="0"/>
                <a:ea typeface="Calibri" panose="020F0502020204030204" pitchFamily="34" charset="0"/>
                <a:cs typeface="Times New Roman" panose="02020603050405020304" pitchFamily="18" charset="0"/>
              </a:rPr>
              <a:t>, D. (2017) ‘Alphas, Betas, and </a:t>
            </a:r>
            <a:r>
              <a:rPr lang="en-GB" sz="1400" dirty="0" err="1">
                <a:latin typeface="Times New Roman" panose="02020603050405020304" pitchFamily="18" charset="0"/>
                <a:ea typeface="Calibri" panose="020F0502020204030204" pitchFamily="34" charset="0"/>
                <a:cs typeface="Times New Roman" panose="02020603050405020304" pitchFamily="18" charset="0"/>
              </a:rPr>
              <a:t>Incels</a:t>
            </a:r>
            <a:r>
              <a:rPr lang="en-GB" sz="1400" dirty="0">
                <a:latin typeface="Times New Roman" panose="02020603050405020304" pitchFamily="18" charset="0"/>
                <a:ea typeface="Calibri" panose="020F0502020204030204" pitchFamily="34" charset="0"/>
                <a:cs typeface="Times New Roman" panose="02020603050405020304" pitchFamily="18" charset="0"/>
              </a:rPr>
              <a:t>: Theorizing the Masculinities of the Manosphere.’ </a:t>
            </a:r>
            <a:r>
              <a:rPr lang="en-GB" sz="1400" i="1" dirty="0">
                <a:latin typeface="Times New Roman" panose="02020603050405020304" pitchFamily="18" charset="0"/>
                <a:ea typeface="Calibri" panose="020F0502020204030204" pitchFamily="34" charset="0"/>
                <a:cs typeface="Times New Roman" panose="02020603050405020304" pitchFamily="18" charset="0"/>
              </a:rPr>
              <a:t>Men and Masculinities</a:t>
            </a:r>
            <a:r>
              <a:rPr lang="en-GB" sz="1400" dirty="0">
                <a:latin typeface="Times New Roman" panose="02020603050405020304" pitchFamily="18" charset="0"/>
                <a:ea typeface="Calibri" panose="020F0502020204030204" pitchFamily="34" charset="0"/>
                <a:cs typeface="Times New Roman" panose="02020603050405020304" pitchFamily="18" charset="0"/>
              </a:rPr>
              <a:t>. May 2017</a:t>
            </a:r>
            <a:r>
              <a:rPr lang="en-GB" dirty="0">
                <a:latin typeface="Times New Roman" panose="02020603050405020304" pitchFamily="18" charset="0"/>
                <a:ea typeface="Calibri" panose="020F0502020204030204" pitchFamily="34"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75677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D97536-B6D7-4D8A-BAE5-A69EF06D5CB2}"/>
              </a:ext>
            </a:extLst>
          </p:cNvPr>
          <p:cNvSpPr/>
          <p:nvPr/>
        </p:nvSpPr>
        <p:spPr>
          <a:xfrm>
            <a:off x="883138" y="75309"/>
            <a:ext cx="10425724" cy="5490029"/>
          </a:xfrm>
          <a:prstGeom prst="rect">
            <a:avLst/>
          </a:prstGeom>
        </p:spPr>
        <p:txBody>
          <a:bodyPr wrap="square">
            <a:spAutoFit/>
          </a:bodyPr>
          <a:lstStyle/>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Gov. UK. (1991) Criminal Law: Rape Within Marriage. </a:t>
            </a:r>
            <a:r>
              <a:rPr lang="en-GB"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https://www.gov.uk</a:t>
            </a:r>
            <a:r>
              <a:rPr lang="en-GB" sz="1400" dirty="0">
                <a:latin typeface="Times New Roman" panose="02020603050405020304" pitchFamily="18" charset="0"/>
                <a:ea typeface="Calibri" panose="020F0502020204030204" pitchFamily="34" charset="0"/>
                <a:cs typeface="Times New Roman" panose="02020603050405020304" pitchFamily="18" charset="0"/>
              </a:rPr>
              <a:t> Accessed 8/01/20.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Goffman, E. (1971)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Presentation of Self in Everyday Life</a:t>
            </a:r>
            <a:r>
              <a:rPr lang="en-GB" sz="1400" dirty="0">
                <a:latin typeface="Times New Roman" panose="02020603050405020304" pitchFamily="18" charset="0"/>
                <a:ea typeface="Calibri" panose="020F0502020204030204" pitchFamily="34" charset="0"/>
                <a:cs typeface="Times New Roman" panose="02020603050405020304" pitchFamily="18" charset="0"/>
              </a:rPr>
              <a:t>. Harmondsworth: Penguin.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Grosz, E. (1997) </a:t>
            </a:r>
            <a:r>
              <a:rPr lang="en-GB" sz="1400" i="1" dirty="0">
                <a:latin typeface="Times New Roman" panose="02020603050405020304" pitchFamily="18" charset="0"/>
                <a:ea typeface="Calibri" panose="020F0502020204030204" pitchFamily="34" charset="0"/>
                <a:cs typeface="Times New Roman" panose="02020603050405020304" pitchFamily="18" charset="0"/>
              </a:rPr>
              <a:t>Volatile Bodies: Towards A corporeal Feminism.</a:t>
            </a:r>
            <a:r>
              <a:rPr lang="en-GB" sz="1400" dirty="0">
                <a:latin typeface="Times New Roman" panose="02020603050405020304" pitchFamily="18" charset="0"/>
                <a:ea typeface="Calibri" panose="020F0502020204030204" pitchFamily="34" charset="0"/>
                <a:cs typeface="Times New Roman" panose="02020603050405020304" pitchFamily="18" charset="0"/>
              </a:rPr>
              <a:t> Bloomington: University of Indiana Press.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Griffin, S. (1971) Rape: The All-American Crime. </a:t>
            </a:r>
            <a:r>
              <a:rPr lang="en-GB" sz="1400" i="1" dirty="0">
                <a:latin typeface="Times New Roman" panose="02020603050405020304" pitchFamily="18" charset="0"/>
                <a:ea typeface="Calibri" panose="020F0502020204030204" pitchFamily="34" charset="0"/>
                <a:cs typeface="Times New Roman" panose="02020603050405020304" pitchFamily="18" charset="0"/>
              </a:rPr>
              <a:t>Ramparts</a:t>
            </a:r>
            <a:r>
              <a:rPr lang="en-GB" sz="1400" dirty="0">
                <a:latin typeface="Times New Roman" panose="02020603050405020304" pitchFamily="18" charset="0"/>
                <a:ea typeface="Calibri" panose="020F0502020204030204" pitchFamily="34" charset="0"/>
                <a:cs typeface="Times New Roman" panose="02020603050405020304" pitchFamily="18" charset="0"/>
              </a:rPr>
              <a:t>. 10 (3): 26-35.</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Hall, H. (2020) There is one clear truth in the </a:t>
            </a:r>
            <a:r>
              <a:rPr lang="en-GB" sz="1400" dirty="0" err="1">
                <a:latin typeface="Times New Roman" panose="02020603050405020304" pitchFamily="18" charset="0"/>
                <a:ea typeface="Calibri" panose="020F0502020204030204" pitchFamily="34" charset="0"/>
                <a:cs typeface="Times New Roman" panose="02020603050405020304" pitchFamily="18" charset="0"/>
              </a:rPr>
              <a:t>Ayia</a:t>
            </a:r>
            <a:r>
              <a:rPr lang="en-GB" sz="1400" dirty="0">
                <a:latin typeface="Times New Roman" panose="02020603050405020304" pitchFamily="18" charset="0"/>
                <a:ea typeface="Calibri" panose="020F0502020204030204" pitchFamily="34" charset="0"/>
                <a:cs typeface="Times New Roman" panose="02020603050405020304" pitchFamily="18" charset="0"/>
              </a:rPr>
              <a:t> Napa rape case – a young women’s life has been destroyed.</a:t>
            </a:r>
            <a:r>
              <a:rPr lang="en-GB" sz="1400" i="1" dirty="0">
                <a:latin typeface="Times New Roman" panose="02020603050405020304" pitchFamily="18" charset="0"/>
                <a:ea typeface="Calibri" panose="020F0502020204030204" pitchFamily="34" charset="0"/>
                <a:cs typeface="Times New Roman" panose="02020603050405020304" pitchFamily="18" charset="0"/>
              </a:rPr>
              <a:t> Independent</a:t>
            </a:r>
            <a:r>
              <a:rPr lang="en-GB" sz="1400" dirty="0">
                <a:latin typeface="Times New Roman" panose="02020603050405020304" pitchFamily="18" charset="0"/>
                <a:ea typeface="Calibri" panose="020F0502020204030204" pitchFamily="34" charset="0"/>
                <a:cs typeface="Times New Roman" panose="02020603050405020304" pitchFamily="18" charset="0"/>
              </a:rPr>
              <a:t>. 8/01/20.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Human Rights Act (1998) </a:t>
            </a:r>
            <a:r>
              <a:rPr lang="en-GB"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https://www.equalityhumanrights.com</a:t>
            </a:r>
            <a:r>
              <a:rPr lang="en-GB" sz="1400" dirty="0">
                <a:latin typeface="Times New Roman" panose="02020603050405020304" pitchFamily="18" charset="0"/>
                <a:ea typeface="Calibri" panose="020F0502020204030204" pitchFamily="34" charset="0"/>
                <a:cs typeface="Times New Roman" panose="02020603050405020304" pitchFamily="18" charset="0"/>
              </a:rPr>
              <a:t> Accessed 8/01/20.</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Joreen</a:t>
            </a:r>
            <a:r>
              <a:rPr lang="en-GB" sz="1400" dirty="0">
                <a:latin typeface="Times New Roman" panose="02020603050405020304" pitchFamily="18" charset="0"/>
                <a:ea typeface="Calibri" panose="020F0502020204030204" pitchFamily="34" charset="0"/>
                <a:cs typeface="Times New Roman" panose="02020603050405020304" pitchFamily="18" charset="0"/>
              </a:rPr>
              <a:t>, (1973) ‘The Bitch Manifesto’ in </a:t>
            </a:r>
            <a:r>
              <a:rPr lang="en-GB" sz="1400" i="1" dirty="0">
                <a:latin typeface="Times New Roman" panose="02020603050405020304" pitchFamily="18" charset="0"/>
                <a:ea typeface="Calibri" panose="020F0502020204030204" pitchFamily="34" charset="0"/>
                <a:cs typeface="Times New Roman" panose="02020603050405020304" pitchFamily="18" charset="0"/>
              </a:rPr>
              <a:t>Radical Feminism</a:t>
            </a:r>
            <a:r>
              <a:rPr lang="en-GB" sz="1400" dirty="0">
                <a:latin typeface="Times New Roman" panose="02020603050405020304" pitchFamily="18" charset="0"/>
                <a:ea typeface="Calibri" panose="020F0502020204030204" pitchFamily="34" charset="0"/>
                <a:cs typeface="Times New Roman" panose="02020603050405020304" pitchFamily="18" charset="0"/>
              </a:rPr>
              <a:t>. A. </a:t>
            </a:r>
            <a:r>
              <a:rPr lang="en-GB" sz="1400" dirty="0" err="1">
                <a:latin typeface="Times New Roman" panose="02020603050405020304" pitchFamily="18" charset="0"/>
                <a:ea typeface="Calibri" panose="020F0502020204030204" pitchFamily="34" charset="0"/>
                <a:cs typeface="Times New Roman" panose="02020603050405020304" pitchFamily="18" charset="0"/>
              </a:rPr>
              <a:t>Koedt</a:t>
            </a:r>
            <a:r>
              <a:rPr lang="en-GB" sz="1400" dirty="0">
                <a:latin typeface="Times New Roman" panose="02020603050405020304" pitchFamily="18" charset="0"/>
                <a:ea typeface="Calibri" panose="020F0502020204030204" pitchFamily="34" charset="0"/>
                <a:cs typeface="Times New Roman" panose="02020603050405020304" pitchFamily="18" charset="0"/>
              </a:rPr>
              <a:t>, E. Levine, &amp; A. </a:t>
            </a:r>
            <a:r>
              <a:rPr lang="en-GB" sz="1400" dirty="0" err="1">
                <a:latin typeface="Times New Roman" panose="02020603050405020304" pitchFamily="18" charset="0"/>
                <a:ea typeface="Calibri" panose="020F0502020204030204" pitchFamily="34" charset="0"/>
                <a:cs typeface="Times New Roman" panose="02020603050405020304" pitchFamily="18" charset="0"/>
              </a:rPr>
              <a:t>Rapone</a:t>
            </a:r>
            <a:r>
              <a:rPr lang="en-GB" sz="1400" dirty="0">
                <a:latin typeface="Times New Roman" panose="02020603050405020304" pitchFamily="18" charset="0"/>
                <a:ea typeface="Calibri" panose="020F0502020204030204" pitchFamily="34" charset="0"/>
                <a:cs typeface="Times New Roman" panose="02020603050405020304" pitchFamily="18" charset="0"/>
              </a:rPr>
              <a:t>. Eds. 50-59 New York: Quadrangle Books.</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McRobbie, A. (2009)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Aftermath of Feminism: Gender Culture and Social Change</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Sage.</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Messerschmidt, J. (1993) </a:t>
            </a:r>
            <a:r>
              <a:rPr lang="en-GB" sz="1400" i="1" dirty="0">
                <a:latin typeface="Times New Roman" panose="02020603050405020304" pitchFamily="18" charset="0"/>
                <a:ea typeface="Calibri" panose="020F0502020204030204" pitchFamily="34" charset="0"/>
                <a:cs typeface="Times New Roman" panose="02020603050405020304" pitchFamily="18" charset="0"/>
              </a:rPr>
              <a:t>Masculinities and Crime: Critique and Reconceptualization of Theory</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Rowman &amp; Littlefield.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Messerschmidt, J. (2018) </a:t>
            </a:r>
            <a:r>
              <a:rPr lang="en-GB" sz="1400" i="1" dirty="0">
                <a:latin typeface="Times New Roman" panose="02020603050405020304" pitchFamily="18" charset="0"/>
                <a:ea typeface="Calibri" panose="020F0502020204030204" pitchFamily="34" charset="0"/>
                <a:cs typeface="Times New Roman" panose="02020603050405020304" pitchFamily="18" charset="0"/>
              </a:rPr>
              <a:t>Hegemonic Masculinities: Formulation, Reformulation, and Amplification</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Rowman &amp; Littlefield.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Millet, K.  (1970) </a:t>
            </a:r>
            <a:r>
              <a:rPr lang="en-GB" sz="1400" i="1" dirty="0">
                <a:latin typeface="Times New Roman" panose="02020603050405020304" pitchFamily="18" charset="0"/>
                <a:ea typeface="Calibri" panose="020F0502020204030204" pitchFamily="34" charset="0"/>
                <a:cs typeface="Times New Roman" panose="02020603050405020304" pitchFamily="18" charset="0"/>
              </a:rPr>
              <a:t>Sexual Politics</a:t>
            </a:r>
            <a:r>
              <a:rPr lang="en-GB" sz="1400" dirty="0">
                <a:latin typeface="Times New Roman" panose="02020603050405020304" pitchFamily="18" charset="0"/>
                <a:ea typeface="Calibri" panose="020F0502020204030204" pitchFamily="34" charset="0"/>
                <a:cs typeface="Times New Roman" panose="02020603050405020304" pitchFamily="18" charset="0"/>
              </a:rPr>
              <a:t>. New York: Doubleday.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Pitts, V. (2003) </a:t>
            </a:r>
            <a:r>
              <a:rPr lang="en-GB" sz="1400" i="1" dirty="0">
                <a:latin typeface="Times New Roman" panose="02020603050405020304" pitchFamily="18" charset="0"/>
                <a:ea typeface="Calibri" panose="020F0502020204030204" pitchFamily="34" charset="0"/>
                <a:cs typeface="Times New Roman" panose="02020603050405020304" pitchFamily="18" charset="0"/>
              </a:rPr>
              <a:t>In the Flesh: The Cultural Politics of Body Modification</a:t>
            </a:r>
            <a:r>
              <a:rPr lang="en-GB" sz="1400" dirty="0">
                <a:latin typeface="Times New Roman" panose="02020603050405020304" pitchFamily="18" charset="0"/>
                <a:ea typeface="Calibri" panose="020F0502020204030204" pitchFamily="34" charset="0"/>
                <a:cs typeface="Times New Roman" panose="02020603050405020304" pitchFamily="18" charset="0"/>
              </a:rPr>
              <a:t>. New York: Palgrave MacMillan.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Ragusa, A, and Ward, O. (2017) </a:t>
            </a:r>
            <a:r>
              <a:rPr lang="en-GB" sz="1400" i="1" dirty="0">
                <a:latin typeface="Times New Roman" panose="02020603050405020304" pitchFamily="18" charset="0"/>
                <a:ea typeface="Calibri" panose="020F0502020204030204" pitchFamily="34" charset="0"/>
                <a:cs typeface="Times New Roman" panose="02020603050405020304" pitchFamily="18" charset="0"/>
              </a:rPr>
              <a:t>Unveiling the Male Corset</a:t>
            </a:r>
            <a:r>
              <a:rPr lang="en-GB" sz="1400" dirty="0">
                <a:latin typeface="Times New Roman" panose="02020603050405020304" pitchFamily="18" charset="0"/>
                <a:ea typeface="Calibri" panose="020F0502020204030204" pitchFamily="34" charset="0"/>
                <a:cs typeface="Times New Roman" panose="02020603050405020304" pitchFamily="18" charset="0"/>
              </a:rPr>
              <a:t>. Men and Masculinities. 20 (1): 71-97</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09113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E19F1BC-0835-468B-960A-5D836004BF60}"/>
              </a:ext>
            </a:extLst>
          </p:cNvPr>
          <p:cNvSpPr/>
          <p:nvPr/>
        </p:nvSpPr>
        <p:spPr>
          <a:xfrm>
            <a:off x="0" y="109415"/>
            <a:ext cx="12528062" cy="4213910"/>
          </a:xfrm>
          <a:prstGeom prst="rect">
            <a:avLst/>
          </a:prstGeom>
        </p:spPr>
        <p:txBody>
          <a:bodyPr wrap="square">
            <a:spAutoFit/>
          </a:bodyPr>
          <a:lstStyle/>
          <a:p>
            <a:pPr>
              <a:lnSpc>
                <a:spcPct val="150000"/>
              </a:lnSpc>
              <a:spcAft>
                <a:spcPts val="800"/>
              </a:spcAft>
            </a:pPr>
            <a:r>
              <a:rPr lang="en-GB" sz="1400" dirty="0" err="1">
                <a:latin typeface="Times New Roman" panose="02020603050405020304" pitchFamily="18" charset="0"/>
                <a:ea typeface="Calibri" panose="020F0502020204030204" pitchFamily="34" charset="0"/>
                <a:cs typeface="Times New Roman" panose="02020603050405020304" pitchFamily="18" charset="0"/>
              </a:rPr>
              <a:t>Rowbotham</a:t>
            </a:r>
            <a:r>
              <a:rPr lang="en-GB" sz="1400" dirty="0">
                <a:latin typeface="Times New Roman" panose="02020603050405020304" pitchFamily="18" charset="0"/>
                <a:ea typeface="Calibri" panose="020F0502020204030204" pitchFamily="34" charset="0"/>
                <a:cs typeface="Times New Roman" panose="02020603050405020304" pitchFamily="18" charset="0"/>
              </a:rPr>
              <a:t>, S. (1973) </a:t>
            </a:r>
            <a:r>
              <a:rPr lang="en-GB" sz="1400" i="1" dirty="0">
                <a:latin typeface="Times New Roman" panose="02020603050405020304" pitchFamily="18" charset="0"/>
                <a:ea typeface="Calibri" panose="020F0502020204030204" pitchFamily="34" charset="0"/>
                <a:cs typeface="Times New Roman" panose="02020603050405020304" pitchFamily="18" charset="0"/>
              </a:rPr>
              <a:t>Women’s Consciousness, Man’s World</a:t>
            </a:r>
            <a:r>
              <a:rPr lang="en-GB" sz="1400" dirty="0">
                <a:latin typeface="Times New Roman" panose="02020603050405020304" pitchFamily="18" charset="0"/>
                <a:ea typeface="Calibri" panose="020F0502020204030204" pitchFamily="34" charset="0"/>
                <a:cs typeface="Times New Roman" panose="02020603050405020304" pitchFamily="18" charset="0"/>
              </a:rPr>
              <a:t>. New York: Penguin.</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Silverman, D.  (1992) </a:t>
            </a:r>
            <a:r>
              <a:rPr lang="en-GB" sz="1400" i="1" dirty="0">
                <a:latin typeface="Times New Roman" panose="02020603050405020304" pitchFamily="18" charset="0"/>
                <a:ea typeface="Calibri" panose="020F0502020204030204" pitchFamily="34" charset="0"/>
                <a:cs typeface="Times New Roman" panose="02020603050405020304" pitchFamily="18" charset="0"/>
              </a:rPr>
              <a:t>The Impossible Dreams of Reformism and Romanticism</a:t>
            </a:r>
            <a:r>
              <a:rPr lang="en-GB" sz="1400" dirty="0">
                <a:latin typeface="Times New Roman" panose="02020603050405020304" pitchFamily="18" charset="0"/>
                <a:ea typeface="Calibri" panose="020F0502020204030204" pitchFamily="34" charset="0"/>
                <a:cs typeface="Times New Roman" panose="02020603050405020304" pitchFamily="18" charset="0"/>
              </a:rPr>
              <a:t>. London: Sage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West, C. and Zimmerman, D. (1987) Doing Gender. </a:t>
            </a:r>
            <a:r>
              <a:rPr lang="en-GB" sz="1400" i="1" dirty="0">
                <a:latin typeface="Times New Roman" panose="02020603050405020304" pitchFamily="18" charset="0"/>
                <a:ea typeface="Calibri" panose="020F0502020204030204" pitchFamily="34" charset="0"/>
                <a:cs typeface="Times New Roman" panose="02020603050405020304" pitchFamily="18" charset="0"/>
              </a:rPr>
              <a:t>Gender and Society</a:t>
            </a:r>
            <a:r>
              <a:rPr lang="en-GB" sz="1400" dirty="0">
                <a:latin typeface="Times New Roman" panose="02020603050405020304" pitchFamily="18" charset="0"/>
                <a:ea typeface="Calibri" panose="020F0502020204030204" pitchFamily="34" charset="0"/>
                <a:cs typeface="Times New Roman" panose="02020603050405020304" pitchFamily="18" charset="0"/>
              </a:rPr>
              <a:t>. 1, 125-51.</a:t>
            </a:r>
          </a:p>
          <a:p>
            <a:pPr>
              <a:lnSpc>
                <a:spcPct val="150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Images:- </a:t>
            </a: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Image 1 Time Magazine. Gay Rights: Photos from the early gay liberation.</a:t>
            </a:r>
          </a:p>
          <a:p>
            <a:pPr>
              <a:lnSpc>
                <a:spcPct val="150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Image 2 Flare.  Violence against women.</a:t>
            </a: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Image 3 Huffington post.co.uk. Woman with people hair.</a:t>
            </a: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Image 4  You Tube, Shannon Seigel. A person standing in front of a text.</a:t>
            </a:r>
          </a:p>
          <a:p>
            <a:pPr>
              <a:lnSpc>
                <a:spcPct val="150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Image 5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libcom</a:t>
            </a:r>
            <a:r>
              <a:rPr lang="en-GB" sz="1400" dirty="0">
                <a:latin typeface="Times New Roman" panose="02020603050405020304" pitchFamily="18" charset="0"/>
                <a:ea typeface="Calibri" panose="020F0502020204030204" pitchFamily="34" charset="0"/>
                <a:cs typeface="Times New Roman" panose="02020603050405020304" pitchFamily="18" charset="0"/>
              </a:rPr>
              <a:t>,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Denverkid</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2014. #yes all men’s rights activists.</a:t>
            </a:r>
          </a:p>
          <a:p>
            <a:pPr>
              <a:lnSpc>
                <a:spcPct val="150000"/>
              </a:lnSpc>
              <a:spcAft>
                <a:spcPts val="800"/>
              </a:spcAft>
            </a:pPr>
            <a:r>
              <a:rPr lang="en-GB" sz="1400" dirty="0">
                <a:latin typeface="Times New Roman" panose="02020603050405020304" pitchFamily="18" charset="0"/>
                <a:ea typeface="Calibri" panose="020F0502020204030204" pitchFamily="34" charset="0"/>
                <a:cs typeface="Times New Roman" panose="02020603050405020304" pitchFamily="18" charset="0"/>
              </a:rPr>
              <a:t>Image 6 Sophie Lancaster Foundation. Taaliah76.com. Small girl </a:t>
            </a:r>
            <a:r>
              <a:rPr lang="en-GB" sz="1400">
                <a:latin typeface="Times New Roman" panose="02020603050405020304" pitchFamily="18" charset="0"/>
                <a:ea typeface="Calibri" panose="020F0502020204030204" pitchFamily="34" charset="0"/>
                <a:cs typeface="Times New Roman" panose="02020603050405020304" pitchFamily="18" charset="0"/>
              </a:rPr>
              <a:t>big World.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53805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376</TotalTime>
  <Words>1645</Words>
  <Application>Microsoft Office PowerPoint</Application>
  <PresentationFormat>Widescreen</PresentationFormat>
  <Paragraphs>122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Hegemonic Masculinities and Masculine Femininities</vt:lpstr>
      <vt:lpstr>Patriarchy and Gender Norms.     Foucault (1978) introduced the concept of gender norms into current discourse in the ‘History of Sexuality.’  Gender norms reproduce the binary dichotomy of the gendered body.  Biological determinism sees gender as relatable to sexual reproductive norms. </vt:lpstr>
      <vt:lpstr>Doing Gender.</vt:lpstr>
      <vt:lpstr>HEGEMONIC MASCULINITIES.</vt:lpstr>
      <vt:lpstr>Hegemonic Masculinities.</vt:lpstr>
      <vt:lpstr>Hegemonic Masculinities and violence.</vt:lpstr>
      <vt:lpstr>Patriarchy and traditional binary norms.</vt:lpstr>
      <vt:lpstr>The second wave of feminism.</vt:lpstr>
      <vt:lpstr>Male Emasculation and Men’s Rights Activists.</vt:lpstr>
      <vt:lpstr>Subordinate Masculinities. Messerschmidt.  (2018)</vt:lpstr>
      <vt:lpstr>Androgyny.</vt:lpstr>
      <vt:lpstr>Aestheticized Femininity.</vt:lpstr>
      <vt:lpstr>Alienation and otherization are often used to keep those with unstable identities in place (Butler 2004).  Alienation and otherization function to maintain parameters of power, however power is never held but experienced and therefore contested (Foucault 1978).  The body is a site of significant social resistance (Butler 1999).     </vt:lpstr>
      <vt:lpstr>Queering the Body. Victoria Pitts 2003.</vt:lpstr>
      <vt:lpstr>Power is experienced but never held (Foucault 1978).  Hegemonic masculinity remains only hegemonic whilst it experiences the power.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Hegemonic Masculinities and Masculine Femininities</dc:title>
  <dc:creator>saranorris1975@yahoo.com</dc:creator>
  <cp:lastModifiedBy>saranorris1975@yahoo.com</cp:lastModifiedBy>
  <cp:revision>47</cp:revision>
  <dcterms:created xsi:type="dcterms:W3CDTF">2020-01-08T20:45:01Z</dcterms:created>
  <dcterms:modified xsi:type="dcterms:W3CDTF">2020-01-10T21:20:17Z</dcterms:modified>
</cp:coreProperties>
</file>