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3" r:id="rId7"/>
    <p:sldId id="264" r:id="rId8"/>
    <p:sldId id="261"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0" d="100"/>
          <a:sy n="60" d="100"/>
        </p:scale>
        <p:origin x="114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73C25-5472-47D0-AC6E-216F8E4E70BA}" type="doc">
      <dgm:prSet loTypeId="urn:microsoft.com/office/officeart/2005/8/layout/vList3" loCatId="list" qsTypeId="urn:microsoft.com/office/officeart/2005/8/quickstyle/simple1" qsCatId="simple" csTypeId="urn:microsoft.com/office/officeart/2005/8/colors/accent1_2" csCatId="accent1" phldr="1"/>
      <dgm:spPr/>
    </dgm:pt>
    <dgm:pt modelId="{B5031E85-C9ED-42AD-960C-BAEA5D05B858}">
      <dgm:prSet phldrT="[Text]"/>
      <dgm:spPr/>
      <dgm:t>
        <a:bodyPr/>
        <a:lstStyle/>
        <a:p>
          <a:r>
            <a:rPr lang="en-US" dirty="0" smtClean="0"/>
            <a:t>What is a curriculum?</a:t>
          </a:r>
          <a:endParaRPr lang="en-US" dirty="0"/>
        </a:p>
      </dgm:t>
    </dgm:pt>
    <dgm:pt modelId="{DBD2739F-0A3B-48C5-893C-4D4EF1A29DD5}" type="parTrans" cxnId="{CDACF143-18BD-4958-8ECB-73206F370AE1}">
      <dgm:prSet/>
      <dgm:spPr/>
      <dgm:t>
        <a:bodyPr/>
        <a:lstStyle/>
        <a:p>
          <a:endParaRPr lang="en-US"/>
        </a:p>
      </dgm:t>
    </dgm:pt>
    <dgm:pt modelId="{62444582-EB13-4D03-A446-4CB640C82F17}" type="sibTrans" cxnId="{CDACF143-18BD-4958-8ECB-73206F370AE1}">
      <dgm:prSet/>
      <dgm:spPr/>
      <dgm:t>
        <a:bodyPr/>
        <a:lstStyle/>
        <a:p>
          <a:endParaRPr lang="en-US"/>
        </a:p>
      </dgm:t>
    </dgm:pt>
    <dgm:pt modelId="{13231B88-C4C2-4783-9E07-F823F4E9A5AC}">
      <dgm:prSet phldrT="[Text]"/>
      <dgm:spPr/>
      <dgm:t>
        <a:bodyPr/>
        <a:lstStyle/>
        <a:p>
          <a:r>
            <a:rPr lang="en-US" dirty="0" smtClean="0"/>
            <a:t>The Finnish Curriculum </a:t>
          </a:r>
          <a:endParaRPr lang="en-US" dirty="0"/>
        </a:p>
      </dgm:t>
    </dgm:pt>
    <dgm:pt modelId="{DEF9A0C2-4815-4473-AE07-FEA082272F2C}" type="parTrans" cxnId="{33E15140-CD5E-4355-9CBC-D9CCE66E5AA4}">
      <dgm:prSet/>
      <dgm:spPr/>
      <dgm:t>
        <a:bodyPr/>
        <a:lstStyle/>
        <a:p>
          <a:endParaRPr lang="en-US"/>
        </a:p>
      </dgm:t>
    </dgm:pt>
    <dgm:pt modelId="{52E2C487-0244-4965-A895-7C51F261B773}" type="sibTrans" cxnId="{33E15140-CD5E-4355-9CBC-D9CCE66E5AA4}">
      <dgm:prSet/>
      <dgm:spPr/>
      <dgm:t>
        <a:bodyPr/>
        <a:lstStyle/>
        <a:p>
          <a:endParaRPr lang="en-US"/>
        </a:p>
      </dgm:t>
    </dgm:pt>
    <dgm:pt modelId="{4471701D-B1A8-411E-B01B-5A38192E9FAF}">
      <dgm:prSet phldrT="[Text]"/>
      <dgm:spPr/>
      <dgm:t>
        <a:bodyPr/>
        <a:lstStyle/>
        <a:p>
          <a:r>
            <a:rPr lang="en-US" dirty="0" smtClean="0"/>
            <a:t>Drawbacks </a:t>
          </a:r>
          <a:endParaRPr lang="en-US" dirty="0"/>
        </a:p>
      </dgm:t>
    </dgm:pt>
    <dgm:pt modelId="{F8D56061-FE6B-489D-91A2-56377FE0602F}" type="parTrans" cxnId="{58410E75-EE7A-4516-ADE6-1DB942B4D77D}">
      <dgm:prSet/>
      <dgm:spPr/>
      <dgm:t>
        <a:bodyPr/>
        <a:lstStyle/>
        <a:p>
          <a:endParaRPr lang="en-US"/>
        </a:p>
      </dgm:t>
    </dgm:pt>
    <dgm:pt modelId="{BFEF379B-2E88-4217-868D-9BDD14627694}" type="sibTrans" cxnId="{58410E75-EE7A-4516-ADE6-1DB942B4D77D}">
      <dgm:prSet/>
      <dgm:spPr/>
      <dgm:t>
        <a:bodyPr/>
        <a:lstStyle/>
        <a:p>
          <a:endParaRPr lang="en-US"/>
        </a:p>
      </dgm:t>
    </dgm:pt>
    <dgm:pt modelId="{51E5A938-F062-4685-A601-0EFE35620301}">
      <dgm:prSet phldrT="[Text]"/>
      <dgm:spPr/>
      <dgm:t>
        <a:bodyPr/>
        <a:lstStyle/>
        <a:p>
          <a:r>
            <a:rPr lang="en-US" dirty="0" smtClean="0"/>
            <a:t>Positives </a:t>
          </a:r>
          <a:endParaRPr lang="en-US" dirty="0"/>
        </a:p>
      </dgm:t>
    </dgm:pt>
    <dgm:pt modelId="{8345E483-288F-4354-8931-C875163E8184}" type="parTrans" cxnId="{DFE27AEC-E805-4901-8C66-D97B69EF33BD}">
      <dgm:prSet/>
      <dgm:spPr/>
      <dgm:t>
        <a:bodyPr/>
        <a:lstStyle/>
        <a:p>
          <a:endParaRPr lang="en-US"/>
        </a:p>
      </dgm:t>
    </dgm:pt>
    <dgm:pt modelId="{3AA95C82-49EC-48D8-85C8-CDBD2680D929}" type="sibTrans" cxnId="{DFE27AEC-E805-4901-8C66-D97B69EF33BD}">
      <dgm:prSet/>
      <dgm:spPr/>
      <dgm:t>
        <a:bodyPr/>
        <a:lstStyle/>
        <a:p>
          <a:endParaRPr lang="en-US"/>
        </a:p>
      </dgm:t>
    </dgm:pt>
    <dgm:pt modelId="{27F59EA5-619A-4DF7-91C8-223F021AF98E}">
      <dgm:prSet/>
      <dgm:spPr/>
      <dgm:t>
        <a:bodyPr/>
        <a:lstStyle/>
        <a:p>
          <a:r>
            <a:rPr lang="en-US" dirty="0" smtClean="0"/>
            <a:t>U.K National Curriculum </a:t>
          </a:r>
        </a:p>
      </dgm:t>
    </dgm:pt>
    <dgm:pt modelId="{B260E549-CBB0-4703-BEE4-EEC4F32EEB22}" type="parTrans" cxnId="{4DC31530-6985-4E8C-A845-29831957EF0A}">
      <dgm:prSet/>
      <dgm:spPr/>
      <dgm:t>
        <a:bodyPr/>
        <a:lstStyle/>
        <a:p>
          <a:endParaRPr lang="en-US"/>
        </a:p>
      </dgm:t>
    </dgm:pt>
    <dgm:pt modelId="{31D08758-5EB7-4B89-B7E5-BAF53FAD7E09}" type="sibTrans" cxnId="{4DC31530-6985-4E8C-A845-29831957EF0A}">
      <dgm:prSet/>
      <dgm:spPr/>
      <dgm:t>
        <a:bodyPr/>
        <a:lstStyle/>
        <a:p>
          <a:endParaRPr lang="en-US"/>
        </a:p>
      </dgm:t>
    </dgm:pt>
    <dgm:pt modelId="{1FECCB4B-F7B3-4DA5-AD87-3DC9F2A98CBB}" type="pres">
      <dgm:prSet presAssocID="{ABE73C25-5472-47D0-AC6E-216F8E4E70BA}" presName="linearFlow" presStyleCnt="0">
        <dgm:presLayoutVars>
          <dgm:dir/>
          <dgm:resizeHandles val="exact"/>
        </dgm:presLayoutVars>
      </dgm:prSet>
      <dgm:spPr/>
    </dgm:pt>
    <dgm:pt modelId="{E127F876-4B1C-474C-B89C-4789933B1D44}" type="pres">
      <dgm:prSet presAssocID="{B5031E85-C9ED-42AD-960C-BAEA5D05B858}" presName="composite" presStyleCnt="0"/>
      <dgm:spPr/>
    </dgm:pt>
    <dgm:pt modelId="{124712D4-8E5D-42BA-8F17-7E0F2B32F144}" type="pres">
      <dgm:prSet presAssocID="{B5031E85-C9ED-42AD-960C-BAEA5D05B858}" presName="imgShp" presStyleLbl="fgImgPlace1" presStyleIdx="0" presStyleCnt="5"/>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7000" b="-7000"/>
          </a:stretch>
        </a:blipFill>
      </dgm:spPr>
      <dgm:t>
        <a:bodyPr/>
        <a:lstStyle/>
        <a:p>
          <a:endParaRPr lang="en-US"/>
        </a:p>
      </dgm:t>
    </dgm:pt>
    <dgm:pt modelId="{FE234551-85E9-46A2-8BFC-3709AA0CD649}" type="pres">
      <dgm:prSet presAssocID="{B5031E85-C9ED-42AD-960C-BAEA5D05B858}" presName="txShp" presStyleLbl="node1" presStyleIdx="0" presStyleCnt="5" custLinFactNeighborX="-663" custLinFactNeighborY="-138">
        <dgm:presLayoutVars>
          <dgm:bulletEnabled val="1"/>
        </dgm:presLayoutVars>
      </dgm:prSet>
      <dgm:spPr/>
      <dgm:t>
        <a:bodyPr/>
        <a:lstStyle/>
        <a:p>
          <a:endParaRPr lang="en-US"/>
        </a:p>
      </dgm:t>
    </dgm:pt>
    <dgm:pt modelId="{A93D99BB-8FF2-473B-94F9-92D4491E230B}" type="pres">
      <dgm:prSet presAssocID="{62444582-EB13-4D03-A446-4CB640C82F17}" presName="spacing" presStyleCnt="0"/>
      <dgm:spPr/>
    </dgm:pt>
    <dgm:pt modelId="{A6572636-570F-44FF-AFDE-1C170B59171C}" type="pres">
      <dgm:prSet presAssocID="{27F59EA5-619A-4DF7-91C8-223F021AF98E}" presName="composite" presStyleCnt="0"/>
      <dgm:spPr/>
    </dgm:pt>
    <dgm:pt modelId="{1C1EE99C-E7E9-468A-9E20-25D2FB46A2A1}" type="pres">
      <dgm:prSet presAssocID="{27F59EA5-619A-4DF7-91C8-223F021AF98E}" presName="imgShp" presStyleLbl="fgImgPlace1" presStyleIdx="1" presStyleCnt="5"/>
      <dgm:spPr>
        <a:blipFill rotWithShape="1">
          <a:blip xmlns:r="http://schemas.openxmlformats.org/officeDocument/2006/relationships" r:embed="rId2"/>
          <a:stretch>
            <a:fillRect/>
          </a:stretch>
        </a:blipFill>
      </dgm:spPr>
    </dgm:pt>
    <dgm:pt modelId="{C007C137-6EDF-4B7E-87D9-3A194B750F5B}" type="pres">
      <dgm:prSet presAssocID="{27F59EA5-619A-4DF7-91C8-223F021AF98E}" presName="txShp" presStyleLbl="node1" presStyleIdx="1" presStyleCnt="5" custLinFactY="25262" custLinFactNeighborX="-23" custLinFactNeighborY="100000">
        <dgm:presLayoutVars>
          <dgm:bulletEnabled val="1"/>
        </dgm:presLayoutVars>
      </dgm:prSet>
      <dgm:spPr/>
      <dgm:t>
        <a:bodyPr/>
        <a:lstStyle/>
        <a:p>
          <a:endParaRPr lang="en-US"/>
        </a:p>
      </dgm:t>
    </dgm:pt>
    <dgm:pt modelId="{BA15CF59-C6A6-44AE-AF5E-18DD51DE5BAE}" type="pres">
      <dgm:prSet presAssocID="{31D08758-5EB7-4B89-B7E5-BAF53FAD7E09}" presName="spacing" presStyleCnt="0"/>
      <dgm:spPr/>
    </dgm:pt>
    <dgm:pt modelId="{04226ED2-4B3D-4E02-9618-062133B3E48F}" type="pres">
      <dgm:prSet presAssocID="{13231B88-C4C2-4783-9E07-F823F4E9A5AC}" presName="composite" presStyleCnt="0"/>
      <dgm:spPr/>
    </dgm:pt>
    <dgm:pt modelId="{30AF9225-2B98-4656-A23D-DC3D37509C4A}" type="pres">
      <dgm:prSet presAssocID="{13231B88-C4C2-4783-9E07-F823F4E9A5AC}" presName="imgShp" presStyleLbl="fgImgPlace1" presStyleIdx="2" presStyleCnt="5"/>
      <dgm:spPr>
        <a:blipFill rotWithShape="1">
          <a:blip xmlns:r="http://schemas.openxmlformats.org/officeDocument/2006/relationships" r:embed="rId3"/>
          <a:stretch>
            <a:fillRect/>
          </a:stretch>
        </a:blipFill>
      </dgm:spPr>
    </dgm:pt>
    <dgm:pt modelId="{125EE59E-780E-4CEB-988B-C53F65B9EA8E}" type="pres">
      <dgm:prSet presAssocID="{13231B88-C4C2-4783-9E07-F823F4E9A5AC}" presName="txShp" presStyleLbl="node1" presStyleIdx="2" presStyleCnt="5" custLinFactY="-27190" custLinFactNeighborX="-1776" custLinFactNeighborY="-100000">
        <dgm:presLayoutVars>
          <dgm:bulletEnabled val="1"/>
        </dgm:presLayoutVars>
      </dgm:prSet>
      <dgm:spPr/>
      <dgm:t>
        <a:bodyPr/>
        <a:lstStyle/>
        <a:p>
          <a:endParaRPr lang="en-US"/>
        </a:p>
      </dgm:t>
    </dgm:pt>
    <dgm:pt modelId="{0C29842D-3218-4698-A233-A2351DD08E26}" type="pres">
      <dgm:prSet presAssocID="{52E2C487-0244-4965-A895-7C51F261B773}" presName="spacing" presStyleCnt="0"/>
      <dgm:spPr/>
    </dgm:pt>
    <dgm:pt modelId="{C9E996B2-9CA9-4893-8907-0B1FBF2E2856}" type="pres">
      <dgm:prSet presAssocID="{4471701D-B1A8-411E-B01B-5A38192E9FAF}" presName="composite" presStyleCnt="0"/>
      <dgm:spPr/>
    </dgm:pt>
    <dgm:pt modelId="{F98B1B0D-B767-4419-BE93-2E55B50C4C7D}" type="pres">
      <dgm:prSet presAssocID="{4471701D-B1A8-411E-B01B-5A38192E9FAF}" presName="imgShp" presStyleLbl="fgImgPlace1" presStyleIdx="3" presStyleCnt="5"/>
      <dgm:spPr>
        <a:blipFill rotWithShape="1">
          <a:blip xmlns:r="http://schemas.openxmlformats.org/officeDocument/2006/relationships" r:embed="rId3"/>
          <a:stretch>
            <a:fillRect/>
          </a:stretch>
        </a:blipFill>
      </dgm:spPr>
    </dgm:pt>
    <dgm:pt modelId="{78C23D71-AAE2-42A5-9D9F-3B1D844A4B1D}" type="pres">
      <dgm:prSet presAssocID="{4471701D-B1A8-411E-B01B-5A38192E9FAF}" presName="txShp" presStyleLbl="node1" presStyleIdx="3" presStyleCnt="5">
        <dgm:presLayoutVars>
          <dgm:bulletEnabled val="1"/>
        </dgm:presLayoutVars>
      </dgm:prSet>
      <dgm:spPr/>
    </dgm:pt>
    <dgm:pt modelId="{AC182239-D758-476A-9ECD-47C286A18723}" type="pres">
      <dgm:prSet presAssocID="{BFEF379B-2E88-4217-868D-9BDD14627694}" presName="spacing" presStyleCnt="0"/>
      <dgm:spPr/>
    </dgm:pt>
    <dgm:pt modelId="{B1C6FEB4-EF77-498C-A10F-0FB63AE074CC}" type="pres">
      <dgm:prSet presAssocID="{51E5A938-F062-4685-A601-0EFE35620301}" presName="composite" presStyleCnt="0"/>
      <dgm:spPr/>
    </dgm:pt>
    <dgm:pt modelId="{1F34BD77-E68E-4E9A-AA05-5D41CFF88774}" type="pres">
      <dgm:prSet presAssocID="{51E5A938-F062-4685-A601-0EFE35620301}" presName="imgShp" presStyleLbl="fgImgPlace1" presStyleIdx="4" presStyleCnt="5"/>
      <dgm:spPr>
        <a:blipFill rotWithShape="1">
          <a:blip xmlns:r="http://schemas.openxmlformats.org/officeDocument/2006/relationships" r:embed="rId3"/>
          <a:stretch>
            <a:fillRect/>
          </a:stretch>
        </a:blipFill>
      </dgm:spPr>
    </dgm:pt>
    <dgm:pt modelId="{5794D15B-38F1-4C7C-8377-77084772E2F5}" type="pres">
      <dgm:prSet presAssocID="{51E5A938-F062-4685-A601-0EFE35620301}" presName="txShp" presStyleLbl="node1" presStyleIdx="4" presStyleCnt="5">
        <dgm:presLayoutVars>
          <dgm:bulletEnabled val="1"/>
        </dgm:presLayoutVars>
      </dgm:prSet>
      <dgm:spPr/>
      <dgm:t>
        <a:bodyPr/>
        <a:lstStyle/>
        <a:p>
          <a:endParaRPr lang="en-US"/>
        </a:p>
      </dgm:t>
    </dgm:pt>
  </dgm:ptLst>
  <dgm:cxnLst>
    <dgm:cxn modelId="{3C146AE4-A021-4B22-BD87-40B0F7362D2E}" type="presOf" srcId="{ABE73C25-5472-47D0-AC6E-216F8E4E70BA}" destId="{1FECCB4B-F7B3-4DA5-AD87-3DC9F2A98CBB}" srcOrd="0" destOrd="0" presId="urn:microsoft.com/office/officeart/2005/8/layout/vList3"/>
    <dgm:cxn modelId="{33E15140-CD5E-4355-9CBC-D9CCE66E5AA4}" srcId="{ABE73C25-5472-47D0-AC6E-216F8E4E70BA}" destId="{13231B88-C4C2-4783-9E07-F823F4E9A5AC}" srcOrd="2" destOrd="0" parTransId="{DEF9A0C2-4815-4473-AE07-FEA082272F2C}" sibTransId="{52E2C487-0244-4965-A895-7C51F261B773}"/>
    <dgm:cxn modelId="{CDACF143-18BD-4958-8ECB-73206F370AE1}" srcId="{ABE73C25-5472-47D0-AC6E-216F8E4E70BA}" destId="{B5031E85-C9ED-42AD-960C-BAEA5D05B858}" srcOrd="0" destOrd="0" parTransId="{DBD2739F-0A3B-48C5-893C-4D4EF1A29DD5}" sibTransId="{62444582-EB13-4D03-A446-4CB640C82F17}"/>
    <dgm:cxn modelId="{DFE27AEC-E805-4901-8C66-D97B69EF33BD}" srcId="{ABE73C25-5472-47D0-AC6E-216F8E4E70BA}" destId="{51E5A938-F062-4685-A601-0EFE35620301}" srcOrd="4" destOrd="0" parTransId="{8345E483-288F-4354-8931-C875163E8184}" sibTransId="{3AA95C82-49EC-48D8-85C8-CDBD2680D929}"/>
    <dgm:cxn modelId="{D1A4496E-1E1C-4535-BB4D-A59B9297A4AC}" type="presOf" srcId="{27F59EA5-619A-4DF7-91C8-223F021AF98E}" destId="{C007C137-6EDF-4B7E-87D9-3A194B750F5B}" srcOrd="0" destOrd="0" presId="urn:microsoft.com/office/officeart/2005/8/layout/vList3"/>
    <dgm:cxn modelId="{C26637A1-54E1-447B-9137-69A57EAA6E38}" type="presOf" srcId="{4471701D-B1A8-411E-B01B-5A38192E9FAF}" destId="{78C23D71-AAE2-42A5-9D9F-3B1D844A4B1D}" srcOrd="0" destOrd="0" presId="urn:microsoft.com/office/officeart/2005/8/layout/vList3"/>
    <dgm:cxn modelId="{0AFD0561-DE64-4C2E-B928-A8E90CC8DCB2}" type="presOf" srcId="{51E5A938-F062-4685-A601-0EFE35620301}" destId="{5794D15B-38F1-4C7C-8377-77084772E2F5}" srcOrd="0" destOrd="0" presId="urn:microsoft.com/office/officeart/2005/8/layout/vList3"/>
    <dgm:cxn modelId="{58410E75-EE7A-4516-ADE6-1DB942B4D77D}" srcId="{ABE73C25-5472-47D0-AC6E-216F8E4E70BA}" destId="{4471701D-B1A8-411E-B01B-5A38192E9FAF}" srcOrd="3" destOrd="0" parTransId="{F8D56061-FE6B-489D-91A2-56377FE0602F}" sibTransId="{BFEF379B-2E88-4217-868D-9BDD14627694}"/>
    <dgm:cxn modelId="{30CC6945-81C4-4378-9B63-867EC97B988B}" type="presOf" srcId="{B5031E85-C9ED-42AD-960C-BAEA5D05B858}" destId="{FE234551-85E9-46A2-8BFC-3709AA0CD649}" srcOrd="0" destOrd="0" presId="urn:microsoft.com/office/officeart/2005/8/layout/vList3"/>
    <dgm:cxn modelId="{FF269D03-524B-4EA0-8EBE-897285EE7F4C}" type="presOf" srcId="{13231B88-C4C2-4783-9E07-F823F4E9A5AC}" destId="{125EE59E-780E-4CEB-988B-C53F65B9EA8E}" srcOrd="0" destOrd="0" presId="urn:microsoft.com/office/officeart/2005/8/layout/vList3"/>
    <dgm:cxn modelId="{4DC31530-6985-4E8C-A845-29831957EF0A}" srcId="{ABE73C25-5472-47D0-AC6E-216F8E4E70BA}" destId="{27F59EA5-619A-4DF7-91C8-223F021AF98E}" srcOrd="1" destOrd="0" parTransId="{B260E549-CBB0-4703-BEE4-EEC4F32EEB22}" sibTransId="{31D08758-5EB7-4B89-B7E5-BAF53FAD7E09}"/>
    <dgm:cxn modelId="{EFDB8D37-EF02-42D0-8068-316F46549BCC}" type="presParOf" srcId="{1FECCB4B-F7B3-4DA5-AD87-3DC9F2A98CBB}" destId="{E127F876-4B1C-474C-B89C-4789933B1D44}" srcOrd="0" destOrd="0" presId="urn:microsoft.com/office/officeart/2005/8/layout/vList3"/>
    <dgm:cxn modelId="{8B8E05F1-F56A-49D6-8B2A-315CE3038100}" type="presParOf" srcId="{E127F876-4B1C-474C-B89C-4789933B1D44}" destId="{124712D4-8E5D-42BA-8F17-7E0F2B32F144}" srcOrd="0" destOrd="0" presId="urn:microsoft.com/office/officeart/2005/8/layout/vList3"/>
    <dgm:cxn modelId="{86C8DB29-2263-44C5-AE94-CDA18D27A5DD}" type="presParOf" srcId="{E127F876-4B1C-474C-B89C-4789933B1D44}" destId="{FE234551-85E9-46A2-8BFC-3709AA0CD649}" srcOrd="1" destOrd="0" presId="urn:microsoft.com/office/officeart/2005/8/layout/vList3"/>
    <dgm:cxn modelId="{46FCA3B6-ED99-49F3-8585-1E9D02A50EA3}" type="presParOf" srcId="{1FECCB4B-F7B3-4DA5-AD87-3DC9F2A98CBB}" destId="{A93D99BB-8FF2-473B-94F9-92D4491E230B}" srcOrd="1" destOrd="0" presId="urn:microsoft.com/office/officeart/2005/8/layout/vList3"/>
    <dgm:cxn modelId="{FC6BEF8A-9F4C-45A7-A548-B19CB0308269}" type="presParOf" srcId="{1FECCB4B-F7B3-4DA5-AD87-3DC9F2A98CBB}" destId="{A6572636-570F-44FF-AFDE-1C170B59171C}" srcOrd="2" destOrd="0" presId="urn:microsoft.com/office/officeart/2005/8/layout/vList3"/>
    <dgm:cxn modelId="{A28733F2-BAF0-4220-85B2-D61AB68E76D2}" type="presParOf" srcId="{A6572636-570F-44FF-AFDE-1C170B59171C}" destId="{1C1EE99C-E7E9-468A-9E20-25D2FB46A2A1}" srcOrd="0" destOrd="0" presId="urn:microsoft.com/office/officeart/2005/8/layout/vList3"/>
    <dgm:cxn modelId="{AF9ECA2C-2E90-4AAB-8E2F-324EA77D27E1}" type="presParOf" srcId="{A6572636-570F-44FF-AFDE-1C170B59171C}" destId="{C007C137-6EDF-4B7E-87D9-3A194B750F5B}" srcOrd="1" destOrd="0" presId="urn:microsoft.com/office/officeart/2005/8/layout/vList3"/>
    <dgm:cxn modelId="{5267A711-B703-4675-ADFC-B5272DC96D4C}" type="presParOf" srcId="{1FECCB4B-F7B3-4DA5-AD87-3DC9F2A98CBB}" destId="{BA15CF59-C6A6-44AE-AF5E-18DD51DE5BAE}" srcOrd="3" destOrd="0" presId="urn:microsoft.com/office/officeart/2005/8/layout/vList3"/>
    <dgm:cxn modelId="{B95B1BFF-D670-4A11-9039-AFB0C61AA35F}" type="presParOf" srcId="{1FECCB4B-F7B3-4DA5-AD87-3DC9F2A98CBB}" destId="{04226ED2-4B3D-4E02-9618-062133B3E48F}" srcOrd="4" destOrd="0" presId="urn:microsoft.com/office/officeart/2005/8/layout/vList3"/>
    <dgm:cxn modelId="{48DCE084-1379-467C-9CE5-35B670999A46}" type="presParOf" srcId="{04226ED2-4B3D-4E02-9618-062133B3E48F}" destId="{30AF9225-2B98-4656-A23D-DC3D37509C4A}" srcOrd="0" destOrd="0" presId="urn:microsoft.com/office/officeart/2005/8/layout/vList3"/>
    <dgm:cxn modelId="{80E18E7D-E103-400C-83B2-F6E6C1D30AD5}" type="presParOf" srcId="{04226ED2-4B3D-4E02-9618-062133B3E48F}" destId="{125EE59E-780E-4CEB-988B-C53F65B9EA8E}" srcOrd="1" destOrd="0" presId="urn:microsoft.com/office/officeart/2005/8/layout/vList3"/>
    <dgm:cxn modelId="{E9C808C1-6CDB-4954-BBC6-36D8599A90BA}" type="presParOf" srcId="{1FECCB4B-F7B3-4DA5-AD87-3DC9F2A98CBB}" destId="{0C29842D-3218-4698-A233-A2351DD08E26}" srcOrd="5" destOrd="0" presId="urn:microsoft.com/office/officeart/2005/8/layout/vList3"/>
    <dgm:cxn modelId="{D8B0D3A4-94B4-4BB0-B92E-8AA3A83D1C6F}" type="presParOf" srcId="{1FECCB4B-F7B3-4DA5-AD87-3DC9F2A98CBB}" destId="{C9E996B2-9CA9-4893-8907-0B1FBF2E2856}" srcOrd="6" destOrd="0" presId="urn:microsoft.com/office/officeart/2005/8/layout/vList3"/>
    <dgm:cxn modelId="{9EC25AD6-F5AA-4730-961D-627AAB101A92}" type="presParOf" srcId="{C9E996B2-9CA9-4893-8907-0B1FBF2E2856}" destId="{F98B1B0D-B767-4419-BE93-2E55B50C4C7D}" srcOrd="0" destOrd="0" presId="urn:microsoft.com/office/officeart/2005/8/layout/vList3"/>
    <dgm:cxn modelId="{84AAFD3F-99EF-4553-892E-51B246DCA66F}" type="presParOf" srcId="{C9E996B2-9CA9-4893-8907-0B1FBF2E2856}" destId="{78C23D71-AAE2-42A5-9D9F-3B1D844A4B1D}" srcOrd="1" destOrd="0" presId="urn:microsoft.com/office/officeart/2005/8/layout/vList3"/>
    <dgm:cxn modelId="{50BDE769-26DB-4F6E-BF3A-91747FA2168C}" type="presParOf" srcId="{1FECCB4B-F7B3-4DA5-AD87-3DC9F2A98CBB}" destId="{AC182239-D758-476A-9ECD-47C286A18723}" srcOrd="7" destOrd="0" presId="urn:microsoft.com/office/officeart/2005/8/layout/vList3"/>
    <dgm:cxn modelId="{18B38A50-A015-4F96-B445-FC49CBBEAAD3}" type="presParOf" srcId="{1FECCB4B-F7B3-4DA5-AD87-3DC9F2A98CBB}" destId="{B1C6FEB4-EF77-498C-A10F-0FB63AE074CC}" srcOrd="8" destOrd="0" presId="urn:microsoft.com/office/officeart/2005/8/layout/vList3"/>
    <dgm:cxn modelId="{F43C9136-C8E6-4A83-8490-46DF78B02805}" type="presParOf" srcId="{B1C6FEB4-EF77-498C-A10F-0FB63AE074CC}" destId="{1F34BD77-E68E-4E9A-AA05-5D41CFF88774}" srcOrd="0" destOrd="0" presId="urn:microsoft.com/office/officeart/2005/8/layout/vList3"/>
    <dgm:cxn modelId="{5036E1F7-97D0-4EEE-82D0-BF9F6F399D5E}" type="presParOf" srcId="{B1C6FEB4-EF77-498C-A10F-0FB63AE074CC}" destId="{5794D15B-38F1-4C7C-8377-77084772E2F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F1F262-8200-4D8E-AFA4-0CFAE14DACF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9ACBBAC-25A5-4B72-A4C3-A3D606CF0CD5}">
      <dgm:prSet phldrT="[Text]"/>
      <dgm:spPr/>
      <dgm:t>
        <a:bodyPr/>
        <a:lstStyle/>
        <a:p>
          <a:r>
            <a:rPr lang="en-US" dirty="0" smtClean="0"/>
            <a:t>Screening tests (Year 1)  </a:t>
          </a:r>
          <a:endParaRPr lang="en-US" dirty="0"/>
        </a:p>
      </dgm:t>
    </dgm:pt>
    <dgm:pt modelId="{4D7F78C1-540D-4DEE-86C2-8003E9E75A49}" type="parTrans" cxnId="{CD101A0C-E3A7-481C-89E4-74EBCBEEAC9D}">
      <dgm:prSet/>
      <dgm:spPr/>
      <dgm:t>
        <a:bodyPr/>
        <a:lstStyle/>
        <a:p>
          <a:endParaRPr lang="en-US"/>
        </a:p>
      </dgm:t>
    </dgm:pt>
    <dgm:pt modelId="{2DEF93E7-24DF-46C7-84C2-5E073553569C}" type="sibTrans" cxnId="{CD101A0C-E3A7-481C-89E4-74EBCBEEAC9D}">
      <dgm:prSet/>
      <dgm:spPr/>
      <dgm:t>
        <a:bodyPr/>
        <a:lstStyle/>
        <a:p>
          <a:endParaRPr lang="en-US"/>
        </a:p>
      </dgm:t>
    </dgm:pt>
    <dgm:pt modelId="{AA7CB155-60F2-4AF4-A5BB-71173041A095}">
      <dgm:prSet phldrT="[Text]"/>
      <dgm:spPr/>
      <dgm:t>
        <a:bodyPr/>
        <a:lstStyle/>
        <a:p>
          <a:r>
            <a:rPr lang="en-US" dirty="0" smtClean="0"/>
            <a:t>Key Stage 1 tests </a:t>
          </a:r>
          <a:endParaRPr lang="en-US" dirty="0"/>
        </a:p>
      </dgm:t>
    </dgm:pt>
    <dgm:pt modelId="{4BA93A31-FE59-456C-A4B9-3761FBB367C0}" type="parTrans" cxnId="{F942B5AF-DF5F-4D85-BFC3-8348F2D98D44}">
      <dgm:prSet/>
      <dgm:spPr/>
      <dgm:t>
        <a:bodyPr/>
        <a:lstStyle/>
        <a:p>
          <a:endParaRPr lang="en-US"/>
        </a:p>
      </dgm:t>
    </dgm:pt>
    <dgm:pt modelId="{89B8F262-5E15-4693-B78C-0FF5F3443A46}" type="sibTrans" cxnId="{F942B5AF-DF5F-4D85-BFC3-8348F2D98D44}">
      <dgm:prSet/>
      <dgm:spPr/>
      <dgm:t>
        <a:bodyPr/>
        <a:lstStyle/>
        <a:p>
          <a:endParaRPr lang="en-US"/>
        </a:p>
      </dgm:t>
    </dgm:pt>
    <dgm:pt modelId="{E6C2AEA0-19EF-437E-B197-47E88503C626}">
      <dgm:prSet phldrT="[Text]"/>
      <dgm:spPr/>
      <dgm:t>
        <a:bodyPr/>
        <a:lstStyle/>
        <a:p>
          <a:r>
            <a:rPr lang="en-US" dirty="0" smtClean="0"/>
            <a:t>Key stages 2 tests</a:t>
          </a:r>
          <a:endParaRPr lang="en-US" dirty="0"/>
        </a:p>
      </dgm:t>
    </dgm:pt>
    <dgm:pt modelId="{D8325060-5FA3-4959-9613-FEE54D162C35}" type="parTrans" cxnId="{B7B36029-CA79-4E98-A10D-7FB9C8CB2B72}">
      <dgm:prSet/>
      <dgm:spPr/>
      <dgm:t>
        <a:bodyPr/>
        <a:lstStyle/>
        <a:p>
          <a:endParaRPr lang="en-US"/>
        </a:p>
      </dgm:t>
    </dgm:pt>
    <dgm:pt modelId="{7A9745B5-38AF-4601-947C-46B62BD232EA}" type="sibTrans" cxnId="{B7B36029-CA79-4E98-A10D-7FB9C8CB2B72}">
      <dgm:prSet/>
      <dgm:spPr/>
      <dgm:t>
        <a:bodyPr/>
        <a:lstStyle/>
        <a:p>
          <a:endParaRPr lang="en-US"/>
        </a:p>
      </dgm:t>
    </dgm:pt>
    <dgm:pt modelId="{1ECDE0B7-D172-45A6-B42F-532C8826C4F9}">
      <dgm:prSet/>
      <dgm:spPr/>
      <dgm:t>
        <a:bodyPr/>
        <a:lstStyle/>
        <a:p>
          <a:r>
            <a:rPr lang="en-US" dirty="0" smtClean="0"/>
            <a:t>Read out 40 words to the teacher </a:t>
          </a:r>
          <a:endParaRPr lang="en-US" dirty="0"/>
        </a:p>
      </dgm:t>
    </dgm:pt>
    <dgm:pt modelId="{28714C94-7512-4974-909B-FD14877A426C}" type="parTrans" cxnId="{AA675E39-0574-44F2-83D7-EFC69366ED26}">
      <dgm:prSet/>
      <dgm:spPr/>
      <dgm:t>
        <a:bodyPr/>
        <a:lstStyle/>
        <a:p>
          <a:endParaRPr lang="en-US"/>
        </a:p>
      </dgm:t>
    </dgm:pt>
    <dgm:pt modelId="{7A13D3AE-A492-4ACF-B0C0-FF513DFA2943}" type="sibTrans" cxnId="{AA675E39-0574-44F2-83D7-EFC69366ED26}">
      <dgm:prSet/>
      <dgm:spPr/>
      <dgm:t>
        <a:bodyPr/>
        <a:lstStyle/>
        <a:p>
          <a:endParaRPr lang="en-US"/>
        </a:p>
      </dgm:t>
    </dgm:pt>
    <dgm:pt modelId="{8DCBAEB5-D2C8-4578-BE35-FD1C27A06830}">
      <dgm:prSet/>
      <dgm:spPr/>
      <dgm:t>
        <a:bodyPr/>
        <a:lstStyle/>
        <a:p>
          <a:r>
            <a:rPr lang="en-US" dirty="0" err="1" smtClean="0"/>
            <a:t>Maths</a:t>
          </a:r>
          <a:r>
            <a:rPr lang="en-US" dirty="0" smtClean="0"/>
            <a:t>, English Grammar, punctuation and spelling </a:t>
          </a:r>
          <a:endParaRPr lang="en-US" dirty="0"/>
        </a:p>
      </dgm:t>
    </dgm:pt>
    <dgm:pt modelId="{B691066B-4186-41F5-8330-2FCB08682AB6}" type="parTrans" cxnId="{A57EEB6E-F64D-466F-A5F1-BBA52FFE9F3A}">
      <dgm:prSet/>
      <dgm:spPr/>
      <dgm:t>
        <a:bodyPr/>
        <a:lstStyle/>
        <a:p>
          <a:endParaRPr lang="en-US"/>
        </a:p>
      </dgm:t>
    </dgm:pt>
    <dgm:pt modelId="{F4CF68FC-1F13-41E7-A48E-DECECAD81A2B}" type="sibTrans" cxnId="{A57EEB6E-F64D-466F-A5F1-BBA52FFE9F3A}">
      <dgm:prSet/>
      <dgm:spPr/>
      <dgm:t>
        <a:bodyPr/>
        <a:lstStyle/>
        <a:p>
          <a:endParaRPr lang="en-US"/>
        </a:p>
      </dgm:t>
    </dgm:pt>
    <dgm:pt modelId="{E482A1E0-48B4-4410-B55C-12878F145D48}">
      <dgm:prSet/>
      <dgm:spPr/>
      <dgm:t>
        <a:bodyPr/>
        <a:lstStyle/>
        <a:p>
          <a:r>
            <a:rPr lang="en-US" smtClean="0"/>
            <a:t>Maths, English Grammar, punctuation and spelling </a:t>
          </a:r>
          <a:endParaRPr lang="en-US"/>
        </a:p>
      </dgm:t>
    </dgm:pt>
    <dgm:pt modelId="{9A7C66B8-3063-4B9A-90A2-0CA65661C3BD}" type="parTrans" cxnId="{EE2B55F3-6EA1-4672-A91B-D6C445F965B3}">
      <dgm:prSet/>
      <dgm:spPr/>
      <dgm:t>
        <a:bodyPr/>
        <a:lstStyle/>
        <a:p>
          <a:endParaRPr lang="en-US"/>
        </a:p>
      </dgm:t>
    </dgm:pt>
    <dgm:pt modelId="{D01D7412-E673-494E-A625-1C1EB0201EB6}" type="sibTrans" cxnId="{EE2B55F3-6EA1-4672-A91B-D6C445F965B3}">
      <dgm:prSet/>
      <dgm:spPr/>
      <dgm:t>
        <a:bodyPr/>
        <a:lstStyle/>
        <a:p>
          <a:endParaRPr lang="en-US"/>
        </a:p>
      </dgm:t>
    </dgm:pt>
    <dgm:pt modelId="{AF5802DB-EF72-45CE-9334-3C70A56F581B}" type="pres">
      <dgm:prSet presAssocID="{43F1F262-8200-4D8E-AFA4-0CFAE14DACF9}" presName="linear" presStyleCnt="0">
        <dgm:presLayoutVars>
          <dgm:dir/>
          <dgm:animLvl val="lvl"/>
          <dgm:resizeHandles val="exact"/>
        </dgm:presLayoutVars>
      </dgm:prSet>
      <dgm:spPr/>
    </dgm:pt>
    <dgm:pt modelId="{657E231D-29BE-427C-A14F-23A54BECD7F3}" type="pres">
      <dgm:prSet presAssocID="{79ACBBAC-25A5-4B72-A4C3-A3D606CF0CD5}" presName="parentLin" presStyleCnt="0"/>
      <dgm:spPr/>
    </dgm:pt>
    <dgm:pt modelId="{EFABBDE1-00D9-4D68-97D7-5B7C0ACA204D}" type="pres">
      <dgm:prSet presAssocID="{79ACBBAC-25A5-4B72-A4C3-A3D606CF0CD5}" presName="parentLeftMargin" presStyleLbl="node1" presStyleIdx="0" presStyleCnt="3"/>
      <dgm:spPr/>
    </dgm:pt>
    <dgm:pt modelId="{7C2DDAE1-723C-4D67-9428-81B53DB7E9BB}" type="pres">
      <dgm:prSet presAssocID="{79ACBBAC-25A5-4B72-A4C3-A3D606CF0CD5}" presName="parentText" presStyleLbl="node1" presStyleIdx="0" presStyleCnt="3" custLinFactNeighborX="-26974" custLinFactNeighborY="-11368">
        <dgm:presLayoutVars>
          <dgm:chMax val="0"/>
          <dgm:bulletEnabled val="1"/>
        </dgm:presLayoutVars>
      </dgm:prSet>
      <dgm:spPr/>
      <dgm:t>
        <a:bodyPr/>
        <a:lstStyle/>
        <a:p>
          <a:endParaRPr lang="en-US"/>
        </a:p>
      </dgm:t>
    </dgm:pt>
    <dgm:pt modelId="{4A739630-D47A-4511-99D9-7D78A384E480}" type="pres">
      <dgm:prSet presAssocID="{79ACBBAC-25A5-4B72-A4C3-A3D606CF0CD5}" presName="negativeSpace" presStyleCnt="0"/>
      <dgm:spPr/>
    </dgm:pt>
    <dgm:pt modelId="{5CF465C5-BE13-42BE-87F8-C026A8E41077}" type="pres">
      <dgm:prSet presAssocID="{79ACBBAC-25A5-4B72-A4C3-A3D606CF0CD5}" presName="childText" presStyleLbl="conFgAcc1" presStyleIdx="0" presStyleCnt="3">
        <dgm:presLayoutVars>
          <dgm:bulletEnabled val="1"/>
        </dgm:presLayoutVars>
      </dgm:prSet>
      <dgm:spPr/>
      <dgm:t>
        <a:bodyPr/>
        <a:lstStyle/>
        <a:p>
          <a:endParaRPr lang="en-US"/>
        </a:p>
      </dgm:t>
    </dgm:pt>
    <dgm:pt modelId="{69890A0A-8D0F-4139-9C1F-36F5593085BB}" type="pres">
      <dgm:prSet presAssocID="{2DEF93E7-24DF-46C7-84C2-5E073553569C}" presName="spaceBetweenRectangles" presStyleCnt="0"/>
      <dgm:spPr/>
    </dgm:pt>
    <dgm:pt modelId="{29B6074E-A5BA-42F9-89BC-28F5C8DEBA82}" type="pres">
      <dgm:prSet presAssocID="{AA7CB155-60F2-4AF4-A5BB-71173041A095}" presName="parentLin" presStyleCnt="0"/>
      <dgm:spPr/>
    </dgm:pt>
    <dgm:pt modelId="{C7DEE7E4-E896-474F-B664-9ED7E38462BF}" type="pres">
      <dgm:prSet presAssocID="{AA7CB155-60F2-4AF4-A5BB-71173041A095}" presName="parentLeftMargin" presStyleLbl="node1" presStyleIdx="0" presStyleCnt="3"/>
      <dgm:spPr/>
    </dgm:pt>
    <dgm:pt modelId="{BFF376C6-9EED-44C7-96C2-E649DA83515B}" type="pres">
      <dgm:prSet presAssocID="{AA7CB155-60F2-4AF4-A5BB-71173041A095}" presName="parentText" presStyleLbl="node1" presStyleIdx="1" presStyleCnt="3">
        <dgm:presLayoutVars>
          <dgm:chMax val="0"/>
          <dgm:bulletEnabled val="1"/>
        </dgm:presLayoutVars>
      </dgm:prSet>
      <dgm:spPr/>
      <dgm:t>
        <a:bodyPr/>
        <a:lstStyle/>
        <a:p>
          <a:endParaRPr lang="en-US"/>
        </a:p>
      </dgm:t>
    </dgm:pt>
    <dgm:pt modelId="{A4ED9B7E-E46A-4C01-BBB3-0E7CB1CCD950}" type="pres">
      <dgm:prSet presAssocID="{AA7CB155-60F2-4AF4-A5BB-71173041A095}" presName="negativeSpace" presStyleCnt="0"/>
      <dgm:spPr/>
    </dgm:pt>
    <dgm:pt modelId="{1C401AA4-6D0E-48ED-980B-E3BF980F5810}" type="pres">
      <dgm:prSet presAssocID="{AA7CB155-60F2-4AF4-A5BB-71173041A095}" presName="childText" presStyleLbl="conFgAcc1" presStyleIdx="1" presStyleCnt="3" custLinFactNeighborY="11726">
        <dgm:presLayoutVars>
          <dgm:bulletEnabled val="1"/>
        </dgm:presLayoutVars>
      </dgm:prSet>
      <dgm:spPr/>
      <dgm:t>
        <a:bodyPr/>
        <a:lstStyle/>
        <a:p>
          <a:endParaRPr lang="en-US"/>
        </a:p>
      </dgm:t>
    </dgm:pt>
    <dgm:pt modelId="{B11D09D7-F1E1-42B7-AE38-1330C021CD3F}" type="pres">
      <dgm:prSet presAssocID="{89B8F262-5E15-4693-B78C-0FF5F3443A46}" presName="spaceBetweenRectangles" presStyleCnt="0"/>
      <dgm:spPr/>
    </dgm:pt>
    <dgm:pt modelId="{C5863001-F146-4A60-98E5-55BEA0A940C5}" type="pres">
      <dgm:prSet presAssocID="{E6C2AEA0-19EF-437E-B197-47E88503C626}" presName="parentLin" presStyleCnt="0"/>
      <dgm:spPr/>
    </dgm:pt>
    <dgm:pt modelId="{9C7A662F-EA64-4851-96FA-FC5176FB8051}" type="pres">
      <dgm:prSet presAssocID="{E6C2AEA0-19EF-437E-B197-47E88503C626}" presName="parentLeftMargin" presStyleLbl="node1" presStyleIdx="1" presStyleCnt="3"/>
      <dgm:spPr/>
    </dgm:pt>
    <dgm:pt modelId="{001503A5-85EE-432C-BC6F-AE592A881160}" type="pres">
      <dgm:prSet presAssocID="{E6C2AEA0-19EF-437E-B197-47E88503C626}" presName="parentText" presStyleLbl="node1" presStyleIdx="2" presStyleCnt="3">
        <dgm:presLayoutVars>
          <dgm:chMax val="0"/>
          <dgm:bulletEnabled val="1"/>
        </dgm:presLayoutVars>
      </dgm:prSet>
      <dgm:spPr/>
      <dgm:t>
        <a:bodyPr/>
        <a:lstStyle/>
        <a:p>
          <a:endParaRPr lang="en-US"/>
        </a:p>
      </dgm:t>
    </dgm:pt>
    <dgm:pt modelId="{CA119CDE-D17B-4EBB-82C3-254E72D950FF}" type="pres">
      <dgm:prSet presAssocID="{E6C2AEA0-19EF-437E-B197-47E88503C626}" presName="negativeSpace" presStyleCnt="0"/>
      <dgm:spPr/>
    </dgm:pt>
    <dgm:pt modelId="{86CA0E21-72A7-4DC8-8249-38EF48CB15E4}" type="pres">
      <dgm:prSet presAssocID="{E6C2AEA0-19EF-437E-B197-47E88503C626}" presName="childText" presStyleLbl="conFgAcc1" presStyleIdx="2" presStyleCnt="3">
        <dgm:presLayoutVars>
          <dgm:bulletEnabled val="1"/>
        </dgm:presLayoutVars>
      </dgm:prSet>
      <dgm:spPr/>
    </dgm:pt>
  </dgm:ptLst>
  <dgm:cxnLst>
    <dgm:cxn modelId="{51D1C09A-1BA2-41F5-9A0D-198150D2B8E6}" type="presOf" srcId="{AA7CB155-60F2-4AF4-A5BB-71173041A095}" destId="{BFF376C6-9EED-44C7-96C2-E649DA83515B}" srcOrd="1" destOrd="0" presId="urn:microsoft.com/office/officeart/2005/8/layout/list1"/>
    <dgm:cxn modelId="{B7B36029-CA79-4E98-A10D-7FB9C8CB2B72}" srcId="{43F1F262-8200-4D8E-AFA4-0CFAE14DACF9}" destId="{E6C2AEA0-19EF-437E-B197-47E88503C626}" srcOrd="2" destOrd="0" parTransId="{D8325060-5FA3-4959-9613-FEE54D162C35}" sibTransId="{7A9745B5-38AF-4601-947C-46B62BD232EA}"/>
    <dgm:cxn modelId="{554EBA66-DBD5-4F0D-A037-59EAA15F0CD5}" type="presOf" srcId="{AA7CB155-60F2-4AF4-A5BB-71173041A095}" destId="{C7DEE7E4-E896-474F-B664-9ED7E38462BF}" srcOrd="0" destOrd="0" presId="urn:microsoft.com/office/officeart/2005/8/layout/list1"/>
    <dgm:cxn modelId="{7A4E067D-E8A5-45B8-A1DE-6C9C66841F5F}" type="presOf" srcId="{79ACBBAC-25A5-4B72-A4C3-A3D606CF0CD5}" destId="{EFABBDE1-00D9-4D68-97D7-5B7C0ACA204D}" srcOrd="0" destOrd="0" presId="urn:microsoft.com/office/officeart/2005/8/layout/list1"/>
    <dgm:cxn modelId="{42D73684-4E0F-460E-9204-65948A317E09}" type="presOf" srcId="{E6C2AEA0-19EF-437E-B197-47E88503C626}" destId="{001503A5-85EE-432C-BC6F-AE592A881160}" srcOrd="1" destOrd="0" presId="urn:microsoft.com/office/officeart/2005/8/layout/list1"/>
    <dgm:cxn modelId="{CD101A0C-E3A7-481C-89E4-74EBCBEEAC9D}" srcId="{43F1F262-8200-4D8E-AFA4-0CFAE14DACF9}" destId="{79ACBBAC-25A5-4B72-A4C3-A3D606CF0CD5}" srcOrd="0" destOrd="0" parTransId="{4D7F78C1-540D-4DEE-86C2-8003E9E75A49}" sibTransId="{2DEF93E7-24DF-46C7-84C2-5E073553569C}"/>
    <dgm:cxn modelId="{EE2B55F3-6EA1-4672-A91B-D6C445F965B3}" srcId="{E6C2AEA0-19EF-437E-B197-47E88503C626}" destId="{E482A1E0-48B4-4410-B55C-12878F145D48}" srcOrd="0" destOrd="0" parTransId="{9A7C66B8-3063-4B9A-90A2-0CA65661C3BD}" sibTransId="{D01D7412-E673-494E-A625-1C1EB0201EB6}"/>
    <dgm:cxn modelId="{5E32BAD3-16B2-48CA-91CA-F824C0950C58}" type="presOf" srcId="{1ECDE0B7-D172-45A6-B42F-532C8826C4F9}" destId="{5CF465C5-BE13-42BE-87F8-C026A8E41077}" srcOrd="0" destOrd="0" presId="urn:microsoft.com/office/officeart/2005/8/layout/list1"/>
    <dgm:cxn modelId="{F942B5AF-DF5F-4D85-BFC3-8348F2D98D44}" srcId="{43F1F262-8200-4D8E-AFA4-0CFAE14DACF9}" destId="{AA7CB155-60F2-4AF4-A5BB-71173041A095}" srcOrd="1" destOrd="0" parTransId="{4BA93A31-FE59-456C-A4B9-3761FBB367C0}" sibTransId="{89B8F262-5E15-4693-B78C-0FF5F3443A46}"/>
    <dgm:cxn modelId="{69A1EF5C-E65E-4B73-BDCF-85B300912776}" type="presOf" srcId="{E6C2AEA0-19EF-437E-B197-47E88503C626}" destId="{9C7A662F-EA64-4851-96FA-FC5176FB8051}" srcOrd="0" destOrd="0" presId="urn:microsoft.com/office/officeart/2005/8/layout/list1"/>
    <dgm:cxn modelId="{A0325CFD-B992-4429-B825-B5E9991F33D5}" type="presOf" srcId="{8DCBAEB5-D2C8-4578-BE35-FD1C27A06830}" destId="{1C401AA4-6D0E-48ED-980B-E3BF980F5810}" srcOrd="0" destOrd="0" presId="urn:microsoft.com/office/officeart/2005/8/layout/list1"/>
    <dgm:cxn modelId="{BF83068B-7BB0-4053-847E-09DA93E9F8FE}" type="presOf" srcId="{79ACBBAC-25A5-4B72-A4C3-A3D606CF0CD5}" destId="{7C2DDAE1-723C-4D67-9428-81B53DB7E9BB}" srcOrd="1" destOrd="0" presId="urn:microsoft.com/office/officeart/2005/8/layout/list1"/>
    <dgm:cxn modelId="{A57EEB6E-F64D-466F-A5F1-BBA52FFE9F3A}" srcId="{AA7CB155-60F2-4AF4-A5BB-71173041A095}" destId="{8DCBAEB5-D2C8-4578-BE35-FD1C27A06830}" srcOrd="0" destOrd="0" parTransId="{B691066B-4186-41F5-8330-2FCB08682AB6}" sibTransId="{F4CF68FC-1F13-41E7-A48E-DECECAD81A2B}"/>
    <dgm:cxn modelId="{1898E6CE-6560-469A-944C-0C57A587AE05}" type="presOf" srcId="{E482A1E0-48B4-4410-B55C-12878F145D48}" destId="{86CA0E21-72A7-4DC8-8249-38EF48CB15E4}" srcOrd="0" destOrd="0" presId="urn:microsoft.com/office/officeart/2005/8/layout/list1"/>
    <dgm:cxn modelId="{056FCCA6-D54B-4406-844B-D91BBB886DFF}" type="presOf" srcId="{43F1F262-8200-4D8E-AFA4-0CFAE14DACF9}" destId="{AF5802DB-EF72-45CE-9334-3C70A56F581B}" srcOrd="0" destOrd="0" presId="urn:microsoft.com/office/officeart/2005/8/layout/list1"/>
    <dgm:cxn modelId="{AA675E39-0574-44F2-83D7-EFC69366ED26}" srcId="{79ACBBAC-25A5-4B72-A4C3-A3D606CF0CD5}" destId="{1ECDE0B7-D172-45A6-B42F-532C8826C4F9}" srcOrd="0" destOrd="0" parTransId="{28714C94-7512-4974-909B-FD14877A426C}" sibTransId="{7A13D3AE-A492-4ACF-B0C0-FF513DFA2943}"/>
    <dgm:cxn modelId="{13EBAA1B-DA2D-41C3-91BA-5E6B874024AA}" type="presParOf" srcId="{AF5802DB-EF72-45CE-9334-3C70A56F581B}" destId="{657E231D-29BE-427C-A14F-23A54BECD7F3}" srcOrd="0" destOrd="0" presId="urn:microsoft.com/office/officeart/2005/8/layout/list1"/>
    <dgm:cxn modelId="{E8CEE514-C1FC-4782-A719-F0BE301F2FD8}" type="presParOf" srcId="{657E231D-29BE-427C-A14F-23A54BECD7F3}" destId="{EFABBDE1-00D9-4D68-97D7-5B7C0ACA204D}" srcOrd="0" destOrd="0" presId="urn:microsoft.com/office/officeart/2005/8/layout/list1"/>
    <dgm:cxn modelId="{68F7FC46-898D-4C00-AD76-935905223988}" type="presParOf" srcId="{657E231D-29BE-427C-A14F-23A54BECD7F3}" destId="{7C2DDAE1-723C-4D67-9428-81B53DB7E9BB}" srcOrd="1" destOrd="0" presId="urn:microsoft.com/office/officeart/2005/8/layout/list1"/>
    <dgm:cxn modelId="{90BC543D-8821-449D-96DB-C69F1325C398}" type="presParOf" srcId="{AF5802DB-EF72-45CE-9334-3C70A56F581B}" destId="{4A739630-D47A-4511-99D9-7D78A384E480}" srcOrd="1" destOrd="0" presId="urn:microsoft.com/office/officeart/2005/8/layout/list1"/>
    <dgm:cxn modelId="{9E7488D2-27C8-420D-AF68-EA4FAE0F5780}" type="presParOf" srcId="{AF5802DB-EF72-45CE-9334-3C70A56F581B}" destId="{5CF465C5-BE13-42BE-87F8-C026A8E41077}" srcOrd="2" destOrd="0" presId="urn:microsoft.com/office/officeart/2005/8/layout/list1"/>
    <dgm:cxn modelId="{576FCBCE-4974-4802-8A38-750344B8663A}" type="presParOf" srcId="{AF5802DB-EF72-45CE-9334-3C70A56F581B}" destId="{69890A0A-8D0F-4139-9C1F-36F5593085BB}" srcOrd="3" destOrd="0" presId="urn:microsoft.com/office/officeart/2005/8/layout/list1"/>
    <dgm:cxn modelId="{24BE5994-97DD-4661-870F-E3917496D5DF}" type="presParOf" srcId="{AF5802DB-EF72-45CE-9334-3C70A56F581B}" destId="{29B6074E-A5BA-42F9-89BC-28F5C8DEBA82}" srcOrd="4" destOrd="0" presId="urn:microsoft.com/office/officeart/2005/8/layout/list1"/>
    <dgm:cxn modelId="{C2A26CD2-EFD9-41E9-8090-5F9DBA6DB5F0}" type="presParOf" srcId="{29B6074E-A5BA-42F9-89BC-28F5C8DEBA82}" destId="{C7DEE7E4-E896-474F-B664-9ED7E38462BF}" srcOrd="0" destOrd="0" presId="urn:microsoft.com/office/officeart/2005/8/layout/list1"/>
    <dgm:cxn modelId="{F90397EF-9C29-4CE7-99BD-9EABAD172E29}" type="presParOf" srcId="{29B6074E-A5BA-42F9-89BC-28F5C8DEBA82}" destId="{BFF376C6-9EED-44C7-96C2-E649DA83515B}" srcOrd="1" destOrd="0" presId="urn:microsoft.com/office/officeart/2005/8/layout/list1"/>
    <dgm:cxn modelId="{AF8E39D5-0D7A-4A16-94F6-C310D7CFA6EE}" type="presParOf" srcId="{AF5802DB-EF72-45CE-9334-3C70A56F581B}" destId="{A4ED9B7E-E46A-4C01-BBB3-0E7CB1CCD950}" srcOrd="5" destOrd="0" presId="urn:microsoft.com/office/officeart/2005/8/layout/list1"/>
    <dgm:cxn modelId="{B8F5D9B1-3084-408E-85C8-8454457E352A}" type="presParOf" srcId="{AF5802DB-EF72-45CE-9334-3C70A56F581B}" destId="{1C401AA4-6D0E-48ED-980B-E3BF980F5810}" srcOrd="6" destOrd="0" presId="urn:microsoft.com/office/officeart/2005/8/layout/list1"/>
    <dgm:cxn modelId="{7FDE8320-E842-4915-9D60-D10D7C837D14}" type="presParOf" srcId="{AF5802DB-EF72-45CE-9334-3C70A56F581B}" destId="{B11D09D7-F1E1-42B7-AE38-1330C021CD3F}" srcOrd="7" destOrd="0" presId="urn:microsoft.com/office/officeart/2005/8/layout/list1"/>
    <dgm:cxn modelId="{62251267-5DE2-4A8C-8916-E2357AE8D24C}" type="presParOf" srcId="{AF5802DB-EF72-45CE-9334-3C70A56F581B}" destId="{C5863001-F146-4A60-98E5-55BEA0A940C5}" srcOrd="8" destOrd="0" presId="urn:microsoft.com/office/officeart/2005/8/layout/list1"/>
    <dgm:cxn modelId="{1FFC38AF-977B-4B6E-BE2A-F771343CD018}" type="presParOf" srcId="{C5863001-F146-4A60-98E5-55BEA0A940C5}" destId="{9C7A662F-EA64-4851-96FA-FC5176FB8051}" srcOrd="0" destOrd="0" presId="urn:microsoft.com/office/officeart/2005/8/layout/list1"/>
    <dgm:cxn modelId="{75C58FCB-E068-4119-B5D7-B5D1CF32CA34}" type="presParOf" srcId="{C5863001-F146-4A60-98E5-55BEA0A940C5}" destId="{001503A5-85EE-432C-BC6F-AE592A881160}" srcOrd="1" destOrd="0" presId="urn:microsoft.com/office/officeart/2005/8/layout/list1"/>
    <dgm:cxn modelId="{90A218FB-1D6F-488C-B651-035A46FFD4DF}" type="presParOf" srcId="{AF5802DB-EF72-45CE-9334-3C70A56F581B}" destId="{CA119CDE-D17B-4EBB-82C3-254E72D950FF}" srcOrd="9" destOrd="0" presId="urn:microsoft.com/office/officeart/2005/8/layout/list1"/>
    <dgm:cxn modelId="{5D8719C8-AF88-4486-903C-ACA10C79F0CB}" type="presParOf" srcId="{AF5802DB-EF72-45CE-9334-3C70A56F581B}" destId="{86CA0E21-72A7-4DC8-8249-38EF48CB15E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843D37-B300-474F-A186-1F44E9BA5448}" type="doc">
      <dgm:prSet loTypeId="urn:microsoft.com/office/officeart/2005/8/layout/hProcess9" loCatId="process" qsTypeId="urn:microsoft.com/office/officeart/2005/8/quickstyle/simple1" qsCatId="simple" csTypeId="urn:microsoft.com/office/officeart/2005/8/colors/accent1_2" csCatId="accent1" phldr="1"/>
      <dgm:spPr/>
    </dgm:pt>
    <dgm:pt modelId="{2749D640-8F25-43E1-912F-D7F5CC9A25E3}">
      <dgm:prSet phldrT="[Text]" custT="1"/>
      <dgm:spPr/>
      <dgm:t>
        <a:bodyPr/>
        <a:lstStyle/>
        <a:p>
          <a:endParaRPr lang="en-US" sz="1600" b="1" dirty="0" smtClean="0"/>
        </a:p>
        <a:p>
          <a:r>
            <a:rPr lang="en-US" sz="1600" b="1" dirty="0" smtClean="0"/>
            <a:t>Asses</a:t>
          </a:r>
        </a:p>
        <a:p>
          <a:r>
            <a:rPr lang="en-US" sz="1600" dirty="0" smtClean="0"/>
            <a:t>-Parents</a:t>
          </a:r>
        </a:p>
        <a:p>
          <a:r>
            <a:rPr lang="en-US" sz="1600" dirty="0" smtClean="0"/>
            <a:t>-Class Teacher</a:t>
          </a:r>
        </a:p>
        <a:p>
          <a:r>
            <a:rPr lang="en-US" sz="1600" dirty="0" smtClean="0"/>
            <a:t>-SENCO</a:t>
          </a:r>
        </a:p>
        <a:p>
          <a:endParaRPr lang="en-US" sz="2400" dirty="0"/>
        </a:p>
      </dgm:t>
    </dgm:pt>
    <dgm:pt modelId="{45406A9C-6CF9-4C6D-956C-3C08E0962F2E}" type="parTrans" cxnId="{9E51D764-B991-41E7-B6DE-35BDAF6779DA}">
      <dgm:prSet/>
      <dgm:spPr/>
      <dgm:t>
        <a:bodyPr/>
        <a:lstStyle/>
        <a:p>
          <a:endParaRPr lang="en-US"/>
        </a:p>
      </dgm:t>
    </dgm:pt>
    <dgm:pt modelId="{780E219F-871E-4FC5-A16D-F2478EC3DF04}" type="sibTrans" cxnId="{9E51D764-B991-41E7-B6DE-35BDAF6779DA}">
      <dgm:prSet/>
      <dgm:spPr/>
      <dgm:t>
        <a:bodyPr/>
        <a:lstStyle/>
        <a:p>
          <a:endParaRPr lang="en-US"/>
        </a:p>
      </dgm:t>
    </dgm:pt>
    <dgm:pt modelId="{CE9BC2E6-7AE2-4413-8170-320F0025EB7B}">
      <dgm:prSet phldrT="[Text]" custT="1"/>
      <dgm:spPr/>
      <dgm:t>
        <a:bodyPr/>
        <a:lstStyle/>
        <a:p>
          <a:endParaRPr lang="en-US" sz="1200" dirty="0" smtClean="0"/>
        </a:p>
        <a:p>
          <a:r>
            <a:rPr lang="en-US" sz="1600" b="1" dirty="0" smtClean="0"/>
            <a:t>Plan</a:t>
          </a:r>
        </a:p>
        <a:p>
          <a:r>
            <a:rPr lang="en-US" sz="1600" dirty="0" smtClean="0"/>
            <a:t>- Adjustments</a:t>
          </a:r>
        </a:p>
        <a:p>
          <a:r>
            <a:rPr lang="en-US" sz="1600" dirty="0" smtClean="0"/>
            <a:t>- Interventions</a:t>
          </a:r>
        </a:p>
        <a:p>
          <a:r>
            <a:rPr lang="en-US" sz="1600" dirty="0" smtClean="0"/>
            <a:t>- Targets</a:t>
          </a:r>
        </a:p>
        <a:p>
          <a:r>
            <a:rPr lang="en-US" sz="1200" dirty="0" smtClean="0"/>
            <a:t>		</a:t>
          </a:r>
          <a:endParaRPr lang="en-US" sz="1200" dirty="0"/>
        </a:p>
      </dgm:t>
    </dgm:pt>
    <dgm:pt modelId="{A20BB917-9915-46C3-BE0F-A5F7ECC080FE}" type="parTrans" cxnId="{19247940-BDD7-4048-8AEB-5153EE64330D}">
      <dgm:prSet/>
      <dgm:spPr/>
      <dgm:t>
        <a:bodyPr/>
        <a:lstStyle/>
        <a:p>
          <a:endParaRPr lang="en-US"/>
        </a:p>
      </dgm:t>
    </dgm:pt>
    <dgm:pt modelId="{A839FEF9-E4B1-4D74-A40B-4481AB457D05}" type="sibTrans" cxnId="{19247940-BDD7-4048-8AEB-5153EE64330D}">
      <dgm:prSet/>
      <dgm:spPr/>
      <dgm:t>
        <a:bodyPr/>
        <a:lstStyle/>
        <a:p>
          <a:endParaRPr lang="en-US"/>
        </a:p>
      </dgm:t>
    </dgm:pt>
    <dgm:pt modelId="{2E2EA066-C009-460F-861D-32EB85A1BE94}">
      <dgm:prSet phldrT="[Text]" custT="1"/>
      <dgm:spPr/>
      <dgm:t>
        <a:bodyPr/>
        <a:lstStyle/>
        <a:p>
          <a:r>
            <a:rPr lang="en-US" sz="1600" b="1" dirty="0" smtClean="0"/>
            <a:t>Do</a:t>
          </a:r>
        </a:p>
        <a:p>
          <a:r>
            <a:rPr lang="en-US" sz="1600" dirty="0" smtClean="0"/>
            <a:t>- Assessing child's work </a:t>
          </a:r>
        </a:p>
        <a:p>
          <a:r>
            <a:rPr lang="en-US" sz="1400" dirty="0" smtClean="0"/>
            <a:t>	</a:t>
          </a:r>
          <a:endParaRPr lang="en-US" sz="1400" dirty="0"/>
        </a:p>
      </dgm:t>
    </dgm:pt>
    <dgm:pt modelId="{FEEEA0DB-AFC7-4C25-AD26-F84CD6BAAF3F}" type="parTrans" cxnId="{BE1356B4-A07B-44C8-8BAA-5235E62BED51}">
      <dgm:prSet/>
      <dgm:spPr/>
      <dgm:t>
        <a:bodyPr/>
        <a:lstStyle/>
        <a:p>
          <a:endParaRPr lang="en-US"/>
        </a:p>
      </dgm:t>
    </dgm:pt>
    <dgm:pt modelId="{A80725FA-6E75-4CBE-8832-0072AFD5E512}" type="sibTrans" cxnId="{BE1356B4-A07B-44C8-8BAA-5235E62BED51}">
      <dgm:prSet/>
      <dgm:spPr/>
      <dgm:t>
        <a:bodyPr/>
        <a:lstStyle/>
        <a:p>
          <a:endParaRPr lang="en-US"/>
        </a:p>
      </dgm:t>
    </dgm:pt>
    <dgm:pt modelId="{AEB251A0-F497-4AA4-8434-B7C7FCF0AE90}">
      <dgm:prSet phldrT="[Text]" custT="1"/>
      <dgm:spPr/>
      <dgm:t>
        <a:bodyPr/>
        <a:lstStyle/>
        <a:p>
          <a:endParaRPr lang="en-US" sz="1400" dirty="0" smtClean="0"/>
        </a:p>
        <a:p>
          <a:r>
            <a:rPr lang="en-US" sz="1600" b="1" dirty="0" smtClean="0"/>
            <a:t>Review</a:t>
          </a:r>
        </a:p>
        <a:p>
          <a:r>
            <a:rPr lang="en-US" sz="1600" b="0" dirty="0" smtClean="0"/>
            <a:t>- Are targets being met</a:t>
          </a:r>
        </a:p>
        <a:p>
          <a:r>
            <a:rPr lang="en-US" sz="1600" b="0" dirty="0" smtClean="0"/>
            <a:t>- Impact and quality </a:t>
          </a:r>
        </a:p>
        <a:p>
          <a:endParaRPr lang="en-US" sz="1400" b="1" dirty="0" smtClean="0"/>
        </a:p>
        <a:p>
          <a:endParaRPr lang="en-US" sz="1400" dirty="0"/>
        </a:p>
      </dgm:t>
    </dgm:pt>
    <dgm:pt modelId="{5B8BA424-1981-40B8-B78B-EBAD041C0004}" type="parTrans" cxnId="{B8C332FE-B7C2-4387-9254-52A44F21EEC4}">
      <dgm:prSet/>
      <dgm:spPr/>
      <dgm:t>
        <a:bodyPr/>
        <a:lstStyle/>
        <a:p>
          <a:endParaRPr lang="en-US"/>
        </a:p>
      </dgm:t>
    </dgm:pt>
    <dgm:pt modelId="{3F4D79E0-AD1D-43C1-8B3C-028921280BF0}" type="sibTrans" cxnId="{B8C332FE-B7C2-4387-9254-52A44F21EEC4}">
      <dgm:prSet/>
      <dgm:spPr/>
      <dgm:t>
        <a:bodyPr/>
        <a:lstStyle/>
        <a:p>
          <a:endParaRPr lang="en-US"/>
        </a:p>
      </dgm:t>
    </dgm:pt>
    <dgm:pt modelId="{E641AF15-6A9F-4655-A870-6B9B2D7C7BC3}" type="pres">
      <dgm:prSet presAssocID="{AB843D37-B300-474F-A186-1F44E9BA5448}" presName="CompostProcess" presStyleCnt="0">
        <dgm:presLayoutVars>
          <dgm:dir/>
          <dgm:resizeHandles val="exact"/>
        </dgm:presLayoutVars>
      </dgm:prSet>
      <dgm:spPr/>
    </dgm:pt>
    <dgm:pt modelId="{77EB16EE-7C09-44BC-A203-F61E620587AE}" type="pres">
      <dgm:prSet presAssocID="{AB843D37-B300-474F-A186-1F44E9BA5448}" presName="arrow" presStyleLbl="bgShp" presStyleIdx="0" presStyleCnt="1"/>
      <dgm:spPr/>
    </dgm:pt>
    <dgm:pt modelId="{A57A6454-2A69-4942-8431-C04455C9C13C}" type="pres">
      <dgm:prSet presAssocID="{AB843D37-B300-474F-A186-1F44E9BA5448}" presName="linearProcess" presStyleCnt="0"/>
      <dgm:spPr/>
    </dgm:pt>
    <dgm:pt modelId="{3FE0E66B-3185-4B15-A590-C61DD36E5E9B}" type="pres">
      <dgm:prSet presAssocID="{2749D640-8F25-43E1-912F-D7F5CC9A25E3}" presName="textNode" presStyleLbl="node1" presStyleIdx="0" presStyleCnt="4" custScaleY="122023">
        <dgm:presLayoutVars>
          <dgm:bulletEnabled val="1"/>
        </dgm:presLayoutVars>
      </dgm:prSet>
      <dgm:spPr/>
      <dgm:t>
        <a:bodyPr/>
        <a:lstStyle/>
        <a:p>
          <a:endParaRPr lang="en-US"/>
        </a:p>
      </dgm:t>
    </dgm:pt>
    <dgm:pt modelId="{54694547-59F7-4B37-9146-695BC1901F73}" type="pres">
      <dgm:prSet presAssocID="{780E219F-871E-4FC5-A16D-F2478EC3DF04}" presName="sibTrans" presStyleCnt="0"/>
      <dgm:spPr/>
    </dgm:pt>
    <dgm:pt modelId="{BB68CCA2-C20F-4806-9D92-31F087B2C1A4}" type="pres">
      <dgm:prSet presAssocID="{CE9BC2E6-7AE2-4413-8170-320F0025EB7B}" presName="textNode" presStyleLbl="node1" presStyleIdx="1" presStyleCnt="4" custScaleY="117433">
        <dgm:presLayoutVars>
          <dgm:bulletEnabled val="1"/>
        </dgm:presLayoutVars>
      </dgm:prSet>
      <dgm:spPr/>
    </dgm:pt>
    <dgm:pt modelId="{B5F1D808-F5BC-4DE0-8CAE-7BF805767733}" type="pres">
      <dgm:prSet presAssocID="{A839FEF9-E4B1-4D74-A40B-4481AB457D05}" presName="sibTrans" presStyleCnt="0"/>
      <dgm:spPr/>
    </dgm:pt>
    <dgm:pt modelId="{44028140-A49F-4740-B92E-382EEC404B1D}" type="pres">
      <dgm:prSet presAssocID="{2E2EA066-C009-460F-861D-32EB85A1BE94}" presName="textNode" presStyleLbl="node1" presStyleIdx="2" presStyleCnt="4" custScaleY="129672" custLinFactNeighborX="-11503" custLinFactNeighborY="765">
        <dgm:presLayoutVars>
          <dgm:bulletEnabled val="1"/>
        </dgm:presLayoutVars>
      </dgm:prSet>
      <dgm:spPr/>
      <dgm:t>
        <a:bodyPr/>
        <a:lstStyle/>
        <a:p>
          <a:endParaRPr lang="en-US"/>
        </a:p>
      </dgm:t>
    </dgm:pt>
    <dgm:pt modelId="{2771BB8A-AAE4-4CD0-A500-017F94D2C4B3}" type="pres">
      <dgm:prSet presAssocID="{A80725FA-6E75-4CBE-8832-0072AFD5E512}" presName="sibTrans" presStyleCnt="0"/>
      <dgm:spPr/>
    </dgm:pt>
    <dgm:pt modelId="{9690F836-DE95-41B5-86AF-CD729F00790B}" type="pres">
      <dgm:prSet presAssocID="{AEB251A0-F497-4AA4-8434-B7C7FCF0AE90}" presName="textNode" presStyleLbl="node1" presStyleIdx="3" presStyleCnt="4" custScaleY="123553" custLinFactNeighborX="-34791" custLinFactNeighborY="-2295">
        <dgm:presLayoutVars>
          <dgm:bulletEnabled val="1"/>
        </dgm:presLayoutVars>
      </dgm:prSet>
      <dgm:spPr/>
      <dgm:t>
        <a:bodyPr/>
        <a:lstStyle/>
        <a:p>
          <a:endParaRPr lang="en-US"/>
        </a:p>
      </dgm:t>
    </dgm:pt>
  </dgm:ptLst>
  <dgm:cxnLst>
    <dgm:cxn modelId="{AEA3F84F-D2DE-4858-AB2E-D483DD074DF2}" type="presOf" srcId="{2749D640-8F25-43E1-912F-D7F5CC9A25E3}" destId="{3FE0E66B-3185-4B15-A590-C61DD36E5E9B}" srcOrd="0" destOrd="0" presId="urn:microsoft.com/office/officeart/2005/8/layout/hProcess9"/>
    <dgm:cxn modelId="{53C8970C-E98C-48C6-93BF-3BE90FD54149}" type="presOf" srcId="{CE9BC2E6-7AE2-4413-8170-320F0025EB7B}" destId="{BB68CCA2-C20F-4806-9D92-31F087B2C1A4}" srcOrd="0" destOrd="0" presId="urn:microsoft.com/office/officeart/2005/8/layout/hProcess9"/>
    <dgm:cxn modelId="{9E51D764-B991-41E7-B6DE-35BDAF6779DA}" srcId="{AB843D37-B300-474F-A186-1F44E9BA5448}" destId="{2749D640-8F25-43E1-912F-D7F5CC9A25E3}" srcOrd="0" destOrd="0" parTransId="{45406A9C-6CF9-4C6D-956C-3C08E0962F2E}" sibTransId="{780E219F-871E-4FC5-A16D-F2478EC3DF04}"/>
    <dgm:cxn modelId="{B8C332FE-B7C2-4387-9254-52A44F21EEC4}" srcId="{AB843D37-B300-474F-A186-1F44E9BA5448}" destId="{AEB251A0-F497-4AA4-8434-B7C7FCF0AE90}" srcOrd="3" destOrd="0" parTransId="{5B8BA424-1981-40B8-B78B-EBAD041C0004}" sibTransId="{3F4D79E0-AD1D-43C1-8B3C-028921280BF0}"/>
    <dgm:cxn modelId="{304699DB-14A5-4C42-BFDE-3D921D1EF443}" type="presOf" srcId="{AEB251A0-F497-4AA4-8434-B7C7FCF0AE90}" destId="{9690F836-DE95-41B5-86AF-CD729F00790B}" srcOrd="0" destOrd="0" presId="urn:microsoft.com/office/officeart/2005/8/layout/hProcess9"/>
    <dgm:cxn modelId="{19247940-BDD7-4048-8AEB-5153EE64330D}" srcId="{AB843D37-B300-474F-A186-1F44E9BA5448}" destId="{CE9BC2E6-7AE2-4413-8170-320F0025EB7B}" srcOrd="1" destOrd="0" parTransId="{A20BB917-9915-46C3-BE0F-A5F7ECC080FE}" sibTransId="{A839FEF9-E4B1-4D74-A40B-4481AB457D05}"/>
    <dgm:cxn modelId="{BE1356B4-A07B-44C8-8BAA-5235E62BED51}" srcId="{AB843D37-B300-474F-A186-1F44E9BA5448}" destId="{2E2EA066-C009-460F-861D-32EB85A1BE94}" srcOrd="2" destOrd="0" parTransId="{FEEEA0DB-AFC7-4C25-AD26-F84CD6BAAF3F}" sibTransId="{A80725FA-6E75-4CBE-8832-0072AFD5E512}"/>
    <dgm:cxn modelId="{265B6E93-1EF3-47FC-9F6E-58CFBE36C0C7}" type="presOf" srcId="{AB843D37-B300-474F-A186-1F44E9BA5448}" destId="{E641AF15-6A9F-4655-A870-6B9B2D7C7BC3}" srcOrd="0" destOrd="0" presId="urn:microsoft.com/office/officeart/2005/8/layout/hProcess9"/>
    <dgm:cxn modelId="{89690B85-E82A-4069-A067-D6B18BB81BCA}" type="presOf" srcId="{2E2EA066-C009-460F-861D-32EB85A1BE94}" destId="{44028140-A49F-4740-B92E-382EEC404B1D}" srcOrd="0" destOrd="0" presId="urn:microsoft.com/office/officeart/2005/8/layout/hProcess9"/>
    <dgm:cxn modelId="{1B77E615-367D-4BD7-B115-ECEC7D12682D}" type="presParOf" srcId="{E641AF15-6A9F-4655-A870-6B9B2D7C7BC3}" destId="{77EB16EE-7C09-44BC-A203-F61E620587AE}" srcOrd="0" destOrd="0" presId="urn:microsoft.com/office/officeart/2005/8/layout/hProcess9"/>
    <dgm:cxn modelId="{3DF3B0EC-08DA-4ED4-B81C-594557AF3035}" type="presParOf" srcId="{E641AF15-6A9F-4655-A870-6B9B2D7C7BC3}" destId="{A57A6454-2A69-4942-8431-C04455C9C13C}" srcOrd="1" destOrd="0" presId="urn:microsoft.com/office/officeart/2005/8/layout/hProcess9"/>
    <dgm:cxn modelId="{EDD44CB1-2FBD-42D8-8A1E-C1545185A401}" type="presParOf" srcId="{A57A6454-2A69-4942-8431-C04455C9C13C}" destId="{3FE0E66B-3185-4B15-A590-C61DD36E5E9B}" srcOrd="0" destOrd="0" presId="urn:microsoft.com/office/officeart/2005/8/layout/hProcess9"/>
    <dgm:cxn modelId="{20F99098-9CE5-480E-8B9E-A1D4A17C1833}" type="presParOf" srcId="{A57A6454-2A69-4942-8431-C04455C9C13C}" destId="{54694547-59F7-4B37-9146-695BC1901F73}" srcOrd="1" destOrd="0" presId="urn:microsoft.com/office/officeart/2005/8/layout/hProcess9"/>
    <dgm:cxn modelId="{17A586E3-1B87-4232-98D7-9B7BB29416DC}" type="presParOf" srcId="{A57A6454-2A69-4942-8431-C04455C9C13C}" destId="{BB68CCA2-C20F-4806-9D92-31F087B2C1A4}" srcOrd="2" destOrd="0" presId="urn:microsoft.com/office/officeart/2005/8/layout/hProcess9"/>
    <dgm:cxn modelId="{8FF35C71-3C89-4225-9E13-313B1B0EF295}" type="presParOf" srcId="{A57A6454-2A69-4942-8431-C04455C9C13C}" destId="{B5F1D808-F5BC-4DE0-8CAE-7BF805767733}" srcOrd="3" destOrd="0" presId="urn:microsoft.com/office/officeart/2005/8/layout/hProcess9"/>
    <dgm:cxn modelId="{D460051D-3D01-417F-B414-FBD9A995CC29}" type="presParOf" srcId="{A57A6454-2A69-4942-8431-C04455C9C13C}" destId="{44028140-A49F-4740-B92E-382EEC404B1D}" srcOrd="4" destOrd="0" presId="urn:microsoft.com/office/officeart/2005/8/layout/hProcess9"/>
    <dgm:cxn modelId="{2F18342D-D1C8-4CEB-B8F1-5DAAD35F22D8}" type="presParOf" srcId="{A57A6454-2A69-4942-8431-C04455C9C13C}" destId="{2771BB8A-AAE4-4CD0-A500-017F94D2C4B3}" srcOrd="5" destOrd="0" presId="urn:microsoft.com/office/officeart/2005/8/layout/hProcess9"/>
    <dgm:cxn modelId="{5DF83D5E-21A5-40CE-937A-AF6AD74BC975}" type="presParOf" srcId="{A57A6454-2A69-4942-8431-C04455C9C13C}" destId="{9690F836-DE95-41B5-86AF-CD729F00790B}"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34551-85E9-46A2-8BFC-3709AA0CD649}">
      <dsp:nvSpPr>
        <dsp:cNvPr id="0" name=""/>
        <dsp:cNvSpPr/>
      </dsp:nvSpPr>
      <dsp:spPr>
        <a:xfrm rot="10800000">
          <a:off x="1746098" y="1013"/>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What is a curriculum?</a:t>
          </a:r>
          <a:endParaRPr lang="en-US" sz="3000" kern="1200" dirty="0"/>
        </a:p>
      </dsp:txBody>
      <dsp:txXfrm rot="10800000">
        <a:off x="1902181" y="1013"/>
        <a:ext cx="6327165" cy="624334"/>
      </dsp:txXfrm>
    </dsp:sp>
    <dsp:sp modelId="{124712D4-8E5D-42BA-8F17-7E0F2B32F144}">
      <dsp:nvSpPr>
        <dsp:cNvPr id="0" name=""/>
        <dsp:cNvSpPr/>
      </dsp:nvSpPr>
      <dsp:spPr>
        <a:xfrm>
          <a:off x="1476914" y="1874"/>
          <a:ext cx="624334" cy="624334"/>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7000" b="-7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07C137-6EDF-4B7E-87D9-3A194B750F5B}">
      <dsp:nvSpPr>
        <dsp:cNvPr id="0" name=""/>
        <dsp:cNvSpPr/>
      </dsp:nvSpPr>
      <dsp:spPr>
        <a:xfrm rot="10800000">
          <a:off x="1787591" y="1592931"/>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U.K National Curriculum </a:t>
          </a:r>
        </a:p>
      </dsp:txBody>
      <dsp:txXfrm rot="10800000">
        <a:off x="1943674" y="1592931"/>
        <a:ext cx="6327165" cy="624334"/>
      </dsp:txXfrm>
    </dsp:sp>
    <dsp:sp modelId="{1C1EE99C-E7E9-468A-9E20-25D2FB46A2A1}">
      <dsp:nvSpPr>
        <dsp:cNvPr id="0" name=""/>
        <dsp:cNvSpPr/>
      </dsp:nvSpPr>
      <dsp:spPr>
        <a:xfrm>
          <a:off x="1476914" y="810876"/>
          <a:ext cx="624334" cy="624334"/>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5EE59E-780E-4CEB-988B-C53F65B9EA8E}">
      <dsp:nvSpPr>
        <dsp:cNvPr id="0" name=""/>
        <dsp:cNvSpPr/>
      </dsp:nvSpPr>
      <dsp:spPr>
        <a:xfrm rot="10800000">
          <a:off x="1673939" y="825786"/>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The Finnish Curriculum </a:t>
          </a:r>
          <a:endParaRPr lang="en-US" sz="3000" kern="1200" dirty="0"/>
        </a:p>
      </dsp:txBody>
      <dsp:txXfrm rot="10800000">
        <a:off x="1830022" y="825786"/>
        <a:ext cx="6327165" cy="624334"/>
      </dsp:txXfrm>
    </dsp:sp>
    <dsp:sp modelId="{30AF9225-2B98-4656-A23D-DC3D37509C4A}">
      <dsp:nvSpPr>
        <dsp:cNvPr id="0" name=""/>
        <dsp:cNvSpPr/>
      </dsp:nvSpPr>
      <dsp:spPr>
        <a:xfrm>
          <a:off x="1476914" y="1619878"/>
          <a:ext cx="624334" cy="624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C23D71-AAE2-42A5-9D9F-3B1D844A4B1D}">
      <dsp:nvSpPr>
        <dsp:cNvPr id="0" name=""/>
        <dsp:cNvSpPr/>
      </dsp:nvSpPr>
      <dsp:spPr>
        <a:xfrm rot="10800000">
          <a:off x="1789082" y="2428880"/>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Drawbacks </a:t>
          </a:r>
          <a:endParaRPr lang="en-US" sz="3000" kern="1200" dirty="0"/>
        </a:p>
      </dsp:txBody>
      <dsp:txXfrm rot="10800000">
        <a:off x="1945165" y="2428880"/>
        <a:ext cx="6327165" cy="624334"/>
      </dsp:txXfrm>
    </dsp:sp>
    <dsp:sp modelId="{F98B1B0D-B767-4419-BE93-2E55B50C4C7D}">
      <dsp:nvSpPr>
        <dsp:cNvPr id="0" name=""/>
        <dsp:cNvSpPr/>
      </dsp:nvSpPr>
      <dsp:spPr>
        <a:xfrm>
          <a:off x="1476914" y="2428880"/>
          <a:ext cx="624334" cy="624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94D15B-38F1-4C7C-8377-77084772E2F5}">
      <dsp:nvSpPr>
        <dsp:cNvPr id="0" name=""/>
        <dsp:cNvSpPr/>
      </dsp:nvSpPr>
      <dsp:spPr>
        <a:xfrm rot="10800000">
          <a:off x="1789082" y="3237882"/>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Positives </a:t>
          </a:r>
          <a:endParaRPr lang="en-US" sz="3000" kern="1200" dirty="0"/>
        </a:p>
      </dsp:txBody>
      <dsp:txXfrm rot="10800000">
        <a:off x="1945165" y="3237882"/>
        <a:ext cx="6327165" cy="624334"/>
      </dsp:txXfrm>
    </dsp:sp>
    <dsp:sp modelId="{1F34BD77-E68E-4E9A-AA05-5D41CFF88774}">
      <dsp:nvSpPr>
        <dsp:cNvPr id="0" name=""/>
        <dsp:cNvSpPr/>
      </dsp:nvSpPr>
      <dsp:spPr>
        <a:xfrm>
          <a:off x="1476914" y="3237882"/>
          <a:ext cx="624334" cy="624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465C5-BE13-42BE-87F8-C026A8E41077}">
      <dsp:nvSpPr>
        <dsp:cNvPr id="0" name=""/>
        <dsp:cNvSpPr/>
      </dsp:nvSpPr>
      <dsp:spPr>
        <a:xfrm>
          <a:off x="0" y="607855"/>
          <a:ext cx="6115385" cy="778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4622" tIns="395732" rIns="474622"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t>Read out 40 words to the teacher </a:t>
          </a:r>
          <a:endParaRPr lang="en-US" sz="1900" kern="1200" dirty="0"/>
        </a:p>
      </dsp:txBody>
      <dsp:txXfrm>
        <a:off x="0" y="607855"/>
        <a:ext cx="6115385" cy="778050"/>
      </dsp:txXfrm>
    </dsp:sp>
    <dsp:sp modelId="{7C2DDAE1-723C-4D67-9428-81B53DB7E9BB}">
      <dsp:nvSpPr>
        <dsp:cNvPr id="0" name=""/>
        <dsp:cNvSpPr/>
      </dsp:nvSpPr>
      <dsp:spPr>
        <a:xfrm>
          <a:off x="223291" y="263654"/>
          <a:ext cx="4280769"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803" tIns="0" rIns="161803" bIns="0" numCol="1" spcCol="1270" anchor="ctr" anchorCtr="0">
          <a:noAutofit/>
        </a:bodyPr>
        <a:lstStyle/>
        <a:p>
          <a:pPr lvl="0" algn="l" defTabSz="844550">
            <a:lnSpc>
              <a:spcPct val="90000"/>
            </a:lnSpc>
            <a:spcBef>
              <a:spcPct val="0"/>
            </a:spcBef>
            <a:spcAft>
              <a:spcPct val="35000"/>
            </a:spcAft>
          </a:pPr>
          <a:r>
            <a:rPr lang="en-US" sz="1900" kern="1200" dirty="0" smtClean="0"/>
            <a:t>Screening tests (Year 1)  </a:t>
          </a:r>
          <a:endParaRPr lang="en-US" sz="1900" kern="1200" dirty="0"/>
        </a:p>
      </dsp:txBody>
      <dsp:txXfrm>
        <a:off x="250671" y="291034"/>
        <a:ext cx="4226009" cy="506120"/>
      </dsp:txXfrm>
    </dsp:sp>
    <dsp:sp modelId="{1C401AA4-6D0E-48ED-980B-E3BF980F5810}">
      <dsp:nvSpPr>
        <dsp:cNvPr id="0" name=""/>
        <dsp:cNvSpPr/>
      </dsp:nvSpPr>
      <dsp:spPr>
        <a:xfrm>
          <a:off x="0" y="1780975"/>
          <a:ext cx="6115385" cy="778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4622" tIns="395732" rIns="474622"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err="1" smtClean="0"/>
            <a:t>Maths</a:t>
          </a:r>
          <a:r>
            <a:rPr lang="en-US" sz="1900" kern="1200" dirty="0" smtClean="0"/>
            <a:t>, English Grammar, punctuation and spelling </a:t>
          </a:r>
          <a:endParaRPr lang="en-US" sz="1900" kern="1200" dirty="0"/>
        </a:p>
      </dsp:txBody>
      <dsp:txXfrm>
        <a:off x="0" y="1780975"/>
        <a:ext cx="6115385" cy="778050"/>
      </dsp:txXfrm>
    </dsp:sp>
    <dsp:sp modelId="{BFF376C6-9EED-44C7-96C2-E649DA83515B}">
      <dsp:nvSpPr>
        <dsp:cNvPr id="0" name=""/>
        <dsp:cNvSpPr/>
      </dsp:nvSpPr>
      <dsp:spPr>
        <a:xfrm>
          <a:off x="305769" y="1488505"/>
          <a:ext cx="4280769"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803" tIns="0" rIns="161803" bIns="0" numCol="1" spcCol="1270" anchor="ctr" anchorCtr="0">
          <a:noAutofit/>
        </a:bodyPr>
        <a:lstStyle/>
        <a:p>
          <a:pPr lvl="0" algn="l" defTabSz="844550">
            <a:lnSpc>
              <a:spcPct val="90000"/>
            </a:lnSpc>
            <a:spcBef>
              <a:spcPct val="0"/>
            </a:spcBef>
            <a:spcAft>
              <a:spcPct val="35000"/>
            </a:spcAft>
          </a:pPr>
          <a:r>
            <a:rPr lang="en-US" sz="1900" kern="1200" dirty="0" smtClean="0"/>
            <a:t>Key Stage 1 tests </a:t>
          </a:r>
          <a:endParaRPr lang="en-US" sz="1900" kern="1200" dirty="0"/>
        </a:p>
      </dsp:txBody>
      <dsp:txXfrm>
        <a:off x="333149" y="1515885"/>
        <a:ext cx="4226009" cy="506120"/>
      </dsp:txXfrm>
    </dsp:sp>
    <dsp:sp modelId="{86CA0E21-72A7-4DC8-8249-38EF48CB15E4}">
      <dsp:nvSpPr>
        <dsp:cNvPr id="0" name=""/>
        <dsp:cNvSpPr/>
      </dsp:nvSpPr>
      <dsp:spPr>
        <a:xfrm>
          <a:off x="0" y="2930035"/>
          <a:ext cx="6115385" cy="778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4622" tIns="395732" rIns="474622"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smtClean="0"/>
            <a:t>Maths, English Grammar, punctuation and spelling </a:t>
          </a:r>
          <a:endParaRPr lang="en-US" sz="1900" kern="1200"/>
        </a:p>
      </dsp:txBody>
      <dsp:txXfrm>
        <a:off x="0" y="2930035"/>
        <a:ext cx="6115385" cy="778050"/>
      </dsp:txXfrm>
    </dsp:sp>
    <dsp:sp modelId="{001503A5-85EE-432C-BC6F-AE592A881160}">
      <dsp:nvSpPr>
        <dsp:cNvPr id="0" name=""/>
        <dsp:cNvSpPr/>
      </dsp:nvSpPr>
      <dsp:spPr>
        <a:xfrm>
          <a:off x="305769" y="2649595"/>
          <a:ext cx="4280769"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803" tIns="0" rIns="161803" bIns="0" numCol="1" spcCol="1270" anchor="ctr" anchorCtr="0">
          <a:noAutofit/>
        </a:bodyPr>
        <a:lstStyle/>
        <a:p>
          <a:pPr lvl="0" algn="l" defTabSz="844550">
            <a:lnSpc>
              <a:spcPct val="90000"/>
            </a:lnSpc>
            <a:spcBef>
              <a:spcPct val="0"/>
            </a:spcBef>
            <a:spcAft>
              <a:spcPct val="35000"/>
            </a:spcAft>
          </a:pPr>
          <a:r>
            <a:rPr lang="en-US" sz="1900" kern="1200" dirty="0" smtClean="0"/>
            <a:t>Key stages 2 tests</a:t>
          </a:r>
          <a:endParaRPr lang="en-US" sz="1900" kern="1200" dirty="0"/>
        </a:p>
      </dsp:txBody>
      <dsp:txXfrm>
        <a:off x="333149" y="2676975"/>
        <a:ext cx="4226009"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B16EE-7C09-44BC-A203-F61E620587AE}">
      <dsp:nvSpPr>
        <dsp:cNvPr id="0" name=""/>
        <dsp:cNvSpPr/>
      </dsp:nvSpPr>
      <dsp:spPr>
        <a:xfrm>
          <a:off x="754379" y="0"/>
          <a:ext cx="8549640" cy="393223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0E66B-3185-4B15-A590-C61DD36E5E9B}">
      <dsp:nvSpPr>
        <dsp:cNvPr id="0" name=""/>
        <dsp:cNvSpPr/>
      </dsp:nvSpPr>
      <dsp:spPr>
        <a:xfrm>
          <a:off x="3437" y="1006471"/>
          <a:ext cx="2233672" cy="19192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US" sz="1600" b="1" kern="1200" dirty="0" smtClean="0"/>
        </a:p>
        <a:p>
          <a:pPr lvl="0" algn="ctr" defTabSz="711200">
            <a:lnSpc>
              <a:spcPct val="90000"/>
            </a:lnSpc>
            <a:spcBef>
              <a:spcPct val="0"/>
            </a:spcBef>
            <a:spcAft>
              <a:spcPct val="35000"/>
            </a:spcAft>
          </a:pPr>
          <a:r>
            <a:rPr lang="en-US" sz="1600" b="1" kern="1200" dirty="0" smtClean="0"/>
            <a:t>Asses</a:t>
          </a:r>
        </a:p>
        <a:p>
          <a:pPr lvl="0" algn="ctr" defTabSz="711200">
            <a:lnSpc>
              <a:spcPct val="90000"/>
            </a:lnSpc>
            <a:spcBef>
              <a:spcPct val="0"/>
            </a:spcBef>
            <a:spcAft>
              <a:spcPct val="35000"/>
            </a:spcAft>
          </a:pPr>
          <a:r>
            <a:rPr lang="en-US" sz="1600" kern="1200" dirty="0" smtClean="0"/>
            <a:t>-Parents</a:t>
          </a:r>
        </a:p>
        <a:p>
          <a:pPr lvl="0" algn="ctr" defTabSz="711200">
            <a:lnSpc>
              <a:spcPct val="90000"/>
            </a:lnSpc>
            <a:spcBef>
              <a:spcPct val="0"/>
            </a:spcBef>
            <a:spcAft>
              <a:spcPct val="35000"/>
            </a:spcAft>
          </a:pPr>
          <a:r>
            <a:rPr lang="en-US" sz="1600" kern="1200" dirty="0" smtClean="0"/>
            <a:t>-Class Teacher</a:t>
          </a:r>
        </a:p>
        <a:p>
          <a:pPr lvl="0" algn="ctr" defTabSz="711200">
            <a:lnSpc>
              <a:spcPct val="90000"/>
            </a:lnSpc>
            <a:spcBef>
              <a:spcPct val="0"/>
            </a:spcBef>
            <a:spcAft>
              <a:spcPct val="35000"/>
            </a:spcAft>
          </a:pPr>
          <a:r>
            <a:rPr lang="en-US" sz="1600" kern="1200" dirty="0" smtClean="0"/>
            <a:t>-SENCO</a:t>
          </a:r>
        </a:p>
        <a:p>
          <a:pPr lvl="0" algn="ctr" defTabSz="711200">
            <a:lnSpc>
              <a:spcPct val="90000"/>
            </a:lnSpc>
            <a:spcBef>
              <a:spcPct val="0"/>
            </a:spcBef>
            <a:spcAft>
              <a:spcPct val="35000"/>
            </a:spcAft>
          </a:pPr>
          <a:endParaRPr lang="en-US" sz="2400" kern="1200" dirty="0"/>
        </a:p>
      </dsp:txBody>
      <dsp:txXfrm>
        <a:off x="97129" y="1100163"/>
        <a:ext cx="2046288" cy="1731909"/>
      </dsp:txXfrm>
    </dsp:sp>
    <dsp:sp modelId="{BB68CCA2-C20F-4806-9D92-31F087B2C1A4}">
      <dsp:nvSpPr>
        <dsp:cNvPr id="0" name=""/>
        <dsp:cNvSpPr/>
      </dsp:nvSpPr>
      <dsp:spPr>
        <a:xfrm>
          <a:off x="2609388" y="1042569"/>
          <a:ext cx="2233672" cy="184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endParaRPr lang="en-US" sz="1200" kern="1200" dirty="0" smtClean="0"/>
        </a:p>
        <a:p>
          <a:pPr lvl="0" algn="ctr" defTabSz="533400">
            <a:lnSpc>
              <a:spcPct val="90000"/>
            </a:lnSpc>
            <a:spcBef>
              <a:spcPct val="0"/>
            </a:spcBef>
            <a:spcAft>
              <a:spcPct val="35000"/>
            </a:spcAft>
          </a:pPr>
          <a:r>
            <a:rPr lang="en-US" sz="1600" b="1" kern="1200" dirty="0" smtClean="0"/>
            <a:t>Plan</a:t>
          </a:r>
        </a:p>
        <a:p>
          <a:pPr lvl="0" algn="ctr" defTabSz="533400">
            <a:lnSpc>
              <a:spcPct val="90000"/>
            </a:lnSpc>
            <a:spcBef>
              <a:spcPct val="0"/>
            </a:spcBef>
            <a:spcAft>
              <a:spcPct val="35000"/>
            </a:spcAft>
          </a:pPr>
          <a:r>
            <a:rPr lang="en-US" sz="1600" kern="1200" dirty="0" smtClean="0"/>
            <a:t>- Adjustments</a:t>
          </a:r>
        </a:p>
        <a:p>
          <a:pPr lvl="0" algn="ctr" defTabSz="533400">
            <a:lnSpc>
              <a:spcPct val="90000"/>
            </a:lnSpc>
            <a:spcBef>
              <a:spcPct val="0"/>
            </a:spcBef>
            <a:spcAft>
              <a:spcPct val="35000"/>
            </a:spcAft>
          </a:pPr>
          <a:r>
            <a:rPr lang="en-US" sz="1600" kern="1200" dirty="0" smtClean="0"/>
            <a:t>- Interventions</a:t>
          </a:r>
        </a:p>
        <a:p>
          <a:pPr lvl="0" algn="ctr" defTabSz="533400">
            <a:lnSpc>
              <a:spcPct val="90000"/>
            </a:lnSpc>
            <a:spcBef>
              <a:spcPct val="0"/>
            </a:spcBef>
            <a:spcAft>
              <a:spcPct val="35000"/>
            </a:spcAft>
          </a:pPr>
          <a:r>
            <a:rPr lang="en-US" sz="1600" kern="1200" dirty="0" smtClean="0"/>
            <a:t>- Targets</a:t>
          </a:r>
        </a:p>
        <a:p>
          <a:pPr lvl="0" algn="ctr" defTabSz="533400">
            <a:lnSpc>
              <a:spcPct val="90000"/>
            </a:lnSpc>
            <a:spcBef>
              <a:spcPct val="0"/>
            </a:spcBef>
            <a:spcAft>
              <a:spcPct val="35000"/>
            </a:spcAft>
          </a:pPr>
          <a:r>
            <a:rPr lang="en-US" sz="1200" kern="1200" dirty="0" smtClean="0"/>
            <a:t>		</a:t>
          </a:r>
          <a:endParaRPr lang="en-US" sz="1200" kern="1200" dirty="0"/>
        </a:p>
      </dsp:txBody>
      <dsp:txXfrm>
        <a:off x="2699556" y="1132737"/>
        <a:ext cx="2053336" cy="1666761"/>
      </dsp:txXfrm>
    </dsp:sp>
    <dsp:sp modelId="{44028140-A49F-4740-B92E-382EEC404B1D}">
      <dsp:nvSpPr>
        <dsp:cNvPr id="0" name=""/>
        <dsp:cNvSpPr/>
      </dsp:nvSpPr>
      <dsp:spPr>
        <a:xfrm>
          <a:off x="5172516" y="958349"/>
          <a:ext cx="2233672" cy="20396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smtClean="0"/>
            <a:t>Do</a:t>
          </a:r>
        </a:p>
        <a:p>
          <a:pPr lvl="0" algn="ctr" defTabSz="711200">
            <a:lnSpc>
              <a:spcPct val="90000"/>
            </a:lnSpc>
            <a:spcBef>
              <a:spcPct val="0"/>
            </a:spcBef>
            <a:spcAft>
              <a:spcPct val="35000"/>
            </a:spcAft>
          </a:pPr>
          <a:r>
            <a:rPr lang="en-US" sz="1600" kern="1200" dirty="0" smtClean="0"/>
            <a:t>- Assessing child's work </a:t>
          </a:r>
        </a:p>
        <a:p>
          <a:pPr lvl="0" algn="ctr" defTabSz="711200">
            <a:lnSpc>
              <a:spcPct val="90000"/>
            </a:lnSpc>
            <a:spcBef>
              <a:spcPct val="0"/>
            </a:spcBef>
            <a:spcAft>
              <a:spcPct val="35000"/>
            </a:spcAft>
          </a:pPr>
          <a:r>
            <a:rPr lang="en-US" sz="1400" kern="1200" dirty="0" smtClean="0"/>
            <a:t>	</a:t>
          </a:r>
          <a:endParaRPr lang="en-US" sz="1400" kern="1200" dirty="0"/>
        </a:p>
      </dsp:txBody>
      <dsp:txXfrm>
        <a:off x="5272081" y="1057914"/>
        <a:ext cx="2034542" cy="1840474"/>
      </dsp:txXfrm>
    </dsp:sp>
    <dsp:sp modelId="{9690F836-DE95-41B5-86AF-CD729F00790B}">
      <dsp:nvSpPr>
        <dsp:cNvPr id="0" name=""/>
        <dsp:cNvSpPr/>
      </dsp:nvSpPr>
      <dsp:spPr>
        <a:xfrm>
          <a:off x="7691770" y="958341"/>
          <a:ext cx="2233672" cy="19433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endParaRPr lang="en-US" sz="1400" kern="1200" dirty="0" smtClean="0"/>
        </a:p>
        <a:p>
          <a:pPr lvl="0" algn="ctr" defTabSz="622300">
            <a:lnSpc>
              <a:spcPct val="90000"/>
            </a:lnSpc>
            <a:spcBef>
              <a:spcPct val="0"/>
            </a:spcBef>
            <a:spcAft>
              <a:spcPct val="35000"/>
            </a:spcAft>
          </a:pPr>
          <a:r>
            <a:rPr lang="en-US" sz="1600" b="1" kern="1200" dirty="0" smtClean="0"/>
            <a:t>Review</a:t>
          </a:r>
        </a:p>
        <a:p>
          <a:pPr lvl="0" algn="ctr" defTabSz="622300">
            <a:lnSpc>
              <a:spcPct val="90000"/>
            </a:lnSpc>
            <a:spcBef>
              <a:spcPct val="0"/>
            </a:spcBef>
            <a:spcAft>
              <a:spcPct val="35000"/>
            </a:spcAft>
          </a:pPr>
          <a:r>
            <a:rPr lang="en-US" sz="1600" b="0" kern="1200" dirty="0" smtClean="0"/>
            <a:t>- Are targets being met</a:t>
          </a:r>
        </a:p>
        <a:p>
          <a:pPr lvl="0" algn="ctr" defTabSz="622300">
            <a:lnSpc>
              <a:spcPct val="90000"/>
            </a:lnSpc>
            <a:spcBef>
              <a:spcPct val="0"/>
            </a:spcBef>
            <a:spcAft>
              <a:spcPct val="35000"/>
            </a:spcAft>
          </a:pPr>
          <a:r>
            <a:rPr lang="en-US" sz="1600" b="0" kern="1200" dirty="0" smtClean="0"/>
            <a:t>- Impact and quality </a:t>
          </a:r>
        </a:p>
        <a:p>
          <a:pPr lvl="0" algn="ctr" defTabSz="622300">
            <a:lnSpc>
              <a:spcPct val="90000"/>
            </a:lnSpc>
            <a:spcBef>
              <a:spcPct val="0"/>
            </a:spcBef>
            <a:spcAft>
              <a:spcPct val="35000"/>
            </a:spcAft>
          </a:pPr>
          <a:endParaRPr lang="en-US" sz="1400" b="1" kern="1200" dirty="0" smtClean="0"/>
        </a:p>
        <a:p>
          <a:pPr lvl="0" algn="ctr" defTabSz="622300">
            <a:lnSpc>
              <a:spcPct val="90000"/>
            </a:lnSpc>
            <a:spcBef>
              <a:spcPct val="0"/>
            </a:spcBef>
            <a:spcAft>
              <a:spcPct val="35000"/>
            </a:spcAft>
          </a:pPr>
          <a:endParaRPr lang="en-US" sz="1400" kern="1200" dirty="0"/>
        </a:p>
      </dsp:txBody>
      <dsp:txXfrm>
        <a:off x="7786637" y="1053208"/>
        <a:ext cx="2043938" cy="175362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11/21/2017</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11/21/2017</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11/21/2017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11/21/2017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11/21/2017</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11/21/2017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11/21/2017</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Curriculum Studies</a:t>
            </a:r>
            <a:br>
              <a:rPr lang="en-GB" b="1" dirty="0"/>
            </a:br>
            <a:endParaRPr lang="en-GB" dirty="0"/>
          </a:p>
        </p:txBody>
      </p:sp>
      <p:sp>
        <p:nvSpPr>
          <p:cNvPr id="3" name="Subtitle 2"/>
          <p:cNvSpPr>
            <a:spLocks noGrp="1"/>
          </p:cNvSpPr>
          <p:nvPr>
            <p:ph type="subTitle" idx="1"/>
          </p:nvPr>
        </p:nvSpPr>
        <p:spPr>
          <a:xfrm>
            <a:off x="1561708" y="3989730"/>
            <a:ext cx="9070848" cy="457201"/>
          </a:xfrm>
        </p:spPr>
        <p:txBody>
          <a:bodyPr/>
          <a:lstStyle/>
          <a:p>
            <a:r>
              <a:rPr lang="en-GB" dirty="0" smtClean="0"/>
              <a:t>Sophie Hassett P147251</a:t>
            </a:r>
            <a:endParaRPr lang="en-GB" dirty="0"/>
          </a:p>
        </p:txBody>
      </p:sp>
    </p:spTree>
    <p:extLst>
      <p:ext uri="{BB962C8B-B14F-4D97-AF65-F5344CB8AC3E}">
        <p14:creationId xmlns:p14="http://schemas.microsoft.com/office/powerpoint/2010/main" val="1395465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presentation will include..</a:t>
            </a:r>
            <a:endParaRPr lang="en-GB" dirty="0"/>
          </a:p>
        </p:txBody>
      </p:sp>
      <p:graphicFrame>
        <p:nvGraphicFramePr>
          <p:cNvPr id="4" name="Diagram 3"/>
          <p:cNvGraphicFramePr/>
          <p:nvPr>
            <p:extLst>
              <p:ext uri="{D42A27DB-BD31-4B8C-83A1-F6EECF244321}">
                <p14:modId xmlns:p14="http://schemas.microsoft.com/office/powerpoint/2010/main" val="3437287133"/>
              </p:ext>
            </p:extLst>
          </p:nvPr>
        </p:nvGraphicFramePr>
        <p:xfrm>
          <a:off x="1066800" y="2014194"/>
          <a:ext cx="9749246" cy="3864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890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Curriculum mean?</a:t>
            </a:r>
            <a:endParaRPr lang="en-GB" dirty="0"/>
          </a:p>
        </p:txBody>
      </p:sp>
      <p:sp>
        <p:nvSpPr>
          <p:cNvPr id="3" name="Content Placeholder 2"/>
          <p:cNvSpPr>
            <a:spLocks noGrp="1"/>
          </p:cNvSpPr>
          <p:nvPr>
            <p:ph idx="1"/>
          </p:nvPr>
        </p:nvSpPr>
        <p:spPr/>
        <p:txBody>
          <a:bodyPr/>
          <a:lstStyle/>
          <a:p>
            <a:r>
              <a:rPr lang="en-GB" dirty="0"/>
              <a:t>According to Egan (1983) curriculum is considered to be the studies of enhancing knowledge with a considered structure, being able to provide knowledge following a structured pattern. </a:t>
            </a:r>
            <a:endParaRPr lang="en-GB" dirty="0" smtClean="0"/>
          </a:p>
          <a:p>
            <a:r>
              <a:rPr lang="en-GB" dirty="0" smtClean="0"/>
              <a:t>UNESCO (2017) considers curriculum to be a </a:t>
            </a:r>
            <a:r>
              <a:rPr lang="en-GB" dirty="0"/>
              <a:t>vital teaching and learning element that is reflective of a society, being able to provide a clear guidance for all educational </a:t>
            </a:r>
            <a:r>
              <a:rPr lang="en-GB" dirty="0" smtClean="0"/>
              <a:t>stakeholders.</a:t>
            </a:r>
          </a:p>
          <a:p>
            <a:r>
              <a:rPr lang="en-GB" dirty="0" smtClean="0"/>
              <a:t>Negatively.. </a:t>
            </a:r>
          </a:p>
          <a:p>
            <a:r>
              <a:rPr lang="en-GB" dirty="0" smtClean="0"/>
              <a:t>Kelly (1999) believes that the curriculum is a syllabus that actually hinders the level that a teacher can provide for a learner due to following a concrete list of subjects without any other exploration. </a:t>
            </a:r>
          </a:p>
          <a:p>
            <a:endParaRPr lang="en-GB" dirty="0"/>
          </a:p>
        </p:txBody>
      </p:sp>
    </p:spTree>
    <p:extLst>
      <p:ext uri="{BB962C8B-B14F-4D97-AF65-F5344CB8AC3E}">
        <p14:creationId xmlns:p14="http://schemas.microsoft.com/office/powerpoint/2010/main" val="419652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Finnish curriculum </a:t>
            </a:r>
            <a:endParaRPr lang="en-GB" dirty="0"/>
          </a:p>
        </p:txBody>
      </p:sp>
      <p:sp>
        <p:nvSpPr>
          <p:cNvPr id="3" name="Content Placeholder 2"/>
          <p:cNvSpPr>
            <a:spLocks noGrp="1"/>
          </p:cNvSpPr>
          <p:nvPr>
            <p:ph idx="1"/>
          </p:nvPr>
        </p:nvSpPr>
        <p:spPr/>
        <p:txBody>
          <a:bodyPr>
            <a:normAutofit/>
          </a:bodyPr>
          <a:lstStyle/>
          <a:p>
            <a:r>
              <a:rPr lang="en-GB" dirty="0" smtClean="0"/>
              <a:t>According to </a:t>
            </a:r>
            <a:r>
              <a:rPr lang="en-GB" dirty="0" err="1" smtClean="0"/>
              <a:t>Sahlberg</a:t>
            </a:r>
            <a:r>
              <a:rPr lang="en-GB" dirty="0" smtClean="0"/>
              <a:t> (2015), Finland has the most successful education system which other counties should learn from. </a:t>
            </a:r>
          </a:p>
          <a:p>
            <a:r>
              <a:rPr lang="en-GB" dirty="0" smtClean="0"/>
              <a:t>PISA results (OECD, 2016)</a:t>
            </a:r>
          </a:p>
          <a:p>
            <a:r>
              <a:rPr lang="en-GB" dirty="0" smtClean="0"/>
              <a:t>Not as academically striving as may be perceived compared to other countries (Lopez, 2012).</a:t>
            </a:r>
          </a:p>
          <a:p>
            <a:r>
              <a:rPr lang="en-GB" dirty="0" smtClean="0"/>
              <a:t>Finland has a one core curriculum </a:t>
            </a:r>
          </a:p>
          <a:p>
            <a:pPr marL="0" indent="0">
              <a:buNone/>
            </a:pPr>
            <a:r>
              <a:rPr lang="en-GB" dirty="0" smtClean="0"/>
              <a:t>      - Must learn Swedish and Finnish and another foreign language</a:t>
            </a:r>
          </a:p>
          <a:p>
            <a:pPr marL="0" indent="0">
              <a:buNone/>
            </a:pPr>
            <a:r>
              <a:rPr lang="en-GB" dirty="0"/>
              <a:t> </a:t>
            </a:r>
            <a:r>
              <a:rPr lang="en-GB" dirty="0" smtClean="0"/>
              <a:t>     -  National curriculum serves as a guide to educational stakeholders rather than a lesson guide.</a:t>
            </a:r>
          </a:p>
          <a:p>
            <a:pPr marL="0" indent="0">
              <a:buNone/>
            </a:pPr>
            <a:r>
              <a:rPr lang="en-GB" dirty="0"/>
              <a:t> </a:t>
            </a:r>
            <a:r>
              <a:rPr lang="en-GB" dirty="0" smtClean="0"/>
              <a:t>     -  Curriculum focusing on developing creativity and an individuals management (NCEE, Undated). </a:t>
            </a:r>
          </a:p>
          <a:p>
            <a:r>
              <a:rPr lang="en-GB" dirty="0" smtClean="0"/>
              <a:t>   -</a:t>
            </a:r>
            <a:r>
              <a:rPr lang="en-GB" dirty="0"/>
              <a:t>Finnish students do </a:t>
            </a:r>
            <a:r>
              <a:rPr lang="en-GB" dirty="0" smtClean="0"/>
              <a:t>smallest amount of class hours least </a:t>
            </a:r>
            <a:r>
              <a:rPr lang="en-GB" dirty="0"/>
              <a:t>number of </a:t>
            </a:r>
            <a:r>
              <a:rPr lang="en-GB" dirty="0" smtClean="0"/>
              <a:t>hours in class.</a:t>
            </a:r>
          </a:p>
          <a:p>
            <a:pPr marL="0" indent="0">
              <a:buNone/>
            </a:pPr>
            <a:r>
              <a:rPr lang="en-GB" dirty="0"/>
              <a:t> </a:t>
            </a:r>
            <a:r>
              <a:rPr lang="en-GB" dirty="0" smtClean="0"/>
              <a:t>      - No exams until the age of 17  (</a:t>
            </a:r>
            <a:r>
              <a:rPr lang="en-GB" dirty="0" err="1" smtClean="0"/>
              <a:t>Sahlberg</a:t>
            </a:r>
            <a:r>
              <a:rPr lang="en-GB" dirty="0" smtClean="0"/>
              <a:t>, 2015).</a:t>
            </a:r>
          </a:p>
        </p:txBody>
      </p:sp>
    </p:spTree>
    <p:extLst>
      <p:ext uri="{BB962C8B-B14F-4D97-AF65-F5344CB8AC3E}">
        <p14:creationId xmlns:p14="http://schemas.microsoft.com/office/powerpoint/2010/main" val="158660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05687" y="1012718"/>
            <a:ext cx="3920261" cy="4903863"/>
          </a:xfrm>
          <a:prstGeom prst="rect">
            <a:avLst/>
          </a:prstGeom>
        </p:spPr>
      </p:pic>
      <p:sp>
        <p:nvSpPr>
          <p:cNvPr id="5" name="TextBox 4"/>
          <p:cNvSpPr txBox="1"/>
          <p:nvPr/>
        </p:nvSpPr>
        <p:spPr>
          <a:xfrm>
            <a:off x="1461637" y="6152605"/>
            <a:ext cx="3513909" cy="369332"/>
          </a:xfrm>
          <a:prstGeom prst="rect">
            <a:avLst/>
          </a:prstGeom>
          <a:noFill/>
        </p:spPr>
        <p:txBody>
          <a:bodyPr wrap="square" rtlCol="0">
            <a:spAutoFit/>
          </a:bodyPr>
          <a:lstStyle/>
          <a:p>
            <a:endParaRPr lang="en-GB" dirty="0"/>
          </a:p>
        </p:txBody>
      </p:sp>
      <p:sp>
        <p:nvSpPr>
          <p:cNvPr id="6" name="TextBox 5"/>
          <p:cNvSpPr txBox="1"/>
          <p:nvPr/>
        </p:nvSpPr>
        <p:spPr>
          <a:xfrm>
            <a:off x="805687" y="5967939"/>
            <a:ext cx="4743220" cy="369332"/>
          </a:xfrm>
          <a:prstGeom prst="rect">
            <a:avLst/>
          </a:prstGeom>
          <a:noFill/>
        </p:spPr>
        <p:txBody>
          <a:bodyPr wrap="square" rtlCol="0">
            <a:spAutoFit/>
          </a:bodyPr>
          <a:lstStyle/>
          <a:p>
            <a:r>
              <a:rPr lang="en-GB" dirty="0" smtClean="0"/>
              <a:t>Finnish National Agency of Education, 2017)</a:t>
            </a:r>
            <a:endParaRPr lang="en-GB" dirty="0"/>
          </a:p>
        </p:txBody>
      </p:sp>
      <p:sp>
        <p:nvSpPr>
          <p:cNvPr id="8" name="TextBox 7"/>
          <p:cNvSpPr txBox="1"/>
          <p:nvPr/>
        </p:nvSpPr>
        <p:spPr>
          <a:xfrm>
            <a:off x="1055285" y="366387"/>
            <a:ext cx="8987245" cy="646331"/>
          </a:xfrm>
          <a:prstGeom prst="rect">
            <a:avLst/>
          </a:prstGeom>
          <a:noFill/>
        </p:spPr>
        <p:txBody>
          <a:bodyPr wrap="square" rtlCol="0">
            <a:spAutoFit/>
          </a:bodyPr>
          <a:lstStyle/>
          <a:p>
            <a:r>
              <a:rPr lang="en-GB" sz="3600" dirty="0" smtClean="0"/>
              <a:t>The Structure of the Finnish Education system </a:t>
            </a:r>
            <a:endParaRPr lang="en-GB" sz="3600" dirty="0"/>
          </a:p>
        </p:txBody>
      </p:sp>
      <p:sp>
        <p:nvSpPr>
          <p:cNvPr id="9" name="TextBox 8"/>
          <p:cNvSpPr txBox="1"/>
          <p:nvPr/>
        </p:nvSpPr>
        <p:spPr>
          <a:xfrm>
            <a:off x="5277394" y="1293223"/>
            <a:ext cx="5852160"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In the 1970’s Finland moved to a Comprehensive Schooling System. </a:t>
            </a:r>
          </a:p>
          <a:p>
            <a:pPr marL="285750" indent="-285750">
              <a:buFont typeface="Arial" panose="020B0604020202020204" pitchFamily="34" charset="0"/>
              <a:buChar char="•"/>
            </a:pPr>
            <a:r>
              <a:rPr lang="en-GB" dirty="0" smtClean="0"/>
              <a:t>The prior education system was not catered for all demographics of </a:t>
            </a:r>
            <a:r>
              <a:rPr lang="en-GB" dirty="0"/>
              <a:t>the nation (</a:t>
            </a:r>
            <a:r>
              <a:rPr lang="en-GB" dirty="0" smtClean="0"/>
              <a:t>Tryggvason, 2009) </a:t>
            </a:r>
          </a:p>
          <a:p>
            <a:pPr marL="285750" indent="-285750">
              <a:buFont typeface="Arial" panose="020B0604020202020204" pitchFamily="34" charset="0"/>
              <a:buChar char="•"/>
            </a:pPr>
            <a:r>
              <a:rPr lang="en-GB" dirty="0" smtClean="0"/>
              <a:t>The goal of the new education system was to enable equality and provide better educated pupils while simultaneously providing high quality educational opportunities for all (</a:t>
            </a:r>
            <a:r>
              <a:rPr lang="en-GB" dirty="0" err="1" smtClean="0"/>
              <a:t>Tuovinen</a:t>
            </a:r>
            <a:r>
              <a:rPr lang="en-GB" dirty="0" smtClean="0"/>
              <a:t> ,2008).</a:t>
            </a:r>
          </a:p>
          <a:p>
            <a:pPr marL="285750" indent="-285750">
              <a:buFont typeface="Arial" panose="020B0604020202020204" pitchFamily="34" charset="0"/>
              <a:buChar char="•"/>
            </a:pPr>
            <a:r>
              <a:rPr lang="en-GB" dirty="0" smtClean="0"/>
              <a:t>Start school with one year of pre school but it is not compulsory to start until the age of 7. </a:t>
            </a:r>
          </a:p>
          <a:p>
            <a:pPr marL="285750" indent="-285750">
              <a:buFont typeface="Arial" panose="020B0604020202020204" pitchFamily="34" charset="0"/>
              <a:buChar char="•"/>
            </a:pPr>
            <a:r>
              <a:rPr lang="en-GB" dirty="0" smtClean="0"/>
              <a:t>Followed by nine years of Comprehensive schooling.</a:t>
            </a:r>
          </a:p>
          <a:p>
            <a:pPr marL="285750" indent="-285750">
              <a:buFont typeface="Arial" panose="020B0604020202020204" pitchFamily="34" charset="0"/>
              <a:buChar char="•"/>
            </a:pPr>
            <a:r>
              <a:rPr lang="en-GB" dirty="0" smtClean="0"/>
              <a:t> </a:t>
            </a:r>
            <a:r>
              <a:rPr lang="en-GB" dirty="0"/>
              <a:t>This is followed by nine years of at comprehensive school</a:t>
            </a:r>
            <a:r>
              <a:rPr lang="en-GB" dirty="0" smtClean="0"/>
              <a:t>.</a:t>
            </a:r>
          </a:p>
          <a:p>
            <a:pPr marL="285750" indent="-285750">
              <a:buFont typeface="Arial" panose="020B0604020202020204" pitchFamily="34" charset="0"/>
              <a:buChar char="•"/>
            </a:pPr>
            <a:r>
              <a:rPr lang="en-GB" dirty="0" smtClean="0"/>
              <a:t>Students may choose to leave after this but 95% will stay on to study (NFEE, 2017).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889636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832" y="505632"/>
            <a:ext cx="10058400" cy="1371600"/>
          </a:xfrm>
        </p:spPr>
        <p:txBody>
          <a:bodyPr>
            <a:normAutofit fontScale="90000"/>
          </a:bodyPr>
          <a:lstStyle/>
          <a:p>
            <a:r>
              <a:rPr lang="en-GB" dirty="0" smtClean="0"/>
              <a:t>Positive -Heavy emphasis on play in the curriculum  </a:t>
            </a:r>
            <a:endParaRPr lang="en-GB" dirty="0"/>
          </a:p>
        </p:txBody>
      </p:sp>
      <p:sp>
        <p:nvSpPr>
          <p:cNvPr id="3" name="Content Placeholder 2"/>
          <p:cNvSpPr>
            <a:spLocks noGrp="1"/>
          </p:cNvSpPr>
          <p:nvPr>
            <p:ph idx="1"/>
          </p:nvPr>
        </p:nvSpPr>
        <p:spPr>
          <a:xfrm>
            <a:off x="717884" y="1707887"/>
            <a:ext cx="3962400" cy="3931920"/>
          </a:xfrm>
        </p:spPr>
        <p:txBody>
          <a:bodyPr>
            <a:normAutofit lnSpcReduction="10000"/>
          </a:bodyPr>
          <a:lstStyle/>
          <a:p>
            <a:r>
              <a:rPr lang="en-GB" dirty="0" smtClean="0"/>
              <a:t>The Finnish curriculum heavily focus’ on the importance of play due to the factors such as self discovery and building of imaginative skills (</a:t>
            </a:r>
            <a:r>
              <a:rPr lang="en-GB" dirty="0" err="1" smtClean="0"/>
              <a:t>Sahlberg</a:t>
            </a:r>
            <a:r>
              <a:rPr lang="en-GB" dirty="0" smtClean="0"/>
              <a:t>, 2015)</a:t>
            </a:r>
          </a:p>
          <a:p>
            <a:r>
              <a:rPr lang="en-GB" dirty="0" smtClean="0"/>
              <a:t>An </a:t>
            </a:r>
            <a:r>
              <a:rPr lang="en-GB" dirty="0"/>
              <a:t>individual’s basic skills will be seen through play and this will also help a child’s character grow and flourish. </a:t>
            </a:r>
            <a:endParaRPr lang="en-GB" dirty="0" smtClean="0"/>
          </a:p>
          <a:p>
            <a:r>
              <a:rPr lang="en-GB" dirty="0" smtClean="0"/>
              <a:t>The </a:t>
            </a:r>
            <a:r>
              <a:rPr lang="en-GB" dirty="0"/>
              <a:t>basic foundation of the new curriculum is to help each child grow in to a successful </a:t>
            </a:r>
            <a:r>
              <a:rPr lang="en-GB" dirty="0" smtClean="0"/>
              <a:t>citizen  (Smith, 2017)</a:t>
            </a:r>
          </a:p>
          <a:p>
            <a:r>
              <a:rPr lang="en-GB" dirty="0" err="1" smtClean="0"/>
              <a:t>Choing</a:t>
            </a:r>
            <a:r>
              <a:rPr lang="en-GB" dirty="0" smtClean="0"/>
              <a:t> (2016), believes that when we disregard the importance of play, society loses character and growth.   </a:t>
            </a:r>
            <a:endParaRPr lang="en-GB" dirty="0"/>
          </a:p>
        </p:txBody>
      </p:sp>
      <p:sp>
        <p:nvSpPr>
          <p:cNvPr id="11" name="TextBox 10"/>
          <p:cNvSpPr txBox="1"/>
          <p:nvPr/>
        </p:nvSpPr>
        <p:spPr>
          <a:xfrm>
            <a:off x="5727032" y="4704347"/>
            <a:ext cx="3632333" cy="1347537"/>
          </a:xfrm>
          <a:prstGeom prst="rect">
            <a:avLst/>
          </a:prstGeom>
          <a:noFill/>
        </p:spPr>
        <p:txBody>
          <a:bodyPr wrap="square" rtlCol="0">
            <a:spAutoFit/>
          </a:bodyPr>
          <a:lstStyle/>
          <a:p>
            <a:endParaRPr lang="en-GB" dirty="0"/>
          </a:p>
        </p:txBody>
      </p:sp>
      <p:sp>
        <p:nvSpPr>
          <p:cNvPr id="12" name="Rounded Rectangle 11"/>
          <p:cNvSpPr/>
          <p:nvPr/>
        </p:nvSpPr>
        <p:spPr>
          <a:xfrm>
            <a:off x="5342021" y="1383938"/>
            <a:ext cx="6124074" cy="42558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5727032" y="1672389"/>
            <a:ext cx="5185610" cy="3970318"/>
          </a:xfrm>
          <a:prstGeom prst="rect">
            <a:avLst/>
          </a:prstGeom>
          <a:noFill/>
        </p:spPr>
        <p:txBody>
          <a:bodyPr wrap="square" rtlCol="0">
            <a:spAutoFit/>
          </a:bodyPr>
          <a:lstStyle/>
          <a:p>
            <a:r>
              <a:rPr lang="en-GB" dirty="0" smtClean="0"/>
              <a:t>How is this different in the </a:t>
            </a:r>
            <a:r>
              <a:rPr lang="en-GB" dirty="0" err="1" smtClean="0"/>
              <a:t>the</a:t>
            </a:r>
            <a:r>
              <a:rPr lang="en-GB" dirty="0" smtClean="0"/>
              <a:t> UK National Curriculum?</a:t>
            </a:r>
            <a:endParaRPr lang="en-GB" dirty="0"/>
          </a:p>
          <a:p>
            <a:pPr marL="285750" indent="-285750">
              <a:buFont typeface="Arial" panose="020B0604020202020204" pitchFamily="34" charset="0"/>
              <a:buChar char="•"/>
            </a:pPr>
            <a:r>
              <a:rPr lang="en-GB" dirty="0"/>
              <a:t>The UK curriculum does not allow so much exploration due to the testing and structured system. </a:t>
            </a:r>
          </a:p>
          <a:p>
            <a:pPr marL="285750" indent="-285750">
              <a:buFont typeface="Arial" panose="020B0604020202020204" pitchFamily="34" charset="0"/>
              <a:buChar char="•"/>
            </a:pPr>
            <a:r>
              <a:rPr lang="en-GB" dirty="0"/>
              <a:t>The curriculum does discuss play but this is not supported through key stages. </a:t>
            </a:r>
            <a:endParaRPr lang="en-GB" dirty="0" smtClean="0"/>
          </a:p>
          <a:p>
            <a:pPr marL="285750" indent="-285750">
              <a:buFont typeface="Arial" panose="020B0604020202020204" pitchFamily="34" charset="0"/>
              <a:buChar char="•"/>
            </a:pPr>
            <a:r>
              <a:rPr lang="en-GB" dirty="0" err="1" smtClean="0"/>
              <a:t>Plowden</a:t>
            </a:r>
            <a:r>
              <a:rPr lang="en-GB" dirty="0" smtClean="0"/>
              <a:t> report was heavily influenced by Jean Piaget who was central to the change in the Primary school curriculum (</a:t>
            </a:r>
            <a:r>
              <a:rPr lang="en-GB" dirty="0" err="1" smtClean="0"/>
              <a:t>Mclead</a:t>
            </a:r>
            <a:r>
              <a:rPr lang="en-GB" dirty="0" smtClean="0"/>
              <a:t>, 2012)</a:t>
            </a:r>
          </a:p>
          <a:p>
            <a:pPr marL="285750" indent="-285750">
              <a:buFont typeface="Arial" panose="020B0604020202020204" pitchFamily="34" charset="0"/>
              <a:buChar char="•"/>
            </a:pPr>
            <a:r>
              <a:rPr lang="en-GB" dirty="0" smtClean="0"/>
              <a:t>Piaget (1958), believed that skills such as problem solving could only be inhabited via learning through play.</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835723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663" y="101173"/>
            <a:ext cx="10058400" cy="1371600"/>
          </a:xfrm>
        </p:spPr>
        <p:txBody>
          <a:bodyPr/>
          <a:lstStyle/>
          <a:p>
            <a:r>
              <a:rPr lang="en-GB" dirty="0" smtClean="0"/>
              <a:t>Positive - Exams and testing </a:t>
            </a:r>
            <a:endParaRPr lang="en-GB" dirty="0"/>
          </a:p>
        </p:txBody>
      </p:sp>
      <p:sp>
        <p:nvSpPr>
          <p:cNvPr id="3" name="Content Placeholder 2"/>
          <p:cNvSpPr>
            <a:spLocks noGrp="1"/>
          </p:cNvSpPr>
          <p:nvPr>
            <p:ph idx="1"/>
          </p:nvPr>
        </p:nvSpPr>
        <p:spPr>
          <a:xfrm>
            <a:off x="850231" y="1472772"/>
            <a:ext cx="3204411" cy="4073785"/>
          </a:xfrm>
        </p:spPr>
        <p:txBody>
          <a:bodyPr>
            <a:noAutofit/>
          </a:bodyPr>
          <a:lstStyle/>
          <a:p>
            <a:r>
              <a:rPr lang="en-GB" sz="1400" dirty="0"/>
              <a:t>It is important to consider testing and examinations as it is something that is so heavily focused on in the National curriculum (</a:t>
            </a:r>
            <a:r>
              <a:rPr lang="en-GB" sz="1400" dirty="0" err="1"/>
              <a:t>Boxley</a:t>
            </a:r>
            <a:r>
              <a:rPr lang="en-GB" sz="1400" dirty="0"/>
              <a:t>, 2016</a:t>
            </a:r>
            <a:r>
              <a:rPr lang="en-GB" sz="1400" dirty="0" smtClean="0"/>
              <a:t>).</a:t>
            </a:r>
          </a:p>
          <a:p>
            <a:r>
              <a:rPr lang="en-GB" sz="1400" dirty="0"/>
              <a:t>According to the chartered institute of educational assessors (2014), it is Finland’s assessment </a:t>
            </a:r>
            <a:r>
              <a:rPr lang="en-GB" sz="1400" dirty="0" smtClean="0"/>
              <a:t>method </a:t>
            </a:r>
            <a:r>
              <a:rPr lang="en-GB" sz="1400" dirty="0"/>
              <a:t>and lack of examinations that is the key reason for </a:t>
            </a:r>
            <a:r>
              <a:rPr lang="en-GB" sz="1400" dirty="0" smtClean="0"/>
              <a:t>the </a:t>
            </a:r>
            <a:r>
              <a:rPr lang="en-GB" sz="1400" dirty="0"/>
              <a:t>continual success </a:t>
            </a:r>
            <a:r>
              <a:rPr lang="en-GB" sz="1400" dirty="0" smtClean="0"/>
              <a:t>and progressive results</a:t>
            </a:r>
            <a:r>
              <a:rPr lang="en-GB" sz="1400" dirty="0"/>
              <a:t>. </a:t>
            </a:r>
            <a:endParaRPr lang="en-GB" sz="1400" dirty="0" smtClean="0"/>
          </a:p>
          <a:p>
            <a:r>
              <a:rPr lang="en-GB" sz="1400" dirty="0" smtClean="0"/>
              <a:t>  The assessments are to simply improve learning and guide rather than scrutinise</a:t>
            </a:r>
            <a:endParaRPr lang="en-GB" sz="1400" dirty="0"/>
          </a:p>
          <a:p>
            <a:pPr marL="0" indent="0">
              <a:buNone/>
            </a:pPr>
            <a:r>
              <a:rPr lang="en-GB" sz="1400" dirty="0" smtClean="0"/>
              <a:t>     -Verbal feedback</a:t>
            </a:r>
          </a:p>
          <a:p>
            <a:r>
              <a:rPr lang="en-GB" sz="1400" dirty="0" smtClean="0"/>
              <a:t> - </a:t>
            </a:r>
            <a:r>
              <a:rPr lang="en-GB" sz="1400" dirty="0"/>
              <a:t>Finnish curriculum only consists of one Major exam at the end of secondary comprehensive </a:t>
            </a:r>
            <a:r>
              <a:rPr lang="en-GB" sz="1400" dirty="0" smtClean="0"/>
              <a:t>education</a:t>
            </a:r>
            <a:r>
              <a:rPr lang="en-GB" sz="1400" dirty="0"/>
              <a:t> </a:t>
            </a:r>
            <a:r>
              <a:rPr lang="en-GB" sz="1400" dirty="0" smtClean="0"/>
              <a:t>called the Matriculation which consists of four separate small tests. </a:t>
            </a:r>
          </a:p>
          <a:p>
            <a:pPr marL="0" indent="0">
              <a:buNone/>
            </a:pPr>
            <a:r>
              <a:rPr lang="en-GB" sz="1400" dirty="0"/>
              <a:t> </a:t>
            </a:r>
            <a:r>
              <a:rPr lang="en-GB" sz="1400" dirty="0" smtClean="0"/>
              <a:t>    - No league tables (</a:t>
            </a:r>
            <a:r>
              <a:rPr lang="en-GB" sz="1400" dirty="0" err="1" smtClean="0"/>
              <a:t>Sahlberg</a:t>
            </a:r>
            <a:r>
              <a:rPr lang="en-GB" sz="1400" dirty="0" smtClean="0"/>
              <a:t>, 2012) </a:t>
            </a:r>
            <a:endParaRPr lang="en-GB" sz="1400" dirty="0"/>
          </a:p>
          <a:p>
            <a:endParaRPr lang="en-GB" sz="1400" dirty="0"/>
          </a:p>
          <a:p>
            <a:pPr marL="0" indent="0">
              <a:buNone/>
            </a:pPr>
            <a:r>
              <a:rPr lang="en-GB" sz="1400" dirty="0" smtClean="0"/>
              <a:t> </a:t>
            </a:r>
            <a:endParaRPr lang="en-GB" sz="1400" dirty="0"/>
          </a:p>
        </p:txBody>
      </p:sp>
      <p:sp>
        <p:nvSpPr>
          <p:cNvPr id="5" name="TextBox 4"/>
          <p:cNvSpPr txBox="1"/>
          <p:nvPr/>
        </p:nvSpPr>
        <p:spPr>
          <a:xfrm>
            <a:off x="5662863" y="920996"/>
            <a:ext cx="6665494" cy="769441"/>
          </a:xfrm>
          <a:prstGeom prst="rect">
            <a:avLst/>
          </a:prstGeom>
          <a:noFill/>
        </p:spPr>
        <p:txBody>
          <a:bodyPr wrap="square" rtlCol="0">
            <a:spAutoFit/>
          </a:bodyPr>
          <a:lstStyle/>
          <a:p>
            <a:r>
              <a:rPr lang="en-GB" sz="4400" dirty="0" smtClean="0"/>
              <a:t>UK National Curriculum </a:t>
            </a:r>
            <a:endParaRPr lang="en-GB" sz="4400" dirty="0"/>
          </a:p>
        </p:txBody>
      </p:sp>
      <p:graphicFrame>
        <p:nvGraphicFramePr>
          <p:cNvPr id="7" name="Diagram 6"/>
          <p:cNvGraphicFramePr/>
          <p:nvPr>
            <p:extLst>
              <p:ext uri="{D42A27DB-BD31-4B8C-83A1-F6EECF244321}">
                <p14:modId xmlns:p14="http://schemas.microsoft.com/office/powerpoint/2010/main" val="4164112440"/>
              </p:ext>
            </p:extLst>
          </p:nvPr>
        </p:nvGraphicFramePr>
        <p:xfrm>
          <a:off x="5241757" y="1491915"/>
          <a:ext cx="6115385" cy="4035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7485647" y="5213319"/>
            <a:ext cx="3019926" cy="369332"/>
          </a:xfrm>
          <a:prstGeom prst="rect">
            <a:avLst/>
          </a:prstGeom>
          <a:noFill/>
        </p:spPr>
        <p:txBody>
          <a:bodyPr wrap="square" rtlCol="0">
            <a:spAutoFit/>
          </a:bodyPr>
          <a:lstStyle/>
          <a:p>
            <a:r>
              <a:rPr lang="en-GB" dirty="0" smtClean="0"/>
              <a:t>(GOV. UK , Undated)</a:t>
            </a:r>
            <a:endParaRPr lang="en-GB" dirty="0"/>
          </a:p>
        </p:txBody>
      </p:sp>
    </p:spTree>
    <p:extLst>
      <p:ext uri="{BB962C8B-B14F-4D97-AF65-F5344CB8AC3E}">
        <p14:creationId xmlns:p14="http://schemas.microsoft.com/office/powerpoint/2010/main" val="188901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642" y="418700"/>
            <a:ext cx="10058400" cy="1371600"/>
          </a:xfrm>
        </p:spPr>
        <p:txBody>
          <a:bodyPr/>
          <a:lstStyle/>
          <a:p>
            <a:r>
              <a:rPr lang="en-GB" dirty="0" smtClean="0"/>
              <a:t>Drawback - Additional Learning Needs </a:t>
            </a:r>
            <a:endParaRPr lang="en-GB" dirty="0"/>
          </a:p>
        </p:txBody>
      </p:sp>
      <p:sp>
        <p:nvSpPr>
          <p:cNvPr id="6" name="Content Placeholder 5"/>
          <p:cNvSpPr>
            <a:spLocks noGrp="1"/>
          </p:cNvSpPr>
          <p:nvPr>
            <p:ph idx="1"/>
          </p:nvPr>
        </p:nvSpPr>
        <p:spPr>
          <a:xfrm>
            <a:off x="898357" y="1790300"/>
            <a:ext cx="4588043" cy="3931920"/>
          </a:xfrm>
        </p:spPr>
        <p:txBody>
          <a:bodyPr>
            <a:normAutofit lnSpcReduction="10000"/>
          </a:bodyPr>
          <a:lstStyle/>
          <a:p>
            <a:pPr fontAlgn="base"/>
            <a:r>
              <a:rPr lang="en-GB" dirty="0"/>
              <a:t>A drawback to be considered is the lack of support for learners with additional learning needs</a:t>
            </a:r>
            <a:r>
              <a:rPr lang="en-GB" dirty="0" smtClean="0"/>
              <a:t>.</a:t>
            </a:r>
          </a:p>
          <a:p>
            <a:pPr fontAlgn="base"/>
            <a:r>
              <a:rPr lang="en-GB" dirty="0" smtClean="0"/>
              <a:t> </a:t>
            </a:r>
            <a:r>
              <a:rPr lang="en-GB" dirty="0"/>
              <a:t>The European Agency for Special Needs and Inclusive Education (undated), states that due to reforms the number of special needs schools has decreased massively. </a:t>
            </a:r>
            <a:endParaRPr lang="en-GB" dirty="0" smtClean="0"/>
          </a:p>
          <a:p>
            <a:pPr fontAlgn="base"/>
            <a:r>
              <a:rPr lang="en-GB" dirty="0" smtClean="0"/>
              <a:t>Finland </a:t>
            </a:r>
            <a:r>
              <a:rPr lang="en-GB" dirty="0"/>
              <a:t>has </a:t>
            </a:r>
            <a:r>
              <a:rPr lang="en-GB" dirty="0" smtClean="0"/>
              <a:t>a high percentage of </a:t>
            </a:r>
            <a:r>
              <a:rPr lang="en-GB" dirty="0"/>
              <a:t>of ALN with around </a:t>
            </a:r>
            <a:r>
              <a:rPr lang="en-GB" dirty="0" smtClean="0"/>
              <a:t>31% </a:t>
            </a:r>
            <a:r>
              <a:rPr lang="en-GB" dirty="0"/>
              <a:t>of students of compulsory school age </a:t>
            </a:r>
            <a:r>
              <a:rPr lang="en-GB" dirty="0" smtClean="0"/>
              <a:t>having a form of extra </a:t>
            </a:r>
            <a:r>
              <a:rPr lang="en-GB" dirty="0"/>
              <a:t>support which could be considered difficult if the right measures are not in place. </a:t>
            </a:r>
            <a:r>
              <a:rPr lang="en-GB" dirty="0" smtClean="0"/>
              <a:t>(</a:t>
            </a:r>
            <a:r>
              <a:rPr lang="en-GB" dirty="0" err="1"/>
              <a:t>Grahamm</a:t>
            </a:r>
            <a:r>
              <a:rPr lang="en-GB" dirty="0"/>
              <a:t> and </a:t>
            </a:r>
            <a:r>
              <a:rPr lang="en-GB" dirty="0" err="1"/>
              <a:t>Jahnukainen</a:t>
            </a:r>
            <a:r>
              <a:rPr lang="en-GB" dirty="0"/>
              <a:t>, 2011). </a:t>
            </a:r>
          </a:p>
          <a:p>
            <a:r>
              <a:rPr lang="en-GB" dirty="0"/>
              <a:t> </a:t>
            </a:r>
          </a:p>
          <a:p>
            <a:endParaRPr lang="en-GB" dirty="0"/>
          </a:p>
        </p:txBody>
      </p:sp>
      <p:pic>
        <p:nvPicPr>
          <p:cNvPr id="7" name="Picture 6"/>
          <p:cNvPicPr>
            <a:picLocks noChangeAspect="1"/>
          </p:cNvPicPr>
          <p:nvPr/>
        </p:nvPicPr>
        <p:blipFill>
          <a:blip r:embed="rId2"/>
          <a:stretch>
            <a:fillRect/>
          </a:stretch>
        </p:blipFill>
        <p:spPr>
          <a:xfrm>
            <a:off x="5594685" y="1467405"/>
            <a:ext cx="5882253" cy="2507332"/>
          </a:xfrm>
          <a:prstGeom prst="rect">
            <a:avLst/>
          </a:prstGeom>
        </p:spPr>
      </p:pic>
      <p:sp>
        <p:nvSpPr>
          <p:cNvPr id="8" name="TextBox 7"/>
          <p:cNvSpPr txBox="1"/>
          <p:nvPr/>
        </p:nvSpPr>
        <p:spPr>
          <a:xfrm>
            <a:off x="6725652" y="4066673"/>
            <a:ext cx="3982453" cy="397043"/>
          </a:xfrm>
          <a:prstGeom prst="rect">
            <a:avLst/>
          </a:prstGeom>
          <a:noFill/>
        </p:spPr>
        <p:txBody>
          <a:bodyPr wrap="square" rtlCol="0">
            <a:spAutoFit/>
          </a:bodyPr>
          <a:lstStyle/>
          <a:p>
            <a:endParaRPr lang="en-GB" dirty="0"/>
          </a:p>
        </p:txBody>
      </p:sp>
      <p:sp>
        <p:nvSpPr>
          <p:cNvPr id="9" name="TextBox 8"/>
          <p:cNvSpPr txBox="1"/>
          <p:nvPr/>
        </p:nvSpPr>
        <p:spPr>
          <a:xfrm>
            <a:off x="5594684" y="4463716"/>
            <a:ext cx="5689749" cy="2031325"/>
          </a:xfrm>
          <a:prstGeom prst="rect">
            <a:avLst/>
          </a:prstGeom>
          <a:noFill/>
        </p:spPr>
        <p:txBody>
          <a:bodyPr wrap="square" rtlCol="0">
            <a:spAutoFit/>
          </a:bodyPr>
          <a:lstStyle/>
          <a:p>
            <a:pPr marL="285750" indent="-285750">
              <a:buFontTx/>
              <a:buChar char="-"/>
            </a:pPr>
            <a:r>
              <a:rPr lang="en-GB" dirty="0" smtClean="0"/>
              <a:t>Heavily dependent on the teacher to asses for </a:t>
            </a:r>
            <a:r>
              <a:rPr lang="en-GB" dirty="0" err="1" smtClean="0"/>
              <a:t>additiontal</a:t>
            </a:r>
            <a:r>
              <a:rPr lang="en-GB" dirty="0" smtClean="0"/>
              <a:t> support ALN </a:t>
            </a:r>
            <a:r>
              <a:rPr lang="en-GB" dirty="0"/>
              <a:t>continued </a:t>
            </a:r>
            <a:endParaRPr lang="en-GB" dirty="0" smtClean="0"/>
          </a:p>
          <a:p>
            <a:pPr marL="285750" indent="-285750">
              <a:buFontTx/>
              <a:buChar char="-"/>
            </a:pPr>
            <a:r>
              <a:rPr lang="en-GB" dirty="0" smtClean="0"/>
              <a:t>The official education policy of Finland accentuates on the element of Inclusion is which means that one classroom sufficient for all learners. </a:t>
            </a:r>
          </a:p>
          <a:p>
            <a:pPr marL="285750" indent="-285750">
              <a:buFontTx/>
              <a:buChar char="-"/>
            </a:pPr>
            <a:r>
              <a:rPr lang="en-GB" dirty="0" smtClean="0"/>
              <a:t>Separate Curriculum was abolished </a:t>
            </a:r>
            <a:r>
              <a:rPr lang="en-GB" dirty="0"/>
              <a:t>(</a:t>
            </a:r>
            <a:r>
              <a:rPr lang="en-GB" dirty="0" err="1"/>
              <a:t>Takala</a:t>
            </a:r>
            <a:r>
              <a:rPr lang="en-GB" dirty="0"/>
              <a:t>, </a:t>
            </a:r>
            <a:r>
              <a:rPr lang="en-GB" dirty="0" err="1"/>
              <a:t>Pirttimaa</a:t>
            </a:r>
            <a:r>
              <a:rPr lang="en-GB" dirty="0"/>
              <a:t> and </a:t>
            </a:r>
            <a:r>
              <a:rPr lang="en-GB" dirty="0" err="1"/>
              <a:t>Törmänen</a:t>
            </a:r>
            <a:r>
              <a:rPr lang="en-GB" dirty="0"/>
              <a:t>, 2009</a:t>
            </a:r>
            <a:r>
              <a:rPr lang="en-GB" dirty="0" smtClean="0"/>
              <a:t>)</a:t>
            </a:r>
            <a:endParaRPr lang="en-GB" dirty="0"/>
          </a:p>
        </p:txBody>
      </p:sp>
      <p:sp>
        <p:nvSpPr>
          <p:cNvPr id="10" name="TextBox 9"/>
          <p:cNvSpPr txBox="1"/>
          <p:nvPr/>
        </p:nvSpPr>
        <p:spPr>
          <a:xfrm>
            <a:off x="7185675" y="4002448"/>
            <a:ext cx="4098758" cy="369332"/>
          </a:xfrm>
          <a:prstGeom prst="rect">
            <a:avLst/>
          </a:prstGeom>
          <a:noFill/>
        </p:spPr>
        <p:txBody>
          <a:bodyPr wrap="square" rtlCol="0">
            <a:spAutoFit/>
          </a:bodyPr>
          <a:lstStyle/>
          <a:p>
            <a:r>
              <a:rPr lang="en-GB" dirty="0" smtClean="0"/>
              <a:t>(Perry and Wilson, 2015)</a:t>
            </a:r>
            <a:endParaRPr lang="en-GB" dirty="0"/>
          </a:p>
        </p:txBody>
      </p:sp>
    </p:spTree>
    <p:extLst>
      <p:ext uri="{BB962C8B-B14F-4D97-AF65-F5344CB8AC3E}">
        <p14:creationId xmlns:p14="http://schemas.microsoft.com/office/powerpoint/2010/main" val="3921440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is this different to the UK Curriculum?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3557991"/>
              </p:ext>
            </p:extLst>
          </p:nvPr>
        </p:nvGraphicFramePr>
        <p:xfrm>
          <a:off x="1391653" y="1862806"/>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528010" y="5065294"/>
            <a:ext cx="3597442" cy="369332"/>
          </a:xfrm>
          <a:prstGeom prst="rect">
            <a:avLst/>
          </a:prstGeom>
          <a:noFill/>
        </p:spPr>
        <p:txBody>
          <a:bodyPr wrap="square" rtlCol="0">
            <a:spAutoFit/>
          </a:bodyPr>
          <a:lstStyle/>
          <a:p>
            <a:r>
              <a:rPr lang="en-GB" dirty="0" smtClean="0"/>
              <a:t>(Department of Education, 2015)</a:t>
            </a:r>
            <a:endParaRPr lang="en-GB" dirty="0"/>
          </a:p>
        </p:txBody>
      </p:sp>
    </p:spTree>
    <p:extLst>
      <p:ext uri="{BB962C8B-B14F-4D97-AF65-F5344CB8AC3E}">
        <p14:creationId xmlns:p14="http://schemas.microsoft.com/office/powerpoint/2010/main" val="51210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Content Placeholder 2"/>
          <p:cNvSpPr>
            <a:spLocks noGrp="1"/>
          </p:cNvSpPr>
          <p:nvPr>
            <p:ph idx="1"/>
          </p:nvPr>
        </p:nvSpPr>
        <p:spPr/>
        <p:txBody>
          <a:bodyPr/>
          <a:lstStyle/>
          <a:p>
            <a:r>
              <a:rPr lang="en-GB" dirty="0"/>
              <a:t>It is evident that The Finnish curriculum and the National Curriculum that we know are very different and have different aims and targets</a:t>
            </a:r>
            <a:r>
              <a:rPr lang="en-GB" dirty="0" smtClean="0"/>
              <a:t>.</a:t>
            </a:r>
          </a:p>
          <a:p>
            <a:r>
              <a:rPr lang="en-GB" dirty="0" smtClean="0"/>
              <a:t> A </a:t>
            </a:r>
            <a:r>
              <a:rPr lang="en-GB" dirty="0"/>
              <a:t>number of differences but very little if any similarities. </a:t>
            </a:r>
            <a:endParaRPr lang="en-GB" dirty="0" smtClean="0"/>
          </a:p>
          <a:p>
            <a:r>
              <a:rPr lang="en-GB" dirty="0" smtClean="0"/>
              <a:t>The </a:t>
            </a:r>
            <a:r>
              <a:rPr lang="en-GB" dirty="0"/>
              <a:t>F</a:t>
            </a:r>
            <a:r>
              <a:rPr lang="en-GB" dirty="0" smtClean="0"/>
              <a:t>innish </a:t>
            </a:r>
            <a:r>
              <a:rPr lang="en-GB" dirty="0"/>
              <a:t>curriculum is very much focused on the outcome of the learner and the type of person it will produce going in to society compared to the National Curriculum focusing on the idea of meeting certain levels and passing tests. </a:t>
            </a:r>
            <a:endParaRPr lang="en-GB" dirty="0" smtClean="0"/>
          </a:p>
          <a:p>
            <a:r>
              <a:rPr lang="en-GB" dirty="0" smtClean="0"/>
              <a:t> </a:t>
            </a:r>
            <a:r>
              <a:rPr lang="en-GB" dirty="0"/>
              <a:t>There is a lack of draw backs for the Finnish curriculum compared to positives which is evidently proved by the results that it produces. </a:t>
            </a:r>
          </a:p>
          <a:p>
            <a:endParaRPr lang="en-GB" dirty="0"/>
          </a:p>
        </p:txBody>
      </p:sp>
    </p:spTree>
    <p:extLst>
      <p:ext uri="{BB962C8B-B14F-4D97-AF65-F5344CB8AC3E}">
        <p14:creationId xmlns:p14="http://schemas.microsoft.com/office/powerpoint/2010/main" val="1139510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527" y="-128338"/>
            <a:ext cx="10058400" cy="1347537"/>
          </a:xfrm>
        </p:spPr>
        <p:txBody>
          <a:bodyPr>
            <a:normAutofit/>
          </a:bodyPr>
          <a:lstStyle/>
          <a:p>
            <a:r>
              <a:rPr lang="en-GB" sz="2500" dirty="0" smtClean="0"/>
              <a:t>References</a:t>
            </a:r>
            <a:r>
              <a:rPr lang="en-GB" sz="2800" dirty="0" smtClean="0"/>
              <a:t> </a:t>
            </a:r>
            <a:endParaRPr lang="en-GB" sz="2800" dirty="0"/>
          </a:p>
        </p:txBody>
      </p:sp>
      <p:sp>
        <p:nvSpPr>
          <p:cNvPr id="3" name="Content Placeholder 2"/>
          <p:cNvSpPr>
            <a:spLocks noGrp="1"/>
          </p:cNvSpPr>
          <p:nvPr>
            <p:ph idx="1"/>
          </p:nvPr>
        </p:nvSpPr>
        <p:spPr>
          <a:xfrm>
            <a:off x="441158" y="657727"/>
            <a:ext cx="11285621" cy="6087978"/>
          </a:xfrm>
        </p:spPr>
        <p:txBody>
          <a:bodyPr>
            <a:normAutofit fontScale="47500" lnSpcReduction="20000"/>
          </a:bodyPr>
          <a:lstStyle/>
          <a:p>
            <a:r>
              <a:rPr lang="en-GB" dirty="0" err="1"/>
              <a:t>Boxley</a:t>
            </a:r>
            <a:r>
              <a:rPr lang="en-GB" dirty="0"/>
              <a:t>, S. (2012). </a:t>
            </a:r>
            <a:r>
              <a:rPr lang="en-GB" i="1" dirty="0"/>
              <a:t>The meaning of the school testing obsession – International Socialism</a:t>
            </a:r>
            <a:r>
              <a:rPr lang="en-GB" dirty="0"/>
              <a:t>. [online] Isj.org.uk. Available at: http://isj.org.uk/the-meaning-of-the-school-testing-obsession/ [Accessed 23 Nov. 2017].</a:t>
            </a:r>
          </a:p>
          <a:p>
            <a:r>
              <a:rPr lang="en-GB" dirty="0"/>
              <a:t>Chartered Institute of Educational Assessors (2014). </a:t>
            </a:r>
            <a:r>
              <a:rPr lang="en-GB" i="1" dirty="0"/>
              <a:t>Focus on Finnish Assessment</a:t>
            </a:r>
            <a:r>
              <a:rPr lang="en-GB" dirty="0"/>
              <a:t>. [online] Chartered Institute of Educational Assessors. Available at: http://ciea.org.uk/focus-finnish-assessment/ [Accessed 17 Nov. 2017].</a:t>
            </a:r>
          </a:p>
          <a:p>
            <a:r>
              <a:rPr lang="en-GB" dirty="0"/>
              <a:t>Chartered Institute of Educational Assessors (2014). </a:t>
            </a:r>
            <a:r>
              <a:rPr lang="en-GB" i="1" dirty="0"/>
              <a:t>Focus on Finnish Assessment</a:t>
            </a:r>
            <a:r>
              <a:rPr lang="en-GB" dirty="0"/>
              <a:t>. [online] Chartered Institute of Educational Assessors. Available at: http://ciea.org.uk/focus-finnish-assessment/ [Accessed 12 Nov. 2017].</a:t>
            </a:r>
          </a:p>
          <a:p>
            <a:r>
              <a:rPr lang="en-GB" dirty="0" err="1"/>
              <a:t>Chiong</a:t>
            </a:r>
            <a:r>
              <a:rPr lang="en-GB" dirty="0"/>
              <a:t>, C. (2016). </a:t>
            </a:r>
            <a:r>
              <a:rPr lang="en-GB" i="1" dirty="0"/>
              <a:t>Play-based Learning in Finland: Why it Matters - </a:t>
            </a:r>
            <a:r>
              <a:rPr lang="en-GB" i="1" dirty="0" err="1"/>
              <a:t>LKMco</a:t>
            </a:r>
            <a:r>
              <a:rPr lang="en-GB" dirty="0"/>
              <a:t>. [online] </a:t>
            </a:r>
            <a:r>
              <a:rPr lang="en-GB" dirty="0" err="1"/>
              <a:t>LKMco</a:t>
            </a:r>
            <a:r>
              <a:rPr lang="en-GB" dirty="0"/>
              <a:t>. Available at: https://www.lkmco.org/play-matters-a-perspective-from-finland/ [Accessed 12 Nov. 2017</a:t>
            </a:r>
            <a:r>
              <a:rPr lang="en-GB" dirty="0" smtClean="0"/>
              <a:t>].</a:t>
            </a:r>
          </a:p>
          <a:p>
            <a:r>
              <a:rPr lang="en-GB" dirty="0"/>
              <a:t>Department of Education (2015). </a:t>
            </a:r>
            <a:r>
              <a:rPr lang="en-GB" i="1" dirty="0"/>
              <a:t>Special educational needs and disability code of practice: 0 to 25 years</a:t>
            </a:r>
            <a:r>
              <a:rPr lang="en-GB" dirty="0"/>
              <a:t>. [online] Gov.uk. Available at: https://www.gov.uk/government/uploads/system/uploads/attachment_data/file/398815/SEND_Code_of_Practice_January_2015.pdf [Accessed 18 Nov. 2017</a:t>
            </a:r>
            <a:r>
              <a:rPr lang="en-GB" dirty="0" smtClean="0"/>
              <a:t>].</a:t>
            </a:r>
          </a:p>
          <a:p>
            <a:r>
              <a:rPr lang="en-GB" dirty="0" smtClean="0"/>
              <a:t>Egan</a:t>
            </a:r>
            <a:r>
              <a:rPr lang="en-GB" dirty="0"/>
              <a:t>, K. (1983). Social Studies and the Erosion of Education. </a:t>
            </a:r>
            <a:r>
              <a:rPr lang="en-GB" i="1" dirty="0"/>
              <a:t>Curriculum Inquiry</a:t>
            </a:r>
            <a:r>
              <a:rPr lang="en-GB" dirty="0"/>
              <a:t>, 13(2), p.195.</a:t>
            </a:r>
          </a:p>
          <a:p>
            <a:r>
              <a:rPr lang="en-GB" dirty="0"/>
              <a:t>European Agency for Special Needs and Inclusive Education (</a:t>
            </a:r>
            <a:r>
              <a:rPr lang="en-GB" dirty="0" err="1"/>
              <a:t>n.d.</a:t>
            </a:r>
            <a:r>
              <a:rPr lang="en-GB" dirty="0"/>
              <a:t>). </a:t>
            </a:r>
            <a:r>
              <a:rPr lang="en-GB" i="1" dirty="0"/>
              <a:t>Finland - Special needs education within the education system</a:t>
            </a:r>
            <a:r>
              <a:rPr lang="en-GB" dirty="0"/>
              <a:t>. [online] European Agency for Special Needs and Inclusive Education. Available at: https://www.european-agency.org/country-information/finland/national-overview/special-needs-education-within-the-education-system [Accessed 14 Nov. 2017].</a:t>
            </a:r>
          </a:p>
          <a:p>
            <a:r>
              <a:rPr lang="en-GB" dirty="0"/>
              <a:t>Finnish National Agency For Education (2017). </a:t>
            </a:r>
            <a:r>
              <a:rPr lang="en-GB" i="1" dirty="0"/>
              <a:t>Education In Finland</a:t>
            </a:r>
            <a:r>
              <a:rPr lang="en-GB" dirty="0"/>
              <a:t>. 1st ed. </a:t>
            </a:r>
            <a:r>
              <a:rPr lang="en-GB" dirty="0" err="1"/>
              <a:t>Grano</a:t>
            </a:r>
            <a:r>
              <a:rPr lang="en-GB" dirty="0"/>
              <a:t> Oy: Ministry Of Education and Culture</a:t>
            </a:r>
            <a:r>
              <a:rPr lang="en-GB" dirty="0" smtClean="0"/>
              <a:t>.</a:t>
            </a:r>
          </a:p>
          <a:p>
            <a:r>
              <a:rPr lang="en-GB" dirty="0"/>
              <a:t>Gov.uk (2017). </a:t>
            </a:r>
            <a:r>
              <a:rPr lang="en-GB" i="1" dirty="0"/>
              <a:t>The national curriculum: Key stage 1 and 2 - GOV.UK</a:t>
            </a:r>
            <a:r>
              <a:rPr lang="en-GB" dirty="0"/>
              <a:t>. [online] Gov.uk. Available at: https://www.gov.uk/national-curriculum/key-stage-1-and-2 [Accessed 23 Nov. 2017</a:t>
            </a:r>
            <a:r>
              <a:rPr lang="en-GB" dirty="0" smtClean="0"/>
              <a:t>].</a:t>
            </a:r>
          </a:p>
          <a:p>
            <a:r>
              <a:rPr lang="en-GB" dirty="0" smtClean="0"/>
              <a:t>Graham</a:t>
            </a:r>
            <a:r>
              <a:rPr lang="en-GB" dirty="0"/>
              <a:t>, L. and </a:t>
            </a:r>
            <a:r>
              <a:rPr lang="en-GB" dirty="0" err="1"/>
              <a:t>Jahnukainen</a:t>
            </a:r>
            <a:r>
              <a:rPr lang="en-GB" dirty="0"/>
              <a:t>, M. (2011). Wherefore art thou, inclusion? Analysing the development of inclusive education in New South Wales, Alberta and Finland. </a:t>
            </a:r>
            <a:r>
              <a:rPr lang="en-GB" i="1" dirty="0"/>
              <a:t>Journal of Education Policy</a:t>
            </a:r>
            <a:r>
              <a:rPr lang="en-GB" dirty="0"/>
              <a:t>, 26(2), pp.263-288.</a:t>
            </a:r>
          </a:p>
          <a:p>
            <a:r>
              <a:rPr lang="en-GB" dirty="0"/>
              <a:t>Kelly, A. (1999). </a:t>
            </a:r>
            <a:r>
              <a:rPr lang="en-GB" i="1" dirty="0"/>
              <a:t>The curriculum</a:t>
            </a:r>
            <a:r>
              <a:rPr lang="en-GB" dirty="0"/>
              <a:t>. 4th ed. London: Paul Chapman Pub.</a:t>
            </a:r>
          </a:p>
          <a:p>
            <a:r>
              <a:rPr lang="en-GB" dirty="0"/>
              <a:t>Lopez, A. (2012). </a:t>
            </a:r>
            <a:r>
              <a:rPr lang="en-GB" i="1" dirty="0"/>
              <a:t>How Finnish schools shine</a:t>
            </a:r>
            <a:r>
              <a:rPr lang="en-GB" dirty="0"/>
              <a:t>. [online] the Guardian. Available at: https://www.theguardian.com/teacher-network/teacher-blog/2012/apr/09/finish-school-system [Accessed 17 Nov. 2017].</a:t>
            </a:r>
          </a:p>
          <a:p>
            <a:r>
              <a:rPr lang="en-GB" dirty="0" err="1"/>
              <a:t>Mcleod</a:t>
            </a:r>
            <a:r>
              <a:rPr lang="en-GB" dirty="0"/>
              <a:t>, S. (2015). </a:t>
            </a:r>
            <a:r>
              <a:rPr lang="en-GB" i="1" dirty="0"/>
              <a:t>Jean Piaget | Cognitive Theory | Simply Psychology</a:t>
            </a:r>
            <a:r>
              <a:rPr lang="en-GB" dirty="0"/>
              <a:t>. [online] Simplypsychology.org. Available at: https://www.simplypsychology.org/piaget.html [Accessed 19 Nov. 2017].</a:t>
            </a:r>
          </a:p>
          <a:p>
            <a:r>
              <a:rPr lang="en-GB" dirty="0"/>
              <a:t>Morris, R. (2015). </a:t>
            </a:r>
            <a:r>
              <a:rPr lang="en-GB" i="1" dirty="0"/>
              <a:t>Finnish education system – The best in the world - Embassy of Finland, London : News &amp; Current Affairs</a:t>
            </a:r>
            <a:r>
              <a:rPr lang="en-GB" dirty="0"/>
              <a:t>. [online] Finemb.org.uk. Available at: http://www.finemb.org.uk/public/default.aspx?contentid=336121&amp;contentlan=2&amp;culture=en-GB [Accessed 13 Nov. 2017].</a:t>
            </a:r>
          </a:p>
          <a:p>
            <a:r>
              <a:rPr lang="en-GB" dirty="0"/>
              <a:t>NCEE (2017). </a:t>
            </a:r>
            <a:r>
              <a:rPr lang="en-GB" i="1" dirty="0"/>
              <a:t>NCEE | Finland: Instructional Systems</a:t>
            </a:r>
            <a:r>
              <a:rPr lang="en-GB" dirty="0"/>
              <a:t>. [online] Ncee.org. Available at: http://ncee.org/what-we-do/center-on-international-education-benchmarking/top-performing-countries/finland-overview/finland-instructional-systems/ [Accessed 13 Nov. 2017</a:t>
            </a:r>
            <a:r>
              <a:rPr lang="en-GB" dirty="0" smtClean="0"/>
              <a:t>].</a:t>
            </a:r>
          </a:p>
          <a:p>
            <a:r>
              <a:rPr lang="en-GB" dirty="0"/>
              <a:t>OECD (2016), PISA 2015 Results (Volume I): Excellence and Equity in Education, PISA, OECD Publishing, Paris</a:t>
            </a:r>
            <a:endParaRPr lang="en-GB" dirty="0" smtClean="0"/>
          </a:p>
          <a:p>
            <a:r>
              <a:rPr lang="en-GB" dirty="0"/>
              <a:t>Perry, Caroline and Wilson, Jake, Northern Ireland Assembly, </a:t>
            </a:r>
            <a:r>
              <a:rPr lang="en-GB" dirty="0" err="1"/>
              <a:t>corp</a:t>
            </a:r>
            <a:r>
              <a:rPr lang="en-GB" dirty="0"/>
              <a:t> creator. (2015) </a:t>
            </a:r>
            <a:r>
              <a:rPr lang="en-GB" i="1" dirty="0"/>
              <a:t>Special educational needs in Finland.</a:t>
            </a:r>
            <a:r>
              <a:rPr lang="en-GB" dirty="0"/>
              <a:t> [ Research and Information Service briefing paper </a:t>
            </a:r>
            <a:r>
              <a:rPr lang="en-GB" dirty="0" smtClean="0"/>
              <a:t>]</a:t>
            </a:r>
          </a:p>
          <a:p>
            <a:r>
              <a:rPr lang="en-GB" dirty="0" smtClean="0"/>
              <a:t>Piaget</a:t>
            </a:r>
            <a:r>
              <a:rPr lang="en-GB" dirty="0"/>
              <a:t>, J. (1958). </a:t>
            </a:r>
            <a:r>
              <a:rPr lang="en-GB" i="1" dirty="0"/>
              <a:t>Growth of logical thinking</a:t>
            </a:r>
            <a:r>
              <a:rPr lang="en-GB" dirty="0"/>
              <a:t>. New York: Routledge.</a:t>
            </a:r>
          </a:p>
          <a:p>
            <a:r>
              <a:rPr lang="en-GB" dirty="0" err="1"/>
              <a:t>Sahlberg</a:t>
            </a:r>
            <a:r>
              <a:rPr lang="en-GB" dirty="0"/>
              <a:t>, P. (2015). </a:t>
            </a:r>
            <a:r>
              <a:rPr lang="en-GB" i="1" dirty="0"/>
              <a:t>Finnish Lessons 2.0: What Can the World Learn from</a:t>
            </a:r>
            <a:r>
              <a:rPr lang="en-GB" dirty="0"/>
              <a:t>. New York: TEACHERS' COLLEGE PRESS.</a:t>
            </a:r>
          </a:p>
          <a:p>
            <a:r>
              <a:rPr lang="en-GB" dirty="0"/>
              <a:t>Smith, N. (2017). </a:t>
            </a:r>
            <a:r>
              <a:rPr lang="en-GB" i="1" dirty="0"/>
              <a:t>How Finland's new schools curriculum puts children first</a:t>
            </a:r>
            <a:r>
              <a:rPr lang="en-GB" dirty="0"/>
              <a:t>. [online] Centre for Public Impact. Available at: https://www.centreforpublicimpact.org/goodbye-rote-learning-finlands-new-curriculum-puts-children-first/ [Accessed 13 Nov. 2017].</a:t>
            </a:r>
          </a:p>
          <a:p>
            <a:r>
              <a:rPr lang="en-GB" dirty="0" err="1"/>
              <a:t>Takala</a:t>
            </a:r>
            <a:r>
              <a:rPr lang="en-GB" dirty="0"/>
              <a:t>, M., </a:t>
            </a:r>
            <a:r>
              <a:rPr lang="en-GB" dirty="0" err="1"/>
              <a:t>Pirttimaa</a:t>
            </a:r>
            <a:r>
              <a:rPr lang="en-GB" dirty="0"/>
              <a:t>, R. and </a:t>
            </a:r>
            <a:r>
              <a:rPr lang="en-GB" dirty="0" err="1"/>
              <a:t>Törmänen</a:t>
            </a:r>
            <a:r>
              <a:rPr lang="en-GB" dirty="0"/>
              <a:t>, M. (2009). Research Section: Inclusive special education: the role of special education teachers in Finland. </a:t>
            </a:r>
            <a:r>
              <a:rPr lang="en-GB" i="1" dirty="0"/>
              <a:t>British Journal of Special Education</a:t>
            </a:r>
            <a:r>
              <a:rPr lang="en-GB" dirty="0"/>
              <a:t>, 36(3), pp.162-173.</a:t>
            </a:r>
          </a:p>
          <a:p>
            <a:r>
              <a:rPr lang="en-GB" dirty="0"/>
              <a:t>Tryggvason, M. (2009). Why is Finnish teacher education successful? Some goals Finnish teacher educators have for their teaching. </a:t>
            </a:r>
            <a:r>
              <a:rPr lang="en-GB" i="1" dirty="0"/>
              <a:t>European Journal of Teacher Education</a:t>
            </a:r>
            <a:r>
              <a:rPr lang="en-GB" dirty="0"/>
              <a:t>, 32(4), pp.369-382.</a:t>
            </a:r>
          </a:p>
          <a:p>
            <a:r>
              <a:rPr lang="en-GB" dirty="0"/>
              <a:t>Unesco.org. (2017). </a:t>
            </a:r>
            <a:r>
              <a:rPr lang="en-GB" i="1" dirty="0"/>
              <a:t>Different meaning of curriculum | Education | United Nations Educational, Scientific and Cultural Organization</a:t>
            </a:r>
            <a:r>
              <a:rPr lang="en-GB" dirty="0"/>
              <a:t>. [online] Available at: http://www.unesco.org/new/en/education/themes/strengthening-education-systems/quality-framework/technical-notes/different-meaning-of-curriculum/ [Accessed 13 Nov. 2017</a:t>
            </a:r>
            <a:r>
              <a:rPr lang="en-GB" dirty="0" smtClean="0"/>
              <a:t>].</a:t>
            </a:r>
          </a:p>
          <a:p>
            <a:endParaRPr lang="en-GB" dirty="0"/>
          </a:p>
          <a:p>
            <a:endParaRPr lang="en-GB" dirty="0"/>
          </a:p>
        </p:txBody>
      </p:sp>
    </p:spTree>
    <p:extLst>
      <p:ext uri="{BB962C8B-B14F-4D97-AF65-F5344CB8AC3E}">
        <p14:creationId xmlns:p14="http://schemas.microsoft.com/office/powerpoint/2010/main" val="31177452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Savon</Template>
  <TotalTime>4169</TotalTime>
  <Words>1060</Words>
  <Application>Microsoft Office PowerPoint</Application>
  <PresentationFormat>Widescreen</PresentationFormat>
  <Paragraphs>117</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Garamond</vt:lpstr>
      <vt:lpstr>Savon</vt:lpstr>
      <vt:lpstr>Curriculum Studies </vt:lpstr>
      <vt:lpstr>This presentation will include..</vt:lpstr>
      <vt:lpstr>What does Curriculum mean?</vt:lpstr>
      <vt:lpstr>Finnish curriculum </vt:lpstr>
      <vt:lpstr>PowerPoint Presentation</vt:lpstr>
      <vt:lpstr>Positive -Heavy emphasis on play in the curriculum  </vt:lpstr>
      <vt:lpstr>Positive - Exams and testing </vt:lpstr>
      <vt:lpstr>Drawback - Additional Learning Needs </vt:lpstr>
      <vt:lpstr>How is this different to the UK Curriculum? </vt:lpstr>
      <vt:lpstr>To conclude..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Sophie Hassett</dc:creator>
  <cp:lastModifiedBy>Sophie Hassett</cp:lastModifiedBy>
  <cp:revision>74</cp:revision>
  <dcterms:created xsi:type="dcterms:W3CDTF">2017-11-21T13:02:58Z</dcterms:created>
  <dcterms:modified xsi:type="dcterms:W3CDTF">2017-11-24T10:32:53Z</dcterms:modified>
</cp:coreProperties>
</file>