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333" r:id="rId5"/>
    <p:sldId id="334" r:id="rId6"/>
    <p:sldId id="335" r:id="rId7"/>
    <p:sldId id="336" r:id="rId8"/>
    <p:sldId id="337" r:id="rId9"/>
    <p:sldId id="338" r:id="rId10"/>
    <p:sldId id="339" r:id="rId11"/>
    <p:sldId id="340" r:id="rId12"/>
    <p:sldId id="341" r:id="rId13"/>
    <p:sldId id="342" r:id="rId14"/>
    <p:sldId id="343" r:id="rId15"/>
    <p:sldId id="344" r:id="rId16"/>
    <p:sldId id="345" r:id="rId17"/>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86536" autoAdjust="0"/>
  </p:normalViewPr>
  <p:slideViewPr>
    <p:cSldViewPr>
      <p:cViewPr varScale="1">
        <p:scale>
          <a:sx n="101" d="100"/>
          <a:sy n="101" d="100"/>
        </p:scale>
        <p:origin x="1890"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t>31/10/2017</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41B81693-86FB-4756-BE3C-B14286CF409E}" type="datetimeFigureOut">
              <a:rPr lang="en-GB" smtClean="0"/>
              <a:t>31/10/2017</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31720737-962F-4718-9970-A8DDA178B13A}" type="slidenum">
              <a:rPr lang="en-GB" smtClean="0"/>
              <a:t>‹#›</a:t>
            </a:fld>
            <a:endParaRPr lang="en-GB"/>
          </a:p>
        </p:txBody>
      </p:sp>
    </p:spTree>
    <p:extLst>
      <p:ext uri="{BB962C8B-B14F-4D97-AF65-F5344CB8AC3E}">
        <p14:creationId xmlns:p14="http://schemas.microsoft.com/office/powerpoint/2010/main" val="3550518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31/10/2017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31/10/2017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31/10/2017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31/10/2017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31/10/2017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31/10/2017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31/10/2017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31/10/2017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31/10/2017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31/10/2017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31/10/2017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31/10/2017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data-broker.co.uk/2015/10/responsible-marketing-engaging-with-vulnerable-customers/" TargetMode="External"/><Relationship Id="rId3" Type="http://schemas.openxmlformats.org/officeDocument/2006/relationships/hyperlink" Target="https://www.gov.uk/data-protection-your-business/overview" TargetMode="External"/><Relationship Id="rId7" Type="http://schemas.openxmlformats.org/officeDocument/2006/relationships/hyperlink" Target="https://dma.org.uk/uploads/misc/57e282df6a5c3-vulnerable-consumers-whitepaper-v3-rg_57e282df6a514.pdf" TargetMode="External"/><Relationship Id="rId2" Type="http://schemas.openxmlformats.org/officeDocument/2006/relationships/hyperlink" Target="https://www.gov.uk/data-protection/the-data-protection-act" TargetMode="External"/><Relationship Id="rId1" Type="http://schemas.openxmlformats.org/officeDocument/2006/relationships/slideLayout" Target="../slideLayouts/slideLayout2.xml"/><Relationship Id="rId6" Type="http://schemas.openxmlformats.org/officeDocument/2006/relationships/hyperlink" Target="https://www.fca.org.uk/publication/occasional-papers/occasional-paper-8-exec-summary.pdf" TargetMode="External"/><Relationship Id="rId5" Type="http://schemas.openxmlformats.org/officeDocument/2006/relationships/hyperlink" Target="https://ico.org.uk/for-organisations/guide-to-pecr/" TargetMode="External"/><Relationship Id="rId4" Type="http://schemas.openxmlformats.org/officeDocument/2006/relationships/hyperlink" Target="http://www.dft.gov.uk/vca/data-protection-act-guidance-on-compliance.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924944"/>
            <a:ext cx="7992888" cy="1470025"/>
          </a:xfrm>
        </p:spPr>
        <p:txBody>
          <a:bodyPr>
            <a:normAutofit fontScale="90000"/>
          </a:bodyPr>
          <a:lstStyle/>
          <a:p>
            <a:r>
              <a:rPr lang="en-GB" dirty="0" smtClean="0">
                <a:solidFill>
                  <a:schemeClr val="bg1"/>
                </a:solidFill>
              </a:rPr>
              <a:t>Ethics in Digital Marketing</a:t>
            </a:r>
            <a:br>
              <a:rPr lang="en-GB" dirty="0" smtClean="0">
                <a:solidFill>
                  <a:schemeClr val="bg1"/>
                </a:solidFill>
              </a:rPr>
            </a:br>
            <a:r>
              <a:rPr lang="en-GB" dirty="0" smtClean="0">
                <a:solidFill>
                  <a:schemeClr val="bg1"/>
                </a:solidFill>
              </a:rPr>
              <a:t/>
            </a:r>
            <a:br>
              <a:rPr lang="en-GB" dirty="0" smtClean="0">
                <a:solidFill>
                  <a:schemeClr val="bg1"/>
                </a:solidFill>
              </a:rPr>
            </a:br>
            <a:r>
              <a:rPr lang="en-GB" dirty="0" smtClean="0">
                <a:solidFill>
                  <a:schemeClr val="bg1"/>
                </a:solidFill>
              </a:rPr>
              <a:t>Stephanie.Meyer@uwtsd.ac.uk</a:t>
            </a:r>
            <a:endParaRPr lang="en-GB" dirty="0">
              <a:solidFill>
                <a:schemeClr val="bg1"/>
              </a:solidFill>
            </a:endParaRPr>
          </a:p>
        </p:txBody>
      </p:sp>
      <p:sp>
        <p:nvSpPr>
          <p:cNvPr id="3" name="Rectangle 2"/>
          <p:cNvSpPr/>
          <p:nvPr/>
        </p:nvSpPr>
        <p:spPr>
          <a:xfrm>
            <a:off x="251520" y="5661248"/>
            <a:ext cx="2239716" cy="369332"/>
          </a:xfrm>
          <a:prstGeom prst="rect">
            <a:avLst/>
          </a:prstGeom>
        </p:spPr>
        <p:txBody>
          <a:bodyPr wrap="none">
            <a:spAutoFit/>
          </a:bodyPr>
          <a:lstStyle/>
          <a:p>
            <a:r>
              <a:rPr lang="en-GB" dirty="0">
                <a:solidFill>
                  <a:schemeClr val="bg1"/>
                </a:solidFill>
              </a:rPr>
              <a:t>@GWLAD_UWTSD</a:t>
            </a:r>
          </a:p>
        </p:txBody>
      </p:sp>
    </p:spTree>
    <p:extLst>
      <p:ext uri="{BB962C8B-B14F-4D97-AF65-F5344CB8AC3E}">
        <p14:creationId xmlns:p14="http://schemas.microsoft.com/office/powerpoint/2010/main" val="19178323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ethics?</a:t>
            </a:r>
            <a:endParaRPr lang="en-GB" dirty="0"/>
          </a:p>
        </p:txBody>
      </p:sp>
      <p:sp>
        <p:nvSpPr>
          <p:cNvPr id="3" name="Content Placeholder 2"/>
          <p:cNvSpPr>
            <a:spLocks noGrp="1"/>
          </p:cNvSpPr>
          <p:nvPr>
            <p:ph idx="1"/>
          </p:nvPr>
        </p:nvSpPr>
        <p:spPr/>
        <p:txBody>
          <a:bodyPr/>
          <a:lstStyle/>
          <a:p>
            <a:r>
              <a:rPr lang="en-GB" dirty="0" smtClean="0"/>
              <a:t>Principles that govern a person’s behaviour or the conducting of an activity</a:t>
            </a:r>
          </a:p>
          <a:p>
            <a:r>
              <a:rPr lang="en-GB" dirty="0" smtClean="0"/>
              <a:t>The “correctness” of specified conduct</a:t>
            </a:r>
          </a:p>
          <a:p>
            <a:endParaRPr lang="en-GB" dirty="0"/>
          </a:p>
        </p:txBody>
      </p:sp>
    </p:spTree>
    <p:extLst>
      <p:ext uri="{BB962C8B-B14F-4D97-AF65-F5344CB8AC3E}">
        <p14:creationId xmlns:p14="http://schemas.microsoft.com/office/powerpoint/2010/main" val="372192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Ethics in the Context of Marketing</a:t>
            </a:r>
            <a:endParaRPr lang="en-GB" dirty="0"/>
          </a:p>
        </p:txBody>
      </p:sp>
      <p:sp>
        <p:nvSpPr>
          <p:cNvPr id="3" name="Content Placeholder 2"/>
          <p:cNvSpPr>
            <a:spLocks noGrp="1"/>
          </p:cNvSpPr>
          <p:nvPr>
            <p:ph idx="1"/>
          </p:nvPr>
        </p:nvSpPr>
        <p:spPr/>
        <p:txBody>
          <a:bodyPr/>
          <a:lstStyle/>
          <a:p>
            <a:r>
              <a:rPr lang="en-GB" dirty="0" smtClean="0"/>
              <a:t>“The moral principles behind the operation and regulation of marketing.”</a:t>
            </a:r>
          </a:p>
          <a:p>
            <a:r>
              <a:rPr lang="en-GB" dirty="0" smtClean="0"/>
              <a:t>How do we work diligently to “get the word out” and sell our product/service/idea without doing harm?</a:t>
            </a:r>
            <a:endParaRPr lang="en-GB" dirty="0"/>
          </a:p>
        </p:txBody>
      </p:sp>
    </p:spTree>
    <p:extLst>
      <p:ext uri="{BB962C8B-B14F-4D97-AF65-F5344CB8AC3E}">
        <p14:creationId xmlns:p14="http://schemas.microsoft.com/office/powerpoint/2010/main" val="44916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Some common unethical practices and behaviours</a:t>
            </a:r>
            <a:endParaRPr lang="en-GB" dirty="0"/>
          </a:p>
        </p:txBody>
      </p:sp>
      <p:sp>
        <p:nvSpPr>
          <p:cNvPr id="4" name="TextBox 3"/>
          <p:cNvSpPr txBox="1"/>
          <p:nvPr/>
        </p:nvSpPr>
        <p:spPr>
          <a:xfrm>
            <a:off x="9678" y="1870819"/>
            <a:ext cx="1656184" cy="646331"/>
          </a:xfrm>
          <a:prstGeom prst="rect">
            <a:avLst/>
          </a:prstGeom>
          <a:noFill/>
        </p:spPr>
        <p:txBody>
          <a:bodyPr wrap="square" rtlCol="0">
            <a:spAutoFit/>
          </a:bodyPr>
          <a:lstStyle/>
          <a:p>
            <a:pPr algn="ctr"/>
            <a:r>
              <a:rPr lang="en-GB" dirty="0" smtClean="0"/>
              <a:t>High-pressure selling</a:t>
            </a:r>
            <a:endParaRPr lang="en-GB" dirty="0"/>
          </a:p>
        </p:txBody>
      </p:sp>
      <p:sp>
        <p:nvSpPr>
          <p:cNvPr id="5" name="TextBox 4"/>
          <p:cNvSpPr txBox="1"/>
          <p:nvPr/>
        </p:nvSpPr>
        <p:spPr>
          <a:xfrm>
            <a:off x="4577305" y="2602341"/>
            <a:ext cx="1656184" cy="646331"/>
          </a:xfrm>
          <a:prstGeom prst="rect">
            <a:avLst/>
          </a:prstGeom>
          <a:noFill/>
        </p:spPr>
        <p:txBody>
          <a:bodyPr wrap="square" rtlCol="0">
            <a:spAutoFit/>
          </a:bodyPr>
          <a:lstStyle/>
          <a:p>
            <a:r>
              <a:rPr lang="en-GB" dirty="0" smtClean="0"/>
              <a:t>“Bait and switch” selling</a:t>
            </a:r>
            <a:endParaRPr lang="en-GB" dirty="0"/>
          </a:p>
        </p:txBody>
      </p:sp>
      <p:sp>
        <p:nvSpPr>
          <p:cNvPr id="6" name="TextBox 5"/>
          <p:cNvSpPr txBox="1"/>
          <p:nvPr/>
        </p:nvSpPr>
        <p:spPr>
          <a:xfrm>
            <a:off x="1136589" y="3175245"/>
            <a:ext cx="2664296" cy="646331"/>
          </a:xfrm>
          <a:prstGeom prst="rect">
            <a:avLst/>
          </a:prstGeom>
          <a:noFill/>
        </p:spPr>
        <p:txBody>
          <a:bodyPr wrap="square" rtlCol="0">
            <a:spAutoFit/>
          </a:bodyPr>
          <a:lstStyle/>
          <a:p>
            <a:r>
              <a:rPr lang="en-GB" dirty="0" smtClean="0"/>
              <a:t>Dishonest/deceptive marketing</a:t>
            </a:r>
            <a:endParaRPr lang="en-GB" dirty="0"/>
          </a:p>
        </p:txBody>
      </p:sp>
      <p:sp>
        <p:nvSpPr>
          <p:cNvPr id="7" name="TextBox 6"/>
          <p:cNvSpPr txBox="1"/>
          <p:nvPr/>
        </p:nvSpPr>
        <p:spPr>
          <a:xfrm>
            <a:off x="6897786" y="4591171"/>
            <a:ext cx="1656184" cy="646331"/>
          </a:xfrm>
          <a:prstGeom prst="rect">
            <a:avLst/>
          </a:prstGeom>
          <a:noFill/>
        </p:spPr>
        <p:txBody>
          <a:bodyPr wrap="square" rtlCol="0">
            <a:spAutoFit/>
          </a:bodyPr>
          <a:lstStyle/>
          <a:p>
            <a:r>
              <a:rPr lang="en-GB" dirty="0" smtClean="0"/>
              <a:t>Negative advertising</a:t>
            </a:r>
            <a:endParaRPr lang="en-GB" dirty="0"/>
          </a:p>
        </p:txBody>
      </p:sp>
      <p:sp>
        <p:nvSpPr>
          <p:cNvPr id="8" name="TextBox 7"/>
          <p:cNvSpPr txBox="1"/>
          <p:nvPr/>
        </p:nvSpPr>
        <p:spPr>
          <a:xfrm>
            <a:off x="3203848" y="2484655"/>
            <a:ext cx="1656184" cy="646331"/>
          </a:xfrm>
          <a:prstGeom prst="rect">
            <a:avLst/>
          </a:prstGeom>
          <a:noFill/>
        </p:spPr>
        <p:txBody>
          <a:bodyPr wrap="square" rtlCol="0">
            <a:spAutoFit/>
          </a:bodyPr>
          <a:lstStyle/>
          <a:p>
            <a:r>
              <a:rPr lang="en-GB" dirty="0" smtClean="0"/>
              <a:t>Misleading consumers</a:t>
            </a:r>
            <a:endParaRPr lang="en-GB" dirty="0"/>
          </a:p>
        </p:txBody>
      </p:sp>
      <p:sp>
        <p:nvSpPr>
          <p:cNvPr id="9" name="TextBox 8"/>
          <p:cNvSpPr txBox="1"/>
          <p:nvPr/>
        </p:nvSpPr>
        <p:spPr>
          <a:xfrm>
            <a:off x="6430320" y="1520593"/>
            <a:ext cx="1656184" cy="923330"/>
          </a:xfrm>
          <a:prstGeom prst="rect">
            <a:avLst/>
          </a:prstGeom>
          <a:noFill/>
        </p:spPr>
        <p:txBody>
          <a:bodyPr wrap="square" rtlCol="0">
            <a:spAutoFit/>
          </a:bodyPr>
          <a:lstStyle/>
          <a:p>
            <a:r>
              <a:rPr lang="en-GB" dirty="0" smtClean="0"/>
              <a:t>Violence, sex, profanity, and controversy</a:t>
            </a:r>
            <a:endParaRPr lang="en-GB" dirty="0"/>
          </a:p>
        </p:txBody>
      </p:sp>
      <p:sp>
        <p:nvSpPr>
          <p:cNvPr id="10" name="TextBox 9"/>
          <p:cNvSpPr txBox="1"/>
          <p:nvPr/>
        </p:nvSpPr>
        <p:spPr>
          <a:xfrm>
            <a:off x="1121844" y="4642961"/>
            <a:ext cx="1656184" cy="646331"/>
          </a:xfrm>
          <a:prstGeom prst="rect">
            <a:avLst/>
          </a:prstGeom>
          <a:noFill/>
        </p:spPr>
        <p:txBody>
          <a:bodyPr wrap="square" rtlCol="0">
            <a:spAutoFit/>
          </a:bodyPr>
          <a:lstStyle/>
          <a:p>
            <a:r>
              <a:rPr lang="en-GB" dirty="0" smtClean="0"/>
              <a:t>Manipulating consumers</a:t>
            </a:r>
            <a:endParaRPr lang="en-GB" dirty="0"/>
          </a:p>
        </p:txBody>
      </p:sp>
      <p:sp>
        <p:nvSpPr>
          <p:cNvPr id="12" name="Rounded Rectangular Callout 11"/>
          <p:cNvSpPr/>
          <p:nvPr/>
        </p:nvSpPr>
        <p:spPr>
          <a:xfrm>
            <a:off x="809826" y="1108550"/>
            <a:ext cx="1517996" cy="841685"/>
          </a:xfrm>
          <a:prstGeom prst="wedgeRoundRectCallout">
            <a:avLst>
              <a:gd name="adj1" fmla="val 3682"/>
              <a:gd name="adj2" fmla="val 77505"/>
              <a:gd name="adj3" fmla="val 16667"/>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It’s only available today, if you want it you need to move fast!</a:t>
            </a:r>
            <a:endParaRPr lang="en-GB" sz="1200" dirty="0"/>
          </a:p>
        </p:txBody>
      </p:sp>
      <p:sp>
        <p:nvSpPr>
          <p:cNvPr id="13" name="Rounded Rectangular Callout 12"/>
          <p:cNvSpPr/>
          <p:nvPr/>
        </p:nvSpPr>
        <p:spPr>
          <a:xfrm>
            <a:off x="2363648" y="1748561"/>
            <a:ext cx="1872208" cy="768589"/>
          </a:xfrm>
          <a:prstGeom prst="wedgeRoundRectCallout">
            <a:avLst>
              <a:gd name="adj1" fmla="val -5558"/>
              <a:gd name="adj2" fmla="val 65715"/>
              <a:gd name="adj3" fmla="val 16667"/>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Why yes, I’m selling stock in highly profitable international company </a:t>
            </a:r>
            <a:r>
              <a:rPr lang="en-GB" sz="1200" dirty="0" err="1" smtClean="0"/>
              <a:t>Coka</a:t>
            </a:r>
            <a:r>
              <a:rPr lang="en-GB" sz="1200" dirty="0" smtClean="0"/>
              <a:t> Cola!</a:t>
            </a:r>
            <a:endParaRPr lang="en-GB" sz="1200" dirty="0"/>
          </a:p>
        </p:txBody>
      </p:sp>
      <p:sp>
        <p:nvSpPr>
          <p:cNvPr id="14" name="Rounded Rectangular Callout 13"/>
          <p:cNvSpPr/>
          <p:nvPr/>
        </p:nvSpPr>
        <p:spPr>
          <a:xfrm>
            <a:off x="272493" y="2649126"/>
            <a:ext cx="1872208" cy="535049"/>
          </a:xfrm>
          <a:prstGeom prst="wedgeRoundRectCallout">
            <a:avLst>
              <a:gd name="adj1" fmla="val -3264"/>
              <a:gd name="adj2" fmla="val 71074"/>
              <a:gd name="adj3" fmla="val 16667"/>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Our water is infused with EXTRA OXYGEN!</a:t>
            </a:r>
            <a:endParaRPr lang="en-GB" sz="1200" dirty="0"/>
          </a:p>
        </p:txBody>
      </p:sp>
      <p:sp>
        <p:nvSpPr>
          <p:cNvPr id="15" name="Rounded Rectangular Callout 14"/>
          <p:cNvSpPr/>
          <p:nvPr/>
        </p:nvSpPr>
        <p:spPr>
          <a:xfrm>
            <a:off x="4599421" y="1748562"/>
            <a:ext cx="1850092" cy="903390"/>
          </a:xfrm>
          <a:prstGeom prst="wedgeRoundRectCallout">
            <a:avLst>
              <a:gd name="adj1" fmla="val 3682"/>
              <a:gd name="adj2" fmla="val 77505"/>
              <a:gd name="adj3" fmla="val 16667"/>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Oh no, you must have been mistaken. This villa is a timeshare, that’s why it only cost you £250,000!</a:t>
            </a:r>
            <a:endParaRPr lang="en-GB" sz="1200" dirty="0"/>
          </a:p>
        </p:txBody>
      </p:sp>
      <p:sp>
        <p:nvSpPr>
          <p:cNvPr id="16" name="Rounded Rectangular Callout 15"/>
          <p:cNvSpPr/>
          <p:nvPr/>
        </p:nvSpPr>
        <p:spPr>
          <a:xfrm>
            <a:off x="7092280" y="802544"/>
            <a:ext cx="1728192" cy="768589"/>
          </a:xfrm>
          <a:prstGeom prst="wedgeRoundRectCallout">
            <a:avLst>
              <a:gd name="adj1" fmla="val 3682"/>
              <a:gd name="adj2" fmla="val 77505"/>
              <a:gd name="adj3" fmla="val 16667"/>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What’s wrong with having a topless woman in my burger advert???</a:t>
            </a:r>
            <a:endParaRPr lang="en-GB" sz="1200" dirty="0"/>
          </a:p>
        </p:txBody>
      </p:sp>
      <p:sp>
        <p:nvSpPr>
          <p:cNvPr id="17" name="Rounded Rectangular Callout 16"/>
          <p:cNvSpPr/>
          <p:nvPr/>
        </p:nvSpPr>
        <p:spPr>
          <a:xfrm>
            <a:off x="163283" y="3890462"/>
            <a:ext cx="2016224" cy="768589"/>
          </a:xfrm>
          <a:prstGeom prst="wedgeRoundRectCallout">
            <a:avLst>
              <a:gd name="adj1" fmla="val -2038"/>
              <a:gd name="adj2" fmla="val 75361"/>
              <a:gd name="adj3" fmla="val 16667"/>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Buy this t-shirt, unless you want to be branded a LOSER for the rest of your life. </a:t>
            </a:r>
            <a:endParaRPr lang="en-GB" sz="1200" dirty="0"/>
          </a:p>
        </p:txBody>
      </p:sp>
      <p:sp>
        <p:nvSpPr>
          <p:cNvPr id="18" name="Rounded Rectangular Callout 17"/>
          <p:cNvSpPr/>
          <p:nvPr/>
        </p:nvSpPr>
        <p:spPr>
          <a:xfrm>
            <a:off x="6609754" y="4109664"/>
            <a:ext cx="2282725" cy="514751"/>
          </a:xfrm>
          <a:prstGeom prst="wedgeRoundRectCallout">
            <a:avLst>
              <a:gd name="adj1" fmla="val 7768"/>
              <a:gd name="adj2" fmla="val 74289"/>
              <a:gd name="adj3" fmla="val 16667"/>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Our salad is much better than that trash you get at Tesco.</a:t>
            </a:r>
            <a:endParaRPr lang="en-GB" sz="1200" dirty="0"/>
          </a:p>
        </p:txBody>
      </p:sp>
      <p:sp>
        <p:nvSpPr>
          <p:cNvPr id="19" name="TextBox 18"/>
          <p:cNvSpPr txBox="1"/>
          <p:nvPr/>
        </p:nvSpPr>
        <p:spPr>
          <a:xfrm>
            <a:off x="3149339" y="4149248"/>
            <a:ext cx="1656184" cy="369332"/>
          </a:xfrm>
          <a:prstGeom prst="rect">
            <a:avLst/>
          </a:prstGeom>
          <a:noFill/>
        </p:spPr>
        <p:txBody>
          <a:bodyPr wrap="square" rtlCol="0">
            <a:spAutoFit/>
          </a:bodyPr>
          <a:lstStyle/>
          <a:p>
            <a:pPr algn="ctr"/>
            <a:r>
              <a:rPr lang="en-GB" dirty="0" smtClean="0"/>
              <a:t>Stereotyping</a:t>
            </a:r>
            <a:endParaRPr lang="en-GB" dirty="0"/>
          </a:p>
        </p:txBody>
      </p:sp>
      <p:sp>
        <p:nvSpPr>
          <p:cNvPr id="20" name="Rounded Rectangular Callout 19"/>
          <p:cNvSpPr/>
          <p:nvPr/>
        </p:nvSpPr>
        <p:spPr>
          <a:xfrm>
            <a:off x="2391692" y="3525288"/>
            <a:ext cx="1850092" cy="661075"/>
          </a:xfrm>
          <a:prstGeom prst="wedgeRoundRectCallout">
            <a:avLst>
              <a:gd name="adj1" fmla="val -2997"/>
              <a:gd name="adj2" fmla="val 77505"/>
              <a:gd name="adj3" fmla="val 16667"/>
            </a:avLst>
          </a:prstGeom>
          <a:solidFill>
            <a:srgbClr val="FF6699"/>
          </a:solidFill>
          <a:ln>
            <a:solidFill>
              <a:srgbClr val="FF66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Don’t worry, ladies. It’s available in pink!</a:t>
            </a:r>
            <a:endParaRPr lang="en-GB" sz="1200" dirty="0"/>
          </a:p>
        </p:txBody>
      </p:sp>
      <p:sp>
        <p:nvSpPr>
          <p:cNvPr id="21" name="TextBox 20"/>
          <p:cNvSpPr txBox="1"/>
          <p:nvPr/>
        </p:nvSpPr>
        <p:spPr>
          <a:xfrm>
            <a:off x="2900277" y="5305205"/>
            <a:ext cx="1656184" cy="369332"/>
          </a:xfrm>
          <a:prstGeom prst="rect">
            <a:avLst/>
          </a:prstGeom>
          <a:noFill/>
        </p:spPr>
        <p:txBody>
          <a:bodyPr wrap="square" rtlCol="0">
            <a:spAutoFit/>
          </a:bodyPr>
          <a:lstStyle/>
          <a:p>
            <a:r>
              <a:rPr lang="en-GB" dirty="0" smtClean="0"/>
              <a:t>Data misuse</a:t>
            </a:r>
            <a:endParaRPr lang="en-GB" dirty="0"/>
          </a:p>
        </p:txBody>
      </p:sp>
      <p:sp>
        <p:nvSpPr>
          <p:cNvPr id="22" name="Rounded Rectangular Callout 21"/>
          <p:cNvSpPr/>
          <p:nvPr/>
        </p:nvSpPr>
        <p:spPr>
          <a:xfrm>
            <a:off x="3149339" y="4591171"/>
            <a:ext cx="2263374" cy="749913"/>
          </a:xfrm>
          <a:prstGeom prst="wedgeRoundRectCallout">
            <a:avLst>
              <a:gd name="adj1" fmla="val 3682"/>
              <a:gd name="adj2" fmla="val 77505"/>
              <a:gd name="adj3" fmla="val 16667"/>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They have the same charitable aim as we do – they could probably connect with some of our donors. </a:t>
            </a:r>
            <a:endParaRPr lang="en-GB" sz="1200" dirty="0"/>
          </a:p>
        </p:txBody>
      </p:sp>
      <p:sp>
        <p:nvSpPr>
          <p:cNvPr id="23" name="TextBox 22"/>
          <p:cNvSpPr txBox="1"/>
          <p:nvPr/>
        </p:nvSpPr>
        <p:spPr>
          <a:xfrm>
            <a:off x="5969401" y="3196142"/>
            <a:ext cx="1856771" cy="369332"/>
          </a:xfrm>
          <a:prstGeom prst="rect">
            <a:avLst/>
          </a:prstGeom>
          <a:noFill/>
        </p:spPr>
        <p:txBody>
          <a:bodyPr wrap="square" rtlCol="0">
            <a:spAutoFit/>
          </a:bodyPr>
          <a:lstStyle/>
          <a:p>
            <a:pPr algn="ctr"/>
            <a:r>
              <a:rPr lang="en-GB" dirty="0" smtClean="0"/>
              <a:t>Invading privacy</a:t>
            </a:r>
            <a:endParaRPr lang="en-GB" dirty="0"/>
          </a:p>
        </p:txBody>
      </p:sp>
      <p:sp>
        <p:nvSpPr>
          <p:cNvPr id="24" name="Rounded Rectangular Callout 23"/>
          <p:cNvSpPr/>
          <p:nvPr/>
        </p:nvSpPr>
        <p:spPr>
          <a:xfrm>
            <a:off x="6897787" y="2484655"/>
            <a:ext cx="1728192" cy="768589"/>
          </a:xfrm>
          <a:prstGeom prst="wedgeRoundRectCallout">
            <a:avLst>
              <a:gd name="adj1" fmla="val 3682"/>
              <a:gd name="adj2" fmla="val 77505"/>
              <a:gd name="adj3" fmla="val 16667"/>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I couldn’t help but notice you grabbing some haemorrhoid cream and… </a:t>
            </a:r>
            <a:endParaRPr lang="en-GB" sz="1200" dirty="0"/>
          </a:p>
        </p:txBody>
      </p:sp>
      <p:sp>
        <p:nvSpPr>
          <p:cNvPr id="26" name="TextBox 25"/>
          <p:cNvSpPr txBox="1"/>
          <p:nvPr/>
        </p:nvSpPr>
        <p:spPr>
          <a:xfrm>
            <a:off x="4453969" y="4034961"/>
            <a:ext cx="1656184" cy="369332"/>
          </a:xfrm>
          <a:prstGeom prst="rect">
            <a:avLst/>
          </a:prstGeom>
          <a:noFill/>
        </p:spPr>
        <p:txBody>
          <a:bodyPr wrap="square" rtlCol="0">
            <a:spAutoFit/>
          </a:bodyPr>
          <a:lstStyle/>
          <a:p>
            <a:pPr algn="ctr"/>
            <a:r>
              <a:rPr lang="en-GB" dirty="0" smtClean="0"/>
              <a:t>“Clickbait”</a:t>
            </a:r>
            <a:endParaRPr lang="en-GB" dirty="0"/>
          </a:p>
        </p:txBody>
      </p:sp>
      <p:sp>
        <p:nvSpPr>
          <p:cNvPr id="27" name="Rounded Rectangular Callout 26"/>
          <p:cNvSpPr/>
          <p:nvPr/>
        </p:nvSpPr>
        <p:spPr>
          <a:xfrm>
            <a:off x="4755295" y="3515802"/>
            <a:ext cx="2016224" cy="540007"/>
          </a:xfrm>
          <a:prstGeom prst="wedgeRoundRectCallout">
            <a:avLst>
              <a:gd name="adj1" fmla="val 4090"/>
              <a:gd name="adj2" fmla="val 84514"/>
              <a:gd name="adj3" fmla="val 16667"/>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You’ll never believe this weird trick for making money…</a:t>
            </a:r>
            <a:endParaRPr lang="en-GB" sz="1200" dirty="0"/>
          </a:p>
        </p:txBody>
      </p:sp>
    </p:spTree>
    <p:extLst>
      <p:ext uri="{BB962C8B-B14F-4D97-AF65-F5344CB8AC3E}">
        <p14:creationId xmlns:p14="http://schemas.microsoft.com/office/powerpoint/2010/main" val="121746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2" grpId="0" animBg="1"/>
      <p:bldP spid="13" grpId="0" animBg="1"/>
      <p:bldP spid="14" grpId="0" animBg="1"/>
      <p:bldP spid="15" grpId="0" animBg="1"/>
      <p:bldP spid="16" grpId="0" animBg="1"/>
      <p:bldP spid="17" grpId="0" animBg="1"/>
      <p:bldP spid="18" grpId="0" animBg="1"/>
      <p:bldP spid="19" grpId="0"/>
      <p:bldP spid="20" grpId="0" animBg="1"/>
      <p:bldP spid="21" grpId="0"/>
      <p:bldP spid="22" grpId="0" animBg="1"/>
      <p:bldP spid="23" grpId="0"/>
      <p:bldP spid="24" grpId="0" animBg="1"/>
      <p:bldP spid="26" grpId="0"/>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Ethics in Marketing – Three Frames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Process</a:t>
            </a:r>
          </a:p>
          <a:p>
            <a:pPr lvl="1"/>
            <a:r>
              <a:rPr lang="en-GB" dirty="0" smtClean="0"/>
              <a:t>Analysing ethics within the context of “marketing language” (e.g. placement, promotion, etc.)</a:t>
            </a:r>
          </a:p>
          <a:p>
            <a:r>
              <a:rPr lang="en-GB" dirty="0" smtClean="0"/>
              <a:t>Stakeholder</a:t>
            </a:r>
          </a:p>
          <a:p>
            <a:pPr lvl="1"/>
            <a:r>
              <a:rPr lang="en-GB" dirty="0" smtClean="0"/>
              <a:t>Analysing ethics on the basis of who is affected (e.g. consumers, society, etc.)</a:t>
            </a:r>
          </a:p>
          <a:p>
            <a:r>
              <a:rPr lang="en-GB" dirty="0" smtClean="0"/>
              <a:t>Values</a:t>
            </a:r>
          </a:p>
          <a:p>
            <a:pPr lvl="1"/>
            <a:r>
              <a:rPr lang="en-GB" dirty="0" smtClean="0"/>
              <a:t>Analysing ethics based on the values they impact upon (e.g. honesty, privacy, etc.)</a:t>
            </a:r>
            <a:endParaRPr lang="en-GB" dirty="0"/>
          </a:p>
        </p:txBody>
      </p:sp>
      <p:sp>
        <p:nvSpPr>
          <p:cNvPr id="5" name="Right Arrow 4"/>
          <p:cNvSpPr/>
          <p:nvPr/>
        </p:nvSpPr>
        <p:spPr>
          <a:xfrm rot="2032467">
            <a:off x="755576" y="620688"/>
            <a:ext cx="2520280" cy="12961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Usually covered by your business plan/documents</a:t>
            </a:r>
            <a:endParaRPr lang="en-GB" sz="1400" dirty="0"/>
          </a:p>
        </p:txBody>
      </p:sp>
      <p:sp>
        <p:nvSpPr>
          <p:cNvPr id="6" name="Left Arrow 5"/>
          <p:cNvSpPr/>
          <p:nvPr/>
        </p:nvSpPr>
        <p:spPr>
          <a:xfrm rot="19405783">
            <a:off x="5070063" y="1861200"/>
            <a:ext cx="2520000" cy="1296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Usually covered by laws and regulations</a:t>
            </a:r>
            <a:endParaRPr lang="en-GB" sz="1400" dirty="0"/>
          </a:p>
        </p:txBody>
      </p:sp>
    </p:spTree>
    <p:extLst>
      <p:ext uri="{BB962C8B-B14F-4D97-AF65-F5344CB8AC3E}">
        <p14:creationId xmlns:p14="http://schemas.microsoft.com/office/powerpoint/2010/main" val="259814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Varying degrees of the same problem?</a:t>
            </a:r>
            <a:endParaRPr lang="en-GB" dirty="0"/>
          </a:p>
        </p:txBody>
      </p:sp>
      <p:sp>
        <p:nvSpPr>
          <p:cNvPr id="3" name="Content Placeholder 2"/>
          <p:cNvSpPr>
            <a:spLocks noGrp="1"/>
          </p:cNvSpPr>
          <p:nvPr>
            <p:ph idx="1"/>
          </p:nvPr>
        </p:nvSpPr>
        <p:spPr>
          <a:xfrm>
            <a:off x="323528" y="1547664"/>
            <a:ext cx="8496944" cy="4113583"/>
          </a:xfrm>
        </p:spPr>
        <p:txBody>
          <a:bodyPr>
            <a:normAutofit fontScale="55000" lnSpcReduction="20000"/>
          </a:bodyPr>
          <a:lstStyle/>
          <a:p>
            <a:r>
              <a:rPr lang="en-GB" dirty="0" smtClean="0"/>
              <a:t>Most of us can recognise the hallmarks of truly </a:t>
            </a:r>
            <a:r>
              <a:rPr lang="en-GB" b="1" i="1" dirty="0" smtClean="0"/>
              <a:t>bad</a:t>
            </a:r>
            <a:r>
              <a:rPr lang="en-GB" dirty="0" smtClean="0"/>
              <a:t> ethics in marketing…</a:t>
            </a:r>
          </a:p>
          <a:p>
            <a:pPr lvl="1"/>
            <a:r>
              <a:rPr lang="en-GB" dirty="0" smtClean="0"/>
              <a:t>Selling shares to a company that you know doesn’t exist</a:t>
            </a:r>
          </a:p>
          <a:p>
            <a:pPr lvl="1"/>
            <a:r>
              <a:rPr lang="en-GB" dirty="0" smtClean="0"/>
              <a:t>Berating someone about their weight until they buy your diet pills</a:t>
            </a:r>
          </a:p>
          <a:p>
            <a:pPr lvl="1"/>
            <a:r>
              <a:rPr lang="en-GB" dirty="0" smtClean="0"/>
              <a:t>Lying to consumers about the safety of a food product you sell</a:t>
            </a:r>
          </a:p>
          <a:p>
            <a:r>
              <a:rPr lang="en-GB" dirty="0" smtClean="0"/>
              <a:t>But what about the things that </a:t>
            </a:r>
            <a:r>
              <a:rPr lang="en-GB" b="1" i="1" dirty="0" smtClean="0"/>
              <a:t>just</a:t>
            </a:r>
            <a:r>
              <a:rPr lang="en-GB" dirty="0" smtClean="0"/>
              <a:t> about cross the line?</a:t>
            </a:r>
          </a:p>
          <a:p>
            <a:pPr lvl="1"/>
            <a:r>
              <a:rPr lang="en-GB" dirty="0" smtClean="0"/>
              <a:t>Only using very fit/attractive models to advertise your clothing line</a:t>
            </a:r>
          </a:p>
          <a:p>
            <a:pPr lvl="1"/>
            <a:r>
              <a:rPr lang="en-GB" dirty="0" smtClean="0"/>
              <a:t>Pushing your book on self-empowerment to people with disabilities (whose contact info you purchased from a charity…)</a:t>
            </a:r>
          </a:p>
          <a:p>
            <a:pPr lvl="1"/>
            <a:r>
              <a:rPr lang="en-GB" dirty="0" smtClean="0"/>
              <a:t>Advertising the eggs you sell as “totally natural” even though you know that is a meaningless, unregulated badge</a:t>
            </a:r>
          </a:p>
          <a:p>
            <a:r>
              <a:rPr lang="en-GB" dirty="0" smtClean="0"/>
              <a:t>What about the things that are unethical through </a:t>
            </a:r>
            <a:r>
              <a:rPr lang="en-GB" b="1" i="1" dirty="0" smtClean="0"/>
              <a:t>carelessness</a:t>
            </a:r>
            <a:r>
              <a:rPr lang="en-GB" dirty="0" smtClean="0"/>
              <a:t> rather than malice?</a:t>
            </a:r>
          </a:p>
          <a:p>
            <a:pPr lvl="1"/>
            <a:r>
              <a:rPr lang="en-GB" dirty="0" smtClean="0"/>
              <a:t>Using customer data you already had from previous purchases to run some market research</a:t>
            </a:r>
          </a:p>
          <a:p>
            <a:pPr lvl="1"/>
            <a:r>
              <a:rPr lang="en-GB" dirty="0" smtClean="0"/>
              <a:t>Re-posting a positive comment from a customer on your Facebook page without realising it makes crazy claims (“I couldn’t conceive until I tried this juice and now I have twins!”)</a:t>
            </a:r>
          </a:p>
          <a:p>
            <a:pPr lvl="1"/>
            <a:r>
              <a:rPr lang="en-GB" dirty="0" smtClean="0"/>
              <a:t>Advertising a soup you sell as “vegetarian” and forgetting that you used chicken stock to make it</a:t>
            </a:r>
            <a:endParaRPr lang="en-GB" dirty="0"/>
          </a:p>
        </p:txBody>
      </p:sp>
      <p:sp>
        <p:nvSpPr>
          <p:cNvPr id="4" name="Cloud Callout 3"/>
          <p:cNvSpPr/>
          <p:nvPr/>
        </p:nvSpPr>
        <p:spPr>
          <a:xfrm>
            <a:off x="3923928" y="404664"/>
            <a:ext cx="5040560" cy="129614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t>At the end of the day, remember that </a:t>
            </a:r>
            <a:r>
              <a:rPr lang="en-GB" sz="1200" b="1" i="1" dirty="0" smtClean="0"/>
              <a:t>morality</a:t>
            </a:r>
            <a:r>
              <a:rPr lang="en-GB" sz="1200" dirty="0" smtClean="0"/>
              <a:t> is more concerned with intent, whereas </a:t>
            </a:r>
            <a:r>
              <a:rPr lang="en-GB" sz="1200" b="1" i="1" dirty="0" smtClean="0"/>
              <a:t>ethics</a:t>
            </a:r>
            <a:r>
              <a:rPr lang="en-GB" sz="1200" dirty="0" smtClean="0"/>
              <a:t> are more concerned with outcomes. Causing harm is more relevant that meaning to cause harm.</a:t>
            </a:r>
            <a:endParaRPr lang="en-GB" sz="1200" dirty="0"/>
          </a:p>
        </p:txBody>
      </p:sp>
    </p:spTree>
    <p:extLst>
      <p:ext uri="{BB962C8B-B14F-4D97-AF65-F5344CB8AC3E}">
        <p14:creationId xmlns:p14="http://schemas.microsoft.com/office/powerpoint/2010/main" val="302148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Who decides where we draw the line?</a:t>
            </a:r>
            <a:endParaRPr lang="en-GB" dirty="0"/>
          </a:p>
        </p:txBody>
      </p:sp>
      <p:sp>
        <p:nvSpPr>
          <p:cNvPr id="3" name="Content Placeholder 2"/>
          <p:cNvSpPr>
            <a:spLocks noGrp="1"/>
          </p:cNvSpPr>
          <p:nvPr>
            <p:ph idx="1"/>
          </p:nvPr>
        </p:nvSpPr>
        <p:spPr>
          <a:xfrm>
            <a:off x="457200" y="1417638"/>
            <a:ext cx="8229600" cy="4315617"/>
          </a:xfrm>
        </p:spPr>
        <p:txBody>
          <a:bodyPr>
            <a:normAutofit fontScale="62500" lnSpcReduction="20000"/>
          </a:bodyPr>
          <a:lstStyle/>
          <a:p>
            <a:r>
              <a:rPr lang="en-GB" dirty="0" smtClean="0"/>
              <a:t>When Facebook gives you advertisements based on something you like, is it invading your privacy? </a:t>
            </a:r>
          </a:p>
          <a:p>
            <a:pPr lvl="1"/>
            <a:r>
              <a:rPr lang="en-GB" dirty="0" smtClean="0"/>
              <a:t>What if it’s something you emailed about through a linked account rather than posted?</a:t>
            </a:r>
          </a:p>
          <a:p>
            <a:r>
              <a:rPr lang="en-GB" dirty="0" smtClean="0"/>
              <a:t>If it’s your consumers who are making unproven claims, and you’re just sharing them publicly, are you lying?</a:t>
            </a:r>
          </a:p>
          <a:p>
            <a:pPr lvl="1"/>
            <a:r>
              <a:rPr lang="en-GB" dirty="0" smtClean="0"/>
              <a:t>What if you </a:t>
            </a:r>
            <a:r>
              <a:rPr lang="en-GB" i="1" dirty="0" smtClean="0"/>
              <a:t>know</a:t>
            </a:r>
            <a:r>
              <a:rPr lang="en-GB" dirty="0" smtClean="0"/>
              <a:t> what’s being said isn’t true/proven?</a:t>
            </a:r>
          </a:p>
          <a:p>
            <a:r>
              <a:rPr lang="en-GB" dirty="0" smtClean="0"/>
              <a:t>Are there any groups so vulnerable we can’t ethically market to them at all?</a:t>
            </a:r>
          </a:p>
          <a:p>
            <a:pPr lvl="1"/>
            <a:r>
              <a:rPr lang="en-GB" dirty="0" smtClean="0"/>
              <a:t>Is the mere act of selling something to a child manipulative? Do they have the capacity to understand?</a:t>
            </a:r>
          </a:p>
          <a:p>
            <a:r>
              <a:rPr lang="en-GB" dirty="0" smtClean="0"/>
              <a:t>Is bad marketing behaviour more acceptable if it’s done for a good cause?</a:t>
            </a:r>
          </a:p>
          <a:p>
            <a:pPr lvl="1"/>
            <a:r>
              <a:rPr lang="en-GB" dirty="0" smtClean="0"/>
              <a:t>Is it really so horrible to make people wasting money on chintzy gifts at Christmas feel guilty that they won’t give a bloody pound to Save the Children?!</a:t>
            </a:r>
          </a:p>
          <a:p>
            <a:endParaRPr lang="en-GB" dirty="0" smtClean="0"/>
          </a:p>
          <a:p>
            <a:endParaRPr lang="en-GB" dirty="0" smtClean="0"/>
          </a:p>
        </p:txBody>
      </p:sp>
    </p:spTree>
    <p:extLst>
      <p:ext uri="{BB962C8B-B14F-4D97-AF65-F5344CB8AC3E}">
        <p14:creationId xmlns:p14="http://schemas.microsoft.com/office/powerpoint/2010/main" val="292580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 never do a thing like that…”</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How can “good” people and “good” firms fall into the traps of bad ethical behaviour?</a:t>
            </a:r>
          </a:p>
          <a:p>
            <a:pPr marL="0" indent="0">
              <a:buNone/>
            </a:pPr>
            <a:endParaRPr lang="en-GB" dirty="0" smtClean="0"/>
          </a:p>
          <a:p>
            <a:pPr marL="0" indent="0" algn="ctr">
              <a:buNone/>
            </a:pPr>
            <a:r>
              <a:rPr lang="en-GB" sz="5200" dirty="0" smtClean="0"/>
              <a:t>Ethics Exercise</a:t>
            </a:r>
            <a:endParaRPr lang="en-GB" sz="5200" dirty="0"/>
          </a:p>
          <a:p>
            <a:r>
              <a:rPr lang="en-GB" dirty="0"/>
              <a:t>In groups, read through a recent news story, and talk through:</a:t>
            </a:r>
          </a:p>
          <a:p>
            <a:pPr lvl="1"/>
            <a:r>
              <a:rPr lang="en-GB" dirty="0"/>
              <a:t>What is the key ethical </a:t>
            </a:r>
            <a:r>
              <a:rPr lang="en-GB" dirty="0" smtClean="0"/>
              <a:t>issue?</a:t>
            </a:r>
            <a:endParaRPr lang="en-GB" dirty="0"/>
          </a:p>
          <a:p>
            <a:pPr lvl="1"/>
            <a:r>
              <a:rPr lang="en-GB" dirty="0"/>
              <a:t>Can you think of some less-extreme cases of </a:t>
            </a:r>
            <a:r>
              <a:rPr lang="en-GB" dirty="0" smtClean="0"/>
              <a:t>this </a:t>
            </a:r>
            <a:r>
              <a:rPr lang="en-GB" dirty="0"/>
              <a:t>type of behaviour?</a:t>
            </a:r>
          </a:p>
          <a:p>
            <a:pPr lvl="1"/>
            <a:r>
              <a:rPr lang="en-GB" dirty="0"/>
              <a:t>What systemic pressures might have led to this kind of practice happening to “good” people or companies?</a:t>
            </a:r>
          </a:p>
          <a:p>
            <a:pPr lvl="1"/>
            <a:r>
              <a:rPr lang="en-GB" dirty="0"/>
              <a:t>What actions could be taken by people and/or companies to ensure practice like this doesn’t happen in their firm?</a:t>
            </a:r>
          </a:p>
          <a:p>
            <a:endParaRPr lang="en-GB" dirty="0" smtClean="0"/>
          </a:p>
          <a:p>
            <a:endParaRPr lang="en-GB" dirty="0"/>
          </a:p>
        </p:txBody>
      </p:sp>
    </p:spTree>
    <p:extLst>
      <p:ext uri="{BB962C8B-B14F-4D97-AF65-F5344CB8AC3E}">
        <p14:creationId xmlns:p14="http://schemas.microsoft.com/office/powerpoint/2010/main" val="80398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 we respect ethical boundaries in digital marketing?</a:t>
            </a:r>
            <a:endParaRPr lang="en-GB" dirty="0"/>
          </a:p>
        </p:txBody>
      </p:sp>
      <p:pic>
        <p:nvPicPr>
          <p:cNvPr id="6" name="Picture 5"/>
          <p:cNvPicPr>
            <a:picLocks noChangeAspect="1"/>
          </p:cNvPicPr>
          <p:nvPr/>
        </p:nvPicPr>
        <p:blipFill>
          <a:blip r:embed="rId2"/>
          <a:stretch>
            <a:fillRect/>
          </a:stretch>
        </p:blipFill>
        <p:spPr>
          <a:xfrm>
            <a:off x="2901317" y="1844824"/>
            <a:ext cx="3341365" cy="3341365"/>
          </a:xfrm>
          <a:prstGeom prst="rect">
            <a:avLst/>
          </a:prstGeom>
        </p:spPr>
      </p:pic>
      <p:sp>
        <p:nvSpPr>
          <p:cNvPr id="3" name="Cloud Callout 2"/>
          <p:cNvSpPr/>
          <p:nvPr/>
        </p:nvSpPr>
        <p:spPr>
          <a:xfrm>
            <a:off x="5796136" y="1628800"/>
            <a:ext cx="2736304" cy="1368152"/>
          </a:xfrm>
          <a:prstGeom prst="cloudCallout">
            <a:avLst>
              <a:gd name="adj1" fmla="val -49476"/>
              <a:gd name="adj2" fmla="val 438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Using process?</a:t>
            </a:r>
            <a:endParaRPr lang="en-GB" dirty="0"/>
          </a:p>
        </p:txBody>
      </p:sp>
      <p:sp>
        <p:nvSpPr>
          <p:cNvPr id="5" name="Cloud Callout 4"/>
          <p:cNvSpPr/>
          <p:nvPr/>
        </p:nvSpPr>
        <p:spPr>
          <a:xfrm>
            <a:off x="597008" y="2340597"/>
            <a:ext cx="2602632" cy="1584176"/>
          </a:xfrm>
          <a:prstGeom prst="cloudCallout">
            <a:avLst>
              <a:gd name="adj1" fmla="val 55029"/>
              <a:gd name="adj2" fmla="val 438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Using stakeholders?</a:t>
            </a:r>
            <a:endParaRPr lang="en-GB" dirty="0"/>
          </a:p>
        </p:txBody>
      </p:sp>
      <p:sp>
        <p:nvSpPr>
          <p:cNvPr id="7" name="Cloud Callout 6"/>
          <p:cNvSpPr/>
          <p:nvPr/>
        </p:nvSpPr>
        <p:spPr>
          <a:xfrm>
            <a:off x="5364088" y="3515506"/>
            <a:ext cx="2376264" cy="1584176"/>
          </a:xfrm>
          <a:prstGeom prst="cloudCallout">
            <a:avLst>
              <a:gd name="adj1" fmla="val -60413"/>
              <a:gd name="adj2" fmla="val 344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Using values?</a:t>
            </a:r>
            <a:endParaRPr lang="en-GB" dirty="0"/>
          </a:p>
        </p:txBody>
      </p:sp>
    </p:spTree>
    <p:extLst>
      <p:ext uri="{BB962C8B-B14F-4D97-AF65-F5344CB8AC3E}">
        <p14:creationId xmlns:p14="http://schemas.microsoft.com/office/powerpoint/2010/main" val="10324078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Vulnerable Customers</a:t>
            </a:r>
            <a:endParaRPr lang="en-GB" dirty="0"/>
          </a:p>
        </p:txBody>
      </p:sp>
      <p:sp>
        <p:nvSpPr>
          <p:cNvPr id="3" name="Content Placeholder 2"/>
          <p:cNvSpPr>
            <a:spLocks noGrp="1"/>
          </p:cNvSpPr>
          <p:nvPr>
            <p:ph idx="1"/>
          </p:nvPr>
        </p:nvSpPr>
        <p:spPr>
          <a:xfrm>
            <a:off x="457200" y="1417638"/>
            <a:ext cx="8229600" cy="4099595"/>
          </a:xfrm>
        </p:spPr>
        <p:txBody>
          <a:bodyPr>
            <a:normAutofit fontScale="55000" lnSpcReduction="20000"/>
          </a:bodyPr>
          <a:lstStyle/>
          <a:p>
            <a:r>
              <a:rPr lang="en-GB" dirty="0" smtClean="0"/>
              <a:t>What does it mean for a customer to be “vulnerable”?</a:t>
            </a:r>
          </a:p>
          <a:p>
            <a:pPr lvl="1"/>
            <a:r>
              <a:rPr lang="en-GB" dirty="0"/>
              <a:t>50% of adults have numeracy skills of age 11 or below</a:t>
            </a:r>
          </a:p>
          <a:p>
            <a:pPr lvl="1"/>
            <a:r>
              <a:rPr lang="en-GB" dirty="0"/>
              <a:t>15% of adults have literacy skills of age 11 or below</a:t>
            </a:r>
          </a:p>
          <a:p>
            <a:pPr lvl="1"/>
            <a:r>
              <a:rPr lang="en-GB" dirty="0"/>
              <a:t>7m adults in the UK are not internet-savvy – half are over 75 years of age, half are disabled</a:t>
            </a:r>
          </a:p>
          <a:p>
            <a:pPr lvl="1"/>
            <a:r>
              <a:rPr lang="en-GB" dirty="0"/>
              <a:t>By 2020, half of UK adults can expect to be diagnosed with cancer at some point in their lives</a:t>
            </a:r>
          </a:p>
          <a:p>
            <a:pPr lvl="1"/>
            <a:r>
              <a:rPr lang="en-GB" dirty="0"/>
              <a:t>16% of working adults have a disability</a:t>
            </a:r>
          </a:p>
          <a:p>
            <a:pPr lvl="1"/>
            <a:r>
              <a:rPr lang="en-GB" dirty="0"/>
              <a:t>800,000 adults have some form of </a:t>
            </a:r>
            <a:r>
              <a:rPr lang="en-GB" dirty="0" smtClean="0"/>
              <a:t>dementia</a:t>
            </a:r>
          </a:p>
          <a:p>
            <a:pPr lvl="1"/>
            <a:r>
              <a:rPr lang="en-GB" dirty="0" smtClean="0"/>
              <a:t>About 13% of the UK population are immigrants, many of whom do not have permanent leave to remain</a:t>
            </a:r>
          </a:p>
          <a:p>
            <a:r>
              <a:rPr lang="en-GB" dirty="0"/>
              <a:t>We can all agree (can we?) that children are vulnerable, but who else might qualify?</a:t>
            </a:r>
          </a:p>
          <a:p>
            <a:pPr lvl="1"/>
            <a:r>
              <a:rPr lang="en-GB" dirty="0" smtClean="0"/>
              <a:t>At what age do people move from “vulnerable children” to “responsible adults”? Is this age different for different responsibilities? Different individuals?</a:t>
            </a:r>
          </a:p>
          <a:p>
            <a:r>
              <a:rPr lang="en-GB" dirty="0" smtClean="0"/>
              <a:t>What about temporary vulnerability, such as bereavement?</a:t>
            </a:r>
          </a:p>
          <a:p>
            <a:pPr lvl="1"/>
            <a:r>
              <a:rPr lang="en-GB" dirty="0" smtClean="0"/>
              <a:t>What can we do to protect those customers temporarily vulnerable? How can we learn to recognise signs of vulnerability in long-term customers?</a:t>
            </a:r>
            <a:endParaRPr lang="en-GB" dirty="0"/>
          </a:p>
        </p:txBody>
      </p:sp>
    </p:spTree>
    <p:extLst>
      <p:ext uri="{BB962C8B-B14F-4D97-AF65-F5344CB8AC3E}">
        <p14:creationId xmlns:p14="http://schemas.microsoft.com/office/powerpoint/2010/main" val="179355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can we protect vulnerable customers?</a:t>
            </a:r>
            <a:endParaRPr lang="en-GB" dirty="0"/>
          </a:p>
        </p:txBody>
      </p:sp>
      <p:sp>
        <p:nvSpPr>
          <p:cNvPr id="3" name="Content Placeholder 2"/>
          <p:cNvSpPr>
            <a:spLocks noGrp="1"/>
          </p:cNvSpPr>
          <p:nvPr>
            <p:ph idx="1"/>
          </p:nvPr>
        </p:nvSpPr>
        <p:spPr/>
        <p:txBody>
          <a:bodyPr>
            <a:normAutofit fontScale="70000" lnSpcReduction="20000"/>
          </a:bodyPr>
          <a:lstStyle/>
          <a:p>
            <a:r>
              <a:rPr lang="en-GB" dirty="0"/>
              <a:t>Vulnerability is a state not a trait – it’s not permanent and people can become less or more vulnerable as their circumstances change</a:t>
            </a:r>
          </a:p>
          <a:p>
            <a:r>
              <a:rPr lang="en-GB" dirty="0"/>
              <a:t>Being vulnerable is a scale – it’s not clear cut</a:t>
            </a:r>
          </a:p>
          <a:p>
            <a:r>
              <a:rPr lang="en-GB" dirty="0"/>
              <a:t>Everyone is different and everyone reacts </a:t>
            </a:r>
            <a:r>
              <a:rPr lang="en-GB" dirty="0" smtClean="0"/>
              <a:t>differently</a:t>
            </a:r>
          </a:p>
          <a:p>
            <a:r>
              <a:rPr lang="en-GB" dirty="0" smtClean="0"/>
              <a:t>The key is to:</a:t>
            </a:r>
          </a:p>
          <a:p>
            <a:pPr lvl="1"/>
            <a:r>
              <a:rPr lang="en-GB" dirty="0" smtClean="0"/>
              <a:t> be sensitive;</a:t>
            </a:r>
          </a:p>
          <a:p>
            <a:pPr lvl="1"/>
            <a:r>
              <a:rPr lang="en-GB" dirty="0" smtClean="0"/>
              <a:t>be consistent; and</a:t>
            </a:r>
          </a:p>
          <a:p>
            <a:pPr lvl="1"/>
            <a:r>
              <a:rPr lang="en-GB" dirty="0" smtClean="0"/>
              <a:t>be as clear and honest as possible. </a:t>
            </a:r>
          </a:p>
          <a:p>
            <a:pPr lvl="1"/>
            <a:r>
              <a:rPr lang="en-GB" dirty="0" smtClean="0"/>
              <a:t>Listen to customers. Hear what they are actually saying. Learn to recognise signs of potential vulnerability. And </a:t>
            </a:r>
            <a:r>
              <a:rPr lang="en-GB" b="1" i="1" dirty="0" smtClean="0"/>
              <a:t>NEVER</a:t>
            </a:r>
            <a:r>
              <a:rPr lang="en-GB" dirty="0" smtClean="0"/>
              <a:t> put the sale before the person. </a:t>
            </a:r>
          </a:p>
        </p:txBody>
      </p:sp>
    </p:spTree>
    <p:extLst>
      <p:ext uri="{BB962C8B-B14F-4D97-AF65-F5344CB8AC3E}">
        <p14:creationId xmlns:p14="http://schemas.microsoft.com/office/powerpoint/2010/main" val="302682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Protection</a:t>
            </a:r>
            <a:endParaRPr lang="en-GB" dirty="0"/>
          </a:p>
        </p:txBody>
      </p:sp>
      <p:sp>
        <p:nvSpPr>
          <p:cNvPr id="3" name="Content Placeholder 2"/>
          <p:cNvSpPr>
            <a:spLocks noGrp="1"/>
          </p:cNvSpPr>
          <p:nvPr>
            <p:ph idx="1"/>
          </p:nvPr>
        </p:nvSpPr>
        <p:spPr>
          <a:xfrm>
            <a:off x="457200" y="1340768"/>
            <a:ext cx="8229600" cy="4392488"/>
          </a:xfrm>
        </p:spPr>
        <p:txBody>
          <a:bodyPr>
            <a:normAutofit fontScale="40000" lnSpcReduction="20000"/>
          </a:bodyPr>
          <a:lstStyle/>
          <a:p>
            <a:pPr marL="514350" indent="-514350">
              <a:buFont typeface="+mj-lt"/>
              <a:buAutoNum type="arabicPeriod"/>
            </a:pPr>
            <a:r>
              <a:rPr lang="en-GB" dirty="0"/>
              <a:t>Personal data shall be processed fairly and lawfully and, in particular, shall not be processed unless –</a:t>
            </a:r>
            <a:br>
              <a:rPr lang="en-GB" dirty="0"/>
            </a:br>
            <a:r>
              <a:rPr lang="en-GB" dirty="0"/>
              <a:t/>
            </a:r>
            <a:br>
              <a:rPr lang="en-GB" dirty="0"/>
            </a:br>
            <a:r>
              <a:rPr lang="en-GB" dirty="0" smtClean="0"/>
              <a:t>	(</a:t>
            </a:r>
            <a:r>
              <a:rPr lang="en-GB" dirty="0"/>
              <a:t>a) at least one of the conditions in Schedule 2 is met, and</a:t>
            </a:r>
            <a:br>
              <a:rPr lang="en-GB" dirty="0"/>
            </a:br>
            <a:r>
              <a:rPr lang="en-GB" dirty="0"/>
              <a:t/>
            </a:r>
            <a:br>
              <a:rPr lang="en-GB" dirty="0"/>
            </a:br>
            <a:r>
              <a:rPr lang="en-GB" dirty="0" smtClean="0"/>
              <a:t>	(</a:t>
            </a:r>
            <a:r>
              <a:rPr lang="en-GB" dirty="0"/>
              <a:t>b) in the case of sensitive personal data, at least one of the conditions in Schedule 3 is also met</a:t>
            </a:r>
            <a:r>
              <a:rPr lang="en-GB" dirty="0" smtClean="0"/>
              <a:t>.</a:t>
            </a:r>
            <a:r>
              <a:rPr lang="en-GB" dirty="0"/>
              <a:t/>
            </a:r>
            <a:br>
              <a:rPr lang="en-GB" dirty="0"/>
            </a:br>
            <a:endParaRPr lang="en-GB" dirty="0"/>
          </a:p>
          <a:p>
            <a:pPr marL="514350" indent="-514350">
              <a:buFont typeface="+mj-lt"/>
              <a:buAutoNum type="arabicPeriod"/>
            </a:pPr>
            <a:r>
              <a:rPr lang="en-GB" dirty="0"/>
              <a:t>Personal data shall be obtained only for one or more specified and lawful purposes, and shall not be further processed in any manner incompatible with that purpose or those purposes</a:t>
            </a:r>
            <a:r>
              <a:rPr lang="en-GB" dirty="0" smtClean="0"/>
              <a:t>.</a:t>
            </a:r>
            <a:endParaRPr lang="en-GB" dirty="0"/>
          </a:p>
          <a:p>
            <a:pPr marL="514350" indent="-514350">
              <a:buFont typeface="+mj-lt"/>
              <a:buAutoNum type="arabicPeriod"/>
            </a:pPr>
            <a:endParaRPr lang="en-GB" dirty="0"/>
          </a:p>
          <a:p>
            <a:pPr marL="514350" indent="-514350">
              <a:buFont typeface="+mj-lt"/>
              <a:buAutoNum type="arabicPeriod"/>
            </a:pPr>
            <a:r>
              <a:rPr lang="en-GB" dirty="0"/>
              <a:t>Personal data shall be adequate, relevant and not excessive in relation to the purpose or purposes for which they are processed</a:t>
            </a:r>
            <a:r>
              <a:rPr lang="en-GB" dirty="0" smtClean="0"/>
              <a:t>.</a:t>
            </a:r>
            <a:r>
              <a:rPr lang="en-GB" dirty="0"/>
              <a:t/>
            </a:r>
            <a:br>
              <a:rPr lang="en-GB" dirty="0"/>
            </a:br>
            <a:endParaRPr lang="en-GB" dirty="0"/>
          </a:p>
          <a:p>
            <a:pPr marL="514350" indent="-514350">
              <a:buFont typeface="+mj-lt"/>
              <a:buAutoNum type="arabicPeriod"/>
            </a:pPr>
            <a:r>
              <a:rPr lang="en-GB" dirty="0"/>
              <a:t>Personal data shall be accurate and, where necessary, kept up to date</a:t>
            </a:r>
            <a:r>
              <a:rPr lang="en-GB" dirty="0" smtClean="0"/>
              <a:t>.</a:t>
            </a:r>
            <a:r>
              <a:rPr lang="en-GB" dirty="0"/>
              <a:t/>
            </a:r>
            <a:br>
              <a:rPr lang="en-GB" dirty="0"/>
            </a:br>
            <a:endParaRPr lang="en-GB" dirty="0"/>
          </a:p>
          <a:p>
            <a:pPr marL="514350" indent="-514350">
              <a:buFont typeface="+mj-lt"/>
              <a:buAutoNum type="arabicPeriod"/>
            </a:pPr>
            <a:r>
              <a:rPr lang="en-GB" dirty="0"/>
              <a:t>Personal data processed for any purpose or purposes shall not be kept for longer than is necessary for that purpose or those purposes.</a:t>
            </a:r>
            <a:br>
              <a:rPr lang="en-GB" dirty="0"/>
            </a:br>
            <a:endParaRPr lang="en-GB" dirty="0"/>
          </a:p>
          <a:p>
            <a:pPr marL="514350" indent="-514350">
              <a:buFont typeface="+mj-lt"/>
              <a:buAutoNum type="arabicPeriod"/>
            </a:pPr>
            <a:r>
              <a:rPr lang="en-GB" dirty="0"/>
              <a:t>Personal data shall be processed in accordance with the rights of data subjects under this Act.</a:t>
            </a:r>
            <a:br>
              <a:rPr lang="en-GB" dirty="0"/>
            </a:br>
            <a:endParaRPr lang="en-GB" dirty="0"/>
          </a:p>
          <a:p>
            <a:pPr marL="514350" indent="-514350">
              <a:buFont typeface="+mj-lt"/>
              <a:buAutoNum type="arabicPeriod"/>
            </a:pPr>
            <a:r>
              <a:rPr lang="en-GB" dirty="0"/>
              <a:t>Appropriate technical and organisational measures shall be taken against unauthorised or unlawful processing of personal data and against accidental loss or destruction of, or damage to, personal data.</a:t>
            </a:r>
            <a:br>
              <a:rPr lang="en-GB" dirty="0"/>
            </a:br>
            <a:endParaRPr lang="en-GB" dirty="0"/>
          </a:p>
          <a:p>
            <a:pPr marL="514350" indent="-514350">
              <a:buFont typeface="+mj-lt"/>
              <a:buAutoNum type="arabicPeriod"/>
            </a:pPr>
            <a:r>
              <a:rPr lang="en-GB" dirty="0"/>
              <a:t>Personal data shall not be transferred to a country or territory outside the European Economic Area unless that country or territory ensures an adequate level of protection for the rights and freedoms of data subjects in relation to the processing of personal data</a:t>
            </a:r>
            <a:r>
              <a:rPr lang="en-GB" dirty="0" smtClean="0"/>
              <a:t>.</a:t>
            </a:r>
            <a:endParaRPr lang="en-GB" dirty="0"/>
          </a:p>
        </p:txBody>
      </p:sp>
    </p:spTree>
    <p:extLst>
      <p:ext uri="{BB962C8B-B14F-4D97-AF65-F5344CB8AC3E}">
        <p14:creationId xmlns:p14="http://schemas.microsoft.com/office/powerpoint/2010/main" val="160266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t>Data Protection</a:t>
            </a:r>
          </a:p>
          <a:p>
            <a:pPr lvl="1"/>
            <a:r>
              <a:rPr lang="en-GB" dirty="0">
                <a:hlinkClick r:id="rId2"/>
              </a:rPr>
              <a:t>https://www.gov.uk/data-protection/the-data-protection-act</a:t>
            </a:r>
            <a:endParaRPr lang="en-GB" dirty="0"/>
          </a:p>
          <a:p>
            <a:pPr lvl="1"/>
            <a:r>
              <a:rPr lang="en-GB" dirty="0">
                <a:hlinkClick r:id="rId3"/>
              </a:rPr>
              <a:t>https://www.gov.uk/data-protection-your-business/overview</a:t>
            </a:r>
            <a:endParaRPr lang="en-GB" dirty="0"/>
          </a:p>
          <a:p>
            <a:pPr lvl="1"/>
            <a:r>
              <a:rPr lang="en-GB" dirty="0">
                <a:hlinkClick r:id="rId4"/>
              </a:rPr>
              <a:t>http://</a:t>
            </a:r>
            <a:r>
              <a:rPr lang="en-GB" dirty="0" smtClean="0">
                <a:hlinkClick r:id="rId4"/>
              </a:rPr>
              <a:t>www.dft.gov.uk/vca/data-protection-act-guidance-on-compliance.asp</a:t>
            </a:r>
            <a:endParaRPr lang="en-GB" dirty="0" smtClean="0"/>
          </a:p>
          <a:p>
            <a:r>
              <a:rPr lang="en-GB" dirty="0" smtClean="0"/>
              <a:t>Privacy</a:t>
            </a:r>
          </a:p>
          <a:p>
            <a:pPr lvl="1"/>
            <a:r>
              <a:rPr lang="en-GB" dirty="0">
                <a:hlinkClick r:id="rId5"/>
              </a:rPr>
              <a:t>https://ico.org.uk/for-organisations/guide-to-pecr</a:t>
            </a:r>
            <a:r>
              <a:rPr lang="en-GB" dirty="0" smtClean="0">
                <a:hlinkClick r:id="rId5"/>
              </a:rPr>
              <a:t>/</a:t>
            </a:r>
            <a:r>
              <a:rPr lang="en-GB" dirty="0" smtClean="0"/>
              <a:t> </a:t>
            </a:r>
          </a:p>
          <a:p>
            <a:r>
              <a:rPr lang="en-GB" dirty="0" smtClean="0"/>
              <a:t>Vulnerable Customers</a:t>
            </a:r>
          </a:p>
          <a:p>
            <a:pPr lvl="1"/>
            <a:r>
              <a:rPr lang="en-GB" dirty="0">
                <a:hlinkClick r:id="rId6"/>
              </a:rPr>
              <a:t>https://</a:t>
            </a:r>
            <a:r>
              <a:rPr lang="en-GB" dirty="0" smtClean="0">
                <a:hlinkClick r:id="rId6"/>
              </a:rPr>
              <a:t>www.fca.org.uk/publication/occasional-papers/occasional-paper-8-exec-summary.pdf</a:t>
            </a:r>
            <a:endParaRPr lang="en-GB" dirty="0" smtClean="0"/>
          </a:p>
          <a:p>
            <a:pPr lvl="1"/>
            <a:r>
              <a:rPr lang="en-GB" dirty="0">
                <a:hlinkClick r:id="rId7"/>
              </a:rPr>
              <a:t>https://</a:t>
            </a:r>
            <a:r>
              <a:rPr lang="en-GB" dirty="0" smtClean="0">
                <a:hlinkClick r:id="rId7"/>
              </a:rPr>
              <a:t>dma.org.uk/uploads/misc/57e282df6a5c3-vulnerable-consumers-whitepaper-v3-rg_57e282df6a514.pdf</a:t>
            </a:r>
            <a:endParaRPr lang="en-GB" dirty="0" smtClean="0"/>
          </a:p>
          <a:p>
            <a:pPr lvl="1"/>
            <a:r>
              <a:rPr lang="en-GB" dirty="0">
                <a:hlinkClick r:id="rId8"/>
              </a:rPr>
              <a:t>http://www.data-broker.co.uk/2015/10/responsible-marketing-engaging-with-vulnerable-customers</a:t>
            </a:r>
            <a:r>
              <a:rPr lang="en-GB" dirty="0" smtClean="0">
                <a:hlinkClick r:id="rId8"/>
              </a:rPr>
              <a:t>/</a:t>
            </a:r>
            <a:r>
              <a:rPr lang="en-GB" dirty="0" smtClean="0"/>
              <a:t> </a:t>
            </a:r>
            <a:endParaRPr lang="en-GB" dirty="0"/>
          </a:p>
        </p:txBody>
      </p:sp>
    </p:spTree>
    <p:extLst>
      <p:ext uri="{BB962C8B-B14F-4D97-AF65-F5344CB8AC3E}">
        <p14:creationId xmlns:p14="http://schemas.microsoft.com/office/powerpoint/2010/main" val="3600437966"/>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purl.org/dc/dcmitype/"/>
    <ds:schemaRef ds:uri="http://schemas.openxmlformats.org/package/2006/metadata/core-properties"/>
    <ds:schemaRef ds:uri="303dbf9b-b85b-46a0-94f1-894078c07ecd"/>
    <ds:schemaRef ds:uri="http://purl.org/dc/te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2620</TotalTime>
  <Words>1178</Words>
  <Application>Microsoft Office PowerPoint</Application>
  <PresentationFormat>On-screen Show (4:3)</PresentationFormat>
  <Paragraphs>119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Myriad Pro</vt:lpstr>
      <vt:lpstr>20140311PresentationUWTSDTemplate</vt:lpstr>
      <vt:lpstr>Ethics in Digital Marketing  Stephanie.Meyer@uwtsd.ac.uk</vt:lpstr>
      <vt:lpstr>What are ethics?</vt:lpstr>
      <vt:lpstr>Ethics in the Context of Marketing</vt:lpstr>
      <vt:lpstr>Some common unethical practices and behaviours</vt:lpstr>
      <vt:lpstr>Ethics in Marketing – Three Frames</vt:lpstr>
      <vt:lpstr>Varying degrees of the same problem?</vt:lpstr>
      <vt:lpstr>Who decides where we draw the line?</vt:lpstr>
      <vt:lpstr>“I’d never do a thing like that…”</vt:lpstr>
      <vt:lpstr>How do we respect ethical boundaries in digital marketing?</vt:lpstr>
      <vt:lpstr>Vulnerable Customers</vt:lpstr>
      <vt:lpstr>How can we protect vulnerable customers?</vt:lpstr>
      <vt:lpstr>Data Protection</vt:lpstr>
      <vt:lpstr>Resources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Carys Ifan</cp:lastModifiedBy>
  <cp:revision>104</cp:revision>
  <cp:lastPrinted>2017-10-17T13:21:17Z</cp:lastPrinted>
  <dcterms:created xsi:type="dcterms:W3CDTF">2015-04-14T15:21:28Z</dcterms:created>
  <dcterms:modified xsi:type="dcterms:W3CDTF">2017-10-31T10:03:01Z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