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13"/>
  </p:notesMasterIdLst>
  <p:sldIdLst>
    <p:sldId id="256" r:id="rId2"/>
    <p:sldId id="257" r:id="rId3"/>
    <p:sldId id="258" r:id="rId4"/>
    <p:sldId id="259" r:id="rId5"/>
    <p:sldId id="260" r:id="rId6"/>
    <p:sldId id="262" r:id="rId7"/>
    <p:sldId id="267"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6405" autoAdjust="0"/>
  </p:normalViewPr>
  <p:slideViewPr>
    <p:cSldViewPr snapToGrid="0">
      <p:cViewPr varScale="1">
        <p:scale>
          <a:sx n="76" d="100"/>
          <a:sy n="76" d="100"/>
        </p:scale>
        <p:origin x="714" y="5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9D2964-618D-430C-BFEB-61DCBFCF3F9B}"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81A4C806-A605-40D9-872A-D809C3384F39}">
      <dgm:prSet phldrT="[Text]"/>
      <dgm:spPr/>
      <dgm:t>
        <a:bodyPr/>
        <a:lstStyle/>
        <a:p>
          <a:r>
            <a:rPr lang="en-US" dirty="0"/>
            <a:t>Presentation structure: Business context, sales problem, analytical tools, and conclusions</a:t>
          </a:r>
        </a:p>
      </dgm:t>
    </dgm:pt>
    <dgm:pt modelId="{B796312E-C5EE-4394-BC5E-98B1686D25F8}" type="parTrans" cxnId="{E0FDF4E1-C139-4C1A-BDAA-8B96D99D5C1E}">
      <dgm:prSet/>
      <dgm:spPr/>
      <dgm:t>
        <a:bodyPr/>
        <a:lstStyle/>
        <a:p>
          <a:endParaRPr lang="en-US"/>
        </a:p>
      </dgm:t>
    </dgm:pt>
    <dgm:pt modelId="{916FDB37-88AD-40BF-AEA2-B329A0AE6E7E}" type="sibTrans" cxnId="{E0FDF4E1-C139-4C1A-BDAA-8B96D99D5C1E}">
      <dgm:prSet/>
      <dgm:spPr/>
      <dgm:t>
        <a:bodyPr/>
        <a:lstStyle/>
        <a:p>
          <a:endParaRPr lang="en-US"/>
        </a:p>
      </dgm:t>
    </dgm:pt>
    <dgm:pt modelId="{736AB314-F632-4F6B-AB85-099793D0A7C2}">
      <dgm:prSet phldrT="[Text]"/>
      <dgm:spPr/>
      <dgm:t>
        <a:bodyPr/>
        <a:lstStyle/>
        <a:p>
          <a:r>
            <a:rPr lang="en-US" dirty="0"/>
            <a:t>PESTLE: Analysis of external factors influencing the business</a:t>
          </a:r>
        </a:p>
      </dgm:t>
    </dgm:pt>
    <dgm:pt modelId="{EA994AA8-63DA-4F49-BF5E-F509D7C34D60}" type="parTrans" cxnId="{38FB1CD3-A7AE-4912-A4AB-50E732C39BE7}">
      <dgm:prSet/>
      <dgm:spPr/>
      <dgm:t>
        <a:bodyPr/>
        <a:lstStyle/>
        <a:p>
          <a:endParaRPr lang="en-US"/>
        </a:p>
      </dgm:t>
    </dgm:pt>
    <dgm:pt modelId="{466B4B7A-A6C3-405C-A715-6B11A3C5E61A}" type="sibTrans" cxnId="{38FB1CD3-A7AE-4912-A4AB-50E732C39BE7}">
      <dgm:prSet/>
      <dgm:spPr/>
      <dgm:t>
        <a:bodyPr/>
        <a:lstStyle/>
        <a:p>
          <a:endParaRPr lang="en-US"/>
        </a:p>
      </dgm:t>
    </dgm:pt>
    <dgm:pt modelId="{CFD711EF-FCD5-4FBA-B307-6B0206CBACEA}">
      <dgm:prSet phldrT="[Text]"/>
      <dgm:spPr/>
      <dgm:t>
        <a:bodyPr/>
        <a:lstStyle/>
        <a:p>
          <a:r>
            <a:rPr lang="en-US" dirty="0"/>
            <a:t>Fishbone diagram: Organizing potential causes of a problem into categories</a:t>
          </a:r>
        </a:p>
      </dgm:t>
    </dgm:pt>
    <dgm:pt modelId="{053841AF-11B9-4806-B688-5CF4ED7E69FC}" type="parTrans" cxnId="{EF865D38-A3BD-4330-8AB1-E97E7BFA4F3C}">
      <dgm:prSet/>
      <dgm:spPr/>
      <dgm:t>
        <a:bodyPr/>
        <a:lstStyle/>
        <a:p>
          <a:endParaRPr lang="en-US"/>
        </a:p>
      </dgm:t>
    </dgm:pt>
    <dgm:pt modelId="{305849B5-5431-4DF2-AA35-221CDFDD3956}" type="sibTrans" cxnId="{EF865D38-A3BD-4330-8AB1-E97E7BFA4F3C}">
      <dgm:prSet/>
      <dgm:spPr/>
      <dgm:t>
        <a:bodyPr/>
        <a:lstStyle/>
        <a:p>
          <a:endParaRPr lang="en-US"/>
        </a:p>
      </dgm:t>
    </dgm:pt>
    <dgm:pt modelId="{28000F7D-DC6A-4509-9860-414BA38CE54D}" type="pres">
      <dgm:prSet presAssocID="{9C9D2964-618D-430C-BFEB-61DCBFCF3F9B}" presName="Name0" presStyleCnt="0">
        <dgm:presLayoutVars>
          <dgm:dir/>
          <dgm:resizeHandles val="exact"/>
        </dgm:presLayoutVars>
      </dgm:prSet>
      <dgm:spPr/>
    </dgm:pt>
    <dgm:pt modelId="{8C21AA35-99D4-45CF-AE06-579EE487CF20}" type="pres">
      <dgm:prSet presAssocID="{81A4C806-A605-40D9-872A-D809C3384F39}" presName="node" presStyleLbl="node1" presStyleIdx="0" presStyleCnt="3">
        <dgm:presLayoutVars>
          <dgm:bulletEnabled val="1"/>
        </dgm:presLayoutVars>
      </dgm:prSet>
      <dgm:spPr/>
    </dgm:pt>
    <dgm:pt modelId="{C7226FA2-5299-4CC5-BC93-DDE498C55B58}" type="pres">
      <dgm:prSet presAssocID="{916FDB37-88AD-40BF-AEA2-B329A0AE6E7E}" presName="sibTrans" presStyleLbl="sibTrans2D1" presStyleIdx="0" presStyleCnt="2"/>
      <dgm:spPr/>
    </dgm:pt>
    <dgm:pt modelId="{54AD2889-242A-441E-85AC-90E3A820D34E}" type="pres">
      <dgm:prSet presAssocID="{916FDB37-88AD-40BF-AEA2-B329A0AE6E7E}" presName="connectorText" presStyleLbl="sibTrans2D1" presStyleIdx="0" presStyleCnt="2"/>
      <dgm:spPr/>
    </dgm:pt>
    <dgm:pt modelId="{96911EBC-61AB-43F5-9D59-FFC24582214B}" type="pres">
      <dgm:prSet presAssocID="{736AB314-F632-4F6B-AB85-099793D0A7C2}" presName="node" presStyleLbl="node1" presStyleIdx="1" presStyleCnt="3">
        <dgm:presLayoutVars>
          <dgm:bulletEnabled val="1"/>
        </dgm:presLayoutVars>
      </dgm:prSet>
      <dgm:spPr/>
    </dgm:pt>
    <dgm:pt modelId="{7B3601DD-89E2-4F55-B540-95B36AAC8282}" type="pres">
      <dgm:prSet presAssocID="{466B4B7A-A6C3-405C-A715-6B11A3C5E61A}" presName="sibTrans" presStyleLbl="sibTrans2D1" presStyleIdx="1" presStyleCnt="2"/>
      <dgm:spPr/>
    </dgm:pt>
    <dgm:pt modelId="{6CEF28D6-516A-484E-A791-87841ABEADFE}" type="pres">
      <dgm:prSet presAssocID="{466B4B7A-A6C3-405C-A715-6B11A3C5E61A}" presName="connectorText" presStyleLbl="sibTrans2D1" presStyleIdx="1" presStyleCnt="2"/>
      <dgm:spPr/>
    </dgm:pt>
    <dgm:pt modelId="{C41B1680-3306-4D08-98A3-BF61DF556F52}" type="pres">
      <dgm:prSet presAssocID="{CFD711EF-FCD5-4FBA-B307-6B0206CBACEA}" presName="node" presStyleLbl="node1" presStyleIdx="2" presStyleCnt="3">
        <dgm:presLayoutVars>
          <dgm:bulletEnabled val="1"/>
        </dgm:presLayoutVars>
      </dgm:prSet>
      <dgm:spPr/>
    </dgm:pt>
  </dgm:ptLst>
  <dgm:cxnLst>
    <dgm:cxn modelId="{A20B2B10-D59E-45B4-8B7F-FB473320AAED}" type="presOf" srcId="{736AB314-F632-4F6B-AB85-099793D0A7C2}" destId="{96911EBC-61AB-43F5-9D59-FFC24582214B}" srcOrd="0" destOrd="0" presId="urn:microsoft.com/office/officeart/2005/8/layout/process1"/>
    <dgm:cxn modelId="{7A559133-4A75-47FB-B170-BFFBD6BA31E8}" type="presOf" srcId="{9C9D2964-618D-430C-BFEB-61DCBFCF3F9B}" destId="{28000F7D-DC6A-4509-9860-414BA38CE54D}" srcOrd="0" destOrd="0" presId="urn:microsoft.com/office/officeart/2005/8/layout/process1"/>
    <dgm:cxn modelId="{EF865D38-A3BD-4330-8AB1-E97E7BFA4F3C}" srcId="{9C9D2964-618D-430C-BFEB-61DCBFCF3F9B}" destId="{CFD711EF-FCD5-4FBA-B307-6B0206CBACEA}" srcOrd="2" destOrd="0" parTransId="{053841AF-11B9-4806-B688-5CF4ED7E69FC}" sibTransId="{305849B5-5431-4DF2-AA35-221CDFDD3956}"/>
    <dgm:cxn modelId="{C75C1C40-175F-470B-A139-8704ABC5AFF5}" type="presOf" srcId="{81A4C806-A605-40D9-872A-D809C3384F39}" destId="{8C21AA35-99D4-45CF-AE06-579EE487CF20}" srcOrd="0" destOrd="0" presId="urn:microsoft.com/office/officeart/2005/8/layout/process1"/>
    <dgm:cxn modelId="{6522B85B-7495-407E-A397-CC5BA177C707}" type="presOf" srcId="{466B4B7A-A6C3-405C-A715-6B11A3C5E61A}" destId="{6CEF28D6-516A-484E-A791-87841ABEADFE}" srcOrd="1" destOrd="0" presId="urn:microsoft.com/office/officeart/2005/8/layout/process1"/>
    <dgm:cxn modelId="{F85B836A-A68E-4152-8ACD-7BC948331444}" type="presOf" srcId="{916FDB37-88AD-40BF-AEA2-B329A0AE6E7E}" destId="{54AD2889-242A-441E-85AC-90E3A820D34E}" srcOrd="1" destOrd="0" presId="urn:microsoft.com/office/officeart/2005/8/layout/process1"/>
    <dgm:cxn modelId="{4079DDB0-C147-4943-A6D2-07E0C01FD034}" type="presOf" srcId="{CFD711EF-FCD5-4FBA-B307-6B0206CBACEA}" destId="{C41B1680-3306-4D08-98A3-BF61DF556F52}" srcOrd="0" destOrd="0" presId="urn:microsoft.com/office/officeart/2005/8/layout/process1"/>
    <dgm:cxn modelId="{04AD5CB9-28DC-4088-A395-A4FC90B85018}" type="presOf" srcId="{466B4B7A-A6C3-405C-A715-6B11A3C5E61A}" destId="{7B3601DD-89E2-4F55-B540-95B36AAC8282}" srcOrd="0" destOrd="0" presId="urn:microsoft.com/office/officeart/2005/8/layout/process1"/>
    <dgm:cxn modelId="{378CA7BD-9C93-4C96-AE49-137E1F46F062}" type="presOf" srcId="{916FDB37-88AD-40BF-AEA2-B329A0AE6E7E}" destId="{C7226FA2-5299-4CC5-BC93-DDE498C55B58}" srcOrd="0" destOrd="0" presId="urn:microsoft.com/office/officeart/2005/8/layout/process1"/>
    <dgm:cxn modelId="{38FB1CD3-A7AE-4912-A4AB-50E732C39BE7}" srcId="{9C9D2964-618D-430C-BFEB-61DCBFCF3F9B}" destId="{736AB314-F632-4F6B-AB85-099793D0A7C2}" srcOrd="1" destOrd="0" parTransId="{EA994AA8-63DA-4F49-BF5E-F509D7C34D60}" sibTransId="{466B4B7A-A6C3-405C-A715-6B11A3C5E61A}"/>
    <dgm:cxn modelId="{E0FDF4E1-C139-4C1A-BDAA-8B96D99D5C1E}" srcId="{9C9D2964-618D-430C-BFEB-61DCBFCF3F9B}" destId="{81A4C806-A605-40D9-872A-D809C3384F39}" srcOrd="0" destOrd="0" parTransId="{B796312E-C5EE-4394-BC5E-98B1686D25F8}" sibTransId="{916FDB37-88AD-40BF-AEA2-B329A0AE6E7E}"/>
    <dgm:cxn modelId="{3665E3F5-3EEC-4A8A-AFD6-BBE0086014EA}" type="presParOf" srcId="{28000F7D-DC6A-4509-9860-414BA38CE54D}" destId="{8C21AA35-99D4-45CF-AE06-579EE487CF20}" srcOrd="0" destOrd="0" presId="urn:microsoft.com/office/officeart/2005/8/layout/process1"/>
    <dgm:cxn modelId="{2555DF99-6C1B-4479-AAD8-C26B470F1F32}" type="presParOf" srcId="{28000F7D-DC6A-4509-9860-414BA38CE54D}" destId="{C7226FA2-5299-4CC5-BC93-DDE498C55B58}" srcOrd="1" destOrd="0" presId="urn:microsoft.com/office/officeart/2005/8/layout/process1"/>
    <dgm:cxn modelId="{2DBA06B6-C6DA-4E41-8D8E-B477D27D12C9}" type="presParOf" srcId="{C7226FA2-5299-4CC5-BC93-DDE498C55B58}" destId="{54AD2889-242A-441E-85AC-90E3A820D34E}" srcOrd="0" destOrd="0" presId="urn:microsoft.com/office/officeart/2005/8/layout/process1"/>
    <dgm:cxn modelId="{E3070F1C-2EC3-4A92-9A6E-3938A0465370}" type="presParOf" srcId="{28000F7D-DC6A-4509-9860-414BA38CE54D}" destId="{96911EBC-61AB-43F5-9D59-FFC24582214B}" srcOrd="2" destOrd="0" presId="urn:microsoft.com/office/officeart/2005/8/layout/process1"/>
    <dgm:cxn modelId="{EFE2FF64-2FA4-473D-A5B3-C3A5C69C3C93}" type="presParOf" srcId="{28000F7D-DC6A-4509-9860-414BA38CE54D}" destId="{7B3601DD-89E2-4F55-B540-95B36AAC8282}" srcOrd="3" destOrd="0" presId="urn:microsoft.com/office/officeart/2005/8/layout/process1"/>
    <dgm:cxn modelId="{6C1F596F-870F-445B-A5D4-08B192DE85DB}" type="presParOf" srcId="{7B3601DD-89E2-4F55-B540-95B36AAC8282}" destId="{6CEF28D6-516A-484E-A791-87841ABEADFE}" srcOrd="0" destOrd="0" presId="urn:microsoft.com/office/officeart/2005/8/layout/process1"/>
    <dgm:cxn modelId="{8107D5A2-5E36-4FA5-AFF5-44FC1BE0035E}" type="presParOf" srcId="{28000F7D-DC6A-4509-9860-414BA38CE54D}" destId="{C41B1680-3306-4D08-98A3-BF61DF556F52}"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6AE008-529B-4197-ACAC-BBB2C653BEB0}"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7630546F-DD5E-4705-B888-8136FBB2F045}">
      <dgm:prSet phldrT="[Text]" custT="1"/>
      <dgm:spPr/>
      <dgm:t>
        <a:bodyPr/>
        <a:lstStyle/>
        <a:p>
          <a:r>
            <a:rPr lang="en-US" sz="3200" dirty="0"/>
            <a:t>Basil’s bakery</a:t>
          </a:r>
        </a:p>
      </dgm:t>
    </dgm:pt>
    <dgm:pt modelId="{730E37A4-1EE9-44D7-A217-2928F8B558E4}" type="parTrans" cxnId="{FA922753-1FBF-4206-BC62-D369153CEEB8}">
      <dgm:prSet/>
      <dgm:spPr/>
      <dgm:t>
        <a:bodyPr/>
        <a:lstStyle/>
        <a:p>
          <a:endParaRPr lang="en-US" sz="2400"/>
        </a:p>
      </dgm:t>
    </dgm:pt>
    <dgm:pt modelId="{16A19B86-EB62-46D4-917B-D4CB48AC2751}" type="sibTrans" cxnId="{FA922753-1FBF-4206-BC62-D369153CEEB8}">
      <dgm:prSet/>
      <dgm:spPr/>
      <dgm:t>
        <a:bodyPr/>
        <a:lstStyle/>
        <a:p>
          <a:endParaRPr lang="en-US" sz="2400"/>
        </a:p>
      </dgm:t>
    </dgm:pt>
    <dgm:pt modelId="{06C7613A-2ED7-4D6D-BF71-87149E4BD113}">
      <dgm:prSet phldrT="[Text]" custT="1"/>
      <dgm:spPr/>
      <dgm:t>
        <a:bodyPr/>
        <a:lstStyle/>
        <a:p>
          <a:r>
            <a:rPr lang="en-US" sz="1400" dirty="0"/>
            <a:t>Founded: 2015, in a retail park in Coventry, UK</a:t>
          </a:r>
        </a:p>
      </dgm:t>
    </dgm:pt>
    <dgm:pt modelId="{1CFA709D-64A7-4194-9886-B9E53AE8BFC8}" type="parTrans" cxnId="{72424BFE-5453-4123-81ED-738496139D6C}">
      <dgm:prSet/>
      <dgm:spPr/>
      <dgm:t>
        <a:bodyPr/>
        <a:lstStyle/>
        <a:p>
          <a:endParaRPr lang="en-US" sz="2400"/>
        </a:p>
      </dgm:t>
    </dgm:pt>
    <dgm:pt modelId="{C91EA5E7-1EE1-4D22-BAA3-7D89FB267C42}" type="sibTrans" cxnId="{72424BFE-5453-4123-81ED-738496139D6C}">
      <dgm:prSet/>
      <dgm:spPr/>
      <dgm:t>
        <a:bodyPr/>
        <a:lstStyle/>
        <a:p>
          <a:endParaRPr lang="en-US" sz="2400"/>
        </a:p>
      </dgm:t>
    </dgm:pt>
    <dgm:pt modelId="{C0974515-11A5-4CD3-9DEC-973A76E2B989}">
      <dgm:prSet phldrT="[Text]" custT="1"/>
      <dgm:spPr/>
      <dgm:t>
        <a:bodyPr/>
        <a:lstStyle/>
        <a:p>
          <a:r>
            <a:rPr lang="en-US" sz="1400" dirty="0"/>
            <a:t>Owner: Basil, an experienced baker</a:t>
          </a:r>
        </a:p>
      </dgm:t>
    </dgm:pt>
    <dgm:pt modelId="{D701A127-97CA-4E15-B965-A65C80410EEA}" type="parTrans" cxnId="{C8B426A0-D1D7-4948-A537-82B539D1C870}">
      <dgm:prSet/>
      <dgm:spPr/>
      <dgm:t>
        <a:bodyPr/>
        <a:lstStyle/>
        <a:p>
          <a:endParaRPr lang="en-US" sz="2400"/>
        </a:p>
      </dgm:t>
    </dgm:pt>
    <dgm:pt modelId="{21CAC962-8C54-443F-820A-DD78D9439E78}" type="sibTrans" cxnId="{C8B426A0-D1D7-4948-A537-82B539D1C870}">
      <dgm:prSet/>
      <dgm:spPr/>
      <dgm:t>
        <a:bodyPr/>
        <a:lstStyle/>
        <a:p>
          <a:endParaRPr lang="en-US" sz="2400"/>
        </a:p>
      </dgm:t>
    </dgm:pt>
    <dgm:pt modelId="{98698038-F862-404F-83A5-17434464B299}">
      <dgm:prSet phldrT="[Text]" custT="1"/>
      <dgm:spPr/>
      <dgm:t>
        <a:bodyPr/>
        <a:lstStyle/>
        <a:p>
          <a:r>
            <a:rPr lang="en-US" sz="1400" dirty="0"/>
            <a:t>Products: bread, cakes, and pastries, made with high-quality organic ingredients</a:t>
          </a:r>
        </a:p>
      </dgm:t>
    </dgm:pt>
    <dgm:pt modelId="{CB06A1BF-257E-4505-AA80-BF3693328AAD}" type="parTrans" cxnId="{26A0CC34-B040-448D-9163-6C32D813A0AC}">
      <dgm:prSet/>
      <dgm:spPr/>
      <dgm:t>
        <a:bodyPr/>
        <a:lstStyle/>
        <a:p>
          <a:endParaRPr lang="en-US" sz="2400"/>
        </a:p>
      </dgm:t>
    </dgm:pt>
    <dgm:pt modelId="{0852645F-EE96-4E49-91EB-B204ED054D04}" type="sibTrans" cxnId="{26A0CC34-B040-448D-9163-6C32D813A0AC}">
      <dgm:prSet/>
      <dgm:spPr/>
      <dgm:t>
        <a:bodyPr/>
        <a:lstStyle/>
        <a:p>
          <a:endParaRPr lang="en-US" sz="2400"/>
        </a:p>
      </dgm:t>
    </dgm:pt>
    <dgm:pt modelId="{93B99EF2-368B-4DBC-9ED4-F6D8679AF918}">
      <dgm:prSet phldrT="[Text]" custT="1"/>
      <dgm:spPr/>
      <dgm:t>
        <a:bodyPr/>
        <a:lstStyle/>
        <a:p>
          <a:r>
            <a:rPr lang="en-US" sz="1400" dirty="0"/>
            <a:t>Customers: local residents and employees from nearby shops, offices, and warehouses</a:t>
          </a:r>
        </a:p>
      </dgm:t>
    </dgm:pt>
    <dgm:pt modelId="{30C1EAD0-D96E-4922-A46A-4A8749A81DDB}" type="parTrans" cxnId="{5A44F183-BA88-4A1C-85D6-C7FBC31E20A1}">
      <dgm:prSet/>
      <dgm:spPr/>
      <dgm:t>
        <a:bodyPr/>
        <a:lstStyle/>
        <a:p>
          <a:endParaRPr lang="en-US" sz="2400"/>
        </a:p>
      </dgm:t>
    </dgm:pt>
    <dgm:pt modelId="{930D645B-817D-494A-843A-814EF7BF0E2E}" type="sibTrans" cxnId="{5A44F183-BA88-4A1C-85D6-C7FBC31E20A1}">
      <dgm:prSet/>
      <dgm:spPr/>
      <dgm:t>
        <a:bodyPr/>
        <a:lstStyle/>
        <a:p>
          <a:endParaRPr lang="en-US" sz="2400"/>
        </a:p>
      </dgm:t>
    </dgm:pt>
    <dgm:pt modelId="{7DEBDABC-EBD6-466C-B49B-29E97DBC742B}">
      <dgm:prSet phldrT="[Text]" custT="1"/>
      <dgm:spPr/>
      <dgm:t>
        <a:bodyPr/>
        <a:lstStyle/>
        <a:p>
          <a:r>
            <a:rPr lang="en-US" sz="1400" dirty="0"/>
            <a:t>Strengths: tasty products and a convenient location</a:t>
          </a:r>
        </a:p>
      </dgm:t>
    </dgm:pt>
    <dgm:pt modelId="{5C016C28-BF27-4022-B5F8-037675E12541}" type="parTrans" cxnId="{6135C088-7352-4680-989F-B382232D0CC8}">
      <dgm:prSet/>
      <dgm:spPr/>
      <dgm:t>
        <a:bodyPr/>
        <a:lstStyle/>
        <a:p>
          <a:endParaRPr lang="en-US" sz="2400"/>
        </a:p>
      </dgm:t>
    </dgm:pt>
    <dgm:pt modelId="{3C25DD32-3540-4D10-82E4-B2D2AC155BD8}" type="sibTrans" cxnId="{6135C088-7352-4680-989F-B382232D0CC8}">
      <dgm:prSet/>
      <dgm:spPr/>
      <dgm:t>
        <a:bodyPr/>
        <a:lstStyle/>
        <a:p>
          <a:endParaRPr lang="en-US" sz="2400"/>
        </a:p>
      </dgm:t>
    </dgm:pt>
    <dgm:pt modelId="{69D0830A-6325-4A9D-A907-56AF8C8D1929}">
      <dgm:prSet phldrT="[Text]" custT="1"/>
      <dgm:spPr/>
      <dgm:t>
        <a:bodyPr/>
        <a:lstStyle/>
        <a:p>
          <a:r>
            <a:rPr lang="en-US" sz="1400" dirty="0"/>
            <a:t>Performance: annual sales growth prior to 2020, followed by a partial recovery after the pandemic</a:t>
          </a:r>
        </a:p>
      </dgm:t>
    </dgm:pt>
    <dgm:pt modelId="{CC52AC31-4365-4284-983C-BE35D7D4F303}" type="parTrans" cxnId="{46D7A6CB-2687-4D4C-B5D9-6D2525C84064}">
      <dgm:prSet/>
      <dgm:spPr/>
      <dgm:t>
        <a:bodyPr/>
        <a:lstStyle/>
        <a:p>
          <a:endParaRPr lang="en-US" sz="2400"/>
        </a:p>
      </dgm:t>
    </dgm:pt>
    <dgm:pt modelId="{BF037A0B-2691-4161-B5D6-3C249F498BCC}" type="sibTrans" cxnId="{46D7A6CB-2687-4D4C-B5D9-6D2525C84064}">
      <dgm:prSet/>
      <dgm:spPr/>
      <dgm:t>
        <a:bodyPr/>
        <a:lstStyle/>
        <a:p>
          <a:endParaRPr lang="en-US" sz="2400"/>
        </a:p>
      </dgm:t>
    </dgm:pt>
    <dgm:pt modelId="{A3CFDA6A-1BD3-4CB6-A89A-CF1FC8710A0D}" type="pres">
      <dgm:prSet presAssocID="{C36AE008-529B-4197-ACAC-BBB2C653BEB0}" presName="Name0" presStyleCnt="0">
        <dgm:presLayoutVars>
          <dgm:chMax val="1"/>
          <dgm:chPref val="1"/>
          <dgm:dir/>
          <dgm:animOne val="branch"/>
          <dgm:animLvl val="lvl"/>
        </dgm:presLayoutVars>
      </dgm:prSet>
      <dgm:spPr/>
    </dgm:pt>
    <dgm:pt modelId="{E5DBB618-FA92-4CBB-8728-EC38F9969F17}" type="pres">
      <dgm:prSet presAssocID="{7630546F-DD5E-4705-B888-8136FBB2F045}" presName="Parent" presStyleLbl="node0" presStyleIdx="0" presStyleCnt="1">
        <dgm:presLayoutVars>
          <dgm:chMax val="6"/>
          <dgm:chPref val="6"/>
        </dgm:presLayoutVars>
      </dgm:prSet>
      <dgm:spPr/>
    </dgm:pt>
    <dgm:pt modelId="{528C26EB-4EA2-400E-80FC-278A38395423}" type="pres">
      <dgm:prSet presAssocID="{06C7613A-2ED7-4D6D-BF71-87149E4BD113}" presName="Accent1" presStyleCnt="0"/>
      <dgm:spPr/>
    </dgm:pt>
    <dgm:pt modelId="{447F83DF-BB5A-4CF0-A86E-C34CAA3CA5AD}" type="pres">
      <dgm:prSet presAssocID="{06C7613A-2ED7-4D6D-BF71-87149E4BD113}" presName="Accent" presStyleLbl="bgShp" presStyleIdx="0" presStyleCnt="6"/>
      <dgm:spPr/>
    </dgm:pt>
    <dgm:pt modelId="{CF70DD1C-13C7-40C2-87AD-C50036EF9B98}" type="pres">
      <dgm:prSet presAssocID="{06C7613A-2ED7-4D6D-BF71-87149E4BD113}" presName="Child1" presStyleLbl="node1" presStyleIdx="0" presStyleCnt="6">
        <dgm:presLayoutVars>
          <dgm:chMax val="0"/>
          <dgm:chPref val="0"/>
          <dgm:bulletEnabled val="1"/>
        </dgm:presLayoutVars>
      </dgm:prSet>
      <dgm:spPr/>
    </dgm:pt>
    <dgm:pt modelId="{2741E82A-3190-4958-95C1-4E645A1F3C74}" type="pres">
      <dgm:prSet presAssocID="{C0974515-11A5-4CD3-9DEC-973A76E2B989}" presName="Accent2" presStyleCnt="0"/>
      <dgm:spPr/>
    </dgm:pt>
    <dgm:pt modelId="{AC72F11C-43FA-4742-A039-4913B4ED0D67}" type="pres">
      <dgm:prSet presAssocID="{C0974515-11A5-4CD3-9DEC-973A76E2B989}" presName="Accent" presStyleLbl="bgShp" presStyleIdx="1" presStyleCnt="6"/>
      <dgm:spPr/>
    </dgm:pt>
    <dgm:pt modelId="{03063CA7-E804-4736-8E33-BBECFAA52B13}" type="pres">
      <dgm:prSet presAssocID="{C0974515-11A5-4CD3-9DEC-973A76E2B989}" presName="Child2" presStyleLbl="node1" presStyleIdx="1" presStyleCnt="6">
        <dgm:presLayoutVars>
          <dgm:chMax val="0"/>
          <dgm:chPref val="0"/>
          <dgm:bulletEnabled val="1"/>
        </dgm:presLayoutVars>
      </dgm:prSet>
      <dgm:spPr/>
    </dgm:pt>
    <dgm:pt modelId="{8420E93D-C791-495A-8127-4DC40420CBB5}" type="pres">
      <dgm:prSet presAssocID="{98698038-F862-404F-83A5-17434464B299}" presName="Accent3" presStyleCnt="0"/>
      <dgm:spPr/>
    </dgm:pt>
    <dgm:pt modelId="{38F48B84-BCCC-4196-B027-325856B0A0BE}" type="pres">
      <dgm:prSet presAssocID="{98698038-F862-404F-83A5-17434464B299}" presName="Accent" presStyleLbl="bgShp" presStyleIdx="2" presStyleCnt="6"/>
      <dgm:spPr/>
    </dgm:pt>
    <dgm:pt modelId="{9EC9CEC0-35E2-4822-BC94-D75A282A19F5}" type="pres">
      <dgm:prSet presAssocID="{98698038-F862-404F-83A5-17434464B299}" presName="Child3" presStyleLbl="node1" presStyleIdx="2" presStyleCnt="6">
        <dgm:presLayoutVars>
          <dgm:chMax val="0"/>
          <dgm:chPref val="0"/>
          <dgm:bulletEnabled val="1"/>
        </dgm:presLayoutVars>
      </dgm:prSet>
      <dgm:spPr/>
    </dgm:pt>
    <dgm:pt modelId="{5547357F-3896-41D2-958B-29FAF5793C58}" type="pres">
      <dgm:prSet presAssocID="{93B99EF2-368B-4DBC-9ED4-F6D8679AF918}" presName="Accent4" presStyleCnt="0"/>
      <dgm:spPr/>
    </dgm:pt>
    <dgm:pt modelId="{94B3FABC-F523-400A-8A16-14AE5C38CCB4}" type="pres">
      <dgm:prSet presAssocID="{93B99EF2-368B-4DBC-9ED4-F6D8679AF918}" presName="Accent" presStyleLbl="bgShp" presStyleIdx="3" presStyleCnt="6"/>
      <dgm:spPr/>
    </dgm:pt>
    <dgm:pt modelId="{F50CAF38-0015-442E-9A2B-F38A08A6D72B}" type="pres">
      <dgm:prSet presAssocID="{93B99EF2-368B-4DBC-9ED4-F6D8679AF918}" presName="Child4" presStyleLbl="node1" presStyleIdx="3" presStyleCnt="6">
        <dgm:presLayoutVars>
          <dgm:chMax val="0"/>
          <dgm:chPref val="0"/>
          <dgm:bulletEnabled val="1"/>
        </dgm:presLayoutVars>
      </dgm:prSet>
      <dgm:spPr/>
    </dgm:pt>
    <dgm:pt modelId="{F2F49815-4DB5-461D-BC5D-131E159890E1}" type="pres">
      <dgm:prSet presAssocID="{7DEBDABC-EBD6-466C-B49B-29E97DBC742B}" presName="Accent5" presStyleCnt="0"/>
      <dgm:spPr/>
    </dgm:pt>
    <dgm:pt modelId="{856AEEFE-9E51-4B50-8808-F2C0EA7BB953}" type="pres">
      <dgm:prSet presAssocID="{7DEBDABC-EBD6-466C-B49B-29E97DBC742B}" presName="Accent" presStyleLbl="bgShp" presStyleIdx="4" presStyleCnt="6"/>
      <dgm:spPr/>
    </dgm:pt>
    <dgm:pt modelId="{A89AEAA4-66B7-4EDD-89CC-4EC01BDD9BED}" type="pres">
      <dgm:prSet presAssocID="{7DEBDABC-EBD6-466C-B49B-29E97DBC742B}" presName="Child5" presStyleLbl="node1" presStyleIdx="4" presStyleCnt="6">
        <dgm:presLayoutVars>
          <dgm:chMax val="0"/>
          <dgm:chPref val="0"/>
          <dgm:bulletEnabled val="1"/>
        </dgm:presLayoutVars>
      </dgm:prSet>
      <dgm:spPr/>
    </dgm:pt>
    <dgm:pt modelId="{C9D7C91C-C164-44D3-9A47-8AD484404FC9}" type="pres">
      <dgm:prSet presAssocID="{69D0830A-6325-4A9D-A907-56AF8C8D1929}" presName="Accent6" presStyleCnt="0"/>
      <dgm:spPr/>
    </dgm:pt>
    <dgm:pt modelId="{BB1E23AE-065F-43E7-8E8B-62587FBC890A}" type="pres">
      <dgm:prSet presAssocID="{69D0830A-6325-4A9D-A907-56AF8C8D1929}" presName="Accent" presStyleLbl="bgShp" presStyleIdx="5" presStyleCnt="6"/>
      <dgm:spPr/>
    </dgm:pt>
    <dgm:pt modelId="{6559F34D-D012-46DB-BFB6-24820FBEB80C}" type="pres">
      <dgm:prSet presAssocID="{69D0830A-6325-4A9D-A907-56AF8C8D1929}" presName="Child6" presStyleLbl="node1" presStyleIdx="5" presStyleCnt="6">
        <dgm:presLayoutVars>
          <dgm:chMax val="0"/>
          <dgm:chPref val="0"/>
          <dgm:bulletEnabled val="1"/>
        </dgm:presLayoutVars>
      </dgm:prSet>
      <dgm:spPr/>
    </dgm:pt>
  </dgm:ptLst>
  <dgm:cxnLst>
    <dgm:cxn modelId="{11F37F07-8A0F-49F9-BBDA-6AB80E7D985D}" type="presOf" srcId="{7DEBDABC-EBD6-466C-B49B-29E97DBC742B}" destId="{A89AEAA4-66B7-4EDD-89CC-4EC01BDD9BED}" srcOrd="0" destOrd="0" presId="urn:microsoft.com/office/officeart/2011/layout/HexagonRadial"/>
    <dgm:cxn modelId="{5BB42624-FD20-432B-9DAE-43A1606E179E}" type="presOf" srcId="{69D0830A-6325-4A9D-A907-56AF8C8D1929}" destId="{6559F34D-D012-46DB-BFB6-24820FBEB80C}" srcOrd="0" destOrd="0" presId="urn:microsoft.com/office/officeart/2011/layout/HexagonRadial"/>
    <dgm:cxn modelId="{7147E52A-1CBE-4060-B69F-AF896BB6B8A0}" type="presOf" srcId="{7630546F-DD5E-4705-B888-8136FBB2F045}" destId="{E5DBB618-FA92-4CBB-8728-EC38F9969F17}" srcOrd="0" destOrd="0" presId="urn:microsoft.com/office/officeart/2011/layout/HexagonRadial"/>
    <dgm:cxn modelId="{26A0CC34-B040-448D-9163-6C32D813A0AC}" srcId="{7630546F-DD5E-4705-B888-8136FBB2F045}" destId="{98698038-F862-404F-83A5-17434464B299}" srcOrd="2" destOrd="0" parTransId="{CB06A1BF-257E-4505-AA80-BF3693328AAD}" sibTransId="{0852645F-EE96-4E49-91EB-B204ED054D04}"/>
    <dgm:cxn modelId="{2B361C4C-CA28-47E7-BF39-624C3429A1C2}" type="presOf" srcId="{C0974515-11A5-4CD3-9DEC-973A76E2B989}" destId="{03063CA7-E804-4736-8E33-BBECFAA52B13}" srcOrd="0" destOrd="0" presId="urn:microsoft.com/office/officeart/2011/layout/HexagonRadial"/>
    <dgm:cxn modelId="{FA922753-1FBF-4206-BC62-D369153CEEB8}" srcId="{C36AE008-529B-4197-ACAC-BBB2C653BEB0}" destId="{7630546F-DD5E-4705-B888-8136FBB2F045}" srcOrd="0" destOrd="0" parTransId="{730E37A4-1EE9-44D7-A217-2928F8B558E4}" sibTransId="{16A19B86-EB62-46D4-917B-D4CB48AC2751}"/>
    <dgm:cxn modelId="{5A44F183-BA88-4A1C-85D6-C7FBC31E20A1}" srcId="{7630546F-DD5E-4705-B888-8136FBB2F045}" destId="{93B99EF2-368B-4DBC-9ED4-F6D8679AF918}" srcOrd="3" destOrd="0" parTransId="{30C1EAD0-D96E-4922-A46A-4A8749A81DDB}" sibTransId="{930D645B-817D-494A-843A-814EF7BF0E2E}"/>
    <dgm:cxn modelId="{6135C088-7352-4680-989F-B382232D0CC8}" srcId="{7630546F-DD5E-4705-B888-8136FBB2F045}" destId="{7DEBDABC-EBD6-466C-B49B-29E97DBC742B}" srcOrd="4" destOrd="0" parTransId="{5C016C28-BF27-4022-B5F8-037675E12541}" sibTransId="{3C25DD32-3540-4D10-82E4-B2D2AC155BD8}"/>
    <dgm:cxn modelId="{A19F9796-7E64-4D83-A53F-A15BF7CDD3D0}" type="presOf" srcId="{98698038-F862-404F-83A5-17434464B299}" destId="{9EC9CEC0-35E2-4822-BC94-D75A282A19F5}" srcOrd="0" destOrd="0" presId="urn:microsoft.com/office/officeart/2011/layout/HexagonRadial"/>
    <dgm:cxn modelId="{AB93309E-2DF5-480E-96F3-4B5DEFDD27FF}" type="presOf" srcId="{93B99EF2-368B-4DBC-9ED4-F6D8679AF918}" destId="{F50CAF38-0015-442E-9A2B-F38A08A6D72B}" srcOrd="0" destOrd="0" presId="urn:microsoft.com/office/officeart/2011/layout/HexagonRadial"/>
    <dgm:cxn modelId="{C8B426A0-D1D7-4948-A537-82B539D1C870}" srcId="{7630546F-DD5E-4705-B888-8136FBB2F045}" destId="{C0974515-11A5-4CD3-9DEC-973A76E2B989}" srcOrd="1" destOrd="0" parTransId="{D701A127-97CA-4E15-B965-A65C80410EEA}" sibTransId="{21CAC962-8C54-443F-820A-DD78D9439E78}"/>
    <dgm:cxn modelId="{256D77A7-973E-4FC3-ADD9-2527AFE21AFD}" type="presOf" srcId="{C36AE008-529B-4197-ACAC-BBB2C653BEB0}" destId="{A3CFDA6A-1BD3-4CB6-A89A-CF1FC8710A0D}" srcOrd="0" destOrd="0" presId="urn:microsoft.com/office/officeart/2011/layout/HexagonRadial"/>
    <dgm:cxn modelId="{46D7A6CB-2687-4D4C-B5D9-6D2525C84064}" srcId="{7630546F-DD5E-4705-B888-8136FBB2F045}" destId="{69D0830A-6325-4A9D-A907-56AF8C8D1929}" srcOrd="5" destOrd="0" parTransId="{CC52AC31-4365-4284-983C-BE35D7D4F303}" sibTransId="{BF037A0B-2691-4161-B5D6-3C249F498BCC}"/>
    <dgm:cxn modelId="{6CC671F1-A1CE-4264-9E30-CD2B92360702}" type="presOf" srcId="{06C7613A-2ED7-4D6D-BF71-87149E4BD113}" destId="{CF70DD1C-13C7-40C2-87AD-C50036EF9B98}" srcOrd="0" destOrd="0" presId="urn:microsoft.com/office/officeart/2011/layout/HexagonRadial"/>
    <dgm:cxn modelId="{72424BFE-5453-4123-81ED-738496139D6C}" srcId="{7630546F-DD5E-4705-B888-8136FBB2F045}" destId="{06C7613A-2ED7-4D6D-BF71-87149E4BD113}" srcOrd="0" destOrd="0" parTransId="{1CFA709D-64A7-4194-9886-B9E53AE8BFC8}" sibTransId="{C91EA5E7-1EE1-4D22-BAA3-7D89FB267C42}"/>
    <dgm:cxn modelId="{05152A3A-7AC8-49FB-BED7-9266349E268E}" type="presParOf" srcId="{A3CFDA6A-1BD3-4CB6-A89A-CF1FC8710A0D}" destId="{E5DBB618-FA92-4CBB-8728-EC38F9969F17}" srcOrd="0" destOrd="0" presId="urn:microsoft.com/office/officeart/2011/layout/HexagonRadial"/>
    <dgm:cxn modelId="{30F626ED-F82B-463D-BEC2-993BA0335BA4}" type="presParOf" srcId="{A3CFDA6A-1BD3-4CB6-A89A-CF1FC8710A0D}" destId="{528C26EB-4EA2-400E-80FC-278A38395423}" srcOrd="1" destOrd="0" presId="urn:microsoft.com/office/officeart/2011/layout/HexagonRadial"/>
    <dgm:cxn modelId="{049BB27B-CFFA-4B08-AE77-486333277B05}" type="presParOf" srcId="{528C26EB-4EA2-400E-80FC-278A38395423}" destId="{447F83DF-BB5A-4CF0-A86E-C34CAA3CA5AD}" srcOrd="0" destOrd="0" presId="urn:microsoft.com/office/officeart/2011/layout/HexagonRadial"/>
    <dgm:cxn modelId="{5D0F2226-C1D5-4C61-9EF4-7A0BBE5F2FCA}" type="presParOf" srcId="{A3CFDA6A-1BD3-4CB6-A89A-CF1FC8710A0D}" destId="{CF70DD1C-13C7-40C2-87AD-C50036EF9B98}" srcOrd="2" destOrd="0" presId="urn:microsoft.com/office/officeart/2011/layout/HexagonRadial"/>
    <dgm:cxn modelId="{B79DAF2C-EEF1-423D-8B36-05A90C2CD247}" type="presParOf" srcId="{A3CFDA6A-1BD3-4CB6-A89A-CF1FC8710A0D}" destId="{2741E82A-3190-4958-95C1-4E645A1F3C74}" srcOrd="3" destOrd="0" presId="urn:microsoft.com/office/officeart/2011/layout/HexagonRadial"/>
    <dgm:cxn modelId="{8CF772E0-3B5A-4AC1-85A5-642F1047E649}" type="presParOf" srcId="{2741E82A-3190-4958-95C1-4E645A1F3C74}" destId="{AC72F11C-43FA-4742-A039-4913B4ED0D67}" srcOrd="0" destOrd="0" presId="urn:microsoft.com/office/officeart/2011/layout/HexagonRadial"/>
    <dgm:cxn modelId="{73291F61-7258-4043-9412-4CF7EB0CDD13}" type="presParOf" srcId="{A3CFDA6A-1BD3-4CB6-A89A-CF1FC8710A0D}" destId="{03063CA7-E804-4736-8E33-BBECFAA52B13}" srcOrd="4" destOrd="0" presId="urn:microsoft.com/office/officeart/2011/layout/HexagonRadial"/>
    <dgm:cxn modelId="{31879233-1A78-444A-A560-66A172D2192F}" type="presParOf" srcId="{A3CFDA6A-1BD3-4CB6-A89A-CF1FC8710A0D}" destId="{8420E93D-C791-495A-8127-4DC40420CBB5}" srcOrd="5" destOrd="0" presId="urn:microsoft.com/office/officeart/2011/layout/HexagonRadial"/>
    <dgm:cxn modelId="{D77EEDA1-44F5-4CB7-8E4D-DD0B898A3281}" type="presParOf" srcId="{8420E93D-C791-495A-8127-4DC40420CBB5}" destId="{38F48B84-BCCC-4196-B027-325856B0A0BE}" srcOrd="0" destOrd="0" presId="urn:microsoft.com/office/officeart/2011/layout/HexagonRadial"/>
    <dgm:cxn modelId="{C7BD7D33-A2A7-4805-B2CF-5A4300F22378}" type="presParOf" srcId="{A3CFDA6A-1BD3-4CB6-A89A-CF1FC8710A0D}" destId="{9EC9CEC0-35E2-4822-BC94-D75A282A19F5}" srcOrd="6" destOrd="0" presId="urn:microsoft.com/office/officeart/2011/layout/HexagonRadial"/>
    <dgm:cxn modelId="{9CF21079-1247-49C6-A7CD-C253FDE28C9C}" type="presParOf" srcId="{A3CFDA6A-1BD3-4CB6-A89A-CF1FC8710A0D}" destId="{5547357F-3896-41D2-958B-29FAF5793C58}" srcOrd="7" destOrd="0" presId="urn:microsoft.com/office/officeart/2011/layout/HexagonRadial"/>
    <dgm:cxn modelId="{7B5E33E4-D641-4F11-9DCC-2FE3006DF63B}" type="presParOf" srcId="{5547357F-3896-41D2-958B-29FAF5793C58}" destId="{94B3FABC-F523-400A-8A16-14AE5C38CCB4}" srcOrd="0" destOrd="0" presId="urn:microsoft.com/office/officeart/2011/layout/HexagonRadial"/>
    <dgm:cxn modelId="{7F392C9B-1187-4BAB-8066-74190E746898}" type="presParOf" srcId="{A3CFDA6A-1BD3-4CB6-A89A-CF1FC8710A0D}" destId="{F50CAF38-0015-442E-9A2B-F38A08A6D72B}" srcOrd="8" destOrd="0" presId="urn:microsoft.com/office/officeart/2011/layout/HexagonRadial"/>
    <dgm:cxn modelId="{722E297F-16B3-4BE8-A6DF-4980CE87501F}" type="presParOf" srcId="{A3CFDA6A-1BD3-4CB6-A89A-CF1FC8710A0D}" destId="{F2F49815-4DB5-461D-BC5D-131E159890E1}" srcOrd="9" destOrd="0" presId="urn:microsoft.com/office/officeart/2011/layout/HexagonRadial"/>
    <dgm:cxn modelId="{C364B9CF-8C43-4A6C-9B55-C466317607DD}" type="presParOf" srcId="{F2F49815-4DB5-461D-BC5D-131E159890E1}" destId="{856AEEFE-9E51-4B50-8808-F2C0EA7BB953}" srcOrd="0" destOrd="0" presId="urn:microsoft.com/office/officeart/2011/layout/HexagonRadial"/>
    <dgm:cxn modelId="{4B94CFC2-ADD7-4820-87C4-A35F4D748C43}" type="presParOf" srcId="{A3CFDA6A-1BD3-4CB6-A89A-CF1FC8710A0D}" destId="{A89AEAA4-66B7-4EDD-89CC-4EC01BDD9BED}" srcOrd="10" destOrd="0" presId="urn:microsoft.com/office/officeart/2011/layout/HexagonRadial"/>
    <dgm:cxn modelId="{3BDBB69B-CA9C-45FD-ACF6-0521D9DA766C}" type="presParOf" srcId="{A3CFDA6A-1BD3-4CB6-A89A-CF1FC8710A0D}" destId="{C9D7C91C-C164-44D3-9A47-8AD484404FC9}" srcOrd="11" destOrd="0" presId="urn:microsoft.com/office/officeart/2011/layout/HexagonRadial"/>
    <dgm:cxn modelId="{95315AF0-8FB5-4CD6-B0C7-F0D44E16A22C}" type="presParOf" srcId="{C9D7C91C-C164-44D3-9A47-8AD484404FC9}" destId="{BB1E23AE-065F-43E7-8E8B-62587FBC890A}" srcOrd="0" destOrd="0" presId="urn:microsoft.com/office/officeart/2011/layout/HexagonRadial"/>
    <dgm:cxn modelId="{5D78F4C6-DC12-4099-8A4C-9A0790FE85AD}" type="presParOf" srcId="{A3CFDA6A-1BD3-4CB6-A89A-CF1FC8710A0D}" destId="{6559F34D-D012-46DB-BFB6-24820FBEB80C}"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FA1B5EC-22AB-47E0-B942-46420373A862}"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US"/>
        </a:p>
      </dgm:t>
    </dgm:pt>
    <dgm:pt modelId="{5EC0ED15-A339-47CB-8329-72971360E968}">
      <dgm:prSet phldrT="[Text]"/>
      <dgm:spPr/>
      <dgm:t>
        <a:bodyPr/>
        <a:lstStyle/>
        <a:p>
          <a:r>
            <a:rPr lang="en-US" dirty="0"/>
            <a:t>What? </a:t>
          </a:r>
        </a:p>
        <a:p>
          <a:r>
            <a:rPr lang="en-US" dirty="0"/>
            <a:t> Sales have not returned to pre-pandemic levels</a:t>
          </a:r>
        </a:p>
      </dgm:t>
    </dgm:pt>
    <dgm:pt modelId="{A5B0474E-55EE-4574-ADC1-B2029EDABA7F}" type="parTrans" cxnId="{0CA631C7-B33A-48CF-8C83-5C1958140F64}">
      <dgm:prSet/>
      <dgm:spPr/>
      <dgm:t>
        <a:bodyPr/>
        <a:lstStyle/>
        <a:p>
          <a:endParaRPr lang="en-US"/>
        </a:p>
      </dgm:t>
    </dgm:pt>
    <dgm:pt modelId="{6660E375-7054-41E2-9972-34F91099248D}" type="sibTrans" cxnId="{0CA631C7-B33A-48CF-8C83-5C1958140F64}">
      <dgm:prSet/>
      <dgm:spPr/>
      <dgm:t>
        <a:bodyPr/>
        <a:lstStyle/>
        <a:p>
          <a:endParaRPr lang="en-US"/>
        </a:p>
      </dgm:t>
    </dgm:pt>
    <dgm:pt modelId="{AA5E402B-67BD-45DB-AF46-7382D4F2E2C1}">
      <dgm:prSet phldrT="[Text]"/>
      <dgm:spPr/>
      <dgm:t>
        <a:bodyPr/>
        <a:lstStyle/>
        <a:p>
          <a:r>
            <a:rPr lang="en-US" dirty="0"/>
            <a:t>Who?</a:t>
          </a:r>
        </a:p>
        <a:p>
          <a:r>
            <a:rPr lang="en-US" dirty="0"/>
            <a:t>Basil and the customers who no longer visit the bakery regularly</a:t>
          </a:r>
        </a:p>
      </dgm:t>
    </dgm:pt>
    <dgm:pt modelId="{3BA8D146-66C0-4885-9F74-8A58D429D74C}" type="parTrans" cxnId="{946D60D8-3F5C-42E0-B2A8-EC39F97FD8D6}">
      <dgm:prSet/>
      <dgm:spPr/>
      <dgm:t>
        <a:bodyPr/>
        <a:lstStyle/>
        <a:p>
          <a:endParaRPr lang="en-US"/>
        </a:p>
      </dgm:t>
    </dgm:pt>
    <dgm:pt modelId="{3D374E81-62AC-46E8-8E31-BAACFD41C287}" type="sibTrans" cxnId="{946D60D8-3F5C-42E0-B2A8-EC39F97FD8D6}">
      <dgm:prSet/>
      <dgm:spPr/>
      <dgm:t>
        <a:bodyPr/>
        <a:lstStyle/>
        <a:p>
          <a:endParaRPr lang="en-US"/>
        </a:p>
      </dgm:t>
    </dgm:pt>
    <dgm:pt modelId="{3BE1A04D-D30E-419E-AFBA-323CF318027A}">
      <dgm:prSet phldrT="[Text]"/>
      <dgm:spPr/>
      <dgm:t>
        <a:bodyPr/>
        <a:lstStyle/>
        <a:p>
          <a:r>
            <a:rPr lang="en-US" dirty="0"/>
            <a:t>Where? </a:t>
          </a:r>
        </a:p>
        <a:p>
          <a:r>
            <a:rPr lang="en-US" dirty="0"/>
            <a:t> The retail park in Coventry and the nearby business area</a:t>
          </a:r>
        </a:p>
      </dgm:t>
    </dgm:pt>
    <dgm:pt modelId="{C7883ECB-7716-42BB-8E67-3D249E4D4F3C}" type="parTrans" cxnId="{D6988D82-2FFF-4442-A734-DC7F7939D70C}">
      <dgm:prSet/>
      <dgm:spPr/>
      <dgm:t>
        <a:bodyPr/>
        <a:lstStyle/>
        <a:p>
          <a:endParaRPr lang="en-US"/>
        </a:p>
      </dgm:t>
    </dgm:pt>
    <dgm:pt modelId="{C8EBA3FD-C515-4F52-9ABE-895FC55E66BB}" type="sibTrans" cxnId="{D6988D82-2FFF-4442-A734-DC7F7939D70C}">
      <dgm:prSet/>
      <dgm:spPr/>
      <dgm:t>
        <a:bodyPr/>
        <a:lstStyle/>
        <a:p>
          <a:endParaRPr lang="en-US"/>
        </a:p>
      </dgm:t>
    </dgm:pt>
    <dgm:pt modelId="{0C6FBE1E-2FA0-4296-93E3-AF05DD94C3E1}">
      <dgm:prSet phldrT="[Text]"/>
      <dgm:spPr/>
      <dgm:t>
        <a:bodyPr/>
        <a:lstStyle/>
        <a:p>
          <a:r>
            <a:rPr lang="en-US" dirty="0"/>
            <a:t>When? </a:t>
          </a:r>
        </a:p>
        <a:p>
          <a:r>
            <a:rPr lang="en-US" dirty="0"/>
            <a:t>A decline starting in 2020, with lingering effects through 2023–2025</a:t>
          </a:r>
        </a:p>
      </dgm:t>
    </dgm:pt>
    <dgm:pt modelId="{AEF8FBBB-6EC8-42B1-A374-67194037FA4A}" type="parTrans" cxnId="{4128FB3C-22A1-428D-8C9D-66E99F73F423}">
      <dgm:prSet/>
      <dgm:spPr/>
      <dgm:t>
        <a:bodyPr/>
        <a:lstStyle/>
        <a:p>
          <a:endParaRPr lang="en-US"/>
        </a:p>
      </dgm:t>
    </dgm:pt>
    <dgm:pt modelId="{90F50E0C-91A9-44CC-99D4-870DC000E682}" type="sibTrans" cxnId="{4128FB3C-22A1-428D-8C9D-66E99F73F423}">
      <dgm:prSet/>
      <dgm:spPr/>
      <dgm:t>
        <a:bodyPr/>
        <a:lstStyle/>
        <a:p>
          <a:endParaRPr lang="en-US"/>
        </a:p>
      </dgm:t>
    </dgm:pt>
    <dgm:pt modelId="{FA217C6B-8753-4BDF-BC57-EBABD13D2F3B}">
      <dgm:prSet phldrT="[Text]"/>
      <dgm:spPr/>
      <dgm:t>
        <a:bodyPr/>
        <a:lstStyle/>
        <a:p>
          <a:r>
            <a:rPr lang="en-US" dirty="0"/>
            <a:t>Why? </a:t>
          </a:r>
        </a:p>
        <a:p>
          <a:r>
            <a:rPr lang="en-US" dirty="0"/>
            <a:t> Fewer visitors, store closures, and remote work</a:t>
          </a:r>
        </a:p>
      </dgm:t>
    </dgm:pt>
    <dgm:pt modelId="{19BE33A7-4F9A-4661-9670-39AEFB99AFDE}" type="parTrans" cxnId="{FC643E82-8A35-45D2-A73D-F1EC93E86684}">
      <dgm:prSet/>
      <dgm:spPr/>
      <dgm:t>
        <a:bodyPr/>
        <a:lstStyle/>
        <a:p>
          <a:endParaRPr lang="en-US"/>
        </a:p>
      </dgm:t>
    </dgm:pt>
    <dgm:pt modelId="{A9007E89-8B33-45B5-94C4-36B5F944BF1D}" type="sibTrans" cxnId="{FC643E82-8A35-45D2-A73D-F1EC93E86684}">
      <dgm:prSet/>
      <dgm:spPr/>
      <dgm:t>
        <a:bodyPr/>
        <a:lstStyle/>
        <a:p>
          <a:endParaRPr lang="en-US"/>
        </a:p>
      </dgm:t>
    </dgm:pt>
    <dgm:pt modelId="{1F8574D1-28A7-4FFA-9D34-14029E830A70}">
      <dgm:prSet phldrT="[Text]"/>
      <dgm:spPr/>
      <dgm:t>
        <a:bodyPr/>
        <a:lstStyle/>
        <a:p>
          <a:r>
            <a:rPr lang="en-US" dirty="0"/>
            <a:t>How? </a:t>
          </a:r>
        </a:p>
        <a:p>
          <a:r>
            <a:rPr lang="en-US" dirty="0"/>
            <a:t>Less frequent visits, a lack of delivery options, and phone-in pre-orders that are difficult to manage</a:t>
          </a:r>
        </a:p>
      </dgm:t>
    </dgm:pt>
    <dgm:pt modelId="{E5A9163E-405F-4641-A853-F93F00C8E3F4}" type="parTrans" cxnId="{C735B058-9AE5-4AC6-8324-0EED06D3857A}">
      <dgm:prSet/>
      <dgm:spPr/>
      <dgm:t>
        <a:bodyPr/>
        <a:lstStyle/>
        <a:p>
          <a:endParaRPr lang="en-US"/>
        </a:p>
      </dgm:t>
    </dgm:pt>
    <dgm:pt modelId="{1E912EBC-34B4-454C-8A85-380F973F3824}" type="sibTrans" cxnId="{C735B058-9AE5-4AC6-8324-0EED06D3857A}">
      <dgm:prSet/>
      <dgm:spPr/>
      <dgm:t>
        <a:bodyPr/>
        <a:lstStyle/>
        <a:p>
          <a:endParaRPr lang="en-US"/>
        </a:p>
      </dgm:t>
    </dgm:pt>
    <dgm:pt modelId="{F6940F92-1488-466E-92F6-80BA4E3BB4E4}">
      <dgm:prSet phldrT="[Text]"/>
      <dgm:spPr/>
      <dgm:t>
        <a:bodyPr/>
        <a:lstStyle/>
        <a:p>
          <a:r>
            <a:rPr lang="en-US" dirty="0"/>
            <a:t>How much? –</a:t>
          </a:r>
        </a:p>
        <a:p>
          <a:r>
            <a:rPr lang="en-US" dirty="0"/>
            <a:t>Sales volume, on average, is approximately 25% below 2019 levels for the 2023–2025 period</a:t>
          </a:r>
        </a:p>
      </dgm:t>
    </dgm:pt>
    <dgm:pt modelId="{5D99ECC0-7A30-4F5B-B684-76E78A87BCF2}" type="parTrans" cxnId="{9E065073-9D94-4E43-B814-4706E8626723}">
      <dgm:prSet/>
      <dgm:spPr/>
      <dgm:t>
        <a:bodyPr/>
        <a:lstStyle/>
        <a:p>
          <a:endParaRPr lang="en-US"/>
        </a:p>
      </dgm:t>
    </dgm:pt>
    <dgm:pt modelId="{6086E227-A5F8-47F0-8C4C-3694F99D1DD5}" type="sibTrans" cxnId="{9E065073-9D94-4E43-B814-4706E8626723}">
      <dgm:prSet/>
      <dgm:spPr/>
      <dgm:t>
        <a:bodyPr/>
        <a:lstStyle/>
        <a:p>
          <a:endParaRPr lang="en-US"/>
        </a:p>
      </dgm:t>
    </dgm:pt>
    <dgm:pt modelId="{22229695-B9B5-42FE-B67E-D40E5AF82074}" type="pres">
      <dgm:prSet presAssocID="{1FA1B5EC-22AB-47E0-B942-46420373A862}" presName="Name0" presStyleCnt="0">
        <dgm:presLayoutVars>
          <dgm:dir/>
          <dgm:resizeHandles/>
        </dgm:presLayoutVars>
      </dgm:prSet>
      <dgm:spPr/>
    </dgm:pt>
    <dgm:pt modelId="{B745913F-9E6E-4E15-8BCE-2C82B25840BF}" type="pres">
      <dgm:prSet presAssocID="{5EC0ED15-A339-47CB-8329-72971360E968}" presName="compNode" presStyleCnt="0"/>
      <dgm:spPr/>
    </dgm:pt>
    <dgm:pt modelId="{DC110231-8EEC-401C-B45A-3AB534A68346}" type="pres">
      <dgm:prSet presAssocID="{5EC0ED15-A339-47CB-8329-72971360E968}" presName="dummyConnPt" presStyleCnt="0"/>
      <dgm:spPr/>
    </dgm:pt>
    <dgm:pt modelId="{70644699-D3E0-4EF7-9086-04933A5B7BB4}" type="pres">
      <dgm:prSet presAssocID="{5EC0ED15-A339-47CB-8329-72971360E968}" presName="node" presStyleLbl="node1" presStyleIdx="0" presStyleCnt="7">
        <dgm:presLayoutVars>
          <dgm:bulletEnabled val="1"/>
        </dgm:presLayoutVars>
      </dgm:prSet>
      <dgm:spPr/>
    </dgm:pt>
    <dgm:pt modelId="{4E850B07-5EE1-47B2-8DA9-C3D3F0E56575}" type="pres">
      <dgm:prSet presAssocID="{6660E375-7054-41E2-9972-34F91099248D}" presName="sibTrans" presStyleLbl="bgSibTrans2D1" presStyleIdx="0" presStyleCnt="6"/>
      <dgm:spPr/>
    </dgm:pt>
    <dgm:pt modelId="{D7C3712B-6922-41B0-A5E3-BAFAE9E2A5F6}" type="pres">
      <dgm:prSet presAssocID="{AA5E402B-67BD-45DB-AF46-7382D4F2E2C1}" presName="compNode" presStyleCnt="0"/>
      <dgm:spPr/>
    </dgm:pt>
    <dgm:pt modelId="{F2B507C6-DF17-480C-B4FF-33A99B251CED}" type="pres">
      <dgm:prSet presAssocID="{AA5E402B-67BD-45DB-AF46-7382D4F2E2C1}" presName="dummyConnPt" presStyleCnt="0"/>
      <dgm:spPr/>
    </dgm:pt>
    <dgm:pt modelId="{30AF9ACF-487E-4D8B-8E70-E3DCFDE10591}" type="pres">
      <dgm:prSet presAssocID="{AA5E402B-67BD-45DB-AF46-7382D4F2E2C1}" presName="node" presStyleLbl="node1" presStyleIdx="1" presStyleCnt="7">
        <dgm:presLayoutVars>
          <dgm:bulletEnabled val="1"/>
        </dgm:presLayoutVars>
      </dgm:prSet>
      <dgm:spPr/>
    </dgm:pt>
    <dgm:pt modelId="{962CEBB8-8567-4172-BE88-2072FD924872}" type="pres">
      <dgm:prSet presAssocID="{3D374E81-62AC-46E8-8E31-BAACFD41C287}" presName="sibTrans" presStyleLbl="bgSibTrans2D1" presStyleIdx="1" presStyleCnt="6"/>
      <dgm:spPr/>
    </dgm:pt>
    <dgm:pt modelId="{F57B4D80-BF50-4822-A4C9-3D0753226693}" type="pres">
      <dgm:prSet presAssocID="{3BE1A04D-D30E-419E-AFBA-323CF318027A}" presName="compNode" presStyleCnt="0"/>
      <dgm:spPr/>
    </dgm:pt>
    <dgm:pt modelId="{A194AEF4-883F-474C-8368-19484C25AAAE}" type="pres">
      <dgm:prSet presAssocID="{3BE1A04D-D30E-419E-AFBA-323CF318027A}" presName="dummyConnPt" presStyleCnt="0"/>
      <dgm:spPr/>
    </dgm:pt>
    <dgm:pt modelId="{5D250512-1738-4039-A709-4D554B4F53CF}" type="pres">
      <dgm:prSet presAssocID="{3BE1A04D-D30E-419E-AFBA-323CF318027A}" presName="node" presStyleLbl="node1" presStyleIdx="2" presStyleCnt="7">
        <dgm:presLayoutVars>
          <dgm:bulletEnabled val="1"/>
        </dgm:presLayoutVars>
      </dgm:prSet>
      <dgm:spPr/>
    </dgm:pt>
    <dgm:pt modelId="{2A07E2AB-51AC-48C1-8DB8-F9295E25CC4C}" type="pres">
      <dgm:prSet presAssocID="{C8EBA3FD-C515-4F52-9ABE-895FC55E66BB}" presName="sibTrans" presStyleLbl="bgSibTrans2D1" presStyleIdx="2" presStyleCnt="6"/>
      <dgm:spPr/>
    </dgm:pt>
    <dgm:pt modelId="{45F2EA9B-FAAC-420A-B9BC-1002119F4CB7}" type="pres">
      <dgm:prSet presAssocID="{0C6FBE1E-2FA0-4296-93E3-AF05DD94C3E1}" presName="compNode" presStyleCnt="0"/>
      <dgm:spPr/>
    </dgm:pt>
    <dgm:pt modelId="{86B1CF8A-806F-4CE0-9021-1F94F007086C}" type="pres">
      <dgm:prSet presAssocID="{0C6FBE1E-2FA0-4296-93E3-AF05DD94C3E1}" presName="dummyConnPt" presStyleCnt="0"/>
      <dgm:spPr/>
    </dgm:pt>
    <dgm:pt modelId="{82D08CCE-630B-4A6C-BD33-03BE00FD215B}" type="pres">
      <dgm:prSet presAssocID="{0C6FBE1E-2FA0-4296-93E3-AF05DD94C3E1}" presName="node" presStyleLbl="node1" presStyleIdx="3" presStyleCnt="7">
        <dgm:presLayoutVars>
          <dgm:bulletEnabled val="1"/>
        </dgm:presLayoutVars>
      </dgm:prSet>
      <dgm:spPr/>
    </dgm:pt>
    <dgm:pt modelId="{4D49958F-A62F-4B70-B76D-186D69EC6A8E}" type="pres">
      <dgm:prSet presAssocID="{90F50E0C-91A9-44CC-99D4-870DC000E682}" presName="sibTrans" presStyleLbl="bgSibTrans2D1" presStyleIdx="3" presStyleCnt="6"/>
      <dgm:spPr/>
    </dgm:pt>
    <dgm:pt modelId="{77A49D26-8E83-4C96-9331-ECCD90234405}" type="pres">
      <dgm:prSet presAssocID="{FA217C6B-8753-4BDF-BC57-EBABD13D2F3B}" presName="compNode" presStyleCnt="0"/>
      <dgm:spPr/>
    </dgm:pt>
    <dgm:pt modelId="{B5C882D2-2AC7-4019-99C8-48C84375531C}" type="pres">
      <dgm:prSet presAssocID="{FA217C6B-8753-4BDF-BC57-EBABD13D2F3B}" presName="dummyConnPt" presStyleCnt="0"/>
      <dgm:spPr/>
    </dgm:pt>
    <dgm:pt modelId="{0D9A72CD-50E2-411E-9BF4-CEB783134AEA}" type="pres">
      <dgm:prSet presAssocID="{FA217C6B-8753-4BDF-BC57-EBABD13D2F3B}" presName="node" presStyleLbl="node1" presStyleIdx="4" presStyleCnt="7">
        <dgm:presLayoutVars>
          <dgm:bulletEnabled val="1"/>
        </dgm:presLayoutVars>
      </dgm:prSet>
      <dgm:spPr/>
    </dgm:pt>
    <dgm:pt modelId="{0EA3EAB2-A74D-4098-BECB-81F41195543F}" type="pres">
      <dgm:prSet presAssocID="{A9007E89-8B33-45B5-94C4-36B5F944BF1D}" presName="sibTrans" presStyleLbl="bgSibTrans2D1" presStyleIdx="4" presStyleCnt="6"/>
      <dgm:spPr/>
    </dgm:pt>
    <dgm:pt modelId="{3367019E-C3C2-4534-9D01-183B5F412BF9}" type="pres">
      <dgm:prSet presAssocID="{1F8574D1-28A7-4FFA-9D34-14029E830A70}" presName="compNode" presStyleCnt="0"/>
      <dgm:spPr/>
    </dgm:pt>
    <dgm:pt modelId="{8E0E1F58-BD9C-4EB7-B54F-EAA891FD676C}" type="pres">
      <dgm:prSet presAssocID="{1F8574D1-28A7-4FFA-9D34-14029E830A70}" presName="dummyConnPt" presStyleCnt="0"/>
      <dgm:spPr/>
    </dgm:pt>
    <dgm:pt modelId="{5F6EA45E-DD7C-4F90-B9BA-16C7791EC860}" type="pres">
      <dgm:prSet presAssocID="{1F8574D1-28A7-4FFA-9D34-14029E830A70}" presName="node" presStyleLbl="node1" presStyleIdx="5" presStyleCnt="7">
        <dgm:presLayoutVars>
          <dgm:bulletEnabled val="1"/>
        </dgm:presLayoutVars>
      </dgm:prSet>
      <dgm:spPr/>
    </dgm:pt>
    <dgm:pt modelId="{45B9BF73-8F14-48E5-B1DB-76588361DC61}" type="pres">
      <dgm:prSet presAssocID="{1E912EBC-34B4-454C-8A85-380F973F3824}" presName="sibTrans" presStyleLbl="bgSibTrans2D1" presStyleIdx="5" presStyleCnt="6"/>
      <dgm:spPr/>
    </dgm:pt>
    <dgm:pt modelId="{2F00CA58-2890-46BF-A954-D00A922AFC54}" type="pres">
      <dgm:prSet presAssocID="{F6940F92-1488-466E-92F6-80BA4E3BB4E4}" presName="compNode" presStyleCnt="0"/>
      <dgm:spPr/>
    </dgm:pt>
    <dgm:pt modelId="{8CB00DA1-AEA0-4DA6-81A7-28288B28D57D}" type="pres">
      <dgm:prSet presAssocID="{F6940F92-1488-466E-92F6-80BA4E3BB4E4}" presName="dummyConnPt" presStyleCnt="0"/>
      <dgm:spPr/>
    </dgm:pt>
    <dgm:pt modelId="{D18E10E1-0179-420B-9280-3950309A422E}" type="pres">
      <dgm:prSet presAssocID="{F6940F92-1488-466E-92F6-80BA4E3BB4E4}" presName="node" presStyleLbl="node1" presStyleIdx="6" presStyleCnt="7">
        <dgm:presLayoutVars>
          <dgm:bulletEnabled val="1"/>
        </dgm:presLayoutVars>
      </dgm:prSet>
      <dgm:spPr/>
    </dgm:pt>
  </dgm:ptLst>
  <dgm:cxnLst>
    <dgm:cxn modelId="{ED358800-D281-4976-A664-4D8FD58025EC}" type="presOf" srcId="{0C6FBE1E-2FA0-4296-93E3-AF05DD94C3E1}" destId="{82D08CCE-630B-4A6C-BD33-03BE00FD215B}" srcOrd="0" destOrd="0" presId="urn:microsoft.com/office/officeart/2005/8/layout/bProcess4"/>
    <dgm:cxn modelId="{3A9A3E26-B87E-4C64-AE7F-5E6A90BE8BD3}" type="presOf" srcId="{F6940F92-1488-466E-92F6-80BA4E3BB4E4}" destId="{D18E10E1-0179-420B-9280-3950309A422E}" srcOrd="0" destOrd="0" presId="urn:microsoft.com/office/officeart/2005/8/layout/bProcess4"/>
    <dgm:cxn modelId="{2AC76C28-BB1A-4642-A756-0910836832D5}" type="presOf" srcId="{1FA1B5EC-22AB-47E0-B942-46420373A862}" destId="{22229695-B9B5-42FE-B67E-D40E5AF82074}" srcOrd="0" destOrd="0" presId="urn:microsoft.com/office/officeart/2005/8/layout/bProcess4"/>
    <dgm:cxn modelId="{4128FB3C-22A1-428D-8C9D-66E99F73F423}" srcId="{1FA1B5EC-22AB-47E0-B942-46420373A862}" destId="{0C6FBE1E-2FA0-4296-93E3-AF05DD94C3E1}" srcOrd="3" destOrd="0" parTransId="{AEF8FBBB-6EC8-42B1-A374-67194037FA4A}" sibTransId="{90F50E0C-91A9-44CC-99D4-870DC000E682}"/>
    <dgm:cxn modelId="{AE4B6D67-1CC1-48EB-8E89-C7ACCA108EE6}" type="presOf" srcId="{FA217C6B-8753-4BDF-BC57-EBABD13D2F3B}" destId="{0D9A72CD-50E2-411E-9BF4-CEB783134AEA}" srcOrd="0" destOrd="0" presId="urn:microsoft.com/office/officeart/2005/8/layout/bProcess4"/>
    <dgm:cxn modelId="{11929649-2553-4A69-959E-E55790004AD4}" type="presOf" srcId="{5EC0ED15-A339-47CB-8329-72971360E968}" destId="{70644699-D3E0-4EF7-9086-04933A5B7BB4}" srcOrd="0" destOrd="0" presId="urn:microsoft.com/office/officeart/2005/8/layout/bProcess4"/>
    <dgm:cxn modelId="{9E065073-9D94-4E43-B814-4706E8626723}" srcId="{1FA1B5EC-22AB-47E0-B942-46420373A862}" destId="{F6940F92-1488-466E-92F6-80BA4E3BB4E4}" srcOrd="6" destOrd="0" parTransId="{5D99ECC0-7A30-4F5B-B684-76E78A87BCF2}" sibTransId="{6086E227-A5F8-47F0-8C4C-3694F99D1DD5}"/>
    <dgm:cxn modelId="{C735B058-9AE5-4AC6-8324-0EED06D3857A}" srcId="{1FA1B5EC-22AB-47E0-B942-46420373A862}" destId="{1F8574D1-28A7-4FFA-9D34-14029E830A70}" srcOrd="5" destOrd="0" parTransId="{E5A9163E-405F-4641-A853-F93F00C8E3F4}" sibTransId="{1E912EBC-34B4-454C-8A85-380F973F3824}"/>
    <dgm:cxn modelId="{FC643E82-8A35-45D2-A73D-F1EC93E86684}" srcId="{1FA1B5EC-22AB-47E0-B942-46420373A862}" destId="{FA217C6B-8753-4BDF-BC57-EBABD13D2F3B}" srcOrd="4" destOrd="0" parTransId="{19BE33A7-4F9A-4661-9670-39AEFB99AFDE}" sibTransId="{A9007E89-8B33-45B5-94C4-36B5F944BF1D}"/>
    <dgm:cxn modelId="{D6988D82-2FFF-4442-A734-DC7F7939D70C}" srcId="{1FA1B5EC-22AB-47E0-B942-46420373A862}" destId="{3BE1A04D-D30E-419E-AFBA-323CF318027A}" srcOrd="2" destOrd="0" parTransId="{C7883ECB-7716-42BB-8E67-3D249E4D4F3C}" sibTransId="{C8EBA3FD-C515-4F52-9ABE-895FC55E66BB}"/>
    <dgm:cxn modelId="{D4F6E48B-7500-4B8E-891A-EE78FE8B74E7}" type="presOf" srcId="{90F50E0C-91A9-44CC-99D4-870DC000E682}" destId="{4D49958F-A62F-4B70-B76D-186D69EC6A8E}" srcOrd="0" destOrd="0" presId="urn:microsoft.com/office/officeart/2005/8/layout/bProcess4"/>
    <dgm:cxn modelId="{45B7E58D-D8BC-47CF-8096-F760EFE8FB28}" type="presOf" srcId="{C8EBA3FD-C515-4F52-9ABE-895FC55E66BB}" destId="{2A07E2AB-51AC-48C1-8DB8-F9295E25CC4C}" srcOrd="0" destOrd="0" presId="urn:microsoft.com/office/officeart/2005/8/layout/bProcess4"/>
    <dgm:cxn modelId="{1DAAA494-4969-4879-8EF0-DD65671D78DA}" type="presOf" srcId="{1F8574D1-28A7-4FFA-9D34-14029E830A70}" destId="{5F6EA45E-DD7C-4F90-B9BA-16C7791EC860}" srcOrd="0" destOrd="0" presId="urn:microsoft.com/office/officeart/2005/8/layout/bProcess4"/>
    <dgm:cxn modelId="{A27CC6A4-FD0A-48DA-87A9-0DDF44477511}" type="presOf" srcId="{3BE1A04D-D30E-419E-AFBA-323CF318027A}" destId="{5D250512-1738-4039-A709-4D554B4F53CF}" srcOrd="0" destOrd="0" presId="urn:microsoft.com/office/officeart/2005/8/layout/bProcess4"/>
    <dgm:cxn modelId="{621CA5AA-A219-45D4-933E-55F8CF76F859}" type="presOf" srcId="{1E912EBC-34B4-454C-8A85-380F973F3824}" destId="{45B9BF73-8F14-48E5-B1DB-76588361DC61}" srcOrd="0" destOrd="0" presId="urn:microsoft.com/office/officeart/2005/8/layout/bProcess4"/>
    <dgm:cxn modelId="{E34F9EB7-1684-48C0-A4DF-181910DABD85}" type="presOf" srcId="{3D374E81-62AC-46E8-8E31-BAACFD41C287}" destId="{962CEBB8-8567-4172-BE88-2072FD924872}" srcOrd="0" destOrd="0" presId="urn:microsoft.com/office/officeart/2005/8/layout/bProcess4"/>
    <dgm:cxn modelId="{29ADE2C2-3050-477B-8AD1-08DD4220B73B}" type="presOf" srcId="{AA5E402B-67BD-45DB-AF46-7382D4F2E2C1}" destId="{30AF9ACF-487E-4D8B-8E70-E3DCFDE10591}" srcOrd="0" destOrd="0" presId="urn:microsoft.com/office/officeart/2005/8/layout/bProcess4"/>
    <dgm:cxn modelId="{0CA631C7-B33A-48CF-8C83-5C1958140F64}" srcId="{1FA1B5EC-22AB-47E0-B942-46420373A862}" destId="{5EC0ED15-A339-47CB-8329-72971360E968}" srcOrd="0" destOrd="0" parTransId="{A5B0474E-55EE-4574-ADC1-B2029EDABA7F}" sibTransId="{6660E375-7054-41E2-9972-34F91099248D}"/>
    <dgm:cxn modelId="{946D60D8-3F5C-42E0-B2A8-EC39F97FD8D6}" srcId="{1FA1B5EC-22AB-47E0-B942-46420373A862}" destId="{AA5E402B-67BD-45DB-AF46-7382D4F2E2C1}" srcOrd="1" destOrd="0" parTransId="{3BA8D146-66C0-4885-9F74-8A58D429D74C}" sibTransId="{3D374E81-62AC-46E8-8E31-BAACFD41C287}"/>
    <dgm:cxn modelId="{33BB9AE4-633D-4DB4-9BA2-5397B88C5A67}" type="presOf" srcId="{A9007E89-8B33-45B5-94C4-36B5F944BF1D}" destId="{0EA3EAB2-A74D-4098-BECB-81F41195543F}" srcOrd="0" destOrd="0" presId="urn:microsoft.com/office/officeart/2005/8/layout/bProcess4"/>
    <dgm:cxn modelId="{4C6272F3-3FEC-4FD5-8702-985582FEA716}" type="presOf" srcId="{6660E375-7054-41E2-9972-34F91099248D}" destId="{4E850B07-5EE1-47B2-8DA9-C3D3F0E56575}" srcOrd="0" destOrd="0" presId="urn:microsoft.com/office/officeart/2005/8/layout/bProcess4"/>
    <dgm:cxn modelId="{054399B9-F157-4012-BFDE-11F37D7F2DDC}" type="presParOf" srcId="{22229695-B9B5-42FE-B67E-D40E5AF82074}" destId="{B745913F-9E6E-4E15-8BCE-2C82B25840BF}" srcOrd="0" destOrd="0" presId="urn:microsoft.com/office/officeart/2005/8/layout/bProcess4"/>
    <dgm:cxn modelId="{BA5C1564-DF57-458E-959D-CAF2211773C8}" type="presParOf" srcId="{B745913F-9E6E-4E15-8BCE-2C82B25840BF}" destId="{DC110231-8EEC-401C-B45A-3AB534A68346}" srcOrd="0" destOrd="0" presId="urn:microsoft.com/office/officeart/2005/8/layout/bProcess4"/>
    <dgm:cxn modelId="{D00A3E4F-CB22-4B73-A77C-633005F54AA7}" type="presParOf" srcId="{B745913F-9E6E-4E15-8BCE-2C82B25840BF}" destId="{70644699-D3E0-4EF7-9086-04933A5B7BB4}" srcOrd="1" destOrd="0" presId="urn:microsoft.com/office/officeart/2005/8/layout/bProcess4"/>
    <dgm:cxn modelId="{12B311F9-312F-4FD6-9718-D030A4C163EF}" type="presParOf" srcId="{22229695-B9B5-42FE-B67E-D40E5AF82074}" destId="{4E850B07-5EE1-47B2-8DA9-C3D3F0E56575}" srcOrd="1" destOrd="0" presId="urn:microsoft.com/office/officeart/2005/8/layout/bProcess4"/>
    <dgm:cxn modelId="{05F1DBE7-4B56-46C4-BB66-0C78C774BEEF}" type="presParOf" srcId="{22229695-B9B5-42FE-B67E-D40E5AF82074}" destId="{D7C3712B-6922-41B0-A5E3-BAFAE9E2A5F6}" srcOrd="2" destOrd="0" presId="urn:microsoft.com/office/officeart/2005/8/layout/bProcess4"/>
    <dgm:cxn modelId="{26A162BE-23C2-46AC-B263-A5C3969C407D}" type="presParOf" srcId="{D7C3712B-6922-41B0-A5E3-BAFAE9E2A5F6}" destId="{F2B507C6-DF17-480C-B4FF-33A99B251CED}" srcOrd="0" destOrd="0" presId="urn:microsoft.com/office/officeart/2005/8/layout/bProcess4"/>
    <dgm:cxn modelId="{CD277E9B-F4DF-4E07-8EFA-69EE654466EF}" type="presParOf" srcId="{D7C3712B-6922-41B0-A5E3-BAFAE9E2A5F6}" destId="{30AF9ACF-487E-4D8B-8E70-E3DCFDE10591}" srcOrd="1" destOrd="0" presId="urn:microsoft.com/office/officeart/2005/8/layout/bProcess4"/>
    <dgm:cxn modelId="{2A4CE9F8-C734-4169-88A5-FE32E3DDD33E}" type="presParOf" srcId="{22229695-B9B5-42FE-B67E-D40E5AF82074}" destId="{962CEBB8-8567-4172-BE88-2072FD924872}" srcOrd="3" destOrd="0" presId="urn:microsoft.com/office/officeart/2005/8/layout/bProcess4"/>
    <dgm:cxn modelId="{777E30C1-1B26-4053-980D-F5699633A1B8}" type="presParOf" srcId="{22229695-B9B5-42FE-B67E-D40E5AF82074}" destId="{F57B4D80-BF50-4822-A4C9-3D0753226693}" srcOrd="4" destOrd="0" presId="urn:microsoft.com/office/officeart/2005/8/layout/bProcess4"/>
    <dgm:cxn modelId="{74E67578-8A5F-4205-AB6B-6505C051D241}" type="presParOf" srcId="{F57B4D80-BF50-4822-A4C9-3D0753226693}" destId="{A194AEF4-883F-474C-8368-19484C25AAAE}" srcOrd="0" destOrd="0" presId="urn:microsoft.com/office/officeart/2005/8/layout/bProcess4"/>
    <dgm:cxn modelId="{5C35F318-AC33-47A6-B414-107883753028}" type="presParOf" srcId="{F57B4D80-BF50-4822-A4C9-3D0753226693}" destId="{5D250512-1738-4039-A709-4D554B4F53CF}" srcOrd="1" destOrd="0" presId="urn:microsoft.com/office/officeart/2005/8/layout/bProcess4"/>
    <dgm:cxn modelId="{813CAE05-7BFD-4290-92AC-4DDB3F1879EA}" type="presParOf" srcId="{22229695-B9B5-42FE-B67E-D40E5AF82074}" destId="{2A07E2AB-51AC-48C1-8DB8-F9295E25CC4C}" srcOrd="5" destOrd="0" presId="urn:microsoft.com/office/officeart/2005/8/layout/bProcess4"/>
    <dgm:cxn modelId="{BEC28A9E-169D-4559-85E0-EF29BCD83A5A}" type="presParOf" srcId="{22229695-B9B5-42FE-B67E-D40E5AF82074}" destId="{45F2EA9B-FAAC-420A-B9BC-1002119F4CB7}" srcOrd="6" destOrd="0" presId="urn:microsoft.com/office/officeart/2005/8/layout/bProcess4"/>
    <dgm:cxn modelId="{77B75F5E-E88A-4074-94E6-1E0C5DA11911}" type="presParOf" srcId="{45F2EA9B-FAAC-420A-B9BC-1002119F4CB7}" destId="{86B1CF8A-806F-4CE0-9021-1F94F007086C}" srcOrd="0" destOrd="0" presId="urn:microsoft.com/office/officeart/2005/8/layout/bProcess4"/>
    <dgm:cxn modelId="{C0714193-A2A2-443C-9694-3DAEB66E774D}" type="presParOf" srcId="{45F2EA9B-FAAC-420A-B9BC-1002119F4CB7}" destId="{82D08CCE-630B-4A6C-BD33-03BE00FD215B}" srcOrd="1" destOrd="0" presId="urn:microsoft.com/office/officeart/2005/8/layout/bProcess4"/>
    <dgm:cxn modelId="{7F169710-019E-4C68-B09A-F5B7F267C876}" type="presParOf" srcId="{22229695-B9B5-42FE-B67E-D40E5AF82074}" destId="{4D49958F-A62F-4B70-B76D-186D69EC6A8E}" srcOrd="7" destOrd="0" presId="urn:microsoft.com/office/officeart/2005/8/layout/bProcess4"/>
    <dgm:cxn modelId="{5F1A2AFA-2929-4B07-8CAA-DCDD23D41C64}" type="presParOf" srcId="{22229695-B9B5-42FE-B67E-D40E5AF82074}" destId="{77A49D26-8E83-4C96-9331-ECCD90234405}" srcOrd="8" destOrd="0" presId="urn:microsoft.com/office/officeart/2005/8/layout/bProcess4"/>
    <dgm:cxn modelId="{DB980D72-877A-4A19-9E42-3143C35D5402}" type="presParOf" srcId="{77A49D26-8E83-4C96-9331-ECCD90234405}" destId="{B5C882D2-2AC7-4019-99C8-48C84375531C}" srcOrd="0" destOrd="0" presId="urn:microsoft.com/office/officeart/2005/8/layout/bProcess4"/>
    <dgm:cxn modelId="{D8493B92-263E-47B9-BAA4-DB74AE91A44D}" type="presParOf" srcId="{77A49D26-8E83-4C96-9331-ECCD90234405}" destId="{0D9A72CD-50E2-411E-9BF4-CEB783134AEA}" srcOrd="1" destOrd="0" presId="urn:microsoft.com/office/officeart/2005/8/layout/bProcess4"/>
    <dgm:cxn modelId="{5D2C9448-44FE-4861-8DED-44283AF6F803}" type="presParOf" srcId="{22229695-B9B5-42FE-B67E-D40E5AF82074}" destId="{0EA3EAB2-A74D-4098-BECB-81F41195543F}" srcOrd="9" destOrd="0" presId="urn:microsoft.com/office/officeart/2005/8/layout/bProcess4"/>
    <dgm:cxn modelId="{9D3A5A29-CB18-4DDE-AC43-B7A964F7C9C4}" type="presParOf" srcId="{22229695-B9B5-42FE-B67E-D40E5AF82074}" destId="{3367019E-C3C2-4534-9D01-183B5F412BF9}" srcOrd="10" destOrd="0" presId="urn:microsoft.com/office/officeart/2005/8/layout/bProcess4"/>
    <dgm:cxn modelId="{7308E6DF-4672-42C9-AE3F-BF356F027232}" type="presParOf" srcId="{3367019E-C3C2-4534-9D01-183B5F412BF9}" destId="{8E0E1F58-BD9C-4EB7-B54F-EAA891FD676C}" srcOrd="0" destOrd="0" presId="urn:microsoft.com/office/officeart/2005/8/layout/bProcess4"/>
    <dgm:cxn modelId="{A705424A-1885-48C5-AF87-4AC906DCF49C}" type="presParOf" srcId="{3367019E-C3C2-4534-9D01-183B5F412BF9}" destId="{5F6EA45E-DD7C-4F90-B9BA-16C7791EC860}" srcOrd="1" destOrd="0" presId="urn:microsoft.com/office/officeart/2005/8/layout/bProcess4"/>
    <dgm:cxn modelId="{16212337-96AE-4434-B3F1-1445BAE6D988}" type="presParOf" srcId="{22229695-B9B5-42FE-B67E-D40E5AF82074}" destId="{45B9BF73-8F14-48E5-B1DB-76588361DC61}" srcOrd="11" destOrd="0" presId="urn:microsoft.com/office/officeart/2005/8/layout/bProcess4"/>
    <dgm:cxn modelId="{37D76D81-B42F-4F3F-99EA-8A1160477321}" type="presParOf" srcId="{22229695-B9B5-42FE-B67E-D40E5AF82074}" destId="{2F00CA58-2890-46BF-A954-D00A922AFC54}" srcOrd="12" destOrd="0" presId="urn:microsoft.com/office/officeart/2005/8/layout/bProcess4"/>
    <dgm:cxn modelId="{DFF43F7F-B6DC-48FD-BD32-282108B539DC}" type="presParOf" srcId="{2F00CA58-2890-46BF-A954-D00A922AFC54}" destId="{8CB00DA1-AEA0-4DA6-81A7-28288B28D57D}" srcOrd="0" destOrd="0" presId="urn:microsoft.com/office/officeart/2005/8/layout/bProcess4"/>
    <dgm:cxn modelId="{A35DCB06-396F-40AC-A560-C38EA8351A88}" type="presParOf" srcId="{2F00CA58-2890-46BF-A954-D00A922AFC54}" destId="{D18E10E1-0179-420B-9280-3950309A422E}"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21AA35-99D4-45CF-AE06-579EE487CF20}">
      <dsp:nvSpPr>
        <dsp:cNvPr id="0" name=""/>
        <dsp:cNvSpPr/>
      </dsp:nvSpPr>
      <dsp:spPr>
        <a:xfrm>
          <a:off x="7981" y="1518904"/>
          <a:ext cx="2385714" cy="176691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Presentation structure: Business context, sales problem, analytical tools, and conclusions</a:t>
          </a:r>
        </a:p>
      </dsp:txBody>
      <dsp:txXfrm>
        <a:off x="59732" y="1570655"/>
        <a:ext cx="2282212" cy="1663417"/>
      </dsp:txXfrm>
    </dsp:sp>
    <dsp:sp modelId="{C7226FA2-5299-4CC5-BC93-DDE498C55B58}">
      <dsp:nvSpPr>
        <dsp:cNvPr id="0" name=""/>
        <dsp:cNvSpPr/>
      </dsp:nvSpPr>
      <dsp:spPr>
        <a:xfrm>
          <a:off x="2632267" y="2106535"/>
          <a:ext cx="505771" cy="59165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2632267" y="2224866"/>
        <a:ext cx="354040" cy="354995"/>
      </dsp:txXfrm>
    </dsp:sp>
    <dsp:sp modelId="{96911EBC-61AB-43F5-9D59-FFC24582214B}">
      <dsp:nvSpPr>
        <dsp:cNvPr id="0" name=""/>
        <dsp:cNvSpPr/>
      </dsp:nvSpPr>
      <dsp:spPr>
        <a:xfrm>
          <a:off x="3347981" y="1518904"/>
          <a:ext cx="2385714" cy="176691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PESTLE: Analysis of external factors influencing the business</a:t>
          </a:r>
        </a:p>
      </dsp:txBody>
      <dsp:txXfrm>
        <a:off x="3399732" y="1570655"/>
        <a:ext cx="2282212" cy="1663417"/>
      </dsp:txXfrm>
    </dsp:sp>
    <dsp:sp modelId="{7B3601DD-89E2-4F55-B540-95B36AAC8282}">
      <dsp:nvSpPr>
        <dsp:cNvPr id="0" name=""/>
        <dsp:cNvSpPr/>
      </dsp:nvSpPr>
      <dsp:spPr>
        <a:xfrm>
          <a:off x="5972267" y="2106535"/>
          <a:ext cx="505771" cy="59165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5972267" y="2224866"/>
        <a:ext cx="354040" cy="354995"/>
      </dsp:txXfrm>
    </dsp:sp>
    <dsp:sp modelId="{C41B1680-3306-4D08-98A3-BF61DF556F52}">
      <dsp:nvSpPr>
        <dsp:cNvPr id="0" name=""/>
        <dsp:cNvSpPr/>
      </dsp:nvSpPr>
      <dsp:spPr>
        <a:xfrm>
          <a:off x="6687981" y="1518904"/>
          <a:ext cx="2385714" cy="176691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Fishbone diagram: Organizing potential causes of a problem into categories</a:t>
          </a:r>
        </a:p>
      </dsp:txBody>
      <dsp:txXfrm>
        <a:off x="6739732" y="1570655"/>
        <a:ext cx="2282212" cy="16634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DBB618-FA92-4CBB-8728-EC38F9969F17}">
      <dsp:nvSpPr>
        <dsp:cNvPr id="0" name=""/>
        <dsp:cNvSpPr/>
      </dsp:nvSpPr>
      <dsp:spPr>
        <a:xfrm>
          <a:off x="3624101" y="1876981"/>
          <a:ext cx="2385725" cy="2063748"/>
        </a:xfrm>
        <a:prstGeom prst="hexagon">
          <a:avLst>
            <a:gd name="adj" fmla="val 28570"/>
            <a:gd name="vf" fmla="val 11547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t>Basil’s bakery</a:t>
          </a:r>
        </a:p>
      </dsp:txBody>
      <dsp:txXfrm>
        <a:off x="4019449" y="2218973"/>
        <a:ext cx="1595029" cy="1379764"/>
      </dsp:txXfrm>
    </dsp:sp>
    <dsp:sp modelId="{AC72F11C-43FA-4742-A039-4913B4ED0D67}">
      <dsp:nvSpPr>
        <dsp:cNvPr id="0" name=""/>
        <dsp:cNvSpPr/>
      </dsp:nvSpPr>
      <dsp:spPr>
        <a:xfrm>
          <a:off x="5118023" y="889617"/>
          <a:ext cx="900127" cy="77557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70DD1C-13C7-40C2-87AD-C50036EF9B98}">
      <dsp:nvSpPr>
        <dsp:cNvPr id="0" name=""/>
        <dsp:cNvSpPr/>
      </dsp:nvSpPr>
      <dsp:spPr>
        <a:xfrm>
          <a:off x="3843861" y="0"/>
          <a:ext cx="1955084" cy="1691378"/>
        </a:xfrm>
        <a:prstGeom prst="hexagon">
          <a:avLst>
            <a:gd name="adj" fmla="val 28570"/>
            <a:gd name="vf" fmla="val 11547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t>Founded: 2015, in a retail park in Coventry, UK</a:t>
          </a:r>
        </a:p>
      </dsp:txBody>
      <dsp:txXfrm>
        <a:off x="4167860" y="280298"/>
        <a:ext cx="1307086" cy="1130782"/>
      </dsp:txXfrm>
    </dsp:sp>
    <dsp:sp modelId="{38F48B84-BCCC-4196-B027-325856B0A0BE}">
      <dsp:nvSpPr>
        <dsp:cNvPr id="0" name=""/>
        <dsp:cNvSpPr/>
      </dsp:nvSpPr>
      <dsp:spPr>
        <a:xfrm>
          <a:off x="6168542" y="2339536"/>
          <a:ext cx="900127" cy="77557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063CA7-E804-4736-8E33-BBECFAA52B13}">
      <dsp:nvSpPr>
        <dsp:cNvPr id="0" name=""/>
        <dsp:cNvSpPr/>
      </dsp:nvSpPr>
      <dsp:spPr>
        <a:xfrm>
          <a:off x="5636900" y="1040310"/>
          <a:ext cx="1955084" cy="1691378"/>
        </a:xfrm>
        <a:prstGeom prst="hexagon">
          <a:avLst>
            <a:gd name="adj" fmla="val 28570"/>
            <a:gd name="vf" fmla="val 11547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t>Owner: Basil, an experienced baker</a:t>
          </a:r>
        </a:p>
      </dsp:txBody>
      <dsp:txXfrm>
        <a:off x="5960899" y="1320608"/>
        <a:ext cx="1307086" cy="1130782"/>
      </dsp:txXfrm>
    </dsp:sp>
    <dsp:sp modelId="{94B3FABC-F523-400A-8A16-14AE5C38CCB4}">
      <dsp:nvSpPr>
        <dsp:cNvPr id="0" name=""/>
        <dsp:cNvSpPr/>
      </dsp:nvSpPr>
      <dsp:spPr>
        <a:xfrm>
          <a:off x="5438784" y="3976222"/>
          <a:ext cx="900127" cy="77557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C9CEC0-35E2-4822-BC94-D75A282A19F5}">
      <dsp:nvSpPr>
        <dsp:cNvPr id="0" name=""/>
        <dsp:cNvSpPr/>
      </dsp:nvSpPr>
      <dsp:spPr>
        <a:xfrm>
          <a:off x="5636900" y="3085441"/>
          <a:ext cx="1955084" cy="1691378"/>
        </a:xfrm>
        <a:prstGeom prst="hexagon">
          <a:avLst>
            <a:gd name="adj" fmla="val 28570"/>
            <a:gd name="vf" fmla="val 11547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t>Products: bread, cakes, and pastries, made with high-quality organic ingredients</a:t>
          </a:r>
        </a:p>
      </dsp:txBody>
      <dsp:txXfrm>
        <a:off x="5960899" y="3365739"/>
        <a:ext cx="1307086" cy="1130782"/>
      </dsp:txXfrm>
    </dsp:sp>
    <dsp:sp modelId="{856AEEFE-9E51-4B50-8808-F2C0EA7BB953}">
      <dsp:nvSpPr>
        <dsp:cNvPr id="0" name=""/>
        <dsp:cNvSpPr/>
      </dsp:nvSpPr>
      <dsp:spPr>
        <a:xfrm>
          <a:off x="3628540" y="4146116"/>
          <a:ext cx="900127" cy="77557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0CAF38-0015-442E-9A2B-F38A08A6D72B}">
      <dsp:nvSpPr>
        <dsp:cNvPr id="0" name=""/>
        <dsp:cNvSpPr/>
      </dsp:nvSpPr>
      <dsp:spPr>
        <a:xfrm>
          <a:off x="3843861" y="4126915"/>
          <a:ext cx="1955084" cy="1691378"/>
        </a:xfrm>
        <a:prstGeom prst="hexagon">
          <a:avLst>
            <a:gd name="adj" fmla="val 28570"/>
            <a:gd name="vf" fmla="val 11547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t>Customers: local residents and employees from nearby shops, offices, and warehouses</a:t>
          </a:r>
        </a:p>
      </dsp:txBody>
      <dsp:txXfrm>
        <a:off x="4167860" y="4407213"/>
        <a:ext cx="1307086" cy="1130782"/>
      </dsp:txXfrm>
    </dsp:sp>
    <dsp:sp modelId="{BB1E23AE-065F-43E7-8E8B-62587FBC890A}">
      <dsp:nvSpPr>
        <dsp:cNvPr id="0" name=""/>
        <dsp:cNvSpPr/>
      </dsp:nvSpPr>
      <dsp:spPr>
        <a:xfrm>
          <a:off x="2560819" y="2696779"/>
          <a:ext cx="900127" cy="77557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9AEAA4-66B7-4EDD-89CC-4EC01BDD9BED}">
      <dsp:nvSpPr>
        <dsp:cNvPr id="0" name=""/>
        <dsp:cNvSpPr/>
      </dsp:nvSpPr>
      <dsp:spPr>
        <a:xfrm>
          <a:off x="2042497" y="3086604"/>
          <a:ext cx="1955084" cy="1691378"/>
        </a:xfrm>
        <a:prstGeom prst="hexagon">
          <a:avLst>
            <a:gd name="adj" fmla="val 28570"/>
            <a:gd name="vf" fmla="val 11547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t>Strengths: tasty products and a convenient location</a:t>
          </a:r>
        </a:p>
      </dsp:txBody>
      <dsp:txXfrm>
        <a:off x="2366496" y="3366902"/>
        <a:ext cx="1307086" cy="1130782"/>
      </dsp:txXfrm>
    </dsp:sp>
    <dsp:sp modelId="{6559F34D-D012-46DB-BFB6-24820FBEB80C}">
      <dsp:nvSpPr>
        <dsp:cNvPr id="0" name=""/>
        <dsp:cNvSpPr/>
      </dsp:nvSpPr>
      <dsp:spPr>
        <a:xfrm>
          <a:off x="2042497" y="1037983"/>
          <a:ext cx="1955084" cy="1691378"/>
        </a:xfrm>
        <a:prstGeom prst="hexagon">
          <a:avLst>
            <a:gd name="adj" fmla="val 28570"/>
            <a:gd name="vf" fmla="val 11547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t>Performance: annual sales growth prior to 2020, followed by a partial recovery after the pandemic</a:t>
          </a:r>
        </a:p>
      </dsp:txBody>
      <dsp:txXfrm>
        <a:off x="2366496" y="1318281"/>
        <a:ext cx="1307086" cy="11307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850B07-5EE1-47B2-8DA9-C3D3F0E56575}">
      <dsp:nvSpPr>
        <dsp:cNvPr id="0" name=""/>
        <dsp:cNvSpPr/>
      </dsp:nvSpPr>
      <dsp:spPr>
        <a:xfrm rot="5400000">
          <a:off x="-407107" y="1329744"/>
          <a:ext cx="1796046" cy="216704"/>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0644699-D3E0-4EF7-9086-04933A5B7BB4}">
      <dsp:nvSpPr>
        <dsp:cNvPr id="0" name=""/>
        <dsp:cNvSpPr/>
      </dsp:nvSpPr>
      <dsp:spPr>
        <a:xfrm>
          <a:off x="4436" y="181112"/>
          <a:ext cx="2407829" cy="144469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What? </a:t>
          </a:r>
        </a:p>
        <a:p>
          <a:pPr marL="0" lvl="0" indent="0" algn="ctr" defTabSz="577850">
            <a:lnSpc>
              <a:spcPct val="90000"/>
            </a:lnSpc>
            <a:spcBef>
              <a:spcPct val="0"/>
            </a:spcBef>
            <a:spcAft>
              <a:spcPct val="35000"/>
            </a:spcAft>
            <a:buNone/>
          </a:pPr>
          <a:r>
            <a:rPr lang="en-US" sz="1300" kern="1200" dirty="0"/>
            <a:t> Sales have not returned to pre-pandemic levels</a:t>
          </a:r>
        </a:p>
      </dsp:txBody>
      <dsp:txXfrm>
        <a:off x="46750" y="223426"/>
        <a:ext cx="2323201" cy="1360069"/>
      </dsp:txXfrm>
    </dsp:sp>
    <dsp:sp modelId="{962CEBB8-8567-4172-BE88-2072FD924872}">
      <dsp:nvSpPr>
        <dsp:cNvPr id="0" name=""/>
        <dsp:cNvSpPr/>
      </dsp:nvSpPr>
      <dsp:spPr>
        <a:xfrm rot="5400000">
          <a:off x="-407107" y="3135616"/>
          <a:ext cx="1796046" cy="216704"/>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0AF9ACF-487E-4D8B-8E70-E3DCFDE10591}">
      <dsp:nvSpPr>
        <dsp:cNvPr id="0" name=""/>
        <dsp:cNvSpPr/>
      </dsp:nvSpPr>
      <dsp:spPr>
        <a:xfrm>
          <a:off x="4436" y="1986984"/>
          <a:ext cx="2407829" cy="144469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Who?</a:t>
          </a:r>
        </a:p>
        <a:p>
          <a:pPr marL="0" lvl="0" indent="0" algn="ctr" defTabSz="577850">
            <a:lnSpc>
              <a:spcPct val="90000"/>
            </a:lnSpc>
            <a:spcBef>
              <a:spcPct val="0"/>
            </a:spcBef>
            <a:spcAft>
              <a:spcPct val="35000"/>
            </a:spcAft>
            <a:buNone/>
          </a:pPr>
          <a:r>
            <a:rPr lang="en-US" sz="1300" kern="1200" dirty="0"/>
            <a:t>Basil and the customers who no longer visit the bakery regularly</a:t>
          </a:r>
        </a:p>
      </dsp:txBody>
      <dsp:txXfrm>
        <a:off x="46750" y="2029298"/>
        <a:ext cx="2323201" cy="1360069"/>
      </dsp:txXfrm>
    </dsp:sp>
    <dsp:sp modelId="{2A07E2AB-51AC-48C1-8DB8-F9295E25CC4C}">
      <dsp:nvSpPr>
        <dsp:cNvPr id="0" name=""/>
        <dsp:cNvSpPr/>
      </dsp:nvSpPr>
      <dsp:spPr>
        <a:xfrm>
          <a:off x="495828" y="4038553"/>
          <a:ext cx="3192587" cy="216704"/>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D250512-1738-4039-A709-4D554B4F53CF}">
      <dsp:nvSpPr>
        <dsp:cNvPr id="0" name=""/>
        <dsp:cNvSpPr/>
      </dsp:nvSpPr>
      <dsp:spPr>
        <a:xfrm>
          <a:off x="4436" y="3792856"/>
          <a:ext cx="2407829" cy="144469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Where? </a:t>
          </a:r>
        </a:p>
        <a:p>
          <a:pPr marL="0" lvl="0" indent="0" algn="ctr" defTabSz="577850">
            <a:lnSpc>
              <a:spcPct val="90000"/>
            </a:lnSpc>
            <a:spcBef>
              <a:spcPct val="0"/>
            </a:spcBef>
            <a:spcAft>
              <a:spcPct val="35000"/>
            </a:spcAft>
            <a:buNone/>
          </a:pPr>
          <a:r>
            <a:rPr lang="en-US" sz="1300" kern="1200" dirty="0"/>
            <a:t> The retail park in Coventry and the nearby business area</a:t>
          </a:r>
        </a:p>
      </dsp:txBody>
      <dsp:txXfrm>
        <a:off x="46750" y="3835170"/>
        <a:ext cx="2323201" cy="1360069"/>
      </dsp:txXfrm>
    </dsp:sp>
    <dsp:sp modelId="{4D49958F-A62F-4B70-B76D-186D69EC6A8E}">
      <dsp:nvSpPr>
        <dsp:cNvPr id="0" name=""/>
        <dsp:cNvSpPr/>
      </dsp:nvSpPr>
      <dsp:spPr>
        <a:xfrm rot="16200000">
          <a:off x="2795306" y="3135616"/>
          <a:ext cx="1796046" cy="216704"/>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2D08CCE-630B-4A6C-BD33-03BE00FD215B}">
      <dsp:nvSpPr>
        <dsp:cNvPr id="0" name=""/>
        <dsp:cNvSpPr/>
      </dsp:nvSpPr>
      <dsp:spPr>
        <a:xfrm>
          <a:off x="3206850" y="3792856"/>
          <a:ext cx="2407829" cy="144469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When? </a:t>
          </a:r>
        </a:p>
        <a:p>
          <a:pPr marL="0" lvl="0" indent="0" algn="ctr" defTabSz="577850">
            <a:lnSpc>
              <a:spcPct val="90000"/>
            </a:lnSpc>
            <a:spcBef>
              <a:spcPct val="0"/>
            </a:spcBef>
            <a:spcAft>
              <a:spcPct val="35000"/>
            </a:spcAft>
            <a:buNone/>
          </a:pPr>
          <a:r>
            <a:rPr lang="en-US" sz="1300" kern="1200" dirty="0"/>
            <a:t>A decline starting in 2020, with lingering effects through 2023–2025</a:t>
          </a:r>
        </a:p>
      </dsp:txBody>
      <dsp:txXfrm>
        <a:off x="3249164" y="3835170"/>
        <a:ext cx="2323201" cy="1360069"/>
      </dsp:txXfrm>
    </dsp:sp>
    <dsp:sp modelId="{0EA3EAB2-A74D-4098-BECB-81F41195543F}">
      <dsp:nvSpPr>
        <dsp:cNvPr id="0" name=""/>
        <dsp:cNvSpPr/>
      </dsp:nvSpPr>
      <dsp:spPr>
        <a:xfrm rot="16200000">
          <a:off x="2795306" y="1329744"/>
          <a:ext cx="1796046" cy="216704"/>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D9A72CD-50E2-411E-9BF4-CEB783134AEA}">
      <dsp:nvSpPr>
        <dsp:cNvPr id="0" name=""/>
        <dsp:cNvSpPr/>
      </dsp:nvSpPr>
      <dsp:spPr>
        <a:xfrm>
          <a:off x="3206850" y="1986984"/>
          <a:ext cx="2407829" cy="144469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Why? </a:t>
          </a:r>
        </a:p>
        <a:p>
          <a:pPr marL="0" lvl="0" indent="0" algn="ctr" defTabSz="577850">
            <a:lnSpc>
              <a:spcPct val="90000"/>
            </a:lnSpc>
            <a:spcBef>
              <a:spcPct val="0"/>
            </a:spcBef>
            <a:spcAft>
              <a:spcPct val="35000"/>
            </a:spcAft>
            <a:buNone/>
          </a:pPr>
          <a:r>
            <a:rPr lang="en-US" sz="1300" kern="1200" dirty="0"/>
            <a:t> Fewer visitors, store closures, and remote work</a:t>
          </a:r>
        </a:p>
      </dsp:txBody>
      <dsp:txXfrm>
        <a:off x="3249164" y="2029298"/>
        <a:ext cx="2323201" cy="1360069"/>
      </dsp:txXfrm>
    </dsp:sp>
    <dsp:sp modelId="{45B9BF73-8F14-48E5-B1DB-76588361DC61}">
      <dsp:nvSpPr>
        <dsp:cNvPr id="0" name=""/>
        <dsp:cNvSpPr/>
      </dsp:nvSpPr>
      <dsp:spPr>
        <a:xfrm>
          <a:off x="3698242" y="426808"/>
          <a:ext cx="3192587" cy="216704"/>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F6EA45E-DD7C-4F90-B9BA-16C7791EC860}">
      <dsp:nvSpPr>
        <dsp:cNvPr id="0" name=""/>
        <dsp:cNvSpPr/>
      </dsp:nvSpPr>
      <dsp:spPr>
        <a:xfrm>
          <a:off x="3206850" y="181112"/>
          <a:ext cx="2407829" cy="144469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How? </a:t>
          </a:r>
        </a:p>
        <a:p>
          <a:pPr marL="0" lvl="0" indent="0" algn="ctr" defTabSz="577850">
            <a:lnSpc>
              <a:spcPct val="90000"/>
            </a:lnSpc>
            <a:spcBef>
              <a:spcPct val="0"/>
            </a:spcBef>
            <a:spcAft>
              <a:spcPct val="35000"/>
            </a:spcAft>
            <a:buNone/>
          </a:pPr>
          <a:r>
            <a:rPr lang="en-US" sz="1300" kern="1200" dirty="0"/>
            <a:t>Less frequent visits, a lack of delivery options, and phone-in pre-orders that are difficult to manage</a:t>
          </a:r>
        </a:p>
      </dsp:txBody>
      <dsp:txXfrm>
        <a:off x="3249164" y="223426"/>
        <a:ext cx="2323201" cy="1360069"/>
      </dsp:txXfrm>
    </dsp:sp>
    <dsp:sp modelId="{D18E10E1-0179-420B-9280-3950309A422E}">
      <dsp:nvSpPr>
        <dsp:cNvPr id="0" name=""/>
        <dsp:cNvSpPr/>
      </dsp:nvSpPr>
      <dsp:spPr>
        <a:xfrm>
          <a:off x="6409264" y="181112"/>
          <a:ext cx="2407829" cy="144469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How much? –</a:t>
          </a:r>
        </a:p>
        <a:p>
          <a:pPr marL="0" lvl="0" indent="0" algn="ctr" defTabSz="577850">
            <a:lnSpc>
              <a:spcPct val="90000"/>
            </a:lnSpc>
            <a:spcBef>
              <a:spcPct val="0"/>
            </a:spcBef>
            <a:spcAft>
              <a:spcPct val="35000"/>
            </a:spcAft>
            <a:buNone/>
          </a:pPr>
          <a:r>
            <a:rPr lang="en-US" sz="1300" kern="1200" dirty="0"/>
            <a:t>Sales volume, on average, is approximately 25% below 2019 levels for the 2023–2025 period</a:t>
          </a:r>
        </a:p>
      </dsp:txBody>
      <dsp:txXfrm>
        <a:off x="6451578" y="223426"/>
        <a:ext cx="2323201" cy="1360069"/>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26/10/2026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In this presentation I will </a:t>
            </a:r>
            <a:r>
              <a:rPr lang="en-US" dirty="0" err="1"/>
              <a:t>analyse</a:t>
            </a:r>
            <a:r>
              <a:rPr lang="en-US" dirty="0"/>
              <a:t> the situation of Basil’s bakery and I will aim a simple question: why the bakery’s sales did not recover to the level of before pandemic?</a:t>
            </a:r>
          </a:p>
          <a:p>
            <a:endParaRPr lang="en-US" dirty="0"/>
          </a:p>
          <a:p>
            <a:r>
              <a:rPr lang="en-US" dirty="0"/>
              <a:t>I will start with a short presentation of the bakery and its problems. Then, I will use two tools. PESTLE analysis help to understand why is changing in the environment in which the bakery works/ Fishbone diagram helps to group the possible causes of low sales and see how it is connected to the problem.</a:t>
            </a:r>
          </a:p>
          <a:p>
            <a:endParaRPr lang="en-US" dirty="0"/>
          </a:p>
          <a:p>
            <a:r>
              <a:rPr lang="en-US" dirty="0"/>
              <a:t>At the final I will present the main conclusions. Therefore, let’s start with Basil’s business and its clients.</a:t>
            </a:r>
          </a:p>
          <a:p>
            <a:endParaRPr lang="en-US" dirty="0"/>
          </a:p>
        </p:txBody>
      </p:sp>
      <p:sp>
        <p:nvSpPr>
          <p:cNvPr id="4" name="Slide Number Placeholder 3"/>
          <p:cNvSpPr>
            <a:spLocks noGrp="1"/>
          </p:cNvSpPr>
          <p:nvPr>
            <p:ph type="sldNum" sz="quarter" idx="5"/>
          </p:nvPr>
        </p:nvSpPr>
        <p:spPr/>
        <p:txBody>
          <a:bodyPr/>
          <a:lstStyle/>
          <a:p>
            <a:fld id="{DEAD5EB9-B321-4627-A96C-408748FB7616}" type="slidenum">
              <a:rPr lang="en-GB" smtClean="0"/>
              <a:t>3</a:t>
            </a:fld>
            <a:endParaRPr lang="en-GB"/>
          </a:p>
        </p:txBody>
      </p:sp>
    </p:spTree>
    <p:extLst>
      <p:ext uri="{BB962C8B-B14F-4D97-AF65-F5344CB8AC3E}">
        <p14:creationId xmlns:p14="http://schemas.microsoft.com/office/powerpoint/2010/main" val="640326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begin with, let’s see how the business works. Basil opened the bakery in 2015, in a retail port in Coventry. He makes bread, cakes and pastries,  using high-quality organic ingredients.</a:t>
            </a:r>
          </a:p>
          <a:p>
            <a:endParaRPr lang="en-US" dirty="0"/>
          </a:p>
          <a:p>
            <a:r>
              <a:rPr lang="en-US" dirty="0"/>
              <a:t>Clients are both residents nearby and people that work in shops, offices or warehouses. For them, the bakery is a convenient place from where they can buy their launch or something tasty.</a:t>
            </a:r>
          </a:p>
          <a:p>
            <a:endParaRPr lang="en-US" dirty="0"/>
          </a:p>
          <a:p>
            <a:r>
              <a:rPr lang="en-US" dirty="0"/>
              <a:t>The sales increased from one year to another until the pandemic. Therefore, it is noticeable that the business had a base of clients that appreciated the products. However, the dependency on people that are visiting the are makes it vulnerable when their habits change. This leads to the problem of the next slide.</a:t>
            </a:r>
          </a:p>
          <a:p>
            <a:endParaRPr lang="en-US" dirty="0"/>
          </a:p>
        </p:txBody>
      </p:sp>
      <p:sp>
        <p:nvSpPr>
          <p:cNvPr id="4" name="Slide Number Placeholder 3"/>
          <p:cNvSpPr>
            <a:spLocks noGrp="1"/>
          </p:cNvSpPr>
          <p:nvPr>
            <p:ph type="sldNum" sz="quarter" idx="5"/>
          </p:nvPr>
        </p:nvSpPr>
        <p:spPr/>
        <p:txBody>
          <a:bodyPr/>
          <a:lstStyle/>
          <a:p>
            <a:fld id="{DEAD5EB9-B321-4627-A96C-408748FB7616}" type="slidenum">
              <a:rPr lang="en-GB" smtClean="0"/>
              <a:t>4</a:t>
            </a:fld>
            <a:endParaRPr lang="en-GB"/>
          </a:p>
        </p:txBody>
      </p:sp>
    </p:spTree>
    <p:extLst>
      <p:ext uri="{BB962C8B-B14F-4D97-AF65-F5344CB8AC3E}">
        <p14:creationId xmlns:p14="http://schemas.microsoft.com/office/powerpoint/2010/main" val="3699215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order to understand the problem, the seven questions from the 5W2H structure were used </a:t>
            </a:r>
            <a:r>
              <a:rPr lang="en-US" sz="1800" dirty="0">
                <a:effectLst/>
                <a:latin typeface="Times New Roman" panose="02020603050405020304" pitchFamily="18" charset="0"/>
              </a:rPr>
              <a:t>(Luo, Hong and Zhong, 2024)</a:t>
            </a:r>
            <a:r>
              <a:rPr lang="en-US" dirty="0"/>
              <a:t>.</a:t>
            </a:r>
          </a:p>
          <a:p>
            <a:endParaRPr lang="en-US" dirty="0"/>
          </a:p>
          <a:p>
            <a:r>
              <a:rPr lang="en-US" dirty="0"/>
              <a:t>The main figure is the drop of about 25% of the sales volume compared to 2019. This represents the average of the 2023-2025 period, so it is an issue that persists. What explains the situation? The closure of shops and work from home reduce the number of people that reach the area. Thus, Basil loses occasions to sell although its products are still appreciated. </a:t>
            </a:r>
          </a:p>
          <a:p>
            <a:endParaRPr lang="en-US" dirty="0"/>
          </a:p>
          <a:p>
            <a:r>
              <a:rPr lang="en-US" dirty="0"/>
              <a:t>At the same time, some clients demand delivery or pre-orders. The interest exists, but the bakery does not completely manage to answer these needs. Basil needs to prepare the products and cannot always answer to the phone.</a:t>
            </a:r>
          </a:p>
          <a:p>
            <a:endParaRPr lang="en-US" dirty="0"/>
          </a:p>
          <a:p>
            <a:r>
              <a:rPr lang="en-US" dirty="0"/>
              <a:t>Besides from that, the rising costs and unpredictable prices of ingredients put pressure on profitability. This aggravates the situation, but do not prove why the sales drop. Without additional financial data, we cannot say that the businesses has losses. Next, PESTLE analysis will examine the external factors.</a:t>
            </a:r>
          </a:p>
          <a:p>
            <a:endParaRPr lang="en-US" dirty="0"/>
          </a:p>
        </p:txBody>
      </p:sp>
      <p:sp>
        <p:nvSpPr>
          <p:cNvPr id="4" name="Slide Number Placeholder 3"/>
          <p:cNvSpPr>
            <a:spLocks noGrp="1"/>
          </p:cNvSpPr>
          <p:nvPr>
            <p:ph type="sldNum" sz="quarter" idx="5"/>
          </p:nvPr>
        </p:nvSpPr>
        <p:spPr/>
        <p:txBody>
          <a:bodyPr/>
          <a:lstStyle/>
          <a:p>
            <a:fld id="{DEAD5EB9-B321-4627-A96C-408748FB7616}" type="slidenum">
              <a:rPr lang="en-GB" smtClean="0"/>
              <a:t>5</a:t>
            </a:fld>
            <a:endParaRPr lang="en-GB"/>
          </a:p>
        </p:txBody>
      </p:sp>
    </p:spTree>
    <p:extLst>
      <p:ext uri="{BB962C8B-B14F-4D97-AF65-F5344CB8AC3E}">
        <p14:creationId xmlns:p14="http://schemas.microsoft.com/office/powerpoint/2010/main" val="15776901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PESTLE examines the external environment of the bakery. This groups the influences in six categories, but the focus is on political, economic and social factors </a:t>
            </a:r>
            <a:r>
              <a:rPr lang="en-US" sz="1800" dirty="0">
                <a:effectLst/>
                <a:latin typeface="Times New Roman" panose="02020603050405020304" pitchFamily="18" charset="0"/>
              </a:rPr>
              <a:t>(Hayden, 2025)</a:t>
            </a:r>
            <a:r>
              <a:rPr lang="en-US" dirty="0"/>
              <a:t>.</a:t>
            </a:r>
          </a:p>
          <a:p>
            <a:endParaRPr lang="en-US" dirty="0"/>
          </a:p>
          <a:p>
            <a:r>
              <a:rPr lang="en-US" dirty="0"/>
              <a:t>Starting with social factors. According to the study, restrictions from the pandemic contributed to the decrease of number of clients in 2020. However, they explain just the beginning of the problem because the sales remained low even after restrictions were lifted. Another aspect is the fiscal support. In UK, there are reduction of fees on commercial spaces for certain small businesses </a:t>
            </a:r>
            <a:r>
              <a:rPr lang="en-US" sz="1800" dirty="0">
                <a:effectLst/>
                <a:latin typeface="Times New Roman" panose="02020603050405020304" pitchFamily="18" charset="0"/>
              </a:rPr>
              <a:t>(Lockwood and Tam, 2026)</a:t>
            </a:r>
            <a:r>
              <a:rPr lang="en-US" dirty="0"/>
              <a:t>. These could reduce the Basil’s expanses, but it is not jure the bakery’s eligibility. </a:t>
            </a:r>
          </a:p>
          <a:p>
            <a:endParaRPr lang="en-US" dirty="0"/>
          </a:p>
          <a:p>
            <a:r>
              <a:rPr lang="en-US" dirty="0"/>
              <a:t>Regarding economic factors, two pressures are observed. On one hand, Basil pays more operating costs. On the other hand, the closure of shops means that some clients are no longer working nearby. Therefore, the costs increase while the local base of clients drops.</a:t>
            </a:r>
          </a:p>
          <a:p>
            <a:endParaRPr lang="en-US" dirty="0"/>
          </a:p>
          <a:p>
            <a:r>
              <a:rPr lang="en-US" dirty="0"/>
              <a:t>In terms of social factors, hybrid work changes the shopping routine. ONS shows that 28% of adults that worked in UK had a hybrid program in the first quarter of 2025 </a:t>
            </a:r>
            <a:r>
              <a:rPr lang="en-US" sz="1800" dirty="0">
                <a:effectLst/>
                <a:latin typeface="Times New Roman" panose="02020603050405020304" pitchFamily="18" charset="0"/>
              </a:rPr>
              <a:t>(Office for National Statistics, 2025)</a:t>
            </a:r>
            <a:r>
              <a:rPr lang="en-US" dirty="0"/>
              <a:t>. This offers national context for the change notices by Basil. Moreover, the delivery and pre-ordering demands suggest that some clients still want the products, but they need more comfortable ways to buy them. Therefore, the analysis shows a mismatch between the current routine of clients and the way in which the bakery serves them.</a:t>
            </a:r>
          </a:p>
          <a:p>
            <a:endParaRPr lang="en-US" dirty="0"/>
          </a:p>
        </p:txBody>
      </p:sp>
      <p:sp>
        <p:nvSpPr>
          <p:cNvPr id="4" name="Slide Number Placeholder 3"/>
          <p:cNvSpPr>
            <a:spLocks noGrp="1"/>
          </p:cNvSpPr>
          <p:nvPr>
            <p:ph type="sldNum" sz="quarter" idx="5"/>
          </p:nvPr>
        </p:nvSpPr>
        <p:spPr/>
        <p:txBody>
          <a:bodyPr/>
          <a:lstStyle/>
          <a:p>
            <a:fld id="{DEAD5EB9-B321-4627-A96C-408748FB7616}" type="slidenum">
              <a:rPr lang="en-GB" smtClean="0"/>
              <a:t>6</a:t>
            </a:fld>
            <a:endParaRPr lang="en-GB"/>
          </a:p>
        </p:txBody>
      </p:sp>
    </p:spTree>
    <p:extLst>
      <p:ext uri="{BB962C8B-B14F-4D97-AF65-F5344CB8AC3E}">
        <p14:creationId xmlns:p14="http://schemas.microsoft.com/office/powerpoint/2010/main" val="33579667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continue with technological, legal and environmental factors </a:t>
            </a:r>
            <a:r>
              <a:rPr lang="en-US" sz="1800" dirty="0">
                <a:effectLst/>
                <a:latin typeface="Times New Roman" panose="02020603050405020304" pitchFamily="18" charset="0"/>
              </a:rPr>
              <a:t>(Hayden, 2025)</a:t>
            </a:r>
            <a:r>
              <a:rPr lang="en-US" dirty="0"/>
              <a:t>. </a:t>
            </a:r>
          </a:p>
          <a:p>
            <a:endParaRPr lang="en-US" dirty="0"/>
          </a:p>
          <a:p>
            <a:r>
              <a:rPr lang="en-US" dirty="0"/>
              <a:t>On the technological part, there are tools that could help Basil to answer to clients’ demands. An online pre-ordering system would allow to place orders without interrupting the preparation of products to answer the phone. Platforms that also offer couriers could facilitate the delivery. However, Basil need to check the commissions and bakery’s capacity before choosing a solution.</a:t>
            </a:r>
          </a:p>
          <a:p>
            <a:endParaRPr lang="en-US" dirty="0"/>
          </a:p>
          <a:p>
            <a:r>
              <a:rPr lang="en-US" dirty="0"/>
              <a:t>Regarding legal factors, the bakery needs to respect the food safety and hygiene rules. If it introduces distance pre-ordering and delivery, the information on allergens needs offered before completing the shopping and on delivery </a:t>
            </a:r>
            <a:r>
              <a:rPr lang="en-US" sz="1800" dirty="0">
                <a:effectLst/>
                <a:latin typeface="Times New Roman" panose="02020603050405020304" pitchFamily="18" charset="0"/>
              </a:rPr>
              <a:t>(European Commissions, 2023)</a:t>
            </a:r>
            <a:r>
              <a:rPr lang="en-US" dirty="0"/>
              <a:t>. These obligations need included in service’s operations.</a:t>
            </a:r>
          </a:p>
          <a:p>
            <a:endParaRPr lang="en-US" dirty="0"/>
          </a:p>
          <a:p>
            <a:r>
              <a:rPr lang="en-US" dirty="0"/>
              <a:t>In terms of environmental factors, the extreme weather can affect the crops. For Basil, this is a relevant risk because it uses eco ingredients and already faces unpredictable prices. The Defra report confirms the influence of extreme weather on British agricultural production </a:t>
            </a:r>
            <a:r>
              <a:rPr lang="en-US" sz="1800" dirty="0">
                <a:effectLst/>
                <a:latin typeface="Times New Roman" panose="02020603050405020304" pitchFamily="18" charset="0"/>
              </a:rPr>
              <a:t>(CIEH, 2019)</a:t>
            </a:r>
            <a:r>
              <a:rPr lang="en-US" dirty="0"/>
              <a:t>. </a:t>
            </a:r>
          </a:p>
          <a:p>
            <a:endParaRPr lang="en-US" dirty="0"/>
          </a:p>
          <a:p>
            <a:r>
              <a:rPr lang="en-US" dirty="0"/>
              <a:t>Another aspect is the food waste. Its reduction limits the useless consume of resources and associated emissions. For the bakery, adapting the quantities to the demand could reduce the costs of unsold products </a:t>
            </a:r>
            <a:r>
              <a:rPr lang="en-US" sz="1800" dirty="0">
                <a:effectLst/>
                <a:latin typeface="Times New Roman" panose="02020603050405020304" pitchFamily="18" charset="0"/>
              </a:rPr>
              <a:t>(WRAP, 2021)</a:t>
            </a:r>
            <a:r>
              <a:rPr lang="en-US" dirty="0"/>
              <a:t>.</a:t>
            </a:r>
          </a:p>
        </p:txBody>
      </p:sp>
      <p:sp>
        <p:nvSpPr>
          <p:cNvPr id="4" name="Slide Number Placeholder 3"/>
          <p:cNvSpPr>
            <a:spLocks noGrp="1"/>
          </p:cNvSpPr>
          <p:nvPr>
            <p:ph type="sldNum" sz="quarter" idx="5"/>
          </p:nvPr>
        </p:nvSpPr>
        <p:spPr/>
        <p:txBody>
          <a:bodyPr/>
          <a:lstStyle/>
          <a:p>
            <a:fld id="{DEAD5EB9-B321-4627-A96C-408748FB7616}" type="slidenum">
              <a:rPr lang="en-GB" smtClean="0"/>
              <a:t>7</a:t>
            </a:fld>
            <a:endParaRPr lang="en-GB"/>
          </a:p>
        </p:txBody>
      </p:sp>
    </p:spTree>
    <p:extLst>
      <p:ext uri="{BB962C8B-B14F-4D97-AF65-F5344CB8AC3E}">
        <p14:creationId xmlns:p14="http://schemas.microsoft.com/office/powerpoint/2010/main" val="34198132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Fishbone diagram helps to group the possible causes of a problem </a:t>
            </a:r>
            <a:r>
              <a:rPr lang="en-US" sz="1800" dirty="0">
                <a:effectLst/>
                <a:latin typeface="Times New Roman" panose="02020603050405020304" pitchFamily="18" charset="0"/>
              </a:rPr>
              <a:t>(</a:t>
            </a:r>
            <a:r>
              <a:rPr lang="en-US" sz="1800" dirty="0" err="1">
                <a:effectLst/>
                <a:latin typeface="Times New Roman" panose="02020603050405020304" pitchFamily="18" charset="0"/>
              </a:rPr>
              <a:t>Kumah</a:t>
            </a:r>
            <a:r>
              <a:rPr lang="en-US" sz="1800" dirty="0">
                <a:effectLst/>
                <a:latin typeface="Times New Roman" panose="02020603050405020304" pitchFamily="18" charset="0"/>
              </a:rPr>
              <a:t> et al., 2024)</a:t>
            </a:r>
            <a:r>
              <a:rPr lang="en-US" dirty="0"/>
              <a:t>. In the right there is the </a:t>
            </a:r>
            <a:r>
              <a:rPr lang="en-US" dirty="0" err="1"/>
              <a:t>analysed</a:t>
            </a:r>
            <a:r>
              <a:rPr lang="en-US" dirty="0"/>
              <a:t> effect: the volume sales in 2023-2025 is, on the average, with about 25% under the level in 2019.</a:t>
            </a:r>
          </a:p>
          <a:p>
            <a:endParaRPr lang="en-US" dirty="0"/>
          </a:p>
          <a:p>
            <a:r>
              <a:rPr lang="en-US" dirty="0"/>
              <a:t>The first category is the commercial area. The shops are closing and the park attracts less visitors. Thus, the occasions in which people enter in the bakery drop.</a:t>
            </a:r>
          </a:p>
          <a:p>
            <a:endParaRPr lang="en-US" dirty="0"/>
          </a:p>
          <a:p>
            <a:r>
              <a:rPr lang="en-US" dirty="0"/>
              <a:t>The second category concerns clients’ routine. The hybrid work and loss of jobs nearby mean that a part of loyal clients no longer reach that area.</a:t>
            </a:r>
          </a:p>
          <a:p>
            <a:endParaRPr lang="en-US" dirty="0"/>
          </a:p>
          <a:p>
            <a:r>
              <a:rPr lang="en-US" dirty="0"/>
              <a:t>The third category is orders’ management. Basil cannot answer always to the phone and in peak periods, clients wait for too long. These difficulties can lead to lost orders.</a:t>
            </a:r>
          </a:p>
          <a:p>
            <a:endParaRPr lang="en-US" dirty="0"/>
          </a:p>
          <a:p>
            <a:r>
              <a:rPr lang="en-US" dirty="0"/>
              <a:t>The last category is the access to products. Some clients demands delivery, but Basil needs to stay in the bakery to prepare the products. The interest exists, but the buying becomes more difficult.</a:t>
            </a:r>
          </a:p>
          <a:p>
            <a:endParaRPr lang="en-US" dirty="0"/>
          </a:p>
          <a:p>
            <a:r>
              <a:rPr lang="en-US" dirty="0"/>
              <a:t>The analysis suggests that the problem combines the reduction of local flow of clients with delivery and order difficulties. The diagram organizes these explanations, but Basil needs additional data to check the importance of each one.</a:t>
            </a:r>
          </a:p>
          <a:p>
            <a:endParaRPr lang="en-US" dirty="0"/>
          </a:p>
        </p:txBody>
      </p:sp>
      <p:sp>
        <p:nvSpPr>
          <p:cNvPr id="4" name="Slide Number Placeholder 3"/>
          <p:cNvSpPr>
            <a:spLocks noGrp="1"/>
          </p:cNvSpPr>
          <p:nvPr>
            <p:ph type="sldNum" sz="quarter" idx="5"/>
          </p:nvPr>
        </p:nvSpPr>
        <p:spPr/>
        <p:txBody>
          <a:bodyPr/>
          <a:lstStyle/>
          <a:p>
            <a:fld id="{DEAD5EB9-B321-4627-A96C-408748FB7616}" type="slidenum">
              <a:rPr lang="en-GB" smtClean="0"/>
              <a:t>8</a:t>
            </a:fld>
            <a:endParaRPr lang="en-GB"/>
          </a:p>
        </p:txBody>
      </p:sp>
    </p:spTree>
    <p:extLst>
      <p:ext uri="{BB962C8B-B14F-4D97-AF65-F5344CB8AC3E}">
        <p14:creationId xmlns:p14="http://schemas.microsoft.com/office/powerpoint/2010/main" val="17942279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Therefore, Basil’s Bakery faces changes in the commercial area and clients’ routine. The products are appreciated, but people are visiting the bakery less frequently and the order options are limited.</a:t>
            </a:r>
          </a:p>
          <a:p>
            <a:endParaRPr lang="en-US" dirty="0"/>
          </a:p>
          <a:p>
            <a:r>
              <a:rPr lang="en-US" dirty="0"/>
              <a:t>The analysis suggests that basil should evaluate the online pre-ordering and deliveries, checking if these are financially and operationally profitable. The increased costs make this evaluation even more important. Therefore, the recovery of sales relies on adapting the business to the current needs of clients. </a:t>
            </a:r>
          </a:p>
          <a:p>
            <a:endParaRPr lang="en-US" dirty="0"/>
          </a:p>
          <a:p>
            <a:r>
              <a:rPr lang="en-US" dirty="0"/>
              <a:t>Thank you for attention!</a:t>
            </a:r>
          </a:p>
          <a:p>
            <a:endParaRPr lang="en-US" dirty="0"/>
          </a:p>
        </p:txBody>
      </p:sp>
      <p:sp>
        <p:nvSpPr>
          <p:cNvPr id="4" name="Slide Number Placeholder 3"/>
          <p:cNvSpPr>
            <a:spLocks noGrp="1"/>
          </p:cNvSpPr>
          <p:nvPr>
            <p:ph type="sldNum" sz="quarter" idx="5"/>
          </p:nvPr>
        </p:nvSpPr>
        <p:spPr/>
        <p:txBody>
          <a:bodyPr/>
          <a:lstStyle/>
          <a:p>
            <a:fld id="{DEAD5EB9-B321-4627-A96C-408748FB7616}" type="slidenum">
              <a:rPr lang="en-GB" smtClean="0"/>
              <a:t>9</a:t>
            </a:fld>
            <a:endParaRPr lang="en-GB"/>
          </a:p>
        </p:txBody>
      </p:sp>
    </p:spTree>
    <p:extLst>
      <p:ext uri="{BB962C8B-B14F-4D97-AF65-F5344CB8AC3E}">
        <p14:creationId xmlns:p14="http://schemas.microsoft.com/office/powerpoint/2010/main" val="1505753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26/10/2026</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905844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26/10/2026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61126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26/10/2026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070201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C18859-9320-47B1-B84A-5AD18E8F8F05}" type="datetimeFigureOut">
              <a:rPr lang="en-GB" smtClean="0"/>
              <a:t>26/10/2026</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821054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C18859-9320-47B1-B84A-5AD18E8F8F05}" type="datetimeFigureOut">
              <a:rPr lang="en-GB" smtClean="0"/>
              <a:t>26/10/2026</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10996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26/10/2026</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08080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C18859-9320-47B1-B84A-5AD18E8F8F05}" type="datetimeFigureOut">
              <a:rPr lang="en-GB" smtClean="0"/>
              <a:t>26/10/2026</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095323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26/10/2026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853802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26/10/2026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3448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26/10/2026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63684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26/10/2026</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27001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26/10/2026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061789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26/10/2026</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884260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26/10/2026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733991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26/10/2026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893155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26/10/2026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37939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8C18859-9320-47B1-B84A-5AD18E8F8F05}" type="datetimeFigureOut">
              <a:rPr lang="en-GB" smtClean="0"/>
              <a:t>26/10/2026</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67DA55A-CD99-4D6D-9F9B-30A0F32F27EB}" type="slidenum">
              <a:rPr lang="en-GB" smtClean="0"/>
              <a:t>‹#›</a:t>
            </a:fld>
            <a:endParaRPr lang="en-GB"/>
          </a:p>
        </p:txBody>
      </p:sp>
    </p:spTree>
    <p:extLst>
      <p:ext uri="{BB962C8B-B14F-4D97-AF65-F5344CB8AC3E}">
        <p14:creationId xmlns:p14="http://schemas.microsoft.com/office/powerpoint/2010/main" val="2936958270"/>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2240280" y="1122363"/>
            <a:ext cx="8427720" cy="3586798"/>
          </a:xfrm>
        </p:spPr>
        <p:txBody>
          <a:bodyPr>
            <a:normAutofit/>
          </a:bodyPr>
          <a:lstStyle/>
          <a:p>
            <a:r>
              <a:rPr lang="en-GB" sz="3200" dirty="0">
                <a:latin typeface="A"/>
              </a:rPr>
              <a:t>MODULE NAME problem solving </a:t>
            </a:r>
            <a:r>
              <a:rPr lang="en-GB" sz="3200">
                <a:latin typeface="A"/>
              </a:rPr>
              <a:t>and decision</a:t>
            </a:r>
            <a:br>
              <a:rPr lang="en-GB" sz="3200" dirty="0">
                <a:latin typeface="A"/>
              </a:rPr>
            </a:br>
            <a:r>
              <a:rPr lang="en-GB" sz="3200" dirty="0">
                <a:latin typeface="A"/>
              </a:rPr>
              <a:t>MODULE </a:t>
            </a:r>
            <a:r>
              <a:rPr lang="en-GB" sz="3200">
                <a:latin typeface="A"/>
              </a:rPr>
              <a:t>CODE Lcm4004</a:t>
            </a:r>
            <a:br>
              <a:rPr lang="en-GB" sz="3200" dirty="0">
                <a:latin typeface="A"/>
              </a:rPr>
            </a:br>
            <a:r>
              <a:rPr lang="en-GB" sz="3200" dirty="0">
                <a:latin typeface="A"/>
              </a:rPr>
              <a:t>STUDENT NAME </a:t>
            </a:r>
            <a:r>
              <a:rPr lang="en-GB" sz="3200" dirty="0" err="1">
                <a:latin typeface="A"/>
              </a:rPr>
              <a:t>julio</a:t>
            </a:r>
            <a:r>
              <a:rPr lang="en-GB" sz="3200" dirty="0">
                <a:latin typeface="A"/>
              </a:rPr>
              <a:t> cesar Lerbours moreta</a:t>
            </a:r>
            <a:br>
              <a:rPr lang="en-GB" sz="3200" dirty="0">
                <a:latin typeface="A"/>
              </a:rPr>
            </a:br>
            <a:r>
              <a:rPr lang="en-GB" sz="3200" dirty="0">
                <a:latin typeface="A"/>
              </a:rPr>
              <a:t>STUDENT ID 2537862</a:t>
            </a:r>
            <a:br>
              <a:rPr lang="en-GB" sz="3200" dirty="0">
                <a:latin typeface="A"/>
              </a:rPr>
            </a:br>
            <a:r>
              <a:rPr lang="en-GB" sz="3200" dirty="0">
                <a:latin typeface="A"/>
              </a:rPr>
              <a:t>LECTURER </a:t>
            </a:r>
            <a:r>
              <a:rPr lang="en-GB" sz="3200" dirty="0" err="1">
                <a:latin typeface="A"/>
              </a:rPr>
              <a:t>anita</a:t>
            </a:r>
            <a:r>
              <a:rPr lang="en-GB" sz="3200" dirty="0">
                <a:latin typeface="A"/>
              </a:rPr>
              <a:t> nan</a:t>
            </a:r>
            <a:br>
              <a:rPr lang="en-GB" sz="3200" dirty="0">
                <a:latin typeface="A"/>
              </a:rPr>
            </a:br>
            <a:r>
              <a:rPr lang="en-GB" sz="3200" dirty="0">
                <a:latin typeface="A"/>
              </a:rPr>
              <a:t>Assignment 1: Presentation</a:t>
            </a:r>
          </a:p>
        </p:txBody>
      </p:sp>
    </p:spTree>
    <p:extLst>
      <p:ext uri="{BB962C8B-B14F-4D97-AF65-F5344CB8AC3E}">
        <p14:creationId xmlns:p14="http://schemas.microsoft.com/office/powerpoint/2010/main" val="2563627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684213" y="650530"/>
            <a:ext cx="8534401" cy="868680"/>
          </a:xfrm>
        </p:spPr>
        <p:txBody>
          <a:bodyPr/>
          <a:lstStyle/>
          <a:p>
            <a:pPr algn="ctr"/>
            <a:r>
              <a:rPr lang="en-GB" b="1" dirty="0"/>
              <a:t>OVERVIEW</a:t>
            </a:r>
          </a:p>
        </p:txBody>
      </p:sp>
      <p:sp>
        <p:nvSpPr>
          <p:cNvPr id="3" name="Text Placeholder 2">
            <a:extLst>
              <a:ext uri="{FF2B5EF4-FFF2-40B4-BE49-F238E27FC236}">
                <a16:creationId xmlns:a16="http://schemas.microsoft.com/office/drawing/2014/main" id="{3986ECFC-4802-880F-CAC4-59F9E04E17F0}"/>
              </a:ext>
            </a:extLst>
          </p:cNvPr>
          <p:cNvSpPr>
            <a:spLocks noGrp="1"/>
          </p:cNvSpPr>
          <p:nvPr>
            <p:ph type="body" idx="1"/>
          </p:nvPr>
        </p:nvSpPr>
        <p:spPr>
          <a:xfrm>
            <a:off x="1614569" y="1901952"/>
            <a:ext cx="7604044" cy="4092448"/>
          </a:xfrm>
        </p:spPr>
        <p:txBody>
          <a:bodyPr>
            <a:normAutofit/>
          </a:bodyPr>
          <a:lstStyle/>
          <a:p>
            <a:r>
              <a:rPr lang="en-GB" sz="2400" b="1" dirty="0"/>
              <a:t>Introduction </a:t>
            </a:r>
          </a:p>
          <a:p>
            <a:r>
              <a:rPr lang="en-GB" sz="2400" b="1" dirty="0"/>
              <a:t>Company background</a:t>
            </a:r>
          </a:p>
          <a:p>
            <a:r>
              <a:rPr lang="en-GB" sz="2400" b="1" dirty="0"/>
              <a:t>Problem: nature and scope</a:t>
            </a:r>
          </a:p>
          <a:p>
            <a:r>
              <a:rPr lang="en-GB" sz="2400" b="1" dirty="0"/>
              <a:t>PESTLE ANALYSIS: Basil’s Bakery</a:t>
            </a:r>
          </a:p>
          <a:p>
            <a:r>
              <a:rPr lang="en-GB" sz="2400" b="1" dirty="0"/>
              <a:t>Cause and effect analysis: Fishbone diagram</a:t>
            </a:r>
          </a:p>
          <a:p>
            <a:r>
              <a:rPr lang="en-GB" sz="2400" b="1" dirty="0"/>
              <a:t>Conclusion</a:t>
            </a:r>
          </a:p>
          <a:p>
            <a:r>
              <a:rPr lang="en-GB" sz="2400" b="1" dirty="0"/>
              <a:t>References</a:t>
            </a:r>
          </a:p>
          <a:p>
            <a:endParaRPr lang="en-GB" sz="2400" dirty="0"/>
          </a:p>
        </p:txBody>
      </p:sp>
    </p:spTree>
    <p:extLst>
      <p:ext uri="{BB962C8B-B14F-4D97-AF65-F5344CB8AC3E}">
        <p14:creationId xmlns:p14="http://schemas.microsoft.com/office/powerpoint/2010/main" val="271580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2589212" y="484632"/>
            <a:ext cx="8915399" cy="557784"/>
          </a:xfrm>
        </p:spPr>
        <p:txBody>
          <a:bodyPr>
            <a:noAutofit/>
          </a:bodyPr>
          <a:lstStyle/>
          <a:p>
            <a:r>
              <a:rPr lang="en-GB" b="1" dirty="0"/>
              <a:t>Introduction</a:t>
            </a:r>
          </a:p>
        </p:txBody>
      </p:sp>
      <p:sp>
        <p:nvSpPr>
          <p:cNvPr id="5" name="Text Placeholder 4">
            <a:extLst>
              <a:ext uri="{FF2B5EF4-FFF2-40B4-BE49-F238E27FC236}">
                <a16:creationId xmlns:a16="http://schemas.microsoft.com/office/drawing/2014/main" id="{56524D6A-18E4-6AE8-020B-2DA6E38FD2F1}"/>
              </a:ext>
            </a:extLst>
          </p:cNvPr>
          <p:cNvSpPr>
            <a:spLocks noGrp="1"/>
          </p:cNvSpPr>
          <p:nvPr>
            <p:ph type="body" idx="1"/>
          </p:nvPr>
        </p:nvSpPr>
        <p:spPr>
          <a:xfrm>
            <a:off x="937392" y="1111394"/>
            <a:ext cx="8915399" cy="860400"/>
          </a:xfrm>
        </p:spPr>
        <p:txBody>
          <a:bodyPr>
            <a:normAutofit/>
          </a:bodyPr>
          <a:lstStyle/>
          <a:p>
            <a:r>
              <a:rPr lang="en-US" sz="2800" b="1" i="1" dirty="0"/>
              <a:t>Basil’s Bakery: Analysis of sales issues</a:t>
            </a:r>
          </a:p>
        </p:txBody>
      </p:sp>
      <p:sp>
        <p:nvSpPr>
          <p:cNvPr id="7" name="TextBox 6">
            <a:extLst>
              <a:ext uri="{FF2B5EF4-FFF2-40B4-BE49-F238E27FC236}">
                <a16:creationId xmlns:a16="http://schemas.microsoft.com/office/drawing/2014/main" id="{7BBB3A8E-A49F-4031-FF70-D1FFABA3AE54}"/>
              </a:ext>
            </a:extLst>
          </p:cNvPr>
          <p:cNvSpPr txBox="1"/>
          <p:nvPr/>
        </p:nvSpPr>
        <p:spPr>
          <a:xfrm>
            <a:off x="3265974" y="1897972"/>
            <a:ext cx="6705600" cy="1261884"/>
          </a:xfrm>
          <a:prstGeom prst="rect">
            <a:avLst/>
          </a:prstGeom>
          <a:noFill/>
        </p:spPr>
        <p:txBody>
          <a:bodyPr wrap="square">
            <a:spAutoFit/>
          </a:bodyPr>
          <a:lstStyle/>
          <a:p>
            <a:pPr algn="ctr"/>
            <a:r>
              <a:rPr lang="en-US" sz="2800" b="1" dirty="0">
                <a:solidFill>
                  <a:srgbClr val="FF0000"/>
                </a:solidFill>
              </a:rPr>
              <a:t>Objective</a:t>
            </a:r>
          </a:p>
          <a:p>
            <a:pPr algn="ctr"/>
            <a:r>
              <a:rPr lang="en-US" sz="2400" b="1" i="1" dirty="0">
                <a:solidFill>
                  <a:srgbClr val="FF0000"/>
                </a:solidFill>
              </a:rPr>
              <a:t>To identify the factors hindering a recovery in sales</a:t>
            </a:r>
          </a:p>
        </p:txBody>
      </p:sp>
      <p:graphicFrame>
        <p:nvGraphicFramePr>
          <p:cNvPr id="8" name="Diagram 7">
            <a:extLst>
              <a:ext uri="{FF2B5EF4-FFF2-40B4-BE49-F238E27FC236}">
                <a16:creationId xmlns:a16="http://schemas.microsoft.com/office/drawing/2014/main" id="{87D60ACD-F92D-0A64-D24D-908A415190B3}"/>
              </a:ext>
            </a:extLst>
          </p:cNvPr>
          <p:cNvGraphicFramePr/>
          <p:nvPr>
            <p:extLst>
              <p:ext uri="{D42A27DB-BD31-4B8C-83A1-F6EECF244321}">
                <p14:modId xmlns:p14="http://schemas.microsoft.com/office/powerpoint/2010/main" val="515749646"/>
              </p:ext>
            </p:extLst>
          </p:nvPr>
        </p:nvGraphicFramePr>
        <p:xfrm>
          <a:off x="2077935" y="2310581"/>
          <a:ext cx="9081678" cy="48047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9795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434591" y="283367"/>
            <a:ext cx="5587837" cy="756339"/>
          </a:xfrm>
        </p:spPr>
        <p:txBody>
          <a:bodyPr>
            <a:normAutofit fontScale="90000"/>
          </a:bodyPr>
          <a:lstStyle/>
          <a:p>
            <a:r>
              <a:rPr lang="en-GB" b="1" dirty="0"/>
              <a:t>Company background</a:t>
            </a:r>
          </a:p>
        </p:txBody>
      </p:sp>
      <p:graphicFrame>
        <p:nvGraphicFramePr>
          <p:cNvPr id="4" name="Diagram 3">
            <a:extLst>
              <a:ext uri="{FF2B5EF4-FFF2-40B4-BE49-F238E27FC236}">
                <a16:creationId xmlns:a16="http://schemas.microsoft.com/office/drawing/2014/main" id="{BE36456F-DB75-DA46-82E1-6674DC49897F}"/>
              </a:ext>
            </a:extLst>
          </p:cNvPr>
          <p:cNvGraphicFramePr/>
          <p:nvPr>
            <p:extLst>
              <p:ext uri="{D42A27DB-BD31-4B8C-83A1-F6EECF244321}">
                <p14:modId xmlns:p14="http://schemas.microsoft.com/office/powerpoint/2010/main" val="1962360307"/>
              </p:ext>
            </p:extLst>
          </p:nvPr>
        </p:nvGraphicFramePr>
        <p:xfrm>
          <a:off x="1611584" y="924092"/>
          <a:ext cx="9634483" cy="58182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4849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2589213" y="389273"/>
            <a:ext cx="8915399" cy="713232"/>
          </a:xfrm>
        </p:spPr>
        <p:txBody>
          <a:bodyPr/>
          <a:lstStyle/>
          <a:p>
            <a:r>
              <a:rPr lang="en-GB" b="1" dirty="0"/>
              <a:t>Problem: nature and scope</a:t>
            </a:r>
          </a:p>
        </p:txBody>
      </p:sp>
      <p:graphicFrame>
        <p:nvGraphicFramePr>
          <p:cNvPr id="6" name="Diagram 5">
            <a:extLst>
              <a:ext uri="{FF2B5EF4-FFF2-40B4-BE49-F238E27FC236}">
                <a16:creationId xmlns:a16="http://schemas.microsoft.com/office/drawing/2014/main" id="{55248B51-C540-F586-2ED9-8F40995B5AE6}"/>
              </a:ext>
            </a:extLst>
          </p:cNvPr>
          <p:cNvGraphicFramePr/>
          <p:nvPr>
            <p:extLst>
              <p:ext uri="{D42A27DB-BD31-4B8C-83A1-F6EECF244321}">
                <p14:modId xmlns:p14="http://schemas.microsoft.com/office/powerpoint/2010/main" val="151465108"/>
              </p:ext>
            </p:extLst>
          </p:nvPr>
        </p:nvGraphicFramePr>
        <p:xfrm>
          <a:off x="2091633" y="1276257"/>
          <a:ext cx="882153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D69989A1-06B6-C042-5240-894CE1980015}"/>
              </a:ext>
            </a:extLst>
          </p:cNvPr>
          <p:cNvSpPr txBox="1"/>
          <p:nvPr/>
        </p:nvSpPr>
        <p:spPr>
          <a:xfrm>
            <a:off x="8119961" y="3785535"/>
            <a:ext cx="6097656" cy="400110"/>
          </a:xfrm>
          <a:prstGeom prst="rect">
            <a:avLst/>
          </a:prstGeom>
          <a:noFill/>
        </p:spPr>
        <p:txBody>
          <a:bodyPr wrap="square">
            <a:spAutoFit/>
          </a:bodyPr>
          <a:lstStyle/>
          <a:p>
            <a:r>
              <a:rPr lang="en-US" sz="2000" b="1" dirty="0"/>
              <a:t>Problem analysis using 5W2H</a:t>
            </a:r>
          </a:p>
        </p:txBody>
      </p:sp>
      <p:pic>
        <p:nvPicPr>
          <p:cNvPr id="1026" name="Picture 2" descr="Five Ws One H Bubbles Isolated Stock Vector (Royalty Free) 2199558215 |  Shutterstock">
            <a:extLst>
              <a:ext uri="{FF2B5EF4-FFF2-40B4-BE49-F238E27FC236}">
                <a16:creationId xmlns:a16="http://schemas.microsoft.com/office/drawing/2014/main" id="{8FD04E69-DCBE-531B-D067-FE3C901CFA3F}"/>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10000" b="90000" l="8811" r="89959">
                        <a14:foregroundMark x1="28893" y1="60000" x2="23770" y2="52500"/>
                        <a14:foregroundMark x1="29303" y1="52143" x2="32992" y2="52143"/>
                        <a14:foregroundMark x1="89344" y1="55357" x2="87910" y2="44643"/>
                        <a14:foregroundMark x1="8811" y1="23929" x2="8811" y2="23929"/>
                        <a14:foregroundMark x1="68033" y1="58929" x2="67828" y2="52857"/>
                      </a14:backgroundRemoval>
                    </a14:imgEffect>
                  </a14:imgLayer>
                </a14:imgProps>
              </a:ext>
              <a:ext uri="{28A0092B-C50C-407E-A947-70E740481C1C}">
                <a14:useLocalDpi xmlns:a14="http://schemas.microsoft.com/office/drawing/2010/main" val="0"/>
              </a:ext>
            </a:extLst>
          </a:blip>
          <a:srcRect/>
          <a:stretch>
            <a:fillRect/>
          </a:stretch>
        </p:blipFill>
        <p:spPr bwMode="auto">
          <a:xfrm>
            <a:off x="8119961" y="4195968"/>
            <a:ext cx="3960812" cy="227259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a:extLst>
              <a:ext uri="{FF2B5EF4-FFF2-40B4-BE49-F238E27FC236}">
                <a16:creationId xmlns:a16="http://schemas.microsoft.com/office/drawing/2014/main" id="{41AC31EC-3FB7-1489-F027-60A1EA194FC9}"/>
              </a:ext>
            </a:extLst>
          </p:cNvPr>
          <p:cNvSpPr>
            <a:spLocks noChangeArrowheads="1"/>
          </p:cNvSpPr>
          <p:nvPr/>
        </p:nvSpPr>
        <p:spPr bwMode="auto">
          <a:xfrm>
            <a:off x="10106527" y="675909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(Luo, Hong and Zhong,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2408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1682442" y="1142193"/>
            <a:ext cx="9988449" cy="479400"/>
          </a:xfrm>
        </p:spPr>
        <p:txBody>
          <a:bodyPr>
            <a:normAutofit fontScale="90000"/>
          </a:bodyPr>
          <a:lstStyle/>
          <a:p>
            <a:r>
              <a:rPr lang="en-GB" b="1" dirty="0"/>
              <a:t>PESTLE ANALYSIS: Basil’s Bakery</a:t>
            </a:r>
            <a:br>
              <a:rPr lang="en-GB" dirty="0">
                <a:solidFill>
                  <a:srgbClr val="000000"/>
                </a:solidFill>
              </a:rPr>
            </a:br>
            <a:endParaRPr lang="en-GB" b="1" dirty="0"/>
          </a:p>
        </p:txBody>
      </p:sp>
      <p:graphicFrame>
        <p:nvGraphicFramePr>
          <p:cNvPr id="6" name="Table 5">
            <a:extLst>
              <a:ext uri="{FF2B5EF4-FFF2-40B4-BE49-F238E27FC236}">
                <a16:creationId xmlns:a16="http://schemas.microsoft.com/office/drawing/2014/main" id="{0596DF76-B56C-2B13-7F88-74D8D0A88487}"/>
              </a:ext>
            </a:extLst>
          </p:cNvPr>
          <p:cNvGraphicFramePr>
            <a:graphicFrameLocks noGrp="1"/>
          </p:cNvGraphicFramePr>
          <p:nvPr>
            <p:extLst>
              <p:ext uri="{D42A27DB-BD31-4B8C-83A1-F6EECF244321}">
                <p14:modId xmlns:p14="http://schemas.microsoft.com/office/powerpoint/2010/main" val="1611852219"/>
              </p:ext>
            </p:extLst>
          </p:nvPr>
        </p:nvGraphicFramePr>
        <p:xfrm>
          <a:off x="1751826" y="1717295"/>
          <a:ext cx="9919065" cy="3998512"/>
        </p:xfrm>
        <a:graphic>
          <a:graphicData uri="http://schemas.openxmlformats.org/drawingml/2006/table">
            <a:tbl>
              <a:tblPr>
                <a:tableStyleId>{D7AC3CCA-C797-4891-BE02-D94E43425B78}</a:tableStyleId>
              </a:tblPr>
              <a:tblGrid>
                <a:gridCol w="3306355">
                  <a:extLst>
                    <a:ext uri="{9D8B030D-6E8A-4147-A177-3AD203B41FA5}">
                      <a16:colId xmlns:a16="http://schemas.microsoft.com/office/drawing/2014/main" val="3048407806"/>
                    </a:ext>
                  </a:extLst>
                </a:gridCol>
                <a:gridCol w="3306355">
                  <a:extLst>
                    <a:ext uri="{9D8B030D-6E8A-4147-A177-3AD203B41FA5}">
                      <a16:colId xmlns:a16="http://schemas.microsoft.com/office/drawing/2014/main" val="2946732694"/>
                    </a:ext>
                  </a:extLst>
                </a:gridCol>
                <a:gridCol w="3306355">
                  <a:extLst>
                    <a:ext uri="{9D8B030D-6E8A-4147-A177-3AD203B41FA5}">
                      <a16:colId xmlns:a16="http://schemas.microsoft.com/office/drawing/2014/main" val="2952276585"/>
                    </a:ext>
                  </a:extLst>
                </a:gridCol>
              </a:tblGrid>
              <a:tr h="337930">
                <a:tc>
                  <a:txBody>
                    <a:bodyPr/>
                    <a:lstStyle/>
                    <a:p>
                      <a:pPr algn="ctr"/>
                      <a:r>
                        <a:rPr lang="en-US" sz="2400" b="1"/>
                        <a:t>Factor</a:t>
                      </a:r>
                    </a:p>
                  </a:txBody>
                  <a:tcPr marL="84483" marR="84483" marT="42241" marB="42241" anchor="ctr"/>
                </a:tc>
                <a:tc>
                  <a:txBody>
                    <a:bodyPr/>
                    <a:lstStyle/>
                    <a:p>
                      <a:pPr algn="ctr"/>
                      <a:r>
                        <a:rPr lang="en-US" sz="2400" b="1" dirty="0"/>
                        <a:t>Idea 1</a:t>
                      </a:r>
                    </a:p>
                  </a:txBody>
                  <a:tcPr marL="84483" marR="84483" marT="42241" marB="42241" anchor="ctr"/>
                </a:tc>
                <a:tc>
                  <a:txBody>
                    <a:bodyPr/>
                    <a:lstStyle/>
                    <a:p>
                      <a:pPr algn="ctr"/>
                      <a:r>
                        <a:rPr lang="en-US" sz="2400" b="1" dirty="0"/>
                        <a:t>Idea 2</a:t>
                      </a:r>
                    </a:p>
                  </a:txBody>
                  <a:tcPr marL="84483" marR="84483" marT="42241" marB="42241" anchor="ctr"/>
                </a:tc>
                <a:extLst>
                  <a:ext uri="{0D108BD9-81ED-4DB2-BD59-A6C34878D82A}">
                    <a16:rowId xmlns:a16="http://schemas.microsoft.com/office/drawing/2014/main" val="4233161119"/>
                  </a:ext>
                </a:extLst>
              </a:tr>
              <a:tr h="1098274">
                <a:tc>
                  <a:txBody>
                    <a:bodyPr/>
                    <a:lstStyle/>
                    <a:p>
                      <a:pPr algn="ctr"/>
                      <a:r>
                        <a:rPr lang="en-US" sz="1700" b="1" dirty="0"/>
                        <a:t>Politic</a:t>
                      </a:r>
                      <a:endParaRPr lang="en-US" sz="1700" dirty="0"/>
                    </a:p>
                  </a:txBody>
                  <a:tcPr marL="84483" marR="84483" marT="42241" marB="42241" anchor="ctr"/>
                </a:tc>
                <a:tc>
                  <a:txBody>
                    <a:bodyPr/>
                    <a:lstStyle/>
                    <a:p>
                      <a:pPr algn="ctr"/>
                      <a:r>
                        <a:rPr lang="en-US" sz="1700" dirty="0"/>
                        <a:t>Restrictions during the pandemic reduced the number of tourists</a:t>
                      </a:r>
                    </a:p>
                  </a:txBody>
                  <a:tcPr marL="84483" marR="84483" marT="42241" marB="42241" anchor="ctr"/>
                </a:tc>
                <a:tc>
                  <a:txBody>
                    <a:bodyPr/>
                    <a:lstStyle/>
                    <a:p>
                      <a:pPr algn="ctr"/>
                      <a:r>
                        <a:rPr lang="en-US" sz="1700" dirty="0"/>
                        <a:t>Reduction in business taxes can minimize costs if the bakery is eligible</a:t>
                      </a:r>
                    </a:p>
                  </a:txBody>
                  <a:tcPr marL="84483" marR="84483" marT="42241" marB="42241" anchor="ctr"/>
                </a:tc>
                <a:extLst>
                  <a:ext uri="{0D108BD9-81ED-4DB2-BD59-A6C34878D82A}">
                    <a16:rowId xmlns:a16="http://schemas.microsoft.com/office/drawing/2014/main" val="1567490898"/>
                  </a:ext>
                </a:extLst>
              </a:tr>
              <a:tr h="1098274">
                <a:tc>
                  <a:txBody>
                    <a:bodyPr/>
                    <a:lstStyle/>
                    <a:p>
                      <a:pPr algn="ctr"/>
                      <a:r>
                        <a:rPr lang="en-US" sz="1700" b="1" dirty="0"/>
                        <a:t>Economic</a:t>
                      </a:r>
                      <a:endParaRPr lang="en-US" sz="1700" dirty="0"/>
                    </a:p>
                  </a:txBody>
                  <a:tcPr marL="84483" marR="84483" marT="42241" marB="42241" anchor="ctr"/>
                </a:tc>
                <a:tc>
                  <a:txBody>
                    <a:bodyPr/>
                    <a:lstStyle/>
                    <a:p>
                      <a:pPr algn="ctr"/>
                      <a:r>
                        <a:rPr lang="en-US" sz="1700" dirty="0"/>
                        <a:t>Increasing utility, rent and insurances puts pressure on profitability </a:t>
                      </a:r>
                    </a:p>
                  </a:txBody>
                  <a:tcPr marL="84483" marR="84483" marT="42241" marB="42241" anchor="ctr"/>
                </a:tc>
                <a:tc>
                  <a:txBody>
                    <a:bodyPr/>
                    <a:lstStyle/>
                    <a:p>
                      <a:pPr algn="ctr"/>
                      <a:r>
                        <a:rPr lang="en-US" sz="1700" dirty="0"/>
                        <a:t>Shop closure and loss of jobs reduce the local base of clients</a:t>
                      </a:r>
                    </a:p>
                  </a:txBody>
                  <a:tcPr marL="84483" marR="84483" marT="42241" marB="42241" anchor="ctr"/>
                </a:tc>
                <a:extLst>
                  <a:ext uri="{0D108BD9-81ED-4DB2-BD59-A6C34878D82A}">
                    <a16:rowId xmlns:a16="http://schemas.microsoft.com/office/drawing/2014/main" val="3605895215"/>
                  </a:ext>
                </a:extLst>
              </a:tr>
              <a:tr h="1351722">
                <a:tc>
                  <a:txBody>
                    <a:bodyPr/>
                    <a:lstStyle/>
                    <a:p>
                      <a:pPr algn="ctr"/>
                      <a:r>
                        <a:rPr lang="en-US" sz="1700" b="1" dirty="0"/>
                        <a:t>Social</a:t>
                      </a:r>
                      <a:endParaRPr lang="en-US" sz="1700" dirty="0"/>
                    </a:p>
                  </a:txBody>
                  <a:tcPr marL="84483" marR="84483" marT="42241" marB="42241" anchor="ctr"/>
                </a:tc>
                <a:tc>
                  <a:txBody>
                    <a:bodyPr/>
                    <a:lstStyle/>
                    <a:p>
                      <a:pPr algn="ctr"/>
                      <a:r>
                        <a:rPr lang="en-US" sz="1700" dirty="0"/>
                        <a:t>Hybrid work means fewer visits from offices’ employees</a:t>
                      </a:r>
                    </a:p>
                  </a:txBody>
                  <a:tcPr marL="84483" marR="84483" marT="42241" marB="42241" anchor="ctr"/>
                </a:tc>
                <a:tc>
                  <a:txBody>
                    <a:bodyPr/>
                    <a:lstStyle/>
                    <a:p>
                      <a:pPr algn="ctr"/>
                      <a:r>
                        <a:rPr lang="en-US" sz="1700" dirty="0"/>
                        <a:t>Delivering and pre-ordering demands show the preference for more convenient shopping options</a:t>
                      </a:r>
                    </a:p>
                  </a:txBody>
                  <a:tcPr marL="84483" marR="84483" marT="42241" marB="42241" anchor="ctr"/>
                </a:tc>
                <a:extLst>
                  <a:ext uri="{0D108BD9-81ED-4DB2-BD59-A6C34878D82A}">
                    <a16:rowId xmlns:a16="http://schemas.microsoft.com/office/drawing/2014/main" val="3166295239"/>
                  </a:ext>
                </a:extLst>
              </a:tr>
            </a:tbl>
          </a:graphicData>
        </a:graphic>
      </p:graphicFrame>
      <p:sp>
        <p:nvSpPr>
          <p:cNvPr id="7" name="Rectangle 1">
            <a:extLst>
              <a:ext uri="{FF2B5EF4-FFF2-40B4-BE49-F238E27FC236}">
                <a16:creationId xmlns:a16="http://schemas.microsoft.com/office/drawing/2014/main" id="{40B94EDE-F251-14E2-EF87-95E5FC280A94}"/>
              </a:ext>
            </a:extLst>
          </p:cNvPr>
          <p:cNvSpPr>
            <a:spLocks noChangeArrowheads="1"/>
          </p:cNvSpPr>
          <p:nvPr/>
        </p:nvSpPr>
        <p:spPr bwMode="auto">
          <a:xfrm>
            <a:off x="7206916" y="674971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(Hayden, 2025; Lockwood and Tam, 2026; Office for National Statistics, 2025)</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8271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727AA-2A4B-7459-64F6-8CB68974F0E3}"/>
              </a:ext>
            </a:extLst>
          </p:cNvPr>
          <p:cNvSpPr>
            <a:spLocks noGrp="1"/>
          </p:cNvSpPr>
          <p:nvPr>
            <p:ph type="title"/>
          </p:nvPr>
        </p:nvSpPr>
        <p:spPr>
          <a:xfrm>
            <a:off x="1583219" y="624110"/>
            <a:ext cx="9921394" cy="1280890"/>
          </a:xfrm>
        </p:spPr>
        <p:txBody>
          <a:bodyPr/>
          <a:lstStyle/>
          <a:p>
            <a:r>
              <a:rPr lang="en-GB" b="1" dirty="0"/>
              <a:t>PESTLE ANALYSIS: Basil’s Bakery</a:t>
            </a:r>
            <a:br>
              <a:rPr lang="en-GB" dirty="0">
                <a:solidFill>
                  <a:srgbClr val="000000"/>
                </a:solidFill>
              </a:rPr>
            </a:br>
            <a:endParaRPr lang="en-GB" dirty="0"/>
          </a:p>
        </p:txBody>
      </p:sp>
      <p:graphicFrame>
        <p:nvGraphicFramePr>
          <p:cNvPr id="6" name="Table 5">
            <a:extLst>
              <a:ext uri="{FF2B5EF4-FFF2-40B4-BE49-F238E27FC236}">
                <a16:creationId xmlns:a16="http://schemas.microsoft.com/office/drawing/2014/main" id="{7849A0FE-BF17-5966-59AF-C20E765D9447}"/>
              </a:ext>
            </a:extLst>
          </p:cNvPr>
          <p:cNvGraphicFramePr>
            <a:graphicFrameLocks noGrp="1"/>
          </p:cNvGraphicFramePr>
          <p:nvPr>
            <p:extLst>
              <p:ext uri="{D42A27DB-BD31-4B8C-83A1-F6EECF244321}">
                <p14:modId xmlns:p14="http://schemas.microsoft.com/office/powerpoint/2010/main" val="187051345"/>
              </p:ext>
            </p:extLst>
          </p:nvPr>
        </p:nvGraphicFramePr>
        <p:xfrm>
          <a:off x="1502229" y="1905000"/>
          <a:ext cx="8964063" cy="3966796"/>
        </p:xfrm>
        <a:graphic>
          <a:graphicData uri="http://schemas.openxmlformats.org/drawingml/2006/table">
            <a:tbl>
              <a:tblPr>
                <a:tableStyleId>{69CF1AB2-1976-4502-BF36-3FF5EA218861}</a:tableStyleId>
              </a:tblPr>
              <a:tblGrid>
                <a:gridCol w="2988021">
                  <a:extLst>
                    <a:ext uri="{9D8B030D-6E8A-4147-A177-3AD203B41FA5}">
                      <a16:colId xmlns:a16="http://schemas.microsoft.com/office/drawing/2014/main" val="2333529135"/>
                    </a:ext>
                  </a:extLst>
                </a:gridCol>
                <a:gridCol w="2988021">
                  <a:extLst>
                    <a:ext uri="{9D8B030D-6E8A-4147-A177-3AD203B41FA5}">
                      <a16:colId xmlns:a16="http://schemas.microsoft.com/office/drawing/2014/main" val="1125540338"/>
                    </a:ext>
                  </a:extLst>
                </a:gridCol>
                <a:gridCol w="2988021">
                  <a:extLst>
                    <a:ext uri="{9D8B030D-6E8A-4147-A177-3AD203B41FA5}">
                      <a16:colId xmlns:a16="http://schemas.microsoft.com/office/drawing/2014/main" val="2601824626"/>
                    </a:ext>
                  </a:extLst>
                </a:gridCol>
              </a:tblGrid>
              <a:tr h="298938">
                <a:tc>
                  <a:txBody>
                    <a:bodyPr/>
                    <a:lstStyle/>
                    <a:p>
                      <a:pPr algn="ctr"/>
                      <a:r>
                        <a:rPr lang="en-US" sz="2000" b="1"/>
                        <a:t>Factor</a:t>
                      </a:r>
                    </a:p>
                  </a:txBody>
                  <a:tcPr marL="74735" marR="74735" marT="37367" marB="37367" anchor="ctr"/>
                </a:tc>
                <a:tc>
                  <a:txBody>
                    <a:bodyPr/>
                    <a:lstStyle/>
                    <a:p>
                      <a:pPr algn="ctr"/>
                      <a:r>
                        <a:rPr lang="en-US" sz="2000" b="1" dirty="0"/>
                        <a:t>Idea 1</a:t>
                      </a:r>
                    </a:p>
                  </a:txBody>
                  <a:tcPr marL="74735" marR="74735" marT="37367" marB="37367" anchor="ctr"/>
                </a:tc>
                <a:tc>
                  <a:txBody>
                    <a:bodyPr/>
                    <a:lstStyle/>
                    <a:p>
                      <a:pPr algn="ctr"/>
                      <a:r>
                        <a:rPr lang="en-US" sz="2000" b="1" dirty="0"/>
                        <a:t>Idea 2</a:t>
                      </a:r>
                    </a:p>
                  </a:txBody>
                  <a:tcPr marL="74735" marR="74735" marT="37367" marB="37367" anchor="ctr"/>
                </a:tc>
                <a:extLst>
                  <a:ext uri="{0D108BD9-81ED-4DB2-BD59-A6C34878D82A}">
                    <a16:rowId xmlns:a16="http://schemas.microsoft.com/office/drawing/2014/main" val="3997205560"/>
                  </a:ext>
                </a:extLst>
              </a:tr>
              <a:tr h="1195754">
                <a:tc>
                  <a:txBody>
                    <a:bodyPr/>
                    <a:lstStyle/>
                    <a:p>
                      <a:pPr algn="ctr"/>
                      <a:r>
                        <a:rPr lang="en-US" sz="1500" b="1" dirty="0"/>
                        <a:t>Technological</a:t>
                      </a:r>
                      <a:endParaRPr lang="en-US" sz="1500" dirty="0"/>
                    </a:p>
                  </a:txBody>
                  <a:tcPr marL="74735" marR="74735" marT="37367" marB="37367" anchor="ctr"/>
                </a:tc>
                <a:tc>
                  <a:txBody>
                    <a:bodyPr/>
                    <a:lstStyle/>
                    <a:p>
                      <a:pPr algn="ctr"/>
                      <a:r>
                        <a:rPr lang="en-US" sz="1500" dirty="0"/>
                        <a:t>Online pre-ordering systems could reduce the phone dependency and waiting time</a:t>
                      </a:r>
                    </a:p>
                  </a:txBody>
                  <a:tcPr marL="74735" marR="74735" marT="37367" marB="37367" anchor="ctr"/>
                </a:tc>
                <a:tc>
                  <a:txBody>
                    <a:bodyPr/>
                    <a:lstStyle/>
                    <a:p>
                      <a:pPr algn="ctr"/>
                      <a:r>
                        <a:rPr lang="en-US" sz="1500" dirty="0"/>
                        <a:t>Delivery platforms could facilitate the access of clients that are not coming in the area anymore</a:t>
                      </a:r>
                    </a:p>
                  </a:txBody>
                  <a:tcPr marL="74735" marR="74735" marT="37367" marB="37367" anchor="ctr"/>
                </a:tc>
                <a:extLst>
                  <a:ext uri="{0D108BD9-81ED-4DB2-BD59-A6C34878D82A}">
                    <a16:rowId xmlns:a16="http://schemas.microsoft.com/office/drawing/2014/main" val="2316780705"/>
                  </a:ext>
                </a:extLst>
              </a:tr>
              <a:tr h="1195754">
                <a:tc>
                  <a:txBody>
                    <a:bodyPr/>
                    <a:lstStyle/>
                    <a:p>
                      <a:pPr algn="ctr"/>
                      <a:r>
                        <a:rPr lang="en-US" sz="1500" b="1"/>
                        <a:t>Legal</a:t>
                      </a:r>
                      <a:endParaRPr lang="en-US" sz="1500"/>
                    </a:p>
                  </a:txBody>
                  <a:tcPr marL="74735" marR="74735" marT="37367" marB="37367" anchor="ctr"/>
                </a:tc>
                <a:tc>
                  <a:txBody>
                    <a:bodyPr/>
                    <a:lstStyle/>
                    <a:p>
                      <a:pPr algn="ctr"/>
                      <a:r>
                        <a:rPr lang="en-US" sz="1500" dirty="0"/>
                        <a:t>Food safety and hygiene norms impose procedures to prepare and keep products</a:t>
                      </a:r>
                    </a:p>
                  </a:txBody>
                  <a:tcPr marL="74735" marR="74735" marT="37367" marB="37367" anchor="ctr"/>
                </a:tc>
                <a:tc>
                  <a:txBody>
                    <a:bodyPr/>
                    <a:lstStyle/>
                    <a:p>
                      <a:pPr algn="ctr"/>
                      <a:r>
                        <a:rPr lang="en-US" sz="1500" dirty="0"/>
                        <a:t>Remote sale require providing allergens before buying and on delivery </a:t>
                      </a:r>
                    </a:p>
                  </a:txBody>
                  <a:tcPr marL="74735" marR="74735" marT="37367" marB="37367" anchor="ctr"/>
                </a:tc>
                <a:extLst>
                  <a:ext uri="{0D108BD9-81ED-4DB2-BD59-A6C34878D82A}">
                    <a16:rowId xmlns:a16="http://schemas.microsoft.com/office/drawing/2014/main" val="504011153"/>
                  </a:ext>
                </a:extLst>
              </a:tr>
              <a:tr h="1195754">
                <a:tc>
                  <a:txBody>
                    <a:bodyPr/>
                    <a:lstStyle/>
                    <a:p>
                      <a:pPr algn="ctr"/>
                      <a:r>
                        <a:rPr lang="en-US" sz="1500" b="1" dirty="0"/>
                        <a:t>Environmental </a:t>
                      </a:r>
                      <a:endParaRPr lang="en-US" sz="1500" dirty="0"/>
                    </a:p>
                  </a:txBody>
                  <a:tcPr marL="74735" marR="74735" marT="37367" marB="37367" anchor="ctr"/>
                </a:tc>
                <a:tc>
                  <a:txBody>
                    <a:bodyPr/>
                    <a:lstStyle/>
                    <a:p>
                      <a:pPr algn="ctr"/>
                      <a:r>
                        <a:rPr lang="en-US" sz="1500" dirty="0"/>
                        <a:t>Extreme weather can affect the crops and availability of ingredients </a:t>
                      </a:r>
                    </a:p>
                  </a:txBody>
                  <a:tcPr marL="74735" marR="74735" marT="37367" marB="37367" anchor="ctr"/>
                </a:tc>
                <a:tc>
                  <a:txBody>
                    <a:bodyPr/>
                    <a:lstStyle/>
                    <a:p>
                      <a:pPr algn="ctr"/>
                      <a:r>
                        <a:rPr lang="en-US" sz="1500" dirty="0"/>
                        <a:t>Reducing food waste can limit the impact on environment and cost of unsold products</a:t>
                      </a:r>
                    </a:p>
                  </a:txBody>
                  <a:tcPr marL="74735" marR="74735" marT="37367" marB="37367" anchor="ctr"/>
                </a:tc>
                <a:extLst>
                  <a:ext uri="{0D108BD9-81ED-4DB2-BD59-A6C34878D82A}">
                    <a16:rowId xmlns:a16="http://schemas.microsoft.com/office/drawing/2014/main" val="78056223"/>
                  </a:ext>
                </a:extLst>
              </a:tr>
            </a:tbl>
          </a:graphicData>
        </a:graphic>
      </p:graphicFrame>
      <p:sp>
        <p:nvSpPr>
          <p:cNvPr id="7" name="Rectangle 1">
            <a:extLst>
              <a:ext uri="{FF2B5EF4-FFF2-40B4-BE49-F238E27FC236}">
                <a16:creationId xmlns:a16="http://schemas.microsoft.com/office/drawing/2014/main" id="{C973EFA1-138C-6BB9-F6C4-1FFDAEBD8913}"/>
              </a:ext>
            </a:extLst>
          </p:cNvPr>
          <p:cNvSpPr>
            <a:spLocks noChangeArrowheads="1"/>
          </p:cNvSpPr>
          <p:nvPr/>
        </p:nvSpPr>
        <p:spPr bwMode="auto">
          <a:xfrm>
            <a:off x="7184572" y="672737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(CIEH, 2019; European Commissions , 2023; Hayden, 2025; WRAP, 2021)</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17974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1416904" y="651981"/>
            <a:ext cx="10087707" cy="741969"/>
          </a:xfrm>
        </p:spPr>
        <p:txBody>
          <a:bodyPr/>
          <a:lstStyle/>
          <a:p>
            <a:r>
              <a:rPr lang="en-GB" sz="3200" b="1" dirty="0"/>
              <a:t>Cause and effect analysis (Fishbone diagram)</a:t>
            </a:r>
            <a:endParaRPr lang="en-US" sz="3200" dirty="0">
              <a:solidFill>
                <a:srgbClr val="000000"/>
              </a:solidFill>
            </a:endParaRPr>
          </a:p>
          <a:p>
            <a:endParaRPr lang="en-US" dirty="0"/>
          </a:p>
        </p:txBody>
      </p:sp>
      <p:pic>
        <p:nvPicPr>
          <p:cNvPr id="7" name="Picture 6">
            <a:extLst>
              <a:ext uri="{FF2B5EF4-FFF2-40B4-BE49-F238E27FC236}">
                <a16:creationId xmlns:a16="http://schemas.microsoft.com/office/drawing/2014/main" id="{71DB5B0A-0855-75CE-065F-45BC05CF1B37}"/>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516367" y="1673648"/>
            <a:ext cx="11468441" cy="5060638"/>
          </a:xfrm>
          <a:prstGeom prst="rect">
            <a:avLst/>
          </a:prstGeom>
        </p:spPr>
      </p:pic>
      <p:sp>
        <p:nvSpPr>
          <p:cNvPr id="8" name="Rectangle 1">
            <a:extLst>
              <a:ext uri="{FF2B5EF4-FFF2-40B4-BE49-F238E27FC236}">
                <a16:creationId xmlns:a16="http://schemas.microsoft.com/office/drawing/2014/main" id="{2A0E613A-8288-186E-BFAF-A79685B62ED4}"/>
              </a:ext>
            </a:extLst>
          </p:cNvPr>
          <p:cNvSpPr>
            <a:spLocks noChangeArrowheads="1"/>
          </p:cNvSpPr>
          <p:nvPr/>
        </p:nvSpPr>
        <p:spPr bwMode="auto">
          <a:xfrm>
            <a:off x="10450286" y="653142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(Kumah et al., 2024)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45478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2589212" y="338328"/>
            <a:ext cx="8915399" cy="932688"/>
          </a:xfrm>
        </p:spPr>
        <p:txBody>
          <a:bodyPr/>
          <a:lstStyle/>
          <a:p>
            <a:r>
              <a:rPr lang="en-GB" b="1" dirty="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1527328" y="1797237"/>
            <a:ext cx="5325756" cy="4308595"/>
          </a:xfrm>
        </p:spPr>
        <p:txBody>
          <a:bodyPr>
            <a:normAutofit fontScale="92500" lnSpcReduction="20000"/>
          </a:bodyPr>
          <a:lstStyle/>
          <a:p>
            <a:pPr marL="342900" indent="-342900">
              <a:buFont typeface="Arial" panose="020B0604020202020204" pitchFamily="34" charset="0"/>
              <a:buChar char="•"/>
            </a:pPr>
            <a:r>
              <a:rPr lang="en-US" b="1" dirty="0">
                <a:latin typeface="Aptos" panose="020B0004020202020204" pitchFamily="34" charset="0"/>
              </a:rPr>
              <a:t>Persistent issue: sales volume from 2023–2025 remained, on average, approximately 25% below 2019 levels.</a:t>
            </a:r>
          </a:p>
          <a:p>
            <a:pPr marL="342900" indent="-342900">
              <a:buFont typeface="Arial" panose="020B0604020202020204" pitchFamily="34" charset="0"/>
              <a:buChar char="•"/>
            </a:pPr>
            <a:r>
              <a:rPr lang="en-US" b="1" dirty="0">
                <a:latin typeface="Aptos" panose="020B0004020202020204" pitchFamily="34" charset="0"/>
              </a:rPr>
              <a:t>Fewer customers in the area: store closures and hybrid work reduce shopping opportunities.</a:t>
            </a:r>
          </a:p>
          <a:p>
            <a:pPr marL="342900" indent="-342900">
              <a:buFont typeface="Arial" panose="020B0604020202020204" pitchFamily="34" charset="0"/>
              <a:buChar char="•"/>
            </a:pPr>
            <a:r>
              <a:rPr lang="en-US" b="1" dirty="0">
                <a:latin typeface="Aptos" panose="020B0004020202020204" pitchFamily="34" charset="0"/>
              </a:rPr>
              <a:t>Limited access: the lack of delivery options and difficulties with pre-ordering can hinder sales.</a:t>
            </a:r>
          </a:p>
          <a:p>
            <a:pPr marL="342900" indent="-342900">
              <a:buFont typeface="Arial" panose="020B0604020202020204" pitchFamily="34" charset="0"/>
              <a:buChar char="•"/>
            </a:pPr>
            <a:r>
              <a:rPr lang="en-US" b="1" dirty="0">
                <a:latin typeface="Aptos" panose="020B0004020202020204" pitchFamily="34" charset="0"/>
              </a:rPr>
              <a:t>Financial pressure: rising costs and unpredictable ingredient prices complicate business operations.</a:t>
            </a:r>
          </a:p>
          <a:p>
            <a:pPr marL="342900" indent="-342900">
              <a:buFont typeface="Arial" panose="020B0604020202020204" pitchFamily="34" charset="0"/>
              <a:buChar char="•"/>
            </a:pPr>
            <a:r>
              <a:rPr lang="en-US" b="1" dirty="0">
                <a:latin typeface="Aptos" panose="020B0004020202020204" pitchFamily="34" charset="0"/>
              </a:rPr>
              <a:t>Need for adaptation: online ordering and delivery should be evaluated in light of demand, costs, and the bakery's capacity.</a:t>
            </a:r>
            <a:endParaRPr lang="en-GB" b="1" dirty="0">
              <a:latin typeface="Aptos" panose="020B0004020202020204" pitchFamily="34" charset="0"/>
            </a:endParaRPr>
          </a:p>
        </p:txBody>
      </p:sp>
      <p:pic>
        <p:nvPicPr>
          <p:cNvPr id="3074" name="Picture 2" descr="Bakery Shop PNGs for Free Download">
            <a:extLst>
              <a:ext uri="{FF2B5EF4-FFF2-40B4-BE49-F238E27FC236}">
                <a16:creationId xmlns:a16="http://schemas.microsoft.com/office/drawing/2014/main" id="{DC82DC78-C831-69CC-1D4C-69278E14DD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7277" y="0"/>
            <a:ext cx="5584723" cy="7308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0473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2589212" y="521208"/>
            <a:ext cx="8915399" cy="860400"/>
          </a:xfrm>
        </p:spPr>
        <p:txBody>
          <a:bodyPr/>
          <a:lstStyle/>
          <a:p>
            <a:r>
              <a:rPr lang="en-GB" b="1" dirty="0"/>
              <a:t>References </a:t>
            </a:r>
          </a:p>
        </p:txBody>
      </p:sp>
      <p:sp>
        <p:nvSpPr>
          <p:cNvPr id="6" name="Rectangle 1">
            <a:extLst>
              <a:ext uri="{FF2B5EF4-FFF2-40B4-BE49-F238E27FC236}">
                <a16:creationId xmlns:a16="http://schemas.microsoft.com/office/drawing/2014/main" id="{1D9D5D50-C93C-CC07-A437-21E6E293F64A}"/>
              </a:ext>
            </a:extLst>
          </p:cNvPr>
          <p:cNvSpPr>
            <a:spLocks noGrp="1" noChangeArrowheads="1"/>
          </p:cNvSpPr>
          <p:nvPr>
            <p:ph type="body" idx="1"/>
          </p:nvPr>
        </p:nvSpPr>
        <p:spPr bwMode="auto">
          <a:xfrm>
            <a:off x="1596818" y="1902861"/>
            <a:ext cx="9907793"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CIEH (2019). </a:t>
            </a:r>
            <a:r>
              <a:rPr kumimoji="0" lang="en-US" altLang="en-US" sz="14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Defra report shows “alarming vulnerabilities” in the UK’s food security</a:t>
            </a: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[online] CIEH. Available at: https://www.cieh.org/ehn/food-safety-integrity/2025/january/defra-report-shows-alarming-vulnerabilities-in-the-uk-s-food-security/ [Accessed 20 Oct. 2026].</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European Commissions (2023). </a:t>
            </a:r>
            <a:r>
              <a:rPr kumimoji="0" lang="en-US" altLang="en-US" sz="14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Distance selling</a:t>
            </a: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[online] Food Safety. Available at: https://food.ec.europa.eu/food-safety/labelling-and-nutrition/food-information-consumers-legislation/distance-selling_en [Accessed 20 Oct. 2026].</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Hayden, D. (2025). </a:t>
            </a:r>
            <a:r>
              <a:rPr kumimoji="0" lang="en-US" altLang="en-US" sz="14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PESTLE analysis</a:t>
            </a: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[online] CIPD. Available at: https://www.cipd.org/en/knowledge/factsheets/pestle-analysis-factsheet/ [Accessed 20 Oct. 2026].</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Kumah, A., Nwogu, C.N., Issah, A.-R., Obot, E., Kanamitie, D.T., Sifa, J.S. and Aidoo, L.A. (2024). Cause-and-effect (Fishbone) diagram: A tool for generating and organizing quality improvement ideas. </a:t>
            </a:r>
            <a:r>
              <a:rPr kumimoji="0" lang="en-US" altLang="en-US" sz="14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Innovations Journals</a:t>
            </a: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[online] 7(2), pp.85–87. doi:10.36401/JQSH-23-42.</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Lockwood, B. and Tam, E. (2026). </a:t>
            </a:r>
            <a:r>
              <a:rPr kumimoji="0" lang="en-US" altLang="en-US" sz="14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Impacts of taxation on small businesses: Business rates in the UK - post</a:t>
            </a: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[online] POST. Available at: https://post.parliament.uk/impacts-of-taxation-on-small-businesses-business-rates-in-the-uk/ [Accessed 20 Oct. 2026].</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Luo, L., Hong, Q. and Zhong, M. (2024). The application of 5W2H management model in the construction of enterprise economic and strategic management system. </a:t>
            </a:r>
            <a:r>
              <a:rPr kumimoji="0" lang="en-US" altLang="en-US" sz="14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Applied mathematics and nonlinear sciences</a:t>
            </a: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9(1). doi:10.2478/amns-2024-0776.</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Office for National Statistics (2025). </a:t>
            </a:r>
            <a:r>
              <a:rPr kumimoji="0" lang="en-US" altLang="en-US" sz="14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Who has access to hybrid work in Great Britain?</a:t>
            </a: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[online] Ons.gov.uk. Available at: https://www.ons.gov.uk/employmentandlabourmarket/peopleinwork/employmentandemployeetypes/articles/whohasaccesstohybridworkingreatbritain/2025-06-11 [Accessed 20 Oct. 2026].</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WRAP (2021). </a:t>
            </a:r>
            <a:r>
              <a:rPr kumimoji="0" lang="en-US" altLang="en-US" sz="14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Reducing food waste</a:t>
            </a:r>
            <a:r>
              <a:rPr kumimoji="0" lang="en-US" altLang="en-US" sz="1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[online] WRAP - The Waste and Resources Action Programme. Available at: https://www.wrap.ngo/what-we-do/future-proof-food/reducing-food-waste [Accessed 20 Oct. 2026].</a:t>
            </a:r>
            <a:endParaRPr kumimoji="0" lang="en-US" altLang="en-US"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9125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7722761" y="935647"/>
            <a:ext cx="4340631" cy="2420202"/>
          </a:xfrm>
        </p:spPr>
        <p:txBody>
          <a:bodyPr vert="horz" lIns="91440" tIns="45720" rIns="91440" bIns="45720" rtlCol="0" anchor="b">
            <a:normAutofit/>
          </a:bodyPr>
          <a:lstStyle/>
          <a:p>
            <a:r>
              <a:rPr lang="en-US" sz="4100" dirty="0"/>
              <a:t>				</a:t>
            </a:r>
            <a:r>
              <a:rPr lang="en-US" sz="5400" b="1" dirty="0"/>
              <a:t>Questions</a:t>
            </a:r>
            <a:r>
              <a:rPr lang="en-US" sz="5400" dirty="0"/>
              <a:t> </a:t>
            </a:r>
          </a:p>
        </p:txBody>
      </p:sp>
      <p:pic>
        <p:nvPicPr>
          <p:cNvPr id="1030" name="Picture 6" descr="Thank You Images - Free Download on Freepik">
            <a:extLst>
              <a:ext uri="{FF2B5EF4-FFF2-40B4-BE49-F238E27FC236}">
                <a16:creationId xmlns:a16="http://schemas.microsoft.com/office/drawing/2014/main" id="{4E528340-6F23-E58F-AD00-71C55AF8F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43" r="174" b="3"/>
          <a:stretch/>
        </p:blipFill>
        <p:spPr bwMode="auto">
          <a:xfrm>
            <a:off x="929675" y="1250067"/>
            <a:ext cx="4213521" cy="4326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449</TotalTime>
  <Words>2279</Words>
  <Application>Microsoft Office PowerPoint</Application>
  <PresentationFormat>Widescreen</PresentationFormat>
  <Paragraphs>144</Paragraphs>
  <Slides>11</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vt:lpstr>
      <vt:lpstr>Aptos</vt:lpstr>
      <vt:lpstr>Arial</vt:lpstr>
      <vt:lpstr>Century Gothic</vt:lpstr>
      <vt:lpstr>Times New Roman</vt:lpstr>
      <vt:lpstr>Wingdings 3</vt:lpstr>
      <vt:lpstr>Wisp</vt:lpstr>
      <vt:lpstr>MODULE NAME problem solving and decision MODULE CODE Lcm4004 STUDENT NAME julio cesar Lerbours moreta STUDENT ID 2537862 LECTURER anita nan Assignment 1: Presentation</vt:lpstr>
      <vt:lpstr>OVERVIEW</vt:lpstr>
      <vt:lpstr>Introduction</vt:lpstr>
      <vt:lpstr>Company background</vt:lpstr>
      <vt:lpstr>Problem: nature and scope</vt:lpstr>
      <vt:lpstr>PESTLE ANALYSIS: Basil’s Bakery </vt:lpstr>
      <vt:lpstr>PESTLE ANALYSIS: Basil’s Bakery </vt:lpstr>
      <vt:lpstr>Cause and effect analysis (Fishbone diagram) </vt:lpstr>
      <vt:lpstr>Conclusion</vt:lpstr>
      <vt:lpstr>References </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 Nan</dc:creator>
  <cp:lastModifiedBy>Julio cesar Lerbours moreta</cp:lastModifiedBy>
  <cp:revision>96</cp:revision>
  <dcterms:created xsi:type="dcterms:W3CDTF">2024-10-08T15:58:04Z</dcterms:created>
  <dcterms:modified xsi:type="dcterms:W3CDTF">2026-10-26T15:06:01Z</dcterms:modified>
</cp:coreProperties>
</file>