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tableStyles" Target="tableStyle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theme" Target="theme/theme1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viewProps" Target="viewProps.xml" /><Relationship Id="rId5" Type="http://schemas.openxmlformats.org/officeDocument/2006/relationships/slide" Target="slides/slide4.xml" /><Relationship Id="rId10" Type="http://schemas.openxmlformats.org/officeDocument/2006/relationships/presProps" Target="presProps.xml" /><Relationship Id="rId4" Type="http://schemas.openxmlformats.org/officeDocument/2006/relationships/slide" Target="slides/slide3.xml" /><Relationship Id="rId9" Type="http://schemas.openxmlformats.org/officeDocument/2006/relationships/notesMaster" Target="notesMasters/notesMaster1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DB35FA-0767-A54C-8AC0-B84D78F95ADB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1EB4E0-8831-8D41-8204-5431D0374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685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1, </a:t>
            </a:r>
            <a:r>
              <a:rPr lang="en-US" sz="1200">
                <a:solidFill>
                  <a:srgbClr val="373A3C"/>
                </a:solidFill>
              </a:rPr>
              <a:t>BBC, </a:t>
            </a:r>
            <a:r>
              <a:rPr lang="en-US" sz="1200" i="1">
                <a:solidFill>
                  <a:srgbClr val="373A3C"/>
                </a:solidFill>
              </a:rPr>
              <a:t>Modern Orthodoxy, </a:t>
            </a:r>
            <a:r>
              <a:rPr lang="en-US" sz="1200">
                <a:solidFill>
                  <a:srgbClr val="373A3C"/>
                </a:solidFill>
              </a:rPr>
              <a:t>2013, &lt;https://www.bbc.co.uk/religion/religions/judaism/subdivisions/modernorthodoxy_1.shtml&gt;[Accessed on 3</a:t>
            </a:r>
            <a:r>
              <a:rPr lang="en-US" sz="1200" baseline="30000">
                <a:solidFill>
                  <a:srgbClr val="373A3C"/>
                </a:solidFill>
              </a:rPr>
              <a:t>rd</a:t>
            </a:r>
            <a:r>
              <a:rPr lang="en-US" sz="1200">
                <a:solidFill>
                  <a:srgbClr val="373A3C"/>
                </a:solidFill>
              </a:rPr>
              <a:t> June 2021].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1EB4E0-8831-8D41-8204-5431D03749E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97893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1EB4E0-8831-8D41-8204-5431D03749E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8347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111DE6-E6FB-9C4A-AB2E-ACE037BD26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B4C8AF-32C4-0449-8F9B-7B423FB841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326887-2453-B642-ADF9-D34919D38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803-64F3-5442-80F9-85DBD1F55E98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B01CAE-1D25-994A-86EC-17DBB8AEC3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DD222A-BE90-2140-982D-62F95E6440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576D1-F0DD-4F4E-BDE2-3BD1DA4B8F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905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BA44AD-BB36-1642-BA6C-6A06A8DBD4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9E5B52-262F-A14E-A807-A9F26141E0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A19AEF-900F-F349-BB7B-27ECE3A702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803-64F3-5442-80F9-85DBD1F55E98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2C66E5-E847-2546-83B4-8BC230471B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F1CDA6-9BD9-4046-8E3F-75E19F2FD6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576D1-F0DD-4F4E-BDE2-3BD1DA4B8F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2354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FB568A-DE59-E443-9891-BCDE12340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730975-7F5C-8646-9C2E-7E34D4AC87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7C218A-8C4D-AA47-AE45-718DB4C2B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803-64F3-5442-80F9-85DBD1F55E98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25719B-A255-0C43-A836-167C15DE23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370EBF-497D-3749-81C9-A9D9EA2081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576D1-F0DD-4F4E-BDE2-3BD1DA4B8F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6257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E4CAD0-B92E-974A-BD79-627B88C2C1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4C503C-9311-174A-9378-14AC23E3B3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9AF602-746B-A148-ABA1-EEDD6BA5B4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C82830-4301-A04A-B500-DD50EF44CA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803-64F3-5442-80F9-85DBD1F55E98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79A80D-0DB7-E443-982F-15829B4CA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927199-A7DF-B04A-8A33-E51385AAC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576D1-F0DD-4F4E-BDE2-3BD1DA4B8F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4008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36382F-12D5-174A-9AD9-6E0FA5D6E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209576-CB55-034D-A949-C8E7E180CE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F78E1D-9F7E-B145-8162-E5BE806D82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8D24ED9-1980-D74C-85FB-46BAF7AA41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FE0DE04-8C88-E545-8C46-9EA628C6230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1F6CF3-1DAA-514F-8F5F-98560247D5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803-64F3-5442-80F9-85DBD1F55E98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2204D75-48BF-0748-AEBB-C49F71E75A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A5B0FE8-4D48-8246-900F-9C502E8A24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576D1-F0DD-4F4E-BDE2-3BD1DA4B8F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6034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C6E454-ADEB-0F45-8CD4-562314DD3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82D1112-5668-1043-BE4B-E725871E95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803-64F3-5442-80F9-85DBD1F55E98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40E9CB-3FC6-CA4C-93CA-C28AF3E6F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41D8CC1-4C0F-DE41-8C9C-DF14D97B5B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576D1-F0DD-4F4E-BDE2-3BD1DA4B8F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07156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11BA444-08AA-6E44-A474-BF1F892348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803-64F3-5442-80F9-85DBD1F55E98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B05804-EC07-F045-AC6B-2234F0F3F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C9B878-5C6A-7E41-BAFC-4709657F58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576D1-F0DD-4F4E-BDE2-3BD1DA4B8F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9656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385B80-EC8F-674E-B2B4-DB0CB242FF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8F3ADC-882C-E54E-ACF9-E03BA5583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B27DAD1-9173-B54C-B292-3B2D42512C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3F88A0-E79D-3144-8D27-13E7DAA448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803-64F3-5442-80F9-85DBD1F55E98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5A06CD-5F1B-9B4B-8CB8-CE3F1D28BC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DB7427-47D6-F448-A02B-9800B710C7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576D1-F0DD-4F4E-BDE2-3BD1DA4B8F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463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718DB7-A3AC-2B45-B1DE-5ECC14B46E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B64F297-4BCD-4849-9296-C514B02CF88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DAD56B-F99B-9449-ADB6-329D2F9716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2EEBA8-C0ED-8643-8A46-AD00ECE08A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803-64F3-5442-80F9-85DBD1F55E98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16813F-44D5-954C-BA26-2801032FCF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90F61A-37CF-8447-B305-574F7ECC15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576D1-F0DD-4F4E-BDE2-3BD1DA4B8F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665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C8CE81-C890-3E48-87D7-3CFF63F5E4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AD5E43-9AA4-2448-A6DA-5F03FC5A06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031C7F-C695-2C4A-9E33-2872D13625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803-64F3-5442-80F9-85DBD1F55E98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C2A8CA-024E-384A-9510-A21BD2ED0A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56108C-40D9-4E41-8103-6713A14242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576D1-F0DD-4F4E-BDE2-3BD1DA4B8F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1206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8308C4B-061E-8C4D-9ACF-4808A04474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CEF52A0-8A06-084B-8388-559E9AB89D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BB651B-AD05-1548-9692-B1F786E53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803-64F3-5442-80F9-85DBD1F55E98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39427F-6A33-2F49-89DA-9B1FCA3B3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216F38-8A6C-1549-993B-3B7FD35393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576D1-F0DD-4F4E-BDE2-3BD1DA4B8F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13407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7CFF184-46C0-9948-B548-6FCFD5A8E0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378486-E1FB-D54F-BF61-D5A9A2F1BC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4CF420-84BF-224D-BA9E-000F069855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C61803-64F3-5442-80F9-85DBD1F55E98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E17010-B8FE-0640-9FFD-347BAC5C39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860939-FE46-4041-A885-CF7BE1C382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6576D1-F0DD-4F4E-BDE2-3BD1DA4B8F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931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l.uk/sacred-texts/articles/the-torah" TargetMode="External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2.xml" /><Relationship Id="rId5" Type="http://schemas.openxmlformats.org/officeDocument/2006/relationships/hyperlink" Target="https://www.jweekly.com/2017/10/03/five-takeaways-new-survey-modern-orthodox-jews/" TargetMode="External" /><Relationship Id="rId4" Type="http://schemas.openxmlformats.org/officeDocument/2006/relationships/hyperlink" Target="https://en.wikipedia.org/wiki/Joseph_B._Soloveitchik" TargetMode="Externa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>
            <a:extLst>
              <a:ext uri="{FF2B5EF4-FFF2-40B4-BE49-F238E27FC236}">
                <a16:creationId xmlns:a16="http://schemas.microsoft.com/office/drawing/2014/main" id="{88294908-8B00-4F58-BBBA-20F71A40AA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Freeform: Shape 9">
            <a:extLst>
              <a:ext uri="{FF2B5EF4-FFF2-40B4-BE49-F238E27FC236}">
                <a16:creationId xmlns:a16="http://schemas.microsoft.com/office/drawing/2014/main" id="{4364C879-1404-4203-8E9D-CC5DE0A621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2782" y="-1386168"/>
            <a:ext cx="2424873" cy="3611191"/>
          </a:xfrm>
          <a:custGeom>
            <a:avLst/>
            <a:gdLst>
              <a:gd name="connsiteX0" fmla="*/ 0 w 2424873"/>
              <a:gd name="connsiteY0" fmla="*/ 2424874 h 3611191"/>
              <a:gd name="connsiteX1" fmla="*/ 2424873 w 2424873"/>
              <a:gd name="connsiteY1" fmla="*/ 0 h 3611191"/>
              <a:gd name="connsiteX2" fmla="*/ 2424873 w 2424873"/>
              <a:gd name="connsiteY2" fmla="*/ 3611191 h 3611191"/>
              <a:gd name="connsiteX3" fmla="*/ 1186317 w 2424873"/>
              <a:gd name="connsiteY3" fmla="*/ 3611191 h 3611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24873" h="3611191">
                <a:moveTo>
                  <a:pt x="0" y="2424874"/>
                </a:moveTo>
                <a:lnTo>
                  <a:pt x="2424873" y="0"/>
                </a:lnTo>
                <a:lnTo>
                  <a:pt x="2424873" y="3611191"/>
                </a:lnTo>
                <a:lnTo>
                  <a:pt x="1186317" y="3611191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5" name="Freeform: Shape 11">
            <a:extLst>
              <a:ext uri="{FF2B5EF4-FFF2-40B4-BE49-F238E27FC236}">
                <a16:creationId xmlns:a16="http://schemas.microsoft.com/office/drawing/2014/main" id="{84617302-4B0D-4351-A6BB-6F0930D943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571000" y="-338582"/>
            <a:ext cx="1635955" cy="1635955"/>
          </a:xfrm>
          <a:custGeom>
            <a:avLst/>
            <a:gdLst>
              <a:gd name="connsiteX0" fmla="*/ 0 w 1635955"/>
              <a:gd name="connsiteY0" fmla="*/ 957987 h 1635955"/>
              <a:gd name="connsiteX1" fmla="*/ 957987 w 1635955"/>
              <a:gd name="connsiteY1" fmla="*/ 0 h 1635955"/>
              <a:gd name="connsiteX2" fmla="*/ 1635955 w 1635955"/>
              <a:gd name="connsiteY2" fmla="*/ 0 h 1635955"/>
              <a:gd name="connsiteX3" fmla="*/ 1635955 w 1635955"/>
              <a:gd name="connsiteY3" fmla="*/ 1635955 h 1635955"/>
              <a:gd name="connsiteX4" fmla="*/ 0 w 1635955"/>
              <a:gd name="connsiteY4" fmla="*/ 1635955 h 1635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35955" h="1635955">
                <a:moveTo>
                  <a:pt x="0" y="957987"/>
                </a:moveTo>
                <a:lnTo>
                  <a:pt x="957987" y="0"/>
                </a:lnTo>
                <a:lnTo>
                  <a:pt x="1635955" y="0"/>
                </a:lnTo>
                <a:lnTo>
                  <a:pt x="1635955" y="1635955"/>
                </a:lnTo>
                <a:lnTo>
                  <a:pt x="0" y="1635955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Freeform: Shape 13">
            <a:extLst>
              <a:ext uri="{FF2B5EF4-FFF2-40B4-BE49-F238E27FC236}">
                <a16:creationId xmlns:a16="http://schemas.microsoft.com/office/drawing/2014/main" id="{DA2C7802-C2E0-4218-8F89-8DD7CCD2CD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9627985" y="-6588"/>
            <a:ext cx="4059393" cy="2548110"/>
          </a:xfrm>
          <a:custGeom>
            <a:avLst/>
            <a:gdLst>
              <a:gd name="connsiteX0" fmla="*/ 0 w 4059393"/>
              <a:gd name="connsiteY0" fmla="*/ 1511282 h 2548110"/>
              <a:gd name="connsiteX1" fmla="*/ 1511282 w 4059393"/>
              <a:gd name="connsiteY1" fmla="*/ 0 h 2548110"/>
              <a:gd name="connsiteX2" fmla="*/ 4059393 w 4059393"/>
              <a:gd name="connsiteY2" fmla="*/ 2548110 h 2548110"/>
              <a:gd name="connsiteX3" fmla="*/ 0 w 4059393"/>
              <a:gd name="connsiteY3" fmla="*/ 2548110 h 2548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59393" h="2548110">
                <a:moveTo>
                  <a:pt x="0" y="1511282"/>
                </a:moveTo>
                <a:lnTo>
                  <a:pt x="1511282" y="0"/>
                </a:lnTo>
                <a:lnTo>
                  <a:pt x="4059393" y="2548110"/>
                </a:lnTo>
                <a:lnTo>
                  <a:pt x="0" y="254811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Rectangle 15">
            <a:extLst>
              <a:ext uri="{FF2B5EF4-FFF2-40B4-BE49-F238E27FC236}">
                <a16:creationId xmlns:a16="http://schemas.microsoft.com/office/drawing/2014/main" id="{A6D7111A-21E5-4EE9-8A78-10E5530F01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262924" y="1465780"/>
            <a:ext cx="1185708" cy="118570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" name="Freeform: Shape 17">
            <a:extLst>
              <a:ext uri="{FF2B5EF4-FFF2-40B4-BE49-F238E27FC236}">
                <a16:creationId xmlns:a16="http://schemas.microsoft.com/office/drawing/2014/main" id="{A3969E80-A77B-49FC-9122-D89AFD5EE1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-29557" y="5198743"/>
            <a:ext cx="2444907" cy="2366116"/>
          </a:xfrm>
          <a:custGeom>
            <a:avLst/>
            <a:gdLst>
              <a:gd name="connsiteX0" fmla="*/ 0 w 2203753"/>
              <a:gd name="connsiteY0" fmla="*/ 0 h 2132734"/>
              <a:gd name="connsiteX1" fmla="*/ 2203753 w 2203753"/>
              <a:gd name="connsiteY1" fmla="*/ 0 h 2132734"/>
              <a:gd name="connsiteX2" fmla="*/ 2203753 w 2203753"/>
              <a:gd name="connsiteY2" fmla="*/ 576461 h 2132734"/>
              <a:gd name="connsiteX3" fmla="*/ 647480 w 2203753"/>
              <a:gd name="connsiteY3" fmla="*/ 2132734 h 2132734"/>
              <a:gd name="connsiteX4" fmla="*/ 0 w 2203753"/>
              <a:gd name="connsiteY4" fmla="*/ 1485255 h 2132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03753" h="2132734">
                <a:moveTo>
                  <a:pt x="0" y="0"/>
                </a:moveTo>
                <a:lnTo>
                  <a:pt x="2203753" y="0"/>
                </a:lnTo>
                <a:lnTo>
                  <a:pt x="2203753" y="576461"/>
                </a:lnTo>
                <a:lnTo>
                  <a:pt x="647480" y="2132734"/>
                </a:lnTo>
                <a:lnTo>
                  <a:pt x="0" y="1485255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3" name="Rectangle 19">
            <a:extLst>
              <a:ext uri="{FF2B5EF4-FFF2-40B4-BE49-F238E27FC236}">
                <a16:creationId xmlns:a16="http://schemas.microsoft.com/office/drawing/2014/main" id="{1849CA57-76BD-4CF2-80BA-D7A46A01B7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769787" y="5439893"/>
            <a:ext cx="928467" cy="928467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Freeform: Shape 21">
            <a:extLst>
              <a:ext uri="{FF2B5EF4-FFF2-40B4-BE49-F238E27FC236}">
                <a16:creationId xmlns:a16="http://schemas.microsoft.com/office/drawing/2014/main" id="{35E9085E-E730-4768-83D4-6CB7E98971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3401311" y="734311"/>
            <a:ext cx="5389379" cy="5389379"/>
          </a:xfrm>
          <a:custGeom>
            <a:avLst/>
            <a:gdLst>
              <a:gd name="connsiteX0" fmla="*/ 0 w 5389379"/>
              <a:gd name="connsiteY0" fmla="*/ 540040 h 5389379"/>
              <a:gd name="connsiteX1" fmla="*/ 540040 w 5389379"/>
              <a:gd name="connsiteY1" fmla="*/ 0 h 5389379"/>
              <a:gd name="connsiteX2" fmla="*/ 5389379 w 5389379"/>
              <a:gd name="connsiteY2" fmla="*/ 0 h 5389379"/>
              <a:gd name="connsiteX3" fmla="*/ 5389379 w 5389379"/>
              <a:gd name="connsiteY3" fmla="*/ 4838655 h 5389379"/>
              <a:gd name="connsiteX4" fmla="*/ 4838655 w 5389379"/>
              <a:gd name="connsiteY4" fmla="*/ 5389379 h 5389379"/>
              <a:gd name="connsiteX5" fmla="*/ 0 w 5389379"/>
              <a:gd name="connsiteY5" fmla="*/ 5389379 h 5389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89379" h="5389379">
                <a:moveTo>
                  <a:pt x="0" y="540040"/>
                </a:moveTo>
                <a:lnTo>
                  <a:pt x="540040" y="0"/>
                </a:lnTo>
                <a:lnTo>
                  <a:pt x="5389379" y="0"/>
                </a:lnTo>
                <a:lnTo>
                  <a:pt x="5389379" y="4838655"/>
                </a:lnTo>
                <a:lnTo>
                  <a:pt x="4838655" y="5389379"/>
                </a:lnTo>
                <a:lnTo>
                  <a:pt x="0" y="538937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7" name="Freeform: Shape 23">
            <a:extLst>
              <a:ext uri="{FF2B5EF4-FFF2-40B4-BE49-F238E27FC236}">
                <a16:creationId xmlns:a16="http://schemas.microsoft.com/office/drawing/2014/main" id="{973272FE-A474-4CAE-8CA2-BCC8B476C3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2700283" y="33283"/>
            <a:ext cx="6791435" cy="6791435"/>
          </a:xfrm>
          <a:custGeom>
            <a:avLst/>
            <a:gdLst>
              <a:gd name="connsiteX0" fmla="*/ 1860938 w 6791435"/>
              <a:gd name="connsiteY0" fmla="*/ 81158 h 6791435"/>
              <a:gd name="connsiteX1" fmla="*/ 1942096 w 6791435"/>
              <a:gd name="connsiteY1" fmla="*/ 0 h 6791435"/>
              <a:gd name="connsiteX2" fmla="*/ 6791435 w 6791435"/>
              <a:gd name="connsiteY2" fmla="*/ 0 h 6791435"/>
              <a:gd name="connsiteX3" fmla="*/ 6791435 w 6791435"/>
              <a:gd name="connsiteY3" fmla="*/ 4838655 h 6791435"/>
              <a:gd name="connsiteX4" fmla="*/ 6710277 w 6791435"/>
              <a:gd name="connsiteY4" fmla="*/ 4919813 h 6791435"/>
              <a:gd name="connsiteX5" fmla="*/ 6710277 w 6791435"/>
              <a:gd name="connsiteY5" fmla="*/ 81158 h 6791435"/>
              <a:gd name="connsiteX6" fmla="*/ 0 w 6791435"/>
              <a:gd name="connsiteY6" fmla="*/ 1942096 h 6791435"/>
              <a:gd name="connsiteX7" fmla="*/ 81158 w 6791435"/>
              <a:gd name="connsiteY7" fmla="*/ 1860938 h 6791435"/>
              <a:gd name="connsiteX8" fmla="*/ 81158 w 6791435"/>
              <a:gd name="connsiteY8" fmla="*/ 6710277 h 6791435"/>
              <a:gd name="connsiteX9" fmla="*/ 4919813 w 6791435"/>
              <a:gd name="connsiteY9" fmla="*/ 6710277 h 6791435"/>
              <a:gd name="connsiteX10" fmla="*/ 4838655 w 6791435"/>
              <a:gd name="connsiteY10" fmla="*/ 6791435 h 6791435"/>
              <a:gd name="connsiteX11" fmla="*/ 0 w 6791435"/>
              <a:gd name="connsiteY11" fmla="*/ 6791435 h 6791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791435" h="6791435">
                <a:moveTo>
                  <a:pt x="1860938" y="81158"/>
                </a:moveTo>
                <a:lnTo>
                  <a:pt x="1942096" y="0"/>
                </a:lnTo>
                <a:lnTo>
                  <a:pt x="6791435" y="0"/>
                </a:lnTo>
                <a:lnTo>
                  <a:pt x="6791435" y="4838655"/>
                </a:lnTo>
                <a:lnTo>
                  <a:pt x="6710277" y="4919813"/>
                </a:lnTo>
                <a:lnTo>
                  <a:pt x="6710277" y="81158"/>
                </a:lnTo>
                <a:close/>
                <a:moveTo>
                  <a:pt x="0" y="1942096"/>
                </a:moveTo>
                <a:lnTo>
                  <a:pt x="81158" y="1860938"/>
                </a:lnTo>
                <a:lnTo>
                  <a:pt x="81158" y="6710277"/>
                </a:lnTo>
                <a:lnTo>
                  <a:pt x="4919813" y="6710277"/>
                </a:lnTo>
                <a:lnTo>
                  <a:pt x="4838655" y="6791435"/>
                </a:lnTo>
                <a:lnTo>
                  <a:pt x="0" y="6791435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AEDECE7-4621-1548-AE26-DEAB2C82C1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39633" y="4518923"/>
            <a:ext cx="3312734" cy="1141851"/>
          </a:xfrm>
          <a:noFill/>
        </p:spPr>
        <p:txBody>
          <a:bodyPr>
            <a:normAutofit/>
          </a:bodyPr>
          <a:lstStyle/>
          <a:p>
            <a:r>
              <a:rPr lang="en-US" sz="2000">
                <a:solidFill>
                  <a:srgbClr val="080808"/>
                </a:solidFill>
              </a:rPr>
              <a:t>By Alana Richards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5F51BCB-17E2-A44E-A724-DCD41DDFE1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04642" y="2353641"/>
            <a:ext cx="5782716" cy="2150719"/>
          </a:xfrm>
          <a:noFill/>
        </p:spPr>
        <p:txBody>
          <a:bodyPr anchor="ctr">
            <a:normAutofit/>
          </a:bodyPr>
          <a:lstStyle/>
          <a:p>
            <a:r>
              <a:rPr lang="en-US" sz="3600">
                <a:solidFill>
                  <a:srgbClr val="080808"/>
                </a:solidFill>
              </a:rPr>
              <a:t>Modern Orthodox Judaism</a:t>
            </a:r>
          </a:p>
        </p:txBody>
      </p:sp>
      <p:sp>
        <p:nvSpPr>
          <p:cNvPr id="29" name="Freeform: Shape 25">
            <a:extLst>
              <a:ext uri="{FF2B5EF4-FFF2-40B4-BE49-F238E27FC236}">
                <a16:creationId xmlns:a16="http://schemas.microsoft.com/office/drawing/2014/main" id="{E07981EA-05A6-437C-88D7-B377B92B03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9629823" y="5457591"/>
            <a:ext cx="2231794" cy="2568811"/>
          </a:xfrm>
          <a:custGeom>
            <a:avLst/>
            <a:gdLst>
              <a:gd name="connsiteX0" fmla="*/ 0 w 2940086"/>
              <a:gd name="connsiteY0" fmla="*/ 0 h 3384061"/>
              <a:gd name="connsiteX1" fmla="*/ 2496112 w 2940086"/>
              <a:gd name="connsiteY1" fmla="*/ 0 h 3384061"/>
              <a:gd name="connsiteX2" fmla="*/ 2940086 w 2940086"/>
              <a:gd name="connsiteY2" fmla="*/ 443975 h 3384061"/>
              <a:gd name="connsiteX3" fmla="*/ 0 w 2940086"/>
              <a:gd name="connsiteY3" fmla="*/ 3384061 h 3384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40086" h="3384061">
                <a:moveTo>
                  <a:pt x="0" y="0"/>
                </a:moveTo>
                <a:lnTo>
                  <a:pt x="2496112" y="0"/>
                </a:lnTo>
                <a:lnTo>
                  <a:pt x="2940086" y="443975"/>
                </a:lnTo>
                <a:lnTo>
                  <a:pt x="0" y="3384061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4" name="Rectangle 27">
            <a:extLst>
              <a:ext uri="{FF2B5EF4-FFF2-40B4-BE49-F238E27FC236}">
                <a16:creationId xmlns:a16="http://schemas.microsoft.com/office/drawing/2014/main" id="{15E3C750-986E-4769-B1AE-49289FBEE7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9720059" y="5243545"/>
            <a:ext cx="959985" cy="959985"/>
          </a:xfrm>
          <a:prstGeom prst="rect">
            <a:avLst/>
          </a:pr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7994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8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7D218C8A-556D-B445-A1B3-90D6C37CA2E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88" r="32580" b="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21" name="Rectangle 10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2C5094D-A925-F847-AEA0-9EE808717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124712"/>
          </a:xfrm>
        </p:spPr>
        <p:txBody>
          <a:bodyPr anchor="b">
            <a:normAutofit/>
          </a:bodyPr>
          <a:lstStyle/>
          <a:p>
            <a:r>
              <a:rPr lang="en-US" sz="2800"/>
              <a:t>What is Modern Orthodox?</a:t>
            </a:r>
          </a:p>
        </p:txBody>
      </p:sp>
      <p:sp>
        <p:nvSpPr>
          <p:cNvPr id="22" name="Rectangle 12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Rectangle 14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F55820-9186-9B4A-8B84-27E9CF275C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9283" y="2452624"/>
            <a:ext cx="3438906" cy="3207258"/>
          </a:xfrm>
        </p:spPr>
        <p:txBody>
          <a:bodyPr anchor="t">
            <a:noAutofit/>
          </a:bodyPr>
          <a:lstStyle/>
          <a:p>
            <a:r>
              <a:rPr lang="en-US" sz="1600"/>
              <a:t>The term ‘orthodox’ first appears in a Jewish context in the first half of the 19</a:t>
            </a:r>
            <a:r>
              <a:rPr lang="en-US" sz="1600" baseline="30000"/>
              <a:t>th</a:t>
            </a:r>
            <a:r>
              <a:rPr lang="en-US" sz="1600"/>
              <a:t> century.</a:t>
            </a:r>
          </a:p>
          <a:p>
            <a:pPr marL="0" indent="0">
              <a:buNone/>
            </a:pPr>
            <a:endParaRPr lang="en-US" sz="1600"/>
          </a:p>
          <a:p>
            <a:r>
              <a:rPr lang="en-US" sz="1600"/>
              <a:t>The term has been used to reference a specific trend of orthodoxy, an example would be Modern Orthodox Judaism.</a:t>
            </a:r>
          </a:p>
          <a:p>
            <a:pPr marL="0" indent="0">
              <a:buNone/>
            </a:pPr>
            <a:endParaRPr lang="en-US" sz="1600"/>
          </a:p>
          <a:p>
            <a:r>
              <a:rPr lang="en-US" sz="1600"/>
              <a:t>Modern Orthodox Judaism is a way to for Jews to maintain Jewish law, customs and obsservance, whilst allowing themselves to gain ‘secular knowledge, science, and modern ideas, this was a way to bridge orthodox Judaism and Modernity’.1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25C57C8-162A-D844-BAE8-D08313B15CB4}"/>
              </a:ext>
            </a:extLst>
          </p:cNvPr>
          <p:cNvSpPr txBox="1"/>
          <p:nvPr/>
        </p:nvSpPr>
        <p:spPr>
          <a:xfrm>
            <a:off x="4113663" y="6488658"/>
            <a:ext cx="23860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/>
              <a:t>(Footnote in notes)</a:t>
            </a:r>
          </a:p>
        </p:txBody>
      </p:sp>
    </p:spTree>
    <p:extLst>
      <p:ext uri="{BB962C8B-B14F-4D97-AF65-F5344CB8AC3E}">
        <p14:creationId xmlns:p14="http://schemas.microsoft.com/office/powerpoint/2010/main" val="29372768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8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1CF3F7C-4A2F-254C-BD43-2CF30734C2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2565" y="0"/>
            <a:ext cx="4620584" cy="159394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Rabbi Joseph Soloveitchik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FD0CBBD0-2941-B747-B185-C133213FB87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247"/>
          <a:stretch/>
        </p:blipFill>
        <p:spPr>
          <a:xfrm>
            <a:off x="6704463" y="0"/>
            <a:ext cx="5487537" cy="685800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83B193A-F432-C848-AF6F-59C9ED2DD3A3}"/>
              </a:ext>
            </a:extLst>
          </p:cNvPr>
          <p:cNvSpPr txBox="1"/>
          <p:nvPr/>
        </p:nvSpPr>
        <p:spPr>
          <a:xfrm>
            <a:off x="1007092" y="2194648"/>
            <a:ext cx="521969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/>
              <a:t>Influencial in Modern Orthodox in 19</a:t>
            </a:r>
            <a:r>
              <a:rPr lang="en-US" baseline="30000"/>
              <a:t>th</a:t>
            </a:r>
            <a:r>
              <a:rPr lang="en-US"/>
              <a:t> century.</a:t>
            </a:r>
          </a:p>
          <a:p>
            <a:pPr algn="l"/>
            <a:endParaRPr lang="en-US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/>
              <a:t>Rabbi Soloveitchik developed Hirsh’s idea of Torah Im Derekh Eretz and produced Torah Umaddah.</a:t>
            </a:r>
          </a:p>
          <a:p>
            <a:pPr algn="l"/>
            <a:endParaRPr lang="en-US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/>
              <a:t>Torah Umaddah translates to ‘Torah and Science’.</a:t>
            </a:r>
          </a:p>
          <a:p>
            <a:pPr algn="l"/>
            <a:endParaRPr lang="en-US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/>
              <a:t>Due to his influence, Modern Orthodox Movement responds to new issues.</a:t>
            </a:r>
          </a:p>
        </p:txBody>
      </p:sp>
    </p:spTree>
    <p:extLst>
      <p:ext uri="{BB962C8B-B14F-4D97-AF65-F5344CB8AC3E}">
        <p14:creationId xmlns:p14="http://schemas.microsoft.com/office/powerpoint/2010/main" val="34685946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37">
            <a:extLst>
              <a:ext uri="{FF2B5EF4-FFF2-40B4-BE49-F238E27FC236}">
                <a16:creationId xmlns:a16="http://schemas.microsoft.com/office/drawing/2014/main" id="{23E547B5-89CF-4EC0-96DE-25771AED07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3F0B8CEB-8279-4E5E-A0CE-1FC9F71736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782" y="0"/>
            <a:ext cx="7421217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DA1ADF-56E8-AF4B-BC15-C412D7C53C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18108" y="-233788"/>
            <a:ext cx="4140014" cy="1330839"/>
          </a:xfrm>
        </p:spPr>
        <p:txBody>
          <a:bodyPr>
            <a:normAutofit/>
          </a:bodyPr>
          <a:lstStyle/>
          <a:p>
            <a:r>
              <a:rPr lang="en-US"/>
              <a:t>Beliefs</a:t>
            </a:r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1E653917-9274-EA4A-B2DB-A5C0EBEC42D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14" r="28801" b="1"/>
          <a:stretch/>
        </p:blipFill>
        <p:spPr>
          <a:xfrm>
            <a:off x="20" y="10"/>
            <a:ext cx="6901711" cy="6857990"/>
          </a:xfrm>
          <a:custGeom>
            <a:avLst/>
            <a:gdLst/>
            <a:ahLst/>
            <a:cxnLst/>
            <a:rect l="l" t="t" r="r" b="b"/>
            <a:pathLst>
              <a:path w="6901731" h="6858000">
                <a:moveTo>
                  <a:pt x="0" y="0"/>
                </a:moveTo>
                <a:lnTo>
                  <a:pt x="6897896" y="5958"/>
                </a:lnTo>
                <a:lnTo>
                  <a:pt x="6866823" y="62592"/>
                </a:lnTo>
                <a:lnTo>
                  <a:pt x="6901731" y="89476"/>
                </a:lnTo>
                <a:lnTo>
                  <a:pt x="6901731" y="103833"/>
                </a:lnTo>
                <a:lnTo>
                  <a:pt x="6900034" y="110092"/>
                </a:lnTo>
                <a:lnTo>
                  <a:pt x="6901731" y="113679"/>
                </a:lnTo>
                <a:lnTo>
                  <a:pt x="6901731" y="405560"/>
                </a:lnTo>
                <a:lnTo>
                  <a:pt x="6900456" y="429509"/>
                </a:lnTo>
                <a:cubicBezTo>
                  <a:pt x="6892773" y="535647"/>
                  <a:pt x="6878314" y="537918"/>
                  <a:pt x="6886342" y="636808"/>
                </a:cubicBezTo>
                <a:cubicBezTo>
                  <a:pt x="6892506" y="756883"/>
                  <a:pt x="6864504" y="771443"/>
                  <a:pt x="6851784" y="839073"/>
                </a:cubicBezTo>
                <a:cubicBezTo>
                  <a:pt x="6838675" y="892655"/>
                  <a:pt x="6864124" y="961738"/>
                  <a:pt x="6845760" y="994930"/>
                </a:cubicBezTo>
                <a:cubicBezTo>
                  <a:pt x="6833572" y="1024166"/>
                  <a:pt x="6859282" y="1058905"/>
                  <a:pt x="6845601" y="1112932"/>
                </a:cubicBezTo>
                <a:cubicBezTo>
                  <a:pt x="6838700" y="1149910"/>
                  <a:pt x="6829138" y="1151035"/>
                  <a:pt x="6820235" y="1187433"/>
                </a:cubicBezTo>
                <a:cubicBezTo>
                  <a:pt x="6815504" y="1196464"/>
                  <a:pt x="6777707" y="1338549"/>
                  <a:pt x="6759643" y="1337010"/>
                </a:cubicBezTo>
                <a:cubicBezTo>
                  <a:pt x="6737660" y="1337296"/>
                  <a:pt x="6760650" y="1396341"/>
                  <a:pt x="6736375" y="1382272"/>
                </a:cubicBezTo>
                <a:cubicBezTo>
                  <a:pt x="6755741" y="1415836"/>
                  <a:pt x="6714675" y="1414567"/>
                  <a:pt x="6701292" y="1432111"/>
                </a:cubicBezTo>
                <a:cubicBezTo>
                  <a:pt x="6721110" y="1460185"/>
                  <a:pt x="6692106" y="1490815"/>
                  <a:pt x="6686578" y="1518624"/>
                </a:cubicBezTo>
                <a:cubicBezTo>
                  <a:pt x="6682512" y="1567002"/>
                  <a:pt x="6679579" y="1571443"/>
                  <a:pt x="6670824" y="1607743"/>
                </a:cubicBezTo>
                <a:cubicBezTo>
                  <a:pt x="6671133" y="1629590"/>
                  <a:pt x="6663161" y="1656870"/>
                  <a:pt x="6664392" y="1696405"/>
                </a:cubicBezTo>
                <a:cubicBezTo>
                  <a:pt x="6655686" y="1770486"/>
                  <a:pt x="6641938" y="1757082"/>
                  <a:pt x="6642880" y="1812372"/>
                </a:cubicBezTo>
                <a:cubicBezTo>
                  <a:pt x="6638579" y="1872475"/>
                  <a:pt x="6619231" y="1825476"/>
                  <a:pt x="6612547" y="1876437"/>
                </a:cubicBezTo>
                <a:cubicBezTo>
                  <a:pt x="6600695" y="1913834"/>
                  <a:pt x="6591061" y="1923231"/>
                  <a:pt x="6571760" y="1953331"/>
                </a:cubicBezTo>
                <a:cubicBezTo>
                  <a:pt x="6561039" y="1989021"/>
                  <a:pt x="6544090" y="2087896"/>
                  <a:pt x="6520213" y="2096455"/>
                </a:cubicBezTo>
                <a:lnTo>
                  <a:pt x="6492461" y="2188148"/>
                </a:lnTo>
                <a:cubicBezTo>
                  <a:pt x="6504372" y="2211333"/>
                  <a:pt x="6489131" y="2253220"/>
                  <a:pt x="6471854" y="2259117"/>
                </a:cubicBezTo>
                <a:cubicBezTo>
                  <a:pt x="6466151" y="2287829"/>
                  <a:pt x="6440452" y="2301346"/>
                  <a:pt x="6439832" y="2328334"/>
                </a:cubicBezTo>
                <a:cubicBezTo>
                  <a:pt x="6431013" y="2351201"/>
                  <a:pt x="6444250" y="2396409"/>
                  <a:pt x="6425162" y="2408211"/>
                </a:cubicBezTo>
                <a:lnTo>
                  <a:pt x="6417221" y="2427382"/>
                </a:lnTo>
                <a:lnTo>
                  <a:pt x="6425030" y="2464387"/>
                </a:lnTo>
                <a:lnTo>
                  <a:pt x="6406293" y="2472223"/>
                </a:lnTo>
                <a:cubicBezTo>
                  <a:pt x="6406862" y="2477277"/>
                  <a:pt x="6406486" y="2491723"/>
                  <a:pt x="6405400" y="2493547"/>
                </a:cubicBezTo>
                <a:lnTo>
                  <a:pt x="6374829" y="2532070"/>
                </a:lnTo>
                <a:cubicBezTo>
                  <a:pt x="6374597" y="2545374"/>
                  <a:pt x="6360976" y="2563797"/>
                  <a:pt x="6350864" y="2577422"/>
                </a:cubicBezTo>
                <a:cubicBezTo>
                  <a:pt x="6327056" y="2632768"/>
                  <a:pt x="6341262" y="2616275"/>
                  <a:pt x="6329174" y="2663854"/>
                </a:cubicBezTo>
                <a:cubicBezTo>
                  <a:pt x="6326303" y="2703642"/>
                  <a:pt x="6332854" y="2709643"/>
                  <a:pt x="6315095" y="2741507"/>
                </a:cubicBezTo>
                <a:cubicBezTo>
                  <a:pt x="6319921" y="2740191"/>
                  <a:pt x="6321925" y="2742004"/>
                  <a:pt x="6322463" y="2745641"/>
                </a:cubicBezTo>
                <a:cubicBezTo>
                  <a:pt x="6322245" y="2747982"/>
                  <a:pt x="6322027" y="2750323"/>
                  <a:pt x="6321808" y="2752663"/>
                </a:cubicBezTo>
                <a:lnTo>
                  <a:pt x="6314569" y="2756718"/>
                </a:lnTo>
                <a:cubicBezTo>
                  <a:pt x="6289324" y="2773686"/>
                  <a:pt x="6317551" y="2780051"/>
                  <a:pt x="6315211" y="2811618"/>
                </a:cubicBezTo>
                <a:cubicBezTo>
                  <a:pt x="6315620" y="2826627"/>
                  <a:pt x="6296047" y="2885298"/>
                  <a:pt x="6302211" y="2882314"/>
                </a:cubicBezTo>
                <a:lnTo>
                  <a:pt x="6286167" y="2949597"/>
                </a:lnTo>
                <a:cubicBezTo>
                  <a:pt x="6286401" y="2994618"/>
                  <a:pt x="6286615" y="2971464"/>
                  <a:pt x="6287037" y="3008578"/>
                </a:cubicBezTo>
                <a:cubicBezTo>
                  <a:pt x="6293795" y="3029535"/>
                  <a:pt x="6274405" y="3114154"/>
                  <a:pt x="6259150" y="3123139"/>
                </a:cubicBezTo>
                <a:cubicBezTo>
                  <a:pt x="6250085" y="3189063"/>
                  <a:pt x="6269067" y="3151280"/>
                  <a:pt x="6272249" y="3227854"/>
                </a:cubicBezTo>
                <a:cubicBezTo>
                  <a:pt x="6278775" y="3295842"/>
                  <a:pt x="6289216" y="3303765"/>
                  <a:pt x="6292288" y="3378383"/>
                </a:cubicBezTo>
                <a:cubicBezTo>
                  <a:pt x="6303894" y="3395995"/>
                  <a:pt x="6287498" y="3432581"/>
                  <a:pt x="6288328" y="3459618"/>
                </a:cubicBezTo>
                <a:cubicBezTo>
                  <a:pt x="6289158" y="3486653"/>
                  <a:pt x="6299937" y="3538735"/>
                  <a:pt x="6297272" y="3540603"/>
                </a:cubicBezTo>
                <a:cubicBezTo>
                  <a:pt x="6296849" y="3577379"/>
                  <a:pt x="6294184" y="3587943"/>
                  <a:pt x="6291001" y="3638374"/>
                </a:cubicBezTo>
                <a:cubicBezTo>
                  <a:pt x="6283026" y="3666794"/>
                  <a:pt x="6265833" y="3731744"/>
                  <a:pt x="6283592" y="3763609"/>
                </a:cubicBezTo>
                <a:cubicBezTo>
                  <a:pt x="6264286" y="3758340"/>
                  <a:pt x="6290177" y="3803150"/>
                  <a:pt x="6274068" y="3814506"/>
                </a:cubicBezTo>
                <a:cubicBezTo>
                  <a:pt x="6260645" y="3821643"/>
                  <a:pt x="6265372" y="3836902"/>
                  <a:pt x="6262850" y="3850454"/>
                </a:cubicBezTo>
                <a:cubicBezTo>
                  <a:pt x="6250418" y="3863479"/>
                  <a:pt x="6250660" y="3955243"/>
                  <a:pt x="6257357" y="3975474"/>
                </a:cubicBezTo>
                <a:cubicBezTo>
                  <a:pt x="6245091" y="4036737"/>
                  <a:pt x="6237535" y="4029237"/>
                  <a:pt x="6257889" y="4073155"/>
                </a:cubicBezTo>
                <a:cubicBezTo>
                  <a:pt x="6259272" y="4085906"/>
                  <a:pt x="6239882" y="4116397"/>
                  <a:pt x="6237441" y="4126638"/>
                </a:cubicBezTo>
                <a:lnTo>
                  <a:pt x="6245587" y="4172738"/>
                </a:lnTo>
                <a:lnTo>
                  <a:pt x="6235772" y="4176721"/>
                </a:lnTo>
                <a:lnTo>
                  <a:pt x="6233287" y="4195136"/>
                </a:lnTo>
                <a:lnTo>
                  <a:pt x="6234619" y="4280850"/>
                </a:lnTo>
                <a:cubicBezTo>
                  <a:pt x="6239453" y="4320763"/>
                  <a:pt x="6223309" y="4337596"/>
                  <a:pt x="6219318" y="4402526"/>
                </a:cubicBezTo>
                <a:cubicBezTo>
                  <a:pt x="6205466" y="4516209"/>
                  <a:pt x="6216183" y="4588729"/>
                  <a:pt x="6216810" y="4651172"/>
                </a:cubicBezTo>
                <a:cubicBezTo>
                  <a:pt x="6217673" y="4756959"/>
                  <a:pt x="6228654" y="4824005"/>
                  <a:pt x="6225945" y="4916779"/>
                </a:cubicBezTo>
                <a:cubicBezTo>
                  <a:pt x="6217032" y="4993010"/>
                  <a:pt x="6264271" y="4984591"/>
                  <a:pt x="6230174" y="5051379"/>
                </a:cubicBezTo>
                <a:cubicBezTo>
                  <a:pt x="6235713" y="5056951"/>
                  <a:pt x="6239420" y="5163714"/>
                  <a:pt x="6242600" y="5170879"/>
                </a:cubicBezTo>
                <a:lnTo>
                  <a:pt x="6235996" y="5216428"/>
                </a:lnTo>
                <a:lnTo>
                  <a:pt x="6214638" y="5285298"/>
                </a:lnTo>
                <a:cubicBezTo>
                  <a:pt x="6211392" y="5297492"/>
                  <a:pt x="6225576" y="5312063"/>
                  <a:pt x="6228432" y="5317696"/>
                </a:cubicBezTo>
                <a:lnTo>
                  <a:pt x="6246496" y="5398787"/>
                </a:lnTo>
                <a:lnTo>
                  <a:pt x="6244793" y="5399530"/>
                </a:lnTo>
                <a:lnTo>
                  <a:pt x="6241695" y="5406948"/>
                </a:lnTo>
                <a:lnTo>
                  <a:pt x="6267461" y="5499413"/>
                </a:lnTo>
                <a:cubicBezTo>
                  <a:pt x="6285387" y="5533848"/>
                  <a:pt x="6284888" y="5550029"/>
                  <a:pt x="6295987" y="5582659"/>
                </a:cubicBezTo>
                <a:cubicBezTo>
                  <a:pt x="6311253" y="5681724"/>
                  <a:pt x="6295439" y="5695558"/>
                  <a:pt x="6364803" y="5784263"/>
                </a:cubicBezTo>
                <a:cubicBezTo>
                  <a:pt x="6379348" y="5818651"/>
                  <a:pt x="6412475" y="5906802"/>
                  <a:pt x="6423050" y="5922637"/>
                </a:cubicBezTo>
                <a:cubicBezTo>
                  <a:pt x="6445210" y="5973612"/>
                  <a:pt x="6468179" y="6023873"/>
                  <a:pt x="6497767" y="6090108"/>
                </a:cubicBezTo>
                <a:cubicBezTo>
                  <a:pt x="6571895" y="6150548"/>
                  <a:pt x="6572491" y="6236583"/>
                  <a:pt x="6606710" y="6281543"/>
                </a:cubicBezTo>
                <a:cubicBezTo>
                  <a:pt x="6633675" y="6335892"/>
                  <a:pt x="6654357" y="6388782"/>
                  <a:pt x="6667540" y="6443715"/>
                </a:cubicBezTo>
                <a:cubicBezTo>
                  <a:pt x="6685192" y="6466826"/>
                  <a:pt x="6650500" y="6508701"/>
                  <a:pt x="6659722" y="6550105"/>
                </a:cubicBezTo>
                <a:cubicBezTo>
                  <a:pt x="6665926" y="6645044"/>
                  <a:pt x="6669126" y="6627536"/>
                  <a:pt x="6671805" y="6687397"/>
                </a:cubicBezTo>
                <a:cubicBezTo>
                  <a:pt x="6682671" y="6733683"/>
                  <a:pt x="6665210" y="6772117"/>
                  <a:pt x="6669658" y="6806602"/>
                </a:cubicBezTo>
                <a:cubicBezTo>
                  <a:pt x="6661174" y="6812658"/>
                  <a:pt x="6667097" y="6831470"/>
                  <a:pt x="6675783" y="6850325"/>
                </a:cubicBezTo>
                <a:lnTo>
                  <a:pt x="6679704" y="6858000"/>
                </a:lnTo>
                <a:lnTo>
                  <a:pt x="4532241" y="6858000"/>
                </a:lnTo>
                <a:lnTo>
                  <a:pt x="120859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1993BF-A1F1-6D45-A859-A7B2AC71E3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6040" y="641669"/>
            <a:ext cx="4536027" cy="3908586"/>
          </a:xfrm>
        </p:spPr>
        <p:txBody>
          <a:bodyPr>
            <a:noAutofit/>
          </a:bodyPr>
          <a:lstStyle/>
          <a:p>
            <a:r>
              <a:rPr lang="en-US" sz="1800"/>
              <a:t>In the general beliefs, Modern Orthodox have similar beliefs to orthodox Judaism when it comes to the Torah,which was when the Torah was revealed to the Jewish people by God. </a:t>
            </a:r>
          </a:p>
          <a:p>
            <a:r>
              <a:rPr lang="en-US" sz="1800"/>
              <a:t>Follows some traditional beliefs such as eats Kosher foods, observe shabbat from Friday afternoon through Saturday evening.</a:t>
            </a:r>
          </a:p>
          <a:p>
            <a:r>
              <a:rPr lang="en-US" sz="1800"/>
              <a:t> They support equality for women as it says: </a:t>
            </a:r>
          </a:p>
          <a:p>
            <a:pPr marL="0" indent="0">
              <a:buNone/>
            </a:pPr>
            <a:r>
              <a:rPr lang="en-GB" sz="1800"/>
              <a:t>“I call upon heaven and earth to witness for me that whether one is a non-Jew or Jew, or whether one is a man or a woman, or whether one is a male or female, according to the actions of that person does the holy spirit (of God) rests on him/her” (Yalkut Shimoni to the Book of Judges, section 42).</a:t>
            </a:r>
            <a:endParaRPr lang="en-US" sz="1800"/>
          </a:p>
          <a:p>
            <a:r>
              <a:rPr lang="en-US" sz="1800"/>
              <a:t>Modern Orthodoxy tries to bring everyone together by makings its synagogues and homes welcoming. </a:t>
            </a:r>
          </a:p>
        </p:txBody>
      </p:sp>
    </p:spTree>
    <p:extLst>
      <p:ext uri="{BB962C8B-B14F-4D97-AF65-F5344CB8AC3E}">
        <p14:creationId xmlns:p14="http://schemas.microsoft.com/office/powerpoint/2010/main" val="42100103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D043DC88-770E-A04E-B0D3-B7EB4FADD9E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56" r="-1" b="-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Freeform: Shape 8">
            <a:extLst>
              <a:ext uri="{FF2B5EF4-FFF2-40B4-BE49-F238E27FC236}">
                <a16:creationId xmlns:a16="http://schemas.microsoft.com/office/drawing/2014/main" id="{E862BE82-D00D-42C1-BF16-93AA37870C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F6D92C2D-1D3D-4974-918C-06579FB354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750141" y="-2"/>
            <a:ext cx="5441859" cy="5654940"/>
          </a:xfrm>
          <a:custGeom>
            <a:avLst/>
            <a:gdLst>
              <a:gd name="connsiteX0" fmla="*/ 0 w 5441859"/>
              <a:gd name="connsiteY0" fmla="*/ 0 h 5654940"/>
              <a:gd name="connsiteX1" fmla="*/ 4400492 w 5441859"/>
              <a:gd name="connsiteY1" fmla="*/ 0 h 5654940"/>
              <a:gd name="connsiteX2" fmla="*/ 4484767 w 5441859"/>
              <a:gd name="connsiteY2" fmla="*/ 76595 h 5654940"/>
              <a:gd name="connsiteX3" fmla="*/ 5441859 w 5441859"/>
              <a:gd name="connsiteY3" fmla="*/ 2387221 h 5654940"/>
              <a:gd name="connsiteX4" fmla="*/ 2174140 w 5441859"/>
              <a:gd name="connsiteY4" fmla="*/ 5654940 h 5654940"/>
              <a:gd name="connsiteX5" fmla="*/ 156693 w 5441859"/>
              <a:gd name="connsiteY5" fmla="*/ 4957981 h 5654940"/>
              <a:gd name="connsiteX6" fmla="*/ 0 w 5441859"/>
              <a:gd name="connsiteY6" fmla="*/ 4820612 h 5654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41859" h="5654940">
                <a:moveTo>
                  <a:pt x="0" y="0"/>
                </a:moveTo>
                <a:lnTo>
                  <a:pt x="4400492" y="0"/>
                </a:lnTo>
                <a:lnTo>
                  <a:pt x="4484767" y="76595"/>
                </a:lnTo>
                <a:cubicBezTo>
                  <a:pt x="5076108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BF0611-4A24-6A43-984D-17669EDC15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51031" y="632990"/>
            <a:ext cx="4062643" cy="1043409"/>
          </a:xfrm>
        </p:spPr>
        <p:txBody>
          <a:bodyPr>
            <a:normAutofit/>
          </a:bodyPr>
          <a:lstStyle/>
          <a:p>
            <a:r>
              <a:rPr lang="en-US" sz="3600"/>
              <a:t>Challenges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15CC84-FE00-054D-A410-02C48FB5BE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72705" y="1615475"/>
            <a:ext cx="4062642" cy="2754086"/>
          </a:xfrm>
        </p:spPr>
        <p:txBody>
          <a:bodyPr anchor="t">
            <a:normAutofit fontScale="92500"/>
          </a:bodyPr>
          <a:lstStyle/>
          <a:p>
            <a:r>
              <a:rPr lang="en-US" sz="1800"/>
              <a:t>There are some challenges that Modern Orthodox Judaism faces. Some of these challenges are</a:t>
            </a:r>
          </a:p>
          <a:p>
            <a:pPr marL="0" indent="0">
              <a:buNone/>
            </a:pPr>
            <a:endParaRPr lang="en-US" sz="1800"/>
          </a:p>
          <a:p>
            <a:r>
              <a:rPr lang="en-US" sz="1800"/>
              <a:t>The idea of modernistation being added to an ancient, traditional religion.</a:t>
            </a:r>
          </a:p>
          <a:p>
            <a:pPr marL="0" indent="0">
              <a:buNone/>
            </a:pPr>
            <a:endParaRPr lang="en-US" sz="1800"/>
          </a:p>
          <a:p>
            <a:r>
              <a:rPr lang="en-US" sz="1800"/>
              <a:t>There needs to be an appeal to the younger generation.</a:t>
            </a:r>
          </a:p>
        </p:txBody>
      </p:sp>
    </p:spTree>
    <p:extLst>
      <p:ext uri="{BB962C8B-B14F-4D97-AF65-F5344CB8AC3E}">
        <p14:creationId xmlns:p14="http://schemas.microsoft.com/office/powerpoint/2010/main" val="12798480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4AEE7D3F-E95D-9241-9B95-E4CED7DD118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43" r="-1" b="425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E862BE82-D00D-42C1-BF16-93AA37870C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F6D92C2D-1D3D-4974-918C-06579FB354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750141" y="-2"/>
            <a:ext cx="5441859" cy="5654940"/>
          </a:xfrm>
          <a:custGeom>
            <a:avLst/>
            <a:gdLst>
              <a:gd name="connsiteX0" fmla="*/ 0 w 5441859"/>
              <a:gd name="connsiteY0" fmla="*/ 0 h 5654940"/>
              <a:gd name="connsiteX1" fmla="*/ 4400492 w 5441859"/>
              <a:gd name="connsiteY1" fmla="*/ 0 h 5654940"/>
              <a:gd name="connsiteX2" fmla="*/ 4484767 w 5441859"/>
              <a:gd name="connsiteY2" fmla="*/ 76595 h 5654940"/>
              <a:gd name="connsiteX3" fmla="*/ 5441859 w 5441859"/>
              <a:gd name="connsiteY3" fmla="*/ 2387221 h 5654940"/>
              <a:gd name="connsiteX4" fmla="*/ 2174140 w 5441859"/>
              <a:gd name="connsiteY4" fmla="*/ 5654940 h 5654940"/>
              <a:gd name="connsiteX5" fmla="*/ 156693 w 5441859"/>
              <a:gd name="connsiteY5" fmla="*/ 4957981 h 5654940"/>
              <a:gd name="connsiteX6" fmla="*/ 0 w 5441859"/>
              <a:gd name="connsiteY6" fmla="*/ 4820612 h 5654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41859" h="5654940">
                <a:moveTo>
                  <a:pt x="0" y="0"/>
                </a:moveTo>
                <a:lnTo>
                  <a:pt x="4400492" y="0"/>
                </a:lnTo>
                <a:lnTo>
                  <a:pt x="4484767" y="76595"/>
                </a:lnTo>
                <a:cubicBezTo>
                  <a:pt x="5076108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8C318B-8CB8-AC44-8AFB-9B0B71437B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51031" y="632990"/>
            <a:ext cx="4062643" cy="1043409"/>
          </a:xfrm>
        </p:spPr>
        <p:txBody>
          <a:bodyPr>
            <a:normAutofit/>
          </a:bodyPr>
          <a:lstStyle/>
          <a:p>
            <a:r>
              <a:rPr lang="en-US" sz="360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1C6D88-5905-BB42-8D18-082F8A2F2B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1031" y="1774372"/>
            <a:ext cx="4062642" cy="2754086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US" sz="1800"/>
              <a:t>The engagement with the modern world for Modern Orthodox is not a way that would loose faith or decreasing the significance of the traditional ways, but modern concepts can help modern orthodox thrive and a sacred opportunity to expand for generations to come. Modern orthodox is significant as it applies modernity to traditional belief.</a:t>
            </a:r>
          </a:p>
        </p:txBody>
      </p:sp>
    </p:spTree>
    <p:extLst>
      <p:ext uri="{BB962C8B-B14F-4D97-AF65-F5344CB8AC3E}">
        <p14:creationId xmlns:p14="http://schemas.microsoft.com/office/powerpoint/2010/main" val="4022450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01C860-88FF-144E-9969-A8D428A8E8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588" y="-180785"/>
            <a:ext cx="10515600" cy="1325563"/>
          </a:xfrm>
        </p:spPr>
        <p:txBody>
          <a:bodyPr/>
          <a:lstStyle/>
          <a:p>
            <a:r>
              <a:rPr lang="en-US" u="sng"/>
              <a:t>Bibliography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DDCC14-9681-3F40-ADD3-D615029980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0070" y="853222"/>
            <a:ext cx="10830636" cy="2840203"/>
          </a:xfrm>
        </p:spPr>
        <p:txBody>
          <a:bodyPr>
            <a:normAutofit lnSpcReduction="10000"/>
          </a:bodyPr>
          <a:lstStyle/>
          <a:p>
            <a:r>
              <a:rPr lang="en-US" sz="1400">
                <a:solidFill>
                  <a:srgbClr val="373A3C"/>
                </a:solidFill>
              </a:rPr>
              <a:t> BBC, </a:t>
            </a:r>
            <a:r>
              <a:rPr lang="en-US" sz="1400" i="1">
                <a:solidFill>
                  <a:srgbClr val="373A3C"/>
                </a:solidFill>
              </a:rPr>
              <a:t>Modern Orthodoxy, </a:t>
            </a:r>
            <a:r>
              <a:rPr lang="en-US" sz="1400">
                <a:solidFill>
                  <a:srgbClr val="373A3C"/>
                </a:solidFill>
              </a:rPr>
              <a:t>2013, &lt;https://www.bbc.co.uk/religion/religions/judaism/subdivisions/modernorthodoxy_1.shtml&gt;[Accessed on 3</a:t>
            </a:r>
            <a:r>
              <a:rPr lang="en-US" sz="1400" baseline="30000">
                <a:solidFill>
                  <a:srgbClr val="373A3C"/>
                </a:solidFill>
              </a:rPr>
              <a:t>rd</a:t>
            </a:r>
            <a:r>
              <a:rPr lang="en-US" sz="1400">
                <a:solidFill>
                  <a:srgbClr val="373A3C"/>
                </a:solidFill>
              </a:rPr>
              <a:t> June 2021].</a:t>
            </a:r>
          </a:p>
          <a:p>
            <a:r>
              <a:rPr lang="en-US" sz="1400">
                <a:solidFill>
                  <a:srgbClr val="373A3C"/>
                </a:solidFill>
              </a:rPr>
              <a:t>Chernick, Michael,</a:t>
            </a:r>
            <a:r>
              <a:rPr lang="en-US" sz="1400" i="1">
                <a:solidFill>
                  <a:srgbClr val="373A3C"/>
                </a:solidFill>
              </a:rPr>
              <a:t> </a:t>
            </a:r>
            <a:r>
              <a:rPr lang="en-GB" sz="1400" i="1">
                <a:solidFill>
                  <a:srgbClr val="1E1E1E"/>
                </a:solidFill>
                <a:effectLst/>
              </a:rPr>
              <a:t>Modern Orthodoxy: A Guide for the Perplexed — Orthodox Judaism and change</a:t>
            </a:r>
            <a:r>
              <a:rPr lang="en-US" sz="1400">
                <a:solidFill>
                  <a:srgbClr val="1E1E1E"/>
                </a:solidFill>
                <a:effectLst/>
              </a:rPr>
              <a:t>, 2016, &lt;https://blogs.timesofisrael.com/modern-orthodoxy-a-guide-for-the-perplexed-orthodox-judaism-and-change/</a:t>
            </a:r>
            <a:r>
              <a:rPr lang="en-US" sz="1400">
                <a:solidFill>
                  <a:srgbClr val="1E1E1E"/>
                </a:solidFill>
              </a:rPr>
              <a:t>&gt;  [Accessed on 3</a:t>
            </a:r>
            <a:r>
              <a:rPr lang="en-US" sz="1400" baseline="30000">
                <a:solidFill>
                  <a:srgbClr val="1E1E1E"/>
                </a:solidFill>
              </a:rPr>
              <a:t>rd</a:t>
            </a:r>
            <a:r>
              <a:rPr lang="en-US" sz="1400">
                <a:solidFill>
                  <a:srgbClr val="1E1E1E"/>
                </a:solidFill>
              </a:rPr>
              <a:t> June 2021].</a:t>
            </a:r>
            <a:endParaRPr lang="en-US" sz="1400">
              <a:solidFill>
                <a:srgbClr val="373A3C"/>
              </a:solidFill>
            </a:endParaRPr>
          </a:p>
          <a:p>
            <a:r>
              <a:rPr lang="en-US" sz="1400" i="0">
                <a:solidFill>
                  <a:srgbClr val="1E1E1E"/>
                </a:solidFill>
                <a:effectLst/>
              </a:rPr>
              <a:t>De Lange</a:t>
            </a:r>
            <a:r>
              <a:rPr lang="en-US" sz="1400">
                <a:solidFill>
                  <a:srgbClr val="1E1E1E"/>
                </a:solidFill>
              </a:rPr>
              <a:t>, </a:t>
            </a:r>
            <a:r>
              <a:rPr lang="en-US" sz="1400" i="0">
                <a:solidFill>
                  <a:srgbClr val="1E1E1E"/>
                </a:solidFill>
                <a:effectLst/>
              </a:rPr>
              <a:t>Nicholas, </a:t>
            </a:r>
            <a:r>
              <a:rPr lang="en-US" sz="1400" i="1">
                <a:solidFill>
                  <a:srgbClr val="1E1E1E"/>
                </a:solidFill>
                <a:effectLst/>
              </a:rPr>
              <a:t>An Introduction to Judaism, </a:t>
            </a:r>
            <a:r>
              <a:rPr lang="en-US" sz="1400">
                <a:solidFill>
                  <a:srgbClr val="1E1E1E"/>
                </a:solidFill>
                <a:effectLst/>
              </a:rPr>
              <a:t>(Cambridge, Cambridge University Press, 2004) page 14.</a:t>
            </a:r>
          </a:p>
          <a:p>
            <a:r>
              <a:rPr lang="en-US" sz="1400">
                <a:solidFill>
                  <a:srgbClr val="1E1E1E"/>
                </a:solidFill>
              </a:rPr>
              <a:t>Eleff, Zev, </a:t>
            </a:r>
            <a:r>
              <a:rPr lang="en-US" sz="1400" i="1">
                <a:solidFill>
                  <a:srgbClr val="1E1E1E"/>
                </a:solidFill>
              </a:rPr>
              <a:t>Modern Orthodox Judaism A Documentary History, </a:t>
            </a:r>
            <a:r>
              <a:rPr lang="en-US" sz="1400">
                <a:solidFill>
                  <a:srgbClr val="1E1E1E"/>
                </a:solidFill>
              </a:rPr>
              <a:t>(U of Nebraska Press, 2016),page 140</a:t>
            </a:r>
            <a:endParaRPr lang="en-US" sz="1400">
              <a:solidFill>
                <a:srgbClr val="373A3C"/>
              </a:solidFill>
            </a:endParaRPr>
          </a:p>
          <a:p>
            <a:r>
              <a:rPr lang="en-GB" sz="1400" i="0">
                <a:solidFill>
                  <a:srgbClr val="373A3C"/>
                </a:solidFill>
                <a:effectLst/>
              </a:rPr>
              <a:t>Neusner, J., and A. J. Avery Peck (eds.), The</a:t>
            </a:r>
            <a:r>
              <a:rPr lang="en-GB" sz="1400" i="1">
                <a:solidFill>
                  <a:srgbClr val="373A3C"/>
                </a:solidFill>
                <a:effectLst/>
              </a:rPr>
              <a:t> Blackwell Companion to Judaism </a:t>
            </a:r>
            <a:r>
              <a:rPr lang="en-GB" sz="1400" i="0">
                <a:solidFill>
                  <a:srgbClr val="373A3C"/>
                </a:solidFill>
                <a:effectLst/>
              </a:rPr>
              <a:t>(Oxford: Blackwell Publishers, 2000),</a:t>
            </a:r>
            <a:r>
              <a:rPr lang="en-US" sz="1400" i="0">
                <a:solidFill>
                  <a:srgbClr val="373A3C"/>
                </a:solidFill>
                <a:effectLst/>
              </a:rPr>
              <a:t> </a:t>
            </a:r>
            <a:r>
              <a:rPr lang="en-GB" sz="1400" i="0">
                <a:solidFill>
                  <a:srgbClr val="373A3C"/>
                </a:solidFill>
                <a:effectLst/>
              </a:rPr>
              <a:t>part II</a:t>
            </a:r>
            <a:r>
              <a:rPr lang="en-US" sz="1400" i="0">
                <a:solidFill>
                  <a:srgbClr val="373A3C"/>
                </a:solidFill>
                <a:effectLst/>
              </a:rPr>
              <a:t>I</a:t>
            </a:r>
            <a:endParaRPr lang="en-US" sz="1400">
              <a:solidFill>
                <a:srgbClr val="373A3C"/>
              </a:solidFill>
            </a:endParaRPr>
          </a:p>
          <a:p>
            <a:r>
              <a:rPr lang="en-US" sz="1400">
                <a:solidFill>
                  <a:srgbClr val="373A3C"/>
                </a:solidFill>
              </a:rPr>
              <a:t>Rabbi Yonah Berman, </a:t>
            </a:r>
            <a:r>
              <a:rPr lang="en-US" sz="1400" i="1">
                <a:solidFill>
                  <a:srgbClr val="373A3C"/>
                </a:solidFill>
              </a:rPr>
              <a:t>What defines the Modern Orthodox Movement?</a:t>
            </a:r>
            <a:r>
              <a:rPr lang="en-US" sz="1400">
                <a:solidFill>
                  <a:srgbClr val="373A3C"/>
                </a:solidFill>
              </a:rPr>
              <a:t>,2014, &lt;https://www.jewishboston.com/read/what-defines-the-modern-orthodox-movement/&gt; [Accessed on 3</a:t>
            </a:r>
            <a:r>
              <a:rPr lang="en-US" sz="1400" baseline="30000">
                <a:solidFill>
                  <a:srgbClr val="373A3C"/>
                </a:solidFill>
              </a:rPr>
              <a:t>rd</a:t>
            </a:r>
            <a:r>
              <a:rPr lang="en-US" sz="1400">
                <a:solidFill>
                  <a:srgbClr val="373A3C"/>
                </a:solidFill>
              </a:rPr>
              <a:t> June 2021].</a:t>
            </a:r>
          </a:p>
          <a:p>
            <a:r>
              <a:rPr lang="en-US" sz="1400">
                <a:solidFill>
                  <a:srgbClr val="373A3C"/>
                </a:solidFill>
              </a:rPr>
              <a:t>Sales, Ben, </a:t>
            </a:r>
            <a:r>
              <a:rPr lang="en-US" sz="1400" i="1">
                <a:solidFill>
                  <a:srgbClr val="373A3C"/>
                </a:solidFill>
              </a:rPr>
              <a:t>Five key takeaways from a new survey about Modern Orthodox Jews, </a:t>
            </a:r>
            <a:r>
              <a:rPr lang="en-US" sz="1400">
                <a:solidFill>
                  <a:srgbClr val="373A3C"/>
                </a:solidFill>
              </a:rPr>
              <a:t>2017, &lt;https://www.jta.org/2017/09/29/united-states/what-a-new-survey-tells-us-about-modern-orthodox-jews&gt; [Accessed on 3</a:t>
            </a:r>
            <a:r>
              <a:rPr lang="en-US" sz="1400" baseline="30000">
                <a:solidFill>
                  <a:srgbClr val="373A3C"/>
                </a:solidFill>
              </a:rPr>
              <a:t>rd</a:t>
            </a:r>
            <a:r>
              <a:rPr lang="en-US" sz="1400">
                <a:solidFill>
                  <a:srgbClr val="373A3C"/>
                </a:solidFill>
              </a:rPr>
              <a:t> of June 2021].</a:t>
            </a:r>
          </a:p>
          <a:p>
            <a:endParaRPr lang="en-US" sz="800">
              <a:solidFill>
                <a:srgbClr val="1E1E1E"/>
              </a:solidFill>
              <a:latin typeface="PT Serif"/>
            </a:endParaRPr>
          </a:p>
          <a:p>
            <a:endParaRPr lang="en-US" sz="800">
              <a:solidFill>
                <a:srgbClr val="1E1E1E"/>
              </a:solidFill>
              <a:latin typeface="PT Serif"/>
            </a:endParaRPr>
          </a:p>
          <a:p>
            <a:endParaRPr lang="en-GB" sz="800" i="0">
              <a:solidFill>
                <a:srgbClr val="1E1E1E"/>
              </a:solidFill>
              <a:effectLst/>
              <a:latin typeface="PT Serif"/>
            </a:endParaRPr>
          </a:p>
          <a:p>
            <a:endParaRPr lang="en-GB" sz="800" i="1">
              <a:solidFill>
                <a:srgbClr val="1E1E1E"/>
              </a:solidFill>
              <a:effectLst/>
              <a:latin typeface="PT Serif"/>
            </a:endParaRPr>
          </a:p>
          <a:p>
            <a:endParaRPr lang="en-US" sz="1000">
              <a:solidFill>
                <a:srgbClr val="373A3C"/>
              </a:solidFill>
            </a:endParaRPr>
          </a:p>
          <a:p>
            <a:endParaRPr lang="en-US" sz="100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AADF2D-06A8-0449-B1C4-FF3AEE1B22DB}"/>
              </a:ext>
            </a:extLst>
          </p:cNvPr>
          <p:cNvSpPr txBox="1"/>
          <p:nvPr/>
        </p:nvSpPr>
        <p:spPr>
          <a:xfrm>
            <a:off x="377588" y="4084093"/>
            <a:ext cx="8365509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u="sng"/>
              <a:t>Pictures</a:t>
            </a:r>
          </a:p>
          <a:p>
            <a:pPr algn="l"/>
            <a:r>
              <a:rPr lang="en-US"/>
              <a:t>Slide 2- </a:t>
            </a:r>
            <a:r>
              <a:rPr lang="en-US">
                <a:hlinkClick r:id="rId3"/>
              </a:rPr>
              <a:t>https://www.bl.uk/sacred-texts/articles/the-torah</a:t>
            </a:r>
            <a:endParaRPr lang="en-US"/>
          </a:p>
          <a:p>
            <a:pPr algn="l"/>
            <a:r>
              <a:rPr lang="en-US"/>
              <a:t>Slide 3- </a:t>
            </a:r>
            <a:r>
              <a:rPr lang="en-US">
                <a:hlinkClick r:id="rId4"/>
              </a:rPr>
              <a:t>https://en.wikipedia.org/wiki/Joseph_B._Soloveitchik</a:t>
            </a:r>
            <a:endParaRPr lang="en-US"/>
          </a:p>
          <a:p>
            <a:pPr algn="l"/>
            <a:r>
              <a:rPr lang="en-US"/>
              <a:t>Slide 4- </a:t>
            </a:r>
            <a:r>
              <a:rPr lang="en-US">
                <a:hlinkClick r:id="rId5"/>
              </a:rPr>
              <a:t>https://www.jweekly.com/2017/10/03/five-takeaways-new-survey-modern-orthodox-jews/</a:t>
            </a:r>
            <a:endParaRPr lang="en-US"/>
          </a:p>
          <a:p>
            <a:pPr algn="l"/>
            <a:r>
              <a:rPr lang="en-US"/>
              <a:t>Slide 5- </a:t>
            </a:r>
            <a:r>
              <a:rPr lang="en-US">
                <a:hlinkClick r:id="rId3"/>
              </a:rPr>
              <a:t>https://www.bl.uk/sacred-texts/articles/the-torah</a:t>
            </a:r>
            <a:endParaRPr lang="en-US"/>
          </a:p>
          <a:p>
            <a:pPr algn="l"/>
            <a:r>
              <a:rPr lang="en-US"/>
              <a:t>Slide 6-https://archive.jewishagency.org/israel-your-community/partnership2gether/religious-streams/modern-orthodox-movement </a:t>
            </a:r>
          </a:p>
          <a:p>
            <a:pPr algn="l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22526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7</Slides>
  <Notes>2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Modern Orthodox Judaism</vt:lpstr>
      <vt:lpstr>What is Modern Orthodox?</vt:lpstr>
      <vt:lpstr>Rabbi Joseph Soloveitchik</vt:lpstr>
      <vt:lpstr>Beliefs</vt:lpstr>
      <vt:lpstr>Challenges</vt:lpstr>
      <vt:lpstr>Conclusion</vt:lpstr>
      <vt:lpstr>Bibliography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Modern Orthodox Judaism</dc:title>
  <dc:creator>Alana Marie Richards (1900485)</dc:creator>
  <cp:lastModifiedBy>Alana Marie Richards</cp:lastModifiedBy>
  <cp:revision>6</cp:revision>
  <dcterms:created xsi:type="dcterms:W3CDTF">2021-06-01T10:19:41Z</dcterms:created>
  <dcterms:modified xsi:type="dcterms:W3CDTF">2021-06-04T09:37:39Z</dcterms:modified>
</cp:coreProperties>
</file>