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85" r:id="rId2"/>
    <p:sldId id="284" r:id="rId3"/>
    <p:sldId id="291" r:id="rId4"/>
    <p:sldId id="259" r:id="rId5"/>
    <p:sldId id="282" r:id="rId6"/>
    <p:sldId id="281" r:id="rId7"/>
    <p:sldId id="268" r:id="rId8"/>
    <p:sldId id="283" r:id="rId9"/>
    <p:sldId id="286" r:id="rId10"/>
    <p:sldId id="279" r:id="rId11"/>
    <p:sldId id="289" r:id="rId12"/>
    <p:sldId id="288" r:id="rId13"/>
    <p:sldId id="287" r:id="rId14"/>
    <p:sldId id="269" r:id="rId15"/>
    <p:sldId id="290" r:id="rId16"/>
    <p:sldId id="275" r:id="rId17"/>
    <p:sldId id="292" r:id="rId18"/>
    <p:sldId id="280" r:id="rId19"/>
  </p:sldIdLst>
  <p:sldSz cx="12192000" cy="6858000"/>
  <p:notesSz cx="6889750" cy="100187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60093"/>
    <a:srgbClr val="CC0000"/>
    <a:srgbClr val="992D8C"/>
    <a:srgbClr val="CC3300"/>
    <a:srgbClr val="990099"/>
    <a:srgbClr val="FFCC00"/>
    <a:srgbClr val="33CC33"/>
    <a:srgbClr val="FF0066"/>
    <a:srgbClr val="0066FF"/>
    <a:srgbClr val="FF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7647" autoAdjust="0"/>
    <p:restoredTop sz="94660"/>
  </p:normalViewPr>
  <p:slideViewPr>
    <p:cSldViewPr snapToGrid="0">
      <p:cViewPr>
        <p:scale>
          <a:sx n="66" d="100"/>
          <a:sy n="66" d="100"/>
        </p:scale>
        <p:origin x="-12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9" d="100"/>
          <a:sy n="69" d="100"/>
        </p:scale>
        <p:origin x="2784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AD5A785B-D11D-476E-8FE3-B9A32AAEF3ED}" type="datetimeFigureOut">
              <a:rPr lang="en-US" smtClean="0"/>
              <a:t>12/2/2018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3A5BAD6D-9C3B-46AE-9ED7-53C2ADD3C8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14199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2597" y="0"/>
            <a:ext cx="2985558" cy="502676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AC46EEAB-DFFE-48A0-95F8-1347266830D1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10275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E86C1AB1-D682-4F2C-8579-D9DF0DCC07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758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xforddictionaries.com/us/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horticulture.ahdb.org.uk/sites/default/files/u3089/A%20review%20of%20cut-flower%20and%20foliage%20production%20statistics%202015_0.pdf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i="1" dirty="0"/>
              <a:t>, defined as </a:t>
            </a:r>
            <a:r>
              <a:rPr lang="en-GB" sz="1300" i="1" dirty="0"/>
              <a:t>the activity of setting up a business or businesses, taking on financial risks in the hope of profit </a:t>
            </a:r>
            <a:r>
              <a:rPr lang="en-GB" dirty="0" err="1">
                <a:hlinkClick r:id="rId3" tooltip="http://www.oxforddictionaries.com/us/"/>
              </a:rPr>
              <a:t>OxfordDictionaries</a:t>
            </a:r>
            <a:r>
              <a:rPr lang="en-GB" dirty="0"/>
              <a:t>© Oxford University Press.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C1AB1-D682-4F2C-8579-D9DF0DCC07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47295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https://jobs.telegraph.co.uk/article/what-is-fmcg/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C1AB1-D682-4F2C-8579-D9DF0DCC073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7312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https://www.bbc.co.uk/news/uk-england-bristol-43559636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C1AB1-D682-4F2C-8579-D9DF0DCC07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1642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https://research.rabobank.com/far/en/sectors/regional-food-agri/world_floriculture_map_2016.html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C1AB1-D682-4F2C-8579-D9DF0DCC073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6953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66155"/>
            <a:r>
              <a:rPr lang="en-GB" sz="1300" u="sng" dirty="0">
                <a:hlinkClick r:id="rId3"/>
              </a:rPr>
              <a:t>https://horticulture.ahdb.org.uk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C1AB1-D682-4F2C-8579-D9DF0DCC073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922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https://www.theguardian.com/small-business-network/2017/oct/26/flat-packed-bouquets-startups-transforming-flower-trade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C1AB1-D682-4F2C-8579-D9DF0DCC07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6862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https://www.telegraph.co.uk/gardening/how-to-grow/floral-revolution-make-top-florist-age-internet/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6C1AB1-D682-4F2C-8579-D9DF0DCC07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906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2513012" y="1371600"/>
            <a:ext cx="7162800" cy="41148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04160" y="1557867"/>
            <a:ext cx="6583680" cy="2560320"/>
          </a:xfrm>
        </p:spPr>
        <p:txBody>
          <a:bodyPr anchor="b">
            <a:normAutofit/>
          </a:bodyPr>
          <a:lstStyle>
            <a:lvl1pPr algn="ctr">
              <a:lnSpc>
                <a:spcPct val="80000"/>
              </a:lnSpc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4160" y="4185919"/>
            <a:ext cx="6583680" cy="1097278"/>
          </a:xfrm>
        </p:spPr>
        <p:txBody>
          <a:bodyPr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8490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0529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gray"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71674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ummer Section Header">
    <p:bg bwMode="gray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2129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Autumn Section Header">
    <p:bg bwMode="gray"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454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Winter Section Header">
    <p:bg bwMode="gray"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5334000" y="762000"/>
            <a:ext cx="6400800" cy="3340100"/>
          </a:xfrm>
          <a:prstGeom prst="rect">
            <a:avLst/>
          </a:prstGeom>
          <a:gradFill>
            <a:gsLst>
              <a:gs pos="417">
                <a:schemeClr val="bg2">
                  <a:lumMod val="35000"/>
                  <a:lumOff val="65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828800"/>
          </a:xfrm>
        </p:spPr>
        <p:txBody>
          <a:bodyPr anchor="b">
            <a:normAutofit/>
          </a:bodyPr>
          <a:lstStyle>
            <a:lvl1pPr algn="ctr">
              <a:lnSpc>
                <a:spcPct val="80000"/>
              </a:lnSpc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80267"/>
            <a:ext cx="576072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120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05349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057399"/>
            <a:ext cx="4846320" cy="43434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78880" y="2057399"/>
            <a:ext cx="4846320" cy="434340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792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57399"/>
            <a:ext cx="4846320" cy="868681"/>
          </a:xfrm>
        </p:spPr>
        <p:txBody>
          <a:bodyPr anchor="ctr"/>
          <a:lstStyle>
            <a:lvl1pPr marL="0" indent="0">
              <a:buNone/>
              <a:defRPr sz="2400" b="0" cap="sm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2926080"/>
            <a:ext cx="4846320" cy="34747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78880" y="2057399"/>
            <a:ext cx="4846320" cy="868681"/>
          </a:xfrm>
        </p:spPr>
        <p:txBody>
          <a:bodyPr anchor="ctr"/>
          <a:lstStyle>
            <a:lvl1pPr marL="0" indent="0">
              <a:buNone/>
              <a:defRPr sz="2400" b="0" cap="small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78880" y="2926080"/>
            <a:ext cx="4846320" cy="34747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3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94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249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1067" y="1143000"/>
            <a:ext cx="3471334" cy="228599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599" y="982132"/>
            <a:ext cx="6995160" cy="507492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1067" y="3513665"/>
            <a:ext cx="3471333" cy="210312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45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11067" y="1143000"/>
            <a:ext cx="3471334" cy="228599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94265" y="1051560"/>
            <a:ext cx="6858000" cy="4937760"/>
          </a:xfrm>
          <a:prstGeom prst="rect">
            <a:avLst/>
          </a:prstGeom>
          <a:solidFill>
            <a:schemeClr val="bg1"/>
          </a:solidFill>
          <a:ln w="152400">
            <a:solidFill>
              <a:srgbClr val="FFFFFF"/>
            </a:solidFill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772051" y="1143000"/>
            <a:ext cx="6686024" cy="4754880"/>
          </a:xfrm>
          <a:solidFill>
            <a:schemeClr val="bg2">
              <a:lumMod val="40000"/>
              <a:lumOff val="60000"/>
            </a:schemeClr>
          </a:solidFill>
        </p:spPr>
        <p:txBody>
          <a:bodyPr tIns="27432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11067" y="3513665"/>
            <a:ext cx="3471333" cy="210312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pPr/>
              <a:t>12/1/2018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925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-1" y="457200"/>
            <a:ext cx="12188826" cy="1270000"/>
          </a:xfrm>
          <a:prstGeom prst="rect">
            <a:avLst/>
          </a:prstGeom>
          <a:gradFill>
            <a:gsLst>
              <a:gs pos="417">
                <a:schemeClr val="bg2">
                  <a:lumMod val="20000"/>
                  <a:lumOff val="80000"/>
                </a:schemeClr>
              </a:gs>
              <a:gs pos="100000">
                <a:schemeClr val="bg2"/>
              </a:gs>
            </a:gsLst>
            <a:lin ang="5400000" scaled="0"/>
          </a:gradFill>
          <a:ln w="152400">
            <a:noFill/>
            <a:miter lim="800000"/>
          </a:ln>
          <a:scene3d>
            <a:camera prst="orthographicFront"/>
            <a:lightRig rig="threePt" dir="t"/>
          </a:scene3d>
          <a:sp3d>
            <a:contourClr>
              <a:srgbClr val="B0BCBC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0" y="1697736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079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6400" y="846666"/>
            <a:ext cx="1828800" cy="555413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798" y="846666"/>
            <a:ext cx="7863840" cy="555413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D3024-A370-4736-A073-CFE51D74BDB4}" type="datetimeFigureOut">
              <a:rPr lang="en-US" smtClean="0"/>
              <a:t>12/1/2018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3DCFCC-8C7B-4574-91B2-C3342261C6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00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88952" cy="455411"/>
          </a:xfrm>
          <a:prstGeom prst="rect">
            <a:avLst/>
          </a:prstGeom>
        </p:spPr>
      </p:pic>
      <p:sp>
        <p:nvSpPr>
          <p:cNvPr id="10" name="Rectangle 9"/>
          <p:cNvSpPr/>
          <p:nvPr userDrawn="1"/>
        </p:nvSpPr>
        <p:spPr bwMode="ltGray">
          <a:xfrm>
            <a:off x="0" y="457200"/>
            <a:ext cx="12188825" cy="54864"/>
          </a:xfrm>
          <a:prstGeom prst="rect">
            <a:avLst/>
          </a:prstGeom>
          <a:solidFill>
            <a:schemeClr val="bg1"/>
          </a:solidFill>
          <a:ln w="152400">
            <a:noFill/>
            <a:miter lim="800000"/>
          </a:ln>
          <a:scene3d>
            <a:camera prst="orthographicFront"/>
            <a:lightRig rig="threePt" dir="t"/>
          </a:scene3d>
          <a:sp3d contourW="12700">
            <a:contourClr>
              <a:schemeClr val="bg2">
                <a:lumMod val="60000"/>
                <a:lumOff val="40000"/>
              </a:schemeClr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562302"/>
            <a:ext cx="10058400" cy="10972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57400"/>
            <a:ext cx="100584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519333"/>
            <a:ext cx="7086600" cy="202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0" y="6519333"/>
            <a:ext cx="1600200" cy="202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B1BD3024-A370-4736-A073-CFE51D74BDB4}" type="datetimeFigureOut">
              <a:rPr lang="en-US" smtClean="0"/>
              <a:pPr/>
              <a:t>12/1/2018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10800" y="6519333"/>
            <a:ext cx="914400" cy="2021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5E3DCFCC-8C7B-4574-91B2-C3342261C6C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578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61" r:id="rId5"/>
    <p:sldLayoutId id="2147483662" r:id="rId6"/>
    <p:sldLayoutId id="2147483652" r:id="rId7"/>
    <p:sldLayoutId id="2147483653" r:id="rId8"/>
    <p:sldLayoutId id="2147483654" r:id="rId9"/>
    <p:sldLayoutId id="2147483655" r:id="rId10"/>
    <p:sldLayoutId id="2147483656" r:id="rId11"/>
    <p:sldLayoutId id="2147483657" r:id="rId12"/>
    <p:sldLayoutId id="2147483658" r:id="rId13"/>
    <p:sldLayoutId id="2147483659" r:id="rId14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sm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90000"/>
        </a:lnSpc>
        <a:spcBef>
          <a:spcPts val="8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32588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87452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2316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bg2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8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www.bloomandwild.com/" TargetMode="External"/><Relationship Id="rId5" Type="http://schemas.openxmlformats.org/officeDocument/2006/relationships/hyperlink" Target="https://www.onefabday.com/uk/nspiring-uk-florists-to-follow-on-instagram/" TargetMode="External"/><Relationship Id="rId4" Type="http://schemas.openxmlformats.org/officeDocument/2006/relationships/hyperlink" Target="http://www.landgardeners/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8.jp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E57B7-FD3A-4EBF-8B1D-121F9DD4DE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040" y="1205344"/>
            <a:ext cx="5760720" cy="1745673"/>
          </a:xfrm>
        </p:spPr>
        <p:txBody>
          <a:bodyPr>
            <a:normAutofit/>
          </a:bodyPr>
          <a:lstStyle/>
          <a:p>
            <a:r>
              <a:rPr lang="en-GB" sz="4400" b="1" dirty="0">
                <a:solidFill>
                  <a:srgbClr val="CC0000"/>
                </a:solidFill>
              </a:rPr>
              <a:t>Welcome to my 45 minute micro teaching session</a:t>
            </a:r>
            <a:endParaRPr lang="en-GB" sz="4400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6EA1AF-9855-4006-BCF8-C6C6370AD7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4040" y="3311235"/>
            <a:ext cx="5760720" cy="583431"/>
          </a:xfrm>
        </p:spPr>
        <p:txBody>
          <a:bodyPr>
            <a:normAutofit/>
          </a:bodyPr>
          <a:lstStyle/>
          <a:p>
            <a:r>
              <a:rPr lang="en-GB" sz="3200" i="1" dirty="0">
                <a:solidFill>
                  <a:srgbClr val="33CC33"/>
                </a:solidFill>
              </a:rPr>
              <a:t>Stephanie Jackson</a:t>
            </a:r>
          </a:p>
        </p:txBody>
      </p:sp>
    </p:spTree>
    <p:extLst>
      <p:ext uri="{BB962C8B-B14F-4D97-AF65-F5344CB8AC3E}">
        <p14:creationId xmlns:p14="http://schemas.microsoft.com/office/powerpoint/2010/main" val="1586150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E78062-0693-447E-BEFC-925E029CE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solidFill>
                  <a:srgbClr val="CC000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FCBE15-96F0-4BFC-846F-272F1E582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b="1" i="1" dirty="0"/>
              <a:t>Thank you for coming</a:t>
            </a:r>
          </a:p>
          <a:p>
            <a:pPr marL="0" indent="0">
              <a:buNone/>
            </a:pPr>
            <a:r>
              <a:rPr lang="en-GB" b="1" i="1" dirty="0"/>
              <a:t>Today’s lesson has been designed to encourage experiential learning. The topic is the fast-moving consumer goods industry. (FMCG), used as a vehicle consider the following topics:-</a:t>
            </a:r>
          </a:p>
          <a:p>
            <a:pPr marL="0" indent="0">
              <a:buNone/>
            </a:pPr>
            <a:r>
              <a:rPr lang="en-GB" b="1" i="1" dirty="0"/>
              <a:t>Following on from the planned first micro-teaching session the continuation of the theme of global citizenship and sustainability. </a:t>
            </a:r>
          </a:p>
          <a:p>
            <a:pPr marL="0" indent="0">
              <a:buNone/>
            </a:pPr>
            <a:r>
              <a:rPr lang="en-GB" b="1" i="1" dirty="0"/>
              <a:t>Additionally, entrepreneurship, creativity and innovation will be explored in the context of the FMCG and cut flower industry.</a:t>
            </a:r>
          </a:p>
        </p:txBody>
      </p:sp>
    </p:spTree>
    <p:extLst>
      <p:ext uri="{BB962C8B-B14F-4D97-AF65-F5344CB8AC3E}">
        <p14:creationId xmlns:p14="http://schemas.microsoft.com/office/powerpoint/2010/main" val="1252208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D6966-4AE5-4F2B-9DEB-D89A49B880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CC0000"/>
                </a:solidFill>
              </a:rPr>
              <a:t>Cross cutting themes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BEA5-3E06-4B5E-8CDE-CBE184542C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rgbClr val="990099"/>
                </a:solidFill>
              </a:rPr>
              <a:t>Global citizenship</a:t>
            </a:r>
          </a:p>
          <a:p>
            <a:r>
              <a:rPr lang="en-GB" sz="4000" dirty="0">
                <a:solidFill>
                  <a:srgbClr val="990099"/>
                </a:solidFill>
              </a:rPr>
              <a:t>Sustainability</a:t>
            </a:r>
          </a:p>
          <a:p>
            <a:r>
              <a:rPr lang="en-GB" sz="4000" dirty="0">
                <a:solidFill>
                  <a:srgbClr val="990099"/>
                </a:solidFill>
              </a:rPr>
              <a:t>Creativity and innovation </a:t>
            </a:r>
          </a:p>
          <a:p>
            <a:r>
              <a:rPr lang="en-GB" sz="4000" dirty="0">
                <a:solidFill>
                  <a:srgbClr val="990099"/>
                </a:solidFill>
              </a:rPr>
              <a:t>Entrepreneurship</a:t>
            </a:r>
          </a:p>
          <a:p>
            <a:r>
              <a:rPr lang="en-GB" sz="4000" dirty="0">
                <a:solidFill>
                  <a:srgbClr val="990099"/>
                </a:solidFill>
              </a:rPr>
              <a:t>Literacy, numeracy and problem solving</a:t>
            </a:r>
          </a:p>
        </p:txBody>
      </p:sp>
    </p:spTree>
    <p:extLst>
      <p:ext uri="{BB962C8B-B14F-4D97-AF65-F5344CB8AC3E}">
        <p14:creationId xmlns:p14="http://schemas.microsoft.com/office/powerpoint/2010/main" val="1877176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1311965"/>
            <a:ext cx="5760720" cy="2011806"/>
          </a:xfrm>
        </p:spPr>
        <p:txBody>
          <a:bodyPr>
            <a:normAutofit fontScale="90000"/>
          </a:bodyPr>
          <a:lstStyle/>
          <a:p>
            <a:br>
              <a:rPr lang="en-US" sz="8000" dirty="0"/>
            </a:br>
            <a:br>
              <a:rPr lang="en-US" sz="8000" dirty="0"/>
            </a:br>
            <a:br>
              <a:rPr lang="en-US" sz="8000" dirty="0"/>
            </a:br>
            <a:br>
              <a:rPr lang="en-US" sz="8000" dirty="0"/>
            </a:br>
            <a:br>
              <a:rPr lang="en-US" sz="8000" dirty="0"/>
            </a:br>
            <a:br>
              <a:rPr lang="en-US" sz="8000" dirty="0"/>
            </a:br>
            <a:br>
              <a:rPr lang="en-US" sz="8000" dirty="0"/>
            </a:br>
            <a:r>
              <a:rPr lang="en-US" sz="8900" dirty="0">
                <a:solidFill>
                  <a:srgbClr val="FFC000"/>
                </a:solidFill>
              </a:rPr>
              <a:t>FMCG</a:t>
            </a:r>
            <a:r>
              <a:rPr lang="en-US" dirty="0"/>
              <a:t> </a:t>
            </a:r>
            <a:br>
              <a:rPr lang="en-US" dirty="0"/>
            </a:b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654040" y="2909455"/>
            <a:ext cx="5760720" cy="878774"/>
          </a:xfrm>
        </p:spPr>
        <p:txBody>
          <a:bodyPr>
            <a:noAutofit/>
          </a:bodyPr>
          <a:lstStyle/>
          <a:p>
            <a:r>
              <a:rPr lang="en-US" sz="5400" b="1" i="1" dirty="0">
                <a:solidFill>
                  <a:srgbClr val="7030A0"/>
                </a:solidFill>
              </a:rPr>
              <a:t>What are they?</a:t>
            </a:r>
          </a:p>
        </p:txBody>
      </p:sp>
    </p:spTree>
    <p:extLst>
      <p:ext uri="{BB962C8B-B14F-4D97-AF65-F5344CB8AC3E}">
        <p14:creationId xmlns:p14="http://schemas.microsoft.com/office/powerpoint/2010/main" val="1932651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5F9CD-D149-4EBD-935A-E7EC5A92E4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00B0F0"/>
                </a:solidFill>
              </a:rPr>
              <a:t>A finding out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40DFB1-ABEF-4AC4-91DA-584E1852E2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840182"/>
            <a:ext cx="10058400" cy="356061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i="1" dirty="0">
                <a:solidFill>
                  <a:srgbClr val="CC3300"/>
                </a:solidFill>
              </a:rPr>
              <a:t>Write down 2 examples of fast moving consumer goods. When your done put your answers in a pile in the centre face down.</a:t>
            </a:r>
          </a:p>
        </p:txBody>
      </p:sp>
    </p:spTree>
    <p:extLst>
      <p:ext uri="{BB962C8B-B14F-4D97-AF65-F5344CB8AC3E}">
        <p14:creationId xmlns:p14="http://schemas.microsoft.com/office/powerpoint/2010/main" val="22406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DB0583B-41D6-4D78-93CB-F8A60E0CA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62302"/>
            <a:ext cx="10058400" cy="1308062"/>
          </a:xfrm>
        </p:spPr>
        <p:txBody>
          <a:bodyPr>
            <a:noAutofit/>
          </a:bodyPr>
          <a:lstStyle/>
          <a:p>
            <a:pPr algn="ctr"/>
            <a:r>
              <a:rPr lang="en-US" sz="4800" b="1" dirty="0">
                <a:solidFill>
                  <a:srgbClr val="FFC000"/>
                </a:solidFill>
              </a:rPr>
              <a:t>What are Fast moving consumer goods</a:t>
            </a:r>
            <a:r>
              <a:rPr lang="en-GB" sz="4800" b="1" dirty="0">
                <a:solidFill>
                  <a:srgbClr val="FFC000"/>
                </a:solidFill>
              </a:rPr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3E5BA7-AA28-46BD-8022-7B2EF5FD1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158" y="2438400"/>
            <a:ext cx="9721516" cy="3962400"/>
          </a:xfrm>
        </p:spPr>
        <p:txBody>
          <a:bodyPr/>
          <a:lstStyle/>
          <a:p>
            <a:pPr algn="ctr"/>
            <a:endParaRPr lang="en-GB" dirty="0">
              <a:solidFill>
                <a:srgbClr val="7030A0"/>
              </a:solidFill>
            </a:endParaRPr>
          </a:p>
          <a:p>
            <a:pPr marL="0" indent="0" algn="ctr">
              <a:buNone/>
            </a:pPr>
            <a:r>
              <a:rPr lang="en-GB" sz="4000" i="1" dirty="0">
                <a:solidFill>
                  <a:srgbClr val="7030A0"/>
                </a:solidFill>
              </a:rPr>
              <a:t> ‘</a:t>
            </a:r>
            <a:r>
              <a:rPr lang="en-GB" sz="4800" i="1" dirty="0">
                <a:solidFill>
                  <a:srgbClr val="7030A0"/>
                </a:solidFill>
              </a:rPr>
              <a:t>Fast moving’ implies that the items are quick to leave the shelves. They tend to be high in volume, but low in cost items.</a:t>
            </a:r>
          </a:p>
        </p:txBody>
      </p:sp>
    </p:spTree>
    <p:extLst>
      <p:ext uri="{BB962C8B-B14F-4D97-AF65-F5344CB8AC3E}">
        <p14:creationId xmlns:p14="http://schemas.microsoft.com/office/powerpoint/2010/main" val="398187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885371"/>
            <a:ext cx="5760720" cy="1248229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CC6600"/>
                </a:solidFill>
              </a:rPr>
              <a:t>Perishable FMCG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544458" y="2439268"/>
            <a:ext cx="5870302" cy="1539173"/>
          </a:xfrm>
        </p:spPr>
        <p:txBody>
          <a:bodyPr>
            <a:noAutofit/>
          </a:bodyPr>
          <a:lstStyle/>
          <a:p>
            <a:r>
              <a:rPr lang="en-US" sz="3200" b="1" i="1" dirty="0">
                <a:solidFill>
                  <a:srgbClr val="669900"/>
                </a:solidFill>
              </a:rPr>
              <a:t>What are they and do you think that they are environmentally sustainable? If not, why?</a:t>
            </a:r>
          </a:p>
        </p:txBody>
      </p:sp>
    </p:spTree>
    <p:extLst>
      <p:ext uri="{BB962C8B-B14F-4D97-AF65-F5344CB8AC3E}">
        <p14:creationId xmlns:p14="http://schemas.microsoft.com/office/powerpoint/2010/main" val="245632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E9F29-2FC5-4C69-A21A-89C093EC891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561975"/>
            <a:ext cx="10058400" cy="1096963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C00000"/>
                </a:solidFill>
              </a:rPr>
              <a:t>Buzz groups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4CD3AB-7E47-4FCC-91F9-6218E0752C45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689812" y="1658938"/>
            <a:ext cx="10475494" cy="1951699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13500" i="1" dirty="0">
                <a:solidFill>
                  <a:srgbClr val="00B0F0"/>
                </a:solidFill>
              </a:rPr>
              <a:t>Have a 5 minute informal discussion on issues concerning the sustainability of perishable fast moving consumer goods. Consider creative and innovative recyclable alternatives.</a:t>
            </a:r>
          </a:p>
          <a:p>
            <a:endParaRPr lang="en-GB" dirty="0"/>
          </a:p>
        </p:txBody>
      </p:sp>
      <p:pic>
        <p:nvPicPr>
          <p:cNvPr id="8" name="Content Placeholder 7" descr="A display case in a store&#10;&#10;Description generated with very high confidence">
            <a:extLst>
              <a:ext uri="{FF2B5EF4-FFF2-40B4-BE49-F238E27FC236}">
                <a16:creationId xmlns:a16="http://schemas.microsoft.com/office/drawing/2014/main" id="{875FE340-EBA2-48C9-AF7F-135392F7C287}"/>
              </a:ext>
            </a:extLst>
          </p:cNvPr>
          <p:cNvPicPr>
            <a:picLocks noGrp="1" noChangeAspect="1"/>
          </p:cNvPicPr>
          <p:nvPr>
            <p:ph sz="quarter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9380" y="3610638"/>
            <a:ext cx="4452937" cy="2951163"/>
          </a:xfrm>
        </p:spPr>
      </p:pic>
      <p:pic>
        <p:nvPicPr>
          <p:cNvPr id="10" name="Picture 9" descr="A plastic container filled with food&#10;&#10;Description generated with very high confidence">
            <a:extLst>
              <a:ext uri="{FF2B5EF4-FFF2-40B4-BE49-F238E27FC236}">
                <a16:creationId xmlns:a16="http://schemas.microsoft.com/office/drawing/2014/main" id="{62F00DCE-814D-4F24-948A-A308B6A6F9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15" y="3166528"/>
            <a:ext cx="5898228" cy="3537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5196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E6FBB-F61B-4F11-A19F-0A2B90612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040" y="1248228"/>
            <a:ext cx="5760720" cy="2180771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FFCC00"/>
                </a:solidFill>
              </a:rPr>
              <a:t>The cut flower and pot plant industry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CB8CE-4C9D-4E7F-9F9E-A8EAD6BED0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4040" y="3428999"/>
            <a:ext cx="5760720" cy="465668"/>
          </a:xfrm>
        </p:spPr>
        <p:txBody>
          <a:bodyPr/>
          <a:lstStyle/>
          <a:p>
            <a:r>
              <a:rPr lang="en-GB" b="1" i="1" dirty="0">
                <a:solidFill>
                  <a:srgbClr val="7030A0"/>
                </a:solidFill>
              </a:rPr>
              <a:t>Non-consumable FMCG</a:t>
            </a:r>
          </a:p>
        </p:txBody>
      </p:sp>
    </p:spTree>
    <p:extLst>
      <p:ext uri="{BB962C8B-B14F-4D97-AF65-F5344CB8AC3E}">
        <p14:creationId xmlns:p14="http://schemas.microsoft.com/office/powerpoint/2010/main" val="526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95373-CC7E-4284-9B45-775ED6973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14148"/>
            <a:ext cx="10058400" cy="1091281"/>
          </a:xfrm>
        </p:spPr>
        <p:txBody>
          <a:bodyPr>
            <a:noAutofit/>
          </a:bodyPr>
          <a:lstStyle/>
          <a:p>
            <a:pPr algn="ctr"/>
            <a:r>
              <a:rPr lang="en-GB" sz="4400" dirty="0">
                <a:solidFill>
                  <a:srgbClr val="7030A0"/>
                </a:solidFill>
              </a:rPr>
              <a:t>The floristry and pot plant industry Is worth billion pounds a year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18216BA-BC85-47F4-8B26-C1D4244D24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8198246"/>
              </p:ext>
            </p:extLst>
          </p:nvPr>
        </p:nvGraphicFramePr>
        <p:xfrm>
          <a:off x="1230199" y="2656114"/>
          <a:ext cx="10058400" cy="2496457"/>
        </p:xfrm>
        <a:graphic>
          <a:graphicData uri="http://schemas.openxmlformats.org/drawingml/2006/table">
            <a:tbl>
              <a:tblPr/>
              <a:tblGrid>
                <a:gridCol w="10058400">
                  <a:extLst>
                    <a:ext uri="{9D8B030D-6E8A-4147-A177-3AD203B41FA5}">
                      <a16:colId xmlns:a16="http://schemas.microsoft.com/office/drawing/2014/main" val="4121021390"/>
                    </a:ext>
                  </a:extLst>
                </a:gridCol>
              </a:tblGrid>
              <a:tr h="2496457">
                <a:tc>
                  <a:txBody>
                    <a:bodyPr/>
                    <a:lstStyle/>
                    <a:p>
                      <a:br>
                        <a:rPr lang="en-GB" sz="105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br>
                        <a:rPr lang="en-GB" sz="105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5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The UK Market</a:t>
                      </a:r>
                    </a:p>
                    <a:p>
                      <a:r>
                        <a:rPr lang="en-GB" sz="9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The UK fresh cut flower and indoor plant market is worth </a:t>
                      </a:r>
                      <a:r>
                        <a:rPr lang="en-GB" sz="90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£2.2</a:t>
                      </a:r>
                      <a:r>
                        <a:rPr lang="en-GB" sz="9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billion at retail level. To put this in perspective, the UK music industry is worth around £2 billion.</a:t>
                      </a:r>
                    </a:p>
                  </a:txBody>
                  <a:tcPr marL="19050" marR="19050" marT="19050" marB="1905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10270785"/>
                  </a:ext>
                </a:extLst>
              </a:tr>
            </a:tbl>
          </a:graphicData>
        </a:graphic>
      </p:graphicFrame>
      <p:pic>
        <p:nvPicPr>
          <p:cNvPr id="1025" name="Picture 1" descr="http://www.flowersandplantsassociation.org.uk/images/1x1transparentpixel.gif">
            <a:extLst>
              <a:ext uri="{FF2B5EF4-FFF2-40B4-BE49-F238E27FC236}">
                <a16:creationId xmlns:a16="http://schemas.microsoft.com/office/drawing/2014/main" id="{664BEC98-8A9C-4DD6-A739-39069F02B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143" y="-257862"/>
            <a:ext cx="2381250" cy="18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D42C647-A02E-4C70-9FB2-0C08A5AF607A}"/>
              </a:ext>
            </a:extLst>
          </p:cNvPr>
          <p:cNvGraphicFramePr>
            <a:graphicFrameLocks noGrp="1"/>
          </p:cNvGraphicFramePr>
          <p:nvPr/>
        </p:nvGraphicFramePr>
        <p:xfrm>
          <a:off x="1066800" y="3901440"/>
          <a:ext cx="10058400" cy="655320"/>
        </p:xfrm>
        <a:graphic>
          <a:graphicData uri="http://schemas.openxmlformats.org/drawingml/2006/table">
            <a:tbl>
              <a:tblPr/>
              <a:tblGrid>
                <a:gridCol w="10058400">
                  <a:extLst>
                    <a:ext uri="{9D8B030D-6E8A-4147-A177-3AD203B41FA5}">
                      <a16:colId xmlns:a16="http://schemas.microsoft.com/office/drawing/2014/main" val="3688038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br>
                        <a:rPr lang="en-GB" sz="105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br>
                        <a:rPr lang="en-GB" sz="105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</a:br>
                      <a:r>
                        <a:rPr lang="en-GB" sz="105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The UK Market</a:t>
                      </a:r>
                    </a:p>
                    <a:p>
                      <a:r>
                        <a:rPr lang="en-GB" sz="9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The UK fresh cut flower and indoor plant market is worth </a:t>
                      </a:r>
                      <a:r>
                        <a:rPr lang="en-GB" sz="900" b="1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£2.2</a:t>
                      </a:r>
                      <a:r>
                        <a:rPr lang="en-GB" sz="900" dirty="0"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</a:rPr>
                        <a:t> billion at retail level. To put this in perspective, the UK music industry is worth around £2 billion.</a:t>
                      </a:r>
                    </a:p>
                  </a:txBody>
                  <a:tcPr marL="19050" marR="19050" marT="19050" marB="1905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47597879"/>
                  </a:ext>
                </a:extLst>
              </a:tr>
            </a:tbl>
          </a:graphicData>
        </a:graphic>
      </p:graphicFrame>
      <p:pic>
        <p:nvPicPr>
          <p:cNvPr id="1026" name="Picture 2" descr="http://www.flowersandplantsassociation.org.uk/images/1x1transparentpixel.gif">
            <a:extLst>
              <a:ext uri="{FF2B5EF4-FFF2-40B4-BE49-F238E27FC236}">
                <a16:creationId xmlns:a16="http://schemas.microsoft.com/office/drawing/2014/main" id="{444A46F5-B73B-4E2F-8BD7-31424DCA99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902075"/>
            <a:ext cx="2381250" cy="47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AD13111-324E-4CF1-9436-4E7D04CCE1BB}"/>
              </a:ext>
            </a:extLst>
          </p:cNvPr>
          <p:cNvSpPr/>
          <p:nvPr/>
        </p:nvSpPr>
        <p:spPr>
          <a:xfrm>
            <a:off x="736980" y="2060813"/>
            <a:ext cx="1022482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i="1" dirty="0">
                <a:solidFill>
                  <a:srgbClr val="FFCC00"/>
                </a:solidFill>
                <a:latin typeface="Guardian Egyptian Web"/>
              </a:rPr>
              <a:t>The UK spends more than £2bn on cut flowers per year, but around 90% are imported</a:t>
            </a:r>
          </a:p>
          <a:p>
            <a:pPr algn="ctr"/>
            <a:endParaRPr lang="en-GB" sz="3600" dirty="0">
              <a:solidFill>
                <a:srgbClr val="7030A0"/>
              </a:solidFill>
            </a:endParaRPr>
          </a:p>
          <a:p>
            <a:pPr algn="ctr"/>
            <a:r>
              <a:rPr lang="en-GB" sz="3600" dirty="0">
                <a:solidFill>
                  <a:srgbClr val="7030A0"/>
                </a:solidFill>
              </a:rPr>
              <a:t>Royal FloraHolland has found that UK home production of cut flowers is at 10% of overall sales.</a:t>
            </a:r>
            <a:endParaRPr lang="en-GB" sz="3600" b="1" i="1" dirty="0">
              <a:solidFill>
                <a:srgbClr val="7030A0"/>
              </a:solidFill>
              <a:latin typeface="Guardian Egyptian Web"/>
            </a:endParaRPr>
          </a:p>
        </p:txBody>
      </p:sp>
    </p:spTree>
    <p:extLst>
      <p:ext uri="{BB962C8B-B14F-4D97-AF65-F5344CB8AC3E}">
        <p14:creationId xmlns:p14="http://schemas.microsoft.com/office/powerpoint/2010/main" val="4115656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9B7052B1-949B-4EFF-BE6C-9C0D512C2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>
                <a:solidFill>
                  <a:schemeClr val="accent3">
                    <a:lumMod val="75000"/>
                  </a:schemeClr>
                </a:solidFill>
              </a:rPr>
              <a:t>Holland the worlds floral capital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E43FAA1-CF7B-4BF9-A81C-155C61AD52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351" t="25893" r="17466" b="5760"/>
          <a:stretch/>
        </p:blipFill>
        <p:spPr>
          <a:xfrm>
            <a:off x="208549" y="1747038"/>
            <a:ext cx="8582322" cy="46361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C2B6BFB1-A01F-4EDE-83F2-F3ADCBD045FE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695" y="3080084"/>
            <a:ext cx="4636168" cy="32156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17989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F91C0-1890-426F-B491-07594A4FA6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D60093"/>
                </a:solidFill>
              </a:rPr>
              <a:t>The supermarkets have the predominant market share in the uk.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7F61C98-D384-49CA-87C4-2201831D97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17" t="38675" r="23545" b="7567"/>
          <a:stretch/>
        </p:blipFill>
        <p:spPr>
          <a:xfrm>
            <a:off x="-1219199" y="1768764"/>
            <a:ext cx="10684042" cy="5198418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A590FD26-E91B-4430-B4B1-287E26069E3C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5432" y="3064041"/>
            <a:ext cx="3850105" cy="349717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6328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D0B0CFD-451E-44C8-90FE-2BB428B0C0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800" dirty="0">
                <a:solidFill>
                  <a:srgbClr val="33CC33"/>
                </a:solidFill>
              </a:rPr>
              <a:t>Is there an alternative way for local and small  businesses to thrive?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0A2F0-54CB-4C6B-B1D2-673A3A6615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D60093"/>
                </a:solidFill>
              </a:rPr>
              <a:t>Its tough on the high street</a:t>
            </a:r>
          </a:p>
        </p:txBody>
      </p:sp>
      <p:pic>
        <p:nvPicPr>
          <p:cNvPr id="5" name="Content Placeholder 4" descr="A person sitting at a table with a flower on a plant&#10;&#10;Description generated with very high confidence">
            <a:extLst>
              <a:ext uri="{FF2B5EF4-FFF2-40B4-BE49-F238E27FC236}">
                <a16:creationId xmlns:a16="http://schemas.microsoft.com/office/drawing/2014/main" id="{8402F8CB-E196-401D-8999-DE02EE838E8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3047735"/>
            <a:ext cx="4846638" cy="3231092"/>
          </a:xfrm>
        </p:spPr>
      </p:pic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FC6CDBB-5D08-41A8-A7B7-7FBC7C7338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en-GB" sz="3200" dirty="0">
                <a:solidFill>
                  <a:srgbClr val="00B0F0"/>
                </a:solidFill>
              </a:rPr>
              <a:t>The rise of the Instagram florist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EE3F7AF-2763-43DE-A5FC-C819C847EA49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 algn="ctr"/>
            <a:endParaRPr lang="en-GB" dirty="0">
              <a:solidFill>
                <a:srgbClr val="FF0066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33CC33"/>
                </a:solidFill>
                <a:hlinkClick r:id="rId4"/>
              </a:rPr>
              <a:t>   www.landgardeners</a:t>
            </a:r>
            <a:r>
              <a:rPr lang="en-GB" dirty="0">
                <a:solidFill>
                  <a:srgbClr val="33CC33"/>
                </a:solidFill>
              </a:rPr>
              <a:t> have 38k    followers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33CC33"/>
                </a:solidFill>
                <a:hlinkClick r:id="rId5"/>
              </a:rPr>
              <a:t>https://www.onefabday.com/uk/nspiring-uk-florists-to-follow-on-instagram/</a:t>
            </a:r>
            <a:endParaRPr lang="en-GB" dirty="0">
              <a:solidFill>
                <a:srgbClr val="33CC33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33CC33"/>
                </a:solidFill>
                <a:hlinkClick r:id="rId6"/>
              </a:rPr>
              <a:t>   https://www.bloomandwild.com</a:t>
            </a:r>
            <a:endParaRPr lang="en-GB" dirty="0">
              <a:solidFill>
                <a:srgbClr val="33CC33"/>
              </a:solidFill>
            </a:endParaRPr>
          </a:p>
          <a:p>
            <a:endParaRPr lang="en-GB" dirty="0">
              <a:solidFill>
                <a:srgbClr val="33CC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478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54040" y="870857"/>
            <a:ext cx="5760720" cy="1535459"/>
          </a:xfrm>
        </p:spPr>
        <p:txBody>
          <a:bodyPr>
            <a:normAutofit/>
          </a:bodyPr>
          <a:lstStyle/>
          <a:p>
            <a:r>
              <a:rPr lang="en-US" i="1" dirty="0">
                <a:solidFill>
                  <a:srgbClr val="C00000"/>
                </a:solidFill>
              </a:rPr>
              <a:t>Now consider this industry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22232" y="2362772"/>
            <a:ext cx="6176210" cy="1535460"/>
          </a:xfrm>
        </p:spPr>
        <p:txBody>
          <a:bodyPr>
            <a:noAutofit/>
          </a:bodyPr>
          <a:lstStyle/>
          <a:p>
            <a:r>
              <a:rPr lang="en-US" sz="2400" b="1" i="1" dirty="0"/>
              <a:t>T</a:t>
            </a:r>
            <a:r>
              <a:rPr lang="en-US" sz="2400" b="1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o consider the impact on the environment and explore entrepreneurship and creativity and innovation, I thought that it may be interesting to construct and undo a button hole and cost it.</a:t>
            </a:r>
          </a:p>
        </p:txBody>
      </p:sp>
    </p:spTree>
    <p:extLst>
      <p:ext uri="{BB962C8B-B14F-4D97-AF65-F5344CB8AC3E}">
        <p14:creationId xmlns:p14="http://schemas.microsoft.com/office/powerpoint/2010/main" val="91766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71A0CB28-BD5C-4120-91B4-93D176413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Examples of packaging</a:t>
            </a:r>
            <a:r>
              <a:rPr lang="en-US" sz="3200" b="1" i="1" dirty="0">
                <a:solidFill>
                  <a:srgbClr val="FFC000"/>
                </a:solidFill>
              </a:rPr>
              <a:t>:</a:t>
            </a:r>
            <a:r>
              <a:rPr lang="en-US" sz="3200" b="1" i="1" dirty="0">
                <a:solidFill>
                  <a:srgbClr val="992D8C"/>
                </a:solidFill>
              </a:rPr>
              <a:t> consider the packaging of a bunch of flowers and a pot plant</a:t>
            </a:r>
            <a:endParaRPr lang="en-GB" sz="3200" b="1" dirty="0">
              <a:solidFill>
                <a:srgbClr val="992D8C"/>
              </a:solidFill>
            </a:endParaRPr>
          </a:p>
        </p:txBody>
      </p:sp>
      <p:pic>
        <p:nvPicPr>
          <p:cNvPr id="18" name="Content Placeholder 17" descr="A close up of a flower&#10;&#10;Description generated with very high confidence">
            <a:extLst>
              <a:ext uri="{FF2B5EF4-FFF2-40B4-BE49-F238E27FC236}">
                <a16:creationId xmlns:a16="http://schemas.microsoft.com/office/drawing/2014/main" id="{9445D31B-550F-4803-9FEB-6FD087DEA2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230" y="2057398"/>
            <a:ext cx="4074695" cy="4487780"/>
          </a:xfrm>
        </p:spPr>
      </p:pic>
      <p:pic>
        <p:nvPicPr>
          <p:cNvPr id="20" name="Content Placeholder 19" descr="A group of pink flowers&#10;&#10;Description generated with high confidence">
            <a:extLst>
              <a:ext uri="{FF2B5EF4-FFF2-40B4-BE49-F238E27FC236}">
                <a16:creationId xmlns:a16="http://schemas.microsoft.com/office/drawing/2014/main" id="{FF8FE839-E5F8-4631-9229-69CFAD7EFEA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549" y="2057398"/>
            <a:ext cx="5658348" cy="4238299"/>
          </a:xfrm>
        </p:spPr>
      </p:pic>
    </p:spTree>
    <p:extLst>
      <p:ext uri="{BB962C8B-B14F-4D97-AF65-F5344CB8AC3E}">
        <p14:creationId xmlns:p14="http://schemas.microsoft.com/office/powerpoint/2010/main" val="982194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US" sz="3600" dirty="0">
                <a:solidFill>
                  <a:srgbClr val="FFCC00"/>
                </a:solidFill>
              </a:rPr>
            </a:br>
            <a:br>
              <a:rPr lang="en-US" sz="3600" dirty="0">
                <a:solidFill>
                  <a:srgbClr val="FFCC00"/>
                </a:solidFill>
              </a:rPr>
            </a:br>
            <a:br>
              <a:rPr lang="en-US" sz="3600" dirty="0">
                <a:solidFill>
                  <a:srgbClr val="FFCC00"/>
                </a:solidFill>
              </a:rPr>
            </a:br>
            <a:br>
              <a:rPr lang="en-US" sz="3600" dirty="0">
                <a:solidFill>
                  <a:srgbClr val="FFCC00"/>
                </a:solidFill>
              </a:rPr>
            </a:br>
            <a:endParaRPr lang="en-US" sz="3600" dirty="0">
              <a:solidFill>
                <a:srgbClr val="FFCC00"/>
              </a:solidFill>
            </a:endParaRPr>
          </a:p>
        </p:txBody>
      </p:sp>
      <p:pic>
        <p:nvPicPr>
          <p:cNvPr id="5" name="Picture Placeholder 4" descr="Woman and young girl gardening"/>
          <p:cNvPicPr>
            <a:picLocks noGrp="1" noChangeAspect="1"/>
          </p:cNvPicPr>
          <p:nvPr>
            <p:ph idx="1"/>
          </p:nvPr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6450" y="1176338"/>
            <a:ext cx="6600825" cy="4686300"/>
          </a:xfrm>
        </p:spPr>
      </p:pic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8111067" y="4565225"/>
            <a:ext cx="3471333" cy="2103120"/>
          </a:xfrm>
        </p:spPr>
        <p:txBody>
          <a:bodyPr/>
          <a:lstStyle/>
          <a:p>
            <a:r>
              <a:rPr lang="en-US" dirty="0"/>
              <a:t>Caption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8891EF1-DCAC-4CB6-9BC0-F4AFFBC3629D}"/>
              </a:ext>
            </a:extLst>
          </p:cNvPr>
          <p:cNvSpPr/>
          <p:nvPr/>
        </p:nvSpPr>
        <p:spPr>
          <a:xfrm>
            <a:off x="4905225" y="3244334"/>
            <a:ext cx="3449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solidFill>
                  <a:srgbClr val="FFCC00"/>
                </a:solidFill>
              </a:rPr>
              <a:t>? </a:t>
            </a:r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E1BD851-6053-461F-B5CA-F020396BA2ED}"/>
              </a:ext>
            </a:extLst>
          </p:cNvPr>
          <p:cNvSpPr/>
          <p:nvPr/>
        </p:nvSpPr>
        <p:spPr>
          <a:xfrm>
            <a:off x="7571874" y="708801"/>
            <a:ext cx="4491789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rgbClr val="FFCC00"/>
                </a:solidFill>
              </a:rPr>
              <a:t>A more sustainable way?</a:t>
            </a:r>
          </a:p>
          <a:p>
            <a:r>
              <a:rPr lang="en-GB" sz="2000" dirty="0">
                <a:solidFill>
                  <a:schemeClr val="accent4">
                    <a:lumMod val="75000"/>
                  </a:schemeClr>
                </a:solidFill>
              </a:rPr>
              <a:t>A new generation are ripping up the rulebook as floral arrangements go wild.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7A6644F-36C1-44FD-9E0C-12FDFE2132BF}"/>
              </a:ext>
            </a:extLst>
          </p:cNvPr>
          <p:cNvSpPr/>
          <p:nvPr/>
        </p:nvSpPr>
        <p:spPr>
          <a:xfrm>
            <a:off x="7850734" y="2662869"/>
            <a:ext cx="434126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D60093"/>
                </a:solidFill>
                <a:latin typeface="Guardian Text Sans Web"/>
              </a:rPr>
              <a:t>The internet has completely transformed the landscape for British flower growers</a:t>
            </a:r>
            <a:r>
              <a:rPr lang="en-GB" sz="2400" dirty="0">
                <a:solidFill>
                  <a:srgbClr val="767676"/>
                </a:solidFill>
                <a:latin typeface="Guardian Text Sans Web"/>
              </a:rPr>
              <a:t> </a:t>
            </a:r>
            <a:r>
              <a:rPr lang="en-GB" sz="2400" dirty="0">
                <a:solidFill>
                  <a:srgbClr val="D60093"/>
                </a:solidFill>
                <a:latin typeface="Guardian Text Sans Web"/>
              </a:rPr>
              <a:t>and florists</a:t>
            </a:r>
            <a:endParaRPr lang="en-GB" dirty="0">
              <a:solidFill>
                <a:srgbClr val="D60093"/>
              </a:solidFill>
            </a:endParaRPr>
          </a:p>
        </p:txBody>
      </p:sp>
      <p:pic>
        <p:nvPicPr>
          <p:cNvPr id="11" name="Picture 10" descr="A group of pink flowers&#10;&#10;Description generated with very high confidence">
            <a:extLst>
              <a:ext uri="{FF2B5EF4-FFF2-40B4-BE49-F238E27FC236}">
                <a16:creationId xmlns:a16="http://schemas.microsoft.com/office/drawing/2014/main" id="{D9FB8044-942B-46A4-AE24-05BD330992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50734" y="3961413"/>
            <a:ext cx="3731666" cy="2567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13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4D875E0-61DD-43C6-AD11-5FEDFC915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04160" y="1557867"/>
            <a:ext cx="6583680" cy="2175933"/>
          </a:xfrm>
        </p:spPr>
        <p:txBody>
          <a:bodyPr>
            <a:noAutofit/>
          </a:bodyPr>
          <a:lstStyle/>
          <a:p>
            <a:pPr algn="ctr"/>
            <a:r>
              <a:rPr lang="en-GB" sz="4600" dirty="0">
                <a:solidFill>
                  <a:schemeClr val="tx2">
                    <a:lumMod val="50000"/>
                  </a:schemeClr>
                </a:solidFill>
              </a:rPr>
              <a:t>Simple assessment. </a:t>
            </a:r>
            <a:br>
              <a:rPr lang="en-GB" sz="4600" dirty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sz="4600" dirty="0">
                <a:solidFill>
                  <a:schemeClr val="tx2">
                    <a:lumMod val="50000"/>
                  </a:schemeClr>
                </a:solidFill>
              </a:rPr>
              <a:t>has learning been successful?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F21B8C-3DFA-4E70-B210-418BE71B044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dirty="0">
                <a:solidFill>
                  <a:srgbClr val="CC0000"/>
                </a:solidFill>
              </a:rPr>
              <a:t>Fill in the gaps</a:t>
            </a:r>
            <a:r>
              <a:rPr lang="en-GB" sz="5400" dirty="0">
                <a:solidFill>
                  <a:srgbClr val="CC0000"/>
                </a:solidFill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80381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A07E5-649F-498C-A6DF-B5FAA22F2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4040" y="1016001"/>
            <a:ext cx="5760720" cy="1935746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C000"/>
                </a:solidFill>
              </a:rPr>
              <a:t>Evaluation and questions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64D9B6-07D1-4273-89DC-CBE6BD2800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4040" y="3428999"/>
            <a:ext cx="5760720" cy="465667"/>
          </a:xfrm>
        </p:spPr>
        <p:txBody>
          <a:bodyPr>
            <a:normAutofit lnSpcReduction="10000"/>
          </a:bodyPr>
          <a:lstStyle/>
          <a:p>
            <a:r>
              <a:rPr lang="en-GB" sz="2800" b="1" i="1" dirty="0">
                <a:solidFill>
                  <a:srgbClr val="7030A0"/>
                </a:solidFill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811954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Four Seasons 16x9">
  <a:themeElements>
    <a:clrScheme name="Four Seasons">
      <a:dk1>
        <a:sysClr val="windowText" lastClr="000000"/>
      </a:dk1>
      <a:lt1>
        <a:sysClr val="window" lastClr="FFFFFF"/>
      </a:lt1>
      <a:dk2>
        <a:srgbClr val="6B7F7F"/>
      </a:dk2>
      <a:lt2>
        <a:srgbClr val="B0BCBC"/>
      </a:lt2>
      <a:accent1>
        <a:srgbClr val="7DB41B"/>
      </a:accent1>
      <a:accent2>
        <a:srgbClr val="ED8A05"/>
      </a:accent2>
      <a:accent3>
        <a:srgbClr val="288DFC"/>
      </a:accent3>
      <a:accent4>
        <a:srgbClr val="36D2B8"/>
      </a:accent4>
      <a:accent5>
        <a:srgbClr val="F5B605"/>
      </a:accent5>
      <a:accent6>
        <a:srgbClr val="E75524"/>
      </a:accent6>
      <a:hlink>
        <a:srgbClr val="ED8A05"/>
      </a:hlink>
      <a:folHlink>
        <a:srgbClr val="B0BCBC"/>
      </a:folHlink>
    </a:clrScheme>
    <a:fontScheme name="Constantia-Calibri">
      <a:majorFont>
        <a:latin typeface="Constanti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easonal celebrations presentation.potx" id="{BD9AEA96-E390-41F9-9661-0C671905DB2C}" vid="{E3974F56-9D26-4D1A-896F-E22CFE04D790}"/>
    </a:ext>
  </a:extLst>
</a:theme>
</file>

<file path=ppt/theme/theme2.xml><?xml version="1.0" encoding="utf-8"?>
<a:theme xmlns:a="http://schemas.openxmlformats.org/drawingml/2006/main" name="Office Theme">
  <a:themeElements>
    <a:clrScheme name="Four Seasons">
      <a:dk1>
        <a:sysClr val="windowText" lastClr="000000"/>
      </a:dk1>
      <a:lt1>
        <a:sysClr val="window" lastClr="FFFFFF"/>
      </a:lt1>
      <a:dk2>
        <a:srgbClr val="6B7F7F"/>
      </a:dk2>
      <a:lt2>
        <a:srgbClr val="B0BCBC"/>
      </a:lt2>
      <a:accent1>
        <a:srgbClr val="7DB41B"/>
      </a:accent1>
      <a:accent2>
        <a:srgbClr val="ED8A05"/>
      </a:accent2>
      <a:accent3>
        <a:srgbClr val="288DFC"/>
      </a:accent3>
      <a:accent4>
        <a:srgbClr val="36D2B8"/>
      </a:accent4>
      <a:accent5>
        <a:srgbClr val="F5B605"/>
      </a:accent5>
      <a:accent6>
        <a:srgbClr val="E75524"/>
      </a:accent6>
      <a:hlink>
        <a:srgbClr val="ED8A05"/>
      </a:hlink>
      <a:folHlink>
        <a:srgbClr val="B0BCBC"/>
      </a:folHlink>
    </a:clrScheme>
    <a:fontScheme name="Constantia-Calibri">
      <a:majorFont>
        <a:latin typeface="Constanti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Four Seasons">
      <a:dk1>
        <a:sysClr val="windowText" lastClr="000000"/>
      </a:dk1>
      <a:lt1>
        <a:sysClr val="window" lastClr="FFFFFF"/>
      </a:lt1>
      <a:dk2>
        <a:srgbClr val="6B7F7F"/>
      </a:dk2>
      <a:lt2>
        <a:srgbClr val="B0BCBC"/>
      </a:lt2>
      <a:accent1>
        <a:srgbClr val="7DB41B"/>
      </a:accent1>
      <a:accent2>
        <a:srgbClr val="ED8A05"/>
      </a:accent2>
      <a:accent3>
        <a:srgbClr val="288DFC"/>
      </a:accent3>
      <a:accent4>
        <a:srgbClr val="36D2B8"/>
      </a:accent4>
      <a:accent5>
        <a:srgbClr val="F5B605"/>
      </a:accent5>
      <a:accent6>
        <a:srgbClr val="E75524"/>
      </a:accent6>
      <a:hlink>
        <a:srgbClr val="ED8A05"/>
      </a:hlink>
      <a:folHlink>
        <a:srgbClr val="B0BCBC"/>
      </a:folHlink>
    </a:clrScheme>
    <a:fontScheme name="Constantia-Calibri">
      <a:majorFont>
        <a:latin typeface="Constanti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Seasonal celebrations presentation</Template>
  <TotalTime>825</TotalTime>
  <Words>575</Words>
  <Application>Microsoft Office PowerPoint</Application>
  <PresentationFormat>Widescreen</PresentationFormat>
  <Paragraphs>71</Paragraphs>
  <Slides>18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Constantia</vt:lpstr>
      <vt:lpstr>Guardian Egyptian Web</vt:lpstr>
      <vt:lpstr>Guardian Text Sans Web</vt:lpstr>
      <vt:lpstr>Wingdings</vt:lpstr>
      <vt:lpstr>Four Seasons 16x9</vt:lpstr>
      <vt:lpstr>Welcome to my 45 minute micro teaching session</vt:lpstr>
      <vt:lpstr>Introduction</vt:lpstr>
      <vt:lpstr>Cross cutting themes</vt:lpstr>
      <vt:lpstr>       FMCG  </vt:lpstr>
      <vt:lpstr>A finding out exercise</vt:lpstr>
      <vt:lpstr>What are Fast moving consumer goods </vt:lpstr>
      <vt:lpstr>Perishable FMCG</vt:lpstr>
      <vt:lpstr>Buzz groups</vt:lpstr>
      <vt:lpstr>The cut flower and pot plant industry</vt:lpstr>
      <vt:lpstr>The floristry and pot plant industry Is worth billion pounds a year</vt:lpstr>
      <vt:lpstr>Holland the worlds floral capital</vt:lpstr>
      <vt:lpstr>The supermarkets have the predominant market share in the uk.</vt:lpstr>
      <vt:lpstr>Is there an alternative way for local and small  businesses to thrive?</vt:lpstr>
      <vt:lpstr>Now consider this industry</vt:lpstr>
      <vt:lpstr>Examples of packaging: consider the packaging of a bunch of flowers and a pot plant</vt:lpstr>
      <vt:lpstr>    </vt:lpstr>
      <vt:lpstr>Simple assessment.  has learning been successful?</vt:lpstr>
      <vt:lpstr>Evaluation and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FMCG</dc:title>
  <dc:creator>Stephanie Jackson</dc:creator>
  <cp:lastModifiedBy>Stephanie Jackson</cp:lastModifiedBy>
  <cp:revision>39</cp:revision>
  <cp:lastPrinted>2018-10-29T21:36:12Z</cp:lastPrinted>
  <dcterms:created xsi:type="dcterms:W3CDTF">2018-10-25T21:19:21Z</dcterms:created>
  <dcterms:modified xsi:type="dcterms:W3CDTF">2018-12-02T00:15:05Z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InternalTags">
    <vt:lpwstr/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