
<file path=[Content_Types].xml><?xml version="1.0" encoding="utf-8"?>
<Types xmlns="http://schemas.openxmlformats.org/package/2006/content-types">
  <Default Extension="rels" ContentType="application/vnd.openxmlformats-package.relationships+xml"/>
  <Default Extension="png" ContentType="image/png"/>
  <Default Extension="jpeg" ContentType="image/jpeg"/>
  <Default Extension="xml" ContentType="application/xml"/>
  <Override PartName="/ppt/notesslides/notesslide14.xml" ContentType="application/vnd.openxmlformats-officedocument.presentationml.notesSlide+xml"/>
  <Override PartName="/ppt/diagrams/drawing10.xml" ContentType="application/vnd.ms-office.drawingml.diagramDrawing+xml"/>
  <Override PartName="/ppt/changesinfos/changesinfo1.xml" ContentType="application/vnd.ms-powerpoint.changesinfo+xml"/>
  <Override PartName="/ppt/notesslides/notesslide13.xml" ContentType="application/vnd.openxmlformats-officedocument.presentationml.notesSlide+xml"/>
  <Override PartName="/ppt/diagrams/drawing1.xml" ContentType="application/vnd.ms-office.drawingml.diagramDrawing+xml"/>
  <Override PartName="/ppt/diagrams/colors1.xml" ContentType="application/vnd.openxmlformats-officedocument.drawingml.diagramColors+xml"/>
  <Override PartName="/ppt/diagrams/quickstyle1.xml" ContentType="application/vnd.openxmlformats-officedocument.drawingml.diagramStyle+xml"/>
  <Override PartName="/ppt/diagrams/layout1.xml" ContentType="application/vnd.openxmlformats-officedocument.drawingml.diagramLayout+xml"/>
  <Override PartName="/ppt/slides/slide3.xml" ContentType="application/vnd.openxmlformats-officedocument.presentationml.slide+xml"/>
  <Override PartName="/ppt/theme/theme1.xml" ContentType="application/vnd.openxmlformats-officedocument.theme+xml"/>
  <Override PartName="/ppt/diagrams/data1.xml" ContentType="application/vnd.openxmlformats-officedocument.drawingml.diagramData+xml"/>
  <Override PartName="/ppt/notesslides/notesslide3.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slides/slide4.xml" ContentType="application/vnd.openxmlformats-officedocument.presentationml.slide+xml"/>
  <Override PartName="/ppt/notesslides/notesslide10.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ppt/notesslides/notesslide1.xml" ContentType="application/vnd.openxmlformats-officedocument.presentationml.notesSlide+xml"/>
  <Override PartName="/ppt/theme/theme2.xml" ContentType="application/vnd.openxmlformats-officedocument.theme+xml"/>
  <Override PartName="/ppt/slidelayouts/slidelayout7.xml" ContentType="application/vnd.openxmlformats-officedocument.presentationml.slideLayout+xml"/>
  <Override PartName="/ppt/slidelayouts/slidelayout4.xml" ContentType="application/vnd.openxmlformats-officedocument.presentationml.slideLayout+xml"/>
  <Override PartName="/ppt/tablestyles.xml" ContentType="application/vnd.openxmlformats-officedocument.presentationml.tableStyles+xml"/>
  <Override PartName="/ppt/notesslides/notesslide11.xml" ContentType="application/vnd.openxmlformats-officedocument.presentationml.notesSlide+xml"/>
  <Override PartName="/ppt/slidelayouts/slidelayout3.xml" ContentType="application/vnd.openxmlformats-officedocument.presentationml.slideLayout+xml"/>
  <Override PartName="/ppt/notesslides/notesslide9.xml" ContentType="application/vnd.openxmlformats-officedocument.presentationml.notes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6.xml" ContentType="application/vnd.openxmlformats-officedocument.presentationml.slideLayout+xml"/>
  <Override PartName="/ppt/viewprops.xml" ContentType="application/vnd.openxmlformats-officedocument.presentationml.viewProps+xml"/>
  <Override PartName="/ppt/slidelayouts/slidelayout1.xml" ContentType="application/vnd.openxmlformats-officedocument.presentationml.slideLayout+xml"/>
  <Override PartName="/ppt/slides/slide12.xml" ContentType="application/vnd.openxmlformats-officedocument.presentationml.slide+xml"/>
  <Override PartName="/ppt/slides/slide8.xml" ContentType="application/vnd.openxmlformats-officedocument.presentationml.slide+xml"/>
  <Override PartName="/ppt/slidemasters/slidemaster1.xml" ContentType="application/vnd.openxmlformats-officedocument.presentationml.slideMaster+xml"/>
  <Override PartName="/ppt/slides/slide11.xml" ContentType="application/vnd.openxmlformats-officedocument.presentationml.slide+xml"/>
  <Override PartName="/ppt/notesslides/notesslide7.xml" ContentType="application/vnd.openxmlformats-officedocument.presentationml.notesSlide+xml"/>
  <Override PartName="/ppt/notesmasters/notesmaster1.xml" ContentType="application/vnd.openxmlformats-officedocument.presentationml.notesMaster+xml"/>
  <Override PartName="/ppt/slides/slide7.xml" ContentType="application/vnd.openxmlformats-officedocument.presentationml.slide+xml"/>
  <Override PartName="/ppt/slides/slide5.xml" ContentType="application/vnd.openxmlformats-officedocument.presentationml.slide+xml"/>
  <Override PartName="/ppt/slidelayouts/slidelayout2.xml" ContentType="application/vnd.openxmlformats-officedocument.presentationml.slideLayout+xml"/>
  <Override PartName="/docprops/app.xml" ContentType="application/vnd.openxmlformats-officedocument.extended-properties+xml"/>
  <Override PartName="/ppt/slides/slide6.xml" ContentType="application/vnd.openxmlformats-officedocument.presentationml.slide+xml"/>
  <Override PartName="/ppt/slides/slide13.xml" ContentType="application/vnd.openxmlformats-officedocument.presentationml.slide+xml"/>
  <Override PartName="/ppt/slidelayouts/slidelayout8.xml" ContentType="application/vnd.openxmlformats-officedocument.presentationml.slideLayout+xml"/>
  <Override PartName="/ppt/presprops.xml" ContentType="application/vnd.openxmlformats-officedocument.presentationml.presProps+xml"/>
  <Override PartName="/ppt/slidelayouts/slidelayout11.xml" ContentType="application/vnd.openxmlformats-officedocument.presentationml.slideLayout+xml"/>
  <Override PartName="/ppt/slides/slide10.xml" ContentType="application/vnd.openxmlformats-officedocument.presentationml.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slides/slide2.xml" ContentType="application/vnd.openxmlformats-officedocument.presentationml.slide+xml"/>
  <Override PartName="/ppt/notesslides/notesslide2.xml" ContentType="application/vnd.openxmlformats-officedocument.presentationml.notesSlide+xml"/>
  <Override PartName="/ppt/slidelayouts/slidelayout5.xml" ContentType="application/vnd.openxmlformats-officedocument.presentationml.slideLayout+xml"/>
  <Override PartName="/ppt/slides/slide1.xml" ContentType="application/vnd.openxmlformats-officedocument.presentationml.slide+xml"/>
  <Override PartName="/ppt/slides/slide9.xml" ContentType="application/vnd.openxmlformats-officedocument.presentationml.slide+xml"/>
  <Override PartName="/ppt/presentation.xml" ContentType="application/vnd.openxmlformats-officedocument.presentationml.presentation.main+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
  </p:notesMasterIdLst>
  <p:sldIdLst>
    <p:sldId id="269" r:id="rId3"/>
    <p:sldId id="256" r:id="rId4"/>
    <p:sldId id="258" r:id="rId5"/>
    <p:sldId id="265" r:id="rId6"/>
    <p:sldId id="264" r:id="rId7"/>
    <p:sldId id="263" r:id="rId8"/>
    <p:sldId id="262" r:id="rId9"/>
    <p:sldId id="261" r:id="rId10"/>
    <p:sldId id="268" r:id="rId11"/>
    <p:sldId id="267" r:id="rId12"/>
    <p:sldId id="260" r:id="rId13"/>
    <p:sldId id="266" r:id="rId14"/>
    <p:sldId id="259" r:id="rId15"/>
    <p:sldId id="25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974" autoAdjust="0"/>
  </p:normalViewPr>
  <p:slideViewPr>
    <p:cSldViewPr snapToGrid="0">
      <p:cViewPr varScale="1">
        <p:scale>
          <a:sx n="71" d="100"/>
          <a:sy n="71" d="100"/>
        </p:scale>
        <p:origin x="113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tableStyles" Target="tableStyles.xml"/><Relationship Id="rId18" Type="http://schemas.openxmlformats.org/officeDocument/2006/relationships/presProps" Target="presProps.xml"/><Relationship Id="rId19" Type="http://schemas.openxmlformats.org/officeDocument/2006/relationships/viewProps" Target="viewProps.xml"/><Relationship Id="rId2" Type="http://schemas.openxmlformats.org/officeDocument/2006/relationships/notesMaster" Target="notesMasters/notesMaster1.xml"/><Relationship Id="rId20" Type="http://schemas.openxmlformats.org/officeDocument/2006/relationships/theme" Target="theme/theme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onica Daniela Floria" userId="07d5d502890dae1c" providerId="LiveId" clId="{C91B2851-B81A-4FC4-9B6A-351E91F69ED8}"/>
    <pc:docChg chg="modSld">
      <pc:chgData name="Veronica Daniela Floria" userId="07d5d502890dae1c" providerId="LiveId" clId="{C91B2851-B81A-4FC4-9B6A-351E91F69ED8}" dt="2023-03-20T20:48:36.513" v="13" actId="255"/>
      <pc:docMkLst>
        <pc:docMk/>
      </pc:docMkLst>
      <pc:sldChg chg="modSp mod">
        <pc:chgData name="Veronica Daniela Floria" userId="07d5d502890dae1c" providerId="LiveId" clId="{C91B2851-B81A-4FC4-9B6A-351E91F69ED8}" dt="2023-03-20T20:48:36.513" v="13" actId="255"/>
        <pc:sldMkLst>
          <pc:docMk/>
          <pc:sldMk cId="0" sldId="262"/>
        </pc:sldMkLst>
        <pc:spChg chg="mod">
          <ac:chgData name="Veronica Daniela Floria" userId="07d5d502890dae1c" providerId="LiveId" clId="{C91B2851-B81A-4FC4-9B6A-351E91F69ED8}" dt="2023-03-20T20:48:21.301" v="11" actId="255"/>
          <ac:spMkLst>
            <pc:docMk/>
            <pc:sldMk cId="0" sldId="262"/>
            <ac:spMk id="4" creationId="{00000000-0000-0000-0000-000000000000}"/>
          </ac:spMkLst>
        </pc:spChg>
        <pc:spChg chg="mod">
          <ac:chgData name="Veronica Daniela Floria" userId="07d5d502890dae1c" providerId="LiveId" clId="{C91B2851-B81A-4FC4-9B6A-351E91F69ED8}" dt="2023-03-20T20:48:29.324" v="12" actId="255"/>
          <ac:spMkLst>
            <pc:docMk/>
            <pc:sldMk cId="0" sldId="262"/>
            <ac:spMk id="6" creationId="{00000000-0000-0000-0000-000000000000}"/>
          </ac:spMkLst>
        </pc:spChg>
        <pc:spChg chg="mod">
          <ac:chgData name="Veronica Daniela Floria" userId="07d5d502890dae1c" providerId="LiveId" clId="{C91B2851-B81A-4FC4-9B6A-351E91F69ED8}" dt="2023-03-20T20:48:36.513" v="13" actId="255"/>
          <ac:spMkLst>
            <pc:docMk/>
            <pc:sldMk cId="0" sldId="262"/>
            <ac:spMk id="8" creationId="{00000000-0000-0000-0000-000000000000}"/>
          </ac:spMkLst>
        </pc:spChg>
      </pc:sldChg>
      <pc:sldChg chg="modSp mod">
        <pc:chgData name="Veronica Daniela Floria" userId="07d5d502890dae1c" providerId="LiveId" clId="{C91B2851-B81A-4FC4-9B6A-351E91F69ED8}" dt="2023-03-20T20:47:53.622" v="9" actId="255"/>
        <pc:sldMkLst>
          <pc:docMk/>
          <pc:sldMk cId="0" sldId="263"/>
        </pc:sldMkLst>
        <pc:spChg chg="mod">
          <ac:chgData name="Veronica Daniela Floria" userId="07d5d502890dae1c" providerId="LiveId" clId="{C91B2851-B81A-4FC4-9B6A-351E91F69ED8}" dt="2023-03-20T20:47:53.622" v="9" actId="255"/>
          <ac:spMkLst>
            <pc:docMk/>
            <pc:sldMk cId="0" sldId="263"/>
            <ac:spMk id="5" creationId="{00000000-0000-0000-0000-000000000000}"/>
          </ac:spMkLst>
        </pc:spChg>
      </pc:sldChg>
      <pc:sldChg chg="modSp mod">
        <pc:chgData name="Veronica Daniela Floria" userId="07d5d502890dae1c" providerId="LiveId" clId="{C91B2851-B81A-4FC4-9B6A-351E91F69ED8}" dt="2023-03-20T20:47:36.746" v="8" actId="255"/>
        <pc:sldMkLst>
          <pc:docMk/>
          <pc:sldMk cId="0" sldId="264"/>
        </pc:sldMkLst>
        <pc:spChg chg="mod">
          <ac:chgData name="Veronica Daniela Floria" userId="07d5d502890dae1c" providerId="LiveId" clId="{C91B2851-B81A-4FC4-9B6A-351E91F69ED8}" dt="2023-03-20T20:47:26.158" v="7" actId="255"/>
          <ac:spMkLst>
            <pc:docMk/>
            <pc:sldMk cId="0" sldId="264"/>
            <ac:spMk id="5" creationId="{00000000-0000-0000-0000-000000000000}"/>
          </ac:spMkLst>
        </pc:spChg>
        <pc:spChg chg="mod">
          <ac:chgData name="Veronica Daniela Floria" userId="07d5d502890dae1c" providerId="LiveId" clId="{C91B2851-B81A-4FC4-9B6A-351E91F69ED8}" dt="2023-03-20T20:47:36.746" v="8" actId="255"/>
          <ac:spMkLst>
            <pc:docMk/>
            <pc:sldMk cId="0" sldId="264"/>
            <ac:spMk id="7" creationId="{00000000-0000-0000-0000-000000000000}"/>
          </ac:spMkLst>
        </pc:spChg>
      </pc:sldChg>
      <pc:sldChg chg="modSp mod">
        <pc:chgData name="Veronica Daniela Floria" userId="07d5d502890dae1c" providerId="LiveId" clId="{C91B2851-B81A-4FC4-9B6A-351E91F69ED8}" dt="2023-03-20T20:47:04.948" v="6" actId="1076"/>
        <pc:sldMkLst>
          <pc:docMk/>
          <pc:sldMk cId="0" sldId="265"/>
        </pc:sldMkLst>
        <pc:spChg chg="mod">
          <ac:chgData name="Veronica Daniela Floria" userId="07d5d502890dae1c" providerId="LiveId" clId="{C91B2851-B81A-4FC4-9B6A-351E91F69ED8}" dt="2023-03-20T20:47:04.948" v="6" actId="1076"/>
          <ac:spMkLst>
            <pc:docMk/>
            <pc:sldMk cId="0" sldId="265"/>
            <ac:spMk id="4" creationId="{00000000-0000-0000-0000-000000000000}"/>
          </ac:spMkLst>
        </pc:spChg>
        <pc:spChg chg="mod">
          <ac:chgData name="Veronica Daniela Floria" userId="07d5d502890dae1c" providerId="LiveId" clId="{C91B2851-B81A-4FC4-9B6A-351E91F69ED8}" dt="2023-03-20T20:46:26.741" v="2" actId="255"/>
          <ac:spMkLst>
            <pc:docMk/>
            <pc:sldMk cId="0" sldId="265"/>
            <ac:spMk id="6" creationId="{00000000-0000-0000-0000-000000000000}"/>
          </ac:spMkLst>
        </pc:spChg>
        <pc:spChg chg="mod">
          <ac:chgData name="Veronica Daniela Floria" userId="07d5d502890dae1c" providerId="LiveId" clId="{C91B2851-B81A-4FC4-9B6A-351E91F69ED8}" dt="2023-03-20T20:46:13.922" v="1" actId="14100"/>
          <ac:spMkLst>
            <pc:docMk/>
            <pc:sldMk cId="0" sldId="265"/>
            <ac:spMk id="8"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8DFDC9-D2E9-424A-84FA-800CD7E2ED7D}"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782A7EDB-5139-4E5D-A040-96D80EB87AC9}">
      <dgm:prSet/>
      <dgm:spPr/>
      <dgm:t>
        <a:bodyPr/>
        <a:lstStyle/>
        <a:p>
          <a:r>
            <a:rPr lang="en-IN" dirty="0" err="1"/>
            <a:t>Humanresourcesmba</a:t>
          </a:r>
          <a:r>
            <a:rPr lang="en-IN" dirty="0"/>
            <a:t>, (2022). </a:t>
          </a:r>
          <a:r>
            <a:rPr lang="en-IN" i="1" dirty="0"/>
            <a:t>7 reasons why HR is so important for business success</a:t>
          </a:r>
          <a:r>
            <a:rPr lang="en-IN" dirty="0"/>
            <a:t> (2022) </a:t>
          </a:r>
          <a:r>
            <a:rPr lang="en-IN" i="1" dirty="0"/>
            <a:t>Human Resources Degrees</a:t>
          </a:r>
          <a:r>
            <a:rPr lang="en-IN" dirty="0"/>
            <a:t>. Available at: https://www.humanresourcesmba.net/lists/5-reasons-hr-is-so-important-for-business-success/#:~:text=Human%20resource%20management%20helps%20improve,is%20important%20for%20business%20success. (Accessed: March 14, 2023). </a:t>
          </a:r>
          <a:endParaRPr lang="en-US" dirty="0"/>
        </a:p>
      </dgm:t>
    </dgm:pt>
    <dgm:pt modelId="{85974D2D-02EF-4D2A-8D30-2FBA3BFCC0F4}" type="parTrans" cxnId="{5AAB3511-0AFF-4FC5-A5E8-894E2A7DAA5C}">
      <dgm:prSet/>
      <dgm:spPr/>
      <dgm:t>
        <a:bodyPr/>
        <a:lstStyle/>
        <a:p>
          <a:endParaRPr lang="en-US"/>
        </a:p>
      </dgm:t>
    </dgm:pt>
    <dgm:pt modelId="{5DD545F3-3B11-4814-ADDB-089D46228725}" type="sibTrans" cxnId="{5AAB3511-0AFF-4FC5-A5E8-894E2A7DAA5C}">
      <dgm:prSet/>
      <dgm:spPr/>
      <dgm:t>
        <a:bodyPr/>
        <a:lstStyle/>
        <a:p>
          <a:endParaRPr lang="en-US"/>
        </a:p>
      </dgm:t>
    </dgm:pt>
    <dgm:pt modelId="{A6E86F85-8C13-493A-9A36-E825C86A998B}">
      <dgm:prSet/>
      <dgm:spPr/>
      <dgm:t>
        <a:bodyPr/>
        <a:lstStyle/>
        <a:p>
          <a:r>
            <a:rPr lang="en-IN"/>
            <a:t>Jaiswal, S. (2023) </a:t>
          </a:r>
          <a:r>
            <a:rPr lang="en-IN" i="1"/>
            <a:t>HR skills required for a successful human resource manager</a:t>
          </a:r>
          <a:r>
            <a:rPr lang="en-IN"/>
            <a:t>, </a:t>
          </a:r>
          <a:r>
            <a:rPr lang="en-IN" i="1"/>
            <a:t>Emeritus</a:t>
          </a:r>
          <a:r>
            <a:rPr lang="en-IN"/>
            <a:t>. Available at: https://emeritus.org/in/learn/hr-skills-required-for-a-successful-human-resource-manager/ (Accessed: March 14, 2023). </a:t>
          </a:r>
          <a:endParaRPr lang="en-US"/>
        </a:p>
      </dgm:t>
    </dgm:pt>
    <dgm:pt modelId="{FEAEDFD3-1A67-43E2-BADD-4224881CC114}" type="parTrans" cxnId="{DEF0787D-CDCE-4B38-B9A1-6286C67A8861}">
      <dgm:prSet/>
      <dgm:spPr/>
      <dgm:t>
        <a:bodyPr/>
        <a:lstStyle/>
        <a:p>
          <a:endParaRPr lang="en-US"/>
        </a:p>
      </dgm:t>
    </dgm:pt>
    <dgm:pt modelId="{B4E0DED9-6A1B-4E0B-83A4-B9F5115F4651}" type="sibTrans" cxnId="{DEF0787D-CDCE-4B38-B9A1-6286C67A8861}">
      <dgm:prSet/>
      <dgm:spPr/>
      <dgm:t>
        <a:bodyPr/>
        <a:lstStyle/>
        <a:p>
          <a:endParaRPr lang="en-US"/>
        </a:p>
      </dgm:t>
    </dgm:pt>
    <dgm:pt modelId="{AF38E46A-4519-4E05-A45E-6DBEFC04F86C}">
      <dgm:prSet/>
      <dgm:spPr/>
      <dgm:t>
        <a:bodyPr/>
        <a:lstStyle/>
        <a:p>
          <a:r>
            <a:rPr lang="en-IN" b="0" i="0" u="none" dirty="0"/>
            <a:t>Tesco-careers, (2023). </a:t>
          </a:r>
          <a:r>
            <a:rPr lang="en-IN" b="0" i="1" u="none" dirty="0"/>
            <a:t>People | </a:t>
          </a:r>
          <a:r>
            <a:rPr lang="en-IN" b="0" i="1" u="none" dirty="0" err="1"/>
            <a:t>tesco</a:t>
          </a:r>
          <a:r>
            <a:rPr lang="en-IN" b="0" i="1" u="none" dirty="0"/>
            <a:t> careers</a:t>
          </a:r>
          <a:r>
            <a:rPr lang="en-IN" b="0" i="0" u="none" dirty="0"/>
            <a:t> (2023). Available at: https://www.tesco-careers.com/office/corporate-functions/people/ (Accessed: March 20, 2023). </a:t>
          </a:r>
          <a:endParaRPr lang="en-US" dirty="0"/>
        </a:p>
      </dgm:t>
    </dgm:pt>
    <dgm:pt modelId="{4C3882DC-83B6-42A3-A784-859B52401B4F}" type="parTrans" cxnId="{273E7A80-DDF5-47D8-97A3-9A00BC1535F6}">
      <dgm:prSet/>
      <dgm:spPr/>
      <dgm:t>
        <a:bodyPr/>
        <a:lstStyle/>
        <a:p>
          <a:endParaRPr lang="en-US"/>
        </a:p>
      </dgm:t>
    </dgm:pt>
    <dgm:pt modelId="{27E904F0-CF00-4470-8768-3E743449C679}" type="sibTrans" cxnId="{273E7A80-DDF5-47D8-97A3-9A00BC1535F6}">
      <dgm:prSet/>
      <dgm:spPr/>
      <dgm:t>
        <a:bodyPr/>
        <a:lstStyle/>
        <a:p>
          <a:endParaRPr lang="en-US"/>
        </a:p>
      </dgm:t>
    </dgm:pt>
    <dgm:pt modelId="{623FAE3D-A54C-41CB-ADE7-CEB29E47FCBA}">
      <dgm:prSet/>
      <dgm:spPr/>
      <dgm:t>
        <a:bodyPr/>
        <a:lstStyle/>
        <a:p>
          <a:r>
            <a:rPr lang="en-IN"/>
            <a:t>Mymajors, (2022). </a:t>
          </a:r>
          <a:r>
            <a:rPr lang="en-IN" i="1"/>
            <a:t>Human resources manager career</a:t>
          </a:r>
          <a:r>
            <a:rPr lang="en-IN"/>
            <a:t> (2022) </a:t>
          </a:r>
          <a:r>
            <a:rPr lang="en-IN" i="1"/>
            <a:t>Human Resources ManagerSkills and Knowledge</a:t>
          </a:r>
          <a:r>
            <a:rPr lang="en-IN"/>
            <a:t>. Available at: https://www.mymajors.com/career/human-resources-managers/skills/ (Accessed: March 14, 2023). </a:t>
          </a:r>
          <a:endParaRPr lang="en-US"/>
        </a:p>
      </dgm:t>
    </dgm:pt>
    <dgm:pt modelId="{EBA90C3E-3A37-4011-B6D0-5254D62E756E}" type="parTrans" cxnId="{F559826F-C8DC-4835-9671-AB6A6C00CBE8}">
      <dgm:prSet/>
      <dgm:spPr/>
      <dgm:t>
        <a:bodyPr/>
        <a:lstStyle/>
        <a:p>
          <a:endParaRPr lang="en-US"/>
        </a:p>
      </dgm:t>
    </dgm:pt>
    <dgm:pt modelId="{96D3A70F-E0B8-49AD-95C7-1A08E2D6FDAF}" type="sibTrans" cxnId="{F559826F-C8DC-4835-9671-AB6A6C00CBE8}">
      <dgm:prSet/>
      <dgm:spPr/>
      <dgm:t>
        <a:bodyPr/>
        <a:lstStyle/>
        <a:p>
          <a:endParaRPr lang="en-US"/>
        </a:p>
      </dgm:t>
    </dgm:pt>
    <dgm:pt modelId="{E3BA28C8-C94D-49FC-A613-061CC7A1FA12}">
      <dgm:prSet/>
      <dgm:spPr/>
      <dgm:t>
        <a:bodyPr/>
        <a:lstStyle/>
        <a:p>
          <a:r>
            <a:rPr lang="en-IN" dirty="0" err="1"/>
            <a:t>Richson</a:t>
          </a:r>
          <a:r>
            <a:rPr lang="en-IN" dirty="0"/>
            <a:t>, S. (2021) </a:t>
          </a:r>
          <a:r>
            <a:rPr lang="en-IN" i="1" dirty="0"/>
            <a:t>The eight behaviours of HR professionals</a:t>
          </a:r>
          <a:r>
            <a:rPr lang="en-IN" dirty="0"/>
            <a:t>, </a:t>
          </a:r>
          <a:r>
            <a:rPr lang="en-IN" i="1" dirty="0"/>
            <a:t>Executive Support Magazine</a:t>
          </a:r>
          <a:r>
            <a:rPr lang="en-IN" dirty="0"/>
            <a:t>. Available at: https://executivesupportmagazine.com/the-eight-behaviours-of-hr-professionals/ (Accessed: March 14, 2023). </a:t>
          </a:r>
          <a:endParaRPr lang="en-US" dirty="0"/>
        </a:p>
      </dgm:t>
    </dgm:pt>
    <dgm:pt modelId="{4EC48D86-E401-43F8-8808-D2F3D38A2660}" type="parTrans" cxnId="{3844B541-F7D8-474F-94B5-4463352C266D}">
      <dgm:prSet/>
      <dgm:spPr/>
      <dgm:t>
        <a:bodyPr/>
        <a:lstStyle/>
        <a:p>
          <a:endParaRPr lang="en-US"/>
        </a:p>
      </dgm:t>
    </dgm:pt>
    <dgm:pt modelId="{227D26F0-0A6D-4AE1-B563-7E9A266311EB}" type="sibTrans" cxnId="{3844B541-F7D8-474F-94B5-4463352C266D}">
      <dgm:prSet/>
      <dgm:spPr/>
      <dgm:t>
        <a:bodyPr/>
        <a:lstStyle/>
        <a:p>
          <a:endParaRPr lang="en-US"/>
        </a:p>
      </dgm:t>
    </dgm:pt>
    <dgm:pt modelId="{BF63D1F9-D95D-4537-ADC4-C0DFF723D87D}" type="pres">
      <dgm:prSet presAssocID="{C48DFDC9-D2E9-424A-84FA-800CD7E2ED7D}" presName="outerComposite" presStyleCnt="0">
        <dgm:presLayoutVars>
          <dgm:chMax val="5"/>
          <dgm:dir/>
          <dgm:resizeHandles val="exact"/>
        </dgm:presLayoutVars>
      </dgm:prSet>
      <dgm:spPr/>
    </dgm:pt>
    <dgm:pt modelId="{A8257EAC-2E49-4161-AD61-174C952C4F2A}" type="pres">
      <dgm:prSet presAssocID="{C48DFDC9-D2E9-424A-84FA-800CD7E2ED7D}" presName="dummyMaxCanvas" presStyleCnt="0">
        <dgm:presLayoutVars/>
      </dgm:prSet>
      <dgm:spPr/>
    </dgm:pt>
    <dgm:pt modelId="{41D5DE69-7EC3-4061-8902-6D4F6FBEA3DC}" type="pres">
      <dgm:prSet presAssocID="{C48DFDC9-D2E9-424A-84FA-800CD7E2ED7D}" presName="FiveNodes_1" presStyleLbl="node1" presStyleIdx="0" presStyleCnt="5">
        <dgm:presLayoutVars>
          <dgm:bulletEnabled val="1"/>
        </dgm:presLayoutVars>
      </dgm:prSet>
      <dgm:spPr/>
    </dgm:pt>
    <dgm:pt modelId="{53B0C568-5139-46CD-9B3E-157FC7C73ADE}" type="pres">
      <dgm:prSet presAssocID="{C48DFDC9-D2E9-424A-84FA-800CD7E2ED7D}" presName="FiveNodes_2" presStyleLbl="node1" presStyleIdx="1" presStyleCnt="5">
        <dgm:presLayoutVars>
          <dgm:bulletEnabled val="1"/>
        </dgm:presLayoutVars>
      </dgm:prSet>
      <dgm:spPr/>
    </dgm:pt>
    <dgm:pt modelId="{95076B89-8C9A-4BFA-B986-C4285D6F63F7}" type="pres">
      <dgm:prSet presAssocID="{C48DFDC9-D2E9-424A-84FA-800CD7E2ED7D}" presName="FiveNodes_3" presStyleLbl="node1" presStyleIdx="2" presStyleCnt="5">
        <dgm:presLayoutVars>
          <dgm:bulletEnabled val="1"/>
        </dgm:presLayoutVars>
      </dgm:prSet>
      <dgm:spPr/>
    </dgm:pt>
    <dgm:pt modelId="{01FB45BD-FF9A-40A5-8F75-5AC5527E28FB}" type="pres">
      <dgm:prSet presAssocID="{C48DFDC9-D2E9-424A-84FA-800CD7E2ED7D}" presName="FiveNodes_4" presStyleLbl="node1" presStyleIdx="3" presStyleCnt="5">
        <dgm:presLayoutVars>
          <dgm:bulletEnabled val="1"/>
        </dgm:presLayoutVars>
      </dgm:prSet>
      <dgm:spPr/>
    </dgm:pt>
    <dgm:pt modelId="{6CAE7785-6D7A-4344-9FEA-59C10E6EAAF9}" type="pres">
      <dgm:prSet presAssocID="{C48DFDC9-D2E9-424A-84FA-800CD7E2ED7D}" presName="FiveNodes_5" presStyleLbl="node1" presStyleIdx="4" presStyleCnt="5">
        <dgm:presLayoutVars>
          <dgm:bulletEnabled val="1"/>
        </dgm:presLayoutVars>
      </dgm:prSet>
      <dgm:spPr/>
    </dgm:pt>
    <dgm:pt modelId="{A4DA3F7D-06CA-486A-9979-E4E666FC074C}" type="pres">
      <dgm:prSet presAssocID="{C48DFDC9-D2E9-424A-84FA-800CD7E2ED7D}" presName="FiveConn_1-2" presStyleLbl="fgAccFollowNode1" presStyleIdx="0" presStyleCnt="4">
        <dgm:presLayoutVars>
          <dgm:bulletEnabled val="1"/>
        </dgm:presLayoutVars>
      </dgm:prSet>
      <dgm:spPr/>
    </dgm:pt>
    <dgm:pt modelId="{7909EBB3-FFB1-48B2-8127-BC74E692D730}" type="pres">
      <dgm:prSet presAssocID="{C48DFDC9-D2E9-424A-84FA-800CD7E2ED7D}" presName="FiveConn_2-3" presStyleLbl="fgAccFollowNode1" presStyleIdx="1" presStyleCnt="4">
        <dgm:presLayoutVars>
          <dgm:bulletEnabled val="1"/>
        </dgm:presLayoutVars>
      </dgm:prSet>
      <dgm:spPr/>
    </dgm:pt>
    <dgm:pt modelId="{E95A2181-4101-48A1-AC96-8081AE1009D9}" type="pres">
      <dgm:prSet presAssocID="{C48DFDC9-D2E9-424A-84FA-800CD7E2ED7D}" presName="FiveConn_3-4" presStyleLbl="fgAccFollowNode1" presStyleIdx="2" presStyleCnt="4">
        <dgm:presLayoutVars>
          <dgm:bulletEnabled val="1"/>
        </dgm:presLayoutVars>
      </dgm:prSet>
      <dgm:spPr/>
    </dgm:pt>
    <dgm:pt modelId="{34AF92EA-FA52-4370-8F99-2E70271E78B9}" type="pres">
      <dgm:prSet presAssocID="{C48DFDC9-D2E9-424A-84FA-800CD7E2ED7D}" presName="FiveConn_4-5" presStyleLbl="fgAccFollowNode1" presStyleIdx="3" presStyleCnt="4">
        <dgm:presLayoutVars>
          <dgm:bulletEnabled val="1"/>
        </dgm:presLayoutVars>
      </dgm:prSet>
      <dgm:spPr/>
    </dgm:pt>
    <dgm:pt modelId="{FF0FACFA-81ED-4F52-A0A9-E7A2D837443E}" type="pres">
      <dgm:prSet presAssocID="{C48DFDC9-D2E9-424A-84FA-800CD7E2ED7D}" presName="FiveNodes_1_text" presStyleLbl="node1" presStyleIdx="4" presStyleCnt="5">
        <dgm:presLayoutVars>
          <dgm:bulletEnabled val="1"/>
        </dgm:presLayoutVars>
      </dgm:prSet>
      <dgm:spPr/>
    </dgm:pt>
    <dgm:pt modelId="{AD5AAD06-FE1F-47A4-9501-C9B1F2A3B577}" type="pres">
      <dgm:prSet presAssocID="{C48DFDC9-D2E9-424A-84FA-800CD7E2ED7D}" presName="FiveNodes_2_text" presStyleLbl="node1" presStyleIdx="4" presStyleCnt="5">
        <dgm:presLayoutVars>
          <dgm:bulletEnabled val="1"/>
        </dgm:presLayoutVars>
      </dgm:prSet>
      <dgm:spPr/>
    </dgm:pt>
    <dgm:pt modelId="{BA74DC12-7CCF-4D1A-BF15-D4DC1D631669}" type="pres">
      <dgm:prSet presAssocID="{C48DFDC9-D2E9-424A-84FA-800CD7E2ED7D}" presName="FiveNodes_3_text" presStyleLbl="node1" presStyleIdx="4" presStyleCnt="5">
        <dgm:presLayoutVars>
          <dgm:bulletEnabled val="1"/>
        </dgm:presLayoutVars>
      </dgm:prSet>
      <dgm:spPr/>
    </dgm:pt>
    <dgm:pt modelId="{5E99E201-188C-4E13-B22B-B599F49420A6}" type="pres">
      <dgm:prSet presAssocID="{C48DFDC9-D2E9-424A-84FA-800CD7E2ED7D}" presName="FiveNodes_4_text" presStyleLbl="node1" presStyleIdx="4" presStyleCnt="5">
        <dgm:presLayoutVars>
          <dgm:bulletEnabled val="1"/>
        </dgm:presLayoutVars>
      </dgm:prSet>
      <dgm:spPr/>
    </dgm:pt>
    <dgm:pt modelId="{2279712F-C0DF-4002-B2E6-FFC1C8A13163}" type="pres">
      <dgm:prSet presAssocID="{C48DFDC9-D2E9-424A-84FA-800CD7E2ED7D}" presName="FiveNodes_5_text" presStyleLbl="node1" presStyleIdx="4" presStyleCnt="5">
        <dgm:presLayoutVars>
          <dgm:bulletEnabled val="1"/>
        </dgm:presLayoutVars>
      </dgm:prSet>
      <dgm:spPr/>
    </dgm:pt>
  </dgm:ptLst>
  <dgm:cxnLst>
    <dgm:cxn modelId="{C053840E-9CB7-4FD1-A48D-9DA3FCE55FF5}" type="presOf" srcId="{623FAE3D-A54C-41CB-ADE7-CEB29E47FCBA}" destId="{01FB45BD-FF9A-40A5-8F75-5AC5527E28FB}" srcOrd="0" destOrd="0" presId="urn:microsoft.com/office/officeart/2005/8/layout/vProcess5"/>
    <dgm:cxn modelId="{5AAB3511-0AFF-4FC5-A5E8-894E2A7DAA5C}" srcId="{C48DFDC9-D2E9-424A-84FA-800CD7E2ED7D}" destId="{782A7EDB-5139-4E5D-A040-96D80EB87AC9}" srcOrd="0" destOrd="0" parTransId="{85974D2D-02EF-4D2A-8D30-2FBA3BFCC0F4}" sibTransId="{5DD545F3-3B11-4814-ADDB-089D46228725}"/>
    <dgm:cxn modelId="{3E706D11-4C5C-4839-985D-F30CBF35D4A8}" type="presOf" srcId="{E3BA28C8-C94D-49FC-A613-061CC7A1FA12}" destId="{2279712F-C0DF-4002-B2E6-FFC1C8A13163}" srcOrd="1" destOrd="0" presId="urn:microsoft.com/office/officeart/2005/8/layout/vProcess5"/>
    <dgm:cxn modelId="{0E581A2A-9FCB-4EEA-AC21-6F8005455A52}" type="presOf" srcId="{782A7EDB-5139-4E5D-A040-96D80EB87AC9}" destId="{41D5DE69-7EC3-4061-8902-6D4F6FBEA3DC}" srcOrd="0" destOrd="0" presId="urn:microsoft.com/office/officeart/2005/8/layout/vProcess5"/>
    <dgm:cxn modelId="{E0420F37-36BA-4C61-9784-6A7B367AB2AB}" type="presOf" srcId="{96D3A70F-E0B8-49AD-95C7-1A08E2D6FDAF}" destId="{34AF92EA-FA52-4370-8F99-2E70271E78B9}" srcOrd="0" destOrd="0" presId="urn:microsoft.com/office/officeart/2005/8/layout/vProcess5"/>
    <dgm:cxn modelId="{3844B541-F7D8-474F-94B5-4463352C266D}" srcId="{C48DFDC9-D2E9-424A-84FA-800CD7E2ED7D}" destId="{E3BA28C8-C94D-49FC-A613-061CC7A1FA12}" srcOrd="4" destOrd="0" parTransId="{4EC48D86-E401-43F8-8808-D2F3D38A2660}" sibTransId="{227D26F0-0A6D-4AE1-B563-7E9A266311EB}"/>
    <dgm:cxn modelId="{F82E3D45-58AD-43D8-AF0F-A641D2EFED12}" type="presOf" srcId="{C48DFDC9-D2E9-424A-84FA-800CD7E2ED7D}" destId="{BF63D1F9-D95D-4537-ADC4-C0DFF723D87D}" srcOrd="0" destOrd="0" presId="urn:microsoft.com/office/officeart/2005/8/layout/vProcess5"/>
    <dgm:cxn modelId="{1A5BB166-1DAA-4851-88BA-AFD4067B734D}" type="presOf" srcId="{AF38E46A-4519-4E05-A45E-6DBEFC04F86C}" destId="{95076B89-8C9A-4BFA-B986-C4285D6F63F7}" srcOrd="0" destOrd="0" presId="urn:microsoft.com/office/officeart/2005/8/layout/vProcess5"/>
    <dgm:cxn modelId="{F559826F-C8DC-4835-9671-AB6A6C00CBE8}" srcId="{C48DFDC9-D2E9-424A-84FA-800CD7E2ED7D}" destId="{623FAE3D-A54C-41CB-ADE7-CEB29E47FCBA}" srcOrd="3" destOrd="0" parTransId="{EBA90C3E-3A37-4011-B6D0-5254D62E756E}" sibTransId="{96D3A70F-E0B8-49AD-95C7-1A08E2D6FDAF}"/>
    <dgm:cxn modelId="{3A2E6D52-CE94-46EB-A1D2-D0640FC05DD1}" type="presOf" srcId="{AF38E46A-4519-4E05-A45E-6DBEFC04F86C}" destId="{BA74DC12-7CCF-4D1A-BF15-D4DC1D631669}" srcOrd="1" destOrd="0" presId="urn:microsoft.com/office/officeart/2005/8/layout/vProcess5"/>
    <dgm:cxn modelId="{CFF71C54-CB12-493C-8623-6F4627792BAE}" type="presOf" srcId="{A6E86F85-8C13-493A-9A36-E825C86A998B}" destId="{AD5AAD06-FE1F-47A4-9501-C9B1F2A3B577}" srcOrd="1" destOrd="0" presId="urn:microsoft.com/office/officeart/2005/8/layout/vProcess5"/>
    <dgm:cxn modelId="{DEF0787D-CDCE-4B38-B9A1-6286C67A8861}" srcId="{C48DFDC9-D2E9-424A-84FA-800CD7E2ED7D}" destId="{A6E86F85-8C13-493A-9A36-E825C86A998B}" srcOrd="1" destOrd="0" parTransId="{FEAEDFD3-1A67-43E2-BADD-4224881CC114}" sibTransId="{B4E0DED9-6A1B-4E0B-83A4-B9F5115F4651}"/>
    <dgm:cxn modelId="{273E7A80-DDF5-47D8-97A3-9A00BC1535F6}" srcId="{C48DFDC9-D2E9-424A-84FA-800CD7E2ED7D}" destId="{AF38E46A-4519-4E05-A45E-6DBEFC04F86C}" srcOrd="2" destOrd="0" parTransId="{4C3882DC-83B6-42A3-A784-859B52401B4F}" sibTransId="{27E904F0-CF00-4470-8768-3E743449C679}"/>
    <dgm:cxn modelId="{61D17B81-B981-4AB0-A489-6DC91377C132}" type="presOf" srcId="{782A7EDB-5139-4E5D-A040-96D80EB87AC9}" destId="{FF0FACFA-81ED-4F52-A0A9-E7A2D837443E}" srcOrd="1" destOrd="0" presId="urn:microsoft.com/office/officeart/2005/8/layout/vProcess5"/>
    <dgm:cxn modelId="{858D648F-1C2B-4BD6-8A40-12697011DE10}" type="presOf" srcId="{B4E0DED9-6A1B-4E0B-83A4-B9F5115F4651}" destId="{7909EBB3-FFB1-48B2-8127-BC74E692D730}" srcOrd="0" destOrd="0" presId="urn:microsoft.com/office/officeart/2005/8/layout/vProcess5"/>
    <dgm:cxn modelId="{CDAE359A-D0FA-426C-9C8F-DEE192993859}" type="presOf" srcId="{623FAE3D-A54C-41CB-ADE7-CEB29E47FCBA}" destId="{5E99E201-188C-4E13-B22B-B599F49420A6}" srcOrd="1" destOrd="0" presId="urn:microsoft.com/office/officeart/2005/8/layout/vProcess5"/>
    <dgm:cxn modelId="{038443A1-BD8C-4780-B767-4839AE367BF0}" type="presOf" srcId="{5DD545F3-3B11-4814-ADDB-089D46228725}" destId="{A4DA3F7D-06CA-486A-9979-E4E666FC074C}" srcOrd="0" destOrd="0" presId="urn:microsoft.com/office/officeart/2005/8/layout/vProcess5"/>
    <dgm:cxn modelId="{5E983EC7-D475-4695-AD73-50689390F145}" type="presOf" srcId="{E3BA28C8-C94D-49FC-A613-061CC7A1FA12}" destId="{6CAE7785-6D7A-4344-9FEA-59C10E6EAAF9}" srcOrd="0" destOrd="0" presId="urn:microsoft.com/office/officeart/2005/8/layout/vProcess5"/>
    <dgm:cxn modelId="{CC299DD9-6DBA-47A6-8773-7CDA384E56E7}" type="presOf" srcId="{27E904F0-CF00-4470-8768-3E743449C679}" destId="{E95A2181-4101-48A1-AC96-8081AE1009D9}" srcOrd="0" destOrd="0" presId="urn:microsoft.com/office/officeart/2005/8/layout/vProcess5"/>
    <dgm:cxn modelId="{4A385AEF-9530-480B-BE0F-D54074F383AF}" type="presOf" srcId="{A6E86F85-8C13-493A-9A36-E825C86A998B}" destId="{53B0C568-5139-46CD-9B3E-157FC7C73ADE}" srcOrd="0" destOrd="0" presId="urn:microsoft.com/office/officeart/2005/8/layout/vProcess5"/>
    <dgm:cxn modelId="{4282989E-AB12-488F-9DCA-03C42C4C7A4B}" type="presParOf" srcId="{BF63D1F9-D95D-4537-ADC4-C0DFF723D87D}" destId="{A8257EAC-2E49-4161-AD61-174C952C4F2A}" srcOrd="0" destOrd="0" presId="urn:microsoft.com/office/officeart/2005/8/layout/vProcess5"/>
    <dgm:cxn modelId="{4B9D467A-BFAE-4C28-86E0-251FD40BF0EB}" type="presParOf" srcId="{BF63D1F9-D95D-4537-ADC4-C0DFF723D87D}" destId="{41D5DE69-7EC3-4061-8902-6D4F6FBEA3DC}" srcOrd="1" destOrd="0" presId="urn:microsoft.com/office/officeart/2005/8/layout/vProcess5"/>
    <dgm:cxn modelId="{72CB74D9-8FE1-457F-8B3F-1DB4105A6B27}" type="presParOf" srcId="{BF63D1F9-D95D-4537-ADC4-C0DFF723D87D}" destId="{53B0C568-5139-46CD-9B3E-157FC7C73ADE}" srcOrd="2" destOrd="0" presId="urn:microsoft.com/office/officeart/2005/8/layout/vProcess5"/>
    <dgm:cxn modelId="{5F63B8CF-552E-4E75-8577-5A0035FEC0C1}" type="presParOf" srcId="{BF63D1F9-D95D-4537-ADC4-C0DFF723D87D}" destId="{95076B89-8C9A-4BFA-B986-C4285D6F63F7}" srcOrd="3" destOrd="0" presId="urn:microsoft.com/office/officeart/2005/8/layout/vProcess5"/>
    <dgm:cxn modelId="{C23D5486-E9EB-4DC5-AC87-FDA7BD518699}" type="presParOf" srcId="{BF63D1F9-D95D-4537-ADC4-C0DFF723D87D}" destId="{01FB45BD-FF9A-40A5-8F75-5AC5527E28FB}" srcOrd="4" destOrd="0" presId="urn:microsoft.com/office/officeart/2005/8/layout/vProcess5"/>
    <dgm:cxn modelId="{514FEDAD-912B-4890-B04E-57FBB36CFBDA}" type="presParOf" srcId="{BF63D1F9-D95D-4537-ADC4-C0DFF723D87D}" destId="{6CAE7785-6D7A-4344-9FEA-59C10E6EAAF9}" srcOrd="5" destOrd="0" presId="urn:microsoft.com/office/officeart/2005/8/layout/vProcess5"/>
    <dgm:cxn modelId="{69A18641-A530-48A5-9F27-496580EC1F01}" type="presParOf" srcId="{BF63D1F9-D95D-4537-ADC4-C0DFF723D87D}" destId="{A4DA3F7D-06CA-486A-9979-E4E666FC074C}" srcOrd="6" destOrd="0" presId="urn:microsoft.com/office/officeart/2005/8/layout/vProcess5"/>
    <dgm:cxn modelId="{B1885C80-58EE-45D0-BF67-9F23230515B6}" type="presParOf" srcId="{BF63D1F9-D95D-4537-ADC4-C0DFF723D87D}" destId="{7909EBB3-FFB1-48B2-8127-BC74E692D730}" srcOrd="7" destOrd="0" presId="urn:microsoft.com/office/officeart/2005/8/layout/vProcess5"/>
    <dgm:cxn modelId="{DA91505E-0C10-4405-9329-96FCBCA5B4F1}" type="presParOf" srcId="{BF63D1F9-D95D-4537-ADC4-C0DFF723D87D}" destId="{E95A2181-4101-48A1-AC96-8081AE1009D9}" srcOrd="8" destOrd="0" presId="urn:microsoft.com/office/officeart/2005/8/layout/vProcess5"/>
    <dgm:cxn modelId="{6C09ED5F-220A-4B6F-AF5C-F5B316B3CF37}" type="presParOf" srcId="{BF63D1F9-D95D-4537-ADC4-C0DFF723D87D}" destId="{34AF92EA-FA52-4370-8F99-2E70271E78B9}" srcOrd="9" destOrd="0" presId="urn:microsoft.com/office/officeart/2005/8/layout/vProcess5"/>
    <dgm:cxn modelId="{F142D30C-04EE-46F7-8E12-68A7CFC75785}" type="presParOf" srcId="{BF63D1F9-D95D-4537-ADC4-C0DFF723D87D}" destId="{FF0FACFA-81ED-4F52-A0A9-E7A2D837443E}" srcOrd="10" destOrd="0" presId="urn:microsoft.com/office/officeart/2005/8/layout/vProcess5"/>
    <dgm:cxn modelId="{00333C2D-19EC-45E2-BA63-095D898DB4F7}" type="presParOf" srcId="{BF63D1F9-D95D-4537-ADC4-C0DFF723D87D}" destId="{AD5AAD06-FE1F-47A4-9501-C9B1F2A3B577}" srcOrd="11" destOrd="0" presId="urn:microsoft.com/office/officeart/2005/8/layout/vProcess5"/>
    <dgm:cxn modelId="{C785394A-CB21-4032-AF1D-F060C8ED9F23}" type="presParOf" srcId="{BF63D1F9-D95D-4537-ADC4-C0DFF723D87D}" destId="{BA74DC12-7CCF-4D1A-BF15-D4DC1D631669}" srcOrd="12" destOrd="0" presId="urn:microsoft.com/office/officeart/2005/8/layout/vProcess5"/>
    <dgm:cxn modelId="{4C4400D4-389E-4761-91B5-718AFAC39667}" type="presParOf" srcId="{BF63D1F9-D95D-4537-ADC4-C0DFF723D87D}" destId="{5E99E201-188C-4E13-B22B-B599F49420A6}" srcOrd="13" destOrd="0" presId="urn:microsoft.com/office/officeart/2005/8/layout/vProcess5"/>
    <dgm:cxn modelId="{E10AC3CA-0BDE-49AF-9D7D-1A1E64C9FCD7}" type="presParOf" srcId="{BF63D1F9-D95D-4537-ADC4-C0DFF723D87D}" destId="{2279712F-C0DF-4002-B2E6-FFC1C8A13163}"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D5DE69-7EC3-4061-8902-6D4F6FBEA3DC}">
      <dsp:nvSpPr>
        <dsp:cNvPr id="0" name=""/>
        <dsp:cNvSpPr/>
      </dsp:nvSpPr>
      <dsp:spPr>
        <a:xfrm>
          <a:off x="0" y="0"/>
          <a:ext cx="7241351" cy="73015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IN" sz="900" kern="1200" dirty="0" err="1"/>
            <a:t>Humanresourcesmba</a:t>
          </a:r>
          <a:r>
            <a:rPr lang="en-IN" sz="900" kern="1200" dirty="0"/>
            <a:t>, (2022). </a:t>
          </a:r>
          <a:r>
            <a:rPr lang="en-IN" sz="900" i="1" kern="1200" dirty="0"/>
            <a:t>7 reasons why HR is so important for business success</a:t>
          </a:r>
          <a:r>
            <a:rPr lang="en-IN" sz="900" kern="1200" dirty="0"/>
            <a:t> (2022) </a:t>
          </a:r>
          <a:r>
            <a:rPr lang="en-IN" sz="900" i="1" kern="1200" dirty="0"/>
            <a:t>Human Resources Degrees</a:t>
          </a:r>
          <a:r>
            <a:rPr lang="en-IN" sz="900" kern="1200" dirty="0"/>
            <a:t>. Available at: https://www.humanresourcesmba.net/lists/5-reasons-hr-is-so-important-for-business-success/#:~:text=Human%20resource%20management%20helps%20improve,is%20important%20for%20business%20success. (Accessed: March 14, 2023). </a:t>
          </a:r>
          <a:endParaRPr lang="en-US" sz="900" kern="1200" dirty="0"/>
        </a:p>
      </dsp:txBody>
      <dsp:txXfrm>
        <a:off x="21386" y="21386"/>
        <a:ext cx="6368024" cy="687386"/>
      </dsp:txXfrm>
    </dsp:sp>
    <dsp:sp modelId="{53B0C568-5139-46CD-9B3E-157FC7C73ADE}">
      <dsp:nvSpPr>
        <dsp:cNvPr id="0" name=""/>
        <dsp:cNvSpPr/>
      </dsp:nvSpPr>
      <dsp:spPr>
        <a:xfrm>
          <a:off x="540750" y="831568"/>
          <a:ext cx="7241351" cy="73015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IN" sz="900" kern="1200"/>
            <a:t>Jaiswal, S. (2023) </a:t>
          </a:r>
          <a:r>
            <a:rPr lang="en-IN" sz="900" i="1" kern="1200"/>
            <a:t>HR skills required for a successful human resource manager</a:t>
          </a:r>
          <a:r>
            <a:rPr lang="en-IN" sz="900" kern="1200"/>
            <a:t>, </a:t>
          </a:r>
          <a:r>
            <a:rPr lang="en-IN" sz="900" i="1" kern="1200"/>
            <a:t>Emeritus</a:t>
          </a:r>
          <a:r>
            <a:rPr lang="en-IN" sz="900" kern="1200"/>
            <a:t>. Available at: https://emeritus.org/in/learn/hr-skills-required-for-a-successful-human-resource-manager/ (Accessed: March 14, 2023). </a:t>
          </a:r>
          <a:endParaRPr lang="en-US" sz="900" kern="1200"/>
        </a:p>
      </dsp:txBody>
      <dsp:txXfrm>
        <a:off x="562136" y="852954"/>
        <a:ext cx="6183226" cy="687386"/>
      </dsp:txXfrm>
    </dsp:sp>
    <dsp:sp modelId="{95076B89-8C9A-4BFA-B986-C4285D6F63F7}">
      <dsp:nvSpPr>
        <dsp:cNvPr id="0" name=""/>
        <dsp:cNvSpPr/>
      </dsp:nvSpPr>
      <dsp:spPr>
        <a:xfrm>
          <a:off x="1081500" y="1663137"/>
          <a:ext cx="7241351" cy="73015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IN" sz="900" b="0" i="0" u="none" kern="1200" dirty="0"/>
            <a:t>Tesco-careers, (2023). </a:t>
          </a:r>
          <a:r>
            <a:rPr lang="en-IN" sz="900" b="0" i="1" u="none" kern="1200" dirty="0"/>
            <a:t>People | </a:t>
          </a:r>
          <a:r>
            <a:rPr lang="en-IN" sz="900" b="0" i="1" u="none" kern="1200" dirty="0" err="1"/>
            <a:t>tesco</a:t>
          </a:r>
          <a:r>
            <a:rPr lang="en-IN" sz="900" b="0" i="1" u="none" kern="1200" dirty="0"/>
            <a:t> careers</a:t>
          </a:r>
          <a:r>
            <a:rPr lang="en-IN" sz="900" b="0" i="0" u="none" kern="1200" dirty="0"/>
            <a:t> (2023). Available at: https://www.tesco-careers.com/office/corporate-functions/people/ (Accessed: March 20, 2023). </a:t>
          </a:r>
          <a:endParaRPr lang="en-US" sz="900" kern="1200" dirty="0"/>
        </a:p>
      </dsp:txBody>
      <dsp:txXfrm>
        <a:off x="1102886" y="1684523"/>
        <a:ext cx="6183226" cy="687386"/>
      </dsp:txXfrm>
    </dsp:sp>
    <dsp:sp modelId="{01FB45BD-FF9A-40A5-8F75-5AC5527E28FB}">
      <dsp:nvSpPr>
        <dsp:cNvPr id="0" name=""/>
        <dsp:cNvSpPr/>
      </dsp:nvSpPr>
      <dsp:spPr>
        <a:xfrm>
          <a:off x="1622250" y="2494706"/>
          <a:ext cx="7241351" cy="73015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IN" sz="900" kern="1200"/>
            <a:t>Mymajors, (2022). </a:t>
          </a:r>
          <a:r>
            <a:rPr lang="en-IN" sz="900" i="1" kern="1200"/>
            <a:t>Human resources manager career</a:t>
          </a:r>
          <a:r>
            <a:rPr lang="en-IN" sz="900" kern="1200"/>
            <a:t> (2022) </a:t>
          </a:r>
          <a:r>
            <a:rPr lang="en-IN" sz="900" i="1" kern="1200"/>
            <a:t>Human Resources ManagerSkills and Knowledge</a:t>
          </a:r>
          <a:r>
            <a:rPr lang="en-IN" sz="900" kern="1200"/>
            <a:t>. Available at: https://www.mymajors.com/career/human-resources-managers/skills/ (Accessed: March 14, 2023). </a:t>
          </a:r>
          <a:endParaRPr lang="en-US" sz="900" kern="1200"/>
        </a:p>
      </dsp:txBody>
      <dsp:txXfrm>
        <a:off x="1643636" y="2516092"/>
        <a:ext cx="6183226" cy="687386"/>
      </dsp:txXfrm>
    </dsp:sp>
    <dsp:sp modelId="{6CAE7785-6D7A-4344-9FEA-59C10E6EAAF9}">
      <dsp:nvSpPr>
        <dsp:cNvPr id="0" name=""/>
        <dsp:cNvSpPr/>
      </dsp:nvSpPr>
      <dsp:spPr>
        <a:xfrm>
          <a:off x="2163000" y="3326275"/>
          <a:ext cx="7241351" cy="73015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IN" sz="900" kern="1200" dirty="0" err="1"/>
            <a:t>Richson</a:t>
          </a:r>
          <a:r>
            <a:rPr lang="en-IN" sz="900" kern="1200" dirty="0"/>
            <a:t>, S. (2021) </a:t>
          </a:r>
          <a:r>
            <a:rPr lang="en-IN" sz="900" i="1" kern="1200" dirty="0"/>
            <a:t>The eight behaviours of HR professionals</a:t>
          </a:r>
          <a:r>
            <a:rPr lang="en-IN" sz="900" kern="1200" dirty="0"/>
            <a:t>, </a:t>
          </a:r>
          <a:r>
            <a:rPr lang="en-IN" sz="900" i="1" kern="1200" dirty="0"/>
            <a:t>Executive Support Magazine</a:t>
          </a:r>
          <a:r>
            <a:rPr lang="en-IN" sz="900" kern="1200" dirty="0"/>
            <a:t>. Available at: https://executivesupportmagazine.com/the-eight-behaviours-of-hr-professionals/ (Accessed: March 14, 2023). </a:t>
          </a:r>
          <a:endParaRPr lang="en-US" sz="900" kern="1200" dirty="0"/>
        </a:p>
      </dsp:txBody>
      <dsp:txXfrm>
        <a:off x="2184386" y="3347661"/>
        <a:ext cx="6183226" cy="687386"/>
      </dsp:txXfrm>
    </dsp:sp>
    <dsp:sp modelId="{A4DA3F7D-06CA-486A-9979-E4E666FC074C}">
      <dsp:nvSpPr>
        <dsp:cNvPr id="0" name=""/>
        <dsp:cNvSpPr/>
      </dsp:nvSpPr>
      <dsp:spPr>
        <a:xfrm>
          <a:off x="6766748" y="533421"/>
          <a:ext cx="474602" cy="47460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873533" y="533421"/>
        <a:ext cx="261032" cy="357138"/>
      </dsp:txXfrm>
    </dsp:sp>
    <dsp:sp modelId="{7909EBB3-FFB1-48B2-8127-BC74E692D730}">
      <dsp:nvSpPr>
        <dsp:cNvPr id="0" name=""/>
        <dsp:cNvSpPr/>
      </dsp:nvSpPr>
      <dsp:spPr>
        <a:xfrm>
          <a:off x="7307498" y="1364990"/>
          <a:ext cx="474602" cy="47460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414283" y="1364990"/>
        <a:ext cx="261032" cy="357138"/>
      </dsp:txXfrm>
    </dsp:sp>
    <dsp:sp modelId="{E95A2181-4101-48A1-AC96-8081AE1009D9}">
      <dsp:nvSpPr>
        <dsp:cNvPr id="0" name=""/>
        <dsp:cNvSpPr/>
      </dsp:nvSpPr>
      <dsp:spPr>
        <a:xfrm>
          <a:off x="7848248" y="2184389"/>
          <a:ext cx="474602" cy="474602"/>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55033" y="2184389"/>
        <a:ext cx="261032" cy="357138"/>
      </dsp:txXfrm>
    </dsp:sp>
    <dsp:sp modelId="{34AF92EA-FA52-4370-8F99-2E70271E78B9}">
      <dsp:nvSpPr>
        <dsp:cNvPr id="0" name=""/>
        <dsp:cNvSpPr/>
      </dsp:nvSpPr>
      <dsp:spPr>
        <a:xfrm>
          <a:off x="8388998" y="3024071"/>
          <a:ext cx="474602" cy="474602"/>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495783" y="3024071"/>
        <a:ext cx="261032" cy="35713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noEditPoints="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845849-53B9-45E4-A5FF-4E31E9D015BE}" type="datetimeFigureOut">
              <a:rPr lang="en-IN" smtClean="0"/>
              <a:t>22/03/2023</a:t>
            </a:fld>
            <a:endParaRPr lang="en-IN"/>
          </a:p>
        </p:txBody>
      </p:sp>
      <p:sp>
        <p:nvSpPr>
          <p:cNvPr id="4" name="Slide Image Placeholder 3"/>
          <p:cNvSpPr>
            <a:spLocks noGrp="1" noRot="1" noChangeAspect="1" noEditPoints="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noEditPoints="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noEditPoints="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noEditPoints="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1189F4-F568-445F-8D76-F5A4990A90EE}"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23288D18-456D-4BC6-BCF5-329E9D788499}" type="slidenum">
              <a:rPr lang="en-US" smtClean="0"/>
              <a:t>‹#›</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944C2163-040D-49D3-88F1-D2FA15E98CA2}" type="slidenum">
              <a:rPr lang="en-US" smtClean="0"/>
              <a:t>‹#›</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IN" sz="1800" dirty="0">
                <a:effectLst/>
                <a:latin typeface="Times New Roman" pitchFamily="18" charset="0" panose="02020603050405020304"/>
                <a:ea typeface="Times New Roman" pitchFamily="18" charset="0" panose="02020603050405020304"/>
              </a:rPr>
              <a:t>The purpose of this research is to discuss HR and the skills required by HR across the HR department. Therefore, the research will discuss behaviours, skills, and knowledge required by HR across departments within the organisation. A personal audit of HR will be performed by using a SWOT analysis. Moreover, it will be analysed how HR can be potentially beneficial for the chosen company. The chosen company is Tesco.</a:t>
            </a:r>
            <a:endParaRPr lang="en-IN" sz="1800" dirty="0">
              <a:effectLst/>
              <a:latin typeface="Arial" pitchFamily="34" charset="0" panose="020B0604020202020204"/>
              <a:ea typeface="Arial" pitchFamily="34" charset="0" panose="020B0604020202020204"/>
            </a:endParaRPr>
          </a:p>
          <a:p>
            <a:endParaRPr lang="en-IN" dirty="0"/>
          </a:p>
        </p:txBody>
      </p:sp>
      <p:sp>
        <p:nvSpPr>
          <p:cNvPr id="4" name="Slide Number Placeholder 3"/>
          <p:cNvSpPr>
            <a:spLocks noGrp="1" noEditPoints="1"/>
          </p:cNvSpPr>
          <p:nvPr>
            <p:ph type="sldNum" sz="quarter" idx="5"/>
          </p:nvPr>
        </p:nvSpPr>
        <p:spPr/>
        <p:txBody>
          <a:bodyPr/>
          <a:lstStyle/>
          <a:p>
            <a:fld id="{941189F4-F568-445F-8D76-F5A4990A90EE}" type="slidenum">
              <a:rPr lang="en-IN" smtClean="0"/>
              <a:t>‹#›</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IN" sz="1800" b="0" i="0" u="none" strike="noStrike" dirty="0">
                <a:solidFill>
                  <a:srgbClr val="000000"/>
                </a:solidFill>
                <a:effectLst/>
                <a:latin typeface="Times New Roman" pitchFamily="18" charset="0" panose="02020603050405020304"/>
              </a:rPr>
              <a:t>There are so many roles for HR professionals such as identifying, recruitment, training and development, overseeing health and safety of employees, and developing new policies. These roles require some knowledge and these knowledge are expected by the company. To perform, HR professionals required knowledge and processes of selection, recruitment, training, communication, and relation building. For instance, Tesco’s HR officer is Sunanda Mondal and she has roles such as recruitment, MIS reporting, and Employee engagement. The officer has knowledge of employee engagement, recruitment, and selection (</a:t>
            </a:r>
            <a:r>
              <a:rPr lang="en-IN" sz="1800" b="0" i="0" u="none" strike="noStrike" dirty="0" err="1">
                <a:solidFill>
                  <a:srgbClr val="000000"/>
                </a:solidFill>
                <a:effectLst/>
                <a:latin typeface="Times New Roman" pitchFamily="18" charset="0" panose="02020603050405020304"/>
              </a:rPr>
              <a:t>Mymajors</a:t>
            </a:r>
            <a:r>
              <a:rPr lang="en-IN" sz="1800" b="0" i="0" u="none" strike="noStrike" dirty="0">
                <a:solidFill>
                  <a:srgbClr val="000000"/>
                </a:solidFill>
                <a:effectLst/>
                <a:latin typeface="Times New Roman" pitchFamily="18" charset="0" panose="02020603050405020304"/>
              </a:rPr>
              <a:t>, 2022).</a:t>
            </a:r>
            <a:endParaRPr lang="en-IN" dirty="0"/>
          </a:p>
        </p:txBody>
      </p:sp>
      <p:sp>
        <p:nvSpPr>
          <p:cNvPr id="4" name="Slide Number Placeholder 3"/>
          <p:cNvSpPr>
            <a:spLocks noGrp="1" noEditPoints="1"/>
          </p:cNvSpPr>
          <p:nvPr>
            <p:ph type="sldNum" sz="quarter" idx="5"/>
          </p:nvPr>
        </p:nvSpPr>
        <p:spPr/>
        <p:txBody>
          <a:bodyPr/>
          <a:lstStyle/>
          <a:p>
            <a:fld id="{941189F4-F568-445F-8D76-F5A4990A90EE}" type="slidenum">
              <a:rPr lang="en-IN" smtClean="0"/>
              <a:t>‹#›</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IN" sz="1800" b="0" i="0" u="none" strike="noStrike" dirty="0">
                <a:solidFill>
                  <a:srgbClr val="000000"/>
                </a:solidFill>
                <a:effectLst/>
                <a:latin typeface="Times New Roman" pitchFamily="18" charset="0" panose="02020603050405020304"/>
              </a:rPr>
              <a:t>HR professionals have so many roles within the organisation such as developing job description, recruitment, developing strategies, and managing performance. To perform these roles, HR professionals are required to have good presentation skills, good communication skills, leadership ability, motivation, observation, and problem solving skills (Jaiswal, 2023). All these skills are required for HR professionals. For example, Sunanda Mondal is the HR officer of Tesco in the UK and she operates with these skills </a:t>
            </a:r>
            <a:r>
              <a:rPr lang="en-IN" sz="1800" b="0" i="0" u="none" strike="noStrike" dirty="0">
                <a:solidFill>
                  <a:srgbClr val="0000FF"/>
                </a:solidFill>
                <a:effectLst/>
                <a:latin typeface="Times New Roman" pitchFamily="18" charset="0" panose="02020603050405020304"/>
              </a:rPr>
              <a:t>(Tesco-careers, 2023)</a:t>
            </a:r>
            <a:r>
              <a:rPr lang="en-IN" sz="1800" b="0" i="0" u="none" strike="noStrike" dirty="0">
                <a:solidFill>
                  <a:srgbClr val="000000"/>
                </a:solidFill>
                <a:effectLst/>
                <a:latin typeface="Times New Roman" pitchFamily="18" charset="0" panose="02020603050405020304"/>
              </a:rPr>
              <a:t>.</a:t>
            </a:r>
            <a:endParaRPr lang="en-IN" dirty="0"/>
          </a:p>
        </p:txBody>
      </p:sp>
      <p:sp>
        <p:nvSpPr>
          <p:cNvPr id="4" name="Slide Number Placeholder 3"/>
          <p:cNvSpPr>
            <a:spLocks noGrp="1" noEditPoints="1"/>
          </p:cNvSpPr>
          <p:nvPr>
            <p:ph type="sldNum" sz="quarter" idx="5"/>
          </p:nvPr>
        </p:nvSpPr>
        <p:spPr/>
        <p:txBody>
          <a:bodyPr/>
          <a:lstStyle/>
          <a:p>
            <a:fld id="{941189F4-F568-445F-8D76-F5A4990A90EE}" type="slidenum">
              <a:rPr lang="en-IN" smtClean="0"/>
              <a:t>‹#›</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IN" sz="1800" b="0" i="0" u="none" strike="noStrike" dirty="0">
                <a:solidFill>
                  <a:srgbClr val="000000"/>
                </a:solidFill>
                <a:effectLst/>
                <a:latin typeface="Times New Roman" pitchFamily="18" charset="0" panose="02020603050405020304"/>
              </a:rPr>
              <a:t>In terms of behaviours, HR professionals are required to have some supportive behaviours in HR roles. Therefore, HR professionals are required to be a good observer and analyst, collaborative, role model, and curious person. Moreover, HR professionals are required to be personally credible in which professionals represent honesty, acceptance, and trust. These behaviours are very supportive for HR professionals’ roles. For instance, the HR officer of Tesco is Sunanda Mondal who utilises these behaviours to perform her roles within the organisation (</a:t>
            </a:r>
            <a:r>
              <a:rPr lang="en-IN" sz="1800" b="0" i="0" u="none" strike="noStrike" dirty="0" err="1">
                <a:solidFill>
                  <a:srgbClr val="000000"/>
                </a:solidFill>
                <a:effectLst/>
                <a:latin typeface="Times New Roman" pitchFamily="18" charset="0" panose="02020603050405020304"/>
              </a:rPr>
              <a:t>Richson</a:t>
            </a:r>
            <a:r>
              <a:rPr lang="en-IN" sz="1800" b="0" i="0" u="none" strike="noStrike" dirty="0">
                <a:solidFill>
                  <a:srgbClr val="000000"/>
                </a:solidFill>
                <a:effectLst/>
                <a:latin typeface="Times New Roman" pitchFamily="18" charset="0" panose="02020603050405020304"/>
              </a:rPr>
              <a:t>, 2021).</a:t>
            </a:r>
            <a:endParaRPr lang="en-IN" dirty="0"/>
          </a:p>
        </p:txBody>
      </p:sp>
      <p:sp>
        <p:nvSpPr>
          <p:cNvPr id="4" name="Slide Number Placeholder 3"/>
          <p:cNvSpPr>
            <a:spLocks noGrp="1" noEditPoints="1"/>
          </p:cNvSpPr>
          <p:nvPr>
            <p:ph type="sldNum" sz="quarter" idx="5"/>
          </p:nvPr>
        </p:nvSpPr>
        <p:spPr/>
        <p:txBody>
          <a:bodyPr/>
          <a:lstStyle/>
          <a:p>
            <a:fld id="{941189F4-F568-445F-8D76-F5A4990A90EE}" type="slidenum">
              <a:rPr lang="en-IN" smtClean="0"/>
              <a:t>‹#›</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IN" sz="1800" dirty="0">
                <a:effectLst/>
                <a:latin typeface="Times New Roman" pitchFamily="18" charset="0" panose="02020603050405020304"/>
                <a:ea typeface="Times New Roman" pitchFamily="18" charset="0" panose="02020603050405020304"/>
              </a:rPr>
              <a:t>I am good at communication, collaboration, relationship building, recruitment, analysing, discipline, dedication, and selection. All these are my strengths as I have well past experiences with these skills and knowledge. Others see my communication and relationship building as strengths.</a:t>
            </a:r>
            <a:endParaRPr lang="en-IN" sz="1800" dirty="0">
              <a:effectLst/>
              <a:latin typeface="Arial" pitchFamily="34" charset="0" panose="020B0604020202020204"/>
              <a:ea typeface="Arial" pitchFamily="34" charset="0" panose="020B0604020202020204"/>
            </a:endParaRPr>
          </a:p>
          <a:p>
            <a:endParaRPr lang="en-IN" dirty="0"/>
          </a:p>
        </p:txBody>
      </p:sp>
      <p:sp>
        <p:nvSpPr>
          <p:cNvPr id="4" name="Slide Number Placeholder 3"/>
          <p:cNvSpPr>
            <a:spLocks noGrp="1" noEditPoints="1"/>
          </p:cNvSpPr>
          <p:nvPr>
            <p:ph type="sldNum" sz="quarter" idx="5"/>
          </p:nvPr>
        </p:nvSpPr>
        <p:spPr/>
        <p:txBody>
          <a:bodyPr/>
          <a:lstStyle/>
          <a:p>
            <a:fld id="{941189F4-F568-445F-8D76-F5A4990A90EE}" type="slidenum">
              <a:rPr lang="en-IN" smtClean="0"/>
              <a:t>‹#›</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IN" sz="1800" dirty="0">
                <a:effectLst/>
                <a:latin typeface="Times New Roman" pitchFamily="18" charset="0" panose="02020603050405020304"/>
                <a:ea typeface="Times New Roman" pitchFamily="18" charset="0" panose="02020603050405020304"/>
              </a:rPr>
              <a:t>I also have some weaknesses that I want to improve. I am not good at critical thinking and decision-making. Time management is also one of my weaknesses as I am not good at completing tasks on time. Moreover, I am also not good at planning. Others see my time management and critical thinking as weaknesses.</a:t>
            </a:r>
            <a:endParaRPr lang="en-IN" sz="1800" dirty="0">
              <a:effectLst/>
              <a:latin typeface="Arial" pitchFamily="34" charset="0" panose="020B0604020202020204"/>
              <a:ea typeface="Arial" pitchFamily="34" charset="0" panose="020B0604020202020204"/>
            </a:endParaRPr>
          </a:p>
          <a:p>
            <a:endParaRPr lang="en-IN" dirty="0"/>
          </a:p>
        </p:txBody>
      </p:sp>
      <p:sp>
        <p:nvSpPr>
          <p:cNvPr id="4" name="Slide Number Placeholder 3"/>
          <p:cNvSpPr>
            <a:spLocks noGrp="1" noEditPoints="1"/>
          </p:cNvSpPr>
          <p:nvPr>
            <p:ph type="sldNum" sz="quarter" idx="5"/>
          </p:nvPr>
        </p:nvSpPr>
        <p:spPr/>
        <p:txBody>
          <a:bodyPr/>
          <a:lstStyle/>
          <a:p>
            <a:fld id="{941189F4-F568-445F-8D76-F5A4990A90EE}" type="slidenum">
              <a:rPr lang="en-IN" smtClean="0"/>
              <a:t>‹#›</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IN" sz="1800" b="0" i="0" u="none" strike="noStrike" dirty="0">
                <a:solidFill>
                  <a:srgbClr val="000000"/>
                </a:solidFill>
                <a:effectLst/>
                <a:latin typeface="Times New Roman" pitchFamily="18" charset="0" panose="02020603050405020304"/>
              </a:rPr>
              <a:t>I have multiple weaknesses and I want to convert those weaknesses into my strengths. I have the opportunity to use some of my strengths in terms of improving my weak skills. </a:t>
            </a:r>
            <a:r>
              <a:rPr lang="en-IN" sz="1800" b="0" i="0" u="none" strike="noStrike" dirty="0">
                <a:solidFill>
                  <a:srgbClr val="0000FF"/>
                </a:solidFill>
                <a:effectLst/>
                <a:latin typeface="Times New Roman" pitchFamily="18" charset="0" panose="02020603050405020304"/>
              </a:rPr>
              <a:t>My strengths such as discipline and dedication will help me to improve my critical thinking as I can practise problem solving and critical thinking with discipline and dedication. Therefore, these strengths can act as opportunities for me</a:t>
            </a:r>
            <a:r>
              <a:rPr lang="en-IN" sz="1800" b="0" i="0" u="none" strike="noStrike" dirty="0">
                <a:solidFill>
                  <a:srgbClr val="000000"/>
                </a:solidFill>
                <a:effectLst/>
                <a:latin typeface="Times New Roman" pitchFamily="18" charset="0" panose="02020603050405020304"/>
              </a:rPr>
              <a:t>. </a:t>
            </a:r>
            <a:endParaRPr lang="en-IN" dirty="0"/>
          </a:p>
        </p:txBody>
      </p:sp>
      <p:sp>
        <p:nvSpPr>
          <p:cNvPr id="4" name="Slide Number Placeholder 3"/>
          <p:cNvSpPr>
            <a:spLocks noGrp="1" noEditPoints="1"/>
          </p:cNvSpPr>
          <p:nvPr>
            <p:ph type="sldNum" sz="quarter" idx="5"/>
          </p:nvPr>
        </p:nvSpPr>
        <p:spPr/>
        <p:txBody>
          <a:bodyPr/>
          <a:lstStyle/>
          <a:p>
            <a:fld id="{941189F4-F568-445F-8D76-F5A4990A90EE}" type="slidenum">
              <a:rPr lang="en-IN" smtClean="0"/>
              <a:t>‹#›</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IN" sz="1800" b="0" i="0" u="none" strike="noStrike" dirty="0">
                <a:solidFill>
                  <a:srgbClr val="000000"/>
                </a:solidFill>
                <a:effectLst/>
                <a:latin typeface="Times New Roman" pitchFamily="18" charset="0" panose="02020603050405020304"/>
              </a:rPr>
              <a:t>There are some points that can act as threats for me at the time of converting my weaknesses into strengths. As I am not good at critical thinking and decision making, there are high chances that I will face challenges while dealing with some critical things. Moreover, my time management skills can act as a threat as I am not good at managing my own time. </a:t>
            </a:r>
            <a:r>
              <a:rPr lang="en-IN" sz="1800" b="0" i="0" u="none" strike="noStrike" dirty="0">
                <a:solidFill>
                  <a:srgbClr val="0000FF"/>
                </a:solidFill>
                <a:effectLst/>
                <a:latin typeface="Times New Roman" pitchFamily="18" charset="0" panose="02020603050405020304"/>
              </a:rPr>
              <a:t>Due to lack of decision making and time management skills I will not be able to make effective decisions on time while working as an HR professional. </a:t>
            </a:r>
            <a:endParaRPr lang="en-IN" dirty="0"/>
          </a:p>
        </p:txBody>
      </p:sp>
      <p:sp>
        <p:nvSpPr>
          <p:cNvPr id="4" name="Slide Number Placeholder 3"/>
          <p:cNvSpPr>
            <a:spLocks noGrp="1" noEditPoints="1"/>
          </p:cNvSpPr>
          <p:nvPr>
            <p:ph type="sldNum" sz="quarter" idx="5"/>
          </p:nvPr>
        </p:nvSpPr>
        <p:spPr/>
        <p:txBody>
          <a:bodyPr/>
          <a:lstStyle/>
          <a:p>
            <a:fld id="{941189F4-F568-445F-8D76-F5A4990A90EE}" type="slidenum">
              <a:rPr lang="en-IN" smtClean="0"/>
              <a:t>‹#›</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IN" sz="1800" dirty="0">
                <a:effectLst/>
                <a:latin typeface="Times New Roman" pitchFamily="18" charset="0" panose="02020603050405020304"/>
                <a:ea typeface="Times New Roman" pitchFamily="18" charset="0" panose="02020603050405020304"/>
              </a:rPr>
              <a:t>If the person will become an HR officer by going through some training and development programs then it can be very beneficial for the chosen company as well as its individuals. Although the current HR officer of Tesco is Sunanda Mondal and she is doing well, still the company and its individuals can be benefited from the new HR officer. As the person is good in communication and relation building. Therefore, the company can be benefited as the HR officer can handle conflicts and build strong relationships among employees. This can increase the efficiency of the company. The HR officer can satisfy individuals by making supportive policies for employees. As the officer knows recruitment and selection. Therefore, it can benefit the company by hiring talented employees (</a:t>
            </a:r>
            <a:r>
              <a:rPr lang="en-IN" sz="1800" dirty="0" err="1">
                <a:effectLst/>
                <a:latin typeface="Times New Roman" pitchFamily="18" charset="0" panose="02020603050405020304"/>
                <a:ea typeface="Times New Roman" pitchFamily="18" charset="0" panose="02020603050405020304"/>
              </a:rPr>
              <a:t>Humanresourcesmba</a:t>
            </a:r>
            <a:r>
              <a:rPr lang="en-IN" sz="1800" dirty="0">
                <a:effectLst/>
                <a:latin typeface="Times New Roman" pitchFamily="18" charset="0" panose="02020603050405020304"/>
                <a:ea typeface="Times New Roman" pitchFamily="18" charset="0" panose="02020603050405020304"/>
              </a:rPr>
              <a:t>, 2022).</a:t>
            </a:r>
            <a:endParaRPr lang="en-IN" sz="1800" dirty="0">
              <a:effectLst/>
              <a:latin typeface="Arial" pitchFamily="34" charset="0" panose="020B0604020202020204"/>
              <a:ea typeface="Arial" pitchFamily="34" charset="0" panose="020B0604020202020204"/>
            </a:endParaRPr>
          </a:p>
          <a:p>
            <a:endParaRPr lang="en-IN" dirty="0"/>
          </a:p>
        </p:txBody>
      </p:sp>
      <p:sp>
        <p:nvSpPr>
          <p:cNvPr id="4" name="Slide Number Placeholder 3"/>
          <p:cNvSpPr>
            <a:spLocks noGrp="1" noEditPoints="1"/>
          </p:cNvSpPr>
          <p:nvPr>
            <p:ph type="sldNum" sz="quarter" idx="5"/>
          </p:nvPr>
        </p:nvSpPr>
        <p:spPr/>
        <p:txBody>
          <a:bodyPr/>
          <a:lstStyle/>
          <a:p>
            <a:fld id="{941189F4-F568-445F-8D76-F5A4990A90EE}" type="slidenum">
              <a:rPr lang="en-IN" smtClean="0"/>
              <a:t>‹#›</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IN" sz="1800" dirty="0">
                <a:effectLst/>
                <a:latin typeface="Times New Roman" pitchFamily="18" charset="0" panose="02020603050405020304"/>
                <a:ea typeface="Times New Roman" pitchFamily="18" charset="0" panose="02020603050405020304"/>
              </a:rPr>
              <a:t>When moving to the conclusion, the research is discussing the skills and knowledge required by HR professionals. There are some skills, knowledge, and behaviours that HR professionals have identified and these traits are very supportive for them at the time operating in an organisation. Apart from it, Tesco is selected for this study and the HR officer of the company named Sunanda Mondal is given as an example. SWOT has been performed for the person where it has been seen that there are several strengths. Although, there are some weaknesses as well and the person wants to improve his skills.</a:t>
            </a:r>
            <a:endParaRPr lang="en-IN" sz="1800" dirty="0">
              <a:effectLst/>
              <a:latin typeface="Arial" pitchFamily="34" charset="0" panose="020B0604020202020204"/>
              <a:ea typeface="Arial" pitchFamily="34" charset="0" panose="020B0604020202020204"/>
            </a:endParaRPr>
          </a:p>
          <a:p>
            <a:endParaRPr lang="en-IN" dirty="0"/>
          </a:p>
        </p:txBody>
      </p:sp>
      <p:sp>
        <p:nvSpPr>
          <p:cNvPr id="4" name="Slide Number Placeholder 3"/>
          <p:cNvSpPr>
            <a:spLocks noGrp="1" noEditPoints="1"/>
          </p:cNvSpPr>
          <p:nvPr>
            <p:ph type="sldNum" sz="quarter" idx="5"/>
          </p:nvPr>
        </p:nvSpPr>
        <p:spPr/>
        <p:txBody>
          <a:bodyPr/>
          <a:lstStyle/>
          <a:p>
            <a:fld id="{941189F4-F568-445F-8D76-F5A4990A90EE}" type="slidenum">
              <a:rPr lang="en-IN" smtClean="0"/>
              <a:t>‹#›</a:t>
            </a:fld>
            <a:endParaRPr lang="en-IN"/>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E27F19F1-BB4B-4D5D-9B98-3B48065AC3F8}" type="slidenum">
              <a:rPr lang="en-US" smtClean="0"/>
              <a:t>‹#›</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1F46FBC4-CAB9-4F89-9083-6F60B32CE0E8}" type="slidenum">
              <a:rPr lang="en-US" smtClean="0"/>
              <a:t>‹#›</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noEditPoints="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a:t>Click to edit Master subtitle style</a:t>
            </a:r>
            <a:endParaRPr lang="en-US" dirty="0"/>
          </a:p>
        </p:txBody>
      </p:sp>
      <p:sp>
        <p:nvSpPr>
          <p:cNvPr id="4" name="Date Placeholder 3"/>
          <p:cNvSpPr>
            <a:spLocks noGrp="1" noEditPoints="1"/>
          </p:cNvSpPr>
          <p:nvPr>
            <p:ph type="dt" sz="half" idx="10"/>
          </p:nvPr>
        </p:nvSpPr>
        <p:spPr/>
        <p:txBody>
          <a:bodyPr/>
          <a:lstStyle/>
          <a:p>
            <a:fld id="{24276399-1D9B-4EDD-94E4-CA5713F05DD2}" type="datetimeFigureOut">
              <a:rPr lang="en-IN" smtClean="0"/>
              <a:t>22/03/2023</a:t>
            </a:fld>
            <a:endParaRPr lang="en-IN"/>
          </a:p>
        </p:txBody>
      </p:sp>
      <p:sp>
        <p:nvSpPr>
          <p:cNvPr id="5" name="Footer Placeholder 4"/>
          <p:cNvSpPr>
            <a:spLocks noGrp="1" noEditPoints="1"/>
          </p:cNvSpPr>
          <p:nvPr>
            <p:ph type="ftr" sz="quarter" idx="11"/>
          </p:nvPr>
        </p:nvSpPr>
        <p:spPr/>
        <p:txBody>
          <a:bodyPr/>
          <a:lstStyle/>
          <a:p>
            <a:endParaRPr lang="en-IN"/>
          </a:p>
        </p:txBody>
      </p:sp>
      <p:sp>
        <p:nvSpPr>
          <p:cNvPr id="6" name="Slide Number Placeholder 5"/>
          <p:cNvSpPr>
            <a:spLocks noGrp="1" noEditPoints="1"/>
          </p:cNvSpPr>
          <p:nvPr>
            <p:ph type="sldNum" sz="quarter" idx="12"/>
          </p:nvPr>
        </p:nvSpPr>
        <p:spPr/>
        <p:txBody>
          <a:bodyPr/>
          <a:lstStyle/>
          <a:p>
            <a:fld id="{5EB86451-BBD2-4289-8088-91916BE196AF}"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US" dirty="0"/>
          </a:p>
        </p:txBody>
      </p:sp>
      <p:sp>
        <p:nvSpPr>
          <p:cNvPr id="3" name="Content Placeholder 2"/>
          <p:cNvSpPr>
            <a:spLocks noGrp="1" noEditPoints="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noEditPoints="1"/>
          </p:cNvSpPr>
          <p:nvPr>
            <p:ph type="dt" sz="half" idx="10"/>
          </p:nvPr>
        </p:nvSpPr>
        <p:spPr/>
        <p:txBody>
          <a:bodyPr/>
          <a:lstStyle/>
          <a:p>
            <a:fld id="{24276399-1D9B-4EDD-94E4-CA5713F05DD2}" type="datetimeFigureOut">
              <a:rPr lang="en-IN" smtClean="0"/>
              <a:t>22/03/2023</a:t>
            </a:fld>
            <a:endParaRPr lang="en-IN"/>
          </a:p>
        </p:txBody>
      </p:sp>
      <p:sp>
        <p:nvSpPr>
          <p:cNvPr id="5" name="Footer Placeholder 4"/>
          <p:cNvSpPr>
            <a:spLocks noGrp="1" noEditPoints="1"/>
          </p:cNvSpPr>
          <p:nvPr>
            <p:ph type="ftr" sz="quarter" idx="11"/>
          </p:nvPr>
        </p:nvSpPr>
        <p:spPr/>
        <p:txBody>
          <a:bodyPr/>
          <a:lstStyle/>
          <a:p>
            <a:endParaRPr lang="en-IN"/>
          </a:p>
        </p:txBody>
      </p:sp>
      <p:sp>
        <p:nvSpPr>
          <p:cNvPr id="6" name="Slide Number Placeholder 5"/>
          <p:cNvSpPr>
            <a:spLocks noGrp="1" noEditPoints="1"/>
          </p:cNvSpPr>
          <p:nvPr>
            <p:ph type="sldNum" sz="quarter" idx="12"/>
          </p:nvPr>
        </p:nvSpPr>
        <p:spPr/>
        <p:txBody>
          <a:bodyPr/>
          <a:lstStyle/>
          <a:p>
            <a:fld id="{5EB86451-BBD2-4289-8088-91916BE196AF}"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noEditPoints="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noEditPoints="1"/>
          </p:cNvSpPr>
          <p:nvPr>
            <p:ph type="dt" sz="half" idx="10"/>
          </p:nvPr>
        </p:nvSpPr>
        <p:spPr/>
        <p:txBody>
          <a:bodyPr/>
          <a:lstStyle/>
          <a:p>
            <a:fld id="{24276399-1D9B-4EDD-94E4-CA5713F05DD2}" type="datetimeFigureOut">
              <a:rPr lang="en-IN" smtClean="0"/>
              <a:t>22/03/2023</a:t>
            </a:fld>
            <a:endParaRPr lang="en-IN"/>
          </a:p>
        </p:txBody>
      </p:sp>
      <p:sp>
        <p:nvSpPr>
          <p:cNvPr id="5" name="Footer Placeholder 4"/>
          <p:cNvSpPr>
            <a:spLocks noGrp="1" noEditPoints="1"/>
          </p:cNvSpPr>
          <p:nvPr>
            <p:ph type="ftr" sz="quarter" idx="11"/>
          </p:nvPr>
        </p:nvSpPr>
        <p:spPr/>
        <p:txBody>
          <a:bodyPr/>
          <a:lstStyle/>
          <a:p>
            <a:endParaRPr lang="en-IN"/>
          </a:p>
        </p:txBody>
      </p:sp>
      <p:sp>
        <p:nvSpPr>
          <p:cNvPr id="6" name="Slide Number Placeholder 5"/>
          <p:cNvSpPr>
            <a:spLocks noGrp="1" noEditPoints="1"/>
          </p:cNvSpPr>
          <p:nvPr>
            <p:ph type="sldNum" sz="quarter" idx="12"/>
          </p:nvPr>
        </p:nvSpPr>
        <p:spPr/>
        <p:txBody>
          <a:bodyPr/>
          <a:lstStyle/>
          <a:p>
            <a:fld id="{5EB86451-BBD2-4289-8088-91916BE196AF}" type="slidenum">
              <a:rPr lang="en-IN" smtClean="0"/>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US" dirty="0"/>
          </a:p>
        </p:txBody>
      </p:sp>
      <p:sp>
        <p:nvSpPr>
          <p:cNvPr id="3" name="Content Placeholder 2"/>
          <p:cNvSpPr>
            <a:spLocks noGrp="1" noEditPoints="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noEditPoints="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noEditPoints="1"/>
          </p:cNvSpPr>
          <p:nvPr>
            <p:ph type="dt" sz="half" idx="10"/>
          </p:nvPr>
        </p:nvSpPr>
        <p:spPr/>
        <p:txBody>
          <a:bodyPr/>
          <a:lstStyle/>
          <a:p>
            <a:fld id="{24276399-1D9B-4EDD-94E4-CA5713F05DD2}" type="datetimeFigureOut">
              <a:rPr lang="en-IN" smtClean="0"/>
              <a:t>22/03/2023</a:t>
            </a:fld>
            <a:endParaRPr lang="en-IN"/>
          </a:p>
        </p:txBody>
      </p:sp>
      <p:sp>
        <p:nvSpPr>
          <p:cNvPr id="6" name="Footer Placeholder 5"/>
          <p:cNvSpPr>
            <a:spLocks noGrp="1" noEditPoints="1"/>
          </p:cNvSpPr>
          <p:nvPr>
            <p:ph type="ftr" sz="quarter" idx="11"/>
          </p:nvPr>
        </p:nvSpPr>
        <p:spPr/>
        <p:txBody>
          <a:bodyPr/>
          <a:lstStyle/>
          <a:p>
            <a:endParaRPr lang="en-IN"/>
          </a:p>
        </p:txBody>
      </p:sp>
      <p:sp>
        <p:nvSpPr>
          <p:cNvPr id="7" name="Slide Number Placeholder 6"/>
          <p:cNvSpPr>
            <a:spLocks noGrp="1" noEditPoints="1"/>
          </p:cNvSpPr>
          <p:nvPr>
            <p:ph type="sldNum" sz="quarter" idx="12"/>
          </p:nvPr>
        </p:nvSpPr>
        <p:spPr/>
        <p:txBody>
          <a:bodyPr/>
          <a:lstStyle/>
          <a:p>
            <a:fld id="{5EB86451-BBD2-4289-8088-91916BE196AF}"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noEditPoints="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noEditPoints="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noEditPoints="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noEditPoints="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noEditPoints="1"/>
          </p:cNvSpPr>
          <p:nvPr>
            <p:ph type="dt" sz="half" idx="10"/>
          </p:nvPr>
        </p:nvSpPr>
        <p:spPr/>
        <p:txBody>
          <a:bodyPr/>
          <a:lstStyle/>
          <a:p>
            <a:fld id="{24276399-1D9B-4EDD-94E4-CA5713F05DD2}" type="datetimeFigureOut">
              <a:rPr lang="en-IN" smtClean="0"/>
              <a:t>22/03/2023</a:t>
            </a:fld>
            <a:endParaRPr lang="en-IN"/>
          </a:p>
        </p:txBody>
      </p:sp>
      <p:sp>
        <p:nvSpPr>
          <p:cNvPr id="8" name="Footer Placeholder 7"/>
          <p:cNvSpPr>
            <a:spLocks noGrp="1" noEditPoints="1"/>
          </p:cNvSpPr>
          <p:nvPr>
            <p:ph type="ftr" sz="quarter" idx="11"/>
          </p:nvPr>
        </p:nvSpPr>
        <p:spPr/>
        <p:txBody>
          <a:bodyPr/>
          <a:lstStyle/>
          <a:p>
            <a:endParaRPr lang="en-IN"/>
          </a:p>
        </p:txBody>
      </p:sp>
      <p:sp>
        <p:nvSpPr>
          <p:cNvPr id="9" name="Slide Number Placeholder 8"/>
          <p:cNvSpPr>
            <a:spLocks noGrp="1" noEditPoints="1"/>
          </p:cNvSpPr>
          <p:nvPr>
            <p:ph type="sldNum" sz="quarter" idx="12"/>
          </p:nvPr>
        </p:nvSpPr>
        <p:spPr/>
        <p:txBody>
          <a:bodyPr/>
          <a:lstStyle/>
          <a:p>
            <a:fld id="{5EB86451-BBD2-4289-8088-91916BE196AF}"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US" dirty="0"/>
          </a:p>
        </p:txBody>
      </p:sp>
      <p:sp>
        <p:nvSpPr>
          <p:cNvPr id="3" name="Date Placeholder 2"/>
          <p:cNvSpPr>
            <a:spLocks noGrp="1" noEditPoints="1"/>
          </p:cNvSpPr>
          <p:nvPr>
            <p:ph type="dt" sz="half" idx="10"/>
          </p:nvPr>
        </p:nvSpPr>
        <p:spPr/>
        <p:txBody>
          <a:bodyPr/>
          <a:lstStyle/>
          <a:p>
            <a:fld id="{24276399-1D9B-4EDD-94E4-CA5713F05DD2}" type="datetimeFigureOut">
              <a:rPr lang="en-IN" smtClean="0"/>
              <a:t>22/03/2023</a:t>
            </a:fld>
            <a:endParaRPr lang="en-IN"/>
          </a:p>
        </p:txBody>
      </p:sp>
      <p:sp>
        <p:nvSpPr>
          <p:cNvPr id="4" name="Footer Placeholder 3"/>
          <p:cNvSpPr>
            <a:spLocks noGrp="1" noEditPoints="1"/>
          </p:cNvSpPr>
          <p:nvPr>
            <p:ph type="ftr" sz="quarter" idx="11"/>
          </p:nvPr>
        </p:nvSpPr>
        <p:spPr/>
        <p:txBody>
          <a:bodyPr/>
          <a:lstStyle/>
          <a:p>
            <a:endParaRPr lang="en-IN"/>
          </a:p>
        </p:txBody>
      </p:sp>
      <p:sp>
        <p:nvSpPr>
          <p:cNvPr id="5" name="Slide Number Placeholder 4"/>
          <p:cNvSpPr>
            <a:spLocks noGrp="1" noEditPoints="1"/>
          </p:cNvSpPr>
          <p:nvPr>
            <p:ph type="sldNum" sz="quarter" idx="12"/>
          </p:nvPr>
        </p:nvSpPr>
        <p:spPr/>
        <p:txBody>
          <a:bodyPr/>
          <a:lstStyle/>
          <a:p>
            <a:fld id="{5EB86451-BBD2-4289-8088-91916BE196AF}"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24276399-1D9B-4EDD-94E4-CA5713F05DD2}" type="datetimeFigureOut">
              <a:rPr lang="en-IN" smtClean="0"/>
              <a:t>22/03/2023</a:t>
            </a:fld>
            <a:endParaRPr lang="en-IN"/>
          </a:p>
        </p:txBody>
      </p:sp>
      <p:sp>
        <p:nvSpPr>
          <p:cNvPr id="3" name="Footer Placeholder 2"/>
          <p:cNvSpPr>
            <a:spLocks noGrp="1" noEditPoints="1"/>
          </p:cNvSpPr>
          <p:nvPr>
            <p:ph type="ftr" sz="quarter" idx="11"/>
          </p:nvPr>
        </p:nvSpPr>
        <p:spPr/>
        <p:txBody>
          <a:bodyPr/>
          <a:lstStyle/>
          <a:p>
            <a:endParaRPr lang="en-IN"/>
          </a:p>
        </p:txBody>
      </p:sp>
      <p:sp>
        <p:nvSpPr>
          <p:cNvPr id="4" name="Slide Number Placeholder 3"/>
          <p:cNvSpPr>
            <a:spLocks noGrp="1" noEditPoints="1"/>
          </p:cNvSpPr>
          <p:nvPr>
            <p:ph type="sldNum" sz="quarter" idx="12"/>
          </p:nvPr>
        </p:nvSpPr>
        <p:spPr/>
        <p:txBody>
          <a:bodyPr/>
          <a:lstStyle/>
          <a:p>
            <a:fld id="{5EB86451-BBD2-4289-8088-91916BE196AF}"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noEditPoints="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24276399-1D9B-4EDD-94E4-CA5713F05DD2}" type="datetimeFigureOut">
              <a:rPr lang="en-IN" smtClean="0"/>
              <a:t>22/03/2023</a:t>
            </a:fld>
            <a:endParaRPr lang="en-IN"/>
          </a:p>
        </p:txBody>
      </p:sp>
      <p:sp>
        <p:nvSpPr>
          <p:cNvPr id="6" name="Footer Placeholder 5"/>
          <p:cNvSpPr>
            <a:spLocks noGrp="1" noEditPoints="1"/>
          </p:cNvSpPr>
          <p:nvPr>
            <p:ph type="ftr" sz="quarter" idx="11"/>
          </p:nvPr>
        </p:nvSpPr>
        <p:spPr/>
        <p:txBody>
          <a:bodyPr/>
          <a:lstStyle/>
          <a:p>
            <a:endParaRPr lang="en-IN"/>
          </a:p>
        </p:txBody>
      </p:sp>
      <p:sp>
        <p:nvSpPr>
          <p:cNvPr id="7" name="Slide Number Placeholder 6"/>
          <p:cNvSpPr>
            <a:spLocks noGrp="1" noEditPoints="1"/>
          </p:cNvSpPr>
          <p:nvPr>
            <p:ph type="sldNum" sz="quarter" idx="12"/>
          </p:nvPr>
        </p:nvSpPr>
        <p:spPr/>
        <p:txBody>
          <a:bodyPr/>
          <a:lstStyle/>
          <a:p>
            <a:fld id="{5EB86451-BBD2-4289-8088-91916BE196AF}"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noEditPoints="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t>Click icon to add picture</a:t>
            </a:r>
            <a:endParaRPr lang="en-US" dirty="0"/>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24276399-1D9B-4EDD-94E4-CA5713F05DD2}" type="datetimeFigureOut">
              <a:rPr lang="en-IN" smtClean="0"/>
              <a:t>22/03/2023</a:t>
            </a:fld>
            <a:endParaRPr lang="en-IN"/>
          </a:p>
        </p:txBody>
      </p:sp>
      <p:sp>
        <p:nvSpPr>
          <p:cNvPr id="6" name="Footer Placeholder 5"/>
          <p:cNvSpPr>
            <a:spLocks noGrp="1" noEditPoints="1"/>
          </p:cNvSpPr>
          <p:nvPr>
            <p:ph type="ftr" sz="quarter" idx="11"/>
          </p:nvPr>
        </p:nvSpPr>
        <p:spPr/>
        <p:txBody>
          <a:bodyPr/>
          <a:lstStyle/>
          <a:p>
            <a:endParaRPr lang="en-IN"/>
          </a:p>
        </p:txBody>
      </p:sp>
      <p:sp>
        <p:nvSpPr>
          <p:cNvPr id="7" name="Slide Number Placeholder 6"/>
          <p:cNvSpPr>
            <a:spLocks noGrp="1" noEditPoints="1"/>
          </p:cNvSpPr>
          <p:nvPr>
            <p:ph type="sldNum" sz="quarter" idx="12"/>
          </p:nvPr>
        </p:nvSpPr>
        <p:spPr/>
        <p:txBody>
          <a:bodyPr/>
          <a:lstStyle/>
          <a:p>
            <a:fld id="{5EB86451-BBD2-4289-8088-91916BE196AF}" type="slidenum">
              <a:rPr lang="en-IN" smtClean="0"/>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US" dirty="0"/>
          </a:p>
        </p:txBody>
      </p:sp>
      <p:sp>
        <p:nvSpPr>
          <p:cNvPr id="3" name="Vertical Text Placeholder 2"/>
          <p:cNvSpPr>
            <a:spLocks noGrp="1" noEditPoints="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noEditPoints="1"/>
          </p:cNvSpPr>
          <p:nvPr>
            <p:ph type="dt" sz="half" idx="10"/>
          </p:nvPr>
        </p:nvSpPr>
        <p:spPr/>
        <p:txBody>
          <a:bodyPr/>
          <a:lstStyle/>
          <a:p>
            <a:fld id="{24276399-1D9B-4EDD-94E4-CA5713F05DD2}" type="datetimeFigureOut">
              <a:rPr lang="en-IN" smtClean="0"/>
              <a:t>22/03/2023</a:t>
            </a:fld>
            <a:endParaRPr lang="en-IN"/>
          </a:p>
        </p:txBody>
      </p:sp>
      <p:sp>
        <p:nvSpPr>
          <p:cNvPr id="5" name="Footer Placeholder 4"/>
          <p:cNvSpPr>
            <a:spLocks noGrp="1" noEditPoints="1"/>
          </p:cNvSpPr>
          <p:nvPr>
            <p:ph type="ftr" sz="quarter" idx="11"/>
          </p:nvPr>
        </p:nvSpPr>
        <p:spPr/>
        <p:txBody>
          <a:bodyPr/>
          <a:lstStyle/>
          <a:p>
            <a:endParaRPr lang="en-IN"/>
          </a:p>
        </p:txBody>
      </p:sp>
      <p:sp>
        <p:nvSpPr>
          <p:cNvPr id="6" name="Slide Number Placeholder 5"/>
          <p:cNvSpPr>
            <a:spLocks noGrp="1" noEditPoints="1"/>
          </p:cNvSpPr>
          <p:nvPr>
            <p:ph type="sldNum" sz="quarter" idx="12"/>
          </p:nvPr>
        </p:nvSpPr>
        <p:spPr/>
        <p:txBody>
          <a:bodyPr/>
          <a:lstStyle/>
          <a:p>
            <a:fld id="{5EB86451-BBD2-4289-8088-91916BE196AF}"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noEditPoints="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noEditPoints="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noEditPoints="1"/>
          </p:cNvSpPr>
          <p:nvPr>
            <p:ph type="dt" sz="half" idx="10"/>
          </p:nvPr>
        </p:nvSpPr>
        <p:spPr/>
        <p:txBody>
          <a:bodyPr/>
          <a:lstStyle/>
          <a:p>
            <a:fld id="{24276399-1D9B-4EDD-94E4-CA5713F05DD2}" type="datetimeFigureOut">
              <a:rPr lang="en-IN" smtClean="0"/>
              <a:t>22/03/2023</a:t>
            </a:fld>
            <a:endParaRPr lang="en-IN"/>
          </a:p>
        </p:txBody>
      </p:sp>
      <p:sp>
        <p:nvSpPr>
          <p:cNvPr id="5" name="Footer Placeholder 4"/>
          <p:cNvSpPr>
            <a:spLocks noGrp="1" noEditPoints="1"/>
          </p:cNvSpPr>
          <p:nvPr>
            <p:ph type="ftr" sz="quarter" idx="11"/>
          </p:nvPr>
        </p:nvSpPr>
        <p:spPr/>
        <p:txBody>
          <a:bodyPr/>
          <a:lstStyle/>
          <a:p>
            <a:endParaRPr lang="en-IN"/>
          </a:p>
        </p:txBody>
      </p:sp>
      <p:sp>
        <p:nvSpPr>
          <p:cNvPr id="6" name="Slide Number Placeholder 5"/>
          <p:cNvSpPr>
            <a:spLocks noGrp="1" noEditPoints="1"/>
          </p:cNvSpPr>
          <p:nvPr>
            <p:ph type="sldNum" sz="quarter" idx="12"/>
          </p:nvPr>
        </p:nvSpPr>
        <p:spPr/>
        <p:txBody>
          <a:bodyPr/>
          <a:lstStyle/>
          <a:p>
            <a:fld id="{5EB86451-BBD2-4289-8088-91916BE196AF}"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p:bgPr>
    </p:bg>
    <p:spTree>
      <p:nvGrpSpPr>
        <p:cNvPr id="1" name=""/>
        <p:cNvGrpSpPr/>
        <p:nvPr/>
      </p:nvGrpSpPr>
      <p:grpSpPr>
        <a:xfrm>
          <a:off x="0" y="0"/>
          <a:ext cx="0" cy="0"/>
          <a:chOff x="0" y="0"/>
          <a:chExt cx="0" cy="0"/>
        </a:xfrm>
      </p:grpSpPr>
      <p:sp>
        <p:nvSpPr>
          <p:cNvPr id="2" name="Title Placeholder 1"/>
          <p:cNvSpPr>
            <a:spLocks noGrp="1" noEditPoints="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noEditPoints="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noEditPoints="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276399-1D9B-4EDD-94E4-CA5713F05DD2}" type="datetimeFigureOut">
              <a:rPr lang="en-IN" smtClean="0"/>
              <a:t>22/03/2023</a:t>
            </a:fld>
            <a:endParaRPr lang="en-IN"/>
          </a:p>
        </p:txBody>
      </p:sp>
      <p:sp>
        <p:nvSpPr>
          <p:cNvPr id="5" name="Footer Placeholder 4"/>
          <p:cNvSpPr>
            <a:spLocks noGrp="1" noEditPoints="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noEditPoints="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B86451-BBD2-4289-8088-91916BE196AF}"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panose="020B0604020202020204"/>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panose="020B0604020202020204"/>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panose="020B0604020202020204"/>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6.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2.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2.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image" Target="../media/image8.png"/><Relationship Id="rId4" Type="http://schemas.openxmlformats.org/officeDocument/2006/relationships/image" Target="../media/image9.png"/><Relationship Id="rId5" Type="http://schemas.openxmlformats.org/officeDocument/2006/relationships/slideLayout" Target="../slideLayouts/slideLayout2.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image" Target="../media/image10.png"/><Relationship Id="rId4" Type="http://schemas.openxmlformats.org/officeDocument/2006/relationships/image" Target="../media/image8.png"/><Relationship Id="rId5" Type="http://schemas.openxmlformats.org/officeDocument/2006/relationships/image" Target="../media/image11.png"/><Relationship Id="rId6" Type="http://schemas.openxmlformats.org/officeDocument/2006/relationships/slideLayout" Target="../slideLayouts/slideLayout2.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image" Target="../media/image10.png"/><Relationship Id="rId4" Type="http://schemas.openxmlformats.org/officeDocument/2006/relationships/image" Target="../media/image8.png"/><Relationship Id="rId5" Type="http://schemas.openxmlformats.org/officeDocument/2006/relationships/image" Target="../media/image13.jpeg"/><Relationship Id="rId6" Type="http://schemas.openxmlformats.org/officeDocument/2006/relationships/slideLayout" Target="../slideLayouts/slideLayout2.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2.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image" Target="../media/image10.png"/><Relationship Id="rId4" Type="http://schemas.openxmlformats.org/officeDocument/2006/relationships/image" Target="../media/image8.png"/><Relationship Id="rId5" Type="http://schemas.openxmlformats.org/officeDocument/2006/relationships/image" Target="../media/image15.jpeg"/><Relationship Id="rId6" Type="http://schemas.openxmlformats.org/officeDocument/2006/relationships/slideLayout" Target="../slideLayouts/slideLayout2.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diagramData" Target="../diagrams/data1.xml"/><Relationship Id="rId2" Type="http://schemas.openxmlformats.org/officeDocument/2006/relationships/diagramLayout" Target="../diagrams/layout1.xml"/><Relationship Id="rId3" Type="http://schemas.openxmlformats.org/officeDocument/2006/relationships/diagramQuickStyle" Target="../diagrams/quickStyle1.xml"/><Relationship Id="rId4" Type="http://schemas.openxmlformats.org/officeDocument/2006/relationships/diagramColors" Target="../diagrams/colors1.xml"/><Relationship Id="rId5" Type="http://schemas.openxmlformats.org/officeDocument/2006/relationships/diagramDrawing" Target="../diagrams/drawing1.xml"/><Relationship Id="rId6" Type="http://schemas.openxmlformats.org/officeDocument/2006/relationships/slideLayout" Target="../slideLayouts/slideLayout2.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image" Target="../media/image10.png"/><Relationship Id="rId4" Type="http://schemas.openxmlformats.org/officeDocument/2006/relationships/image" Target="../media/image8.png"/><Relationship Id="rId5" Type="http://schemas.openxmlformats.org/officeDocument/2006/relationships/slideLayout" Target="../slideLayouts/slideLayout2.xml"/><Relationship Id="rId6"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p:bgPr>
    </p:bg>
    <p:spTree>
      <p:nvGrpSpPr>
        <p:cNvPr id="1" name=""/>
        <p:cNvGrpSpPr/>
        <p:nvPr/>
      </p:nvGrpSpPr>
      <p:grpSpPr>
        <a:xfrm>
          <a:off x="0" y="0"/>
          <a:ext cx="0" cy="0"/>
          <a:chOff x="0" y="0"/>
          <a:chExt cx="0" cy="0"/>
        </a:xfrm>
      </p:grpSpPr>
      <p:sp useBgFill="1">
        <p:nvSpPr>
          <p:cNvPr id="24" name="Rectangle 23"/>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noEditPoints="1"/>
          </p:cNvSpPr>
          <p:nvPr>
            <p:ph type="title"/>
          </p:nvPr>
        </p:nvSpPr>
        <p:spPr>
          <a:xfrm>
            <a:off x="6367461" y="728664"/>
            <a:ext cx="4984813" cy="4382598"/>
          </a:xfrm>
          <a:noFill/>
        </p:spPr>
        <p:txBody>
          <a:bodyPr vert="horz" lIns="91440" tIns="45720" rIns="91440" bIns="45720" rtlCol="0" anchor="b">
            <a:normAutofit/>
          </a:bodyPr>
          <a:lstStyle/>
          <a:p>
            <a:pPr algn="ctr"/>
            <a:r>
              <a:rPr lang="en-US" sz="4000" b="1" dirty="0">
                <a:latin typeface="Californian FB" pitchFamily="18" charset="0" panose="0207040306080B030204"/>
              </a:rPr>
              <a:t>INDIVIDUAL PRESENTATION  ON TRAINING AND DEVELOPMENT NEEDS FOR HR OFFICER</a:t>
            </a:r>
          </a:p>
        </p:txBody>
      </p:sp>
      <p:pic>
        <p:nvPicPr>
          <p:cNvPr id="20" name="Picture 19"/>
          <p:cNvPicPr>
            <a:picLocks noChangeAspect="1"/>
          </p:cNvPicPr>
          <p:nvPr/>
        </p:nvPicPr>
        <p:blipFill>
          <a:blip r:embed="rId1"/>
          <a:srcRect l="26578" r="8620"/>
          <a:stretch/>
        </p:blipFill>
        <p:spPr>
          <a:xfrm>
            <a:off x="1" y="10"/>
            <a:ext cx="6005512" cy="685799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79676" y="785308"/>
            <a:ext cx="9501453" cy="1320170"/>
          </a:xfrm>
          <a:prstGeom prst="rect">
            <a:avLst/>
          </a:prstGeom>
          <a:noFill/>
        </p:spPr>
        <p:txBody>
          <a:bodyPr wrap="square" rtlCol="0">
            <a:spAutoFit/>
          </a:bodyPr>
          <a:lstStyle/>
          <a:p>
            <a:pPr>
              <a:lnSpc>
                <a:spcPct val="150000"/>
              </a:lnSpc>
              <a:spcAft>
                <a:spcPts val="800"/>
              </a:spcAft>
            </a:pPr>
            <a:r>
              <a:rPr lang="en-GB" sz="2400" b="1" dirty="0">
                <a:solidFill>
                  <a:srgbClr val="000000"/>
                </a:solidFill>
                <a:latin typeface="Times New Roman" pitchFamily="18" charset="0" panose="02020603050405020304"/>
                <a:ea typeface="Calibri" pitchFamily="34" charset="0" panose="020F0502020204030204"/>
                <a:cs typeface="Times New Roman" pitchFamily="18" charset="0" panose="02020603050405020304"/>
              </a:rPr>
              <a:t>         </a:t>
            </a:r>
            <a:r>
              <a:rPr lang="en-GB" sz="2800" b="1" dirty="0">
                <a:solidFill>
                  <a:srgbClr val="000000"/>
                </a:solidFill>
                <a:latin typeface="Times New Roman" pitchFamily="18" charset="0" panose="02020603050405020304"/>
                <a:ea typeface="Calibri" pitchFamily="34" charset="0" panose="020F0502020204030204"/>
                <a:cs typeface="Times New Roman" pitchFamily="18" charset="0" panose="02020603050405020304"/>
              </a:rPr>
              <a:t>Developing Relationship and Workplace Achievement.</a:t>
            </a:r>
            <a:endParaRPr lang="en-GB" sz="2800" b="1" dirty="0">
              <a:effectLst/>
              <a:latin typeface="Times New Roman" pitchFamily="18" charset="0" panose="02020603050405020304"/>
              <a:ea typeface="Calibri" pitchFamily="34" charset="0" panose="020F0502020204030204"/>
              <a:cs typeface="Times New Roman" pitchFamily="18" charset="0" panose="02020603050405020304"/>
            </a:endParaRPr>
          </a:p>
          <a:p>
            <a:pPr algn="ctr">
              <a:lnSpc>
                <a:spcPct val="150000"/>
              </a:lnSpc>
              <a:spcAft>
                <a:spcPts val="800"/>
              </a:spcAft>
            </a:pPr>
            <a:r>
              <a:rPr lang="en-GB" sz="2400" b="1" dirty="0">
                <a:solidFill>
                  <a:srgbClr val="000000"/>
                </a:solidFill>
                <a:latin typeface="Grandview" pitchFamily="34" charset="0" panose="020B0502040204020203"/>
                <a:ea typeface="Calibri" pitchFamily="34" charset="0" panose="020F0502020204030204"/>
                <a:cs typeface="Times New Roman" pitchFamily="18" charset="0" panose="02020603050405020304"/>
              </a:rPr>
              <a:t> </a:t>
            </a:r>
            <a:endParaRPr lang="en-GB" sz="2400" dirty="0">
              <a:effectLst/>
              <a:latin typeface="Grandview" pitchFamily="34" charset="0" panose="020B0502040204020203"/>
              <a:ea typeface="Calibri" pitchFamily="34" charset="0" panose="020F0502020204030204"/>
              <a:cs typeface="Times New Roman" pitchFamily="18" charset="0" panose="02020603050405020304"/>
            </a:endParaRPr>
          </a:p>
        </p:txBody>
      </p:sp>
      <p:sp>
        <p:nvSpPr>
          <p:cNvPr id="3" name="TextBox 2"/>
          <p:cNvSpPr txBox="1"/>
          <p:nvPr/>
        </p:nvSpPr>
        <p:spPr>
          <a:xfrm>
            <a:off x="2596781" y="2768558"/>
            <a:ext cx="6094070" cy="2530436"/>
          </a:xfrm>
          <a:prstGeom prst="rect">
            <a:avLst/>
          </a:prstGeom>
          <a:noFill/>
        </p:spPr>
        <p:txBody>
          <a:bodyPr wrap="square">
            <a:spAutoFit/>
          </a:bodyPr>
          <a:lstStyle/>
          <a:p>
            <a:pPr algn="ctr">
              <a:lnSpc>
                <a:spcPct val="150000"/>
              </a:lnSpc>
              <a:spcAft>
                <a:spcPts val="800"/>
              </a:spcAft>
            </a:pPr>
            <a:r>
              <a:rPr lang="en-GB" sz="1800" b="1" dirty="0">
                <a:solidFill>
                  <a:srgbClr val="000000"/>
                </a:solidFill>
                <a:latin typeface="Times New Roman" pitchFamily="18" charset="0" panose="02020603050405020304"/>
                <a:ea typeface="Calibri" pitchFamily="34" charset="0" panose="020F0502020204030204"/>
                <a:cs typeface="Times New Roman" pitchFamily="18" charset="0" panose="02020603050405020304"/>
              </a:rPr>
              <a:t>Student name: Bianca </a:t>
            </a:r>
            <a:r>
              <a:rPr lang="en-GB" sz="1800" b="1" dirty="0" err="1">
                <a:solidFill>
                  <a:srgbClr val="000000"/>
                </a:solidFill>
                <a:latin typeface="Times New Roman" pitchFamily="18" charset="0" panose="02020603050405020304"/>
                <a:ea typeface="Calibri" pitchFamily="34" charset="0" panose="020F0502020204030204"/>
                <a:cs typeface="Times New Roman" pitchFamily="18" charset="0" panose="02020603050405020304"/>
              </a:rPr>
              <a:t>Agripina</a:t>
            </a:r>
            <a:r>
              <a:rPr lang="en-GB" sz="1800" b="1" dirty="0">
                <a:solidFill>
                  <a:srgbClr val="000000"/>
                </a:solidFill>
                <a:latin typeface="Times New Roman" pitchFamily="18" charset="0" panose="02020603050405020304"/>
                <a:ea typeface="Calibri" pitchFamily="34" charset="0" panose="020F0502020204030204"/>
                <a:cs typeface="Times New Roman" pitchFamily="18" charset="0" panose="02020603050405020304"/>
              </a:rPr>
              <a:t> </a:t>
            </a:r>
            <a:r>
              <a:rPr lang="en-GB" sz="1800" b="1" dirty="0" err="1">
                <a:solidFill>
                  <a:srgbClr val="000000"/>
                </a:solidFill>
                <a:latin typeface="Times New Roman" pitchFamily="18" charset="0" panose="02020603050405020304"/>
                <a:ea typeface="Calibri" pitchFamily="34" charset="0" panose="020F0502020204030204"/>
                <a:cs typeface="Times New Roman" pitchFamily="18" charset="0" panose="02020603050405020304"/>
              </a:rPr>
              <a:t>Sztan</a:t>
            </a:r>
            <a:endParaRPr lang="en-GB" sz="1800" dirty="0">
              <a:effectLst/>
              <a:latin typeface="Times New Roman" pitchFamily="18" charset="0" panose="02020603050405020304"/>
              <a:ea typeface="Calibri" pitchFamily="34" charset="0" panose="020F0502020204030204"/>
              <a:cs typeface="Times New Roman" pitchFamily="18" charset="0" panose="02020603050405020304"/>
            </a:endParaRPr>
          </a:p>
          <a:p>
            <a:pPr algn="ctr">
              <a:lnSpc>
                <a:spcPct val="150000"/>
              </a:lnSpc>
              <a:spcAft>
                <a:spcPts val="800"/>
              </a:spcAft>
            </a:pPr>
            <a:r>
              <a:rPr lang="en-GB" sz="1800" b="1" dirty="0">
                <a:solidFill>
                  <a:srgbClr val="000000"/>
                </a:solidFill>
                <a:effectLst/>
                <a:latin typeface="Times New Roman" pitchFamily="18" charset="0" panose="02020603050405020304"/>
                <a:ea typeface="Calibri" pitchFamily="34" charset="0" panose="020F0502020204030204"/>
                <a:cs typeface="Times New Roman" pitchFamily="18" charset="0" panose="02020603050405020304"/>
              </a:rPr>
              <a:t>Student ID:2115858</a:t>
            </a:r>
            <a:endParaRPr lang="en-GB" sz="1800" dirty="0">
              <a:effectLst/>
              <a:latin typeface="Times New Roman" pitchFamily="18" charset="0" panose="02020603050405020304"/>
              <a:ea typeface="Calibri" pitchFamily="34" charset="0" panose="020F0502020204030204"/>
              <a:cs typeface="Times New Roman" pitchFamily="18" charset="0" panose="02020603050405020304"/>
            </a:endParaRPr>
          </a:p>
          <a:p>
            <a:pPr algn="ctr">
              <a:lnSpc>
                <a:spcPct val="150000"/>
              </a:lnSpc>
              <a:spcAft>
                <a:spcPts val="800"/>
              </a:spcAft>
            </a:pPr>
            <a:r>
              <a:rPr lang="en-GB" sz="1800" b="1" dirty="0">
                <a:solidFill>
                  <a:srgbClr val="000000"/>
                </a:solidFill>
                <a:effectLst/>
                <a:latin typeface="Times New Roman" pitchFamily="18" charset="0" panose="02020603050405020304"/>
                <a:ea typeface="Calibri" pitchFamily="34" charset="0" panose="020F0502020204030204"/>
                <a:cs typeface="Times New Roman" pitchFamily="18" charset="0" panose="02020603050405020304"/>
              </a:rPr>
              <a:t> Module Code: BMSW5102</a:t>
            </a:r>
            <a:endParaRPr lang="en-GB" sz="1800" dirty="0">
              <a:effectLst/>
              <a:latin typeface="Times New Roman" pitchFamily="18" charset="0" panose="02020603050405020304"/>
              <a:ea typeface="Calibri" pitchFamily="34" charset="0" panose="020F0502020204030204"/>
              <a:cs typeface="Times New Roman" pitchFamily="18" charset="0" panose="02020603050405020304"/>
            </a:endParaRPr>
          </a:p>
          <a:p>
            <a:pPr algn="ctr">
              <a:lnSpc>
                <a:spcPct val="150000"/>
              </a:lnSpc>
              <a:spcAft>
                <a:spcPts val="800"/>
              </a:spcAft>
            </a:pPr>
            <a:r>
              <a:rPr lang="en-GB" sz="1800" b="1" dirty="0">
                <a:solidFill>
                  <a:srgbClr val="000000"/>
                </a:solidFill>
                <a:effectLst/>
                <a:latin typeface="Times New Roman" pitchFamily="18" charset="0" panose="02020603050405020304"/>
                <a:ea typeface="Calibri" pitchFamily="34" charset="0" panose="020F0502020204030204"/>
                <a:cs typeface="Times New Roman" pitchFamily="18" charset="0" panose="02020603050405020304"/>
              </a:rPr>
              <a:t>Lecturer: Aparna </a:t>
            </a:r>
            <a:r>
              <a:rPr lang="en-GB" sz="1800" b="1" dirty="0" err="1">
                <a:solidFill>
                  <a:srgbClr val="000000"/>
                </a:solidFill>
                <a:effectLst/>
                <a:latin typeface="Times New Roman" pitchFamily="18" charset="0" panose="02020603050405020304"/>
                <a:ea typeface="Calibri" pitchFamily="34" charset="0" panose="020F0502020204030204"/>
                <a:cs typeface="Times New Roman" pitchFamily="18" charset="0" panose="02020603050405020304"/>
              </a:rPr>
              <a:t>Venkatesen</a:t>
            </a:r>
            <a:endParaRPr lang="en-GB" sz="1800" dirty="0">
              <a:effectLst/>
              <a:latin typeface="Times New Roman" pitchFamily="18" charset="0" panose="02020603050405020304"/>
              <a:ea typeface="Calibri" pitchFamily="34" charset="0" panose="020F0502020204030204"/>
              <a:cs typeface="Times New Roman" pitchFamily="18" charset="0" panose="02020603050405020304"/>
            </a:endParaRPr>
          </a:p>
          <a:p>
            <a:pPr algn="ctr">
              <a:lnSpc>
                <a:spcPct val="150000"/>
              </a:lnSpc>
              <a:spcAft>
                <a:spcPts val="800"/>
              </a:spcAft>
            </a:pPr>
            <a:r>
              <a:rPr lang="en-GB" sz="1800" b="1" dirty="0">
                <a:solidFill>
                  <a:srgbClr val="000000"/>
                </a:solidFill>
                <a:effectLst/>
                <a:latin typeface="Times New Roman" pitchFamily="18" charset="0" panose="02020603050405020304"/>
                <a:ea typeface="Calibri" pitchFamily="34" charset="0" panose="020F0502020204030204"/>
                <a:cs typeface="Times New Roman" pitchFamily="18" charset="0" panose="02020603050405020304"/>
              </a:rPr>
              <a:t>Date:25.03.2023</a:t>
            </a:r>
            <a:endParaRPr lang="en-GB" sz="1800" dirty="0">
              <a:effectLst/>
              <a:latin typeface="Times New Roman" pitchFamily="18" charset="0" panose="02020603050405020304"/>
              <a:ea typeface="Calibri" pitchFamily="34" charset="0" panose="020F0502020204030204"/>
              <a:cs typeface="Times New Roman" pitchFamily="18" charset="0" panose="0202060305040502030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3" name="Rectangle 1032"/>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35" name="Rectangle 1034"/>
          <p:cNvSpPr>
            <a:spLocks noGrp="1" noRot="1" noChangeAspect="1" noMove="1" noResize="1" noEditPoints="1" noAdjustHandles="1" noChangeArrowheads="1" noChangeShapeType="1" noTextEdit="1"/>
          </p:cNvSpPr>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p:txBody>
      </p:sp>
      <p:sp>
        <p:nvSpPr>
          <p:cNvPr id="1037" name="Freeform 7"/>
          <p:cNvSpPr>
            <a:spLocks noGrp="1" noRot="1" noChangeAspect="1" noMove="1" noResize="1" noEditPoints="1" noAdjustHandles="1" noChangeArrowheads="1" noChangeShapeType="1" noTextEdit="1"/>
          </p:cNvSpPr>
          <p:nvPr/>
        </p:nvSpPr>
        <p:spPr>
          <a:xfrm>
            <a:off x="8719939" y="1460230"/>
            <a:ext cx="3472060" cy="825932"/>
          </a:xfrm>
          <a:custGeom>
            <a:av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 name="TextBox 3"/>
          <p:cNvSpPr txBox="1"/>
          <p:nvPr/>
        </p:nvSpPr>
        <p:spPr>
          <a:xfrm>
            <a:off x="648930" y="629267"/>
            <a:ext cx="9252154" cy="1016654"/>
          </a:xfrm>
          <a:prstGeom prst="rect">
            <a:avLst/>
          </a:prstGeom>
        </p:spPr>
        <p:txBody>
          <a:bodyPr vert="horz" lIns="91440" tIns="45720" rIns="91440" bIns="45720" rtlCol="0" anchor="t">
            <a:normAutofit/>
          </a:bodyPr>
          <a:lstStyle/>
          <a:p>
            <a:pPr>
              <a:spcBef>
                <a:spcPct val="0"/>
              </a:spcBef>
              <a:spcAft>
                <a:spcPts val="600"/>
              </a:spcAft>
            </a:pPr>
            <a:r>
              <a:rPr lang="en-US" sz="4200" b="0" i="0" kern="1200">
                <a:solidFill>
                  <a:srgbClr val="EBEBEB"/>
                </a:solidFill>
                <a:effectLst/>
                <a:latin typeface="+mj-lt"/>
                <a:ea typeface="+mj-ea"/>
                <a:cs typeface="+mj-cs"/>
              </a:rPr>
              <a:t>Introduction</a:t>
            </a:r>
          </a:p>
        </p:txBody>
      </p:sp>
      <p:sp useBgFill="1">
        <p:nvSpPr>
          <p:cNvPr id="1039" name="Freeform: Shape 1038"/>
          <p:cNvSpPr>
            <a:spLocks noGrp="1" noRot="1" noChangeAspect="1" noMove="1" noResize="1" noEditPoints="1" noAdjustHandles="1" noChangeArrowheads="1" noChangeShapeType="1" noTextEdit="1"/>
          </p:cNvSpPr>
          <p:nvPr/>
        </p:nvSpPr>
        <p:spPr bwMode="gray">
          <a:xfrm>
            <a:off x="1" y="1762067"/>
            <a:ext cx="12192417" cy="5095933"/>
          </a:xfrm>
          <a:custGeom>
            <a:av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lnTo>
                  <a:pt x="0" y="0"/>
                </a:lnTo>
                <a:close/>
              </a:path>
            </a:pathLst>
          </a:custGeom>
          <a:ln>
            <a:noFill/>
          </a:ln>
        </p:spPr>
        <p:txBody>
          <a:bodyPr/>
          <a:lstStyle/>
          <a:p/>
        </p:txBody>
      </p:sp>
      <p:sp>
        <p:nvSpPr>
          <p:cNvPr id="6" name="TextBox 5"/>
          <p:cNvSpPr txBox="1"/>
          <p:nvPr/>
        </p:nvSpPr>
        <p:spPr>
          <a:xfrm>
            <a:off x="648931" y="2548281"/>
            <a:ext cx="5122606" cy="3658689"/>
          </a:xfrm>
          <a:prstGeom prst="rect">
            <a:avLst/>
          </a:prstGeom>
        </p:spPr>
        <p:txBody>
          <a:bodyPr vert="horz" lIns="91440" tIns="45720" rIns="91440" bIns="45720" rtlCol="0">
            <a:normAutofit/>
          </a:bodyPr>
          <a:lstStyle/>
          <a:p>
            <a:pPr marL="342900" indent="-342900">
              <a:spcBef>
                <a:spcPts val="1000"/>
              </a:spcBef>
              <a:buClr>
                <a:schemeClr val="bg2">
                  <a:lumMod val="40000"/>
                  <a:lumOff val="60000"/>
                </a:schemeClr>
              </a:buClr>
              <a:buSzPct val="80000"/>
              <a:buFont typeface="Wingdings 3" charset="2"/>
              <a:buChar char=""/>
            </a:pPr>
            <a:r>
              <a:rPr lang="en-US" sz="2000" u="none" strike="noStrike" dirty="0">
                <a:effectLst/>
                <a:latin typeface="Times New Roman" pitchFamily="18" charset="0" panose="02020603050405020304"/>
                <a:ea typeface="+mj-ea"/>
                <a:cs typeface="Times New Roman" pitchFamily="18" charset="0" panose="02020603050405020304"/>
              </a:rPr>
              <a:t>The research aims to discuss the skills, knowledge, and behaviours of HR professionals.</a:t>
            </a:r>
          </a:p>
          <a:p>
            <a:pPr marL="342900" indent="-342900">
              <a:spcBef>
                <a:spcPts val="1000"/>
              </a:spcBef>
              <a:buClr>
                <a:schemeClr val="bg2">
                  <a:lumMod val="40000"/>
                  <a:lumOff val="60000"/>
                </a:schemeClr>
              </a:buClr>
              <a:buSzPct val="80000"/>
              <a:buFont typeface="Wingdings 3" charset="2"/>
              <a:buChar char=""/>
            </a:pPr>
            <a:r>
              <a:rPr lang="en-US" sz="2000" u="none" strike="noStrike" dirty="0">
                <a:effectLst/>
                <a:latin typeface="Times New Roman" pitchFamily="18" charset="0" panose="02020603050405020304"/>
                <a:ea typeface="+mj-ea"/>
                <a:cs typeface="Times New Roman" pitchFamily="18" charset="0" panose="02020603050405020304"/>
              </a:rPr>
              <a:t>SWOT analysis will be performed for the person.</a:t>
            </a:r>
          </a:p>
          <a:p>
            <a:pPr marL="342900" indent="-342900">
              <a:spcBef>
                <a:spcPts val="1000"/>
              </a:spcBef>
              <a:buClr>
                <a:schemeClr val="bg2">
                  <a:lumMod val="40000"/>
                  <a:lumOff val="60000"/>
                </a:schemeClr>
              </a:buClr>
              <a:buSzPct val="80000"/>
              <a:buFont typeface="Wingdings 3" charset="2"/>
              <a:buChar char=""/>
            </a:pPr>
            <a:r>
              <a:rPr lang="en-US" sz="2000" u="none" strike="noStrike" dirty="0">
                <a:effectLst/>
                <a:latin typeface="Times New Roman" pitchFamily="18" charset="0" panose="02020603050405020304"/>
                <a:ea typeface="+mj-ea"/>
                <a:cs typeface="Times New Roman" pitchFamily="18" charset="0" panose="02020603050405020304"/>
              </a:rPr>
              <a:t>Tesco company is taken for discussion and analysis purposes.</a:t>
            </a:r>
          </a:p>
        </p:txBody>
      </p:sp>
      <p:pic>
        <p:nvPicPr>
          <p:cNvPr id="1028" name="Picture 4" descr="Image result for introduction image"/>
          <p:cNvPicPr>
            <a:picLocks noChangeAspect="1" noChangeArrowheads="1"/>
          </p:cNvPicPr>
          <p:nvPr/>
        </p:nvPicPr>
        <p:blipFill>
          <a:blip r:embed="rId1"/>
          <a:srcRect/>
          <a:stretch>
            <a:fillRect/>
          </a:stretch>
        </p:blipFill>
        <p:spPr bwMode="auto">
          <a:xfrm>
            <a:off x="6091916" y="2630105"/>
            <a:ext cx="5451627" cy="3498370"/>
          </a:xfrm>
          <a:prstGeom prst="rect">
            <a:avLst/>
          </a:prstGeom>
          <a:noFill/>
          <a:effectLst/>
        </p:spPr>
      </p:pic>
    </p:spTree>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3" name="Rectangle 2054"/>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064" name="Rectangle 2056"/>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p:txBody>
      </p:sp>
      <p:sp>
        <p:nvSpPr>
          <p:cNvPr id="2065" name="Freeform 7"/>
          <p:cNvSpPr>
            <a:spLocks noGrp="1" noRot="1" noChangeAspect="1" noMove="1" noResize="1" noEditPoints="1" noAdjustHandles="1" noChangeArrowheads="1" noChangeShapeType="1" noTextEdit="1"/>
          </p:cNvSpPr>
          <p:nvPr/>
        </p:nvSpPr>
        <p:spPr>
          <a:xfrm>
            <a:off x="8719939" y="1460230"/>
            <a:ext cx="3472060" cy="825932"/>
          </a:xfrm>
          <a:custGeom>
            <a:av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useBgFill="1">
        <p:nvSpPr>
          <p:cNvPr id="2066" name="Freeform: Shape 2060"/>
          <p:cNvSpPr>
            <a:spLocks noGrp="1" noRot="1" noChangeAspect="1" noMove="1" noResize="1" noEditPoints="1" noAdjustHandles="1" noChangeArrowheads="1" noChangeShapeType="1" noTextEdit="1"/>
          </p:cNvSpPr>
          <p:nvPr/>
        </p:nvSpPr>
        <p:spPr bwMode="gray">
          <a:xfrm>
            <a:off x="1" y="1762067"/>
            <a:ext cx="12192417" cy="5095933"/>
          </a:xfrm>
          <a:custGeom>
            <a:av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lnTo>
                  <a:pt x="0" y="0"/>
                </a:lnTo>
                <a:close/>
              </a:path>
            </a:pathLst>
          </a:custGeom>
          <a:ln>
            <a:noFill/>
          </a:ln>
        </p:spPr>
        <p:txBody>
          <a:bodyPr/>
          <a:lstStyle/>
          <a:p/>
        </p:txBody>
      </p:sp>
      <p:sp>
        <p:nvSpPr>
          <p:cNvPr id="4" name="TextBox 3"/>
          <p:cNvSpPr txBox="1"/>
          <p:nvPr/>
        </p:nvSpPr>
        <p:spPr>
          <a:xfrm>
            <a:off x="6324271" y="2805535"/>
            <a:ext cx="5122606" cy="1765535"/>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effectLst/>
                <a:latin typeface="+mj-lt"/>
                <a:ea typeface="+mj-ea"/>
                <a:cs typeface="+mj-cs"/>
              </a:rPr>
              <a:t>1</a:t>
            </a:r>
            <a:r>
              <a:rPr lang="en-US" sz="2000" dirty="0">
                <a:effectLst/>
                <a:latin typeface="Times New Roman" pitchFamily="18" charset="0" panose="02020603050405020304"/>
                <a:ea typeface="+mj-ea"/>
                <a:cs typeface="Times New Roman" pitchFamily="18" charset="0" panose="02020603050405020304"/>
              </a:rPr>
              <a:t>. Determine appropriate knowledge, skills and behaviours (KSB) that are required by HR professionals across the departments.</a:t>
            </a:r>
          </a:p>
        </p:txBody>
      </p:sp>
      <p:sp>
        <p:nvSpPr>
          <p:cNvPr id="6" name="TextBox 5"/>
          <p:cNvSpPr txBox="1"/>
          <p:nvPr/>
        </p:nvSpPr>
        <p:spPr>
          <a:xfrm>
            <a:off x="5126491" y="4785895"/>
            <a:ext cx="3111306" cy="457754"/>
          </a:xfrm>
          <a:prstGeom prst="rect">
            <a:avLst/>
          </a:prstGeom>
          <a:noFill/>
        </p:spPr>
        <p:txBody>
          <a:bodyPr wrap="square">
            <a:spAutoFit/>
          </a:bodyPr>
          <a:lstStyle/>
          <a:p>
            <a:pPr algn="just" defTabSz="233172">
              <a:lnSpc>
                <a:spcPct val="150000"/>
              </a:lnSpc>
              <a:spcAft>
                <a:spcPts val="600"/>
              </a:spcAft>
            </a:pPr>
            <a:r>
              <a:rPr lang="en-IN" b="1" kern="1200" dirty="0">
                <a:solidFill>
                  <a:schemeClr val="tx1"/>
                </a:solidFill>
                <a:latin typeface="Times New Roman" pitchFamily="18" charset="0" panose="02020603050405020304"/>
                <a:ea typeface="+mn-ea"/>
                <a:cs typeface="+mn-cs"/>
              </a:rPr>
              <a:t>Knowledge</a:t>
            </a:r>
            <a:endParaRPr lang="en-IN" dirty="0">
              <a:effectLst/>
              <a:latin typeface="Arial" pitchFamily="34" charset="0" panose="020B0604020202020204"/>
              <a:ea typeface="Arial" pitchFamily="34" charset="0" panose="020B0604020202020204"/>
            </a:endParaRPr>
          </a:p>
        </p:txBody>
      </p:sp>
      <p:sp>
        <p:nvSpPr>
          <p:cNvPr id="8" name="TextBox 7"/>
          <p:cNvSpPr txBox="1"/>
          <p:nvPr/>
        </p:nvSpPr>
        <p:spPr>
          <a:xfrm>
            <a:off x="5126491" y="5215545"/>
            <a:ext cx="5684944" cy="1477328"/>
          </a:xfrm>
          <a:prstGeom prst="rect">
            <a:avLst/>
          </a:prstGeom>
          <a:noFill/>
        </p:spPr>
        <p:txBody>
          <a:bodyPr wrap="square">
            <a:spAutoFit/>
          </a:bodyPr>
          <a:lstStyle/>
          <a:p>
            <a:pPr marL="171450" indent="-171450" algn="just" rtl="0" fontAlgn="base">
              <a:spcBef>
                <a:spcPts val="0"/>
              </a:spcBef>
              <a:spcAft>
                <a:spcPts val="0"/>
              </a:spcAft>
              <a:buFont typeface="Arial" pitchFamily="34" charset="0" panose="020B0604020202020204"/>
              <a:buChar char="•"/>
            </a:pPr>
            <a:r>
              <a:rPr lang="en-IN" dirty="0">
                <a:latin typeface="Times New Roman" pitchFamily="18" charset="0" panose="02020603050405020304"/>
              </a:rPr>
              <a:t>HR professionals require knowledge such as selection, recruitment, training, communication, and relation building.</a:t>
            </a:r>
          </a:p>
          <a:p>
            <a:pPr marL="171450" indent="-171450" algn="just" fontAlgn="base">
              <a:buFont typeface="Arial" pitchFamily="34" charset="0" panose="020B0604020202020204"/>
              <a:buChar char="•"/>
            </a:pPr>
            <a:r>
              <a:rPr lang="en-IN" dirty="0">
                <a:latin typeface="Times New Roman" pitchFamily="18" charset="0" panose="02020603050405020304"/>
              </a:rPr>
              <a:t>HR professionals have several roles such as identifying, recruitment, and training, (</a:t>
            </a:r>
            <a:r>
              <a:rPr lang="en-IN" dirty="0" err="1">
                <a:latin typeface="Times New Roman" pitchFamily="18" charset="0" panose="02020603050405020304"/>
              </a:rPr>
              <a:t>Mymajors</a:t>
            </a:r>
            <a:r>
              <a:rPr lang="en-IN" dirty="0">
                <a:latin typeface="Times New Roman" pitchFamily="18" charset="0" panose="02020603050405020304"/>
              </a:rPr>
              <a:t>, 2022)</a:t>
            </a:r>
            <a:r>
              <a:rPr lang="en-IN" sz="918" dirty="0">
                <a:latin typeface="Times New Roman" pitchFamily="18" charset="0" panose="02020603050405020304"/>
              </a:rPr>
              <a:t>.</a:t>
            </a:r>
          </a:p>
        </p:txBody>
      </p:sp>
      <p:pic>
        <p:nvPicPr>
          <p:cNvPr id="2050" name="Picture 2" descr="Using a knowledge base for better HR coordination - JBF News"/>
          <p:cNvPicPr>
            <a:picLocks noChangeAspect="1" noChangeArrowheads="1"/>
          </p:cNvPicPr>
          <p:nvPr/>
        </p:nvPicPr>
        <p:blipFill>
          <a:blip r:embed="rId1"/>
          <a:srcRect/>
          <a:stretch>
            <a:fillRect/>
          </a:stretch>
        </p:blipFill>
        <p:spPr bwMode="auto">
          <a:xfrm>
            <a:off x="166540" y="3701005"/>
            <a:ext cx="4347711" cy="2893204"/>
          </a:xfrm>
          <a:prstGeom prst="rect">
            <a:avLst/>
          </a:prstGeom>
          <a:noFill/>
        </p:spPr>
      </p:pic>
    </p:spTree>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00632" y="2351097"/>
            <a:ext cx="780983" cy="400110"/>
          </a:xfrm>
          <a:prstGeom prst="rect">
            <a:avLst/>
          </a:prstGeom>
          <a:noFill/>
        </p:spPr>
        <p:txBody>
          <a:bodyPr wrap="none" rtlCol="0">
            <a:spAutoFit/>
          </a:bodyPr>
          <a:lstStyle/>
          <a:p>
            <a:r>
              <a:rPr lang="en-IN" sz="2000" b="1" dirty="0">
                <a:effectLst/>
                <a:latin typeface="Times New Roman" pitchFamily="18" charset="0" panose="02020603050405020304"/>
                <a:ea typeface="Times New Roman" pitchFamily="18" charset="0" panose="02020603050405020304"/>
              </a:rPr>
              <a:t>Skills</a:t>
            </a:r>
            <a:endParaRPr lang="en-IN" sz="2000" dirty="0">
              <a:effectLst/>
              <a:latin typeface="Arial" pitchFamily="34" charset="0" panose="020B0604020202020204"/>
              <a:ea typeface="Arial" pitchFamily="34" charset="0" panose="020B0604020202020204"/>
            </a:endParaRPr>
          </a:p>
        </p:txBody>
      </p:sp>
      <p:sp>
        <p:nvSpPr>
          <p:cNvPr id="5" name="TextBox 4"/>
          <p:cNvSpPr txBox="1"/>
          <p:nvPr/>
        </p:nvSpPr>
        <p:spPr>
          <a:xfrm>
            <a:off x="471881" y="1085823"/>
            <a:ext cx="11426654" cy="417422"/>
          </a:xfrm>
          <a:prstGeom prst="rect">
            <a:avLst/>
          </a:prstGeom>
          <a:noFill/>
        </p:spPr>
        <p:txBody>
          <a:bodyPr wrap="none" rtlCol="0">
            <a:spAutoFit/>
          </a:bodyPr>
          <a:lstStyle/>
          <a:p>
            <a:pPr algn="just">
              <a:lnSpc>
                <a:spcPct val="150000"/>
              </a:lnSpc>
            </a:pPr>
            <a:r>
              <a:rPr lang="en-IN" sz="1400" b="1" dirty="0">
                <a:effectLst/>
                <a:latin typeface="Times New Roman" pitchFamily="18" charset="0" panose="02020603050405020304"/>
                <a:ea typeface="Times New Roman" pitchFamily="18" charset="0" panose="02020603050405020304"/>
              </a:rPr>
              <a:t>1</a:t>
            </a:r>
            <a:r>
              <a:rPr lang="en-IN" sz="1600" b="1" dirty="0">
                <a:effectLst/>
                <a:latin typeface="Times New Roman" pitchFamily="18" charset="0" panose="02020603050405020304"/>
                <a:ea typeface="Times New Roman" pitchFamily="18" charset="0" panose="02020603050405020304"/>
              </a:rPr>
              <a:t>. Determine appropriate knowledge, skills and behaviours (KSB) that are required by HR professionals across the departments.</a:t>
            </a:r>
            <a:endParaRPr lang="en-IN" sz="1600" dirty="0">
              <a:effectLst/>
              <a:latin typeface="Arial" pitchFamily="34" charset="0" panose="020B0604020202020204"/>
              <a:ea typeface="Arial" pitchFamily="34" charset="0" panose="020B0604020202020204"/>
            </a:endParaRPr>
          </a:p>
        </p:txBody>
      </p:sp>
      <p:sp>
        <p:nvSpPr>
          <p:cNvPr id="7" name="TextBox 6"/>
          <p:cNvSpPr txBox="1"/>
          <p:nvPr/>
        </p:nvSpPr>
        <p:spPr>
          <a:xfrm>
            <a:off x="5664495" y="2980913"/>
            <a:ext cx="6097772" cy="1631216"/>
          </a:xfrm>
          <a:prstGeom prst="rect">
            <a:avLst/>
          </a:prstGeom>
          <a:noFill/>
        </p:spPr>
        <p:txBody>
          <a:bodyPr wrap="square">
            <a:spAutoFit/>
          </a:bodyPr>
          <a:lstStyle/>
          <a:p>
            <a:pPr marL="285750" indent="-285750" algn="just" rtl="0" fontAlgn="base">
              <a:spcBef>
                <a:spcPts val="0"/>
              </a:spcBef>
              <a:spcAft>
                <a:spcPts val="0"/>
              </a:spcAft>
              <a:buFont typeface="Arial" pitchFamily="34" charset="0" panose="020B0604020202020204"/>
              <a:buChar char="•"/>
            </a:pPr>
            <a:r>
              <a:rPr lang="en-IN" sz="2000" dirty="0">
                <a:latin typeface="Times New Roman" pitchFamily="18" charset="0" panose="02020603050405020304"/>
              </a:rPr>
              <a:t>Skills required by HR professionals are presentation skills, good communication skills, leadership ability, motivation, observation, and problem solving skills. </a:t>
            </a:r>
          </a:p>
          <a:p>
            <a:pPr marL="285750" indent="-285750" algn="just" rtl="0" fontAlgn="base">
              <a:spcBef>
                <a:spcPts val="0"/>
              </a:spcBef>
              <a:spcAft>
                <a:spcPts val="0"/>
              </a:spcAft>
              <a:buFont typeface="Arial" pitchFamily="34" charset="0" panose="020B0604020202020204"/>
              <a:buChar char="•"/>
            </a:pPr>
            <a:r>
              <a:rPr lang="en-IN" sz="2000" dirty="0">
                <a:latin typeface="Times New Roman" pitchFamily="18" charset="0" panose="02020603050405020304"/>
              </a:rPr>
              <a:t>These skills help HR professionals to play their roles properly (Tesco-careers, 2023).</a:t>
            </a:r>
          </a:p>
        </p:txBody>
      </p:sp>
      <p:pic>
        <p:nvPicPr>
          <p:cNvPr id="3074" name="Picture 2" descr="Essential Skills of Human Resources Management in 2020. [UPDATED]"/>
          <p:cNvPicPr>
            <a:picLocks noChangeAspect="1" noChangeArrowheads="1"/>
          </p:cNvPicPr>
          <p:nvPr/>
        </p:nvPicPr>
        <p:blipFill>
          <a:blip r:embed="rId1"/>
          <a:srcRect/>
          <a:stretch>
            <a:fillRect/>
          </a:stretch>
        </p:blipFill>
        <p:spPr bwMode="auto">
          <a:xfrm>
            <a:off x="581703" y="2628140"/>
            <a:ext cx="4744282" cy="2409794"/>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558170" y="2032222"/>
            <a:ext cx="1358064" cy="369332"/>
          </a:xfrm>
          <a:prstGeom prst="rect">
            <a:avLst/>
          </a:prstGeom>
          <a:noFill/>
        </p:spPr>
        <p:txBody>
          <a:bodyPr wrap="none" rtlCol="0">
            <a:spAutoFit/>
          </a:bodyPr>
          <a:lstStyle/>
          <a:p>
            <a:r>
              <a:rPr lang="en-IN" sz="1800" b="1" dirty="0">
                <a:effectLst/>
                <a:latin typeface="Times New Roman" pitchFamily="18" charset="0" panose="02020603050405020304"/>
                <a:ea typeface="Times New Roman" pitchFamily="18" charset="0" panose="02020603050405020304"/>
              </a:rPr>
              <a:t>Behaviours </a:t>
            </a:r>
            <a:endParaRPr lang="en-IN" sz="1800" dirty="0">
              <a:effectLst/>
              <a:latin typeface="Arial" pitchFamily="34" charset="0" panose="020B0604020202020204"/>
              <a:ea typeface="Arial" pitchFamily="34" charset="0" panose="020B0604020202020204"/>
            </a:endParaRPr>
          </a:p>
        </p:txBody>
      </p:sp>
      <p:sp>
        <p:nvSpPr>
          <p:cNvPr id="5" name="TextBox 4"/>
          <p:cNvSpPr txBox="1"/>
          <p:nvPr/>
        </p:nvSpPr>
        <p:spPr>
          <a:xfrm>
            <a:off x="471881" y="1085823"/>
            <a:ext cx="11426654" cy="417422"/>
          </a:xfrm>
          <a:prstGeom prst="rect">
            <a:avLst/>
          </a:prstGeom>
          <a:noFill/>
        </p:spPr>
        <p:txBody>
          <a:bodyPr wrap="none" rtlCol="0">
            <a:spAutoFit/>
          </a:bodyPr>
          <a:lstStyle/>
          <a:p>
            <a:pPr algn="just">
              <a:lnSpc>
                <a:spcPct val="150000"/>
              </a:lnSpc>
            </a:pPr>
            <a:r>
              <a:rPr lang="en-IN" sz="1400" b="1" dirty="0">
                <a:effectLst/>
                <a:latin typeface="Times New Roman" pitchFamily="18" charset="0" panose="02020603050405020304"/>
                <a:ea typeface="Times New Roman" pitchFamily="18" charset="0" panose="02020603050405020304"/>
              </a:rPr>
              <a:t>1</a:t>
            </a:r>
            <a:r>
              <a:rPr lang="en-IN" sz="1600" b="1" dirty="0">
                <a:effectLst/>
                <a:latin typeface="Times New Roman" pitchFamily="18" charset="0" panose="02020603050405020304"/>
                <a:ea typeface="Times New Roman" pitchFamily="18" charset="0" panose="02020603050405020304"/>
              </a:rPr>
              <a:t>. Determine appropriate knowledge, skills and behaviours (KSB) that are required by HR professionals across the departments</a:t>
            </a:r>
            <a:r>
              <a:rPr lang="en-IN" sz="1400" b="1" dirty="0">
                <a:effectLst/>
                <a:latin typeface="Times New Roman" pitchFamily="18" charset="0" panose="02020603050405020304"/>
                <a:ea typeface="Times New Roman" pitchFamily="18" charset="0" panose="02020603050405020304"/>
              </a:rPr>
              <a:t>.</a:t>
            </a:r>
            <a:endParaRPr lang="en-IN" sz="1400" dirty="0">
              <a:effectLst/>
              <a:latin typeface="Arial" pitchFamily="34" charset="0" panose="020B0604020202020204"/>
              <a:ea typeface="Arial" pitchFamily="34" charset="0" panose="020B0604020202020204"/>
            </a:endParaRPr>
          </a:p>
        </p:txBody>
      </p:sp>
      <p:sp>
        <p:nvSpPr>
          <p:cNvPr id="7" name="TextBox 6"/>
          <p:cNvSpPr txBox="1"/>
          <p:nvPr/>
        </p:nvSpPr>
        <p:spPr>
          <a:xfrm>
            <a:off x="5558170" y="2725731"/>
            <a:ext cx="6097772" cy="2262671"/>
          </a:xfrm>
          <a:prstGeom prst="rect">
            <a:avLst/>
          </a:prstGeom>
          <a:noFill/>
        </p:spPr>
        <p:txBody>
          <a:bodyPr wrap="square">
            <a:spAutoFit/>
          </a:bodyPr>
          <a:lstStyle/>
          <a:p>
            <a:pPr marL="342900" indent="-342900" algn="just">
              <a:lnSpc>
                <a:spcPct val="150000"/>
              </a:lnSpc>
              <a:buFont typeface="Arial" pitchFamily="34" charset="0" panose="020B0604020202020204"/>
              <a:buChar char="●"/>
            </a:pPr>
            <a:r>
              <a:rPr lang="en-IN" sz="2000" u="none" strike="noStrike" dirty="0">
                <a:effectLst/>
                <a:latin typeface="Times New Roman" pitchFamily="18" charset="0" panose="02020603050405020304"/>
                <a:ea typeface="Times New Roman" pitchFamily="18" charset="0" panose="02020603050405020304"/>
                <a:cs typeface="Times New Roman" pitchFamily="18" charset="0" panose="02020603050405020304"/>
              </a:rPr>
              <a:t>HR professionals' behaviours include analysis, collaboration, and role modelling.</a:t>
            </a:r>
            <a:endParaRPr lang="en-IN" sz="2000" u="none" strike="noStrike" dirty="0">
              <a:effectLst/>
              <a:latin typeface="Times New Roman" pitchFamily="18" charset="0" panose="02020603050405020304"/>
              <a:ea typeface="Arial" pitchFamily="34" charset="0" panose="020B0604020202020204"/>
              <a:cs typeface="Times New Roman" pitchFamily="18" charset="0" panose="02020603050405020304"/>
            </a:endParaRPr>
          </a:p>
          <a:p>
            <a:pPr marL="342900" indent="-342900" algn="just">
              <a:lnSpc>
                <a:spcPct val="150000"/>
              </a:lnSpc>
              <a:buFont typeface="Arial" pitchFamily="34" charset="0" panose="020B0604020202020204"/>
              <a:buChar char="●"/>
            </a:pPr>
            <a:r>
              <a:rPr lang="en-IN" sz="2000" u="none" strike="noStrike" dirty="0">
                <a:effectLst/>
                <a:latin typeface="Times New Roman" pitchFamily="18" charset="0" panose="02020603050405020304"/>
                <a:ea typeface="Times New Roman" pitchFamily="18" charset="0" panose="02020603050405020304"/>
                <a:cs typeface="Times New Roman" pitchFamily="18" charset="0" panose="02020603050405020304"/>
              </a:rPr>
              <a:t>These behaviours are supportive for HR professionals to perform better </a:t>
            </a:r>
            <a:r>
              <a:rPr lang="en-IN" sz="2000" dirty="0">
                <a:effectLst/>
                <a:latin typeface="Times New Roman" pitchFamily="18" charset="0" panose="02020603050405020304"/>
                <a:ea typeface="Times New Roman" pitchFamily="18" charset="0" panose="02020603050405020304"/>
                <a:cs typeface="Times New Roman" pitchFamily="18" charset="0" panose="02020603050405020304"/>
              </a:rPr>
              <a:t>(</a:t>
            </a:r>
            <a:r>
              <a:rPr lang="en-IN" sz="2000" dirty="0" err="1">
                <a:effectLst/>
                <a:latin typeface="Times New Roman" pitchFamily="18" charset="0" panose="02020603050405020304"/>
                <a:ea typeface="Times New Roman" pitchFamily="18" charset="0" panose="02020603050405020304"/>
                <a:cs typeface="Times New Roman" pitchFamily="18" charset="0" panose="02020603050405020304"/>
              </a:rPr>
              <a:t>Richson</a:t>
            </a:r>
            <a:r>
              <a:rPr lang="en-IN" sz="2000" dirty="0">
                <a:effectLst/>
                <a:latin typeface="Times New Roman" pitchFamily="18" charset="0" panose="02020603050405020304"/>
                <a:ea typeface="Times New Roman" pitchFamily="18" charset="0" panose="02020603050405020304"/>
                <a:cs typeface="Times New Roman" pitchFamily="18" charset="0" panose="02020603050405020304"/>
              </a:rPr>
              <a:t>, 2021).</a:t>
            </a:r>
            <a:endParaRPr lang="en-IN" sz="2000" dirty="0">
              <a:effectLst/>
              <a:latin typeface="Times New Roman" pitchFamily="18" charset="0" panose="02020603050405020304"/>
              <a:ea typeface="Arial" pitchFamily="34" charset="0" panose="020B0604020202020204"/>
              <a:cs typeface="Times New Roman" pitchFamily="18" charset="0" panose="02020603050405020304"/>
            </a:endParaRPr>
          </a:p>
          <a:p>
            <a:pPr marL="342900" indent="-342900" algn="just">
              <a:lnSpc>
                <a:spcPct val="150000"/>
              </a:lnSpc>
              <a:buFont typeface="Arial" pitchFamily="34" charset="0" panose="020B0604020202020204"/>
              <a:buChar char="●"/>
            </a:pPr>
            <a:endParaRPr lang="en-IN" sz="1600" u="none" strike="noStrike" dirty="0">
              <a:effectLst/>
              <a:latin typeface="Arial" pitchFamily="34" charset="0" panose="020B0604020202020204"/>
              <a:ea typeface="Arial" pitchFamily="34" charset="0" panose="020B0604020202020204"/>
            </a:endParaRPr>
          </a:p>
        </p:txBody>
      </p:sp>
      <p:pic>
        <p:nvPicPr>
          <p:cNvPr id="4098" name="Picture 2" descr="Sponsored image"/>
          <p:cNvPicPr>
            <a:picLocks noChangeAspect="1" noChangeArrowheads="1"/>
          </p:cNvPicPr>
          <p:nvPr/>
        </p:nvPicPr>
        <p:blipFill>
          <a:blip r:embed="rId1"/>
          <a:srcRect/>
          <a:stretch>
            <a:fillRect/>
          </a:stretch>
        </p:blipFill>
        <p:spPr bwMode="auto">
          <a:xfrm>
            <a:off x="536058" y="2032222"/>
            <a:ext cx="4269456" cy="284350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Grp="1" noRot="1" noChangeAspect="1" noMove="1" noResize="1" noEditPoints="1" noAdjustHandles="1" noChangeArrowheads="1" noChangeShapeType="1"/>
          </p:cNvPicPr>
          <p:nvPr/>
        </p:nvPicPr>
        <p:blipFill>
          <a:blip r:embed="rId1"/>
          <a:srcRect l="3613"/>
          <a:stretch/>
        </p:blipFill>
        <p:spPr>
          <a:xfrm>
            <a:off x="1405299" y="2812173"/>
            <a:ext cx="3279449" cy="3402360"/>
          </a:xfrm>
          <a:prstGeom prst="rect">
            <a:avLst/>
          </a:prstGeom>
        </p:spPr>
      </p:pic>
      <p:pic>
        <p:nvPicPr>
          <p:cNvPr id="15" name="Picture 14"/>
          <p:cNvPicPr>
            <a:picLocks noGrp="1" noRot="1" noChangeAspect="1" noMove="1" noResize="1" noEditPoints="1" noAdjustHandles="1" noChangeArrowheads="1" noChangeShapeType="1"/>
          </p:cNvPicPr>
          <p:nvPr/>
        </p:nvPicPr>
        <p:blipFill>
          <a:blip r:embed="rId2"/>
          <a:srcRect l="35640"/>
          <a:stretch/>
        </p:blipFill>
        <p:spPr>
          <a:xfrm>
            <a:off x="1405299" y="2993052"/>
            <a:ext cx="1236725" cy="1921566"/>
          </a:xfrm>
          <a:prstGeom prst="rect">
            <a:avLst/>
          </a:prstGeom>
        </p:spPr>
      </p:pic>
      <p:sp>
        <p:nvSpPr>
          <p:cNvPr id="17" name="Oval 16"/>
          <p:cNvSpPr>
            <a:spLocks noGrp="1" noRot="1" noChangeAspect="1" noMove="1" noResize="1" noEditPoints="1" noAdjustHandles="1" noChangeArrowheads="1" noChangeShapeType="1" noTextEdit="1"/>
          </p:cNvSpPr>
          <p:nvPr/>
        </p:nvSpPr>
        <p:spPr>
          <a:xfrm>
            <a:off x="8398793" y="2005282"/>
            <a:ext cx="2290327" cy="2290328"/>
          </a:xfrm>
          <a:prstGeom prst="ellipse">
            <a:avLst/>
          </a:prstGeom>
          <a:gradFill flip="none" rotWithShape="1">
            <a:gsLst>
              <a:gs pos="0">
                <a:schemeClr val="bg2">
                  <a:lumMod val="60000"/>
                  <a:lumOff val="40000"/>
                  <a:alpha val="7000"/>
                </a:schemeClr>
              </a:gs>
              <a:gs pos="36000">
                <a:schemeClr val="bg2">
                  <a:lumMod val="60000"/>
                  <a:lumOff val="40000"/>
                  <a:alpha val="6000"/>
                </a:schemeClr>
              </a:gs>
              <a:gs pos="69000">
                <a:schemeClr val="bg2">
                  <a:lumMod val="60000"/>
                  <a:lumOff val="40000"/>
                  <a:alpha val="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p:txBody>
      </p:sp>
      <p:pic>
        <p:nvPicPr>
          <p:cNvPr id="21" name="Picture 20"/>
          <p:cNvPicPr>
            <a:picLocks noGrp="1" noRot="1" noChangeAspect="1" noMove="1" noResize="1" noEditPoints="1" noAdjustHandles="1" noChangeArrowheads="1" noChangeShapeType="1"/>
          </p:cNvPicPr>
          <p:nvPr/>
        </p:nvPicPr>
        <p:blipFill>
          <a:blip r:embed="rId3"/>
          <a:srcRect b="23320"/>
          <a:stretch/>
        </p:blipFill>
        <p:spPr>
          <a:xfrm>
            <a:off x="8396247" y="5595526"/>
            <a:ext cx="807256" cy="619007"/>
          </a:xfrm>
          <a:prstGeom prst="rect">
            <a:avLst/>
          </a:prstGeom>
        </p:spPr>
      </p:pic>
      <p:sp>
        <p:nvSpPr>
          <p:cNvPr id="23" name="Rectangle 22"/>
          <p:cNvSpPr>
            <a:spLocks noGrp="1" noRot="1" noChangeAspect="1" noMove="1" noResize="1" noEditPoints="1" noAdjustHandles="1" noChangeArrowheads="1" noChangeShapeType="1" noTextEdit="1"/>
          </p:cNvSpPr>
          <p:nvPr/>
        </p:nvSpPr>
        <p:spPr>
          <a:xfrm>
            <a:off x="9884411" y="643466"/>
            <a:ext cx="557107" cy="92851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p:txBody>
      </p:sp>
      <p:sp>
        <p:nvSpPr>
          <p:cNvPr id="4" name="TextBox 3"/>
          <p:cNvSpPr txBox="1"/>
          <p:nvPr/>
        </p:nvSpPr>
        <p:spPr>
          <a:xfrm>
            <a:off x="5671557" y="1107721"/>
            <a:ext cx="2222916" cy="579582"/>
          </a:xfrm>
          <a:prstGeom prst="rect">
            <a:avLst/>
          </a:prstGeom>
          <a:noFill/>
        </p:spPr>
        <p:txBody>
          <a:bodyPr wrap="none" rtlCol="0">
            <a:spAutoFit/>
          </a:bodyPr>
          <a:lstStyle/>
          <a:p>
            <a:pPr algn="just" defTabSz="355519">
              <a:lnSpc>
                <a:spcPct val="150000"/>
              </a:lnSpc>
              <a:spcAft>
                <a:spcPts val="486"/>
              </a:spcAft>
            </a:pPr>
            <a:r>
              <a:rPr lang="en-IN" sz="2400" b="1" kern="1200" dirty="0">
                <a:solidFill>
                  <a:schemeClr val="tx1"/>
                </a:solidFill>
                <a:latin typeface="Times New Roman" pitchFamily="18" charset="0" panose="02020603050405020304"/>
                <a:ea typeface="+mn-ea"/>
                <a:cs typeface="+mn-cs"/>
              </a:rPr>
              <a:t>SWOT analysis</a:t>
            </a:r>
            <a:endParaRPr lang="en-IN" sz="2400" dirty="0">
              <a:effectLst/>
              <a:latin typeface="Arial" pitchFamily="34" charset="0" panose="020B0604020202020204"/>
              <a:ea typeface="Arial" pitchFamily="34" charset="0" panose="020B0604020202020204"/>
            </a:endParaRPr>
          </a:p>
        </p:txBody>
      </p:sp>
      <p:sp>
        <p:nvSpPr>
          <p:cNvPr id="6" name="TextBox 5"/>
          <p:cNvSpPr txBox="1"/>
          <p:nvPr/>
        </p:nvSpPr>
        <p:spPr>
          <a:xfrm>
            <a:off x="6013552" y="2562697"/>
            <a:ext cx="4773148" cy="579582"/>
          </a:xfrm>
          <a:prstGeom prst="rect">
            <a:avLst/>
          </a:prstGeom>
          <a:noFill/>
        </p:spPr>
        <p:txBody>
          <a:bodyPr wrap="square">
            <a:spAutoFit/>
          </a:bodyPr>
          <a:lstStyle/>
          <a:p>
            <a:pPr algn="just" defTabSz="355519">
              <a:lnSpc>
                <a:spcPct val="150000"/>
              </a:lnSpc>
              <a:spcAft>
                <a:spcPts val="486"/>
              </a:spcAft>
            </a:pPr>
            <a:r>
              <a:rPr lang="en-IN" sz="2400" b="1" kern="1200" dirty="0">
                <a:solidFill>
                  <a:schemeClr val="tx1"/>
                </a:solidFill>
                <a:latin typeface="Times New Roman" pitchFamily="18" charset="0" panose="02020603050405020304"/>
                <a:ea typeface="+mn-ea"/>
                <a:cs typeface="+mn-cs"/>
              </a:rPr>
              <a:t>Strengths</a:t>
            </a:r>
            <a:endParaRPr lang="en-IN" sz="2400" dirty="0">
              <a:effectLst/>
              <a:latin typeface="Arial" pitchFamily="34" charset="0" panose="020B0604020202020204"/>
              <a:ea typeface="Arial" pitchFamily="34" charset="0" panose="020B0604020202020204"/>
            </a:endParaRPr>
          </a:p>
        </p:txBody>
      </p:sp>
      <p:sp>
        <p:nvSpPr>
          <p:cNvPr id="8" name="TextBox 7"/>
          <p:cNvSpPr txBox="1"/>
          <p:nvPr/>
        </p:nvSpPr>
        <p:spPr>
          <a:xfrm>
            <a:off x="6009673" y="3341442"/>
            <a:ext cx="4527806" cy="2011576"/>
          </a:xfrm>
          <a:prstGeom prst="rect">
            <a:avLst/>
          </a:prstGeom>
          <a:noFill/>
        </p:spPr>
        <p:txBody>
          <a:bodyPr wrap="square">
            <a:spAutoFit/>
          </a:bodyPr>
          <a:lstStyle/>
          <a:p>
            <a:pPr marL="266639" indent="-266639" algn="just" defTabSz="355519">
              <a:lnSpc>
                <a:spcPct val="150000"/>
              </a:lnSpc>
              <a:spcAft>
                <a:spcPts val="486"/>
              </a:spcAft>
              <a:buFont typeface="Arial" pitchFamily="34" charset="0" panose="020B0604020202020204"/>
              <a:buChar char="●"/>
            </a:pPr>
            <a:r>
              <a:rPr lang="en-IN" sz="2000" kern="1200" dirty="0">
                <a:solidFill>
                  <a:schemeClr val="tx1"/>
                </a:solidFill>
                <a:latin typeface="Times New Roman" pitchFamily="18" charset="0" panose="02020603050405020304"/>
                <a:ea typeface="+mn-ea"/>
                <a:cs typeface="Times New Roman" pitchFamily="18" charset="0" panose="02020603050405020304"/>
              </a:rPr>
              <a:t>My communication skills are good.</a:t>
            </a:r>
          </a:p>
          <a:p>
            <a:pPr marL="266639" indent="-266639" algn="just" defTabSz="355519">
              <a:lnSpc>
                <a:spcPct val="150000"/>
              </a:lnSpc>
              <a:spcAft>
                <a:spcPts val="486"/>
              </a:spcAft>
              <a:buFont typeface="Arial" pitchFamily="34" charset="0" panose="020B0604020202020204"/>
              <a:buChar char="●"/>
            </a:pPr>
            <a:r>
              <a:rPr lang="en-IN" sz="2000" kern="1200" dirty="0">
                <a:solidFill>
                  <a:schemeClr val="tx1"/>
                </a:solidFill>
                <a:latin typeface="Times New Roman" pitchFamily="18" charset="0" panose="02020603050405020304"/>
                <a:ea typeface="+mn-ea"/>
                <a:cs typeface="Times New Roman" pitchFamily="18" charset="0" panose="02020603050405020304"/>
              </a:rPr>
              <a:t>I am good at selection, recruitment, and analysis.</a:t>
            </a:r>
          </a:p>
          <a:p>
            <a:pPr marL="266639" indent="-266639" algn="just" defTabSz="355519">
              <a:lnSpc>
                <a:spcPct val="150000"/>
              </a:lnSpc>
              <a:spcAft>
                <a:spcPts val="486"/>
              </a:spcAft>
              <a:buFont typeface="Arial" pitchFamily="34" charset="0" panose="020B0604020202020204"/>
              <a:buChar char="●"/>
            </a:pPr>
            <a:r>
              <a:rPr lang="en-IN" sz="2000" kern="1200" dirty="0">
                <a:solidFill>
                  <a:schemeClr val="tx1"/>
                </a:solidFill>
                <a:latin typeface="Times New Roman" pitchFamily="18" charset="0" panose="02020603050405020304"/>
                <a:ea typeface="+mn-ea"/>
                <a:cs typeface="Times New Roman" pitchFamily="18" charset="0" panose="02020603050405020304"/>
              </a:rPr>
              <a:t>I am a disciplined person</a:t>
            </a:r>
            <a:r>
              <a:rPr lang="en-IN" sz="2000" kern="1200" dirty="0">
                <a:solidFill>
                  <a:schemeClr val="tx1"/>
                </a:solidFill>
                <a:latin typeface="Times New Roman" pitchFamily="18" charset="0" panose="02020603050405020304"/>
                <a:ea typeface="+mn-ea"/>
                <a:cs typeface="+mn-cs"/>
              </a:rPr>
              <a:t>.</a:t>
            </a:r>
            <a:endParaRPr lang="en-IN" sz="2000" u="none" strike="noStrike" dirty="0">
              <a:effectLst/>
              <a:latin typeface="Arial" pitchFamily="34" charset="0" panose="020B0604020202020204"/>
              <a:ea typeface="Arial" pitchFamily="34" charset="0" panose="020B0604020202020204"/>
            </a:endParaRPr>
          </a:p>
        </p:txBody>
      </p:sp>
      <p:pic>
        <p:nvPicPr>
          <p:cNvPr id="9" name="Picture 8"/>
          <p:cNvPicPr>
            <a:picLocks noChangeAspect="1"/>
          </p:cNvPicPr>
          <p:nvPr/>
        </p:nvPicPr>
        <p:blipFill>
          <a:blip r:embed="rId4"/>
          <a:srcRect/>
          <a:stretch>
            <a:fillRect/>
          </a:stretch>
        </p:blipFill>
        <p:spPr>
          <a:xfrm>
            <a:off x="2076597" y="1887239"/>
            <a:ext cx="3060648" cy="362269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1" name="Picture 6150"/>
          <p:cNvPicPr>
            <a:picLocks noGrp="1" noRot="1" noChangeAspect="1" noMove="1" noResize="1" noEditPoints="1" noAdjustHandles="1" noChangeArrowheads="1" noChangeShapeType="1"/>
          </p:cNvPicPr>
          <p:nvPr/>
        </p:nvPicPr>
        <p:blipFill>
          <a:blip r:embed="rId1"/>
          <a:srcRect l="3613"/>
          <a:stretch/>
        </p:blipFill>
        <p:spPr>
          <a:xfrm>
            <a:off x="0" y="2669685"/>
            <a:ext cx="4037012" cy="4188315"/>
          </a:xfrm>
          <a:prstGeom prst="rect">
            <a:avLst/>
          </a:prstGeom>
        </p:spPr>
      </p:pic>
      <p:pic>
        <p:nvPicPr>
          <p:cNvPr id="6153" name="Picture 6152"/>
          <p:cNvPicPr>
            <a:picLocks noGrp="1" noRot="1" noChangeAspect="1" noMove="1" noResize="1" noEditPoints="1" noAdjustHandles="1" noChangeArrowheads="1" noChangeShapeType="1"/>
          </p:cNvPicPr>
          <p:nvPr/>
        </p:nvPicPr>
        <p:blipFill>
          <a:blip r:embed="rId2"/>
          <a:srcRect l="35640"/>
          <a:stretch/>
        </p:blipFill>
        <p:spPr>
          <a:xfrm>
            <a:off x="0" y="2892347"/>
            <a:ext cx="1522412" cy="2365453"/>
          </a:xfrm>
          <a:prstGeom prst="rect">
            <a:avLst/>
          </a:prstGeom>
        </p:spPr>
      </p:pic>
      <p:sp>
        <p:nvSpPr>
          <p:cNvPr id="6155" name="Oval 6154"/>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36000">
                <a:schemeClr val="bg2">
                  <a:lumMod val="60000"/>
                  <a:lumOff val="40000"/>
                  <a:alpha val="6000"/>
                </a:schemeClr>
              </a:gs>
              <a:gs pos="69000">
                <a:schemeClr val="bg2">
                  <a:lumMod val="60000"/>
                  <a:lumOff val="40000"/>
                  <a:alpha val="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p:txBody>
      </p:sp>
      <p:pic>
        <p:nvPicPr>
          <p:cNvPr id="6157" name="Picture 6156"/>
          <p:cNvPicPr>
            <a:picLocks noGrp="1" noRot="1" noChangeAspect="1" noMove="1" noResize="1" noEditPoints="1" noAdjustHandles="1" noChangeArrowheads="1" noChangeShapeType="1"/>
          </p:cNvPicPr>
          <p:nvPr/>
        </p:nvPicPr>
        <p:blipFill>
          <a:blip r:embed="rId3"/>
          <a:srcRect t="28813"/>
          <a:stretch/>
        </p:blipFill>
        <p:spPr>
          <a:xfrm>
            <a:off x="7999412" y="0"/>
            <a:ext cx="1603387" cy="1141407"/>
          </a:xfrm>
          <a:prstGeom prst="rect">
            <a:avLst/>
          </a:prstGeom>
        </p:spPr>
      </p:pic>
      <p:pic>
        <p:nvPicPr>
          <p:cNvPr id="6159" name="Picture 6158"/>
          <p:cNvPicPr>
            <a:picLocks noGrp="1" noRot="1" noChangeAspect="1" noMove="1" noResize="1" noEditPoints="1" noAdjustHandles="1" noChangeArrowheads="1" noChangeShapeType="1"/>
          </p:cNvPicPr>
          <p:nvPr/>
        </p:nvPicPr>
        <p:blipFill>
          <a:blip r:embed="rId4"/>
          <a:srcRect b="23320"/>
          <a:stretch/>
        </p:blipFill>
        <p:spPr>
          <a:xfrm>
            <a:off x="8605878" y="6096000"/>
            <a:ext cx="993734" cy="762000"/>
          </a:xfrm>
          <a:prstGeom prst="rect">
            <a:avLst/>
          </a:prstGeom>
        </p:spPr>
      </p:pic>
      <p:sp>
        <p:nvSpPr>
          <p:cNvPr id="6161" name="Rectangle 6160"/>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p:txBody>
      </p:sp>
      <p:sp useBgFill="1">
        <p:nvSpPr>
          <p:cNvPr id="6163" name="Rectangle 6162"/>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936273" y="1497280"/>
            <a:ext cx="1741823" cy="461665"/>
          </a:xfrm>
          <a:prstGeom prst="rect">
            <a:avLst/>
          </a:prstGeom>
          <a:noFill/>
        </p:spPr>
        <p:txBody>
          <a:bodyPr wrap="none" rtlCol="0">
            <a:spAutoFit/>
          </a:bodyPr>
          <a:lstStyle/>
          <a:p>
            <a:pPr defTabSz="438912">
              <a:spcAft>
                <a:spcPts val="600"/>
              </a:spcAft>
            </a:pPr>
            <a:r>
              <a:rPr lang="en-IN" sz="2400" b="1" kern="1200" dirty="0">
                <a:solidFill>
                  <a:schemeClr val="tx1"/>
                </a:solidFill>
                <a:latin typeface="Times New Roman" pitchFamily="18" charset="0" panose="02020603050405020304"/>
                <a:ea typeface="+mn-ea"/>
                <a:cs typeface="+mn-cs"/>
              </a:rPr>
              <a:t>Weaknesses</a:t>
            </a:r>
            <a:endParaRPr lang="en-IN" sz="2400" dirty="0">
              <a:effectLst/>
              <a:latin typeface="Arial" pitchFamily="34" charset="0" panose="020B0604020202020204"/>
              <a:ea typeface="Arial" pitchFamily="34" charset="0" panose="020B0604020202020204"/>
            </a:endParaRPr>
          </a:p>
        </p:txBody>
      </p:sp>
      <p:sp>
        <p:nvSpPr>
          <p:cNvPr id="6" name="TextBox 5"/>
          <p:cNvSpPr txBox="1"/>
          <p:nvPr/>
        </p:nvSpPr>
        <p:spPr>
          <a:xfrm>
            <a:off x="5694617" y="3081072"/>
            <a:ext cx="5853916" cy="1037272"/>
          </a:xfrm>
          <a:prstGeom prst="rect">
            <a:avLst/>
          </a:prstGeom>
          <a:noFill/>
        </p:spPr>
        <p:txBody>
          <a:bodyPr wrap="square">
            <a:spAutoFit/>
          </a:bodyPr>
          <a:lstStyle/>
          <a:p>
            <a:pPr marL="329184" indent="-329184" algn="just" defTabSz="438912">
              <a:lnSpc>
                <a:spcPct val="150000"/>
              </a:lnSpc>
              <a:spcAft>
                <a:spcPts val="600"/>
              </a:spcAft>
              <a:buFont typeface="Arial" pitchFamily="34" charset="0" panose="020B0604020202020204"/>
              <a:buChar char="●"/>
            </a:pPr>
            <a:r>
              <a:rPr lang="en-IN" sz="2000" kern="1200" dirty="0">
                <a:solidFill>
                  <a:schemeClr val="tx1"/>
                </a:solidFill>
                <a:latin typeface="Times New Roman" pitchFamily="18" charset="0" panose="02020603050405020304"/>
                <a:cs typeface="Times New Roman" pitchFamily="18" charset="0" panose="02020603050405020304"/>
              </a:rPr>
              <a:t>My decision-making skills are not good.</a:t>
            </a:r>
          </a:p>
          <a:p>
            <a:pPr marL="329184" indent="-329184" algn="just" defTabSz="438912">
              <a:lnSpc>
                <a:spcPct val="150000"/>
              </a:lnSpc>
              <a:spcAft>
                <a:spcPts val="600"/>
              </a:spcAft>
              <a:buFont typeface="Arial" pitchFamily="34" charset="0" panose="020B0604020202020204"/>
              <a:buChar char="●"/>
            </a:pPr>
            <a:r>
              <a:rPr lang="en-IN" sz="2000" kern="1200" dirty="0">
                <a:solidFill>
                  <a:schemeClr val="tx1"/>
                </a:solidFill>
                <a:latin typeface="Times New Roman" pitchFamily="18" charset="0" panose="02020603050405020304"/>
                <a:cs typeface="Times New Roman" pitchFamily="18" charset="0" panose="02020603050405020304"/>
              </a:rPr>
              <a:t>I am not good at time management</a:t>
            </a:r>
            <a:r>
              <a:rPr lang="en-IN" sz="1728" kern="1200" dirty="0">
                <a:solidFill>
                  <a:schemeClr val="tx1"/>
                </a:solidFill>
                <a:latin typeface="Times New Roman" pitchFamily="18" charset="0" panose="02020603050405020304"/>
                <a:ea typeface="+mn-ea"/>
                <a:cs typeface="+mn-cs"/>
              </a:rPr>
              <a:t>.</a:t>
            </a:r>
            <a:endParaRPr lang="en-IN" sz="1600" u="none" strike="noStrike" dirty="0">
              <a:effectLst/>
              <a:latin typeface="Arial" pitchFamily="34" charset="0" panose="020B0604020202020204"/>
              <a:ea typeface="Arial" pitchFamily="34" charset="0" panose="020B0604020202020204"/>
            </a:endParaRPr>
          </a:p>
        </p:txBody>
      </p:sp>
      <p:pic>
        <p:nvPicPr>
          <p:cNvPr id="2" name="Picture 1"/>
          <p:cNvPicPr>
            <a:picLocks noChangeAspect="1"/>
          </p:cNvPicPr>
          <p:nvPr/>
        </p:nvPicPr>
        <p:blipFill>
          <a:blip r:embed="rId5"/>
          <a:srcRect/>
          <a:stretch>
            <a:fillRect/>
          </a:stretch>
        </p:blipFill>
        <p:spPr>
          <a:xfrm>
            <a:off x="617103" y="2160252"/>
            <a:ext cx="3950570" cy="424105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48930" y="629266"/>
            <a:ext cx="6188190" cy="1622321"/>
          </a:xfrm>
          <a:prstGeom prst="rect">
            <a:avLst/>
          </a:prstGeom>
        </p:spPr>
        <p:txBody>
          <a:bodyPr vert="horz" lIns="91440" tIns="45720" rIns="91440" bIns="45720" rtlCol="0" anchor="t">
            <a:normAutofit/>
          </a:bodyPr>
          <a:lstStyle/>
          <a:p>
            <a:pPr>
              <a:spcBef>
                <a:spcPct val="0"/>
              </a:spcBef>
              <a:spcAft>
                <a:spcPts val="600"/>
              </a:spcAft>
            </a:pPr>
            <a:r>
              <a:rPr lang="en-US" sz="4200">
                <a:solidFill>
                  <a:srgbClr val="EBEBEB"/>
                </a:solidFill>
                <a:effectLst/>
                <a:latin typeface="+mj-lt"/>
                <a:ea typeface="+mj-ea"/>
                <a:cs typeface="+mj-cs"/>
              </a:rPr>
              <a:t>Opportunities</a:t>
            </a:r>
          </a:p>
        </p:txBody>
      </p:sp>
      <p:sp>
        <p:nvSpPr>
          <p:cNvPr id="6" name="TextBox 5"/>
          <p:cNvSpPr txBox="1"/>
          <p:nvPr/>
        </p:nvSpPr>
        <p:spPr>
          <a:xfrm>
            <a:off x="648930" y="2438400"/>
            <a:ext cx="6188189" cy="3785419"/>
          </a:xfrm>
          <a:prstGeom prst="rect">
            <a:avLst/>
          </a:prstGeom>
        </p:spPr>
        <p:txBody>
          <a:bodyPr vert="horz" lIns="91440" tIns="45720" rIns="91440" bIns="45720" rtlCol="0">
            <a:normAutofit/>
          </a:bodyPr>
          <a:lstStyle/>
          <a:p>
            <a:pPr marL="342900" indent="-342900">
              <a:spcBef>
                <a:spcPts val="1000"/>
              </a:spcBef>
              <a:buClr>
                <a:schemeClr val="bg2">
                  <a:lumMod val="40000"/>
                  <a:lumOff val="60000"/>
                </a:schemeClr>
              </a:buClr>
              <a:buSzPct val="80000"/>
              <a:buFont typeface="Wingdings 3" charset="2"/>
              <a:buChar char=""/>
            </a:pPr>
            <a:r>
              <a:rPr lang="en-US" sz="2000" u="none" strike="noStrike" dirty="0">
                <a:solidFill>
                  <a:srgbClr val="FFFFFF"/>
                </a:solidFill>
                <a:effectLst/>
                <a:latin typeface="Times New Roman" pitchFamily="18" charset="0" panose="02020603050405020304"/>
                <a:ea typeface="+mj-ea"/>
                <a:cs typeface="Times New Roman" pitchFamily="18" charset="0" panose="02020603050405020304"/>
              </a:rPr>
              <a:t>I want to improve my weak skills.</a:t>
            </a:r>
          </a:p>
          <a:p>
            <a:pPr marL="342900" indent="-342900">
              <a:spcBef>
                <a:spcPts val="1000"/>
              </a:spcBef>
              <a:buClr>
                <a:schemeClr val="bg2">
                  <a:lumMod val="40000"/>
                  <a:lumOff val="60000"/>
                </a:schemeClr>
              </a:buClr>
              <a:buSzPct val="80000"/>
              <a:buFont typeface="Wingdings 3" charset="2"/>
              <a:buChar char=""/>
            </a:pPr>
            <a:r>
              <a:rPr lang="en-US" sz="2000" u="none" strike="noStrike" dirty="0">
                <a:solidFill>
                  <a:srgbClr val="FFFFFF"/>
                </a:solidFill>
                <a:effectLst/>
                <a:latin typeface="Times New Roman" pitchFamily="18" charset="0" panose="02020603050405020304"/>
                <a:ea typeface="+mj-ea"/>
                <a:cs typeface="Times New Roman" pitchFamily="18" charset="0" panose="02020603050405020304"/>
              </a:rPr>
              <a:t>My strengths can act as opportunities to improve my skills.</a:t>
            </a:r>
          </a:p>
        </p:txBody>
      </p:sp>
      <p:sp>
        <p:nvSpPr>
          <p:cNvPr id="14" name="Freeform 31"/>
          <p:cNvSpPr>
            <a:spLocks noGrp="1" noRot="1" noChangeAspect="1" noMove="1" noResize="1" noEditPoints="1" noAdjustHandles="1" noChangeArrowheads="1" noChangeShapeType="1" noTextEdit="1"/>
          </p:cNvSpPr>
          <p:nvPr/>
        </p:nvSpPr>
        <p:spPr>
          <a:xfrm>
            <a:off x="7015974" y="-1"/>
            <a:ext cx="559472" cy="3709642"/>
          </a:xfrm>
          <a:custGeom>
            <a:av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8" name="Picture 7" descr="Wood human figure"/>
          <p:cNvPicPr>
            <a:picLocks noChangeAspect="1"/>
          </p:cNvPicPr>
          <p:nvPr/>
        </p:nvPicPr>
        <p:blipFill>
          <a:blip r:embed="rId1"/>
          <a:srcRect l="559" r="51132" b="-2"/>
          <a:stretch/>
        </p:blipFill>
        <p:spPr>
          <a:xfrm>
            <a:off x="7229175" y="1"/>
            <a:ext cx="4963245" cy="685800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5" name="Picture 7174"/>
          <p:cNvPicPr>
            <a:picLocks noGrp="1" noRot="1" noChangeAspect="1" noMove="1" noResize="1" noEditPoints="1" noAdjustHandles="1" noChangeArrowheads="1" noChangeShapeType="1"/>
          </p:cNvPicPr>
          <p:nvPr/>
        </p:nvPicPr>
        <p:blipFill>
          <a:blip r:embed="rId1"/>
          <a:srcRect l="3613"/>
          <a:stretch/>
        </p:blipFill>
        <p:spPr>
          <a:xfrm>
            <a:off x="0" y="2669685"/>
            <a:ext cx="4037012" cy="4188315"/>
          </a:xfrm>
          <a:prstGeom prst="rect">
            <a:avLst/>
          </a:prstGeom>
        </p:spPr>
      </p:pic>
      <p:pic>
        <p:nvPicPr>
          <p:cNvPr id="7177" name="Picture 7176"/>
          <p:cNvPicPr>
            <a:picLocks noGrp="1" noRot="1" noChangeAspect="1" noMove="1" noResize="1" noEditPoints="1" noAdjustHandles="1" noChangeArrowheads="1" noChangeShapeType="1"/>
          </p:cNvPicPr>
          <p:nvPr/>
        </p:nvPicPr>
        <p:blipFill>
          <a:blip r:embed="rId2"/>
          <a:srcRect l="35640"/>
          <a:stretch/>
        </p:blipFill>
        <p:spPr>
          <a:xfrm>
            <a:off x="0" y="2892347"/>
            <a:ext cx="1522412" cy="2365453"/>
          </a:xfrm>
          <a:prstGeom prst="rect">
            <a:avLst/>
          </a:prstGeom>
        </p:spPr>
      </p:pic>
      <p:sp>
        <p:nvSpPr>
          <p:cNvPr id="7179" name="Oval 7178"/>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36000">
                <a:schemeClr val="bg2">
                  <a:lumMod val="60000"/>
                  <a:lumOff val="40000"/>
                  <a:alpha val="6000"/>
                </a:schemeClr>
              </a:gs>
              <a:gs pos="69000">
                <a:schemeClr val="bg2">
                  <a:lumMod val="60000"/>
                  <a:lumOff val="40000"/>
                  <a:alpha val="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p:txBody>
      </p:sp>
      <p:pic>
        <p:nvPicPr>
          <p:cNvPr id="7181" name="Picture 7180"/>
          <p:cNvPicPr>
            <a:picLocks noGrp="1" noRot="1" noChangeAspect="1" noMove="1" noResize="1" noEditPoints="1" noAdjustHandles="1" noChangeArrowheads="1" noChangeShapeType="1"/>
          </p:cNvPicPr>
          <p:nvPr/>
        </p:nvPicPr>
        <p:blipFill>
          <a:blip r:embed="rId3"/>
          <a:srcRect t="28813"/>
          <a:stretch/>
        </p:blipFill>
        <p:spPr>
          <a:xfrm>
            <a:off x="7999412" y="0"/>
            <a:ext cx="1603387" cy="1141407"/>
          </a:xfrm>
          <a:prstGeom prst="rect">
            <a:avLst/>
          </a:prstGeom>
        </p:spPr>
      </p:pic>
      <p:pic>
        <p:nvPicPr>
          <p:cNvPr id="7183" name="Picture 7182"/>
          <p:cNvPicPr>
            <a:picLocks noGrp="1" noRot="1" noChangeAspect="1" noMove="1" noResize="1" noEditPoints="1" noAdjustHandles="1" noChangeArrowheads="1" noChangeShapeType="1"/>
          </p:cNvPicPr>
          <p:nvPr/>
        </p:nvPicPr>
        <p:blipFill>
          <a:blip r:embed="rId4"/>
          <a:srcRect b="23320"/>
          <a:stretch/>
        </p:blipFill>
        <p:spPr>
          <a:xfrm>
            <a:off x="8605878" y="6096000"/>
            <a:ext cx="993734" cy="762000"/>
          </a:xfrm>
          <a:prstGeom prst="rect">
            <a:avLst/>
          </a:prstGeom>
        </p:spPr>
      </p:pic>
      <p:sp>
        <p:nvSpPr>
          <p:cNvPr id="7185" name="Rectangle 7184"/>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p:txBody>
      </p:sp>
      <p:sp useBgFill="1">
        <p:nvSpPr>
          <p:cNvPr id="7187" name="Rectangle 7186"/>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990514" y="2060592"/>
            <a:ext cx="1312433" cy="461665"/>
          </a:xfrm>
          <a:prstGeom prst="rect">
            <a:avLst/>
          </a:prstGeom>
          <a:noFill/>
        </p:spPr>
        <p:txBody>
          <a:bodyPr wrap="square" rtlCol="0">
            <a:spAutoFit/>
          </a:bodyPr>
          <a:lstStyle/>
          <a:p>
            <a:pPr defTabSz="443484">
              <a:spcAft>
                <a:spcPts val="600"/>
              </a:spcAft>
            </a:pPr>
            <a:r>
              <a:rPr lang="en-IN" sz="2400" b="1" kern="1200" dirty="0">
                <a:solidFill>
                  <a:schemeClr val="tx1"/>
                </a:solidFill>
                <a:latin typeface="Times New Roman" pitchFamily="18" charset="0" panose="02020603050405020304"/>
                <a:ea typeface="+mn-ea"/>
                <a:cs typeface="+mn-cs"/>
              </a:rPr>
              <a:t>Threats</a:t>
            </a:r>
            <a:endParaRPr lang="en-IN" sz="2400" dirty="0">
              <a:effectLst/>
              <a:latin typeface="Arial" pitchFamily="34" charset="0" panose="020B0604020202020204"/>
              <a:ea typeface="Arial" pitchFamily="34" charset="0" panose="020B0604020202020204"/>
            </a:endParaRPr>
          </a:p>
        </p:txBody>
      </p:sp>
      <p:sp>
        <p:nvSpPr>
          <p:cNvPr id="6" name="TextBox 5"/>
          <p:cNvSpPr txBox="1"/>
          <p:nvPr/>
        </p:nvSpPr>
        <p:spPr>
          <a:xfrm>
            <a:off x="5632685" y="3245004"/>
            <a:ext cx="5915848" cy="1498936"/>
          </a:xfrm>
          <a:prstGeom prst="rect">
            <a:avLst/>
          </a:prstGeom>
          <a:noFill/>
        </p:spPr>
        <p:txBody>
          <a:bodyPr wrap="square">
            <a:spAutoFit/>
          </a:bodyPr>
          <a:lstStyle/>
          <a:p>
            <a:pPr marL="332613" indent="-332613" algn="just" defTabSz="443484">
              <a:lnSpc>
                <a:spcPct val="150000"/>
              </a:lnSpc>
              <a:spcAft>
                <a:spcPts val="600"/>
              </a:spcAft>
              <a:buFont typeface="Arial" pitchFamily="34" charset="0" panose="020B0604020202020204"/>
              <a:buChar char="●"/>
            </a:pPr>
            <a:r>
              <a:rPr lang="en-IN" sz="2000" kern="1200" dirty="0">
                <a:solidFill>
                  <a:schemeClr val="tx1"/>
                </a:solidFill>
                <a:latin typeface="Times New Roman" pitchFamily="18" charset="0" panose="02020603050405020304"/>
                <a:cs typeface="Times New Roman" pitchFamily="18" charset="0" panose="02020603050405020304"/>
              </a:rPr>
              <a:t>My decision-making skills can act as threats.</a:t>
            </a:r>
          </a:p>
          <a:p>
            <a:pPr marL="332613" indent="-332613" algn="just" defTabSz="443484">
              <a:lnSpc>
                <a:spcPct val="150000"/>
              </a:lnSpc>
              <a:spcAft>
                <a:spcPts val="600"/>
              </a:spcAft>
              <a:buFont typeface="Arial" pitchFamily="34" charset="0" panose="020B0604020202020204"/>
              <a:buChar char="●"/>
            </a:pPr>
            <a:r>
              <a:rPr lang="en-IN" sz="2000" kern="1200" dirty="0">
                <a:solidFill>
                  <a:schemeClr val="tx1"/>
                </a:solidFill>
                <a:latin typeface="Times New Roman" pitchFamily="18" charset="0" panose="02020603050405020304"/>
                <a:cs typeface="Times New Roman" pitchFamily="18" charset="0" panose="02020603050405020304"/>
              </a:rPr>
              <a:t>I will face difficulties in my tasks due to a lack of time management skills.</a:t>
            </a:r>
            <a:endParaRPr lang="en-IN" sz="2000" u="none" strike="noStrike" dirty="0">
              <a:effectLst/>
              <a:latin typeface="Times New Roman" pitchFamily="18" charset="0" panose="02020603050405020304"/>
              <a:ea typeface="Arial" pitchFamily="34" charset="0" panose="020B0604020202020204"/>
              <a:cs typeface="Times New Roman" pitchFamily="18" charset="0" panose="02020603050405020304"/>
            </a:endParaRPr>
          </a:p>
        </p:txBody>
      </p:sp>
      <p:pic>
        <p:nvPicPr>
          <p:cNvPr id="7170" name="Picture 2" descr="Sponsored image"/>
          <p:cNvPicPr>
            <a:picLocks noChangeAspect="1" noChangeArrowheads="1"/>
          </p:cNvPicPr>
          <p:nvPr/>
        </p:nvPicPr>
        <p:blipFill>
          <a:blip r:embed="rId5"/>
          <a:srcRect/>
          <a:stretch>
            <a:fillRect/>
          </a:stretch>
        </p:blipFill>
        <p:spPr bwMode="auto">
          <a:xfrm>
            <a:off x="643467" y="2303834"/>
            <a:ext cx="4703580" cy="313264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8930" y="629266"/>
            <a:ext cx="3322912" cy="1641987"/>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400" dirty="0">
                <a:solidFill>
                  <a:schemeClr val="tx2"/>
                </a:solidFill>
                <a:effectLst/>
                <a:latin typeface="Times New Roman" pitchFamily="18" charset="0" panose="02020603050405020304"/>
                <a:ea typeface="+mj-ea"/>
                <a:cs typeface="Times New Roman" pitchFamily="18" charset="0" panose="02020603050405020304"/>
              </a:rPr>
              <a:t>Accessing the potential benefits of HR to the </a:t>
            </a:r>
            <a:r>
              <a:rPr lang="en-US" sz="2400" dirty="0" err="1">
                <a:solidFill>
                  <a:schemeClr val="tx2"/>
                </a:solidFill>
                <a:effectLst/>
                <a:latin typeface="Times New Roman" pitchFamily="18" charset="0" panose="02020603050405020304"/>
                <a:ea typeface="+mj-ea"/>
                <a:cs typeface="Times New Roman" pitchFamily="18" charset="0" panose="02020603050405020304"/>
              </a:rPr>
              <a:t>organisation</a:t>
            </a:r>
            <a:endParaRPr lang="en-US" sz="2400" dirty="0">
              <a:solidFill>
                <a:schemeClr val="tx2"/>
              </a:solidFill>
              <a:effectLst/>
              <a:latin typeface="Times New Roman" pitchFamily="18" charset="0" panose="02020603050405020304"/>
              <a:ea typeface="+mj-ea"/>
              <a:cs typeface="Times New Roman" pitchFamily="18" charset="0" panose="02020603050405020304"/>
            </a:endParaRPr>
          </a:p>
        </p:txBody>
      </p:sp>
      <p:pic>
        <p:nvPicPr>
          <p:cNvPr id="8194" name="Picture 2" descr="Sponsored image"/>
          <p:cNvPicPr>
            <a:picLocks noChangeAspect="1" noChangeArrowheads="1"/>
          </p:cNvPicPr>
          <p:nvPr/>
        </p:nvPicPr>
        <p:blipFill>
          <a:blip r:embed="rId1"/>
          <a:srcRect l="29080" r="-2" b="-2"/>
          <a:stretch/>
        </p:blipFill>
        <p:spPr bwMode="auto">
          <a:xfrm>
            <a:off x="4619544" y="609601"/>
            <a:ext cx="6924756" cy="5638797"/>
          </a:xfrm>
          <a:prstGeom prst="rect">
            <a:avLst/>
          </a:prstGeom>
          <a:noFill/>
          <a:effectLst>
            <a:outerShdw blurRad="50800" dist="38100" dir="5400000" algn="t" rotWithShape="0">
              <a:prstClr val="black">
                <a:alpha val="43000"/>
              </a:prstClr>
            </a:outerShdw>
          </a:effectLst>
        </p:spPr>
      </p:pic>
      <p:sp>
        <p:nvSpPr>
          <p:cNvPr id="8199" name="Rectangle 8198"/>
          <p:cNvSpPr>
            <a:spLocks noGrp="1" noRot="1" noChangeAspect="1" noMove="1" noResize="1" noEditPoints="1" noAdjustHandles="1" noChangeArrowheads="1" noChangeShapeType="1" noTextEdit="1"/>
          </p:cNvSpPr>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p:txBody>
      </p:sp>
      <p:sp>
        <p:nvSpPr>
          <p:cNvPr id="6" name="TextBox 5"/>
          <p:cNvSpPr txBox="1"/>
          <p:nvPr/>
        </p:nvSpPr>
        <p:spPr>
          <a:xfrm>
            <a:off x="647701" y="2438401"/>
            <a:ext cx="3324141" cy="3809998"/>
          </a:xfrm>
          <a:prstGeom prst="rect">
            <a:avLst/>
          </a:prstGeom>
        </p:spPr>
        <p:txBody>
          <a:bodyPr vert="horz" lIns="91440" tIns="45720" rIns="91440" bIns="45720" rtlCol="0">
            <a:normAutofit lnSpcReduction="10000"/>
          </a:bodyPr>
          <a:lstStyle/>
          <a:p>
            <a:pPr marL="342900" indent="-342900">
              <a:spcBef>
                <a:spcPts val="1000"/>
              </a:spcBef>
              <a:buClr>
                <a:schemeClr val="bg2">
                  <a:lumMod val="40000"/>
                  <a:lumOff val="60000"/>
                </a:schemeClr>
              </a:buClr>
              <a:buSzPct val="80000"/>
              <a:buFont typeface="Wingdings 3" charset="2"/>
              <a:buChar char=""/>
            </a:pPr>
            <a:r>
              <a:rPr lang="en-US" sz="2000" u="none" strike="noStrike" dirty="0">
                <a:effectLst/>
                <a:latin typeface="Times New Roman" pitchFamily="18" charset="0" panose="02020603050405020304"/>
                <a:ea typeface="+mj-ea"/>
                <a:cs typeface="Times New Roman" pitchFamily="18" charset="0" panose="02020603050405020304"/>
              </a:rPr>
              <a:t>The company can get so many benefits from the new HR professional.</a:t>
            </a:r>
          </a:p>
          <a:p>
            <a:pPr marL="342900" indent="-342900">
              <a:spcBef>
                <a:spcPts val="1000"/>
              </a:spcBef>
              <a:buClr>
                <a:schemeClr val="bg2">
                  <a:lumMod val="40000"/>
                  <a:lumOff val="60000"/>
                </a:schemeClr>
              </a:buClr>
              <a:buSzPct val="80000"/>
              <a:buFont typeface="Wingdings 3" charset="2"/>
              <a:buChar char=""/>
            </a:pPr>
            <a:r>
              <a:rPr lang="en-US" sz="2000" u="none" strike="noStrike" dirty="0">
                <a:effectLst/>
                <a:latin typeface="Times New Roman" pitchFamily="18" charset="0" panose="02020603050405020304"/>
                <a:ea typeface="+mj-ea"/>
                <a:cs typeface="Times New Roman" pitchFamily="18" charset="0" panose="02020603050405020304"/>
              </a:rPr>
              <a:t>The efficiency of the company can be increased. </a:t>
            </a:r>
          </a:p>
          <a:p>
            <a:pPr marL="342900" indent="-342900">
              <a:spcBef>
                <a:spcPts val="1000"/>
              </a:spcBef>
              <a:buClr>
                <a:schemeClr val="bg2">
                  <a:lumMod val="40000"/>
                  <a:lumOff val="60000"/>
                </a:schemeClr>
              </a:buClr>
              <a:buSzPct val="80000"/>
              <a:buFont typeface="Wingdings 3" charset="2"/>
              <a:buChar char=""/>
            </a:pPr>
            <a:r>
              <a:rPr lang="en-US" sz="2000" u="none" strike="noStrike" dirty="0">
                <a:effectLst/>
                <a:latin typeface="Times New Roman" pitchFamily="18" charset="0" panose="02020603050405020304"/>
                <a:ea typeface="+mj-ea"/>
                <a:cs typeface="Times New Roman" pitchFamily="18" charset="0" panose="02020603050405020304"/>
              </a:rPr>
              <a:t>Relationships can be built strong because of the new HR.</a:t>
            </a:r>
          </a:p>
          <a:p>
            <a:pPr marL="342900" indent="-342900">
              <a:spcBef>
                <a:spcPts val="1000"/>
              </a:spcBef>
              <a:buClr>
                <a:schemeClr val="bg2">
                  <a:lumMod val="40000"/>
                  <a:lumOff val="60000"/>
                </a:schemeClr>
              </a:buClr>
              <a:buSzPct val="80000"/>
              <a:buFont typeface="Wingdings 3" charset="2"/>
              <a:buChar char=""/>
            </a:pPr>
            <a:r>
              <a:rPr lang="en-US" sz="2000" u="none" strike="noStrike" dirty="0">
                <a:effectLst/>
                <a:latin typeface="Times New Roman" pitchFamily="18" charset="0" panose="02020603050405020304"/>
                <a:ea typeface="+mj-ea"/>
                <a:cs typeface="Times New Roman" pitchFamily="18" charset="0" panose="02020603050405020304"/>
              </a:rPr>
              <a:t>Individuals will also get </a:t>
            </a:r>
            <a:r>
              <a:rPr lang="en-US" sz="2000" dirty="0">
                <a:latin typeface="Times New Roman" pitchFamily="18" charset="0" panose="02020603050405020304"/>
                <a:ea typeface="+mj-ea"/>
                <a:cs typeface="Times New Roman" pitchFamily="18" charset="0" panose="02020603050405020304"/>
              </a:rPr>
              <a:t>several benefits </a:t>
            </a:r>
            <a:r>
              <a:rPr lang="en-IN" sz="2000" dirty="0">
                <a:latin typeface="Times New Roman" pitchFamily="18" charset="0" panose="02020603050405020304"/>
                <a:ea typeface="+mj-ea"/>
                <a:cs typeface="Times New Roman" pitchFamily="18" charset="0" panose="02020603050405020304"/>
              </a:rPr>
              <a:t>(</a:t>
            </a:r>
            <a:r>
              <a:rPr lang="en-IN" sz="2000" dirty="0" err="1">
                <a:latin typeface="Times New Roman" pitchFamily="18" charset="0" panose="02020603050405020304"/>
                <a:ea typeface="+mj-ea"/>
                <a:cs typeface="Times New Roman" pitchFamily="18" charset="0" panose="02020603050405020304"/>
              </a:rPr>
              <a:t>Humanresourcesmba</a:t>
            </a:r>
            <a:r>
              <a:rPr lang="en-IN" sz="2000" dirty="0">
                <a:latin typeface="Times New Roman" pitchFamily="18" charset="0" panose="02020603050405020304"/>
                <a:ea typeface="+mj-ea"/>
                <a:cs typeface="Times New Roman" pitchFamily="18" charset="0" panose="02020603050405020304"/>
              </a:rPr>
              <a:t>, 2022).</a:t>
            </a:r>
          </a:p>
          <a:p>
            <a:pPr marL="342900" indent="-342900">
              <a:spcBef>
                <a:spcPts val="1000"/>
              </a:spcBef>
              <a:buClr>
                <a:schemeClr val="bg2">
                  <a:lumMod val="40000"/>
                  <a:lumOff val="60000"/>
                </a:schemeClr>
              </a:buClr>
              <a:buSzPct val="80000"/>
              <a:buFont typeface="Wingdings 3" charset="2"/>
              <a:buChar char=""/>
            </a:pPr>
            <a:endParaRPr lang="en-US" u="none" strike="noStrike" dirty="0">
              <a:effectLst/>
              <a:latin typeface="+mj-lt"/>
              <a:ea typeface="+mj-ea"/>
              <a:cs typeface="+mj-c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3" name="Picture 9222"/>
          <p:cNvPicPr>
            <a:picLocks noGrp="1" noRot="1" noChangeAspect="1" noMove="1" noResize="1" noEditPoints="1" noAdjustHandles="1" noChangeArrowheads="1" noChangeShapeType="1"/>
          </p:cNvPicPr>
          <p:nvPr/>
        </p:nvPicPr>
        <p:blipFill>
          <a:blip r:embed="rId1"/>
          <a:srcRect l="3613"/>
          <a:stretch/>
        </p:blipFill>
        <p:spPr>
          <a:xfrm>
            <a:off x="0" y="2669685"/>
            <a:ext cx="4037012" cy="4188315"/>
          </a:xfrm>
          <a:prstGeom prst="rect">
            <a:avLst/>
          </a:prstGeom>
        </p:spPr>
      </p:pic>
      <p:pic>
        <p:nvPicPr>
          <p:cNvPr id="9225" name="Picture 9224"/>
          <p:cNvPicPr>
            <a:picLocks noGrp="1" noRot="1" noChangeAspect="1" noMove="1" noResize="1" noEditPoints="1" noAdjustHandles="1" noChangeArrowheads="1" noChangeShapeType="1"/>
          </p:cNvPicPr>
          <p:nvPr/>
        </p:nvPicPr>
        <p:blipFill>
          <a:blip r:embed="rId2"/>
          <a:srcRect l="35640"/>
          <a:stretch/>
        </p:blipFill>
        <p:spPr>
          <a:xfrm>
            <a:off x="0" y="2892347"/>
            <a:ext cx="1522412" cy="2365453"/>
          </a:xfrm>
          <a:prstGeom prst="rect">
            <a:avLst/>
          </a:prstGeom>
        </p:spPr>
      </p:pic>
      <p:sp>
        <p:nvSpPr>
          <p:cNvPr id="9227" name="Oval 9226"/>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36000">
                <a:schemeClr val="bg2">
                  <a:lumMod val="60000"/>
                  <a:lumOff val="40000"/>
                  <a:alpha val="6000"/>
                </a:schemeClr>
              </a:gs>
              <a:gs pos="69000">
                <a:schemeClr val="bg2">
                  <a:lumMod val="60000"/>
                  <a:lumOff val="40000"/>
                  <a:alpha val="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p:txBody>
      </p:sp>
      <p:pic>
        <p:nvPicPr>
          <p:cNvPr id="9229" name="Picture 9228"/>
          <p:cNvPicPr>
            <a:picLocks noGrp="1" noRot="1" noChangeAspect="1" noMove="1" noResize="1" noEditPoints="1" noAdjustHandles="1" noChangeArrowheads="1" noChangeShapeType="1"/>
          </p:cNvPicPr>
          <p:nvPr/>
        </p:nvPicPr>
        <p:blipFill>
          <a:blip r:embed="rId3"/>
          <a:srcRect t="28813"/>
          <a:stretch/>
        </p:blipFill>
        <p:spPr>
          <a:xfrm>
            <a:off x="7999412" y="0"/>
            <a:ext cx="1603387" cy="1141407"/>
          </a:xfrm>
          <a:prstGeom prst="rect">
            <a:avLst/>
          </a:prstGeom>
        </p:spPr>
      </p:pic>
      <p:pic>
        <p:nvPicPr>
          <p:cNvPr id="9231" name="Picture 9230"/>
          <p:cNvPicPr>
            <a:picLocks noGrp="1" noRot="1" noChangeAspect="1" noMove="1" noResize="1" noEditPoints="1" noAdjustHandles="1" noChangeArrowheads="1" noChangeShapeType="1"/>
          </p:cNvPicPr>
          <p:nvPr/>
        </p:nvPicPr>
        <p:blipFill>
          <a:blip r:embed="rId4"/>
          <a:srcRect b="23320"/>
          <a:stretch/>
        </p:blipFill>
        <p:spPr>
          <a:xfrm>
            <a:off x="8605878" y="6096000"/>
            <a:ext cx="993734" cy="762000"/>
          </a:xfrm>
          <a:prstGeom prst="rect">
            <a:avLst/>
          </a:prstGeom>
        </p:spPr>
      </p:pic>
      <p:sp>
        <p:nvSpPr>
          <p:cNvPr id="9233" name="Rectangle 9232"/>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p:txBody>
      </p:sp>
      <p:sp useBgFill="1">
        <p:nvSpPr>
          <p:cNvPr id="9235" name="Rectangle 9234"/>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096000" y="1328424"/>
            <a:ext cx="1656223" cy="461665"/>
          </a:xfrm>
          <a:prstGeom prst="rect">
            <a:avLst/>
          </a:prstGeom>
          <a:noFill/>
        </p:spPr>
        <p:txBody>
          <a:bodyPr wrap="none" rtlCol="0">
            <a:spAutoFit/>
          </a:bodyPr>
          <a:lstStyle/>
          <a:p>
            <a:pPr defTabSz="448056">
              <a:spcAft>
                <a:spcPts val="600"/>
              </a:spcAft>
            </a:pPr>
            <a:r>
              <a:rPr lang="en-IN" sz="2400" b="1" kern="1200" dirty="0">
                <a:solidFill>
                  <a:schemeClr val="tx1"/>
                </a:solidFill>
                <a:latin typeface="Times New Roman" pitchFamily="18" charset="0" panose="02020603050405020304"/>
                <a:ea typeface="+mn-ea"/>
                <a:cs typeface="+mn-cs"/>
              </a:rPr>
              <a:t>Conclusion</a:t>
            </a:r>
            <a:endParaRPr lang="en-IN" sz="2400" dirty="0">
              <a:effectLst/>
              <a:latin typeface="Arial" pitchFamily="34" charset="0" panose="020B0604020202020204"/>
              <a:ea typeface="Arial" pitchFamily="34" charset="0" panose="020B0604020202020204"/>
            </a:endParaRPr>
          </a:p>
        </p:txBody>
      </p:sp>
      <p:sp>
        <p:nvSpPr>
          <p:cNvPr id="6" name="TextBox 5"/>
          <p:cNvSpPr txBox="1"/>
          <p:nvPr/>
        </p:nvSpPr>
        <p:spPr>
          <a:xfrm>
            <a:off x="5544711" y="2568701"/>
            <a:ext cx="6003822" cy="2960875"/>
          </a:xfrm>
          <a:prstGeom prst="rect">
            <a:avLst/>
          </a:prstGeom>
          <a:noFill/>
        </p:spPr>
        <p:txBody>
          <a:bodyPr wrap="square">
            <a:spAutoFit/>
          </a:bodyPr>
          <a:lstStyle/>
          <a:p>
            <a:pPr marL="336042" indent="-336042" algn="just" defTabSz="448056">
              <a:lnSpc>
                <a:spcPct val="150000"/>
              </a:lnSpc>
              <a:spcAft>
                <a:spcPts val="600"/>
              </a:spcAft>
              <a:buFont typeface="Arial" pitchFamily="34" charset="0" panose="020B0604020202020204"/>
              <a:buChar char="●"/>
            </a:pPr>
            <a:r>
              <a:rPr lang="en-IN" sz="2000" kern="1200" dirty="0">
                <a:solidFill>
                  <a:schemeClr val="tx1"/>
                </a:solidFill>
                <a:latin typeface="Times New Roman" pitchFamily="18" charset="0" panose="02020603050405020304"/>
                <a:cs typeface="Times New Roman" pitchFamily="18" charset="0" panose="02020603050405020304"/>
              </a:rPr>
              <a:t>Skills, knowledge, and behaviours of HR professionals have been discussed.</a:t>
            </a:r>
          </a:p>
          <a:p>
            <a:pPr marL="336042" indent="-336042" algn="just" defTabSz="448056">
              <a:lnSpc>
                <a:spcPct val="150000"/>
              </a:lnSpc>
              <a:spcAft>
                <a:spcPts val="600"/>
              </a:spcAft>
              <a:buFont typeface="Arial" pitchFamily="34" charset="0" panose="020B0604020202020204"/>
              <a:buChar char="●"/>
            </a:pPr>
            <a:r>
              <a:rPr lang="en-IN" sz="2000" kern="1200" dirty="0">
                <a:solidFill>
                  <a:schemeClr val="tx1"/>
                </a:solidFill>
                <a:latin typeface="Times New Roman" pitchFamily="18" charset="0" panose="02020603050405020304"/>
                <a:cs typeface="Times New Roman" pitchFamily="18" charset="0" panose="02020603050405020304"/>
              </a:rPr>
              <a:t>The person has performed a SWOT analysis to audit himself.</a:t>
            </a:r>
          </a:p>
          <a:p>
            <a:pPr marL="336042" indent="-336042" algn="just" defTabSz="448056">
              <a:lnSpc>
                <a:spcPct val="150000"/>
              </a:lnSpc>
              <a:spcAft>
                <a:spcPts val="600"/>
              </a:spcAft>
              <a:buFont typeface="Arial" pitchFamily="34" charset="0" panose="020B0604020202020204"/>
              <a:buChar char="●"/>
            </a:pPr>
            <a:r>
              <a:rPr lang="en-IN" sz="2000" kern="1200" dirty="0">
                <a:solidFill>
                  <a:schemeClr val="tx1"/>
                </a:solidFill>
                <a:latin typeface="Times New Roman" pitchFamily="18" charset="0" panose="02020603050405020304"/>
                <a:cs typeface="Times New Roman" pitchFamily="18" charset="0" panose="02020603050405020304"/>
              </a:rPr>
              <a:t>The person can be very beneficial as an HR officer for Tesco. </a:t>
            </a:r>
            <a:endParaRPr lang="en-IN" sz="2000" u="none" strike="noStrike" dirty="0">
              <a:effectLst/>
              <a:latin typeface="Times New Roman" pitchFamily="18" charset="0" panose="02020603050405020304"/>
              <a:ea typeface="Arial" pitchFamily="34" charset="0" panose="020B0604020202020204"/>
              <a:cs typeface="Times New Roman" pitchFamily="18" charset="0" panose="02020603050405020304"/>
            </a:endParaRPr>
          </a:p>
        </p:txBody>
      </p:sp>
      <p:pic>
        <p:nvPicPr>
          <p:cNvPr id="9218" name="Picture 2" descr="Entrepreneur, Idea, Competence, Vision"/>
          <p:cNvPicPr>
            <a:picLocks noChangeAspect="1" noChangeArrowheads="1"/>
          </p:cNvPicPr>
          <p:nvPr/>
        </p:nvPicPr>
        <p:blipFill>
          <a:blip r:embed="rId5"/>
          <a:srcRect/>
          <a:stretch>
            <a:fillRect/>
          </a:stretch>
        </p:blipFill>
        <p:spPr bwMode="auto">
          <a:xfrm>
            <a:off x="643467" y="2337647"/>
            <a:ext cx="4510936" cy="3188604"/>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46111" y="452718"/>
            <a:ext cx="9404723" cy="1400530"/>
          </a:xfrm>
          <a:prstGeom prst="rect">
            <a:avLst/>
          </a:prstGeom>
        </p:spPr>
        <p:txBody>
          <a:bodyPr vert="horz" lIns="91440" tIns="45720" rIns="91440" bIns="45720" rtlCol="0" anchor="t">
            <a:normAutofit/>
          </a:bodyPr>
          <a:lstStyle/>
          <a:p>
            <a:pPr>
              <a:spcBef>
                <a:spcPct val="0"/>
              </a:spcBef>
              <a:spcAft>
                <a:spcPts val="600"/>
              </a:spcAft>
            </a:pPr>
            <a:r>
              <a:rPr lang="en-US" sz="4200">
                <a:solidFill>
                  <a:schemeClr val="tx2"/>
                </a:solidFill>
                <a:effectLst/>
                <a:latin typeface="+mj-lt"/>
                <a:ea typeface="+mj-ea"/>
                <a:cs typeface="+mj-cs"/>
              </a:rPr>
              <a:t>References </a:t>
            </a:r>
          </a:p>
        </p:txBody>
      </p:sp>
      <p:graphicFrame>
        <p:nvGraphicFramePr>
          <p:cNvPr id="9" name="TextBox 6"/>
          <p:cNvGraphicFramePr/>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p:cNvPicPr>
            <a:picLocks noGrp="1" noRot="1" noChangeAspect="1" noMove="1" noResize="1" noEditPoints="1" noAdjustHandles="1" noChangeArrowheads="1" noChangeShapeType="1"/>
          </p:cNvPicPr>
          <p:nvPr/>
        </p:nvPicPr>
        <p:blipFill>
          <a:blip r:embed="rId1"/>
          <a:srcRect l="3613"/>
          <a:stretch/>
        </p:blipFill>
        <p:spPr>
          <a:xfrm>
            <a:off x="0" y="2669685"/>
            <a:ext cx="4037012" cy="4188315"/>
          </a:xfrm>
          <a:prstGeom prst="rect">
            <a:avLst/>
          </a:prstGeom>
        </p:spPr>
      </p:pic>
      <p:pic>
        <p:nvPicPr>
          <p:cNvPr id="33" name="Picture 32"/>
          <p:cNvPicPr>
            <a:picLocks noGrp="1" noRot="1" noChangeAspect="1" noMove="1" noResize="1" noEditPoints="1" noAdjustHandles="1" noChangeArrowheads="1" noChangeShapeType="1"/>
          </p:cNvPicPr>
          <p:nvPr/>
        </p:nvPicPr>
        <p:blipFill>
          <a:blip r:embed="rId2"/>
          <a:srcRect l="35640"/>
          <a:stretch/>
        </p:blipFill>
        <p:spPr>
          <a:xfrm>
            <a:off x="0" y="2892347"/>
            <a:ext cx="1522412" cy="2365453"/>
          </a:xfrm>
          <a:prstGeom prst="rect">
            <a:avLst/>
          </a:prstGeom>
        </p:spPr>
      </p:pic>
      <p:sp>
        <p:nvSpPr>
          <p:cNvPr id="35" name="Oval 34"/>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36000">
                <a:schemeClr val="bg2">
                  <a:lumMod val="60000"/>
                  <a:lumOff val="40000"/>
                  <a:alpha val="6000"/>
                </a:schemeClr>
              </a:gs>
              <a:gs pos="69000">
                <a:schemeClr val="bg2">
                  <a:lumMod val="60000"/>
                  <a:lumOff val="40000"/>
                  <a:alpha val="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p:txBody>
      </p:sp>
      <p:pic>
        <p:nvPicPr>
          <p:cNvPr id="37" name="Picture 36"/>
          <p:cNvPicPr>
            <a:picLocks noGrp="1" noRot="1" noChangeAspect="1" noMove="1" noResize="1" noEditPoints="1" noAdjustHandles="1" noChangeArrowheads="1" noChangeShapeType="1"/>
          </p:cNvPicPr>
          <p:nvPr/>
        </p:nvPicPr>
        <p:blipFill>
          <a:blip r:embed="rId3"/>
          <a:srcRect t="28813"/>
          <a:stretch/>
        </p:blipFill>
        <p:spPr>
          <a:xfrm>
            <a:off x="7999412" y="0"/>
            <a:ext cx="1603387" cy="1141407"/>
          </a:xfrm>
          <a:prstGeom prst="rect">
            <a:avLst/>
          </a:prstGeom>
        </p:spPr>
      </p:pic>
      <p:pic>
        <p:nvPicPr>
          <p:cNvPr id="39" name="Picture 38"/>
          <p:cNvPicPr>
            <a:picLocks noGrp="1" noRot="1" noChangeAspect="1" noMove="1" noResize="1" noEditPoints="1" noAdjustHandles="1" noChangeArrowheads="1" noChangeShapeType="1"/>
          </p:cNvPicPr>
          <p:nvPr/>
        </p:nvPicPr>
        <p:blipFill>
          <a:blip r:embed="rId4"/>
          <a:srcRect b="23320"/>
          <a:stretch/>
        </p:blipFill>
        <p:spPr>
          <a:xfrm>
            <a:off x="8605878" y="6096000"/>
            <a:ext cx="993734" cy="762000"/>
          </a:xfrm>
          <a:prstGeom prst="rect">
            <a:avLst/>
          </a:prstGeom>
        </p:spPr>
      </p:pic>
      <p:sp>
        <p:nvSpPr>
          <p:cNvPr id="41" name="Rectangle 40"/>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p:txBody>
      </p:sp>
      <p:sp useBgFill="1">
        <p:nvSpPr>
          <p:cNvPr id="43" name="Rectangle 42"/>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p:cNvSpPr>
            <a:spLocks noGrp="1" noRot="1" noChangeAspect="1" noMove="1" noResize="1" noEditPoints="1" noAdjustHandles="1" noChangeArrowheads="1" noChangeShapeType="1" noTextEdit="1"/>
          </p:cNvSpPr>
          <p:nvPr/>
        </p:nvSpPr>
        <p:spPr>
          <a:xfrm>
            <a:off x="0" y="0"/>
            <a:ext cx="4654294" cy="68580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a:spLocks noGrp="1" noRot="1" noChangeAspect="1" noMove="1" noResize="1" noEditPoints="1" noAdjustHandles="1" noChangeArrowheads="1" noChangeShapeType="1" noTextEdit="1"/>
          </p:cNvSpPr>
          <p:nvPr/>
        </p:nvSpPr>
        <p:spPr>
          <a:xfrm>
            <a:off x="0" y="0"/>
            <a:ext cx="1438656" cy="6858000"/>
          </a:xfrm>
          <a:prstGeom prst="rect">
            <a:avLst/>
          </a:prstGeom>
          <a:solidFill>
            <a:schemeClr val="accent1">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49" name="Rectangle 48"/>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p:txBody>
      </p:sp>
      <p:sp>
        <p:nvSpPr>
          <p:cNvPr id="5" name="TextBox 4"/>
          <p:cNvSpPr txBox="1"/>
          <p:nvPr/>
        </p:nvSpPr>
        <p:spPr>
          <a:xfrm>
            <a:off x="5214033" y="1266958"/>
            <a:ext cx="6248624" cy="4528457"/>
          </a:xfrm>
          <a:prstGeom prst="rect">
            <a:avLst/>
          </a:prstGeom>
        </p:spPr>
        <p:txBody>
          <a:bodyPr vert="horz" lIns="91440" tIns="45720" rIns="91440" bIns="45720" rtlCol="0" anchor="ctr">
            <a:normAutofit/>
          </a:bodyPr>
          <a:lstStyle/>
          <a:p>
            <a:pPr>
              <a:spcBef>
                <a:spcPct val="0"/>
              </a:spcBef>
              <a:spcAft>
                <a:spcPts val="600"/>
              </a:spcAft>
            </a:pPr>
            <a:r>
              <a:rPr lang="en-US" sz="7200" b="0" i="0" kern="1200" dirty="0">
                <a:solidFill>
                  <a:schemeClr val="tx2"/>
                </a:solidFill>
                <a:latin typeface="+mj-lt"/>
                <a:ea typeface="+mj-ea"/>
                <a:cs typeface="+mj-cs"/>
              </a:rPr>
              <a:t>Thank You!</a:t>
            </a: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121</TotalTime>
  <Words>1582</Words>
  <Application>Microsoft Office PowerPoint</Application>
  <PresentationFormat>Widescreen</PresentationFormat>
  <Paragraphs>77</Paragraphs>
  <Slides>14</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Calibri Light</vt:lpstr>
      <vt:lpstr>Californian FB</vt:lpstr>
      <vt:lpstr>Grandview</vt:lpstr>
      <vt:lpstr>Times New Roman</vt:lpstr>
      <vt:lpstr>Wingdings 3</vt:lpstr>
      <vt:lpstr>Office Theme</vt:lpstr>
      <vt:lpstr>INDIVIDUAL PRESENTATION  ON TRAINING AND DEVELOPMENT NEEDS FOR HR OFFICER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offce365_013</dc:creator>
  <cp:lastModifiedBy>Veronica Daniela Floria</cp:lastModifiedBy>
  <cp:revision>7</cp:revision>
  <dcterms:created xsi:type="dcterms:W3CDTF">2023-03-14T10:02:25Z</dcterms:created>
  <dcterms:modified xsi:type="dcterms:W3CDTF">2023-03-22T07:33:38Z</dcterms:modified>
</cp:coreProperties>
</file>