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62" r:id="rId1"/>
  </p:sldMasterIdLst>
  <p:notesMasterIdLst>
    <p:notesMasterId r:id="rId20"/>
  </p:notesMasterIdLst>
  <p:sldIdLst>
    <p:sldId id="256" r:id="rId2"/>
    <p:sldId id="258" r:id="rId3"/>
    <p:sldId id="298" r:id="rId4"/>
    <p:sldId id="300" r:id="rId5"/>
    <p:sldId id="312" r:id="rId6"/>
    <p:sldId id="311" r:id="rId7"/>
    <p:sldId id="301" r:id="rId8"/>
    <p:sldId id="313" r:id="rId9"/>
    <p:sldId id="303" r:id="rId10"/>
    <p:sldId id="302" r:id="rId11"/>
    <p:sldId id="304" r:id="rId12"/>
    <p:sldId id="305" r:id="rId13"/>
    <p:sldId id="307" r:id="rId14"/>
    <p:sldId id="308" r:id="rId15"/>
    <p:sldId id="309" r:id="rId16"/>
    <p:sldId id="310" r:id="rId17"/>
    <p:sldId id="299" r:id="rId18"/>
    <p:sldId id="276"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8080"/>
    <a:srgbClr val="EA7500"/>
    <a:srgbClr val="4E91D4"/>
    <a:srgbClr val="3477A4"/>
    <a:srgbClr val="003091"/>
    <a:srgbClr val="1348A5"/>
    <a:srgbClr val="052B6D"/>
    <a:srgbClr val="06276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83" autoAdjust="0"/>
    <p:restoredTop sz="94624" autoAdjust="0"/>
  </p:normalViewPr>
  <p:slideViewPr>
    <p:cSldViewPr>
      <p:cViewPr varScale="1">
        <p:scale>
          <a:sx n="109" d="100"/>
          <a:sy n="109" d="100"/>
        </p:scale>
        <p:origin x="1458" y="390"/>
      </p:cViewPr>
      <p:guideLst>
        <p:guide orient="horz" pos="2160"/>
        <p:guide pos="2880"/>
      </p:guideLst>
    </p:cSldViewPr>
  </p:slideViewPr>
  <p:outlineViewPr>
    <p:cViewPr>
      <p:scale>
        <a:sx n="33" d="100"/>
        <a:sy n="33" d="100"/>
      </p:scale>
      <p:origin x="42" y="5754"/>
    </p:cViewPr>
  </p:outlineViewPr>
  <p:notesTextViewPr>
    <p:cViewPr>
      <p:scale>
        <a:sx n="100" d="100"/>
        <a:sy n="100" d="100"/>
      </p:scale>
      <p:origin x="0" y="0"/>
    </p:cViewPr>
  </p:notesTextViewPr>
  <p:gridSpacing cx="76198" cy="7619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1C7558-262E-4C79-AFF9-0DC57B7DE27B}" type="datetimeFigureOut">
              <a:rPr lang="en-GB" smtClean="0"/>
              <a:t>06/03/2018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E7AE19-A88E-4F01-8417-BB9EE38DDA43}" type="slidenum">
              <a:rPr lang="en-GB" smtClean="0"/>
              <a:t>‹#›</a:t>
            </a:fld>
            <a:endParaRPr lang="en-GB"/>
          </a:p>
        </p:txBody>
      </p:sp>
    </p:spTree>
    <p:extLst>
      <p:ext uri="{BB962C8B-B14F-4D97-AF65-F5344CB8AC3E}">
        <p14:creationId xmlns:p14="http://schemas.microsoft.com/office/powerpoint/2010/main" val="3978555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Generally, research is the organised and systematic method of finding answers to questions.  It is systematic because it is a process broken up into clear steps that lead to conclusions. Research is organised because there is a planned structure or method used to reach the conclusion.  Research is only successful if we find answers, whether we like these answers or not. Development research is focussed on relevant, useful and important questions. If there are no questions, there can be no research.</a:t>
            </a:r>
          </a:p>
          <a:p>
            <a:r>
              <a:rPr lang="en-GB" sz="1200" b="0" i="0" kern="1200" dirty="0" smtClean="0">
                <a:solidFill>
                  <a:schemeClr val="tx1"/>
                </a:solidFill>
                <a:effectLst/>
                <a:latin typeface="+mn-lt"/>
                <a:ea typeface="+mn-ea"/>
                <a:cs typeface="+mn-cs"/>
              </a:rPr>
              <a:t>If government, business, institutions, labour, organisations and society in general are to function efficiently and effectively, it is important that the decisions they make are based on valid and reliable information and thorough analysis. The search for this information is referred to as the research process. There maybe an existing body of evidence (prior research, studies </a:t>
            </a:r>
            <a:r>
              <a:rPr lang="en-GB" sz="1200" b="0" i="0" kern="1200" dirty="0" err="1" smtClean="0">
                <a:solidFill>
                  <a:schemeClr val="tx1"/>
                </a:solidFill>
                <a:effectLst/>
                <a:latin typeface="+mn-lt"/>
                <a:ea typeface="+mn-ea"/>
                <a:cs typeface="+mn-cs"/>
              </a:rPr>
              <a:t>etc</a:t>
            </a:r>
            <a:r>
              <a:rPr lang="en-GB" sz="1200" b="0" i="0" kern="1200" dirty="0" smtClean="0">
                <a:solidFill>
                  <a:schemeClr val="tx1"/>
                </a:solidFill>
                <a:effectLst/>
                <a:latin typeface="+mn-lt"/>
                <a:ea typeface="+mn-ea"/>
                <a:cs typeface="+mn-cs"/>
              </a:rPr>
              <a:t>) you can make use of. If there is not, there is a need for research. </a:t>
            </a:r>
          </a:p>
          <a:p>
            <a:r>
              <a:rPr lang="en-GB" sz="1200" b="0" i="0" kern="1200" dirty="0" smtClean="0">
                <a:solidFill>
                  <a:schemeClr val="tx1"/>
                </a:solidFill>
                <a:effectLst/>
                <a:latin typeface="+mn-lt"/>
                <a:ea typeface="+mn-ea"/>
                <a:cs typeface="+mn-cs"/>
              </a:rPr>
              <a:t>For example, the Department of Health in planning a HIV and AIDS prevention programme may have to ask some of the following questions before agreeing on and rolling out the programme. The Department of Health may have an existing body of evidence that assists in finding the answers to some of these questions whilst others may require research.</a:t>
            </a:r>
          </a:p>
          <a:p>
            <a:r>
              <a:rPr lang="en-GB" sz="1200" b="0" i="0" kern="1200" dirty="0" smtClean="0">
                <a:solidFill>
                  <a:schemeClr val="tx1"/>
                </a:solidFill>
                <a:effectLst/>
                <a:latin typeface="+mn-lt"/>
                <a:ea typeface="+mn-ea"/>
                <a:cs typeface="+mn-cs"/>
              </a:rPr>
              <a:t>Questions that could be researched are:</a:t>
            </a:r>
          </a:p>
          <a:p>
            <a:r>
              <a:rPr lang="en-GB" sz="1200" b="0" i="0" kern="1200" dirty="0" smtClean="0">
                <a:solidFill>
                  <a:schemeClr val="tx1"/>
                </a:solidFill>
                <a:effectLst/>
                <a:latin typeface="+mn-lt"/>
                <a:ea typeface="+mn-ea"/>
                <a:cs typeface="+mn-cs"/>
              </a:rPr>
              <a:t>Which are the most vulnerable groups and areas of high transmission? Here the Department of Health may rely on the annual ante-natal survey (existing body of evidence) to answer these questions.</a:t>
            </a:r>
          </a:p>
          <a:p>
            <a:r>
              <a:rPr lang="en-GB" sz="1200" b="0" i="0" kern="1200" dirty="0" smtClean="0">
                <a:solidFill>
                  <a:schemeClr val="tx1"/>
                </a:solidFill>
                <a:effectLst/>
                <a:latin typeface="+mn-lt"/>
                <a:ea typeface="+mn-ea"/>
                <a:cs typeface="+mn-cs"/>
              </a:rPr>
              <a:t>What are the most effective ways of changing sexual behaviour amongst the different vulnerable groups? Here little or no information may be available. The Department of Health would have to find answers to these questions through research.</a:t>
            </a:r>
          </a:p>
          <a:p>
            <a:r>
              <a:rPr lang="en-GB" sz="1200" b="0" i="0" kern="1200" dirty="0" smtClean="0">
                <a:solidFill>
                  <a:schemeClr val="tx1"/>
                </a:solidFill>
                <a:effectLst/>
                <a:latin typeface="+mn-lt"/>
                <a:ea typeface="+mn-ea"/>
                <a:cs typeface="+mn-cs"/>
              </a:rPr>
              <a:t>Once a decision is made that research is required, the Department of Health must decide on the research methods and process that will be used to answer the questions.</a:t>
            </a:r>
          </a:p>
          <a:p>
            <a:endParaRPr lang="en-GB" dirty="0"/>
          </a:p>
        </p:txBody>
      </p:sp>
      <p:sp>
        <p:nvSpPr>
          <p:cNvPr id="4" name="Slide Number Placeholder 3"/>
          <p:cNvSpPr>
            <a:spLocks noGrp="1"/>
          </p:cNvSpPr>
          <p:nvPr>
            <p:ph type="sldNum" sz="quarter" idx="10"/>
          </p:nvPr>
        </p:nvSpPr>
        <p:spPr/>
        <p:txBody>
          <a:bodyPr/>
          <a:lstStyle/>
          <a:p>
            <a:fld id="{57E7AE19-A88E-4F01-8417-BB9EE38DDA43}" type="slidenum">
              <a:rPr lang="en-GB" smtClean="0"/>
              <a:t>3</a:t>
            </a:fld>
            <a:endParaRPr lang="en-GB"/>
          </a:p>
        </p:txBody>
      </p:sp>
    </p:spTree>
    <p:extLst>
      <p:ext uri="{BB962C8B-B14F-4D97-AF65-F5344CB8AC3E}">
        <p14:creationId xmlns:p14="http://schemas.microsoft.com/office/powerpoint/2010/main" val="10369234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As indicated above, the primary purpose of research is to find answers to questions. Research allows us to find the right solutions to key issues in our communities by:</a:t>
            </a:r>
          </a:p>
          <a:p>
            <a:r>
              <a:rPr lang="en-GB" sz="1200" b="0" i="0" kern="1200" dirty="0" smtClean="0">
                <a:solidFill>
                  <a:schemeClr val="tx1"/>
                </a:solidFill>
                <a:effectLst/>
                <a:latin typeface="+mn-lt"/>
                <a:ea typeface="+mn-ea"/>
                <a:cs typeface="+mn-cs"/>
              </a:rPr>
              <a:t>providing facts that will help us to analyse the problem;</a:t>
            </a:r>
          </a:p>
          <a:p>
            <a:r>
              <a:rPr lang="en-GB" sz="1200" b="0" i="0" kern="1200" dirty="0" smtClean="0">
                <a:solidFill>
                  <a:schemeClr val="tx1"/>
                </a:solidFill>
                <a:effectLst/>
                <a:latin typeface="+mn-lt"/>
                <a:ea typeface="+mn-ea"/>
                <a:cs typeface="+mn-cs"/>
              </a:rPr>
              <a:t>testing the feasibility and the impact of programmes; and</a:t>
            </a:r>
          </a:p>
          <a:p>
            <a:r>
              <a:rPr lang="en-GB" sz="1200" b="0" i="0" kern="1200" dirty="0" smtClean="0">
                <a:solidFill>
                  <a:schemeClr val="tx1"/>
                </a:solidFill>
                <a:effectLst/>
                <a:latin typeface="+mn-lt"/>
                <a:ea typeface="+mn-ea"/>
                <a:cs typeface="+mn-cs"/>
              </a:rPr>
              <a:t>finding better solutions to the challenges.</a:t>
            </a:r>
          </a:p>
          <a:p>
            <a:r>
              <a:rPr lang="en-GB" sz="1200" b="0" i="0" kern="1200" dirty="0" smtClean="0">
                <a:solidFill>
                  <a:schemeClr val="tx1"/>
                </a:solidFill>
                <a:effectLst/>
                <a:latin typeface="+mn-lt"/>
                <a:ea typeface="+mn-ea"/>
                <a:cs typeface="+mn-cs"/>
              </a:rPr>
              <a:t>Here are some examples of questions that research will help to answer in community development work:</a:t>
            </a:r>
          </a:p>
          <a:p>
            <a:r>
              <a:rPr lang="en-GB" sz="1200" b="0" i="0" kern="1200" dirty="0" smtClean="0">
                <a:solidFill>
                  <a:schemeClr val="tx1"/>
                </a:solidFill>
                <a:effectLst/>
                <a:latin typeface="+mn-lt"/>
                <a:ea typeface="+mn-ea"/>
                <a:cs typeface="+mn-cs"/>
              </a:rPr>
              <a:t>Is it feasible to start a new project? For example, the Department of Agriculture may want to conduct a study on whether food gardens are sustainable in drought prone areas of our country.</a:t>
            </a:r>
          </a:p>
          <a:p>
            <a:r>
              <a:rPr lang="en-GB" sz="1200" b="0" i="0" kern="1200" dirty="0" smtClean="0">
                <a:solidFill>
                  <a:schemeClr val="tx1"/>
                </a:solidFill>
                <a:effectLst/>
                <a:latin typeface="+mn-lt"/>
                <a:ea typeface="+mn-ea"/>
                <a:cs typeface="+mn-cs"/>
              </a:rPr>
              <a:t>What impact has a project or programme had on a community? For example, a community based organisation may want to measure the impact of its environmental awareness programme in the local community.</a:t>
            </a:r>
          </a:p>
          <a:p>
            <a:r>
              <a:rPr lang="en-GB" sz="1200" b="0" i="0" kern="1200" dirty="0" smtClean="0">
                <a:solidFill>
                  <a:schemeClr val="tx1"/>
                </a:solidFill>
                <a:effectLst/>
                <a:latin typeface="+mn-lt"/>
                <a:ea typeface="+mn-ea"/>
                <a:cs typeface="+mn-cs"/>
              </a:rPr>
              <a:t>What other interventions are needed to improve on a situation? For example, a civic may have initiated a poverty alleviation programme that is not having the desired impact. It needs to find other ways of impacting on poverty.</a:t>
            </a:r>
          </a:p>
          <a:p>
            <a:r>
              <a:rPr lang="en-GB" sz="1200" b="0" i="0" kern="1200" dirty="0" smtClean="0">
                <a:solidFill>
                  <a:schemeClr val="tx1"/>
                </a:solidFill>
                <a:effectLst/>
                <a:latin typeface="+mn-lt"/>
                <a:ea typeface="+mn-ea"/>
                <a:cs typeface="+mn-cs"/>
              </a:rPr>
              <a:t>Research can play an important role in winning support for a programme or cause (sometimes called advocacy.) It helps make a case through strengthening arguments, providing information, and outlining cost benefits.</a:t>
            </a:r>
          </a:p>
          <a:p>
            <a:endParaRPr lang="en-GB" dirty="0"/>
          </a:p>
        </p:txBody>
      </p:sp>
      <p:sp>
        <p:nvSpPr>
          <p:cNvPr id="4" name="Slide Number Placeholder 3"/>
          <p:cNvSpPr>
            <a:spLocks noGrp="1"/>
          </p:cNvSpPr>
          <p:nvPr>
            <p:ph type="sldNum" sz="quarter" idx="10"/>
          </p:nvPr>
        </p:nvSpPr>
        <p:spPr/>
        <p:txBody>
          <a:bodyPr/>
          <a:lstStyle/>
          <a:p>
            <a:fld id="{57E7AE19-A88E-4F01-8417-BB9EE38DDA43}" type="slidenum">
              <a:rPr lang="en-GB" smtClean="0"/>
              <a:t>4</a:t>
            </a:fld>
            <a:endParaRPr lang="en-GB"/>
          </a:p>
        </p:txBody>
      </p:sp>
    </p:spTree>
    <p:extLst>
      <p:ext uri="{BB962C8B-B14F-4D97-AF65-F5344CB8AC3E}">
        <p14:creationId xmlns:p14="http://schemas.microsoft.com/office/powerpoint/2010/main" val="4151719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Desktop research </a:t>
            </a:r>
            <a:r>
              <a:rPr lang="en-GB" sz="1200" kern="1200" dirty="0" smtClean="0">
                <a:solidFill>
                  <a:schemeClr val="tx1"/>
                </a:solidFill>
                <a:effectLst/>
                <a:latin typeface="+mn-lt"/>
                <a:ea typeface="+mn-ea"/>
                <a:cs typeface="+mn-cs"/>
              </a:rPr>
              <a:t> This information can be obtained from libraries, newspaper archives, government, university, websites, NGOs and CBOs etc. For example, most research undertaken by government departments is easily accessible on the internet or at government offices.</a:t>
            </a:r>
            <a:endParaRPr lang="en-GB" sz="16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Interviews and conversations </a:t>
            </a:r>
            <a:r>
              <a:rPr lang="en-GB" sz="1200" kern="1200" dirty="0" smtClean="0">
                <a:solidFill>
                  <a:schemeClr val="tx1"/>
                </a:solidFill>
                <a:effectLst/>
                <a:latin typeface="+mn-lt"/>
                <a:ea typeface="+mn-ea"/>
                <a:cs typeface="+mn-cs"/>
              </a:rPr>
              <a:t> The best way to find it is usually by talking to individuals. For example, it may be best to talk to local community leaders to collect information on the history of an area. You may use informal conversations, structured interviews, or a combination to get as much information as possible. Sometimes, it is useful to ask questions of a group of people (for example, in a workshop situation), as this can stimulate different views and discussion.</a:t>
            </a:r>
            <a:endParaRPr lang="en-GB" sz="16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Surveys </a:t>
            </a:r>
            <a:r>
              <a:rPr lang="en-GB" sz="1200" kern="1200" dirty="0" smtClean="0">
                <a:solidFill>
                  <a:schemeClr val="tx1"/>
                </a:solidFill>
                <a:effectLst/>
                <a:latin typeface="+mn-lt"/>
                <a:ea typeface="+mn-ea"/>
                <a:cs typeface="+mn-cs"/>
              </a:rPr>
              <a:t>For example, how many people would take advantage of a service if it were available? A survey is a way to reach a lot of people in a short space of time. A survey usually consists of a list of simple questions on a topic, and may include some chance for respondents to express a broader opinion or comment on the issue. You can conduct surveys by post, phone, in person, by e-mail, on a web site, or by making them available in public places (See the CDW Skills Manual, p. 42, for more on doing your own surveys.) </a:t>
            </a:r>
            <a:endParaRPr lang="en-GB" sz="16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information that is collected through these methods is either quantitative or qualitative in nature. </a:t>
            </a:r>
            <a:r>
              <a:rPr lang="en-GB" sz="1200" b="1" kern="1200" dirty="0" smtClean="0">
                <a:solidFill>
                  <a:schemeClr val="tx1"/>
                </a:solidFill>
                <a:effectLst/>
                <a:latin typeface="+mn-lt"/>
                <a:ea typeface="+mn-ea"/>
                <a:cs typeface="+mn-cs"/>
              </a:rPr>
              <a:t>Quantitative</a:t>
            </a:r>
            <a:r>
              <a:rPr lang="en-GB" sz="1200" kern="1200" dirty="0" smtClean="0">
                <a:solidFill>
                  <a:schemeClr val="tx1"/>
                </a:solidFill>
                <a:effectLst/>
                <a:latin typeface="+mn-lt"/>
                <a:ea typeface="+mn-ea"/>
                <a:cs typeface="+mn-cs"/>
              </a:rPr>
              <a:t> research depends on numbers and statistical procedures. For example, a household income survey is a quantitative survey that looks at the average household income in an area.</a:t>
            </a:r>
            <a:endParaRPr lang="en-GB" sz="16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Information can also be </a:t>
            </a:r>
            <a:r>
              <a:rPr lang="en-GB" sz="1200" b="1" kern="1200" dirty="0" smtClean="0">
                <a:solidFill>
                  <a:schemeClr val="tx1"/>
                </a:solidFill>
                <a:effectLst/>
                <a:latin typeface="+mn-lt"/>
                <a:ea typeface="+mn-ea"/>
                <a:cs typeface="+mn-cs"/>
              </a:rPr>
              <a:t>qualitative</a:t>
            </a:r>
            <a:r>
              <a:rPr lang="en-GB" sz="1200" kern="1200" dirty="0" smtClean="0">
                <a:solidFill>
                  <a:schemeClr val="tx1"/>
                </a:solidFill>
                <a:effectLst/>
                <a:latin typeface="+mn-lt"/>
                <a:ea typeface="+mn-ea"/>
                <a:cs typeface="+mn-cs"/>
              </a:rPr>
              <a:t> - based on observations of </a:t>
            </a:r>
            <a:r>
              <a:rPr lang="en-GB" sz="1200" kern="1200" dirty="0" err="1" smtClean="0">
                <a:solidFill>
                  <a:schemeClr val="tx1"/>
                </a:solidFill>
                <a:effectLst/>
                <a:latin typeface="+mn-lt"/>
                <a:ea typeface="+mn-ea"/>
                <a:cs typeface="+mn-cs"/>
              </a:rPr>
              <a:t>behavior</a:t>
            </a:r>
            <a:r>
              <a:rPr lang="en-GB" sz="1200" kern="1200" dirty="0" smtClean="0">
                <a:solidFill>
                  <a:schemeClr val="tx1"/>
                </a:solidFill>
                <a:effectLst/>
                <a:latin typeface="+mn-lt"/>
                <a:ea typeface="+mn-ea"/>
                <a:cs typeface="+mn-cs"/>
              </a:rPr>
              <a:t>, participants' reports of how they or their lives have changed, etc.  For example, the Department of Transport may want to find out the impact of its Arrive Alive Campaign using a qualitative study in areas that are usually high accident zones. Here the researchers will observe how road users conduct themselves in these areas and in addition speak to a sample of them to find out what impact the television and radio advertisements have had on their </a:t>
            </a:r>
            <a:r>
              <a:rPr lang="en-GB" sz="1200" kern="1200" dirty="0" err="1" smtClean="0">
                <a:solidFill>
                  <a:schemeClr val="tx1"/>
                </a:solidFill>
                <a:effectLst/>
                <a:latin typeface="+mn-lt"/>
                <a:ea typeface="+mn-ea"/>
                <a:cs typeface="+mn-cs"/>
              </a:rPr>
              <a:t>behavior</a:t>
            </a:r>
            <a:r>
              <a:rPr lang="en-GB" sz="1200" kern="1200" dirty="0" smtClean="0">
                <a:solidFill>
                  <a:schemeClr val="tx1"/>
                </a:solidFill>
                <a:effectLst/>
                <a:latin typeface="+mn-lt"/>
                <a:ea typeface="+mn-ea"/>
                <a:cs typeface="+mn-cs"/>
              </a:rPr>
              <a:t> on the roads.</a:t>
            </a:r>
            <a:endParaRPr lang="en-GB" sz="16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Some studies seek to understand </a:t>
            </a:r>
            <a:r>
              <a:rPr lang="en-GB" sz="1200" b="1" kern="1200" dirty="0" smtClean="0">
                <a:solidFill>
                  <a:schemeClr val="tx1"/>
                </a:solidFill>
                <a:effectLst/>
                <a:latin typeface="+mn-lt"/>
                <a:ea typeface="+mn-ea"/>
                <a:cs typeface="+mn-cs"/>
              </a:rPr>
              <a:t>cause and effect</a:t>
            </a:r>
            <a:r>
              <a:rPr lang="en-GB" sz="1200" kern="1200" dirty="0" smtClean="0">
                <a:solidFill>
                  <a:schemeClr val="tx1"/>
                </a:solidFill>
                <a:effectLst/>
                <a:latin typeface="+mn-lt"/>
                <a:ea typeface="+mn-ea"/>
                <a:cs typeface="+mn-cs"/>
              </a:rPr>
              <a:t> - what causes something else to happen or the connection between two factors. For example, the Department of Water Affairs may want to find the cause of certain rivers being highly polluted and the effect this has on the lives of people living along these rivers.</a:t>
            </a:r>
            <a:endParaRPr lang="en-GB" sz="16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Some studies are conducted to find answers to </a:t>
            </a:r>
            <a:r>
              <a:rPr lang="en-GB" sz="1200" b="1" kern="1200" dirty="0" smtClean="0">
                <a:solidFill>
                  <a:schemeClr val="tx1"/>
                </a:solidFill>
                <a:effectLst/>
                <a:latin typeface="+mn-lt"/>
                <a:ea typeface="+mn-ea"/>
                <a:cs typeface="+mn-cs"/>
              </a:rPr>
              <a:t>very specific questions</a:t>
            </a:r>
            <a:r>
              <a:rPr lang="en-GB" sz="1200" kern="1200" dirty="0" smtClean="0">
                <a:solidFill>
                  <a:schemeClr val="tx1"/>
                </a:solidFill>
                <a:effectLst/>
                <a:latin typeface="+mn-lt"/>
                <a:ea typeface="+mn-ea"/>
                <a:cs typeface="+mn-cs"/>
              </a:rPr>
              <a:t>.  For example, the Department of Agriculture may want to find out whether maize or pumpkins are the best crops to grow in a particular area as part of a poverty alleviation project.</a:t>
            </a:r>
            <a:endParaRPr lang="en-GB" sz="16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Community investigation</a:t>
            </a:r>
            <a:r>
              <a:rPr lang="en-GB" sz="1200" kern="1200" dirty="0" smtClean="0">
                <a:solidFill>
                  <a:schemeClr val="tx1"/>
                </a:solidFill>
                <a:effectLst/>
                <a:latin typeface="+mn-lt"/>
                <a:ea typeface="+mn-ea"/>
                <a:cs typeface="+mn-cs"/>
              </a:rPr>
              <a:t>  For example, </a:t>
            </a:r>
            <a:r>
              <a:rPr lang="en-GB" sz="1200" kern="1200" dirty="0" err="1" smtClean="0">
                <a:solidFill>
                  <a:schemeClr val="tx1"/>
                </a:solidFill>
                <a:effectLst/>
                <a:latin typeface="+mn-lt"/>
                <a:ea typeface="+mn-ea"/>
                <a:cs typeface="+mn-cs"/>
              </a:rPr>
              <a:t>councilors</a:t>
            </a:r>
            <a:r>
              <a:rPr lang="en-GB" sz="1200" kern="1200" dirty="0" smtClean="0">
                <a:solidFill>
                  <a:schemeClr val="tx1"/>
                </a:solidFill>
                <a:effectLst/>
                <a:latin typeface="+mn-lt"/>
                <a:ea typeface="+mn-ea"/>
                <a:cs typeface="+mn-cs"/>
              </a:rPr>
              <a:t> sitting on a Transport and Roads Standing Committee of a local municipality may visit an area to establish the extent of the problem in relation to the occurrence of potholes and sinkholes. This would require the </a:t>
            </a:r>
            <a:r>
              <a:rPr lang="en-GB" sz="1200" kern="1200" dirty="0" err="1" smtClean="0">
                <a:solidFill>
                  <a:schemeClr val="tx1"/>
                </a:solidFill>
                <a:effectLst/>
                <a:latin typeface="+mn-lt"/>
                <a:ea typeface="+mn-ea"/>
                <a:cs typeface="+mn-cs"/>
              </a:rPr>
              <a:t>councilors</a:t>
            </a:r>
            <a:r>
              <a:rPr lang="en-GB" sz="1200" kern="1200" dirty="0" smtClean="0">
                <a:solidFill>
                  <a:schemeClr val="tx1"/>
                </a:solidFill>
                <a:effectLst/>
                <a:latin typeface="+mn-lt"/>
                <a:ea typeface="+mn-ea"/>
                <a:cs typeface="+mn-cs"/>
              </a:rPr>
              <a:t> to talk to residents, examine the road conditions and make notes. This would enable the Standing Committee to make a decision based on facts they established first hand.</a:t>
            </a:r>
            <a:endParaRPr lang="en-GB" sz="16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some cases, community investigation may require actual detective work. For example, an advice office worker may want to report a factory owner to the Department of Labour for locking his workers overnight in the factory. The advice office worker may have to take photographs of the locked doors or film the workers operating behind locked doors. S/he can also get affidavits from worker to establish the facts and present a case to the Department of Labour.</a:t>
            </a:r>
            <a:endParaRPr lang="en-GB" sz="1600" kern="1200" dirty="0" smtClean="0">
              <a:solidFill>
                <a:schemeClr val="tx1"/>
              </a:solidFill>
              <a:effectLst/>
              <a:latin typeface="+mn-lt"/>
              <a:ea typeface="+mn-ea"/>
              <a:cs typeface="+mn-cs"/>
            </a:endParaRPr>
          </a:p>
          <a:p>
            <a:pPr lvl="1"/>
            <a:r>
              <a:rPr lang="en-GB" sz="1200" b="1" kern="1200" dirty="0" smtClean="0">
                <a:solidFill>
                  <a:schemeClr val="tx1"/>
                </a:solidFill>
                <a:effectLst/>
                <a:latin typeface="+mn-lt"/>
                <a:ea typeface="+mn-ea"/>
                <a:cs typeface="+mn-cs"/>
              </a:rPr>
              <a:t>Case studies </a:t>
            </a:r>
            <a:r>
              <a:rPr lang="en-GB" sz="1200" kern="1200" dirty="0" smtClean="0">
                <a:solidFill>
                  <a:schemeClr val="tx1"/>
                </a:solidFill>
                <a:effectLst/>
                <a:latin typeface="+mn-lt"/>
                <a:ea typeface="+mn-ea"/>
                <a:cs typeface="+mn-cs"/>
              </a:rPr>
              <a:t> Politicians and the public are often more easily swayed by stories they can identify with than by statistics. Finding people who can provide convincing first hand information is an important part of research. Key people and activists in the target community are good sources for finding people who can provide first-hand information. For example, the Department of Social Services and Population Development may want to find out the impact of drought on a rural village. Local people who have lived in the area for a long time will be able to provide compelling stories and anecdotal information on the impact of drought in the area and how the community has coped with this over the years.</a:t>
            </a:r>
            <a:endParaRPr lang="en-GB" sz="16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7E7AE19-A88E-4F01-8417-BB9EE38DDA43}" type="slidenum">
              <a:rPr lang="en-GB" smtClean="0"/>
              <a:t>8</a:t>
            </a:fld>
            <a:endParaRPr lang="en-GB"/>
          </a:p>
        </p:txBody>
      </p:sp>
    </p:spTree>
    <p:extLst>
      <p:ext uri="{BB962C8B-B14F-4D97-AF65-F5344CB8AC3E}">
        <p14:creationId xmlns:p14="http://schemas.microsoft.com/office/powerpoint/2010/main" val="1116488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F6F16CE-3201-403D-9BAF-CF12A8BC3417}" type="slidenum">
              <a:rPr lang="en-US" smtClean="0"/>
              <a:pPr>
                <a:defRPr/>
              </a:pPr>
              <a:t>‹#›</a:t>
            </a:fld>
            <a:endParaRPr lang="en-US"/>
          </a:p>
        </p:txBody>
      </p:sp>
    </p:spTree>
    <p:extLst>
      <p:ext uri="{BB962C8B-B14F-4D97-AF65-F5344CB8AC3E}">
        <p14:creationId xmlns:p14="http://schemas.microsoft.com/office/powerpoint/2010/main" val="189069978"/>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E85ABFF-E741-4CCA-8EBF-05B03E11A765}" type="slidenum">
              <a:rPr lang="en-US" smtClean="0"/>
              <a:pPr>
                <a:defRPr/>
              </a:pPr>
              <a:t>‹#›</a:t>
            </a:fld>
            <a:endParaRPr lang="en-US"/>
          </a:p>
        </p:txBody>
      </p:sp>
    </p:spTree>
    <p:extLst>
      <p:ext uri="{BB962C8B-B14F-4D97-AF65-F5344CB8AC3E}">
        <p14:creationId xmlns:p14="http://schemas.microsoft.com/office/powerpoint/2010/main" val="4216580707"/>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EF4D786-483F-4045-BCE4-61884936FA0B}" type="slidenum">
              <a:rPr lang="en-US" smtClean="0"/>
              <a:pPr>
                <a:defRPr/>
              </a:pPr>
              <a:t>‹#›</a:t>
            </a:fld>
            <a:endParaRPr lang="en-US"/>
          </a:p>
        </p:txBody>
      </p:sp>
    </p:spTree>
    <p:extLst>
      <p:ext uri="{BB962C8B-B14F-4D97-AF65-F5344CB8AC3E}">
        <p14:creationId xmlns:p14="http://schemas.microsoft.com/office/powerpoint/2010/main" val="241902729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BC2DB4EC-11F7-408D-A32C-F50EFE12DAFE}" type="slidenum">
              <a:rPr lang="en-US" smtClean="0"/>
              <a:pPr>
                <a:defRPr/>
              </a:pPr>
              <a:t>‹#›</a:t>
            </a:fld>
            <a:endParaRPr lang="en-US"/>
          </a:p>
        </p:txBody>
      </p:sp>
    </p:spTree>
    <p:extLst>
      <p:ext uri="{BB962C8B-B14F-4D97-AF65-F5344CB8AC3E}">
        <p14:creationId xmlns:p14="http://schemas.microsoft.com/office/powerpoint/2010/main" val="46428350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7A28ED7E-9857-497B-B39B-C5E48C086B0D}" type="slidenum">
              <a:rPr lang="en-US" smtClean="0"/>
              <a:pPr>
                <a:defRPr/>
              </a:pPr>
              <a:t>‹#›</a:t>
            </a:fld>
            <a:endParaRPr lang="en-US"/>
          </a:p>
        </p:txBody>
      </p:sp>
    </p:spTree>
    <p:extLst>
      <p:ext uri="{BB962C8B-B14F-4D97-AF65-F5344CB8AC3E}">
        <p14:creationId xmlns:p14="http://schemas.microsoft.com/office/powerpoint/2010/main" val="240077409"/>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pPr>
              <a:defRPr/>
            </a:pPr>
            <a:endParaRPr lang="en-US"/>
          </a:p>
        </p:txBody>
      </p:sp>
      <p:sp>
        <p:nvSpPr>
          <p:cNvPr id="5" name="Footer Placeholder 3"/>
          <p:cNvSpPr>
            <a:spLocks noGrp="1"/>
          </p:cNvSpPr>
          <p:nvPr>
            <p:ph type="ftr" sz="quarter" idx="11"/>
          </p:nvPr>
        </p:nvSpPr>
        <p:spPr/>
        <p:txBody>
          <a:bodyPr/>
          <a:lstStyle/>
          <a:p>
            <a:pPr>
              <a:defRPr/>
            </a:pPr>
            <a:endParaRPr lang="en-US"/>
          </a:p>
        </p:txBody>
      </p:sp>
      <p:sp>
        <p:nvSpPr>
          <p:cNvPr id="6" name="Slide Number Placeholder 4"/>
          <p:cNvSpPr>
            <a:spLocks noGrp="1"/>
          </p:cNvSpPr>
          <p:nvPr>
            <p:ph type="sldNum" sz="quarter" idx="12"/>
          </p:nvPr>
        </p:nvSpPr>
        <p:spPr/>
        <p:txBody>
          <a:bodyPr/>
          <a:lstStyle/>
          <a:p>
            <a:pPr>
              <a:defRPr/>
            </a:pPr>
            <a:fld id="{BE6446F4-408D-4EB4-BF4D-1C38BC9A80E4}" type="slidenum">
              <a:rPr lang="en-US" smtClean="0"/>
              <a:pPr>
                <a:defRPr/>
              </a:pPr>
              <a:t>‹#›</a:t>
            </a:fld>
            <a:endParaRPr lang="en-US"/>
          </a:p>
        </p:txBody>
      </p:sp>
    </p:spTree>
    <p:extLst>
      <p:ext uri="{BB962C8B-B14F-4D97-AF65-F5344CB8AC3E}">
        <p14:creationId xmlns:p14="http://schemas.microsoft.com/office/powerpoint/2010/main" val="2056194886"/>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US"/>
          </a:p>
        </p:txBody>
      </p:sp>
      <p:sp>
        <p:nvSpPr>
          <p:cNvPr id="5" name="Footer Placeholder 2"/>
          <p:cNvSpPr>
            <a:spLocks noGrp="1"/>
          </p:cNvSpPr>
          <p:nvPr>
            <p:ph type="ftr" sz="quarter" idx="11"/>
          </p:nvPr>
        </p:nvSpPr>
        <p:spPr/>
        <p:txBody>
          <a:bodyPr/>
          <a:lstStyle/>
          <a:p>
            <a:pPr>
              <a:defRPr/>
            </a:pPr>
            <a:endParaRPr lang="en-US"/>
          </a:p>
        </p:txBody>
      </p:sp>
      <p:sp>
        <p:nvSpPr>
          <p:cNvPr id="6" name="Slide Number Placeholder 3"/>
          <p:cNvSpPr>
            <a:spLocks noGrp="1"/>
          </p:cNvSpPr>
          <p:nvPr>
            <p:ph type="sldNum" sz="quarter" idx="12"/>
          </p:nvPr>
        </p:nvSpPr>
        <p:spPr/>
        <p:txBody>
          <a:bodyPr/>
          <a:lstStyle/>
          <a:p>
            <a:pPr>
              <a:defRPr/>
            </a:pPr>
            <a:fld id="{7F43FF33-E7CF-4E53-A4CC-0B54A56E88CC}" type="slidenum">
              <a:rPr lang="en-US" smtClean="0"/>
              <a:pPr>
                <a:defRPr/>
              </a:pPr>
              <a:t>‹#›</a:t>
            </a:fld>
            <a:endParaRPr lang="en-US"/>
          </a:p>
        </p:txBody>
      </p:sp>
    </p:spTree>
    <p:extLst>
      <p:ext uri="{BB962C8B-B14F-4D97-AF65-F5344CB8AC3E}">
        <p14:creationId xmlns:p14="http://schemas.microsoft.com/office/powerpoint/2010/main" val="785331404"/>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pPr>
              <a:defRPr/>
            </a:pPr>
            <a:endParaRPr lang="en-US"/>
          </a:p>
        </p:txBody>
      </p:sp>
      <p:sp>
        <p:nvSpPr>
          <p:cNvPr id="5" name="Footer Placeholder 5"/>
          <p:cNvSpPr>
            <a:spLocks noGrp="1"/>
          </p:cNvSpPr>
          <p:nvPr>
            <p:ph type="ftr" sz="quarter" idx="11"/>
          </p:nvPr>
        </p:nvSpPr>
        <p:spPr/>
        <p:txBody>
          <a:bodyPr/>
          <a:lstStyle/>
          <a:p>
            <a:pPr>
              <a:defRPr/>
            </a:pPr>
            <a:endParaRPr lang="en-US"/>
          </a:p>
        </p:txBody>
      </p:sp>
      <p:sp>
        <p:nvSpPr>
          <p:cNvPr id="6" name="Slide Number Placeholder 6"/>
          <p:cNvSpPr>
            <a:spLocks noGrp="1"/>
          </p:cNvSpPr>
          <p:nvPr>
            <p:ph type="sldNum" sz="quarter" idx="12"/>
          </p:nvPr>
        </p:nvSpPr>
        <p:spPr/>
        <p:txBody>
          <a:bodyPr/>
          <a:lstStyle/>
          <a:p>
            <a:pPr>
              <a:defRPr/>
            </a:pPr>
            <a:fld id="{771A6FEA-E375-4E81-90F4-91D5DD1199F5}" type="slidenum">
              <a:rPr lang="en-US" smtClean="0"/>
              <a:pPr>
                <a:defRPr/>
              </a:pPr>
              <a:t>‹#›</a:t>
            </a:fld>
            <a:endParaRPr lang="en-US"/>
          </a:p>
        </p:txBody>
      </p:sp>
    </p:spTree>
    <p:extLst>
      <p:ext uri="{BB962C8B-B14F-4D97-AF65-F5344CB8AC3E}">
        <p14:creationId xmlns:p14="http://schemas.microsoft.com/office/powerpoint/2010/main" val="2155475389"/>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C1AAE45-9F18-4CF6-B541-D17811A96554}" type="slidenum">
              <a:rPr lang="en-US" smtClean="0"/>
              <a:pPr>
                <a:defRPr/>
              </a:pPr>
              <a:t>‹#›</a:t>
            </a:fld>
            <a:endParaRPr lang="en-US"/>
          </a:p>
        </p:txBody>
      </p:sp>
    </p:spTree>
    <p:extLst>
      <p:ext uri="{BB962C8B-B14F-4D97-AF65-F5344CB8AC3E}">
        <p14:creationId xmlns:p14="http://schemas.microsoft.com/office/powerpoint/2010/main" val="2538495413"/>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27BADE7D-B8F8-40C3-B648-D892FCFB9A4E}" type="slidenum">
              <a:rPr lang="en-US" smtClean="0"/>
              <a:pPr>
                <a:defRPr/>
              </a:pPr>
              <a:t>‹#›</a:t>
            </a:fld>
            <a:endParaRPr lang="en-US"/>
          </a:p>
        </p:txBody>
      </p:sp>
    </p:spTree>
    <p:extLst>
      <p:ext uri="{BB962C8B-B14F-4D97-AF65-F5344CB8AC3E}">
        <p14:creationId xmlns:p14="http://schemas.microsoft.com/office/powerpoint/2010/main" val="2459938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7BADE7D-B8F8-40C3-B648-D892FCFB9A4E}" type="slidenum">
              <a:rPr lang="en-US" smtClean="0"/>
              <a:pPr>
                <a:defRPr/>
              </a:pPr>
              <a:t>‹#›</a:t>
            </a:fld>
            <a:endParaRPr lang="en-US"/>
          </a:p>
        </p:txBody>
      </p:sp>
    </p:spTree>
    <p:extLst>
      <p:ext uri="{BB962C8B-B14F-4D97-AF65-F5344CB8AC3E}">
        <p14:creationId xmlns:p14="http://schemas.microsoft.com/office/powerpoint/2010/main" val="4096499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7BADE7D-B8F8-40C3-B648-D892FCFB9A4E}" type="slidenum">
              <a:rPr lang="en-US" smtClean="0"/>
              <a:pPr>
                <a:defRPr/>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4120294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7BADE7D-B8F8-40C3-B648-D892FCFB9A4E}" type="slidenum">
              <a:rPr lang="en-US" smtClean="0"/>
              <a:pPr>
                <a:defRPr/>
              </a:pPr>
              <a:t>‹#›</a:t>
            </a:fld>
            <a:endParaRPr lang="en-US"/>
          </a:p>
        </p:txBody>
      </p:sp>
    </p:spTree>
    <p:extLst>
      <p:ext uri="{BB962C8B-B14F-4D97-AF65-F5344CB8AC3E}">
        <p14:creationId xmlns:p14="http://schemas.microsoft.com/office/powerpoint/2010/main" val="216910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7BADE7D-B8F8-40C3-B648-D892FCFB9A4E}" type="slidenum">
              <a:rPr lang="en-US" smtClean="0"/>
              <a:pPr>
                <a:defRPr/>
              </a:pPr>
              <a:t>‹#›</a:t>
            </a:fld>
            <a:endParaRPr lang="en-US"/>
          </a:p>
        </p:txBody>
      </p:sp>
    </p:spTree>
    <p:extLst>
      <p:ext uri="{BB962C8B-B14F-4D97-AF65-F5344CB8AC3E}">
        <p14:creationId xmlns:p14="http://schemas.microsoft.com/office/powerpoint/2010/main" val="8889373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7BADE7D-B8F8-40C3-B648-D892FCFB9A4E}" type="slidenum">
              <a:rPr lang="en-US" smtClean="0"/>
              <a:pPr>
                <a:defRPr/>
              </a:pPr>
              <a:t>‹#›</a:t>
            </a:fld>
            <a:endParaRPr lang="en-US"/>
          </a:p>
        </p:txBody>
      </p:sp>
    </p:spTree>
    <p:extLst>
      <p:ext uri="{BB962C8B-B14F-4D97-AF65-F5344CB8AC3E}">
        <p14:creationId xmlns:p14="http://schemas.microsoft.com/office/powerpoint/2010/main" val="481783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44E0523-AA0F-4E45-B585-E0A3207C6BE7}" type="slidenum">
              <a:rPr lang="en-US" smtClean="0"/>
              <a:pPr>
                <a:defRPr/>
              </a:pPr>
              <a:t>‹#›</a:t>
            </a:fld>
            <a:endParaRPr lang="en-US"/>
          </a:p>
        </p:txBody>
      </p:sp>
    </p:spTree>
    <p:extLst>
      <p:ext uri="{BB962C8B-B14F-4D97-AF65-F5344CB8AC3E}">
        <p14:creationId xmlns:p14="http://schemas.microsoft.com/office/powerpoint/2010/main" val="1371723388"/>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53D780A0-C60E-41C6-9C9B-97BA08F2F92A}" type="slidenum">
              <a:rPr lang="en-US" smtClean="0"/>
              <a:pPr>
                <a:defRPr/>
              </a:pPr>
              <a:t>‹#›</a:t>
            </a:fld>
            <a:endParaRPr lang="en-US"/>
          </a:p>
        </p:txBody>
      </p:sp>
    </p:spTree>
    <p:extLst>
      <p:ext uri="{BB962C8B-B14F-4D97-AF65-F5344CB8AC3E}">
        <p14:creationId xmlns:p14="http://schemas.microsoft.com/office/powerpoint/2010/main" val="878095002"/>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27BADE7D-B8F8-40C3-B648-D892FCFB9A4E}" type="slidenum">
              <a:rPr lang="en-US" smtClean="0"/>
              <a:pPr>
                <a:defRPr/>
              </a:pPr>
              <a:t>‹#›</a:t>
            </a:fld>
            <a:endParaRPr lang="en-US"/>
          </a:p>
        </p:txBody>
      </p:sp>
    </p:spTree>
    <p:extLst>
      <p:ext uri="{BB962C8B-B14F-4D97-AF65-F5344CB8AC3E}">
        <p14:creationId xmlns:p14="http://schemas.microsoft.com/office/powerpoint/2010/main" val="324985258"/>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iming>
    <p:tnLst>
      <p:par>
        <p:cTn id="1" dur="indefinite" restart="never" nodeType="tmRoot"/>
      </p:par>
    </p:tnLst>
  </p:timing>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pup5eVSbGk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youtube.com/watch?v=0rZOXhFEGk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resmind.swap.ac.uk/content/02_what_is/what_is_index.ht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533506" y="4114782"/>
            <a:ext cx="8153400" cy="1295400"/>
          </a:xfrm>
        </p:spPr>
        <p:txBody>
          <a:bodyPr/>
          <a:lstStyle/>
          <a:p>
            <a:pPr eaLnBrk="1" hangingPunct="1"/>
            <a:r>
              <a:rPr lang="en-US" altLang="en-US" b="1" u="none" dirty="0" smtClean="0"/>
              <a:t>Introduction to </a:t>
            </a:r>
            <a:br>
              <a:rPr lang="en-US" altLang="en-US" b="1" u="none" dirty="0" smtClean="0"/>
            </a:br>
            <a:r>
              <a:rPr lang="en-US" altLang="en-US" b="1" u="none" dirty="0" smtClean="0"/>
              <a:t>Research </a:t>
            </a:r>
            <a:br>
              <a:rPr lang="en-US" altLang="en-US" b="1" u="none" dirty="0" smtClean="0"/>
            </a:br>
            <a:r>
              <a:rPr lang="en-US" altLang="en-US" b="1" u="none" dirty="0" smtClean="0"/>
              <a:t>Skills</a:t>
            </a:r>
          </a:p>
        </p:txBody>
      </p:sp>
      <p:sp>
        <p:nvSpPr>
          <p:cNvPr id="3075" name="Rectangle 3"/>
          <p:cNvSpPr>
            <a:spLocks noGrp="1" noChangeArrowheads="1"/>
          </p:cNvSpPr>
          <p:nvPr>
            <p:ph type="subTitle" idx="1"/>
          </p:nvPr>
        </p:nvSpPr>
        <p:spPr>
          <a:xfrm>
            <a:off x="6858000" y="6172200"/>
            <a:ext cx="1981200" cy="457200"/>
          </a:xfrm>
        </p:spPr>
        <p:txBody>
          <a:bodyPr>
            <a:normAutofit fontScale="70000" lnSpcReduction="20000"/>
          </a:bodyPr>
          <a:lstStyle/>
          <a:p>
            <a:pPr eaLnBrk="1" hangingPunct="1"/>
            <a:r>
              <a:rPr lang="en-US" altLang="en-US" smtClean="0"/>
              <a:t>Sylvia Hoffmann </a:t>
            </a:r>
          </a:p>
        </p:txBody>
      </p:sp>
      <p:pic>
        <p:nvPicPr>
          <p:cNvPr id="3076" name="Picture 4" descr="F:\WORK\04 - TSD\TSD logo 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28600"/>
            <a:ext cx="952500" cy="127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55997" y="3348244"/>
            <a:ext cx="3430909" cy="2061938"/>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US" altLang="en-US" smtClean="0"/>
              <a:t>Contents</a:t>
            </a:r>
          </a:p>
        </p:txBody>
      </p:sp>
      <p:grpSp>
        <p:nvGrpSpPr>
          <p:cNvPr id="2" name="Group 3"/>
          <p:cNvGrpSpPr>
            <a:grpSpLocks/>
          </p:cNvGrpSpPr>
          <p:nvPr/>
        </p:nvGrpSpPr>
        <p:grpSpPr bwMode="auto">
          <a:xfrm>
            <a:off x="2005013" y="2771775"/>
            <a:ext cx="5310187" cy="609600"/>
            <a:chOff x="0" y="0"/>
            <a:chExt cx="3345" cy="384"/>
          </a:xfrm>
        </p:grpSpPr>
        <p:grpSp>
          <p:nvGrpSpPr>
            <p:cNvPr id="4146" name="Group 4"/>
            <p:cNvGrpSpPr>
              <a:grpSpLocks/>
            </p:cNvGrpSpPr>
            <p:nvPr/>
          </p:nvGrpSpPr>
          <p:grpSpPr bwMode="auto">
            <a:xfrm>
              <a:off x="0" y="0"/>
              <a:ext cx="384" cy="384"/>
              <a:chOff x="0" y="0"/>
              <a:chExt cx="384" cy="384"/>
            </a:xfrm>
          </p:grpSpPr>
          <p:sp>
            <p:nvSpPr>
              <p:cNvPr id="6149" name="Oval 5"/>
              <p:cNvSpPr>
                <a:spLocks noChangeArrowheads="1"/>
              </p:cNvSpPr>
              <p:nvPr/>
            </p:nvSpPr>
            <p:spPr bwMode="auto">
              <a:xfrm>
                <a:off x="0" y="0"/>
                <a:ext cx="384" cy="384"/>
              </a:xfrm>
              <a:prstGeom prst="ellipse">
                <a:avLst/>
              </a:prstGeom>
              <a:gradFill rotWithShape="1">
                <a:gsLst>
                  <a:gs pos="0">
                    <a:schemeClr val="accent2">
                      <a:gamma/>
                      <a:tint val="0"/>
                      <a:invGamma/>
                    </a:schemeClr>
                  </a:gs>
                  <a:gs pos="50000">
                    <a:schemeClr val="accent2"/>
                  </a:gs>
                  <a:gs pos="100000">
                    <a:schemeClr val="accent2">
                      <a:gamma/>
                      <a:tint val="0"/>
                      <a:invGamma/>
                    </a:schemeClr>
                  </a:gs>
                </a:gsLst>
                <a:lin ang="27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50" name="Oval 6"/>
              <p:cNvSpPr>
                <a:spLocks noChangeArrowheads="1"/>
              </p:cNvSpPr>
              <p:nvPr/>
            </p:nvSpPr>
            <p:spPr bwMode="auto">
              <a:xfrm>
                <a:off x="0" y="0"/>
                <a:ext cx="384" cy="384"/>
              </a:xfrm>
              <a:prstGeom prst="ellipse">
                <a:avLst/>
              </a:prstGeom>
              <a:gradFill rotWithShape="1">
                <a:gsLst>
                  <a:gs pos="0">
                    <a:schemeClr val="accent2">
                      <a:alpha val="31999"/>
                    </a:schemeClr>
                  </a:gs>
                  <a:gs pos="100000">
                    <a:schemeClr val="accent2">
                      <a:gamma/>
                      <a:shade val="0"/>
                      <a:invGamma/>
                      <a:alpha val="89999"/>
                    </a:schemeClr>
                  </a:gs>
                </a:gsLst>
                <a:lin ang="27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51" name="Oval 7"/>
              <p:cNvSpPr>
                <a:spLocks noChangeArrowheads="1"/>
              </p:cNvSpPr>
              <p:nvPr/>
            </p:nvSpPr>
            <p:spPr bwMode="auto">
              <a:xfrm>
                <a:off x="25" y="25"/>
                <a:ext cx="334" cy="334"/>
              </a:xfrm>
              <a:prstGeom prst="ellipse">
                <a:avLst/>
              </a:prstGeom>
              <a:gradFill rotWithShape="1">
                <a:gsLst>
                  <a:gs pos="0">
                    <a:schemeClr val="accent2">
                      <a:gamma/>
                      <a:shade val="54118"/>
                      <a:invGamma/>
                    </a:schemeClr>
                  </a:gs>
                  <a:gs pos="50000">
                    <a:schemeClr val="accent2"/>
                  </a:gs>
                  <a:gs pos="100000">
                    <a:schemeClr val="accent2">
                      <a:gamma/>
                      <a:shade val="54118"/>
                      <a:invGamma/>
                    </a:schemeClr>
                  </a:gs>
                </a:gsLst>
                <a:lin ang="18900000" scaled="1"/>
              </a:gradFill>
              <a:ln w="9525">
                <a:noFill/>
                <a:round/>
                <a:headEnd/>
                <a:tailEnd/>
              </a:ln>
              <a:effectLst/>
            </p:spPr>
            <p:txBody>
              <a:bodyPr anchor="ctr">
                <a:spAutoFit/>
              </a:bodyPr>
              <a:lstStyle/>
              <a:p>
                <a:pPr>
                  <a:defRPr/>
                </a:pPr>
                <a:endParaRPr lang="en-GB">
                  <a:latin typeface="Arial" pitchFamily="34" charset="0"/>
                </a:endParaRPr>
              </a:p>
            </p:txBody>
          </p:sp>
          <p:sp>
            <p:nvSpPr>
              <p:cNvPr id="6152" name="Oval 8"/>
              <p:cNvSpPr>
                <a:spLocks noChangeArrowheads="1"/>
              </p:cNvSpPr>
              <p:nvPr/>
            </p:nvSpPr>
            <p:spPr bwMode="auto">
              <a:xfrm>
                <a:off x="50" y="50"/>
                <a:ext cx="334" cy="334"/>
              </a:xfrm>
              <a:prstGeom prst="ellipse">
                <a:avLst/>
              </a:prstGeom>
              <a:gradFill rotWithShape="1">
                <a:gsLst>
                  <a:gs pos="0">
                    <a:schemeClr val="accent2">
                      <a:gamma/>
                      <a:shade val="63529"/>
                      <a:invGamma/>
                    </a:schemeClr>
                  </a:gs>
                  <a:gs pos="100000">
                    <a:schemeClr val="accent2">
                      <a:alpha val="0"/>
                    </a:schemeClr>
                  </a:gs>
                </a:gsLst>
                <a:lin ang="2700000" scaled="1"/>
              </a:gradFill>
              <a:ln w="9525">
                <a:noFill/>
                <a:round/>
                <a:headEnd/>
                <a:tailEnd/>
              </a:ln>
              <a:effectLst/>
            </p:spPr>
            <p:txBody>
              <a:bodyPr anchor="ctr">
                <a:spAutoFit/>
              </a:bodyPr>
              <a:lstStyle/>
              <a:p>
                <a:pPr>
                  <a:defRPr/>
                </a:pPr>
                <a:endParaRPr lang="en-GB">
                  <a:latin typeface="Arial" pitchFamily="34" charset="0"/>
                </a:endParaRPr>
              </a:p>
            </p:txBody>
          </p:sp>
          <p:sp>
            <p:nvSpPr>
              <p:cNvPr id="4154" name="Oval 9"/>
              <p:cNvSpPr>
                <a:spLocks noChangeArrowheads="1"/>
              </p:cNvSpPr>
              <p:nvPr/>
            </p:nvSpPr>
            <p:spPr bwMode="auto">
              <a:xfrm>
                <a:off x="43" y="42"/>
                <a:ext cx="300" cy="300"/>
              </a:xfrm>
              <a:prstGeom prst="ellipse">
                <a:avLst/>
              </a:pr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p>
                <a:endParaRPr lang="en-GB" altLang="en-US"/>
              </a:p>
            </p:txBody>
          </p:sp>
          <p:sp>
            <p:nvSpPr>
              <p:cNvPr id="4155" name="Oval 10"/>
              <p:cNvSpPr>
                <a:spLocks noChangeArrowheads="1"/>
              </p:cNvSpPr>
              <p:nvPr/>
            </p:nvSpPr>
            <p:spPr bwMode="auto">
              <a:xfrm>
                <a:off x="48" y="47"/>
                <a:ext cx="291" cy="291"/>
              </a:xfrm>
              <a:prstGeom prst="ellipse">
                <a:avLst/>
              </a:prstGeom>
              <a:gradFill rotWithShape="1">
                <a:gsLst>
                  <a:gs pos="0">
                    <a:srgbClr val="595959"/>
                  </a:gs>
                  <a:gs pos="100000">
                    <a:srgbClr val="C0C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56" name="Oval 11"/>
              <p:cNvSpPr>
                <a:spLocks noChangeArrowheads="1"/>
              </p:cNvSpPr>
              <p:nvPr/>
            </p:nvSpPr>
            <p:spPr bwMode="auto">
              <a:xfrm>
                <a:off x="52" y="49"/>
                <a:ext cx="283" cy="283"/>
              </a:xfrm>
              <a:prstGeom prst="ellipse">
                <a:avLst/>
              </a:prstGeom>
              <a:gradFill rotWithShape="1">
                <a:gsLst>
                  <a:gs pos="0">
                    <a:srgbClr val="C0C0C0">
                      <a:alpha val="0"/>
                    </a:srgbClr>
                  </a:gs>
                  <a:gs pos="100000">
                    <a:srgbClr val="E9E9E9"/>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57" name="Oval 12"/>
              <p:cNvSpPr>
                <a:spLocks noChangeArrowheads="1"/>
              </p:cNvSpPr>
              <p:nvPr/>
            </p:nvSpPr>
            <p:spPr bwMode="auto">
              <a:xfrm>
                <a:off x="55" y="51"/>
                <a:ext cx="270" cy="265"/>
              </a:xfrm>
              <a:prstGeom prst="ellipse">
                <a:avLst/>
              </a:prstGeom>
              <a:gradFill rotWithShape="1">
                <a:gsLst>
                  <a:gs pos="0">
                    <a:srgbClr val="989898"/>
                  </a:gs>
                  <a:gs pos="100000">
                    <a:srgbClr val="C0C0C0">
                      <a:alpha val="4800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58" name="Oval 13"/>
              <p:cNvSpPr>
                <a:spLocks noChangeArrowheads="1"/>
              </p:cNvSpPr>
              <p:nvPr/>
            </p:nvSpPr>
            <p:spPr bwMode="auto">
              <a:xfrm>
                <a:off x="70" y="59"/>
                <a:ext cx="240" cy="215"/>
              </a:xfrm>
              <a:prstGeom prst="ellipse">
                <a:avLst/>
              </a:prstGeom>
              <a:gradFill rotWithShape="1">
                <a:gsLst>
                  <a:gs pos="0">
                    <a:srgbClr val="FFFFFF"/>
                  </a:gs>
                  <a:gs pos="100000">
                    <a:srgbClr val="C0C0C0">
                      <a:alpha val="37999"/>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grpSp>
        <p:sp>
          <p:nvSpPr>
            <p:cNvPr id="4147" name="Line 14"/>
            <p:cNvSpPr>
              <a:spLocks noChangeShapeType="1"/>
            </p:cNvSpPr>
            <p:nvPr/>
          </p:nvSpPr>
          <p:spPr bwMode="auto">
            <a:xfrm>
              <a:off x="321" y="354"/>
              <a:ext cx="3024" cy="1"/>
            </a:xfrm>
            <a:prstGeom prst="line">
              <a:avLst/>
            </a:prstGeom>
            <a:noFill/>
            <a:ln w="25400">
              <a:solidFill>
                <a:schemeClr val="tx2"/>
              </a:solidFill>
              <a:prstDash val="sysDot"/>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148" name="Text Box 15"/>
            <p:cNvSpPr txBox="1">
              <a:spLocks noChangeArrowheads="1"/>
            </p:cNvSpPr>
            <p:nvPr/>
          </p:nvSpPr>
          <p:spPr bwMode="auto">
            <a:xfrm>
              <a:off x="465" y="18"/>
              <a:ext cx="27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t>Why do you need to do it? </a:t>
              </a:r>
            </a:p>
          </p:txBody>
        </p:sp>
        <p:sp>
          <p:nvSpPr>
            <p:cNvPr id="4149" name="Text Box 16"/>
            <p:cNvSpPr txBox="1">
              <a:spLocks noChangeArrowheads="1"/>
            </p:cNvSpPr>
            <p:nvPr/>
          </p:nvSpPr>
          <p:spPr bwMode="auto">
            <a:xfrm>
              <a:off x="81" y="53"/>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solidFill>
                    <a:schemeClr val="bg2"/>
                  </a:solidFill>
                </a:rPr>
                <a:t>2</a:t>
              </a:r>
            </a:p>
          </p:txBody>
        </p:sp>
      </p:grpSp>
      <p:grpSp>
        <p:nvGrpSpPr>
          <p:cNvPr id="4" name="Group 17"/>
          <p:cNvGrpSpPr>
            <a:grpSpLocks/>
          </p:cNvGrpSpPr>
          <p:nvPr/>
        </p:nvGrpSpPr>
        <p:grpSpPr bwMode="auto">
          <a:xfrm>
            <a:off x="2024063" y="4572000"/>
            <a:ext cx="5291137" cy="609600"/>
            <a:chOff x="0" y="0"/>
            <a:chExt cx="3333" cy="384"/>
          </a:xfrm>
        </p:grpSpPr>
        <p:grpSp>
          <p:nvGrpSpPr>
            <p:cNvPr id="4133" name="Group 18"/>
            <p:cNvGrpSpPr>
              <a:grpSpLocks/>
            </p:cNvGrpSpPr>
            <p:nvPr/>
          </p:nvGrpSpPr>
          <p:grpSpPr bwMode="auto">
            <a:xfrm>
              <a:off x="0" y="0"/>
              <a:ext cx="384" cy="384"/>
              <a:chOff x="0" y="0"/>
              <a:chExt cx="384" cy="384"/>
            </a:xfrm>
          </p:grpSpPr>
          <p:sp>
            <p:nvSpPr>
              <p:cNvPr id="6163" name="Oval 19"/>
              <p:cNvSpPr>
                <a:spLocks noChangeArrowheads="1"/>
              </p:cNvSpPr>
              <p:nvPr/>
            </p:nvSpPr>
            <p:spPr bwMode="auto">
              <a:xfrm>
                <a:off x="0" y="0"/>
                <a:ext cx="384" cy="384"/>
              </a:xfrm>
              <a:prstGeom prst="ellipse">
                <a:avLst/>
              </a:prstGeom>
              <a:gradFill rotWithShape="1">
                <a:gsLst>
                  <a:gs pos="0">
                    <a:schemeClr val="accent2">
                      <a:gamma/>
                      <a:tint val="0"/>
                      <a:invGamma/>
                    </a:schemeClr>
                  </a:gs>
                  <a:gs pos="50000">
                    <a:schemeClr val="accent2"/>
                  </a:gs>
                  <a:gs pos="100000">
                    <a:schemeClr val="accent2">
                      <a:gamma/>
                      <a:tint val="0"/>
                      <a:invGamma/>
                    </a:schemeClr>
                  </a:gs>
                </a:gsLst>
                <a:lin ang="27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64" name="Oval 20"/>
              <p:cNvSpPr>
                <a:spLocks noChangeArrowheads="1"/>
              </p:cNvSpPr>
              <p:nvPr/>
            </p:nvSpPr>
            <p:spPr bwMode="auto">
              <a:xfrm>
                <a:off x="0" y="0"/>
                <a:ext cx="384" cy="384"/>
              </a:xfrm>
              <a:prstGeom prst="ellipse">
                <a:avLst/>
              </a:prstGeom>
              <a:gradFill rotWithShape="1">
                <a:gsLst>
                  <a:gs pos="0">
                    <a:schemeClr val="accent2">
                      <a:alpha val="31999"/>
                    </a:schemeClr>
                  </a:gs>
                  <a:gs pos="100000">
                    <a:schemeClr val="accent2">
                      <a:gamma/>
                      <a:shade val="0"/>
                      <a:invGamma/>
                      <a:alpha val="89999"/>
                    </a:schemeClr>
                  </a:gs>
                </a:gsLst>
                <a:lin ang="27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65" name="Oval 21"/>
              <p:cNvSpPr>
                <a:spLocks noChangeArrowheads="1"/>
              </p:cNvSpPr>
              <p:nvPr/>
            </p:nvSpPr>
            <p:spPr bwMode="auto">
              <a:xfrm>
                <a:off x="25" y="25"/>
                <a:ext cx="334" cy="334"/>
              </a:xfrm>
              <a:prstGeom prst="ellipse">
                <a:avLst/>
              </a:prstGeom>
              <a:gradFill rotWithShape="1">
                <a:gsLst>
                  <a:gs pos="0">
                    <a:schemeClr val="accent2">
                      <a:gamma/>
                      <a:shade val="54118"/>
                      <a:invGamma/>
                    </a:schemeClr>
                  </a:gs>
                  <a:gs pos="50000">
                    <a:schemeClr val="accent2"/>
                  </a:gs>
                  <a:gs pos="100000">
                    <a:schemeClr val="accent2">
                      <a:gamma/>
                      <a:shade val="54118"/>
                      <a:invGamma/>
                    </a:schemeClr>
                  </a:gs>
                </a:gsLst>
                <a:lin ang="18900000" scaled="1"/>
              </a:gradFill>
              <a:ln w="9525">
                <a:noFill/>
                <a:round/>
                <a:headEnd/>
                <a:tailEnd/>
              </a:ln>
              <a:effectLst/>
            </p:spPr>
            <p:txBody>
              <a:bodyPr anchor="ctr">
                <a:spAutoFit/>
              </a:bodyPr>
              <a:lstStyle/>
              <a:p>
                <a:pPr>
                  <a:defRPr/>
                </a:pPr>
                <a:endParaRPr lang="en-GB">
                  <a:latin typeface="Arial" pitchFamily="34" charset="0"/>
                </a:endParaRPr>
              </a:p>
            </p:txBody>
          </p:sp>
          <p:sp>
            <p:nvSpPr>
              <p:cNvPr id="6166" name="Oval 22"/>
              <p:cNvSpPr>
                <a:spLocks noChangeArrowheads="1"/>
              </p:cNvSpPr>
              <p:nvPr/>
            </p:nvSpPr>
            <p:spPr bwMode="auto">
              <a:xfrm>
                <a:off x="50" y="50"/>
                <a:ext cx="334" cy="334"/>
              </a:xfrm>
              <a:prstGeom prst="ellipse">
                <a:avLst/>
              </a:prstGeom>
              <a:gradFill rotWithShape="1">
                <a:gsLst>
                  <a:gs pos="0">
                    <a:schemeClr val="accent2">
                      <a:gamma/>
                      <a:shade val="63529"/>
                      <a:invGamma/>
                    </a:schemeClr>
                  </a:gs>
                  <a:gs pos="100000">
                    <a:schemeClr val="accent2">
                      <a:alpha val="0"/>
                    </a:schemeClr>
                  </a:gs>
                </a:gsLst>
                <a:lin ang="2700000" scaled="1"/>
              </a:gradFill>
              <a:ln w="9525">
                <a:noFill/>
                <a:round/>
                <a:headEnd/>
                <a:tailEnd/>
              </a:ln>
              <a:effectLst/>
            </p:spPr>
            <p:txBody>
              <a:bodyPr anchor="ctr">
                <a:spAutoFit/>
              </a:bodyPr>
              <a:lstStyle/>
              <a:p>
                <a:pPr>
                  <a:defRPr/>
                </a:pPr>
                <a:endParaRPr lang="en-GB">
                  <a:latin typeface="Arial" pitchFamily="34" charset="0"/>
                </a:endParaRPr>
              </a:p>
            </p:txBody>
          </p:sp>
          <p:sp>
            <p:nvSpPr>
              <p:cNvPr id="4141" name="Oval 23"/>
              <p:cNvSpPr>
                <a:spLocks noChangeArrowheads="1"/>
              </p:cNvSpPr>
              <p:nvPr/>
            </p:nvSpPr>
            <p:spPr bwMode="auto">
              <a:xfrm>
                <a:off x="43" y="42"/>
                <a:ext cx="300" cy="300"/>
              </a:xfrm>
              <a:prstGeom prst="ellipse">
                <a:avLst/>
              </a:pr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p>
                <a:endParaRPr lang="en-GB" altLang="en-US"/>
              </a:p>
            </p:txBody>
          </p:sp>
          <p:sp>
            <p:nvSpPr>
              <p:cNvPr id="4142" name="Oval 24"/>
              <p:cNvSpPr>
                <a:spLocks noChangeArrowheads="1"/>
              </p:cNvSpPr>
              <p:nvPr/>
            </p:nvSpPr>
            <p:spPr bwMode="auto">
              <a:xfrm>
                <a:off x="48" y="47"/>
                <a:ext cx="291" cy="291"/>
              </a:xfrm>
              <a:prstGeom prst="ellipse">
                <a:avLst/>
              </a:prstGeom>
              <a:gradFill rotWithShape="1">
                <a:gsLst>
                  <a:gs pos="0">
                    <a:srgbClr val="595959"/>
                  </a:gs>
                  <a:gs pos="100000">
                    <a:srgbClr val="C0C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43" name="Oval 25"/>
              <p:cNvSpPr>
                <a:spLocks noChangeArrowheads="1"/>
              </p:cNvSpPr>
              <p:nvPr/>
            </p:nvSpPr>
            <p:spPr bwMode="auto">
              <a:xfrm>
                <a:off x="52" y="49"/>
                <a:ext cx="283" cy="283"/>
              </a:xfrm>
              <a:prstGeom prst="ellipse">
                <a:avLst/>
              </a:prstGeom>
              <a:gradFill rotWithShape="1">
                <a:gsLst>
                  <a:gs pos="0">
                    <a:srgbClr val="C0C0C0">
                      <a:alpha val="0"/>
                    </a:srgbClr>
                  </a:gs>
                  <a:gs pos="100000">
                    <a:srgbClr val="E9E9E9"/>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44" name="Oval 26"/>
              <p:cNvSpPr>
                <a:spLocks noChangeArrowheads="1"/>
              </p:cNvSpPr>
              <p:nvPr/>
            </p:nvSpPr>
            <p:spPr bwMode="auto">
              <a:xfrm>
                <a:off x="55" y="51"/>
                <a:ext cx="270" cy="265"/>
              </a:xfrm>
              <a:prstGeom prst="ellipse">
                <a:avLst/>
              </a:prstGeom>
              <a:gradFill rotWithShape="1">
                <a:gsLst>
                  <a:gs pos="0">
                    <a:srgbClr val="989898"/>
                  </a:gs>
                  <a:gs pos="100000">
                    <a:srgbClr val="C0C0C0">
                      <a:alpha val="4800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45" name="Oval 27"/>
              <p:cNvSpPr>
                <a:spLocks noChangeArrowheads="1"/>
              </p:cNvSpPr>
              <p:nvPr/>
            </p:nvSpPr>
            <p:spPr bwMode="auto">
              <a:xfrm>
                <a:off x="70" y="59"/>
                <a:ext cx="240" cy="215"/>
              </a:xfrm>
              <a:prstGeom prst="ellipse">
                <a:avLst/>
              </a:prstGeom>
              <a:gradFill rotWithShape="1">
                <a:gsLst>
                  <a:gs pos="0">
                    <a:srgbClr val="FFFFFF"/>
                  </a:gs>
                  <a:gs pos="100000">
                    <a:srgbClr val="C0C0C0">
                      <a:alpha val="37999"/>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grpSp>
        <p:sp>
          <p:nvSpPr>
            <p:cNvPr id="4134" name="Line 28"/>
            <p:cNvSpPr>
              <a:spLocks noChangeShapeType="1"/>
            </p:cNvSpPr>
            <p:nvPr/>
          </p:nvSpPr>
          <p:spPr bwMode="auto">
            <a:xfrm>
              <a:off x="309" y="358"/>
              <a:ext cx="3024" cy="1"/>
            </a:xfrm>
            <a:prstGeom prst="line">
              <a:avLst/>
            </a:prstGeom>
            <a:noFill/>
            <a:ln w="25400">
              <a:solidFill>
                <a:schemeClr val="tx2"/>
              </a:solidFill>
              <a:prstDash val="sysDot"/>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135" name="Text Box 29"/>
            <p:cNvSpPr txBox="1">
              <a:spLocks noChangeArrowheads="1"/>
            </p:cNvSpPr>
            <p:nvPr/>
          </p:nvSpPr>
          <p:spPr bwMode="auto">
            <a:xfrm>
              <a:off x="453" y="22"/>
              <a:ext cx="27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dirty="0" smtClean="0"/>
                <a:t>Different types of research</a:t>
              </a:r>
              <a:endParaRPr lang="en-US" altLang="en-US" sz="2400" b="1" dirty="0"/>
            </a:p>
          </p:txBody>
        </p:sp>
        <p:sp>
          <p:nvSpPr>
            <p:cNvPr id="4136" name="Text Box 30"/>
            <p:cNvSpPr txBox="1">
              <a:spLocks noChangeArrowheads="1"/>
            </p:cNvSpPr>
            <p:nvPr/>
          </p:nvSpPr>
          <p:spPr bwMode="auto">
            <a:xfrm>
              <a:off x="87" y="43"/>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solidFill>
                    <a:schemeClr val="bg2"/>
                  </a:solidFill>
                </a:rPr>
                <a:t>4</a:t>
              </a:r>
            </a:p>
          </p:txBody>
        </p:sp>
      </p:grpSp>
      <p:grpSp>
        <p:nvGrpSpPr>
          <p:cNvPr id="6" name="Group 31"/>
          <p:cNvGrpSpPr>
            <a:grpSpLocks/>
          </p:cNvGrpSpPr>
          <p:nvPr/>
        </p:nvGrpSpPr>
        <p:grpSpPr bwMode="auto">
          <a:xfrm>
            <a:off x="1981200" y="1885950"/>
            <a:ext cx="5334000" cy="628650"/>
            <a:chOff x="0" y="0"/>
            <a:chExt cx="3360" cy="396"/>
          </a:xfrm>
        </p:grpSpPr>
        <p:sp>
          <p:nvSpPr>
            <p:cNvPr id="4118" name="Line 32"/>
            <p:cNvSpPr>
              <a:spLocks noChangeShapeType="1"/>
            </p:cNvSpPr>
            <p:nvPr/>
          </p:nvSpPr>
          <p:spPr bwMode="auto">
            <a:xfrm>
              <a:off x="336" y="336"/>
              <a:ext cx="3024" cy="1"/>
            </a:xfrm>
            <a:prstGeom prst="line">
              <a:avLst/>
            </a:prstGeom>
            <a:noFill/>
            <a:ln w="25400">
              <a:solidFill>
                <a:schemeClr val="tx2"/>
              </a:solidFill>
              <a:prstDash val="sysDot"/>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119" name="Text Box 33"/>
            <p:cNvSpPr txBox="1">
              <a:spLocks noChangeArrowheads="1"/>
            </p:cNvSpPr>
            <p:nvPr/>
          </p:nvSpPr>
          <p:spPr bwMode="auto">
            <a:xfrm>
              <a:off x="480" y="0"/>
              <a:ext cx="27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t>What is research?</a:t>
              </a:r>
            </a:p>
          </p:txBody>
        </p:sp>
        <p:grpSp>
          <p:nvGrpSpPr>
            <p:cNvPr id="4120" name="Group 34"/>
            <p:cNvGrpSpPr>
              <a:grpSpLocks/>
            </p:cNvGrpSpPr>
            <p:nvPr/>
          </p:nvGrpSpPr>
          <p:grpSpPr bwMode="auto">
            <a:xfrm>
              <a:off x="0" y="12"/>
              <a:ext cx="384" cy="384"/>
              <a:chOff x="0" y="0"/>
              <a:chExt cx="384" cy="384"/>
            </a:xfrm>
          </p:grpSpPr>
          <p:grpSp>
            <p:nvGrpSpPr>
              <p:cNvPr id="4121" name="Group 35"/>
              <p:cNvGrpSpPr>
                <a:grpSpLocks/>
              </p:cNvGrpSpPr>
              <p:nvPr/>
            </p:nvGrpSpPr>
            <p:grpSpPr bwMode="auto">
              <a:xfrm>
                <a:off x="0" y="0"/>
                <a:ext cx="384" cy="384"/>
                <a:chOff x="0" y="0"/>
                <a:chExt cx="384" cy="384"/>
              </a:xfrm>
            </p:grpSpPr>
            <p:sp>
              <p:nvSpPr>
                <p:cNvPr id="4123" name="Text Box 36"/>
                <p:cNvSpPr txBox="1">
                  <a:spLocks noChangeArrowheads="1"/>
                </p:cNvSpPr>
                <p:nvPr/>
              </p:nvSpPr>
              <p:spPr bwMode="auto">
                <a:xfrm>
                  <a:off x="78" y="48"/>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solidFill>
                        <a:schemeClr val="tx1"/>
                      </a:solidFill>
                    </a:rPr>
                    <a:t>3</a:t>
                  </a:r>
                </a:p>
              </p:txBody>
            </p:sp>
            <p:sp>
              <p:nvSpPr>
                <p:cNvPr id="6181" name="Oval 37"/>
                <p:cNvSpPr>
                  <a:spLocks noChangeArrowheads="1"/>
                </p:cNvSpPr>
                <p:nvPr/>
              </p:nvSpPr>
              <p:spPr bwMode="auto">
                <a:xfrm>
                  <a:off x="0" y="0"/>
                  <a:ext cx="384" cy="384"/>
                </a:xfrm>
                <a:prstGeom prst="ellipse">
                  <a:avLst/>
                </a:prstGeom>
                <a:gradFill rotWithShape="1">
                  <a:gsLst>
                    <a:gs pos="0">
                      <a:schemeClr val="hlink"/>
                    </a:gs>
                    <a:gs pos="100000">
                      <a:schemeClr val="hlink">
                        <a:gamma/>
                        <a:shade val="46275"/>
                        <a:invGamma/>
                      </a:schemeClr>
                    </a:gs>
                  </a:gsLst>
                  <a:lin ang="54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82" name="Oval 38"/>
                <p:cNvSpPr>
                  <a:spLocks noChangeArrowheads="1"/>
                </p:cNvSpPr>
                <p:nvPr/>
              </p:nvSpPr>
              <p:spPr bwMode="auto">
                <a:xfrm>
                  <a:off x="0" y="0"/>
                  <a:ext cx="384" cy="384"/>
                </a:xfrm>
                <a:prstGeom prst="ellipse">
                  <a:avLst/>
                </a:prstGeom>
                <a:gradFill rotWithShape="1">
                  <a:gsLst>
                    <a:gs pos="0">
                      <a:schemeClr val="hlink">
                        <a:alpha val="31999"/>
                      </a:schemeClr>
                    </a:gs>
                    <a:gs pos="100000">
                      <a:schemeClr val="hlink">
                        <a:gamma/>
                        <a:shade val="0"/>
                        <a:invGamma/>
                        <a:alpha val="89999"/>
                      </a:schemeClr>
                    </a:gs>
                  </a:gsLst>
                  <a:lin ang="27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83" name="Oval 39"/>
                <p:cNvSpPr>
                  <a:spLocks noChangeArrowheads="1"/>
                </p:cNvSpPr>
                <p:nvPr/>
              </p:nvSpPr>
              <p:spPr bwMode="auto">
                <a:xfrm>
                  <a:off x="18" y="6"/>
                  <a:ext cx="334" cy="334"/>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headEnd/>
                  <a:tailEnd/>
                </a:ln>
                <a:effectLst/>
              </p:spPr>
              <p:txBody>
                <a:bodyPr anchor="ctr">
                  <a:spAutoFit/>
                </a:bodyPr>
                <a:lstStyle/>
                <a:p>
                  <a:pPr>
                    <a:defRPr/>
                  </a:pPr>
                  <a:endParaRPr lang="en-GB">
                    <a:latin typeface="Arial" pitchFamily="34" charset="0"/>
                  </a:endParaRPr>
                </a:p>
              </p:txBody>
            </p:sp>
            <p:sp>
              <p:nvSpPr>
                <p:cNvPr id="6184" name="Oval 40"/>
                <p:cNvSpPr>
                  <a:spLocks noChangeArrowheads="1"/>
                </p:cNvSpPr>
                <p:nvPr/>
              </p:nvSpPr>
              <p:spPr bwMode="auto">
                <a:xfrm>
                  <a:off x="24" y="24"/>
                  <a:ext cx="334" cy="334"/>
                </a:xfrm>
                <a:prstGeom prst="ellipse">
                  <a:avLst/>
                </a:prstGeom>
                <a:gradFill rotWithShape="1">
                  <a:gsLst>
                    <a:gs pos="0">
                      <a:schemeClr val="hlink">
                        <a:gamma/>
                        <a:shade val="63529"/>
                        <a:invGamma/>
                      </a:schemeClr>
                    </a:gs>
                    <a:gs pos="100000">
                      <a:schemeClr val="hlink">
                        <a:alpha val="0"/>
                      </a:schemeClr>
                    </a:gs>
                  </a:gsLst>
                  <a:lin ang="2700000" scaled="1"/>
                </a:gradFill>
                <a:ln w="9525">
                  <a:noFill/>
                  <a:round/>
                  <a:headEnd/>
                  <a:tailEnd/>
                </a:ln>
                <a:effectLst/>
              </p:spPr>
              <p:txBody>
                <a:bodyPr anchor="ctr">
                  <a:spAutoFit/>
                </a:bodyPr>
                <a:lstStyle/>
                <a:p>
                  <a:pPr>
                    <a:defRPr/>
                  </a:pPr>
                  <a:endParaRPr lang="en-GB">
                    <a:latin typeface="Arial" pitchFamily="34" charset="0"/>
                  </a:endParaRPr>
                </a:p>
              </p:txBody>
            </p:sp>
            <p:sp>
              <p:nvSpPr>
                <p:cNvPr id="4128" name="Oval 41"/>
                <p:cNvSpPr>
                  <a:spLocks noChangeArrowheads="1"/>
                </p:cNvSpPr>
                <p:nvPr/>
              </p:nvSpPr>
              <p:spPr bwMode="auto">
                <a:xfrm>
                  <a:off x="36" y="36"/>
                  <a:ext cx="300" cy="300"/>
                </a:xfrm>
                <a:prstGeom prst="ellipse">
                  <a:avLst/>
                </a:pr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p>
                  <a:endParaRPr lang="en-GB" altLang="en-US"/>
                </a:p>
              </p:txBody>
            </p:sp>
            <p:sp>
              <p:nvSpPr>
                <p:cNvPr id="4129" name="Oval 42"/>
                <p:cNvSpPr>
                  <a:spLocks noChangeArrowheads="1"/>
                </p:cNvSpPr>
                <p:nvPr/>
              </p:nvSpPr>
              <p:spPr bwMode="auto">
                <a:xfrm>
                  <a:off x="48" y="47"/>
                  <a:ext cx="291" cy="291"/>
                </a:xfrm>
                <a:prstGeom prst="ellipse">
                  <a:avLst/>
                </a:prstGeom>
                <a:gradFill rotWithShape="1">
                  <a:gsLst>
                    <a:gs pos="0">
                      <a:srgbClr val="595959"/>
                    </a:gs>
                    <a:gs pos="100000">
                      <a:srgbClr val="C0C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30" name="Oval 43"/>
                <p:cNvSpPr>
                  <a:spLocks noChangeArrowheads="1"/>
                </p:cNvSpPr>
                <p:nvPr/>
              </p:nvSpPr>
              <p:spPr bwMode="auto">
                <a:xfrm>
                  <a:off x="52" y="49"/>
                  <a:ext cx="283" cy="283"/>
                </a:xfrm>
                <a:prstGeom prst="ellipse">
                  <a:avLst/>
                </a:prstGeom>
                <a:gradFill rotWithShape="1">
                  <a:gsLst>
                    <a:gs pos="0">
                      <a:srgbClr val="C0C0C0">
                        <a:alpha val="0"/>
                      </a:srgbClr>
                    </a:gs>
                    <a:gs pos="100000">
                      <a:srgbClr val="E9E9E9"/>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31" name="Oval 44"/>
                <p:cNvSpPr>
                  <a:spLocks noChangeArrowheads="1"/>
                </p:cNvSpPr>
                <p:nvPr/>
              </p:nvSpPr>
              <p:spPr bwMode="auto">
                <a:xfrm>
                  <a:off x="55" y="51"/>
                  <a:ext cx="270" cy="265"/>
                </a:xfrm>
                <a:prstGeom prst="ellipse">
                  <a:avLst/>
                </a:prstGeom>
                <a:gradFill rotWithShape="1">
                  <a:gsLst>
                    <a:gs pos="0">
                      <a:srgbClr val="989898"/>
                    </a:gs>
                    <a:gs pos="100000">
                      <a:srgbClr val="C0C0C0">
                        <a:alpha val="4800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32" name="Oval 45"/>
                <p:cNvSpPr>
                  <a:spLocks noChangeArrowheads="1"/>
                </p:cNvSpPr>
                <p:nvPr/>
              </p:nvSpPr>
              <p:spPr bwMode="auto">
                <a:xfrm>
                  <a:off x="70" y="59"/>
                  <a:ext cx="240" cy="215"/>
                </a:xfrm>
                <a:prstGeom prst="ellipse">
                  <a:avLst/>
                </a:prstGeom>
                <a:gradFill rotWithShape="1">
                  <a:gsLst>
                    <a:gs pos="0">
                      <a:srgbClr val="FFFFFF"/>
                    </a:gs>
                    <a:gs pos="100000">
                      <a:srgbClr val="C0C0C0">
                        <a:alpha val="37999"/>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grpSp>
          <p:sp>
            <p:nvSpPr>
              <p:cNvPr id="4122" name="Text Box 46"/>
              <p:cNvSpPr txBox="1">
                <a:spLocks noChangeArrowheads="1"/>
              </p:cNvSpPr>
              <p:nvPr/>
            </p:nvSpPr>
            <p:spPr bwMode="auto">
              <a:xfrm>
                <a:off x="78" y="48"/>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solidFill>
                      <a:schemeClr val="bg2"/>
                    </a:solidFill>
                  </a:rPr>
                  <a:t>1</a:t>
                </a:r>
              </a:p>
            </p:txBody>
          </p:sp>
        </p:grpSp>
      </p:grpSp>
      <p:grpSp>
        <p:nvGrpSpPr>
          <p:cNvPr id="9" name="Group 47"/>
          <p:cNvGrpSpPr>
            <a:grpSpLocks/>
          </p:cNvGrpSpPr>
          <p:nvPr/>
        </p:nvGrpSpPr>
        <p:grpSpPr bwMode="auto">
          <a:xfrm>
            <a:off x="1981200" y="3692525"/>
            <a:ext cx="5334000" cy="631825"/>
            <a:chOff x="0" y="0"/>
            <a:chExt cx="3360" cy="398"/>
          </a:xfrm>
        </p:grpSpPr>
        <p:sp>
          <p:nvSpPr>
            <p:cNvPr id="4103" name="Line 48"/>
            <p:cNvSpPr>
              <a:spLocks noChangeShapeType="1"/>
            </p:cNvSpPr>
            <p:nvPr/>
          </p:nvSpPr>
          <p:spPr bwMode="auto">
            <a:xfrm>
              <a:off x="336" y="336"/>
              <a:ext cx="3024" cy="1"/>
            </a:xfrm>
            <a:prstGeom prst="line">
              <a:avLst/>
            </a:prstGeom>
            <a:noFill/>
            <a:ln w="25400">
              <a:solidFill>
                <a:schemeClr val="tx2"/>
              </a:solidFill>
              <a:prstDash val="sysDot"/>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104" name="Text Box 49"/>
            <p:cNvSpPr txBox="1">
              <a:spLocks noChangeArrowheads="1"/>
            </p:cNvSpPr>
            <p:nvPr/>
          </p:nvSpPr>
          <p:spPr bwMode="auto">
            <a:xfrm>
              <a:off x="480" y="0"/>
              <a:ext cx="27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t>How to do it? </a:t>
              </a:r>
            </a:p>
          </p:txBody>
        </p:sp>
        <p:grpSp>
          <p:nvGrpSpPr>
            <p:cNvPr id="4105" name="Group 50"/>
            <p:cNvGrpSpPr>
              <a:grpSpLocks/>
            </p:cNvGrpSpPr>
            <p:nvPr/>
          </p:nvGrpSpPr>
          <p:grpSpPr bwMode="auto">
            <a:xfrm>
              <a:off x="0" y="14"/>
              <a:ext cx="384" cy="384"/>
              <a:chOff x="0" y="0"/>
              <a:chExt cx="384" cy="384"/>
            </a:xfrm>
          </p:grpSpPr>
          <p:grpSp>
            <p:nvGrpSpPr>
              <p:cNvPr id="4106" name="Group 51"/>
              <p:cNvGrpSpPr>
                <a:grpSpLocks/>
              </p:cNvGrpSpPr>
              <p:nvPr/>
            </p:nvGrpSpPr>
            <p:grpSpPr bwMode="auto">
              <a:xfrm>
                <a:off x="0" y="0"/>
                <a:ext cx="384" cy="384"/>
                <a:chOff x="0" y="0"/>
                <a:chExt cx="384" cy="384"/>
              </a:xfrm>
            </p:grpSpPr>
            <p:sp>
              <p:nvSpPr>
                <p:cNvPr id="4108" name="Text Box 52"/>
                <p:cNvSpPr txBox="1">
                  <a:spLocks noChangeArrowheads="1"/>
                </p:cNvSpPr>
                <p:nvPr/>
              </p:nvSpPr>
              <p:spPr bwMode="auto">
                <a:xfrm>
                  <a:off x="78" y="48"/>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solidFill>
                        <a:schemeClr val="tx1"/>
                      </a:solidFill>
                    </a:rPr>
                    <a:t>3</a:t>
                  </a:r>
                </a:p>
              </p:txBody>
            </p:sp>
            <p:sp>
              <p:nvSpPr>
                <p:cNvPr id="6197" name="Oval 53"/>
                <p:cNvSpPr>
                  <a:spLocks noChangeArrowheads="1"/>
                </p:cNvSpPr>
                <p:nvPr/>
              </p:nvSpPr>
              <p:spPr bwMode="auto">
                <a:xfrm>
                  <a:off x="0" y="0"/>
                  <a:ext cx="384" cy="384"/>
                </a:xfrm>
                <a:prstGeom prst="ellipse">
                  <a:avLst/>
                </a:prstGeom>
                <a:gradFill rotWithShape="1">
                  <a:gsLst>
                    <a:gs pos="0">
                      <a:schemeClr val="hlink"/>
                    </a:gs>
                    <a:gs pos="100000">
                      <a:schemeClr val="hlink">
                        <a:gamma/>
                        <a:shade val="46275"/>
                        <a:invGamma/>
                      </a:schemeClr>
                    </a:gs>
                  </a:gsLst>
                  <a:lin ang="54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98" name="Oval 54"/>
                <p:cNvSpPr>
                  <a:spLocks noChangeArrowheads="1"/>
                </p:cNvSpPr>
                <p:nvPr/>
              </p:nvSpPr>
              <p:spPr bwMode="auto">
                <a:xfrm>
                  <a:off x="0" y="0"/>
                  <a:ext cx="384" cy="384"/>
                </a:xfrm>
                <a:prstGeom prst="ellipse">
                  <a:avLst/>
                </a:prstGeom>
                <a:gradFill rotWithShape="1">
                  <a:gsLst>
                    <a:gs pos="0">
                      <a:schemeClr val="hlink">
                        <a:alpha val="31999"/>
                      </a:schemeClr>
                    </a:gs>
                    <a:gs pos="100000">
                      <a:schemeClr val="hlink">
                        <a:gamma/>
                        <a:shade val="0"/>
                        <a:invGamma/>
                        <a:alpha val="89999"/>
                      </a:schemeClr>
                    </a:gs>
                  </a:gsLst>
                  <a:lin ang="27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6199" name="Oval 55"/>
                <p:cNvSpPr>
                  <a:spLocks noChangeArrowheads="1"/>
                </p:cNvSpPr>
                <p:nvPr/>
              </p:nvSpPr>
              <p:spPr bwMode="auto">
                <a:xfrm>
                  <a:off x="18" y="6"/>
                  <a:ext cx="334" cy="334"/>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headEnd/>
                  <a:tailEnd/>
                </a:ln>
                <a:effectLst/>
              </p:spPr>
              <p:txBody>
                <a:bodyPr anchor="ctr">
                  <a:spAutoFit/>
                </a:bodyPr>
                <a:lstStyle/>
                <a:p>
                  <a:pPr>
                    <a:defRPr/>
                  </a:pPr>
                  <a:endParaRPr lang="en-GB">
                    <a:latin typeface="Arial" pitchFamily="34" charset="0"/>
                  </a:endParaRPr>
                </a:p>
              </p:txBody>
            </p:sp>
            <p:sp>
              <p:nvSpPr>
                <p:cNvPr id="6200" name="Oval 56"/>
                <p:cNvSpPr>
                  <a:spLocks noChangeArrowheads="1"/>
                </p:cNvSpPr>
                <p:nvPr/>
              </p:nvSpPr>
              <p:spPr bwMode="auto">
                <a:xfrm>
                  <a:off x="24" y="24"/>
                  <a:ext cx="334" cy="334"/>
                </a:xfrm>
                <a:prstGeom prst="ellipse">
                  <a:avLst/>
                </a:prstGeom>
                <a:gradFill rotWithShape="1">
                  <a:gsLst>
                    <a:gs pos="0">
                      <a:schemeClr val="hlink">
                        <a:gamma/>
                        <a:shade val="63529"/>
                        <a:invGamma/>
                      </a:schemeClr>
                    </a:gs>
                    <a:gs pos="100000">
                      <a:schemeClr val="hlink">
                        <a:alpha val="0"/>
                      </a:schemeClr>
                    </a:gs>
                  </a:gsLst>
                  <a:lin ang="2700000" scaled="1"/>
                </a:gradFill>
                <a:ln w="9525">
                  <a:noFill/>
                  <a:round/>
                  <a:headEnd/>
                  <a:tailEnd/>
                </a:ln>
                <a:effectLst/>
              </p:spPr>
              <p:txBody>
                <a:bodyPr anchor="ctr">
                  <a:spAutoFit/>
                </a:bodyPr>
                <a:lstStyle/>
                <a:p>
                  <a:pPr>
                    <a:defRPr/>
                  </a:pPr>
                  <a:endParaRPr lang="en-GB">
                    <a:latin typeface="Arial" pitchFamily="34" charset="0"/>
                  </a:endParaRPr>
                </a:p>
              </p:txBody>
            </p:sp>
            <p:sp>
              <p:nvSpPr>
                <p:cNvPr id="4113" name="Oval 57"/>
                <p:cNvSpPr>
                  <a:spLocks noChangeArrowheads="1"/>
                </p:cNvSpPr>
                <p:nvPr/>
              </p:nvSpPr>
              <p:spPr bwMode="auto">
                <a:xfrm>
                  <a:off x="36" y="36"/>
                  <a:ext cx="300" cy="300"/>
                </a:xfrm>
                <a:prstGeom prst="ellipse">
                  <a:avLst/>
                </a:pr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p>
                  <a:endParaRPr lang="en-GB" altLang="en-US"/>
                </a:p>
              </p:txBody>
            </p:sp>
            <p:sp>
              <p:nvSpPr>
                <p:cNvPr id="4114" name="Oval 58"/>
                <p:cNvSpPr>
                  <a:spLocks noChangeArrowheads="1"/>
                </p:cNvSpPr>
                <p:nvPr/>
              </p:nvSpPr>
              <p:spPr bwMode="auto">
                <a:xfrm>
                  <a:off x="48" y="47"/>
                  <a:ext cx="291" cy="291"/>
                </a:xfrm>
                <a:prstGeom prst="ellipse">
                  <a:avLst/>
                </a:prstGeom>
                <a:gradFill rotWithShape="1">
                  <a:gsLst>
                    <a:gs pos="0">
                      <a:srgbClr val="595959"/>
                    </a:gs>
                    <a:gs pos="100000">
                      <a:srgbClr val="C0C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15" name="Oval 59"/>
                <p:cNvSpPr>
                  <a:spLocks noChangeArrowheads="1"/>
                </p:cNvSpPr>
                <p:nvPr/>
              </p:nvSpPr>
              <p:spPr bwMode="auto">
                <a:xfrm>
                  <a:off x="52" y="49"/>
                  <a:ext cx="283" cy="283"/>
                </a:xfrm>
                <a:prstGeom prst="ellipse">
                  <a:avLst/>
                </a:prstGeom>
                <a:gradFill rotWithShape="1">
                  <a:gsLst>
                    <a:gs pos="0">
                      <a:srgbClr val="C0C0C0">
                        <a:alpha val="0"/>
                      </a:srgbClr>
                    </a:gs>
                    <a:gs pos="100000">
                      <a:srgbClr val="E9E9E9"/>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16" name="Oval 60"/>
                <p:cNvSpPr>
                  <a:spLocks noChangeArrowheads="1"/>
                </p:cNvSpPr>
                <p:nvPr/>
              </p:nvSpPr>
              <p:spPr bwMode="auto">
                <a:xfrm>
                  <a:off x="55" y="51"/>
                  <a:ext cx="270" cy="265"/>
                </a:xfrm>
                <a:prstGeom prst="ellipse">
                  <a:avLst/>
                </a:prstGeom>
                <a:gradFill rotWithShape="1">
                  <a:gsLst>
                    <a:gs pos="0">
                      <a:srgbClr val="989898"/>
                    </a:gs>
                    <a:gs pos="100000">
                      <a:srgbClr val="C0C0C0">
                        <a:alpha val="4800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4117" name="Oval 61"/>
                <p:cNvSpPr>
                  <a:spLocks noChangeArrowheads="1"/>
                </p:cNvSpPr>
                <p:nvPr/>
              </p:nvSpPr>
              <p:spPr bwMode="auto">
                <a:xfrm>
                  <a:off x="70" y="59"/>
                  <a:ext cx="240" cy="215"/>
                </a:xfrm>
                <a:prstGeom prst="ellipse">
                  <a:avLst/>
                </a:prstGeom>
                <a:gradFill rotWithShape="1">
                  <a:gsLst>
                    <a:gs pos="0">
                      <a:srgbClr val="FFFFFF"/>
                    </a:gs>
                    <a:gs pos="100000">
                      <a:srgbClr val="C0C0C0">
                        <a:alpha val="37999"/>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grpSp>
          <p:sp>
            <p:nvSpPr>
              <p:cNvPr id="4107" name="Text Box 62"/>
              <p:cNvSpPr txBox="1">
                <a:spLocks noChangeArrowheads="1"/>
              </p:cNvSpPr>
              <p:nvPr/>
            </p:nvSpPr>
            <p:spPr bwMode="auto">
              <a:xfrm>
                <a:off x="78" y="48"/>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dirty="0">
                    <a:solidFill>
                      <a:schemeClr val="bg2"/>
                    </a:solidFill>
                  </a:rPr>
                  <a:t>3</a:t>
                </a:r>
              </a:p>
            </p:txBody>
          </p:sp>
        </p:grpSp>
      </p:grpSp>
      <p:grpSp>
        <p:nvGrpSpPr>
          <p:cNvPr id="63" name="Group 47"/>
          <p:cNvGrpSpPr>
            <a:grpSpLocks/>
          </p:cNvGrpSpPr>
          <p:nvPr/>
        </p:nvGrpSpPr>
        <p:grpSpPr bwMode="auto">
          <a:xfrm>
            <a:off x="2019300" y="5434012"/>
            <a:ext cx="5334000" cy="631825"/>
            <a:chOff x="0" y="0"/>
            <a:chExt cx="3360" cy="398"/>
          </a:xfrm>
        </p:grpSpPr>
        <p:sp>
          <p:nvSpPr>
            <p:cNvPr id="64" name="Line 48"/>
            <p:cNvSpPr>
              <a:spLocks noChangeShapeType="1"/>
            </p:cNvSpPr>
            <p:nvPr/>
          </p:nvSpPr>
          <p:spPr bwMode="auto">
            <a:xfrm>
              <a:off x="336" y="336"/>
              <a:ext cx="3024" cy="1"/>
            </a:xfrm>
            <a:prstGeom prst="line">
              <a:avLst/>
            </a:prstGeom>
            <a:noFill/>
            <a:ln w="25400">
              <a:solidFill>
                <a:schemeClr val="tx2"/>
              </a:solidFill>
              <a:prstDash val="sysDot"/>
              <a:round/>
              <a:headEnd/>
              <a:tailEnd type="oval" w="med" len="med"/>
            </a:ln>
            <a:extLst>
              <a:ext uri="{909E8E84-426E-40DD-AFC4-6F175D3DCCD1}">
                <a14:hiddenFill xmlns:a14="http://schemas.microsoft.com/office/drawing/2010/main">
                  <a:noFill/>
                </a14:hiddenFill>
              </a:ext>
            </a:extLst>
          </p:spPr>
          <p:txBody>
            <a:bodyPr wrap="none" anchor="ctr"/>
            <a:lstStyle/>
            <a:p>
              <a:endParaRPr lang="en-GB"/>
            </a:p>
          </p:txBody>
        </p:sp>
        <p:sp>
          <p:nvSpPr>
            <p:cNvPr id="65" name="Text Box 49"/>
            <p:cNvSpPr txBox="1">
              <a:spLocks noChangeArrowheads="1"/>
            </p:cNvSpPr>
            <p:nvPr/>
          </p:nvSpPr>
          <p:spPr bwMode="auto">
            <a:xfrm>
              <a:off x="480" y="0"/>
              <a:ext cx="2736"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endParaRPr lang="en-US" altLang="en-US" sz="2400" b="1" dirty="0"/>
            </a:p>
          </p:txBody>
        </p:sp>
        <p:grpSp>
          <p:nvGrpSpPr>
            <p:cNvPr id="66" name="Group 50"/>
            <p:cNvGrpSpPr>
              <a:grpSpLocks/>
            </p:cNvGrpSpPr>
            <p:nvPr/>
          </p:nvGrpSpPr>
          <p:grpSpPr bwMode="auto">
            <a:xfrm>
              <a:off x="0" y="14"/>
              <a:ext cx="384" cy="384"/>
              <a:chOff x="0" y="0"/>
              <a:chExt cx="384" cy="384"/>
            </a:xfrm>
          </p:grpSpPr>
          <p:grpSp>
            <p:nvGrpSpPr>
              <p:cNvPr id="67" name="Group 51"/>
              <p:cNvGrpSpPr>
                <a:grpSpLocks/>
              </p:cNvGrpSpPr>
              <p:nvPr/>
            </p:nvGrpSpPr>
            <p:grpSpPr bwMode="auto">
              <a:xfrm>
                <a:off x="0" y="0"/>
                <a:ext cx="384" cy="384"/>
                <a:chOff x="0" y="0"/>
                <a:chExt cx="384" cy="384"/>
              </a:xfrm>
            </p:grpSpPr>
            <p:sp>
              <p:nvSpPr>
                <p:cNvPr id="69" name="Text Box 52"/>
                <p:cNvSpPr txBox="1">
                  <a:spLocks noChangeArrowheads="1"/>
                </p:cNvSpPr>
                <p:nvPr/>
              </p:nvSpPr>
              <p:spPr bwMode="auto">
                <a:xfrm>
                  <a:off x="78" y="48"/>
                  <a:ext cx="223"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a:solidFill>
                        <a:schemeClr val="tx1"/>
                      </a:solidFill>
                    </a:rPr>
                    <a:t>3</a:t>
                  </a:r>
                </a:p>
              </p:txBody>
            </p:sp>
            <p:sp>
              <p:nvSpPr>
                <p:cNvPr id="70" name="Oval 53"/>
                <p:cNvSpPr>
                  <a:spLocks noChangeArrowheads="1"/>
                </p:cNvSpPr>
                <p:nvPr/>
              </p:nvSpPr>
              <p:spPr bwMode="auto">
                <a:xfrm>
                  <a:off x="0" y="0"/>
                  <a:ext cx="384" cy="384"/>
                </a:xfrm>
                <a:prstGeom prst="ellipse">
                  <a:avLst/>
                </a:prstGeom>
                <a:gradFill rotWithShape="1">
                  <a:gsLst>
                    <a:gs pos="0">
                      <a:schemeClr val="hlink"/>
                    </a:gs>
                    <a:gs pos="100000">
                      <a:schemeClr val="hlink">
                        <a:gamma/>
                        <a:shade val="46275"/>
                        <a:invGamma/>
                      </a:schemeClr>
                    </a:gs>
                  </a:gsLst>
                  <a:lin ang="54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71" name="Oval 54"/>
                <p:cNvSpPr>
                  <a:spLocks noChangeArrowheads="1"/>
                </p:cNvSpPr>
                <p:nvPr/>
              </p:nvSpPr>
              <p:spPr bwMode="auto">
                <a:xfrm>
                  <a:off x="0" y="0"/>
                  <a:ext cx="384" cy="384"/>
                </a:xfrm>
                <a:prstGeom prst="ellipse">
                  <a:avLst/>
                </a:prstGeom>
                <a:gradFill rotWithShape="1">
                  <a:gsLst>
                    <a:gs pos="0">
                      <a:schemeClr val="hlink">
                        <a:alpha val="31999"/>
                      </a:schemeClr>
                    </a:gs>
                    <a:gs pos="100000">
                      <a:schemeClr val="hlink">
                        <a:gamma/>
                        <a:shade val="0"/>
                        <a:invGamma/>
                        <a:alpha val="89999"/>
                      </a:schemeClr>
                    </a:gs>
                  </a:gsLst>
                  <a:lin ang="2700000" scaled="1"/>
                </a:gradFill>
                <a:ln w="9525">
                  <a:noFill/>
                  <a:round/>
                  <a:headEnd/>
                  <a:tailEnd/>
                </a:ln>
                <a:effectLst/>
              </p:spPr>
              <p:txBody>
                <a:bodyPr wrap="none" anchor="ctr">
                  <a:spAutoFit/>
                </a:bodyPr>
                <a:lstStyle/>
                <a:p>
                  <a:pPr>
                    <a:defRPr/>
                  </a:pPr>
                  <a:endParaRPr lang="en-GB">
                    <a:latin typeface="Arial" pitchFamily="34" charset="0"/>
                  </a:endParaRPr>
                </a:p>
              </p:txBody>
            </p:sp>
            <p:sp>
              <p:nvSpPr>
                <p:cNvPr id="72" name="Oval 55"/>
                <p:cNvSpPr>
                  <a:spLocks noChangeArrowheads="1"/>
                </p:cNvSpPr>
                <p:nvPr/>
              </p:nvSpPr>
              <p:spPr bwMode="auto">
                <a:xfrm>
                  <a:off x="18" y="6"/>
                  <a:ext cx="334" cy="334"/>
                </a:xfrm>
                <a:prstGeom prst="ellipse">
                  <a:avLst/>
                </a:prstGeom>
                <a:gradFill rotWithShape="1">
                  <a:gsLst>
                    <a:gs pos="0">
                      <a:schemeClr val="hlink">
                        <a:gamma/>
                        <a:shade val="54118"/>
                        <a:invGamma/>
                      </a:schemeClr>
                    </a:gs>
                    <a:gs pos="50000">
                      <a:schemeClr val="hlink"/>
                    </a:gs>
                    <a:gs pos="100000">
                      <a:schemeClr val="hlink">
                        <a:gamma/>
                        <a:shade val="54118"/>
                        <a:invGamma/>
                      </a:schemeClr>
                    </a:gs>
                  </a:gsLst>
                  <a:lin ang="18900000" scaled="1"/>
                </a:gradFill>
                <a:ln w="9525">
                  <a:noFill/>
                  <a:round/>
                  <a:headEnd/>
                  <a:tailEnd/>
                </a:ln>
                <a:effectLst/>
              </p:spPr>
              <p:txBody>
                <a:bodyPr anchor="ctr">
                  <a:spAutoFit/>
                </a:bodyPr>
                <a:lstStyle/>
                <a:p>
                  <a:pPr>
                    <a:defRPr/>
                  </a:pPr>
                  <a:endParaRPr lang="en-GB">
                    <a:latin typeface="Arial" pitchFamily="34" charset="0"/>
                  </a:endParaRPr>
                </a:p>
              </p:txBody>
            </p:sp>
            <p:sp>
              <p:nvSpPr>
                <p:cNvPr id="73" name="Oval 56"/>
                <p:cNvSpPr>
                  <a:spLocks noChangeArrowheads="1"/>
                </p:cNvSpPr>
                <p:nvPr/>
              </p:nvSpPr>
              <p:spPr bwMode="auto">
                <a:xfrm>
                  <a:off x="24" y="24"/>
                  <a:ext cx="334" cy="334"/>
                </a:xfrm>
                <a:prstGeom prst="ellipse">
                  <a:avLst/>
                </a:prstGeom>
                <a:gradFill rotWithShape="1">
                  <a:gsLst>
                    <a:gs pos="0">
                      <a:schemeClr val="hlink">
                        <a:gamma/>
                        <a:shade val="63529"/>
                        <a:invGamma/>
                      </a:schemeClr>
                    </a:gs>
                    <a:gs pos="100000">
                      <a:schemeClr val="hlink">
                        <a:alpha val="0"/>
                      </a:schemeClr>
                    </a:gs>
                  </a:gsLst>
                  <a:lin ang="2700000" scaled="1"/>
                </a:gradFill>
                <a:ln w="9525">
                  <a:noFill/>
                  <a:round/>
                  <a:headEnd/>
                  <a:tailEnd/>
                </a:ln>
                <a:effectLst/>
              </p:spPr>
              <p:txBody>
                <a:bodyPr anchor="ctr">
                  <a:spAutoFit/>
                </a:bodyPr>
                <a:lstStyle/>
                <a:p>
                  <a:pPr>
                    <a:defRPr/>
                  </a:pPr>
                  <a:endParaRPr lang="en-GB">
                    <a:latin typeface="Arial" pitchFamily="34" charset="0"/>
                  </a:endParaRPr>
                </a:p>
              </p:txBody>
            </p:sp>
            <p:sp>
              <p:nvSpPr>
                <p:cNvPr id="74" name="Oval 57"/>
                <p:cNvSpPr>
                  <a:spLocks noChangeArrowheads="1"/>
                </p:cNvSpPr>
                <p:nvPr/>
              </p:nvSpPr>
              <p:spPr bwMode="auto">
                <a:xfrm>
                  <a:off x="36" y="36"/>
                  <a:ext cx="300" cy="300"/>
                </a:xfrm>
                <a:prstGeom prst="ellipse">
                  <a:avLst/>
                </a:pr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spAutoFit/>
                </a:bodyPr>
                <a:lstStyle/>
                <a:p>
                  <a:endParaRPr lang="en-GB" altLang="en-US"/>
                </a:p>
              </p:txBody>
            </p:sp>
            <p:sp>
              <p:nvSpPr>
                <p:cNvPr id="75" name="Oval 58"/>
                <p:cNvSpPr>
                  <a:spLocks noChangeArrowheads="1"/>
                </p:cNvSpPr>
                <p:nvPr/>
              </p:nvSpPr>
              <p:spPr bwMode="auto">
                <a:xfrm>
                  <a:off x="48" y="47"/>
                  <a:ext cx="291" cy="291"/>
                </a:xfrm>
                <a:prstGeom prst="ellipse">
                  <a:avLst/>
                </a:prstGeom>
                <a:gradFill rotWithShape="1">
                  <a:gsLst>
                    <a:gs pos="0">
                      <a:srgbClr val="595959"/>
                    </a:gs>
                    <a:gs pos="100000">
                      <a:srgbClr val="C0C0C0"/>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76" name="Oval 59"/>
                <p:cNvSpPr>
                  <a:spLocks noChangeArrowheads="1"/>
                </p:cNvSpPr>
                <p:nvPr/>
              </p:nvSpPr>
              <p:spPr bwMode="auto">
                <a:xfrm>
                  <a:off x="52" y="49"/>
                  <a:ext cx="283" cy="283"/>
                </a:xfrm>
                <a:prstGeom prst="ellipse">
                  <a:avLst/>
                </a:prstGeom>
                <a:gradFill rotWithShape="1">
                  <a:gsLst>
                    <a:gs pos="0">
                      <a:srgbClr val="C0C0C0">
                        <a:alpha val="0"/>
                      </a:srgbClr>
                    </a:gs>
                    <a:gs pos="100000">
                      <a:srgbClr val="E9E9E9"/>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77" name="Oval 60"/>
                <p:cNvSpPr>
                  <a:spLocks noChangeArrowheads="1"/>
                </p:cNvSpPr>
                <p:nvPr/>
              </p:nvSpPr>
              <p:spPr bwMode="auto">
                <a:xfrm>
                  <a:off x="55" y="51"/>
                  <a:ext cx="270" cy="265"/>
                </a:xfrm>
                <a:prstGeom prst="ellipse">
                  <a:avLst/>
                </a:prstGeom>
                <a:gradFill rotWithShape="1">
                  <a:gsLst>
                    <a:gs pos="0">
                      <a:srgbClr val="989898"/>
                    </a:gs>
                    <a:gs pos="100000">
                      <a:srgbClr val="C0C0C0">
                        <a:alpha val="4800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sp>
              <p:nvSpPr>
                <p:cNvPr id="78" name="Oval 61"/>
                <p:cNvSpPr>
                  <a:spLocks noChangeArrowheads="1"/>
                </p:cNvSpPr>
                <p:nvPr/>
              </p:nvSpPr>
              <p:spPr bwMode="auto">
                <a:xfrm>
                  <a:off x="70" y="59"/>
                  <a:ext cx="240" cy="215"/>
                </a:xfrm>
                <a:prstGeom prst="ellipse">
                  <a:avLst/>
                </a:prstGeom>
                <a:gradFill rotWithShape="1">
                  <a:gsLst>
                    <a:gs pos="0">
                      <a:srgbClr val="FFFFFF"/>
                    </a:gs>
                    <a:gs pos="100000">
                      <a:srgbClr val="C0C0C0">
                        <a:alpha val="37999"/>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vert="eaVert" wrap="none" anchor="ctr"/>
                <a:lstStyle/>
                <a:p>
                  <a:endParaRPr lang="en-GB" altLang="en-US"/>
                </a:p>
              </p:txBody>
            </p:sp>
          </p:grpSp>
          <p:sp>
            <p:nvSpPr>
              <p:cNvPr id="68" name="Text Box 62"/>
              <p:cNvSpPr txBox="1">
                <a:spLocks noChangeArrowheads="1"/>
              </p:cNvSpPr>
              <p:nvPr/>
            </p:nvSpPr>
            <p:spPr bwMode="auto">
              <a:xfrm>
                <a:off x="77" y="48"/>
                <a:ext cx="224"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dirty="0">
                    <a:solidFill>
                      <a:schemeClr val="bg2"/>
                    </a:solidFill>
                  </a:rPr>
                  <a:t>5</a:t>
                </a:r>
              </a:p>
            </p:txBody>
          </p:sp>
        </p:grpSp>
      </p:grpSp>
      <p:sp>
        <p:nvSpPr>
          <p:cNvPr id="80" name="Text Box 29"/>
          <p:cNvSpPr txBox="1">
            <a:spLocks noChangeArrowheads="1"/>
          </p:cNvSpPr>
          <p:nvPr/>
        </p:nvSpPr>
        <p:spPr bwMode="auto">
          <a:xfrm>
            <a:off x="2806701" y="5443537"/>
            <a:ext cx="434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eaLnBrk="0" hangingPunct="0"/>
            <a:r>
              <a:rPr lang="en-US" altLang="en-US" sz="2400" b="1" dirty="0"/>
              <a:t>The research process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381000" y="381000"/>
            <a:ext cx="7162800" cy="838200"/>
          </a:xfrm>
        </p:spPr>
        <p:txBody>
          <a:bodyPr/>
          <a:lstStyle/>
          <a:p>
            <a:pPr algn="ctr"/>
            <a:r>
              <a:rPr lang="en-US" altLang="en-US" b="1" smtClean="0"/>
              <a:t>What is research?</a:t>
            </a:r>
            <a:br>
              <a:rPr lang="en-US" altLang="en-US" b="1" smtClean="0"/>
            </a:br>
            <a:endParaRPr lang="en-GB" altLang="en-US" smtClean="0"/>
          </a:p>
        </p:txBody>
      </p:sp>
      <p:sp>
        <p:nvSpPr>
          <p:cNvPr id="3" name="Content Placeholder 2"/>
          <p:cNvSpPr>
            <a:spLocks noGrp="1"/>
          </p:cNvSpPr>
          <p:nvPr>
            <p:ph idx="1"/>
          </p:nvPr>
        </p:nvSpPr>
        <p:spPr>
          <a:xfrm>
            <a:off x="457308" y="1600248"/>
            <a:ext cx="8153186" cy="4419565"/>
          </a:xfrm>
        </p:spPr>
        <p:txBody>
          <a:bodyPr>
            <a:normAutofit fontScale="92500" lnSpcReduction="10000"/>
          </a:bodyPr>
          <a:lstStyle/>
          <a:p>
            <a:r>
              <a:rPr lang="en-GB" altLang="en-US" sz="2800" dirty="0" smtClean="0"/>
              <a:t>According to Merriam-Webster online dictionary: </a:t>
            </a:r>
          </a:p>
          <a:p>
            <a:pPr lvl="1"/>
            <a:r>
              <a:rPr lang="en-GB" altLang="en-US" sz="2400" dirty="0" smtClean="0"/>
              <a:t>A studious inquiry or examination; </a:t>
            </a:r>
            <a:r>
              <a:rPr lang="en-GB" altLang="en-US" sz="2400" i="1" dirty="0" smtClean="0"/>
              <a:t>especially</a:t>
            </a:r>
            <a:r>
              <a:rPr lang="en-GB" altLang="en-US" sz="2400" b="1" dirty="0" smtClean="0"/>
              <a:t>:</a:t>
            </a:r>
            <a:r>
              <a:rPr lang="en-GB" altLang="en-US" sz="2400" dirty="0" smtClean="0"/>
              <a:t> investigation or experimentation aimed at the discovery and interpretation of facts, revision of accepted theories or laws in the light of new facts, or practical application of such new or revised theories or laws</a:t>
            </a:r>
          </a:p>
          <a:p>
            <a:pPr lvl="1"/>
            <a:r>
              <a:rPr lang="en-GB" altLang="en-US" sz="2400" dirty="0" smtClean="0"/>
              <a:t>the collecting of information about a particular subject</a:t>
            </a:r>
          </a:p>
          <a:p>
            <a:pPr lvl="1">
              <a:buFont typeface="Wingdings" pitchFamily="2" charset="2"/>
              <a:buNone/>
            </a:pPr>
            <a:endParaRPr lang="en-GB" altLang="en-US" dirty="0" smtClean="0"/>
          </a:p>
          <a:p>
            <a:pPr lvl="1">
              <a:buFont typeface="Wingdings" pitchFamily="2" charset="2"/>
              <a:buNone/>
            </a:pPr>
            <a:r>
              <a:rPr lang="en-GB" altLang="en-US" sz="1400" dirty="0" smtClean="0"/>
              <a:t>Source: http://www.merriam-webster.com/dictionary/research</a:t>
            </a:r>
          </a:p>
          <a:p>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81000" y="381000"/>
            <a:ext cx="7162800" cy="838200"/>
          </a:xfrm>
        </p:spPr>
        <p:txBody>
          <a:bodyPr/>
          <a:lstStyle/>
          <a:p>
            <a:pPr algn="ctr"/>
            <a:r>
              <a:rPr lang="en-US" altLang="en-US" b="1" smtClean="0"/>
              <a:t/>
            </a:r>
            <a:br>
              <a:rPr lang="en-US" altLang="en-US" b="1" smtClean="0"/>
            </a:br>
            <a:r>
              <a:rPr lang="en-US" altLang="en-US" b="1" smtClean="0"/>
              <a:t>Why do you need to do it? </a:t>
            </a:r>
            <a:br>
              <a:rPr lang="en-US" altLang="en-US" b="1" smtClean="0"/>
            </a:br>
            <a:r>
              <a:rPr lang="en-US" altLang="en-US" b="1" smtClean="0"/>
              <a:t/>
            </a:r>
            <a:br>
              <a:rPr lang="en-US" altLang="en-US" b="1" smtClean="0"/>
            </a:br>
            <a:endParaRPr lang="en-GB" altLang="en-US" smtClean="0"/>
          </a:p>
        </p:txBody>
      </p:sp>
      <p:sp>
        <p:nvSpPr>
          <p:cNvPr id="3" name="Content Placeholder 2"/>
          <p:cNvSpPr>
            <a:spLocks noGrp="1"/>
          </p:cNvSpPr>
          <p:nvPr>
            <p:ph idx="1"/>
          </p:nvPr>
        </p:nvSpPr>
        <p:spPr/>
        <p:txBody>
          <a:bodyPr/>
          <a:lstStyle/>
          <a:p>
            <a:r>
              <a:rPr lang="en-GB" altLang="en-US" dirty="0" smtClean="0"/>
              <a:t>To find an answer to a question that interest you</a:t>
            </a:r>
          </a:p>
          <a:p>
            <a:r>
              <a:rPr lang="en-GB" altLang="en-US" dirty="0" smtClean="0"/>
              <a:t>To solve a particular problem </a:t>
            </a:r>
          </a:p>
          <a:p>
            <a:pPr lvl="1"/>
            <a:r>
              <a:rPr lang="en-GB" altLang="en-US" dirty="0" smtClean="0"/>
              <a:t>so that we are able to make an adequate decision or prove a thesis </a:t>
            </a:r>
          </a:p>
          <a:p>
            <a:pPr>
              <a:buClr>
                <a:srgbClr val="2EB62E"/>
              </a:buClr>
            </a:pPr>
            <a:r>
              <a:rPr lang="en-GB" altLang="en-US" dirty="0" smtClean="0">
                <a:solidFill>
                  <a:srgbClr val="FFFFFF"/>
                </a:solidFill>
              </a:rPr>
              <a:t>To compare different theories and approaches to an issue</a:t>
            </a:r>
          </a:p>
          <a:p>
            <a:pPr>
              <a:buClr>
                <a:srgbClr val="2EB62E"/>
              </a:buClr>
            </a:pPr>
            <a:r>
              <a:rPr lang="en-GB" altLang="en-US" dirty="0" smtClean="0">
                <a:solidFill>
                  <a:srgbClr val="FFFFFF"/>
                </a:solidFill>
              </a:rPr>
              <a:t>To add credibility to your assignment </a:t>
            </a:r>
          </a:p>
          <a:p>
            <a:pPr>
              <a:buClr>
                <a:srgbClr val="2EB62E"/>
              </a:buClr>
            </a:pPr>
            <a:r>
              <a:rPr lang="en-GB" altLang="en-US" dirty="0" smtClean="0">
                <a:solidFill>
                  <a:srgbClr val="FFFFFF"/>
                </a:solidFill>
              </a:rPr>
              <a:t>To give you a </a:t>
            </a:r>
            <a:r>
              <a:rPr lang="en-GB" altLang="en-US" dirty="0" smtClean="0"/>
              <a:t>broader understanding of your topic</a:t>
            </a:r>
            <a:endParaRPr lang="en-GB" altLang="en-US" dirty="0" smtClean="0">
              <a:solidFill>
                <a:srgbClr val="FFFFFF"/>
              </a:solidFill>
            </a:endParaRPr>
          </a:p>
          <a:p>
            <a:pPr lvl="1"/>
            <a:endParaRPr lang="en-GB" altLang="en-US" dirty="0" smtClean="0"/>
          </a:p>
          <a:p>
            <a:pPr lvl="1"/>
            <a:endParaRPr lang="en-GB" altLang="en-US" dirty="0" smtClean="0"/>
          </a:p>
          <a:p>
            <a:pPr lvl="1"/>
            <a:endParaRPr lang="en-GB" altLang="en-US" dirty="0" smtClean="0"/>
          </a:p>
          <a:p>
            <a:pPr lvl="1"/>
            <a:endParaRPr lang="en-GB" altLang="en-US" dirty="0" smtClean="0"/>
          </a:p>
          <a:p>
            <a:pPr lvl="1"/>
            <a:endParaRPr lang="en-GB" altLang="en-US" dirty="0" smtClean="0"/>
          </a:p>
          <a:p>
            <a:pPr lvl="1"/>
            <a:endParaRPr lang="en-GB" altLang="en-US" dirty="0" smtClean="0"/>
          </a:p>
          <a:p>
            <a:pPr lvl="1">
              <a:buFont typeface="Wingdings" pitchFamily="2" charset="2"/>
              <a:buNone/>
            </a:pPr>
            <a:endParaRPr lang="en-GB" altLang="en-US" dirty="0" smtClean="0"/>
          </a:p>
          <a:p>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7"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7"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700" y="762071"/>
            <a:ext cx="6711654" cy="5486336"/>
          </a:xfrm>
        </p:spPr>
        <p:txBody>
          <a:bodyPr>
            <a:normAutofit fontScale="85000" lnSpcReduction="10000"/>
          </a:bodyPr>
          <a:lstStyle/>
          <a:p>
            <a:r>
              <a:rPr lang="en-GB" b="1" dirty="0"/>
              <a:t>Research can confirm what you were already sure of.</a:t>
            </a:r>
          </a:p>
          <a:p>
            <a:r>
              <a:rPr lang="en-GB" dirty="0"/>
              <a:t>Often people have firm beliefs about particular issues, but when they have to argue their case they lack reliable information to back up their beliefs. Research helps to clarify and strengthen beliefs especially in the face of opposition and doubt from others. Whilst research can confirm your views, it is important that the researcher remains open-minded and impartial even when the results fail to confirm your views.</a:t>
            </a:r>
          </a:p>
          <a:p>
            <a:r>
              <a:rPr lang="en-GB" b="1" dirty="0"/>
              <a:t>Research can give your views and arguments substance.</a:t>
            </a:r>
          </a:p>
          <a:p>
            <a:r>
              <a:rPr lang="en-GB" dirty="0"/>
              <a:t>Research produces hard facts that could support your arguments and beliefs.</a:t>
            </a:r>
          </a:p>
          <a:p>
            <a:r>
              <a:rPr lang="en-GB" b="1" dirty="0"/>
              <a:t>Research gives you new information.</a:t>
            </a:r>
          </a:p>
          <a:p>
            <a:r>
              <a:rPr lang="en-GB" dirty="0"/>
              <a:t>Research often throws up other facts which you may not have been aware of that helps to strengthen, or even change, your arguments and beliefs. These facts make it easier to plan programmes and ensure that interventions are effective</a:t>
            </a:r>
            <a:r>
              <a:rPr lang="en-GB" dirty="0" smtClean="0"/>
              <a:t>.</a:t>
            </a:r>
            <a:endParaRPr lang="en-GB" dirty="0"/>
          </a:p>
        </p:txBody>
      </p:sp>
    </p:spTree>
    <p:extLst>
      <p:ext uri="{BB962C8B-B14F-4D97-AF65-F5344CB8AC3E}">
        <p14:creationId xmlns:p14="http://schemas.microsoft.com/office/powerpoint/2010/main" val="3021449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700" y="762071"/>
            <a:ext cx="6711654" cy="5486336"/>
          </a:xfrm>
        </p:spPr>
        <p:txBody>
          <a:bodyPr>
            <a:normAutofit fontScale="92500" lnSpcReduction="20000"/>
          </a:bodyPr>
          <a:lstStyle/>
          <a:p>
            <a:r>
              <a:rPr lang="en-GB" b="1" dirty="0" smtClean="0"/>
              <a:t>Research </a:t>
            </a:r>
            <a:r>
              <a:rPr lang="en-GB" b="1" dirty="0"/>
              <a:t>can show you what is most likely to address your issue successfully.</a:t>
            </a:r>
          </a:p>
          <a:p>
            <a:r>
              <a:rPr lang="en-GB" dirty="0"/>
              <a:t>Research may provide key information that will enable you to develop clear strategies.</a:t>
            </a:r>
          </a:p>
          <a:p>
            <a:r>
              <a:rPr lang="en-GB" b="1" dirty="0"/>
              <a:t>Research can provide you with anecdotes and examples to use.</a:t>
            </a:r>
          </a:p>
          <a:p>
            <a:r>
              <a:rPr lang="en-GB" dirty="0"/>
              <a:t>In addition to providing statistics, research provides you with real life experiences that are more convincing than statistics organised into graphs and tables. For example, parts of a research report on poverty in a rural community can deal with actual case studies that will have a great impact on readers.</a:t>
            </a:r>
          </a:p>
          <a:p>
            <a:r>
              <a:rPr lang="en-GB" b="1" dirty="0"/>
              <a:t>Research allows you to make cost-benefit arguments</a:t>
            </a:r>
            <a:r>
              <a:rPr lang="en-GB" b="1" i="1" dirty="0"/>
              <a:t>.</a:t>
            </a:r>
            <a:endParaRPr lang="en-GB" b="1" dirty="0"/>
          </a:p>
          <a:p>
            <a:r>
              <a:rPr lang="en-GB" dirty="0"/>
              <a:t>Often people are convinced that a programme or project justifies high amounts of money being spent. Research can confirm if this is correct or suggest other ways for the money to be spent.</a:t>
            </a:r>
          </a:p>
          <a:p>
            <a:endParaRPr lang="en-GB" dirty="0"/>
          </a:p>
        </p:txBody>
      </p:sp>
    </p:spTree>
    <p:extLst>
      <p:ext uri="{BB962C8B-B14F-4D97-AF65-F5344CB8AC3E}">
        <p14:creationId xmlns:p14="http://schemas.microsoft.com/office/powerpoint/2010/main" val="3549565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381000" y="381000"/>
            <a:ext cx="7162800" cy="838200"/>
          </a:xfrm>
        </p:spPr>
        <p:txBody>
          <a:bodyPr/>
          <a:lstStyle/>
          <a:p>
            <a:pPr algn="ctr"/>
            <a:r>
              <a:rPr lang="en-US" altLang="en-US" b="1" dirty="0"/>
              <a:t>How to do it?</a:t>
            </a:r>
            <a:r>
              <a:rPr lang="en-US" altLang="en-US" b="1" dirty="0" smtClean="0"/>
              <a:t/>
            </a:r>
            <a:br>
              <a:rPr lang="en-US" altLang="en-US" b="1" dirty="0" smtClean="0"/>
            </a:br>
            <a:endParaRPr lang="en-GB" altLang="en-US" dirty="0" smtClean="0"/>
          </a:p>
        </p:txBody>
      </p:sp>
      <p:sp>
        <p:nvSpPr>
          <p:cNvPr id="7171" name="Content Placeholder 2"/>
          <p:cNvSpPr>
            <a:spLocks noGrp="1"/>
          </p:cNvSpPr>
          <p:nvPr>
            <p:ph idx="1"/>
          </p:nvPr>
        </p:nvSpPr>
        <p:spPr>
          <a:xfrm>
            <a:off x="685902" y="1676446"/>
            <a:ext cx="6711654" cy="4195481"/>
          </a:xfrm>
        </p:spPr>
        <p:txBody>
          <a:bodyPr/>
          <a:lstStyle/>
          <a:p>
            <a:r>
              <a:rPr lang="en-GB" altLang="en-US" dirty="0" smtClean="0"/>
              <a:t>The way you conduct research depends on the type of problem you want to investigate</a:t>
            </a:r>
          </a:p>
          <a:p>
            <a:endParaRPr lang="en-GB" altLang="en-US" dirty="0" smtClean="0"/>
          </a:p>
          <a:p>
            <a:pPr lvl="1"/>
            <a:r>
              <a:rPr lang="en-GB" altLang="en-US" sz="2000" b="1" dirty="0" smtClean="0">
                <a:solidFill>
                  <a:srgbClr val="FFFF00"/>
                </a:solidFill>
              </a:rPr>
              <a:t>Empirical</a:t>
            </a:r>
            <a:r>
              <a:rPr lang="en-GB" altLang="en-US" sz="2000" dirty="0" smtClean="0">
                <a:solidFill>
                  <a:srgbClr val="FFFF00"/>
                </a:solidFill>
              </a:rPr>
              <a:t> </a:t>
            </a:r>
            <a:r>
              <a:rPr lang="en-GB" altLang="en-US" sz="2000" dirty="0" smtClean="0"/>
              <a:t>– where you gather information through experiments and/or observation </a:t>
            </a:r>
          </a:p>
          <a:p>
            <a:pPr lvl="2"/>
            <a:r>
              <a:rPr lang="en-GB" altLang="en-US" sz="1800" b="1" i="1" dirty="0" smtClean="0">
                <a:solidFill>
                  <a:schemeClr val="tx1"/>
                </a:solidFill>
              </a:rPr>
              <a:t>Quantitative research</a:t>
            </a:r>
          </a:p>
          <a:p>
            <a:pPr lvl="1"/>
            <a:r>
              <a:rPr lang="en-GB" altLang="en-US" sz="2000" b="1" dirty="0" smtClean="0">
                <a:solidFill>
                  <a:srgbClr val="FFFF00"/>
                </a:solidFill>
              </a:rPr>
              <a:t>Non-empirical</a:t>
            </a:r>
            <a:r>
              <a:rPr lang="en-GB" altLang="en-US" sz="2000" dirty="0" smtClean="0"/>
              <a:t> – relying on theories, perceptions, impressions</a:t>
            </a:r>
          </a:p>
          <a:p>
            <a:pPr lvl="2"/>
            <a:r>
              <a:rPr lang="en-GB" altLang="en-US" sz="1800" b="1" i="1" dirty="0" smtClean="0">
                <a:solidFill>
                  <a:schemeClr val="tx1"/>
                </a:solidFill>
              </a:rPr>
              <a:t>Qualitative research </a:t>
            </a:r>
          </a:p>
          <a:p>
            <a:pPr lvl="1">
              <a:buFont typeface="Wingdings" pitchFamily="2" charset="2"/>
              <a:buNone/>
            </a:pPr>
            <a:endParaRPr lang="en-GB" altLang="en-US" dirty="0" smtClean="0"/>
          </a:p>
          <a:p>
            <a:endParaRPr lang="en-GB" alt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nodeType="clickEffect">
                                  <p:stCondLst>
                                    <p:cond delay="0"/>
                                  </p:stCondLst>
                                  <p:childTnLst>
                                    <p:set>
                                      <p:cBhvr>
                                        <p:cTn id="13" dur="1" fill="hold">
                                          <p:stCondLst>
                                            <p:cond delay="0"/>
                                          </p:stCondLst>
                                        </p:cTn>
                                        <p:tgtEl>
                                          <p:spTgt spid="7171">
                                            <p:txEl>
                                              <p:pRg st="2" end="2"/>
                                            </p:txEl>
                                          </p:spTgt>
                                        </p:tgtEl>
                                        <p:attrNameLst>
                                          <p:attrName>style.visibility</p:attrName>
                                        </p:attrNameLst>
                                      </p:cBhvr>
                                      <p:to>
                                        <p:strVal val="visible"/>
                                      </p:to>
                                    </p:set>
                                    <p:animEffect transition="in" filter="fade">
                                      <p:cBhvr>
                                        <p:cTn id="14" dur="1000"/>
                                        <p:tgtEl>
                                          <p:spTgt spid="7171">
                                            <p:txEl>
                                              <p:pRg st="2" end="2"/>
                                            </p:txEl>
                                          </p:spTgt>
                                        </p:tgtEl>
                                      </p:cBhvr>
                                    </p:animEffect>
                                    <p:anim calcmode="lin" valueType="num">
                                      <p:cBhvr>
                                        <p:cTn id="15"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nodeType="clickEffect">
                                  <p:stCondLst>
                                    <p:cond delay="0"/>
                                  </p:stCondLst>
                                  <p:childTnLst>
                                    <p:set>
                                      <p:cBhvr>
                                        <p:cTn id="20" dur="1" fill="hold">
                                          <p:stCondLst>
                                            <p:cond delay="0"/>
                                          </p:stCondLst>
                                        </p:cTn>
                                        <p:tgtEl>
                                          <p:spTgt spid="7171">
                                            <p:txEl>
                                              <p:pRg st="3" end="3"/>
                                            </p:txEl>
                                          </p:spTgt>
                                        </p:tgtEl>
                                        <p:attrNameLst>
                                          <p:attrName>style.visibility</p:attrName>
                                        </p:attrNameLst>
                                      </p:cBhvr>
                                      <p:to>
                                        <p:strVal val="visible"/>
                                      </p:to>
                                    </p:set>
                                    <p:animEffect transition="in" filter="fade">
                                      <p:cBhvr>
                                        <p:cTn id="21" dur="1000"/>
                                        <p:tgtEl>
                                          <p:spTgt spid="7171">
                                            <p:txEl>
                                              <p:pRg st="3" end="3"/>
                                            </p:txEl>
                                          </p:spTgt>
                                        </p:tgtEl>
                                      </p:cBhvr>
                                    </p:animEffect>
                                    <p:anim calcmode="lin" valueType="num">
                                      <p:cBhvr>
                                        <p:cTn id="22"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nodeType="clickEffect">
                                  <p:stCondLst>
                                    <p:cond delay="0"/>
                                  </p:stCondLst>
                                  <p:childTnLst>
                                    <p:set>
                                      <p:cBhvr>
                                        <p:cTn id="27" dur="1" fill="hold">
                                          <p:stCondLst>
                                            <p:cond delay="0"/>
                                          </p:stCondLst>
                                        </p:cTn>
                                        <p:tgtEl>
                                          <p:spTgt spid="7171">
                                            <p:txEl>
                                              <p:pRg st="4" end="4"/>
                                            </p:txEl>
                                          </p:spTgt>
                                        </p:tgtEl>
                                        <p:attrNameLst>
                                          <p:attrName>style.visibility</p:attrName>
                                        </p:attrNameLst>
                                      </p:cBhvr>
                                      <p:to>
                                        <p:strVal val="visible"/>
                                      </p:to>
                                    </p:set>
                                    <p:animEffect transition="in" filter="fade">
                                      <p:cBhvr>
                                        <p:cTn id="28" dur="1000"/>
                                        <p:tgtEl>
                                          <p:spTgt spid="7171">
                                            <p:txEl>
                                              <p:pRg st="4" end="4"/>
                                            </p:txEl>
                                          </p:spTgt>
                                        </p:tgtEl>
                                      </p:cBhvr>
                                    </p:animEffect>
                                    <p:anim calcmode="lin" valueType="num">
                                      <p:cBhvr>
                                        <p:cTn id="29"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7" presetClass="entr" presetSubtype="0" fill="hold" nodeType="clickEffect">
                                  <p:stCondLst>
                                    <p:cond delay="0"/>
                                  </p:stCondLst>
                                  <p:childTnLst>
                                    <p:set>
                                      <p:cBhvr>
                                        <p:cTn id="34" dur="1" fill="hold">
                                          <p:stCondLst>
                                            <p:cond delay="0"/>
                                          </p:stCondLst>
                                        </p:cTn>
                                        <p:tgtEl>
                                          <p:spTgt spid="7171">
                                            <p:txEl>
                                              <p:pRg st="5" end="5"/>
                                            </p:txEl>
                                          </p:spTgt>
                                        </p:tgtEl>
                                        <p:attrNameLst>
                                          <p:attrName>style.visibility</p:attrName>
                                        </p:attrNameLst>
                                      </p:cBhvr>
                                      <p:to>
                                        <p:strVal val="visible"/>
                                      </p:to>
                                    </p:set>
                                    <p:animEffect transition="in" filter="fade">
                                      <p:cBhvr>
                                        <p:cTn id="35" dur="1000"/>
                                        <p:tgtEl>
                                          <p:spTgt spid="7171">
                                            <p:txEl>
                                              <p:pRg st="5" end="5"/>
                                            </p:txEl>
                                          </p:spTgt>
                                        </p:tgtEl>
                                      </p:cBhvr>
                                    </p:animEffect>
                                    <p:anim calcmode="lin" valueType="num">
                                      <p:cBhvr>
                                        <p:cTn id="36" dur="1000" fill="hold"/>
                                        <p:tgtEl>
                                          <p:spTgt spid="7171">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717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381000" y="381000"/>
            <a:ext cx="7162800" cy="838200"/>
          </a:xfrm>
        </p:spPr>
        <p:txBody>
          <a:bodyPr/>
          <a:lstStyle/>
          <a:p>
            <a:r>
              <a:rPr lang="en-GB" b="1" dirty="0"/>
              <a:t>Different types of research</a:t>
            </a:r>
          </a:p>
        </p:txBody>
      </p:sp>
      <p:sp>
        <p:nvSpPr>
          <p:cNvPr id="7171" name="Content Placeholder 2"/>
          <p:cNvSpPr>
            <a:spLocks noGrp="1"/>
          </p:cNvSpPr>
          <p:nvPr>
            <p:ph idx="1"/>
          </p:nvPr>
        </p:nvSpPr>
        <p:spPr>
          <a:xfrm>
            <a:off x="685902" y="1676446"/>
            <a:ext cx="7543602" cy="4495682"/>
          </a:xfrm>
        </p:spPr>
        <p:txBody>
          <a:bodyPr>
            <a:normAutofit lnSpcReduction="10000"/>
          </a:bodyPr>
          <a:lstStyle/>
          <a:p>
            <a:pPr lvl="0"/>
            <a:r>
              <a:rPr lang="en-GB" b="1" dirty="0"/>
              <a:t>Desktop research </a:t>
            </a:r>
            <a:r>
              <a:rPr lang="en-GB" dirty="0"/>
              <a:t>refers to seeking facts, general information on a topic, historical background, study results, etc</a:t>
            </a:r>
            <a:r>
              <a:rPr lang="en-GB" dirty="0" smtClean="0"/>
              <a:t>.</a:t>
            </a:r>
          </a:p>
          <a:p>
            <a:pPr lvl="0"/>
            <a:r>
              <a:rPr lang="en-GB" b="1" dirty="0" smtClean="0"/>
              <a:t>Interviews </a:t>
            </a:r>
            <a:r>
              <a:rPr lang="en-GB" b="1" dirty="0"/>
              <a:t>and conversations </a:t>
            </a:r>
            <a:r>
              <a:rPr lang="en-GB" dirty="0"/>
              <a:t>are used </a:t>
            </a:r>
            <a:r>
              <a:rPr lang="en-GB" dirty="0" smtClean="0"/>
              <a:t>when you want to find out the community's past experience with an issue. </a:t>
            </a:r>
          </a:p>
          <a:p>
            <a:pPr lvl="0"/>
            <a:r>
              <a:rPr lang="en-GB" b="1" dirty="0" smtClean="0"/>
              <a:t>Surveys </a:t>
            </a:r>
            <a:r>
              <a:rPr lang="en-GB" dirty="0" smtClean="0"/>
              <a:t>are used if you want to know what most people in the community think or feel about an issue. </a:t>
            </a:r>
          </a:p>
          <a:p>
            <a:pPr lvl="0"/>
            <a:r>
              <a:rPr lang="en-GB" b="1" dirty="0"/>
              <a:t>Community investigation</a:t>
            </a:r>
            <a:r>
              <a:rPr lang="en-GB" dirty="0"/>
              <a:t> involves going to an area to establish facts about a specific problem or state of affairs</a:t>
            </a:r>
            <a:r>
              <a:rPr lang="en-GB" dirty="0" smtClean="0"/>
              <a:t>.</a:t>
            </a:r>
          </a:p>
          <a:p>
            <a:pPr lvl="0"/>
            <a:r>
              <a:rPr lang="en-GB" b="1" dirty="0"/>
              <a:t>Case studies </a:t>
            </a:r>
            <a:r>
              <a:rPr lang="en-GB" dirty="0"/>
              <a:t>that describe the experience of individuals or groups affected by an issue can be very effective for research that aims to change a situation or influence decision-makers.</a:t>
            </a:r>
            <a:endParaRPr lang="en-GB" dirty="0" smtClean="0"/>
          </a:p>
          <a:p>
            <a:endParaRPr lang="en-GB" altLang="en-US" dirty="0" smtClean="0"/>
          </a:p>
        </p:txBody>
      </p:sp>
    </p:spTree>
    <p:extLst>
      <p:ext uri="{BB962C8B-B14F-4D97-AF65-F5344CB8AC3E}">
        <p14:creationId xmlns:p14="http://schemas.microsoft.com/office/powerpoint/2010/main" val="36887041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7171">
                                            <p:txEl>
                                              <p:pRg st="1" end="1"/>
                                            </p:txEl>
                                          </p:spTgt>
                                        </p:tgtEl>
                                        <p:attrNameLst>
                                          <p:attrName>style.visibility</p:attrName>
                                        </p:attrNameLst>
                                      </p:cBhvr>
                                      <p:to>
                                        <p:strVal val="visible"/>
                                      </p:to>
                                    </p:set>
                                    <p:animEffect transition="in" filter="fade">
                                      <p:cBhvr>
                                        <p:cTn id="14" dur="1000"/>
                                        <p:tgtEl>
                                          <p:spTgt spid="7171">
                                            <p:txEl>
                                              <p:pRg st="1" end="1"/>
                                            </p:txEl>
                                          </p:spTgt>
                                        </p:tgtEl>
                                      </p:cBhvr>
                                    </p:animEffect>
                                    <p:anim calcmode="lin" valueType="num">
                                      <p:cBhvr>
                                        <p:cTn id="15"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nodeType="click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Effect transition="in" filter="fade">
                                      <p:cBhvr>
                                        <p:cTn id="21" dur="1000"/>
                                        <p:tgtEl>
                                          <p:spTgt spid="7171">
                                            <p:txEl>
                                              <p:pRg st="2" end="2"/>
                                            </p:txEl>
                                          </p:spTgt>
                                        </p:tgtEl>
                                      </p:cBhvr>
                                    </p:animEffect>
                                    <p:anim calcmode="lin" valueType="num">
                                      <p:cBhvr>
                                        <p:cTn id="22"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nodeType="clickEffect">
                                  <p:stCondLst>
                                    <p:cond delay="0"/>
                                  </p:stCondLst>
                                  <p:childTnLst>
                                    <p:set>
                                      <p:cBhvr>
                                        <p:cTn id="27" dur="1" fill="hold">
                                          <p:stCondLst>
                                            <p:cond delay="0"/>
                                          </p:stCondLst>
                                        </p:cTn>
                                        <p:tgtEl>
                                          <p:spTgt spid="7171">
                                            <p:txEl>
                                              <p:pRg st="3" end="3"/>
                                            </p:txEl>
                                          </p:spTgt>
                                        </p:tgtEl>
                                        <p:attrNameLst>
                                          <p:attrName>style.visibility</p:attrName>
                                        </p:attrNameLst>
                                      </p:cBhvr>
                                      <p:to>
                                        <p:strVal val="visible"/>
                                      </p:to>
                                    </p:set>
                                    <p:animEffect transition="in" filter="fade">
                                      <p:cBhvr>
                                        <p:cTn id="28" dur="1000"/>
                                        <p:tgtEl>
                                          <p:spTgt spid="7171">
                                            <p:txEl>
                                              <p:pRg st="3" end="3"/>
                                            </p:txEl>
                                          </p:spTgt>
                                        </p:tgtEl>
                                      </p:cBhvr>
                                    </p:animEffect>
                                    <p:anim calcmode="lin" valueType="num">
                                      <p:cBhvr>
                                        <p:cTn id="29"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7" presetClass="entr" presetSubtype="0" fill="hold" nodeType="clickEffect">
                                  <p:stCondLst>
                                    <p:cond delay="0"/>
                                  </p:stCondLst>
                                  <p:childTnLst>
                                    <p:set>
                                      <p:cBhvr>
                                        <p:cTn id="34" dur="1" fill="hold">
                                          <p:stCondLst>
                                            <p:cond delay="0"/>
                                          </p:stCondLst>
                                        </p:cTn>
                                        <p:tgtEl>
                                          <p:spTgt spid="7171">
                                            <p:txEl>
                                              <p:pRg st="4" end="4"/>
                                            </p:txEl>
                                          </p:spTgt>
                                        </p:tgtEl>
                                        <p:attrNameLst>
                                          <p:attrName>style.visibility</p:attrName>
                                        </p:attrNameLst>
                                      </p:cBhvr>
                                      <p:to>
                                        <p:strVal val="visible"/>
                                      </p:to>
                                    </p:set>
                                    <p:animEffect transition="in" filter="fade">
                                      <p:cBhvr>
                                        <p:cTn id="35" dur="1000"/>
                                        <p:tgtEl>
                                          <p:spTgt spid="7171">
                                            <p:txEl>
                                              <p:pRg st="4" end="4"/>
                                            </p:txEl>
                                          </p:spTgt>
                                        </p:tgtEl>
                                      </p:cBhvr>
                                    </p:animEffect>
                                    <p:anim calcmode="lin" valueType="num">
                                      <p:cBhvr>
                                        <p:cTn id="36"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eaLnBrk="1" hangingPunct="1"/>
            <a:r>
              <a:rPr lang="en-US" altLang="en-US" b="1" smtClean="0"/>
              <a:t>Research Skills  </a:t>
            </a:r>
          </a:p>
        </p:txBody>
      </p:sp>
      <p:grpSp>
        <p:nvGrpSpPr>
          <p:cNvPr id="2" name="Group 3"/>
          <p:cNvGrpSpPr>
            <a:grpSpLocks/>
          </p:cNvGrpSpPr>
          <p:nvPr/>
        </p:nvGrpSpPr>
        <p:grpSpPr bwMode="auto">
          <a:xfrm>
            <a:off x="5486400" y="2971800"/>
            <a:ext cx="2743200" cy="2971800"/>
            <a:chOff x="0" y="0"/>
            <a:chExt cx="1440" cy="1680"/>
          </a:xfrm>
        </p:grpSpPr>
        <p:sp>
          <p:nvSpPr>
            <p:cNvPr id="9237" name="AutoShape 4"/>
            <p:cNvSpPr>
              <a:spLocks noChangeArrowheads="1"/>
            </p:cNvSpPr>
            <p:nvPr/>
          </p:nvSpPr>
          <p:spPr bwMode="auto">
            <a:xfrm>
              <a:off x="0" y="0"/>
              <a:ext cx="1440" cy="1680"/>
            </a:xfrm>
            <a:prstGeom prst="roundRect">
              <a:avLst>
                <a:gd name="adj" fmla="val 16667"/>
              </a:avLst>
            </a:prstGeom>
            <a:gradFill flip="none" rotWithShape="1">
              <a:gsLst>
                <a:gs pos="0">
                  <a:schemeClr val="accent1">
                    <a:lumMod val="40000"/>
                    <a:lumOff val="60000"/>
                    <a:shade val="30000"/>
                    <a:satMod val="115000"/>
                  </a:schemeClr>
                </a:gs>
                <a:gs pos="50000">
                  <a:schemeClr val="accent1">
                    <a:lumMod val="40000"/>
                    <a:lumOff val="60000"/>
                    <a:shade val="67500"/>
                    <a:satMod val="115000"/>
                  </a:schemeClr>
                </a:gs>
                <a:gs pos="100000">
                  <a:schemeClr val="accent1">
                    <a:lumMod val="40000"/>
                    <a:lumOff val="60000"/>
                    <a:shade val="100000"/>
                    <a:satMod val="115000"/>
                  </a:schemeClr>
                </a:gs>
              </a:gsLst>
              <a:lin ang="10800000" scaled="1"/>
              <a:tileRect/>
            </a:gradFill>
            <a:ln w="38100">
              <a:solidFill>
                <a:schemeClr val="tx1"/>
              </a:solidFill>
              <a:round/>
              <a:headEnd/>
              <a:tailEnd/>
            </a:ln>
          </p:spPr>
          <p:txBody>
            <a:bodyPr wrap="none" anchor="ctr"/>
            <a:lstStyle/>
            <a:p>
              <a:pPr algn="ctr" eaLnBrk="0" hangingPunct="0">
                <a:defRPr/>
              </a:pPr>
              <a:endParaRPr lang="en-US">
                <a:latin typeface="Verdana" pitchFamily="34" charset="0"/>
              </a:endParaRPr>
            </a:p>
          </p:txBody>
        </p:sp>
        <p:sp>
          <p:nvSpPr>
            <p:cNvPr id="9238" name="Text Box 5"/>
            <p:cNvSpPr txBox="1">
              <a:spLocks noChangeArrowheads="1"/>
            </p:cNvSpPr>
            <p:nvPr/>
          </p:nvSpPr>
          <p:spPr bwMode="auto">
            <a:xfrm>
              <a:off x="200" y="43"/>
              <a:ext cx="920" cy="261"/>
            </a:xfrm>
            <a:prstGeom prst="rect">
              <a:avLst/>
            </a:prstGeom>
            <a:noFill/>
            <a:ln w="9525">
              <a:noFill/>
              <a:miter lim="800000"/>
              <a:headEnd/>
              <a:tailEnd/>
            </a:ln>
          </p:spPr>
          <p:txBody>
            <a:bodyPr>
              <a:spAutoFit/>
            </a:bodyPr>
            <a:lstStyle/>
            <a:p>
              <a:pPr eaLnBrk="0" hangingPunct="0">
                <a:defRPr/>
              </a:pPr>
              <a:r>
                <a:rPr lang="en-US" sz="2400" b="1" u="sng" dirty="0">
                  <a:effectLst>
                    <a:outerShdw blurRad="38100" dist="38100" dir="2700000" algn="tl">
                      <a:srgbClr val="000000">
                        <a:alpha val="43137"/>
                      </a:srgbClr>
                    </a:outerShdw>
                  </a:effectLst>
                  <a:latin typeface="Arial" pitchFamily="34" charset="0"/>
                </a:rPr>
                <a:t>Secondary</a:t>
              </a:r>
              <a:endParaRPr lang="en-US" sz="1600" u="sng" dirty="0">
                <a:effectLst>
                  <a:outerShdw blurRad="38100" dist="38100" dir="2700000" algn="tl">
                    <a:srgbClr val="000000">
                      <a:alpha val="43137"/>
                    </a:srgbClr>
                  </a:outerShdw>
                </a:effectLst>
                <a:latin typeface="Arial" pitchFamily="34" charset="0"/>
              </a:endParaRPr>
            </a:p>
          </p:txBody>
        </p:sp>
      </p:grpSp>
      <p:grpSp>
        <p:nvGrpSpPr>
          <p:cNvPr id="3" name="Group 6"/>
          <p:cNvGrpSpPr>
            <a:grpSpLocks/>
          </p:cNvGrpSpPr>
          <p:nvPr/>
        </p:nvGrpSpPr>
        <p:grpSpPr bwMode="auto">
          <a:xfrm>
            <a:off x="685902" y="2971812"/>
            <a:ext cx="2819415" cy="2971788"/>
            <a:chOff x="0" y="0"/>
            <a:chExt cx="1440" cy="1680"/>
          </a:xfrm>
          <a:gradFill flip="none" rotWithShape="1">
            <a:gsLst>
              <a:gs pos="0">
                <a:schemeClr val="tx2">
                  <a:lumMod val="65000"/>
                  <a:shade val="30000"/>
                  <a:satMod val="115000"/>
                </a:schemeClr>
              </a:gs>
              <a:gs pos="50000">
                <a:schemeClr val="tx2">
                  <a:lumMod val="65000"/>
                  <a:shade val="67500"/>
                  <a:satMod val="115000"/>
                </a:schemeClr>
              </a:gs>
              <a:gs pos="100000">
                <a:schemeClr val="tx2">
                  <a:lumMod val="65000"/>
                  <a:shade val="100000"/>
                  <a:satMod val="115000"/>
                </a:schemeClr>
              </a:gs>
            </a:gsLst>
            <a:lin ang="0" scaled="1"/>
            <a:tileRect/>
          </a:gradFill>
        </p:grpSpPr>
        <p:sp>
          <p:nvSpPr>
            <p:cNvPr id="9235" name="AutoShape 7"/>
            <p:cNvSpPr>
              <a:spLocks noChangeArrowheads="1"/>
            </p:cNvSpPr>
            <p:nvPr/>
          </p:nvSpPr>
          <p:spPr bwMode="auto">
            <a:xfrm>
              <a:off x="0" y="0"/>
              <a:ext cx="1440" cy="1680"/>
            </a:xfrm>
            <a:prstGeom prst="roundRect">
              <a:avLst>
                <a:gd name="adj" fmla="val 16667"/>
              </a:avLst>
            </a:prstGeom>
            <a:grpFill/>
            <a:ln w="38100">
              <a:solidFill>
                <a:schemeClr val="tx2">
                  <a:lumMod val="95000"/>
                </a:schemeClr>
              </a:solidFill>
              <a:round/>
              <a:headEnd/>
              <a:tailEnd/>
            </a:ln>
          </p:spPr>
          <p:txBody>
            <a:bodyPr wrap="none" anchor="ctr"/>
            <a:lstStyle/>
            <a:p>
              <a:pPr algn="ctr" eaLnBrk="0" hangingPunct="0">
                <a:defRPr/>
              </a:pPr>
              <a:endParaRPr lang="en-US">
                <a:latin typeface="Verdana" pitchFamily="34" charset="0"/>
              </a:endParaRPr>
            </a:p>
          </p:txBody>
        </p:sp>
        <p:sp>
          <p:nvSpPr>
            <p:cNvPr id="9236" name="Text Box 8"/>
            <p:cNvSpPr txBox="1">
              <a:spLocks noChangeArrowheads="1"/>
            </p:cNvSpPr>
            <p:nvPr/>
          </p:nvSpPr>
          <p:spPr bwMode="auto">
            <a:xfrm>
              <a:off x="311" y="43"/>
              <a:ext cx="739" cy="261"/>
            </a:xfrm>
            <a:prstGeom prst="rect">
              <a:avLst/>
            </a:prstGeom>
            <a:grpFill/>
            <a:ln w="9525">
              <a:noFill/>
              <a:miter lim="800000"/>
              <a:headEnd/>
              <a:tailEnd/>
            </a:ln>
          </p:spPr>
          <p:txBody>
            <a:bodyPr>
              <a:spAutoFit/>
            </a:bodyPr>
            <a:lstStyle/>
            <a:p>
              <a:pPr eaLnBrk="0" hangingPunct="0">
                <a:defRPr/>
              </a:pPr>
              <a:r>
                <a:rPr lang="en-US" sz="2400" b="1" u="sng" dirty="0">
                  <a:effectLst>
                    <a:outerShdw blurRad="38100" dist="38100" dir="2700000" algn="tl">
                      <a:srgbClr val="000000">
                        <a:alpha val="43137"/>
                      </a:srgbClr>
                    </a:outerShdw>
                  </a:effectLst>
                  <a:latin typeface="Arial" pitchFamily="34" charset="0"/>
                </a:rPr>
                <a:t>Primary</a:t>
              </a:r>
              <a:endParaRPr lang="en-US" sz="1600" u="sng" dirty="0">
                <a:effectLst>
                  <a:outerShdw blurRad="38100" dist="38100" dir="2700000" algn="tl">
                    <a:srgbClr val="000000">
                      <a:alpha val="43137"/>
                    </a:srgbClr>
                  </a:outerShdw>
                </a:effectLst>
                <a:latin typeface="Arial" pitchFamily="34" charset="0"/>
              </a:endParaRPr>
            </a:p>
          </p:txBody>
        </p:sp>
      </p:grpSp>
      <p:sp>
        <p:nvSpPr>
          <p:cNvPr id="8197" name="AutoShape 9"/>
          <p:cNvSpPr>
            <a:spLocks noChangeAspect="1" noChangeArrowheads="1" noTextEdit="1"/>
          </p:cNvSpPr>
          <p:nvPr/>
        </p:nvSpPr>
        <p:spPr bwMode="auto">
          <a:xfrm>
            <a:off x="3222625" y="3176588"/>
            <a:ext cx="909638"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8202" name="Unknown Shape"/>
          <p:cNvSpPr>
            <a:spLocks/>
          </p:cNvSpPr>
          <p:nvPr/>
        </p:nvSpPr>
        <p:spPr bwMode="auto">
          <a:xfrm>
            <a:off x="3222625" y="3179763"/>
            <a:ext cx="903288" cy="1241425"/>
          </a:xfrm>
          <a:custGeom>
            <a:avLst/>
            <a:gdLst/>
            <a:ahLst/>
            <a:cxnLst>
              <a:cxn ang="0">
                <a:pos x="580" y="0"/>
              </a:cxn>
              <a:cxn ang="0">
                <a:pos x="578" y="90"/>
              </a:cxn>
              <a:cxn ang="0">
                <a:pos x="568" y="174"/>
              </a:cxn>
              <a:cxn ang="0">
                <a:pos x="552" y="252"/>
              </a:cxn>
              <a:cxn ang="0">
                <a:pos x="526" y="324"/>
              </a:cxn>
              <a:cxn ang="0">
                <a:pos x="494" y="390"/>
              </a:cxn>
              <a:cxn ang="0">
                <a:pos x="452" y="450"/>
              </a:cxn>
              <a:cxn ang="0">
                <a:pos x="402" y="508"/>
              </a:cxn>
              <a:cxn ang="0">
                <a:pos x="342" y="560"/>
              </a:cxn>
              <a:cxn ang="0">
                <a:pos x="270" y="610"/>
              </a:cxn>
              <a:cxn ang="0">
                <a:pos x="188" y="656"/>
              </a:cxn>
              <a:cxn ang="0">
                <a:pos x="188" y="798"/>
              </a:cxn>
              <a:cxn ang="0">
                <a:pos x="0" y="514"/>
              </a:cxn>
              <a:cxn ang="0">
                <a:pos x="188" y="230"/>
              </a:cxn>
              <a:cxn ang="0">
                <a:pos x="188" y="372"/>
              </a:cxn>
              <a:cxn ang="0">
                <a:pos x="224" y="368"/>
              </a:cxn>
              <a:cxn ang="0">
                <a:pos x="264" y="356"/>
              </a:cxn>
              <a:cxn ang="0">
                <a:pos x="306" y="336"/>
              </a:cxn>
              <a:cxn ang="0">
                <a:pos x="348" y="310"/>
              </a:cxn>
              <a:cxn ang="0">
                <a:pos x="392" y="280"/>
              </a:cxn>
              <a:cxn ang="0">
                <a:pos x="432" y="246"/>
              </a:cxn>
              <a:cxn ang="0">
                <a:pos x="472" y="208"/>
              </a:cxn>
              <a:cxn ang="0">
                <a:pos x="506" y="166"/>
              </a:cxn>
              <a:cxn ang="0">
                <a:pos x="536" y="124"/>
              </a:cxn>
              <a:cxn ang="0">
                <a:pos x="558" y="82"/>
              </a:cxn>
              <a:cxn ang="0">
                <a:pos x="574" y="40"/>
              </a:cxn>
              <a:cxn ang="0">
                <a:pos x="578" y="0"/>
              </a:cxn>
              <a:cxn ang="0">
                <a:pos x="580" y="0"/>
              </a:cxn>
            </a:cxnLst>
            <a:rect l="0" t="0" r="r" b="b"/>
            <a:pathLst>
              <a:path w="580" h="798">
                <a:moveTo>
                  <a:pt x="580" y="0"/>
                </a:moveTo>
                <a:lnTo>
                  <a:pt x="578" y="90"/>
                </a:lnTo>
                <a:lnTo>
                  <a:pt x="568" y="174"/>
                </a:lnTo>
                <a:lnTo>
                  <a:pt x="552" y="252"/>
                </a:lnTo>
                <a:lnTo>
                  <a:pt x="526" y="324"/>
                </a:lnTo>
                <a:lnTo>
                  <a:pt x="494" y="390"/>
                </a:lnTo>
                <a:lnTo>
                  <a:pt x="452" y="450"/>
                </a:lnTo>
                <a:lnTo>
                  <a:pt x="402" y="508"/>
                </a:lnTo>
                <a:lnTo>
                  <a:pt x="342" y="560"/>
                </a:lnTo>
                <a:lnTo>
                  <a:pt x="270" y="610"/>
                </a:lnTo>
                <a:lnTo>
                  <a:pt x="188" y="656"/>
                </a:lnTo>
                <a:lnTo>
                  <a:pt x="188" y="798"/>
                </a:lnTo>
                <a:lnTo>
                  <a:pt x="0" y="514"/>
                </a:lnTo>
                <a:lnTo>
                  <a:pt x="188" y="230"/>
                </a:lnTo>
                <a:lnTo>
                  <a:pt x="188" y="372"/>
                </a:lnTo>
                <a:lnTo>
                  <a:pt x="224" y="368"/>
                </a:lnTo>
                <a:lnTo>
                  <a:pt x="264" y="356"/>
                </a:lnTo>
                <a:lnTo>
                  <a:pt x="306" y="336"/>
                </a:lnTo>
                <a:lnTo>
                  <a:pt x="348" y="310"/>
                </a:lnTo>
                <a:lnTo>
                  <a:pt x="392" y="280"/>
                </a:lnTo>
                <a:lnTo>
                  <a:pt x="432" y="246"/>
                </a:lnTo>
                <a:lnTo>
                  <a:pt x="472" y="208"/>
                </a:lnTo>
                <a:lnTo>
                  <a:pt x="506" y="166"/>
                </a:lnTo>
                <a:lnTo>
                  <a:pt x="536" y="124"/>
                </a:lnTo>
                <a:lnTo>
                  <a:pt x="558" y="82"/>
                </a:lnTo>
                <a:lnTo>
                  <a:pt x="574" y="40"/>
                </a:lnTo>
                <a:lnTo>
                  <a:pt x="578" y="0"/>
                </a:lnTo>
                <a:lnTo>
                  <a:pt x="580" y="0"/>
                </a:lnTo>
                <a:close/>
              </a:path>
            </a:pathLst>
          </a:custGeom>
          <a:gradFill rotWithShape="1">
            <a:gsLst>
              <a:gs pos="0">
                <a:schemeClr val="bg1"/>
              </a:gs>
              <a:gs pos="100000">
                <a:schemeClr val="bg1">
                  <a:gamma/>
                  <a:tint val="31765"/>
                  <a:invGamma/>
                </a:schemeClr>
              </a:gs>
            </a:gsLst>
            <a:lin ang="0" scaled="1"/>
          </a:gradFill>
          <a:ln w="9525">
            <a:noFill/>
            <a:round/>
            <a:headEnd/>
            <a:tailEnd/>
          </a:ln>
        </p:spPr>
        <p:txBody>
          <a:bodyPr/>
          <a:lstStyle/>
          <a:p>
            <a:pPr>
              <a:defRPr/>
            </a:pPr>
            <a:endParaRPr lang="en-GB">
              <a:latin typeface="Arial" pitchFamily="34" charset="0"/>
            </a:endParaRPr>
          </a:p>
        </p:txBody>
      </p:sp>
      <p:sp>
        <p:nvSpPr>
          <p:cNvPr id="8199" name="AutoShape 11"/>
          <p:cNvSpPr>
            <a:spLocks noChangeAspect="1" noChangeArrowheads="1" noTextEdit="1"/>
          </p:cNvSpPr>
          <p:nvPr/>
        </p:nvSpPr>
        <p:spPr bwMode="auto">
          <a:xfrm flipH="1">
            <a:off x="4868863" y="3176588"/>
            <a:ext cx="909637" cy="124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8204" name="Unknown Shape"/>
          <p:cNvSpPr>
            <a:spLocks/>
          </p:cNvSpPr>
          <p:nvPr/>
        </p:nvSpPr>
        <p:spPr bwMode="auto">
          <a:xfrm flipH="1">
            <a:off x="4875213" y="3179763"/>
            <a:ext cx="903287" cy="1241425"/>
          </a:xfrm>
          <a:custGeom>
            <a:avLst/>
            <a:gdLst/>
            <a:ahLst/>
            <a:cxnLst>
              <a:cxn ang="0">
                <a:pos x="580" y="0"/>
              </a:cxn>
              <a:cxn ang="0">
                <a:pos x="578" y="90"/>
              </a:cxn>
              <a:cxn ang="0">
                <a:pos x="568" y="174"/>
              </a:cxn>
              <a:cxn ang="0">
                <a:pos x="552" y="252"/>
              </a:cxn>
              <a:cxn ang="0">
                <a:pos x="526" y="324"/>
              </a:cxn>
              <a:cxn ang="0">
                <a:pos x="494" y="390"/>
              </a:cxn>
              <a:cxn ang="0">
                <a:pos x="452" y="450"/>
              </a:cxn>
              <a:cxn ang="0">
                <a:pos x="402" y="508"/>
              </a:cxn>
              <a:cxn ang="0">
                <a:pos x="342" y="560"/>
              </a:cxn>
              <a:cxn ang="0">
                <a:pos x="270" y="610"/>
              </a:cxn>
              <a:cxn ang="0">
                <a:pos x="188" y="656"/>
              </a:cxn>
              <a:cxn ang="0">
                <a:pos x="188" y="798"/>
              </a:cxn>
              <a:cxn ang="0">
                <a:pos x="0" y="514"/>
              </a:cxn>
              <a:cxn ang="0">
                <a:pos x="188" y="230"/>
              </a:cxn>
              <a:cxn ang="0">
                <a:pos x="188" y="372"/>
              </a:cxn>
              <a:cxn ang="0">
                <a:pos x="224" y="368"/>
              </a:cxn>
              <a:cxn ang="0">
                <a:pos x="264" y="356"/>
              </a:cxn>
              <a:cxn ang="0">
                <a:pos x="306" y="336"/>
              </a:cxn>
              <a:cxn ang="0">
                <a:pos x="348" y="310"/>
              </a:cxn>
              <a:cxn ang="0">
                <a:pos x="392" y="280"/>
              </a:cxn>
              <a:cxn ang="0">
                <a:pos x="432" y="246"/>
              </a:cxn>
              <a:cxn ang="0">
                <a:pos x="472" y="208"/>
              </a:cxn>
              <a:cxn ang="0">
                <a:pos x="506" y="166"/>
              </a:cxn>
              <a:cxn ang="0">
                <a:pos x="536" y="124"/>
              </a:cxn>
              <a:cxn ang="0">
                <a:pos x="558" y="82"/>
              </a:cxn>
              <a:cxn ang="0">
                <a:pos x="574" y="40"/>
              </a:cxn>
              <a:cxn ang="0">
                <a:pos x="578" y="0"/>
              </a:cxn>
              <a:cxn ang="0">
                <a:pos x="580" y="0"/>
              </a:cxn>
            </a:cxnLst>
            <a:rect l="0" t="0" r="r" b="b"/>
            <a:pathLst>
              <a:path w="580" h="798">
                <a:moveTo>
                  <a:pt x="580" y="0"/>
                </a:moveTo>
                <a:lnTo>
                  <a:pt x="578" y="90"/>
                </a:lnTo>
                <a:lnTo>
                  <a:pt x="568" y="174"/>
                </a:lnTo>
                <a:lnTo>
                  <a:pt x="552" y="252"/>
                </a:lnTo>
                <a:lnTo>
                  <a:pt x="526" y="324"/>
                </a:lnTo>
                <a:lnTo>
                  <a:pt x="494" y="390"/>
                </a:lnTo>
                <a:lnTo>
                  <a:pt x="452" y="450"/>
                </a:lnTo>
                <a:lnTo>
                  <a:pt x="402" y="508"/>
                </a:lnTo>
                <a:lnTo>
                  <a:pt x="342" y="560"/>
                </a:lnTo>
                <a:lnTo>
                  <a:pt x="270" y="610"/>
                </a:lnTo>
                <a:lnTo>
                  <a:pt x="188" y="656"/>
                </a:lnTo>
                <a:lnTo>
                  <a:pt x="188" y="798"/>
                </a:lnTo>
                <a:lnTo>
                  <a:pt x="0" y="514"/>
                </a:lnTo>
                <a:lnTo>
                  <a:pt x="188" y="230"/>
                </a:lnTo>
                <a:lnTo>
                  <a:pt x="188" y="372"/>
                </a:lnTo>
                <a:lnTo>
                  <a:pt x="224" y="368"/>
                </a:lnTo>
                <a:lnTo>
                  <a:pt x="264" y="356"/>
                </a:lnTo>
                <a:lnTo>
                  <a:pt x="306" y="336"/>
                </a:lnTo>
                <a:lnTo>
                  <a:pt x="348" y="310"/>
                </a:lnTo>
                <a:lnTo>
                  <a:pt x="392" y="280"/>
                </a:lnTo>
                <a:lnTo>
                  <a:pt x="432" y="246"/>
                </a:lnTo>
                <a:lnTo>
                  <a:pt x="472" y="208"/>
                </a:lnTo>
                <a:lnTo>
                  <a:pt x="506" y="166"/>
                </a:lnTo>
                <a:lnTo>
                  <a:pt x="536" y="124"/>
                </a:lnTo>
                <a:lnTo>
                  <a:pt x="558" y="82"/>
                </a:lnTo>
                <a:lnTo>
                  <a:pt x="574" y="40"/>
                </a:lnTo>
                <a:lnTo>
                  <a:pt x="578" y="0"/>
                </a:lnTo>
                <a:lnTo>
                  <a:pt x="580" y="0"/>
                </a:lnTo>
                <a:close/>
              </a:path>
            </a:pathLst>
          </a:custGeom>
          <a:gradFill rotWithShape="1">
            <a:gsLst>
              <a:gs pos="0">
                <a:schemeClr val="accent1"/>
              </a:gs>
              <a:gs pos="100000">
                <a:schemeClr val="accent1">
                  <a:gamma/>
                  <a:tint val="31765"/>
                  <a:invGamma/>
                </a:schemeClr>
              </a:gs>
            </a:gsLst>
            <a:lin ang="0" scaled="1"/>
          </a:gradFill>
          <a:ln w="9525">
            <a:noFill/>
            <a:round/>
            <a:headEnd/>
            <a:tailEnd/>
          </a:ln>
        </p:spPr>
        <p:txBody>
          <a:bodyPr/>
          <a:lstStyle/>
          <a:p>
            <a:pPr>
              <a:defRPr/>
            </a:pPr>
            <a:endParaRPr lang="en-GB">
              <a:latin typeface="Arial" pitchFamily="34" charset="0"/>
            </a:endParaRPr>
          </a:p>
        </p:txBody>
      </p:sp>
      <p:grpSp>
        <p:nvGrpSpPr>
          <p:cNvPr id="8201" name="Group 13"/>
          <p:cNvGrpSpPr>
            <a:grpSpLocks/>
          </p:cNvGrpSpPr>
          <p:nvPr/>
        </p:nvGrpSpPr>
        <p:grpSpPr bwMode="auto">
          <a:xfrm>
            <a:off x="3200400" y="1371600"/>
            <a:ext cx="2706688" cy="1355725"/>
            <a:chOff x="89" y="0"/>
            <a:chExt cx="1705" cy="854"/>
          </a:xfrm>
        </p:grpSpPr>
        <p:grpSp>
          <p:nvGrpSpPr>
            <p:cNvPr id="4" name="Group 14"/>
            <p:cNvGrpSpPr>
              <a:grpSpLocks/>
            </p:cNvGrpSpPr>
            <p:nvPr/>
          </p:nvGrpSpPr>
          <p:grpSpPr bwMode="auto">
            <a:xfrm>
              <a:off x="89" y="0"/>
              <a:ext cx="1705" cy="854"/>
              <a:chOff x="89" y="0"/>
              <a:chExt cx="1705" cy="854"/>
            </a:xfrm>
          </p:grpSpPr>
          <p:sp>
            <p:nvSpPr>
              <p:cNvPr id="8210" name="Oval 18"/>
              <p:cNvSpPr>
                <a:spLocks noChangeArrowheads="1"/>
              </p:cNvSpPr>
              <p:nvPr/>
            </p:nvSpPr>
            <p:spPr bwMode="auto">
              <a:xfrm>
                <a:off x="89" y="0"/>
                <a:ext cx="1691" cy="845"/>
              </a:xfrm>
              <a:prstGeom prst="ellipse">
                <a:avLst/>
              </a:prstGeom>
              <a:gradFill rotWithShape="1">
                <a:gsLst>
                  <a:gs pos="0">
                    <a:schemeClr val="accent1">
                      <a:gamma/>
                      <a:shade val="46275"/>
                      <a:invGamma/>
                    </a:schemeClr>
                  </a:gs>
                  <a:gs pos="100000">
                    <a:schemeClr val="accent1"/>
                  </a:gs>
                </a:gsLst>
                <a:lin ang="2700000" scaled="1"/>
              </a:gradFill>
              <a:ln w="9525">
                <a:noFill/>
                <a:round/>
                <a:headEnd/>
                <a:tailEnd/>
              </a:ln>
              <a:effectLst/>
            </p:spPr>
            <p:txBody>
              <a:bodyPr vert="eaVert" wrap="none" anchor="ctr"/>
              <a:lstStyle/>
              <a:p>
                <a:pPr>
                  <a:defRPr/>
                </a:pPr>
                <a:endParaRPr lang="en-GB">
                  <a:latin typeface="Arial" pitchFamily="34" charset="0"/>
                </a:endParaRPr>
              </a:p>
            </p:txBody>
          </p:sp>
          <p:sp>
            <p:nvSpPr>
              <p:cNvPr id="8211" name="Oval 19"/>
              <p:cNvSpPr>
                <a:spLocks noChangeArrowheads="1"/>
              </p:cNvSpPr>
              <p:nvPr/>
            </p:nvSpPr>
            <p:spPr bwMode="auto">
              <a:xfrm>
                <a:off x="144" y="30"/>
                <a:ext cx="1650" cy="824"/>
              </a:xfrm>
              <a:prstGeom prst="ellipse">
                <a:avLst/>
              </a:prstGeom>
              <a:gradFill rotWithShape="1">
                <a:gsLst>
                  <a:gs pos="0">
                    <a:schemeClr val="accent1">
                      <a:alpha val="0"/>
                    </a:schemeClr>
                  </a:gs>
                  <a:gs pos="100000">
                    <a:schemeClr val="accent1">
                      <a:gamma/>
                      <a:tint val="34902"/>
                      <a:invGamma/>
                    </a:schemeClr>
                  </a:gs>
                </a:gsLst>
                <a:lin ang="2700000" scaled="1"/>
              </a:gradFill>
              <a:ln w="9525">
                <a:noFill/>
                <a:round/>
                <a:headEnd/>
                <a:tailEnd/>
              </a:ln>
              <a:effectLst/>
            </p:spPr>
            <p:txBody>
              <a:bodyPr vert="eaVert" wrap="none" anchor="ctr"/>
              <a:lstStyle/>
              <a:p>
                <a:pPr>
                  <a:defRPr/>
                </a:pPr>
                <a:endParaRPr lang="en-GB">
                  <a:latin typeface="Arial" pitchFamily="34" charset="0"/>
                </a:endParaRPr>
              </a:p>
            </p:txBody>
          </p:sp>
          <p:sp>
            <p:nvSpPr>
              <p:cNvPr id="8212" name="Oval 20"/>
              <p:cNvSpPr>
                <a:spLocks noChangeArrowheads="1"/>
              </p:cNvSpPr>
              <p:nvPr/>
            </p:nvSpPr>
            <p:spPr bwMode="auto">
              <a:xfrm>
                <a:off x="128" y="13"/>
                <a:ext cx="1570" cy="770"/>
              </a:xfrm>
              <a:prstGeom prst="ellipse">
                <a:avLst/>
              </a:prstGeom>
              <a:gradFill rotWithShape="1">
                <a:gsLst>
                  <a:gs pos="0">
                    <a:schemeClr val="accent1">
                      <a:gamma/>
                      <a:shade val="79216"/>
                      <a:invGamma/>
                    </a:schemeClr>
                  </a:gs>
                  <a:gs pos="100000">
                    <a:schemeClr val="accent1">
                      <a:alpha val="48000"/>
                    </a:schemeClr>
                  </a:gs>
                </a:gsLst>
                <a:lin ang="2700000" scaled="1"/>
              </a:gradFill>
              <a:ln w="9525">
                <a:noFill/>
                <a:round/>
                <a:headEnd/>
                <a:tailEnd/>
              </a:ln>
              <a:effectLst>
                <a:innerShdw blurRad="114300">
                  <a:prstClr val="black"/>
                </a:innerShdw>
              </a:effectLst>
            </p:spPr>
            <p:txBody>
              <a:bodyPr vert="eaVert" wrap="none" anchor="ctr"/>
              <a:lstStyle/>
              <a:p>
                <a:pPr>
                  <a:defRPr/>
                </a:pPr>
                <a:endParaRPr lang="en-GB">
                  <a:latin typeface="Arial" pitchFamily="34" charset="0"/>
                </a:endParaRPr>
              </a:p>
            </p:txBody>
          </p:sp>
          <p:sp>
            <p:nvSpPr>
              <p:cNvPr id="8213" name="Oval 21"/>
              <p:cNvSpPr>
                <a:spLocks noChangeArrowheads="1"/>
              </p:cNvSpPr>
              <p:nvPr/>
            </p:nvSpPr>
            <p:spPr bwMode="auto">
              <a:xfrm>
                <a:off x="211" y="30"/>
                <a:ext cx="1382" cy="624"/>
              </a:xfrm>
              <a:prstGeom prst="ellipse">
                <a:avLst/>
              </a:prstGeom>
              <a:gradFill rotWithShape="1">
                <a:gsLst>
                  <a:gs pos="0">
                    <a:schemeClr val="accent1">
                      <a:gamma/>
                      <a:tint val="0"/>
                      <a:invGamma/>
                    </a:schemeClr>
                  </a:gs>
                  <a:gs pos="100000">
                    <a:schemeClr val="accent1">
                      <a:alpha val="37999"/>
                    </a:schemeClr>
                  </a:gs>
                </a:gsLst>
                <a:lin ang="2700000" scaled="1"/>
              </a:gradFill>
              <a:ln w="9525">
                <a:noFill/>
                <a:round/>
                <a:headEnd/>
                <a:tailEnd/>
              </a:ln>
              <a:effectLst>
                <a:innerShdw blurRad="114300">
                  <a:prstClr val="black"/>
                </a:innerShdw>
              </a:effectLst>
            </p:spPr>
            <p:txBody>
              <a:bodyPr vert="eaVert" wrap="none" anchor="ctr"/>
              <a:lstStyle/>
              <a:p>
                <a:pPr>
                  <a:defRPr/>
                </a:pPr>
                <a:endParaRPr lang="en-GB">
                  <a:latin typeface="Arial" pitchFamily="34" charset="0"/>
                </a:endParaRPr>
              </a:p>
            </p:txBody>
          </p:sp>
        </p:grpSp>
        <p:sp>
          <p:nvSpPr>
            <p:cNvPr id="9227" name="Text Box 22"/>
            <p:cNvSpPr txBox="1">
              <a:spLocks noChangeArrowheads="1"/>
            </p:cNvSpPr>
            <p:nvPr/>
          </p:nvSpPr>
          <p:spPr bwMode="auto">
            <a:xfrm>
              <a:off x="432" y="174"/>
              <a:ext cx="1010" cy="330"/>
            </a:xfrm>
            <a:prstGeom prst="rect">
              <a:avLst/>
            </a:prstGeom>
            <a:noFill/>
            <a:ln w="9525">
              <a:noFill/>
              <a:miter lim="800000"/>
              <a:headEnd/>
              <a:tailEnd/>
            </a:ln>
          </p:spPr>
          <p:txBody>
            <a:bodyPr wrap="none">
              <a:spAutoFit/>
            </a:bodyPr>
            <a:lstStyle/>
            <a:p>
              <a:pPr algn="ctr" eaLnBrk="0" hangingPunct="0">
                <a:defRPr/>
              </a:pPr>
              <a:r>
                <a:rPr lang="en-US" sz="2800" b="1" dirty="0">
                  <a:effectLst>
                    <a:outerShdw blurRad="38100" dist="38100" dir="2700000" algn="tl">
                      <a:srgbClr val="000000">
                        <a:alpha val="43137"/>
                      </a:srgbClr>
                    </a:outerShdw>
                  </a:effectLst>
                  <a:latin typeface="Arial" pitchFamily="34" charset="0"/>
                </a:rPr>
                <a:t>Sources</a:t>
              </a:r>
            </a:p>
          </p:txBody>
        </p:sp>
      </p:grpSp>
      <p:sp>
        <p:nvSpPr>
          <p:cNvPr id="23" name="TextBox 22"/>
          <p:cNvSpPr txBox="1">
            <a:spLocks noChangeArrowheads="1"/>
          </p:cNvSpPr>
          <p:nvPr/>
        </p:nvSpPr>
        <p:spPr bwMode="auto">
          <a:xfrm>
            <a:off x="762000" y="3505200"/>
            <a:ext cx="281940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sz="2000" b="1" dirty="0">
                <a:solidFill>
                  <a:schemeClr val="tx1"/>
                </a:solidFill>
              </a:rPr>
              <a:t>Original documents:</a:t>
            </a:r>
          </a:p>
          <a:p>
            <a:pPr>
              <a:buFont typeface="Wingdings" pitchFamily="2" charset="2"/>
              <a:buChar char="v"/>
            </a:pPr>
            <a:r>
              <a:rPr lang="en-GB" altLang="en-US" sz="2000" b="1" i="1" dirty="0">
                <a:solidFill>
                  <a:srgbClr val="FFFF00"/>
                </a:solidFill>
              </a:rPr>
              <a:t>Diaries</a:t>
            </a:r>
          </a:p>
          <a:p>
            <a:pPr>
              <a:buFont typeface="Wingdings" pitchFamily="2" charset="2"/>
              <a:buChar char="v"/>
            </a:pPr>
            <a:r>
              <a:rPr lang="en-GB" altLang="en-US" sz="2000" b="1" i="1" dirty="0">
                <a:solidFill>
                  <a:srgbClr val="FFFF00"/>
                </a:solidFill>
              </a:rPr>
              <a:t>Manuscripts</a:t>
            </a:r>
          </a:p>
          <a:p>
            <a:pPr>
              <a:buFont typeface="Wingdings" pitchFamily="2" charset="2"/>
              <a:buChar char="v"/>
            </a:pPr>
            <a:r>
              <a:rPr lang="en-GB" altLang="en-US" sz="2000" b="1" i="1" dirty="0">
                <a:solidFill>
                  <a:srgbClr val="FFFF00"/>
                </a:solidFill>
              </a:rPr>
              <a:t>Letters</a:t>
            </a:r>
          </a:p>
          <a:p>
            <a:pPr>
              <a:buFont typeface="Wingdings" pitchFamily="2" charset="2"/>
              <a:buChar char="v"/>
            </a:pPr>
            <a:r>
              <a:rPr lang="en-GB" altLang="en-US" sz="2000" b="1" i="1" dirty="0">
                <a:solidFill>
                  <a:srgbClr val="FFFF00"/>
                </a:solidFill>
              </a:rPr>
              <a:t>Interviews</a:t>
            </a:r>
          </a:p>
          <a:p>
            <a:r>
              <a:rPr lang="en-GB" altLang="en-US" sz="2000" b="1" dirty="0">
                <a:solidFill>
                  <a:schemeClr val="tx1"/>
                </a:solidFill>
              </a:rPr>
              <a:t>Surveys</a:t>
            </a:r>
          </a:p>
          <a:p>
            <a:r>
              <a:rPr lang="en-GB" altLang="en-US" sz="2000" b="1" dirty="0">
                <a:solidFill>
                  <a:schemeClr val="tx1"/>
                </a:solidFill>
              </a:rPr>
              <a:t>Observations</a:t>
            </a:r>
          </a:p>
          <a:p>
            <a:r>
              <a:rPr lang="en-GB" altLang="en-US" sz="1800" dirty="0">
                <a:solidFill>
                  <a:schemeClr val="tx1"/>
                </a:solidFill>
              </a:rPr>
              <a:t> </a:t>
            </a:r>
          </a:p>
        </p:txBody>
      </p:sp>
      <p:sp>
        <p:nvSpPr>
          <p:cNvPr id="27" name="TextBox 26"/>
          <p:cNvSpPr txBox="1">
            <a:spLocks noChangeArrowheads="1"/>
          </p:cNvSpPr>
          <p:nvPr/>
        </p:nvSpPr>
        <p:spPr bwMode="auto">
          <a:xfrm>
            <a:off x="5715000" y="3505200"/>
            <a:ext cx="281940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sz="2000" b="1">
                <a:solidFill>
                  <a:schemeClr val="tx1"/>
                </a:solidFill>
              </a:rPr>
              <a:t>Readily available publications:</a:t>
            </a:r>
          </a:p>
          <a:p>
            <a:pPr>
              <a:buFont typeface="Wingdings" pitchFamily="2" charset="2"/>
              <a:buChar char="v"/>
            </a:pPr>
            <a:r>
              <a:rPr lang="fr-FR" altLang="en-US" sz="2000" b="1" i="1">
                <a:solidFill>
                  <a:schemeClr val="bg1"/>
                </a:solidFill>
              </a:rPr>
              <a:t>Textbooks</a:t>
            </a:r>
          </a:p>
          <a:p>
            <a:pPr>
              <a:buFont typeface="Wingdings" pitchFamily="2" charset="2"/>
              <a:buChar char="v"/>
            </a:pPr>
            <a:r>
              <a:rPr lang="fr-FR" altLang="en-US" sz="2000" b="1" i="1">
                <a:solidFill>
                  <a:schemeClr val="bg1"/>
                </a:solidFill>
              </a:rPr>
              <a:t>Magazine articles</a:t>
            </a:r>
          </a:p>
          <a:p>
            <a:pPr>
              <a:buFont typeface="Wingdings" pitchFamily="2" charset="2"/>
              <a:buChar char="v"/>
            </a:pPr>
            <a:r>
              <a:rPr lang="fr-FR" altLang="en-US" sz="2000" b="1" i="1">
                <a:solidFill>
                  <a:schemeClr val="bg1"/>
                </a:solidFill>
              </a:rPr>
              <a:t>Journals</a:t>
            </a:r>
          </a:p>
          <a:p>
            <a:pPr>
              <a:buFont typeface="Wingdings" pitchFamily="2" charset="2"/>
              <a:buChar char="v"/>
            </a:pPr>
            <a:r>
              <a:rPr lang="fr-FR" altLang="en-US" sz="2000" b="1" i="1">
                <a:solidFill>
                  <a:schemeClr val="bg1"/>
                </a:solidFill>
              </a:rPr>
              <a:t>Papers</a:t>
            </a:r>
          </a:p>
          <a:p>
            <a:pPr>
              <a:buFont typeface="Wingdings" pitchFamily="2" charset="2"/>
              <a:buChar char="v"/>
            </a:pPr>
            <a:r>
              <a:rPr lang="fr-FR" altLang="en-US" sz="2000" b="1" i="1">
                <a:solidFill>
                  <a:schemeClr val="bg1"/>
                </a:solidFill>
              </a:rPr>
              <a:t>Commentaries</a:t>
            </a:r>
          </a:p>
          <a:p>
            <a:r>
              <a:rPr lang="en-GB" altLang="en-US" sz="1800">
                <a:solidFill>
                  <a:schemeClr val="tx1"/>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202"/>
                                        </p:tgtEl>
                                        <p:attrNameLst>
                                          <p:attrName>style.visibility</p:attrName>
                                        </p:attrNameLst>
                                      </p:cBhvr>
                                      <p:to>
                                        <p:strVal val="visible"/>
                                      </p:to>
                                    </p:set>
                                    <p:animEffect transition="in" filter="fade">
                                      <p:cBhvr>
                                        <p:cTn id="7" dur="2000"/>
                                        <p:tgtEl>
                                          <p:spTgt spid="820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0"/>
                                        <p:tgtEl>
                                          <p:spTgt spid="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204"/>
                                        </p:tgtEl>
                                        <p:attrNameLst>
                                          <p:attrName>style.visibility</p:attrName>
                                        </p:attrNameLst>
                                      </p:cBhvr>
                                      <p:to>
                                        <p:strVal val="visible"/>
                                      </p:to>
                                    </p:set>
                                    <p:animEffect transition="in" filter="fade">
                                      <p:cBhvr>
                                        <p:cTn id="17" dur="2000"/>
                                        <p:tgtEl>
                                          <p:spTgt spid="820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fade">
                                      <p:cBhvr>
                                        <p:cTn id="22" dur="2000"/>
                                        <p:tgtEl>
                                          <p:spTgt spid="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
                                            <p:txEl>
                                              <p:pRg st="0" end="0"/>
                                            </p:txEl>
                                          </p:spTgt>
                                        </p:tgtEl>
                                        <p:attrNameLst>
                                          <p:attrName>style.visibility</p:attrName>
                                        </p:attrNameLst>
                                      </p:cBhvr>
                                      <p:to>
                                        <p:strVal val="visible"/>
                                      </p:to>
                                    </p:set>
                                    <p:animEffect transition="in" filter="fade">
                                      <p:cBhvr>
                                        <p:cTn id="27" dur="2000"/>
                                        <p:tgtEl>
                                          <p:spTgt spid="23">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3">
                                            <p:txEl>
                                              <p:pRg st="1" end="1"/>
                                            </p:txEl>
                                          </p:spTgt>
                                        </p:tgtEl>
                                        <p:attrNameLst>
                                          <p:attrName>style.visibility</p:attrName>
                                        </p:attrNameLst>
                                      </p:cBhvr>
                                      <p:to>
                                        <p:strVal val="visible"/>
                                      </p:to>
                                    </p:set>
                                    <p:animEffect transition="in" filter="fade">
                                      <p:cBhvr>
                                        <p:cTn id="30" dur="2000"/>
                                        <p:tgtEl>
                                          <p:spTgt spid="23">
                                            <p:txEl>
                                              <p:pRg st="1" end="1"/>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3">
                                            <p:txEl>
                                              <p:pRg st="2" end="2"/>
                                            </p:txEl>
                                          </p:spTgt>
                                        </p:tgtEl>
                                        <p:attrNameLst>
                                          <p:attrName>style.visibility</p:attrName>
                                        </p:attrNameLst>
                                      </p:cBhvr>
                                      <p:to>
                                        <p:strVal val="visible"/>
                                      </p:to>
                                    </p:set>
                                    <p:animEffect transition="in" filter="fade">
                                      <p:cBhvr>
                                        <p:cTn id="33" dur="2000"/>
                                        <p:tgtEl>
                                          <p:spTgt spid="23">
                                            <p:txEl>
                                              <p:pRg st="2" end="2"/>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3">
                                            <p:txEl>
                                              <p:pRg st="3" end="3"/>
                                            </p:txEl>
                                          </p:spTgt>
                                        </p:tgtEl>
                                        <p:attrNameLst>
                                          <p:attrName>style.visibility</p:attrName>
                                        </p:attrNameLst>
                                      </p:cBhvr>
                                      <p:to>
                                        <p:strVal val="visible"/>
                                      </p:to>
                                    </p:set>
                                    <p:animEffect transition="in" filter="fade">
                                      <p:cBhvr>
                                        <p:cTn id="36" dur="2000"/>
                                        <p:tgtEl>
                                          <p:spTgt spid="23">
                                            <p:txEl>
                                              <p:pRg st="3" end="3"/>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3">
                                            <p:txEl>
                                              <p:pRg st="4" end="4"/>
                                            </p:txEl>
                                          </p:spTgt>
                                        </p:tgtEl>
                                        <p:attrNameLst>
                                          <p:attrName>style.visibility</p:attrName>
                                        </p:attrNameLst>
                                      </p:cBhvr>
                                      <p:to>
                                        <p:strVal val="visible"/>
                                      </p:to>
                                    </p:set>
                                    <p:animEffect transition="in" filter="fade">
                                      <p:cBhvr>
                                        <p:cTn id="39" dur="2000"/>
                                        <p:tgtEl>
                                          <p:spTgt spid="23">
                                            <p:txEl>
                                              <p:pRg st="4" end="4"/>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3">
                                            <p:txEl>
                                              <p:pRg st="5" end="5"/>
                                            </p:txEl>
                                          </p:spTgt>
                                        </p:tgtEl>
                                        <p:attrNameLst>
                                          <p:attrName>style.visibility</p:attrName>
                                        </p:attrNameLst>
                                      </p:cBhvr>
                                      <p:to>
                                        <p:strVal val="visible"/>
                                      </p:to>
                                    </p:set>
                                    <p:animEffect transition="in" filter="fade">
                                      <p:cBhvr>
                                        <p:cTn id="42" dur="2000"/>
                                        <p:tgtEl>
                                          <p:spTgt spid="23">
                                            <p:txEl>
                                              <p:pRg st="5" end="5"/>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3">
                                            <p:txEl>
                                              <p:pRg st="6" end="6"/>
                                            </p:txEl>
                                          </p:spTgt>
                                        </p:tgtEl>
                                        <p:attrNameLst>
                                          <p:attrName>style.visibility</p:attrName>
                                        </p:attrNameLst>
                                      </p:cBhvr>
                                      <p:to>
                                        <p:strVal val="visible"/>
                                      </p:to>
                                    </p:set>
                                    <p:animEffect transition="in" filter="fade">
                                      <p:cBhvr>
                                        <p:cTn id="45" dur="2000"/>
                                        <p:tgtEl>
                                          <p:spTgt spid="23">
                                            <p:txEl>
                                              <p:pRg st="6" end="6"/>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3">
                                            <p:txEl>
                                              <p:pRg st="7" end="7"/>
                                            </p:txEl>
                                          </p:spTgt>
                                        </p:tgtEl>
                                        <p:attrNameLst>
                                          <p:attrName>style.visibility</p:attrName>
                                        </p:attrNameLst>
                                      </p:cBhvr>
                                      <p:to>
                                        <p:strVal val="visible"/>
                                      </p:to>
                                    </p:set>
                                    <p:animEffect transition="in" filter="fade">
                                      <p:cBhvr>
                                        <p:cTn id="48" dur="2000"/>
                                        <p:tgtEl>
                                          <p:spTgt spid="23">
                                            <p:txEl>
                                              <p:pRg st="7" end="7"/>
                                            </p:txEl>
                                          </p:spTgt>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7">
                                            <p:txEl>
                                              <p:pRg st="0" end="0"/>
                                            </p:txEl>
                                          </p:spTgt>
                                        </p:tgtEl>
                                        <p:attrNameLst>
                                          <p:attrName>style.visibility</p:attrName>
                                        </p:attrNameLst>
                                      </p:cBhvr>
                                      <p:to>
                                        <p:strVal val="visible"/>
                                      </p:to>
                                    </p:set>
                                    <p:animEffect transition="in" filter="fade">
                                      <p:cBhvr>
                                        <p:cTn id="53" dur="2000"/>
                                        <p:tgtEl>
                                          <p:spTgt spid="27">
                                            <p:txEl>
                                              <p:pRg st="0" end="0"/>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7">
                                            <p:txEl>
                                              <p:pRg st="1" end="1"/>
                                            </p:txEl>
                                          </p:spTgt>
                                        </p:tgtEl>
                                        <p:attrNameLst>
                                          <p:attrName>style.visibility</p:attrName>
                                        </p:attrNameLst>
                                      </p:cBhvr>
                                      <p:to>
                                        <p:strVal val="visible"/>
                                      </p:to>
                                    </p:set>
                                    <p:animEffect transition="in" filter="fade">
                                      <p:cBhvr>
                                        <p:cTn id="56" dur="2000"/>
                                        <p:tgtEl>
                                          <p:spTgt spid="27">
                                            <p:txEl>
                                              <p:pRg st="1" end="1"/>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7">
                                            <p:txEl>
                                              <p:pRg st="2" end="2"/>
                                            </p:txEl>
                                          </p:spTgt>
                                        </p:tgtEl>
                                        <p:attrNameLst>
                                          <p:attrName>style.visibility</p:attrName>
                                        </p:attrNameLst>
                                      </p:cBhvr>
                                      <p:to>
                                        <p:strVal val="visible"/>
                                      </p:to>
                                    </p:set>
                                    <p:animEffect transition="in" filter="fade">
                                      <p:cBhvr>
                                        <p:cTn id="59" dur="2000"/>
                                        <p:tgtEl>
                                          <p:spTgt spid="27">
                                            <p:txEl>
                                              <p:pRg st="2" end="2"/>
                                            </p:tx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7">
                                            <p:txEl>
                                              <p:pRg st="3" end="3"/>
                                            </p:txEl>
                                          </p:spTgt>
                                        </p:tgtEl>
                                        <p:attrNameLst>
                                          <p:attrName>style.visibility</p:attrName>
                                        </p:attrNameLst>
                                      </p:cBhvr>
                                      <p:to>
                                        <p:strVal val="visible"/>
                                      </p:to>
                                    </p:set>
                                    <p:animEffect transition="in" filter="fade">
                                      <p:cBhvr>
                                        <p:cTn id="62" dur="2000"/>
                                        <p:tgtEl>
                                          <p:spTgt spid="27">
                                            <p:txEl>
                                              <p:pRg st="3" end="3"/>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27">
                                            <p:txEl>
                                              <p:pRg st="4" end="4"/>
                                            </p:txEl>
                                          </p:spTgt>
                                        </p:tgtEl>
                                        <p:attrNameLst>
                                          <p:attrName>style.visibility</p:attrName>
                                        </p:attrNameLst>
                                      </p:cBhvr>
                                      <p:to>
                                        <p:strVal val="visible"/>
                                      </p:to>
                                    </p:set>
                                    <p:animEffect transition="in" filter="fade">
                                      <p:cBhvr>
                                        <p:cTn id="65" dur="2000"/>
                                        <p:tgtEl>
                                          <p:spTgt spid="27">
                                            <p:txEl>
                                              <p:pRg st="4" end="4"/>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7">
                                            <p:txEl>
                                              <p:pRg st="5" end="5"/>
                                            </p:txEl>
                                          </p:spTgt>
                                        </p:tgtEl>
                                        <p:attrNameLst>
                                          <p:attrName>style.visibility</p:attrName>
                                        </p:attrNameLst>
                                      </p:cBhvr>
                                      <p:to>
                                        <p:strVal val="visible"/>
                                      </p:to>
                                    </p:set>
                                    <p:animEffect transition="in" filter="fade">
                                      <p:cBhvr>
                                        <p:cTn id="68" dur="2000"/>
                                        <p:tgtEl>
                                          <p:spTgt spid="27">
                                            <p:txEl>
                                              <p:pRg st="5" end="5"/>
                                            </p:tx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7">
                                            <p:txEl>
                                              <p:pRg st="6" end="6"/>
                                            </p:txEl>
                                          </p:spTgt>
                                        </p:tgtEl>
                                        <p:attrNameLst>
                                          <p:attrName>style.visibility</p:attrName>
                                        </p:attrNameLst>
                                      </p:cBhvr>
                                      <p:to>
                                        <p:strVal val="visible"/>
                                      </p:to>
                                    </p:set>
                                    <p:animEffect transition="in" filter="fade">
                                      <p:cBhvr>
                                        <p:cTn id="71" dur="2000"/>
                                        <p:tgtEl>
                                          <p:spTgt spid="2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build="allAtOnce"/>
      <p:bldP spid="27" grpId="0" build="allAtOnce"/>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381000" y="381000"/>
            <a:ext cx="7162800" cy="838200"/>
          </a:xfrm>
        </p:spPr>
        <p:txBody>
          <a:bodyPr/>
          <a:lstStyle/>
          <a:p>
            <a:pPr algn="ctr"/>
            <a:r>
              <a:rPr lang="en-US" altLang="en-US" b="1" dirty="0"/>
              <a:t>Sources</a:t>
            </a:r>
            <a:br>
              <a:rPr lang="en-US" altLang="en-US" b="1" dirty="0"/>
            </a:br>
            <a:r>
              <a:rPr lang="en-US" altLang="en-US" b="1" dirty="0" smtClean="0"/>
              <a:t/>
            </a:r>
            <a:br>
              <a:rPr lang="en-US" altLang="en-US" b="1" dirty="0" smtClean="0"/>
            </a:br>
            <a:endParaRPr lang="en-GB" altLang="en-US" dirty="0" smtClean="0"/>
          </a:p>
        </p:txBody>
      </p:sp>
      <p:sp>
        <p:nvSpPr>
          <p:cNvPr id="7171" name="Content Placeholder 2"/>
          <p:cNvSpPr>
            <a:spLocks noGrp="1"/>
          </p:cNvSpPr>
          <p:nvPr>
            <p:ph idx="1"/>
          </p:nvPr>
        </p:nvSpPr>
        <p:spPr>
          <a:xfrm>
            <a:off x="533506" y="1524050"/>
            <a:ext cx="6711654" cy="4195481"/>
          </a:xfrm>
        </p:spPr>
        <p:txBody>
          <a:bodyPr/>
          <a:lstStyle/>
          <a:p>
            <a:pPr lvl="1">
              <a:buFont typeface="Wingdings" pitchFamily="2" charset="2"/>
              <a:buNone/>
            </a:pPr>
            <a:endParaRPr lang="en-GB" altLang="en-US" dirty="0" smtClean="0"/>
          </a:p>
          <a:p>
            <a:r>
              <a:rPr lang="en-GB" altLang="en-US" dirty="0" smtClean="0"/>
              <a:t>Understand the difference between primary and secondary sources</a:t>
            </a:r>
          </a:p>
          <a:p>
            <a:pPr lvl="1"/>
            <a:r>
              <a:rPr lang="en-GB" altLang="en-US" dirty="0" smtClean="0"/>
              <a:t>You will have to use both!</a:t>
            </a:r>
          </a:p>
          <a:p>
            <a:pPr lvl="1"/>
            <a:r>
              <a:rPr lang="en-GB" altLang="en-US" dirty="0">
                <a:hlinkClick r:id="rId2"/>
              </a:rPr>
              <a:t>https://</a:t>
            </a:r>
            <a:r>
              <a:rPr lang="en-GB" altLang="en-US" dirty="0" smtClean="0">
                <a:hlinkClick r:id="rId2"/>
              </a:rPr>
              <a:t>www.youtube.com/watch?v=pup5eVSbGkE</a:t>
            </a:r>
            <a:endParaRPr lang="en-GB" altLang="en-US" dirty="0" smtClean="0"/>
          </a:p>
          <a:p>
            <a:pPr lvl="1"/>
            <a:endParaRPr lang="en-GB" altLang="en-US" dirty="0" smtClean="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AutoShape 5"/>
          <p:cNvSpPr>
            <a:spLocks noChangeArrowheads="1"/>
          </p:cNvSpPr>
          <p:nvPr/>
        </p:nvSpPr>
        <p:spPr bwMode="auto">
          <a:xfrm>
            <a:off x="6324600" y="2819400"/>
            <a:ext cx="2641600" cy="2819400"/>
          </a:xfrm>
          <a:prstGeom prst="chevron">
            <a:avLst>
              <a:gd name="adj" fmla="val 17384"/>
            </a:avLst>
          </a:prstGeom>
          <a:gradFill flip="none" rotWithShape="1">
            <a:gsLst>
              <a:gs pos="0">
                <a:schemeClr val="bg2">
                  <a:lumMod val="60000"/>
                  <a:lumOff val="40000"/>
                  <a:shade val="30000"/>
                  <a:satMod val="115000"/>
                </a:schemeClr>
              </a:gs>
              <a:gs pos="50000">
                <a:schemeClr val="bg2">
                  <a:lumMod val="60000"/>
                  <a:lumOff val="40000"/>
                  <a:shade val="67500"/>
                  <a:satMod val="115000"/>
                </a:schemeClr>
              </a:gs>
              <a:gs pos="100000">
                <a:schemeClr val="bg2">
                  <a:lumMod val="60000"/>
                  <a:lumOff val="40000"/>
                  <a:shade val="100000"/>
                  <a:satMod val="115000"/>
                </a:schemeClr>
              </a:gs>
            </a:gsLst>
            <a:lin ang="10800000" scaled="1"/>
            <a:tileRect/>
          </a:gradFill>
          <a:ln w="38100" cmpd="sng">
            <a:solidFill>
              <a:srgbClr val="EAEAEA"/>
            </a:solidFill>
            <a:miter lim="800000"/>
            <a:headEnd/>
            <a:tailEnd/>
          </a:ln>
          <a:effectLst>
            <a:outerShdw dist="109250" dir="3267739" algn="ctr" rotWithShape="0">
              <a:srgbClr val="333333">
                <a:alpha val="50000"/>
              </a:srgbClr>
            </a:outerShdw>
          </a:effectLst>
        </p:spPr>
        <p:txBody>
          <a:bodyPr anchor="ctr">
            <a:spAutoFit/>
          </a:bodyPr>
          <a:lstStyle/>
          <a:p>
            <a:pPr algn="ctr">
              <a:defRPr/>
            </a:pPr>
            <a:endParaRPr lang="en-US" dirty="0">
              <a:latin typeface="Arial" pitchFamily="34" charset="0"/>
            </a:endParaRPr>
          </a:p>
        </p:txBody>
      </p:sp>
      <p:sp>
        <p:nvSpPr>
          <p:cNvPr id="10243" name="Rectangle 2"/>
          <p:cNvSpPr>
            <a:spLocks noGrp="1" noChangeArrowheads="1"/>
          </p:cNvSpPr>
          <p:nvPr>
            <p:ph type="title"/>
          </p:nvPr>
        </p:nvSpPr>
        <p:spPr/>
        <p:txBody>
          <a:bodyPr/>
          <a:lstStyle/>
          <a:p>
            <a:pPr algn="ctr"/>
            <a:r>
              <a:rPr lang="en-US" altLang="en-US" b="1" smtClean="0"/>
              <a:t>The research process</a:t>
            </a:r>
          </a:p>
        </p:txBody>
      </p:sp>
      <p:sp>
        <p:nvSpPr>
          <p:cNvPr id="19459" name="AutoShape 3"/>
          <p:cNvSpPr>
            <a:spLocks noChangeArrowheads="1"/>
          </p:cNvSpPr>
          <p:nvPr/>
        </p:nvSpPr>
        <p:spPr bwMode="auto">
          <a:xfrm>
            <a:off x="4191000" y="2819400"/>
            <a:ext cx="2819400" cy="2819400"/>
          </a:xfrm>
          <a:prstGeom prst="chevron">
            <a:avLst>
              <a:gd name="adj" fmla="val 16468"/>
            </a:avLst>
          </a:prstGeom>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0800000" scaled="1"/>
            <a:tileRect/>
          </a:gradFill>
          <a:ln w="38100" cmpd="sng">
            <a:solidFill>
              <a:srgbClr val="EAEAEA"/>
            </a:solidFill>
            <a:miter lim="800000"/>
            <a:headEnd/>
            <a:tailEnd/>
          </a:ln>
          <a:effectLst>
            <a:outerShdw dist="109250" dir="3267739" algn="ctr" rotWithShape="0">
              <a:srgbClr val="333333">
                <a:alpha val="50000"/>
              </a:srgbClr>
            </a:outerShdw>
          </a:effectLst>
        </p:spPr>
        <p:txBody>
          <a:bodyPr anchor="ctr">
            <a:spAutoFit/>
          </a:bodyPr>
          <a:lstStyle/>
          <a:p>
            <a:pPr>
              <a:defRPr/>
            </a:pPr>
            <a:endParaRPr lang="en-GB" dirty="0">
              <a:latin typeface="Arial" pitchFamily="34" charset="0"/>
            </a:endParaRPr>
          </a:p>
        </p:txBody>
      </p:sp>
      <p:sp>
        <p:nvSpPr>
          <p:cNvPr id="19460" name="AutoShape 4"/>
          <p:cNvSpPr>
            <a:spLocks noChangeArrowheads="1"/>
          </p:cNvSpPr>
          <p:nvPr/>
        </p:nvSpPr>
        <p:spPr bwMode="auto">
          <a:xfrm>
            <a:off x="2057400" y="2819400"/>
            <a:ext cx="2819400" cy="2819400"/>
          </a:xfrm>
          <a:prstGeom prst="chevron">
            <a:avLst>
              <a:gd name="adj" fmla="val 17384"/>
            </a:avLst>
          </a:prstGeom>
          <a:gradFill flip="none" rotWithShape="1">
            <a:gsLst>
              <a:gs pos="0">
                <a:schemeClr val="hlink">
                  <a:shade val="30000"/>
                  <a:satMod val="115000"/>
                </a:schemeClr>
              </a:gs>
              <a:gs pos="50000">
                <a:schemeClr val="hlink">
                  <a:shade val="67500"/>
                  <a:satMod val="115000"/>
                </a:schemeClr>
              </a:gs>
              <a:gs pos="100000">
                <a:schemeClr val="hlink">
                  <a:shade val="100000"/>
                  <a:satMod val="115000"/>
                </a:schemeClr>
              </a:gs>
            </a:gsLst>
            <a:lin ang="10800000" scaled="1"/>
            <a:tileRect/>
          </a:gradFill>
          <a:ln w="38100" cmpd="sng">
            <a:solidFill>
              <a:schemeClr val="tx2"/>
            </a:solidFill>
            <a:miter lim="800000"/>
            <a:headEnd/>
            <a:tailEnd/>
          </a:ln>
          <a:effectLst>
            <a:outerShdw dist="109250" dir="3267739" algn="ctr" rotWithShape="0">
              <a:srgbClr val="333333">
                <a:alpha val="50000"/>
              </a:srgbClr>
            </a:outerShdw>
          </a:effectLst>
        </p:spPr>
        <p:txBody>
          <a:bodyPr anchor="ctr">
            <a:spAutoFit/>
          </a:bodyPr>
          <a:lstStyle/>
          <a:p>
            <a:pPr>
              <a:defRPr/>
            </a:pPr>
            <a:endParaRPr lang="en-GB" dirty="0">
              <a:latin typeface="Arial" pitchFamily="34" charset="0"/>
            </a:endParaRPr>
          </a:p>
        </p:txBody>
      </p:sp>
      <p:sp>
        <p:nvSpPr>
          <p:cNvPr id="19461" name="AutoShape 5"/>
          <p:cNvSpPr>
            <a:spLocks noChangeArrowheads="1"/>
          </p:cNvSpPr>
          <p:nvPr/>
        </p:nvSpPr>
        <p:spPr bwMode="auto">
          <a:xfrm>
            <a:off x="152400" y="2819400"/>
            <a:ext cx="2641600" cy="2819400"/>
          </a:xfrm>
          <a:prstGeom prst="chevron">
            <a:avLst>
              <a:gd name="adj" fmla="val 17384"/>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10800000" scaled="1"/>
            <a:tileRect/>
          </a:gradFill>
          <a:ln w="38100" cmpd="sng">
            <a:solidFill>
              <a:srgbClr val="EAEAEA"/>
            </a:solidFill>
            <a:miter lim="800000"/>
            <a:headEnd/>
            <a:tailEnd/>
          </a:ln>
          <a:effectLst>
            <a:outerShdw dist="109250" dir="3267739" algn="ctr" rotWithShape="0">
              <a:srgbClr val="333333">
                <a:alpha val="50000"/>
              </a:srgbClr>
            </a:outerShdw>
          </a:effectLst>
        </p:spPr>
        <p:txBody>
          <a:bodyPr anchor="ctr">
            <a:spAutoFit/>
          </a:bodyPr>
          <a:lstStyle/>
          <a:p>
            <a:pPr algn="ctr">
              <a:defRPr/>
            </a:pPr>
            <a:endParaRPr lang="en-US" dirty="0">
              <a:latin typeface="Arial" pitchFamily="34" charset="0"/>
            </a:endParaRPr>
          </a:p>
        </p:txBody>
      </p:sp>
      <p:sp>
        <p:nvSpPr>
          <p:cNvPr id="19462" name="AutoShape 6"/>
          <p:cNvSpPr>
            <a:spLocks noChangeArrowheads="1"/>
          </p:cNvSpPr>
          <p:nvPr/>
        </p:nvSpPr>
        <p:spPr bwMode="auto">
          <a:xfrm>
            <a:off x="228600" y="2057400"/>
            <a:ext cx="1828800" cy="422275"/>
          </a:xfrm>
          <a:prstGeom prst="roundRect">
            <a:avLst>
              <a:gd name="adj" fmla="val 50000"/>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eaLnBrk="0" hangingPunct="0">
              <a:defRPr/>
            </a:pPr>
            <a:r>
              <a:rPr lang="en-US" sz="2000" b="1" dirty="0">
                <a:solidFill>
                  <a:schemeClr val="tx2"/>
                </a:solidFill>
                <a:latin typeface="Arial" pitchFamily="34" charset="0"/>
              </a:rPr>
              <a:t>Step 1</a:t>
            </a:r>
          </a:p>
        </p:txBody>
      </p:sp>
      <p:sp>
        <p:nvSpPr>
          <p:cNvPr id="19463" name="AutoShape 7"/>
          <p:cNvSpPr>
            <a:spLocks noChangeArrowheads="1"/>
          </p:cNvSpPr>
          <p:nvPr/>
        </p:nvSpPr>
        <p:spPr bwMode="auto">
          <a:xfrm>
            <a:off x="2286000" y="2057400"/>
            <a:ext cx="1828800" cy="422275"/>
          </a:xfrm>
          <a:prstGeom prst="roundRect">
            <a:avLst>
              <a:gd name="adj" fmla="val 50000"/>
            </a:avLst>
          </a:prstGeom>
          <a:gradFill flip="none" rotWithShape="1">
            <a:gsLst>
              <a:gs pos="0">
                <a:schemeClr val="hlink">
                  <a:gamma/>
                  <a:shade val="46275"/>
                  <a:invGamma/>
                </a:schemeClr>
              </a:gs>
              <a:gs pos="100000">
                <a:schemeClr val="hlink"/>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a:defRPr/>
            </a:pPr>
            <a:r>
              <a:rPr lang="en-US" sz="2000" b="1" dirty="0">
                <a:solidFill>
                  <a:schemeClr val="tx2"/>
                </a:solidFill>
                <a:latin typeface="Arial" pitchFamily="34" charset="0"/>
              </a:rPr>
              <a:t>Step 2</a:t>
            </a:r>
          </a:p>
        </p:txBody>
      </p:sp>
      <p:sp>
        <p:nvSpPr>
          <p:cNvPr id="19464" name="AutoShape 8"/>
          <p:cNvSpPr>
            <a:spLocks noChangeArrowheads="1"/>
          </p:cNvSpPr>
          <p:nvPr/>
        </p:nvSpPr>
        <p:spPr bwMode="auto">
          <a:xfrm>
            <a:off x="4343400" y="2057400"/>
            <a:ext cx="1828800" cy="422275"/>
          </a:xfrm>
          <a:prstGeom prst="roundRect">
            <a:avLst>
              <a:gd name="adj" fmla="val 50000"/>
            </a:avLst>
          </a:prstGeom>
          <a:gradFill flip="none" rotWithShape="1">
            <a:gsLst>
              <a:gs pos="0">
                <a:schemeClr val="accent2">
                  <a:gamma/>
                  <a:shade val="46275"/>
                  <a:invGamma/>
                </a:schemeClr>
              </a:gs>
              <a:gs pos="100000">
                <a:schemeClr val="accent2"/>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a:defRPr/>
            </a:pPr>
            <a:r>
              <a:rPr lang="en-US" sz="2000" b="1" dirty="0">
                <a:solidFill>
                  <a:schemeClr val="tx2"/>
                </a:solidFill>
                <a:latin typeface="Arial" pitchFamily="34" charset="0"/>
              </a:rPr>
              <a:t>Step 3</a:t>
            </a:r>
          </a:p>
        </p:txBody>
      </p:sp>
      <p:sp>
        <p:nvSpPr>
          <p:cNvPr id="10250" name="TextBox 8"/>
          <p:cNvSpPr txBox="1">
            <a:spLocks noChangeArrowheads="1"/>
          </p:cNvSpPr>
          <p:nvPr/>
        </p:nvSpPr>
        <p:spPr bwMode="auto">
          <a:xfrm>
            <a:off x="221673" y="6211671"/>
            <a:ext cx="2362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sz="1800" b="1" dirty="0">
                <a:solidFill>
                  <a:schemeClr val="tx1"/>
                </a:solidFill>
              </a:rPr>
              <a:t>One possible model</a:t>
            </a:r>
          </a:p>
        </p:txBody>
      </p:sp>
      <p:sp>
        <p:nvSpPr>
          <p:cNvPr id="10251" name="Rectangle 9"/>
          <p:cNvSpPr>
            <a:spLocks noChangeArrowheads="1"/>
          </p:cNvSpPr>
          <p:nvPr/>
        </p:nvSpPr>
        <p:spPr bwMode="auto">
          <a:xfrm>
            <a:off x="6705600" y="6019800"/>
            <a:ext cx="2224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altLang="en-US" b="1"/>
              <a:t>(K.F. Punch, 2005) </a:t>
            </a:r>
            <a:endParaRPr lang="en-GB" altLang="en-US"/>
          </a:p>
        </p:txBody>
      </p:sp>
      <p:sp>
        <p:nvSpPr>
          <p:cNvPr id="10252" name="Rectangle 10"/>
          <p:cNvSpPr>
            <a:spLocks noChangeArrowheads="1"/>
          </p:cNvSpPr>
          <p:nvPr/>
        </p:nvSpPr>
        <p:spPr bwMode="auto">
          <a:xfrm>
            <a:off x="2971800" y="1295400"/>
            <a:ext cx="35020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altLang="en-US" sz="2800" b="1" dirty="0"/>
              <a:t>Pre-empirical stage</a:t>
            </a:r>
          </a:p>
        </p:txBody>
      </p:sp>
      <p:sp>
        <p:nvSpPr>
          <p:cNvPr id="12" name="TextBox 11"/>
          <p:cNvSpPr txBox="1">
            <a:spLocks noChangeArrowheads="1"/>
          </p:cNvSpPr>
          <p:nvPr/>
        </p:nvSpPr>
        <p:spPr bwMode="auto">
          <a:xfrm>
            <a:off x="762000" y="3429000"/>
            <a:ext cx="2133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Define research area </a:t>
            </a:r>
          </a:p>
        </p:txBody>
      </p:sp>
      <p:sp>
        <p:nvSpPr>
          <p:cNvPr id="13" name="TextBox 12"/>
          <p:cNvSpPr txBox="1">
            <a:spLocks noChangeArrowheads="1"/>
          </p:cNvSpPr>
          <p:nvPr/>
        </p:nvSpPr>
        <p:spPr bwMode="auto">
          <a:xfrm>
            <a:off x="3048000" y="3581400"/>
            <a:ext cx="16764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Clarify </a:t>
            </a:r>
          </a:p>
          <a:p>
            <a:r>
              <a:rPr lang="en-GB" altLang="en-US" b="1">
                <a:solidFill>
                  <a:schemeClr val="tx1"/>
                </a:solidFill>
              </a:rPr>
              <a:t>topic </a:t>
            </a:r>
          </a:p>
        </p:txBody>
      </p:sp>
      <p:sp>
        <p:nvSpPr>
          <p:cNvPr id="14" name="TextBox 13"/>
          <p:cNvSpPr txBox="1">
            <a:spLocks noChangeArrowheads="1"/>
          </p:cNvSpPr>
          <p:nvPr/>
        </p:nvSpPr>
        <p:spPr bwMode="auto">
          <a:xfrm>
            <a:off x="4953000" y="3581400"/>
            <a:ext cx="20574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Define </a:t>
            </a:r>
          </a:p>
          <a:p>
            <a:r>
              <a:rPr lang="en-GB" altLang="en-US" b="1">
                <a:solidFill>
                  <a:schemeClr val="tx1"/>
                </a:solidFill>
              </a:rPr>
              <a:t>question </a:t>
            </a:r>
          </a:p>
        </p:txBody>
      </p:sp>
      <p:sp>
        <p:nvSpPr>
          <p:cNvPr id="16" name="AutoShape 6"/>
          <p:cNvSpPr>
            <a:spLocks noChangeArrowheads="1"/>
          </p:cNvSpPr>
          <p:nvPr/>
        </p:nvSpPr>
        <p:spPr bwMode="auto">
          <a:xfrm>
            <a:off x="6400800" y="2057400"/>
            <a:ext cx="1828800" cy="422275"/>
          </a:xfrm>
          <a:prstGeom prst="roundRect">
            <a:avLst>
              <a:gd name="adj" fmla="val 50000"/>
            </a:avLst>
          </a:prstGeom>
          <a:gradFill flip="none" rotWithShape="1">
            <a:gsLst>
              <a:gs pos="0">
                <a:schemeClr val="bg2">
                  <a:lumMod val="60000"/>
                  <a:lumOff val="40000"/>
                  <a:shade val="30000"/>
                  <a:satMod val="115000"/>
                </a:schemeClr>
              </a:gs>
              <a:gs pos="50000">
                <a:schemeClr val="bg2">
                  <a:lumMod val="60000"/>
                  <a:lumOff val="40000"/>
                  <a:shade val="67500"/>
                  <a:satMod val="115000"/>
                </a:schemeClr>
              </a:gs>
              <a:gs pos="100000">
                <a:schemeClr val="bg2">
                  <a:lumMod val="60000"/>
                  <a:lumOff val="40000"/>
                  <a:shade val="100000"/>
                  <a:satMod val="115000"/>
                </a:schemeClr>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eaLnBrk="0" hangingPunct="0">
              <a:defRPr/>
            </a:pPr>
            <a:r>
              <a:rPr lang="en-US" sz="2000" b="1" dirty="0">
                <a:solidFill>
                  <a:schemeClr val="tx2"/>
                </a:solidFill>
                <a:latin typeface="Arial" pitchFamily="34" charset="0"/>
              </a:rPr>
              <a:t>Step 4</a:t>
            </a:r>
          </a:p>
        </p:txBody>
      </p:sp>
      <p:sp>
        <p:nvSpPr>
          <p:cNvPr id="17" name="TextBox 16"/>
          <p:cNvSpPr txBox="1">
            <a:spLocks noChangeArrowheads="1"/>
          </p:cNvSpPr>
          <p:nvPr/>
        </p:nvSpPr>
        <p:spPr bwMode="auto">
          <a:xfrm>
            <a:off x="7010400" y="3352800"/>
            <a:ext cx="1752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Form </a:t>
            </a:r>
          </a:p>
          <a:p>
            <a:r>
              <a:rPr lang="en-GB" altLang="en-US" b="1">
                <a:solidFill>
                  <a:schemeClr val="tx1"/>
                </a:solidFill>
              </a:rPr>
              <a:t>  hypo-</a:t>
            </a:r>
          </a:p>
          <a:p>
            <a:r>
              <a:rPr lang="en-GB" altLang="en-US" b="1">
                <a:solidFill>
                  <a:schemeClr val="tx1"/>
                </a:solidFill>
              </a:rPr>
              <a:t>theses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62"/>
                                        </p:tgtEl>
                                        <p:attrNameLst>
                                          <p:attrName>style.visibility</p:attrName>
                                        </p:attrNameLst>
                                      </p:cBhvr>
                                      <p:to>
                                        <p:strVal val="visible"/>
                                      </p:to>
                                    </p:set>
                                    <p:animEffect transition="in" filter="fade">
                                      <p:cBhvr>
                                        <p:cTn id="7" dur="2000"/>
                                        <p:tgtEl>
                                          <p:spTgt spid="194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461"/>
                                        </p:tgtEl>
                                        <p:attrNameLst>
                                          <p:attrName>style.visibility</p:attrName>
                                        </p:attrNameLst>
                                      </p:cBhvr>
                                      <p:to>
                                        <p:strVal val="visible"/>
                                      </p:to>
                                    </p:set>
                                    <p:animEffect transition="in" filter="fade">
                                      <p:cBhvr>
                                        <p:cTn id="10" dur="2000"/>
                                        <p:tgtEl>
                                          <p:spTgt spid="1946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2000"/>
                                        <p:tgtEl>
                                          <p:spTgt spid="1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9463"/>
                                        </p:tgtEl>
                                        <p:attrNameLst>
                                          <p:attrName>style.visibility</p:attrName>
                                        </p:attrNameLst>
                                      </p:cBhvr>
                                      <p:to>
                                        <p:strVal val="visible"/>
                                      </p:to>
                                    </p:set>
                                    <p:animEffect transition="in" filter="fade">
                                      <p:cBhvr>
                                        <p:cTn id="18" dur="2000"/>
                                        <p:tgtEl>
                                          <p:spTgt spid="1946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460"/>
                                        </p:tgtEl>
                                        <p:attrNameLst>
                                          <p:attrName>style.visibility</p:attrName>
                                        </p:attrNameLst>
                                      </p:cBhvr>
                                      <p:to>
                                        <p:strVal val="visible"/>
                                      </p:to>
                                    </p:set>
                                    <p:animEffect transition="in" filter="fade">
                                      <p:cBhvr>
                                        <p:cTn id="21" dur="2000"/>
                                        <p:tgtEl>
                                          <p:spTgt spid="1946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2000"/>
                                        <p:tgtEl>
                                          <p:spTgt spid="13"/>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9464"/>
                                        </p:tgtEl>
                                        <p:attrNameLst>
                                          <p:attrName>style.visibility</p:attrName>
                                        </p:attrNameLst>
                                      </p:cBhvr>
                                      <p:to>
                                        <p:strVal val="visible"/>
                                      </p:to>
                                    </p:set>
                                    <p:animEffect transition="in" filter="fade">
                                      <p:cBhvr>
                                        <p:cTn id="29" dur="2000"/>
                                        <p:tgtEl>
                                          <p:spTgt spid="19464"/>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9459"/>
                                        </p:tgtEl>
                                        <p:attrNameLst>
                                          <p:attrName>style.visibility</p:attrName>
                                        </p:attrNameLst>
                                      </p:cBhvr>
                                      <p:to>
                                        <p:strVal val="visible"/>
                                      </p:to>
                                    </p:set>
                                    <p:animEffect transition="in" filter="fade">
                                      <p:cBhvr>
                                        <p:cTn id="32" dur="2000"/>
                                        <p:tgtEl>
                                          <p:spTgt spid="19459"/>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2000"/>
                                        <p:tgtEl>
                                          <p:spTgt spid="14"/>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2000"/>
                                        <p:tgtEl>
                                          <p:spTgt spid="16"/>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2000"/>
                                        <p:tgtEl>
                                          <p:spTgt spid="1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fade">
                                      <p:cBhvr>
                                        <p:cTn id="4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459" grpId="0" animBg="1"/>
      <p:bldP spid="19460" grpId="0" animBg="1"/>
      <p:bldP spid="19461" grpId="0" animBg="1"/>
      <p:bldP spid="19462" grpId="0" animBg="1"/>
      <p:bldP spid="19463" grpId="0" animBg="1"/>
      <p:bldP spid="19464" grpId="0" animBg="1"/>
      <p:bldP spid="12" grpId="0"/>
      <p:bldP spid="13" grpId="0"/>
      <p:bldP spid="14" grpId="0"/>
      <p:bldP spid="16" grpId="0" animBg="1"/>
      <p:bldP spid="1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AutoShape 5"/>
          <p:cNvSpPr>
            <a:spLocks noChangeArrowheads="1"/>
          </p:cNvSpPr>
          <p:nvPr/>
        </p:nvSpPr>
        <p:spPr bwMode="auto">
          <a:xfrm>
            <a:off x="6324600" y="2819400"/>
            <a:ext cx="2641600" cy="2819400"/>
          </a:xfrm>
          <a:prstGeom prst="chevron">
            <a:avLst>
              <a:gd name="adj" fmla="val 17384"/>
            </a:avLst>
          </a:prstGeom>
          <a:gradFill flip="none" rotWithShape="1">
            <a:gsLst>
              <a:gs pos="0">
                <a:schemeClr val="bg2">
                  <a:lumMod val="60000"/>
                  <a:lumOff val="40000"/>
                  <a:shade val="30000"/>
                  <a:satMod val="115000"/>
                </a:schemeClr>
              </a:gs>
              <a:gs pos="50000">
                <a:schemeClr val="bg2">
                  <a:lumMod val="60000"/>
                  <a:lumOff val="40000"/>
                  <a:shade val="67500"/>
                  <a:satMod val="115000"/>
                </a:schemeClr>
              </a:gs>
              <a:gs pos="100000">
                <a:schemeClr val="bg2">
                  <a:lumMod val="60000"/>
                  <a:lumOff val="40000"/>
                  <a:shade val="100000"/>
                  <a:satMod val="115000"/>
                </a:schemeClr>
              </a:gs>
            </a:gsLst>
            <a:lin ang="10800000" scaled="1"/>
            <a:tileRect/>
          </a:gradFill>
          <a:ln w="38100" cmpd="sng">
            <a:solidFill>
              <a:srgbClr val="EAEAEA"/>
            </a:solidFill>
            <a:miter lim="800000"/>
            <a:headEnd/>
            <a:tailEnd/>
          </a:ln>
          <a:effectLst>
            <a:outerShdw dist="109250" dir="3267739" algn="ctr" rotWithShape="0">
              <a:srgbClr val="333333">
                <a:alpha val="50000"/>
              </a:srgbClr>
            </a:outerShdw>
          </a:effectLst>
        </p:spPr>
        <p:txBody>
          <a:bodyPr anchor="ctr">
            <a:spAutoFit/>
          </a:bodyPr>
          <a:lstStyle/>
          <a:p>
            <a:pPr algn="ctr">
              <a:defRPr/>
            </a:pPr>
            <a:endParaRPr lang="en-US" dirty="0">
              <a:latin typeface="Arial" pitchFamily="34" charset="0"/>
            </a:endParaRPr>
          </a:p>
        </p:txBody>
      </p:sp>
      <p:sp>
        <p:nvSpPr>
          <p:cNvPr id="11267" name="Rectangle 2"/>
          <p:cNvSpPr>
            <a:spLocks noGrp="1" noChangeArrowheads="1"/>
          </p:cNvSpPr>
          <p:nvPr>
            <p:ph type="title"/>
          </p:nvPr>
        </p:nvSpPr>
        <p:spPr/>
        <p:txBody>
          <a:bodyPr/>
          <a:lstStyle/>
          <a:p>
            <a:pPr algn="ctr"/>
            <a:r>
              <a:rPr lang="en-US" altLang="en-US" b="1" smtClean="0"/>
              <a:t>The research process</a:t>
            </a:r>
          </a:p>
        </p:txBody>
      </p:sp>
      <p:sp>
        <p:nvSpPr>
          <p:cNvPr id="19459" name="AutoShape 3"/>
          <p:cNvSpPr>
            <a:spLocks noChangeArrowheads="1"/>
          </p:cNvSpPr>
          <p:nvPr/>
        </p:nvSpPr>
        <p:spPr bwMode="auto">
          <a:xfrm>
            <a:off x="4191000" y="2819400"/>
            <a:ext cx="2819400" cy="2819400"/>
          </a:xfrm>
          <a:prstGeom prst="chevron">
            <a:avLst>
              <a:gd name="adj" fmla="val 16468"/>
            </a:avLst>
          </a:prstGeom>
          <a:gradFill flip="none" rotWithShape="1">
            <a:gsLst>
              <a:gs pos="0">
                <a:schemeClr val="accent2">
                  <a:shade val="30000"/>
                  <a:satMod val="115000"/>
                </a:schemeClr>
              </a:gs>
              <a:gs pos="50000">
                <a:schemeClr val="accent2">
                  <a:shade val="67500"/>
                  <a:satMod val="115000"/>
                </a:schemeClr>
              </a:gs>
              <a:gs pos="100000">
                <a:schemeClr val="accent2">
                  <a:shade val="100000"/>
                  <a:satMod val="115000"/>
                </a:schemeClr>
              </a:gs>
            </a:gsLst>
            <a:lin ang="10800000" scaled="1"/>
            <a:tileRect/>
          </a:gradFill>
          <a:ln w="38100" cmpd="sng">
            <a:solidFill>
              <a:srgbClr val="EAEAEA"/>
            </a:solidFill>
            <a:miter lim="800000"/>
            <a:headEnd/>
            <a:tailEnd/>
          </a:ln>
          <a:effectLst>
            <a:outerShdw dist="109250" dir="3267739" algn="ctr" rotWithShape="0">
              <a:srgbClr val="333333">
                <a:alpha val="50000"/>
              </a:srgbClr>
            </a:outerShdw>
          </a:effectLst>
        </p:spPr>
        <p:txBody>
          <a:bodyPr anchor="ctr">
            <a:spAutoFit/>
          </a:bodyPr>
          <a:lstStyle/>
          <a:p>
            <a:pPr>
              <a:defRPr/>
            </a:pPr>
            <a:endParaRPr lang="en-GB" dirty="0">
              <a:latin typeface="Arial" pitchFamily="34" charset="0"/>
            </a:endParaRPr>
          </a:p>
        </p:txBody>
      </p:sp>
      <p:sp>
        <p:nvSpPr>
          <p:cNvPr id="19460" name="AutoShape 4"/>
          <p:cNvSpPr>
            <a:spLocks noChangeArrowheads="1"/>
          </p:cNvSpPr>
          <p:nvPr/>
        </p:nvSpPr>
        <p:spPr bwMode="auto">
          <a:xfrm>
            <a:off x="2057400" y="2819400"/>
            <a:ext cx="2819400" cy="2819400"/>
          </a:xfrm>
          <a:prstGeom prst="chevron">
            <a:avLst>
              <a:gd name="adj" fmla="val 17384"/>
            </a:avLst>
          </a:prstGeom>
          <a:gradFill flip="none" rotWithShape="1">
            <a:gsLst>
              <a:gs pos="0">
                <a:schemeClr val="hlink">
                  <a:shade val="30000"/>
                  <a:satMod val="115000"/>
                </a:schemeClr>
              </a:gs>
              <a:gs pos="50000">
                <a:schemeClr val="hlink">
                  <a:shade val="67500"/>
                  <a:satMod val="115000"/>
                </a:schemeClr>
              </a:gs>
              <a:gs pos="100000">
                <a:schemeClr val="hlink">
                  <a:shade val="100000"/>
                  <a:satMod val="115000"/>
                </a:schemeClr>
              </a:gs>
            </a:gsLst>
            <a:lin ang="10800000" scaled="1"/>
            <a:tileRect/>
          </a:gradFill>
          <a:ln w="38100" cmpd="sng">
            <a:solidFill>
              <a:schemeClr val="tx2"/>
            </a:solidFill>
            <a:miter lim="800000"/>
            <a:headEnd/>
            <a:tailEnd/>
          </a:ln>
          <a:effectLst>
            <a:outerShdw dist="109250" dir="3267739" algn="ctr" rotWithShape="0">
              <a:srgbClr val="333333">
                <a:alpha val="50000"/>
              </a:srgbClr>
            </a:outerShdw>
          </a:effectLst>
        </p:spPr>
        <p:txBody>
          <a:bodyPr anchor="ctr">
            <a:spAutoFit/>
          </a:bodyPr>
          <a:lstStyle/>
          <a:p>
            <a:pPr>
              <a:defRPr/>
            </a:pPr>
            <a:endParaRPr lang="en-GB" dirty="0">
              <a:latin typeface="Arial" pitchFamily="34" charset="0"/>
            </a:endParaRPr>
          </a:p>
        </p:txBody>
      </p:sp>
      <p:sp>
        <p:nvSpPr>
          <p:cNvPr id="19461" name="AutoShape 5"/>
          <p:cNvSpPr>
            <a:spLocks noChangeArrowheads="1"/>
          </p:cNvSpPr>
          <p:nvPr/>
        </p:nvSpPr>
        <p:spPr bwMode="auto">
          <a:xfrm>
            <a:off x="152400" y="2819400"/>
            <a:ext cx="2641600" cy="2819400"/>
          </a:xfrm>
          <a:prstGeom prst="chevron">
            <a:avLst>
              <a:gd name="adj" fmla="val 17384"/>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10800000" scaled="1"/>
            <a:tileRect/>
          </a:gradFill>
          <a:ln w="38100" cmpd="sng">
            <a:solidFill>
              <a:srgbClr val="EAEAEA"/>
            </a:solidFill>
            <a:miter lim="800000"/>
            <a:headEnd/>
            <a:tailEnd/>
          </a:ln>
          <a:effectLst>
            <a:outerShdw dist="109250" dir="3267739" algn="ctr" rotWithShape="0">
              <a:srgbClr val="333333">
                <a:alpha val="50000"/>
              </a:srgbClr>
            </a:outerShdw>
          </a:effectLst>
        </p:spPr>
        <p:txBody>
          <a:bodyPr anchor="ctr">
            <a:spAutoFit/>
          </a:bodyPr>
          <a:lstStyle/>
          <a:p>
            <a:pPr algn="ctr">
              <a:defRPr/>
            </a:pPr>
            <a:endParaRPr lang="en-US" dirty="0">
              <a:latin typeface="Arial" pitchFamily="34" charset="0"/>
            </a:endParaRPr>
          </a:p>
        </p:txBody>
      </p:sp>
      <p:sp>
        <p:nvSpPr>
          <p:cNvPr id="19462" name="AutoShape 6"/>
          <p:cNvSpPr>
            <a:spLocks noChangeArrowheads="1"/>
          </p:cNvSpPr>
          <p:nvPr/>
        </p:nvSpPr>
        <p:spPr bwMode="auto">
          <a:xfrm>
            <a:off x="228600" y="2057400"/>
            <a:ext cx="1828800" cy="422275"/>
          </a:xfrm>
          <a:prstGeom prst="roundRect">
            <a:avLst>
              <a:gd name="adj" fmla="val 50000"/>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eaLnBrk="0" hangingPunct="0">
              <a:defRPr/>
            </a:pPr>
            <a:r>
              <a:rPr lang="en-US" sz="2000" b="1" dirty="0">
                <a:solidFill>
                  <a:schemeClr val="tx2"/>
                </a:solidFill>
                <a:latin typeface="Arial" pitchFamily="34" charset="0"/>
              </a:rPr>
              <a:t>Step 5</a:t>
            </a:r>
          </a:p>
        </p:txBody>
      </p:sp>
      <p:sp>
        <p:nvSpPr>
          <p:cNvPr id="19463" name="AutoShape 7"/>
          <p:cNvSpPr>
            <a:spLocks noChangeArrowheads="1"/>
          </p:cNvSpPr>
          <p:nvPr/>
        </p:nvSpPr>
        <p:spPr bwMode="auto">
          <a:xfrm>
            <a:off x="2286000" y="2057400"/>
            <a:ext cx="1828800" cy="422275"/>
          </a:xfrm>
          <a:prstGeom prst="roundRect">
            <a:avLst>
              <a:gd name="adj" fmla="val 50000"/>
            </a:avLst>
          </a:prstGeom>
          <a:gradFill flip="none" rotWithShape="1">
            <a:gsLst>
              <a:gs pos="0">
                <a:schemeClr val="hlink">
                  <a:gamma/>
                  <a:shade val="46275"/>
                  <a:invGamma/>
                </a:schemeClr>
              </a:gs>
              <a:gs pos="100000">
                <a:schemeClr val="hlink"/>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a:defRPr/>
            </a:pPr>
            <a:r>
              <a:rPr lang="en-US" sz="2000" b="1" dirty="0">
                <a:solidFill>
                  <a:schemeClr val="tx2"/>
                </a:solidFill>
                <a:latin typeface="Arial" pitchFamily="34" charset="0"/>
              </a:rPr>
              <a:t>Step 6</a:t>
            </a:r>
          </a:p>
        </p:txBody>
      </p:sp>
      <p:sp>
        <p:nvSpPr>
          <p:cNvPr id="19464" name="AutoShape 8"/>
          <p:cNvSpPr>
            <a:spLocks noChangeArrowheads="1"/>
          </p:cNvSpPr>
          <p:nvPr/>
        </p:nvSpPr>
        <p:spPr bwMode="auto">
          <a:xfrm>
            <a:off x="4343400" y="2057400"/>
            <a:ext cx="1828800" cy="422275"/>
          </a:xfrm>
          <a:prstGeom prst="roundRect">
            <a:avLst>
              <a:gd name="adj" fmla="val 50000"/>
            </a:avLst>
          </a:prstGeom>
          <a:gradFill flip="none" rotWithShape="1">
            <a:gsLst>
              <a:gs pos="0">
                <a:schemeClr val="accent2">
                  <a:gamma/>
                  <a:shade val="46275"/>
                  <a:invGamma/>
                </a:schemeClr>
              </a:gs>
              <a:gs pos="100000">
                <a:schemeClr val="accent2"/>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a:defRPr/>
            </a:pPr>
            <a:r>
              <a:rPr lang="en-US" sz="2000" b="1" dirty="0">
                <a:solidFill>
                  <a:schemeClr val="tx2"/>
                </a:solidFill>
                <a:latin typeface="Arial" pitchFamily="34" charset="0"/>
              </a:rPr>
              <a:t>Step 7</a:t>
            </a:r>
          </a:p>
        </p:txBody>
      </p:sp>
      <p:sp>
        <p:nvSpPr>
          <p:cNvPr id="11274" name="Rectangle 9"/>
          <p:cNvSpPr>
            <a:spLocks noChangeArrowheads="1"/>
          </p:cNvSpPr>
          <p:nvPr/>
        </p:nvSpPr>
        <p:spPr bwMode="auto">
          <a:xfrm>
            <a:off x="6705600" y="6019800"/>
            <a:ext cx="22240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altLang="en-US" b="1"/>
              <a:t>(K.F. Punch, 2005) </a:t>
            </a:r>
            <a:endParaRPr lang="en-GB" altLang="en-US"/>
          </a:p>
        </p:txBody>
      </p:sp>
      <p:sp>
        <p:nvSpPr>
          <p:cNvPr id="11275" name="Rectangle 10"/>
          <p:cNvSpPr>
            <a:spLocks noChangeArrowheads="1"/>
          </p:cNvSpPr>
          <p:nvPr/>
        </p:nvSpPr>
        <p:spPr bwMode="auto">
          <a:xfrm>
            <a:off x="2971800" y="1295400"/>
            <a:ext cx="28416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altLang="en-US" sz="2800" b="1"/>
              <a:t>Empirical stage</a:t>
            </a:r>
          </a:p>
        </p:txBody>
      </p:sp>
      <p:sp>
        <p:nvSpPr>
          <p:cNvPr id="12" name="TextBox 11"/>
          <p:cNvSpPr txBox="1">
            <a:spLocks noChangeArrowheads="1"/>
          </p:cNvSpPr>
          <p:nvPr/>
        </p:nvSpPr>
        <p:spPr bwMode="auto">
          <a:xfrm>
            <a:off x="609600" y="3581400"/>
            <a:ext cx="2133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Research </a:t>
            </a:r>
          </a:p>
          <a:p>
            <a:r>
              <a:rPr lang="en-GB" altLang="en-US" b="1">
                <a:solidFill>
                  <a:schemeClr val="tx1"/>
                </a:solidFill>
              </a:rPr>
              <a:t>design </a:t>
            </a:r>
          </a:p>
        </p:txBody>
      </p:sp>
      <p:sp>
        <p:nvSpPr>
          <p:cNvPr id="13" name="TextBox 12"/>
          <p:cNvSpPr txBox="1">
            <a:spLocks noChangeArrowheads="1"/>
          </p:cNvSpPr>
          <p:nvPr/>
        </p:nvSpPr>
        <p:spPr bwMode="auto">
          <a:xfrm>
            <a:off x="2971800" y="3352800"/>
            <a:ext cx="1676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Data collec-tion</a:t>
            </a:r>
          </a:p>
        </p:txBody>
      </p:sp>
      <p:sp>
        <p:nvSpPr>
          <p:cNvPr id="14" name="TextBox 13"/>
          <p:cNvSpPr txBox="1">
            <a:spLocks noChangeArrowheads="1"/>
          </p:cNvSpPr>
          <p:nvPr/>
        </p:nvSpPr>
        <p:spPr bwMode="auto">
          <a:xfrm>
            <a:off x="4953000" y="3581400"/>
            <a:ext cx="20574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Data</a:t>
            </a:r>
          </a:p>
          <a:p>
            <a:r>
              <a:rPr lang="en-GB" altLang="en-US" b="1">
                <a:solidFill>
                  <a:schemeClr val="tx1"/>
                </a:solidFill>
              </a:rPr>
              <a:t>analysis</a:t>
            </a:r>
          </a:p>
        </p:txBody>
      </p:sp>
      <p:sp>
        <p:nvSpPr>
          <p:cNvPr id="16" name="AutoShape 6"/>
          <p:cNvSpPr>
            <a:spLocks noChangeArrowheads="1"/>
          </p:cNvSpPr>
          <p:nvPr/>
        </p:nvSpPr>
        <p:spPr bwMode="auto">
          <a:xfrm>
            <a:off x="6400800" y="2057400"/>
            <a:ext cx="1828800" cy="422275"/>
          </a:xfrm>
          <a:prstGeom prst="roundRect">
            <a:avLst>
              <a:gd name="adj" fmla="val 50000"/>
            </a:avLst>
          </a:prstGeom>
          <a:gradFill flip="none" rotWithShape="1">
            <a:gsLst>
              <a:gs pos="0">
                <a:schemeClr val="bg2">
                  <a:lumMod val="60000"/>
                  <a:lumOff val="40000"/>
                  <a:shade val="30000"/>
                  <a:satMod val="115000"/>
                </a:schemeClr>
              </a:gs>
              <a:gs pos="50000">
                <a:schemeClr val="bg2">
                  <a:lumMod val="60000"/>
                  <a:lumOff val="40000"/>
                  <a:shade val="67500"/>
                  <a:satMod val="115000"/>
                </a:schemeClr>
              </a:gs>
              <a:gs pos="100000">
                <a:schemeClr val="bg2">
                  <a:lumMod val="60000"/>
                  <a:lumOff val="40000"/>
                  <a:shade val="100000"/>
                  <a:satMod val="115000"/>
                </a:schemeClr>
              </a:gs>
            </a:gsLst>
            <a:lin ang="10800000" scaled="1"/>
            <a:tileRect/>
          </a:gradFill>
          <a:ln w="38100" cmpd="sng">
            <a:solidFill>
              <a:srgbClr val="FFFFFF"/>
            </a:solidFill>
            <a:round/>
            <a:headEnd/>
            <a:tailEnd/>
          </a:ln>
          <a:effectLst>
            <a:outerShdw dist="63500" dir="3187806" algn="ctr" rotWithShape="0">
              <a:srgbClr val="001D3A"/>
            </a:outerShdw>
          </a:effectLst>
        </p:spPr>
        <p:txBody>
          <a:bodyPr wrap="none" anchor="ctr"/>
          <a:lstStyle/>
          <a:p>
            <a:pPr algn="ctr" eaLnBrk="0" hangingPunct="0">
              <a:defRPr/>
            </a:pPr>
            <a:r>
              <a:rPr lang="en-US" sz="2000" b="1" dirty="0">
                <a:solidFill>
                  <a:schemeClr val="tx2"/>
                </a:solidFill>
                <a:latin typeface="Arial" pitchFamily="34" charset="0"/>
              </a:rPr>
              <a:t>Step 8</a:t>
            </a:r>
          </a:p>
        </p:txBody>
      </p:sp>
      <p:sp>
        <p:nvSpPr>
          <p:cNvPr id="17" name="TextBox 16"/>
          <p:cNvSpPr txBox="1">
            <a:spLocks noChangeArrowheads="1"/>
          </p:cNvSpPr>
          <p:nvPr/>
        </p:nvSpPr>
        <p:spPr bwMode="auto">
          <a:xfrm>
            <a:off x="7086600" y="3581400"/>
            <a:ext cx="2133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b="1">
                <a:solidFill>
                  <a:schemeClr val="tx1"/>
                </a:solidFill>
              </a:rPr>
              <a:t>Form </a:t>
            </a:r>
          </a:p>
          <a:p>
            <a:r>
              <a:rPr lang="en-GB" altLang="en-US" b="1">
                <a:solidFill>
                  <a:schemeClr val="tx1"/>
                </a:solidFill>
              </a:rPr>
              <a:t>answers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62"/>
                                        </p:tgtEl>
                                        <p:attrNameLst>
                                          <p:attrName>style.visibility</p:attrName>
                                        </p:attrNameLst>
                                      </p:cBhvr>
                                      <p:to>
                                        <p:strVal val="visible"/>
                                      </p:to>
                                    </p:set>
                                    <p:animEffect transition="in" filter="fade">
                                      <p:cBhvr>
                                        <p:cTn id="7" dur="2000"/>
                                        <p:tgtEl>
                                          <p:spTgt spid="194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461"/>
                                        </p:tgtEl>
                                        <p:attrNameLst>
                                          <p:attrName>style.visibility</p:attrName>
                                        </p:attrNameLst>
                                      </p:cBhvr>
                                      <p:to>
                                        <p:strVal val="visible"/>
                                      </p:to>
                                    </p:set>
                                    <p:animEffect transition="in" filter="fade">
                                      <p:cBhvr>
                                        <p:cTn id="10" dur="2000"/>
                                        <p:tgtEl>
                                          <p:spTgt spid="1946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2000"/>
                                        <p:tgtEl>
                                          <p:spTgt spid="1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9463"/>
                                        </p:tgtEl>
                                        <p:attrNameLst>
                                          <p:attrName>style.visibility</p:attrName>
                                        </p:attrNameLst>
                                      </p:cBhvr>
                                      <p:to>
                                        <p:strVal val="visible"/>
                                      </p:to>
                                    </p:set>
                                    <p:animEffect transition="in" filter="fade">
                                      <p:cBhvr>
                                        <p:cTn id="18" dur="2000"/>
                                        <p:tgtEl>
                                          <p:spTgt spid="1946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460"/>
                                        </p:tgtEl>
                                        <p:attrNameLst>
                                          <p:attrName>style.visibility</p:attrName>
                                        </p:attrNameLst>
                                      </p:cBhvr>
                                      <p:to>
                                        <p:strVal val="visible"/>
                                      </p:to>
                                    </p:set>
                                    <p:animEffect transition="in" filter="fade">
                                      <p:cBhvr>
                                        <p:cTn id="21" dur="2000"/>
                                        <p:tgtEl>
                                          <p:spTgt spid="1946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2000"/>
                                        <p:tgtEl>
                                          <p:spTgt spid="13"/>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9464"/>
                                        </p:tgtEl>
                                        <p:attrNameLst>
                                          <p:attrName>style.visibility</p:attrName>
                                        </p:attrNameLst>
                                      </p:cBhvr>
                                      <p:to>
                                        <p:strVal val="visible"/>
                                      </p:to>
                                    </p:set>
                                    <p:animEffect transition="in" filter="fade">
                                      <p:cBhvr>
                                        <p:cTn id="29" dur="2000"/>
                                        <p:tgtEl>
                                          <p:spTgt spid="19464"/>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9459"/>
                                        </p:tgtEl>
                                        <p:attrNameLst>
                                          <p:attrName>style.visibility</p:attrName>
                                        </p:attrNameLst>
                                      </p:cBhvr>
                                      <p:to>
                                        <p:strVal val="visible"/>
                                      </p:to>
                                    </p:set>
                                    <p:animEffect transition="in" filter="fade">
                                      <p:cBhvr>
                                        <p:cTn id="32" dur="2000"/>
                                        <p:tgtEl>
                                          <p:spTgt spid="19459"/>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2000"/>
                                        <p:tgtEl>
                                          <p:spTgt spid="14"/>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2000"/>
                                        <p:tgtEl>
                                          <p:spTgt spid="16"/>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2000"/>
                                        <p:tgtEl>
                                          <p:spTgt spid="1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fade">
                                      <p:cBhvr>
                                        <p:cTn id="4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459" grpId="0" animBg="1"/>
      <p:bldP spid="19460" grpId="0" animBg="1"/>
      <p:bldP spid="19461" grpId="0" animBg="1"/>
      <p:bldP spid="19462" grpId="0" animBg="1"/>
      <p:bldP spid="19463" grpId="0" animBg="1"/>
      <p:bldP spid="19464" grpId="0" animBg="1"/>
      <p:bldP spid="12" grpId="0"/>
      <p:bldP spid="13" grpId="0"/>
      <p:bldP spid="14" grpId="0"/>
      <p:bldP spid="16" grpId="0" animBg="1"/>
      <p:bldP spid="1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Unknown Shape"/>
          <p:cNvSpPr>
            <a:spLocks/>
          </p:cNvSpPr>
          <p:nvPr/>
        </p:nvSpPr>
        <p:spPr bwMode="auto">
          <a:xfrm>
            <a:off x="7778750" y="4419600"/>
            <a:ext cx="612775" cy="974725"/>
          </a:xfrm>
          <a:custGeom>
            <a:avLst/>
            <a:gdLst>
              <a:gd name="T0" fmla="*/ 2147483647 w 308"/>
              <a:gd name="T1" fmla="*/ 2147483647 h 442"/>
              <a:gd name="T2" fmla="*/ 0 w 308"/>
              <a:gd name="T3" fmla="*/ 2147483647 h 442"/>
              <a:gd name="T4" fmla="*/ 0 w 308"/>
              <a:gd name="T5" fmla="*/ 2147483647 h 442"/>
              <a:gd name="T6" fmla="*/ 2147483647 w 308"/>
              <a:gd name="T7" fmla="*/ 0 h 442"/>
              <a:gd name="T8" fmla="*/ 2147483647 w 308"/>
              <a:gd name="T9" fmla="*/ 2147483647 h 442"/>
              <a:gd name="T10" fmla="*/ 0 60000 65536"/>
              <a:gd name="T11" fmla="*/ 0 60000 65536"/>
              <a:gd name="T12" fmla="*/ 0 60000 65536"/>
              <a:gd name="T13" fmla="*/ 0 60000 65536"/>
              <a:gd name="T14" fmla="*/ 0 60000 65536"/>
              <a:gd name="T15" fmla="*/ 0 w 308"/>
              <a:gd name="T16" fmla="*/ 0 h 442"/>
              <a:gd name="T17" fmla="*/ 308 w 308"/>
              <a:gd name="T18" fmla="*/ 442 h 442"/>
            </a:gdLst>
            <a:ahLst/>
            <a:cxnLst>
              <a:cxn ang="T10">
                <a:pos x="T0" y="T1"/>
              </a:cxn>
              <a:cxn ang="T11">
                <a:pos x="T2" y="T3"/>
              </a:cxn>
              <a:cxn ang="T12">
                <a:pos x="T4" y="T5"/>
              </a:cxn>
              <a:cxn ang="T13">
                <a:pos x="T6" y="T7"/>
              </a:cxn>
              <a:cxn ang="T14">
                <a:pos x="T8" y="T9"/>
              </a:cxn>
            </a:cxnLst>
            <a:rect l="T15" t="T16" r="T17" b="T18"/>
            <a:pathLst>
              <a:path w="308" h="442">
                <a:moveTo>
                  <a:pt x="308" y="120"/>
                </a:moveTo>
                <a:lnTo>
                  <a:pt x="0" y="442"/>
                </a:lnTo>
                <a:lnTo>
                  <a:pt x="0" y="286"/>
                </a:lnTo>
                <a:lnTo>
                  <a:pt x="308" y="0"/>
                </a:lnTo>
                <a:lnTo>
                  <a:pt x="308" y="120"/>
                </a:lnTo>
                <a:close/>
              </a:path>
            </a:pathLst>
          </a:custGeom>
          <a:gradFill rotWithShape="1">
            <a:gsLst>
              <a:gs pos="0">
                <a:srgbClr val="230744"/>
              </a:gs>
              <a:gs pos="50000">
                <a:srgbClr val="4B1092"/>
              </a:gs>
              <a:gs pos="100000">
                <a:srgbClr val="230744"/>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 name="Unknown Shape"/>
          <p:cNvSpPr>
            <a:spLocks/>
          </p:cNvSpPr>
          <p:nvPr/>
        </p:nvSpPr>
        <p:spPr bwMode="auto">
          <a:xfrm>
            <a:off x="4572000" y="4419600"/>
            <a:ext cx="3827463" cy="625475"/>
          </a:xfrm>
          <a:custGeom>
            <a:avLst/>
            <a:gdLst>
              <a:gd name="T0" fmla="*/ 2147483647 w 1920"/>
              <a:gd name="T1" fmla="*/ 2147483647 h 284"/>
              <a:gd name="T2" fmla="*/ 0 w 1920"/>
              <a:gd name="T3" fmla="*/ 2147483647 h 284"/>
              <a:gd name="T4" fmla="*/ 2147483647 w 1920"/>
              <a:gd name="T5" fmla="*/ 0 h 284"/>
              <a:gd name="T6" fmla="*/ 2147483647 w 1920"/>
              <a:gd name="T7" fmla="*/ 0 h 284"/>
              <a:gd name="T8" fmla="*/ 2147483647 w 1920"/>
              <a:gd name="T9" fmla="*/ 2147483647 h 284"/>
              <a:gd name="T10" fmla="*/ 0 60000 65536"/>
              <a:gd name="T11" fmla="*/ 0 60000 65536"/>
              <a:gd name="T12" fmla="*/ 0 60000 65536"/>
              <a:gd name="T13" fmla="*/ 0 60000 65536"/>
              <a:gd name="T14" fmla="*/ 0 60000 65536"/>
              <a:gd name="T15" fmla="*/ 0 w 1920"/>
              <a:gd name="T16" fmla="*/ 0 h 284"/>
              <a:gd name="T17" fmla="*/ 1920 w 1920"/>
              <a:gd name="T18" fmla="*/ 284 h 284"/>
            </a:gdLst>
            <a:ahLst/>
            <a:cxnLst>
              <a:cxn ang="T10">
                <a:pos x="T0" y="T1"/>
              </a:cxn>
              <a:cxn ang="T11">
                <a:pos x="T2" y="T3"/>
              </a:cxn>
              <a:cxn ang="T12">
                <a:pos x="T4" y="T5"/>
              </a:cxn>
              <a:cxn ang="T13">
                <a:pos x="T6" y="T7"/>
              </a:cxn>
              <a:cxn ang="T14">
                <a:pos x="T8" y="T9"/>
              </a:cxn>
            </a:cxnLst>
            <a:rect l="T15" t="T16" r="T17" b="T18"/>
            <a:pathLst>
              <a:path w="1920" h="284">
                <a:moveTo>
                  <a:pt x="1612" y="284"/>
                </a:moveTo>
                <a:lnTo>
                  <a:pt x="0" y="284"/>
                </a:lnTo>
                <a:lnTo>
                  <a:pt x="446" y="0"/>
                </a:lnTo>
                <a:lnTo>
                  <a:pt x="1920" y="0"/>
                </a:lnTo>
                <a:lnTo>
                  <a:pt x="1612" y="284"/>
                </a:lnTo>
                <a:close/>
              </a:path>
            </a:pathLst>
          </a:custGeom>
          <a:solidFill>
            <a:srgbClr val="A77B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 name="Rectangle 22"/>
          <p:cNvSpPr>
            <a:spLocks noChangeArrowheads="1"/>
          </p:cNvSpPr>
          <p:nvPr/>
        </p:nvSpPr>
        <p:spPr bwMode="auto">
          <a:xfrm>
            <a:off x="4572000" y="5029200"/>
            <a:ext cx="3211513" cy="346075"/>
          </a:xfrm>
          <a:prstGeom prst="rect">
            <a:avLst/>
          </a:prstGeom>
          <a:gradFill rotWithShape="1">
            <a:gsLst>
              <a:gs pos="0">
                <a:srgbClr val="5D2FB9"/>
              </a:gs>
              <a:gs pos="50000">
                <a:srgbClr val="8041FF"/>
              </a:gs>
              <a:gs pos="100000">
                <a:srgbClr val="5D2FB9"/>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Determine your scope</a:t>
            </a:r>
          </a:p>
        </p:txBody>
      </p:sp>
      <p:sp>
        <p:nvSpPr>
          <p:cNvPr id="7" name="Unknown Shape"/>
          <p:cNvSpPr>
            <a:spLocks/>
          </p:cNvSpPr>
          <p:nvPr/>
        </p:nvSpPr>
        <p:spPr bwMode="auto">
          <a:xfrm>
            <a:off x="5751513" y="3124200"/>
            <a:ext cx="611187" cy="981075"/>
          </a:xfrm>
          <a:custGeom>
            <a:avLst/>
            <a:gdLst>
              <a:gd name="T0" fmla="*/ 2147483647 w 306"/>
              <a:gd name="T1" fmla="*/ 2147483647 h 444"/>
              <a:gd name="T2" fmla="*/ 0 w 306"/>
              <a:gd name="T3" fmla="*/ 2147483647 h 444"/>
              <a:gd name="T4" fmla="*/ 0 w 306"/>
              <a:gd name="T5" fmla="*/ 2147483647 h 444"/>
              <a:gd name="T6" fmla="*/ 2147483647 w 306"/>
              <a:gd name="T7" fmla="*/ 0 h 444"/>
              <a:gd name="T8" fmla="*/ 2147483647 w 306"/>
              <a:gd name="T9" fmla="*/ 2147483647 h 444"/>
              <a:gd name="T10" fmla="*/ 0 60000 65536"/>
              <a:gd name="T11" fmla="*/ 0 60000 65536"/>
              <a:gd name="T12" fmla="*/ 0 60000 65536"/>
              <a:gd name="T13" fmla="*/ 0 60000 65536"/>
              <a:gd name="T14" fmla="*/ 0 60000 65536"/>
              <a:gd name="T15" fmla="*/ 0 w 306"/>
              <a:gd name="T16" fmla="*/ 0 h 444"/>
              <a:gd name="T17" fmla="*/ 306 w 306"/>
              <a:gd name="T18" fmla="*/ 444 h 444"/>
            </a:gdLst>
            <a:ahLst/>
            <a:cxnLst>
              <a:cxn ang="T10">
                <a:pos x="T0" y="T1"/>
              </a:cxn>
              <a:cxn ang="T11">
                <a:pos x="T2" y="T3"/>
              </a:cxn>
              <a:cxn ang="T12">
                <a:pos x="T4" y="T5"/>
              </a:cxn>
              <a:cxn ang="T13">
                <a:pos x="T6" y="T7"/>
              </a:cxn>
              <a:cxn ang="T14">
                <a:pos x="T8" y="T9"/>
              </a:cxn>
            </a:cxnLst>
            <a:rect l="T15" t="T16" r="T17" b="T18"/>
            <a:pathLst>
              <a:path w="306" h="444">
                <a:moveTo>
                  <a:pt x="306" y="122"/>
                </a:moveTo>
                <a:lnTo>
                  <a:pt x="0" y="444"/>
                </a:lnTo>
                <a:lnTo>
                  <a:pt x="0" y="286"/>
                </a:lnTo>
                <a:lnTo>
                  <a:pt x="306" y="0"/>
                </a:lnTo>
                <a:lnTo>
                  <a:pt x="306" y="122"/>
                </a:lnTo>
                <a:close/>
              </a:path>
            </a:pathLst>
          </a:custGeom>
          <a:gradFill rotWithShape="1">
            <a:gsLst>
              <a:gs pos="0">
                <a:srgbClr val="431805"/>
              </a:gs>
              <a:gs pos="50000">
                <a:srgbClr val="90330A"/>
              </a:gs>
              <a:gs pos="100000">
                <a:srgbClr val="431805"/>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Unknown Shape"/>
          <p:cNvSpPr>
            <a:spLocks/>
          </p:cNvSpPr>
          <p:nvPr/>
        </p:nvSpPr>
        <p:spPr bwMode="auto">
          <a:xfrm>
            <a:off x="2286000" y="3124200"/>
            <a:ext cx="4083050" cy="631825"/>
          </a:xfrm>
          <a:custGeom>
            <a:avLst/>
            <a:gdLst>
              <a:gd name="T0" fmla="*/ 2147483647 w 2048"/>
              <a:gd name="T1" fmla="*/ 2147483647 h 286"/>
              <a:gd name="T2" fmla="*/ 0 w 2048"/>
              <a:gd name="T3" fmla="*/ 2147483647 h 286"/>
              <a:gd name="T4" fmla="*/ 2147483647 w 2048"/>
              <a:gd name="T5" fmla="*/ 0 h 286"/>
              <a:gd name="T6" fmla="*/ 2147483647 w 2048"/>
              <a:gd name="T7" fmla="*/ 0 h 286"/>
              <a:gd name="T8" fmla="*/ 2147483647 w 2048"/>
              <a:gd name="T9" fmla="*/ 2147483647 h 286"/>
              <a:gd name="T10" fmla="*/ 0 60000 65536"/>
              <a:gd name="T11" fmla="*/ 0 60000 65536"/>
              <a:gd name="T12" fmla="*/ 0 60000 65536"/>
              <a:gd name="T13" fmla="*/ 0 60000 65536"/>
              <a:gd name="T14" fmla="*/ 0 60000 65536"/>
              <a:gd name="T15" fmla="*/ 0 w 2048"/>
              <a:gd name="T16" fmla="*/ 0 h 286"/>
              <a:gd name="T17" fmla="*/ 2048 w 2048"/>
              <a:gd name="T18" fmla="*/ 286 h 286"/>
            </a:gdLst>
            <a:ahLst/>
            <a:cxnLst>
              <a:cxn ang="T10">
                <a:pos x="T0" y="T1"/>
              </a:cxn>
              <a:cxn ang="T11">
                <a:pos x="T2" y="T3"/>
              </a:cxn>
              <a:cxn ang="T12">
                <a:pos x="T4" y="T5"/>
              </a:cxn>
              <a:cxn ang="T13">
                <a:pos x="T6" y="T7"/>
              </a:cxn>
              <a:cxn ang="T14">
                <a:pos x="T8" y="T9"/>
              </a:cxn>
            </a:cxnLst>
            <a:rect l="T15" t="T16" r="T17" b="T18"/>
            <a:pathLst>
              <a:path w="2048" h="286">
                <a:moveTo>
                  <a:pt x="1742" y="286"/>
                </a:moveTo>
                <a:lnTo>
                  <a:pt x="0" y="286"/>
                </a:lnTo>
                <a:lnTo>
                  <a:pt x="446" y="0"/>
                </a:lnTo>
                <a:lnTo>
                  <a:pt x="2048" y="0"/>
                </a:lnTo>
                <a:lnTo>
                  <a:pt x="1742" y="286"/>
                </a:lnTo>
                <a:close/>
              </a:path>
            </a:pathLst>
          </a:custGeom>
          <a:solidFill>
            <a:srgbClr val="FF99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 name="Rectangle 24"/>
          <p:cNvSpPr>
            <a:spLocks noChangeArrowheads="1"/>
          </p:cNvSpPr>
          <p:nvPr/>
        </p:nvSpPr>
        <p:spPr bwMode="auto">
          <a:xfrm>
            <a:off x="2287588" y="3756025"/>
            <a:ext cx="3478212" cy="344488"/>
          </a:xfrm>
          <a:prstGeom prst="rect">
            <a:avLst/>
          </a:prstGeom>
          <a:gradFill rotWithShape="1">
            <a:gsLst>
              <a:gs pos="0">
                <a:srgbClr val="A0523A"/>
              </a:gs>
              <a:gs pos="50000">
                <a:srgbClr val="DC7150"/>
              </a:gs>
              <a:gs pos="100000">
                <a:srgbClr val="A0523A"/>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Formulate a problem</a:t>
            </a:r>
          </a:p>
        </p:txBody>
      </p:sp>
      <p:sp>
        <p:nvSpPr>
          <p:cNvPr id="12296" name="Title 1"/>
          <p:cNvSpPr>
            <a:spLocks noGrp="1"/>
          </p:cNvSpPr>
          <p:nvPr>
            <p:ph type="title"/>
          </p:nvPr>
        </p:nvSpPr>
        <p:spPr/>
        <p:txBody>
          <a:bodyPr/>
          <a:lstStyle/>
          <a:p>
            <a:pPr algn="ctr"/>
            <a:r>
              <a:rPr lang="en-US" altLang="en-US" b="1" smtClean="0"/>
              <a:t>The research process</a:t>
            </a:r>
            <a:endParaRPr lang="en-GB" altLang="en-US" smtClean="0"/>
          </a:p>
        </p:txBody>
      </p:sp>
      <p:sp>
        <p:nvSpPr>
          <p:cNvPr id="12297" name="Content Placeholder 2"/>
          <p:cNvSpPr>
            <a:spLocks noGrp="1"/>
          </p:cNvSpPr>
          <p:nvPr>
            <p:ph idx="1"/>
          </p:nvPr>
        </p:nvSpPr>
        <p:spPr>
          <a:xfrm>
            <a:off x="256413" y="6095930"/>
            <a:ext cx="3124200" cy="381000"/>
          </a:xfrm>
        </p:spPr>
        <p:txBody>
          <a:bodyPr>
            <a:normAutofit lnSpcReduction="10000"/>
          </a:bodyPr>
          <a:lstStyle/>
          <a:p>
            <a:pPr>
              <a:buFont typeface="Wingdings" pitchFamily="2" charset="2"/>
              <a:buNone/>
            </a:pPr>
            <a:r>
              <a:rPr lang="en-GB" altLang="en-US" sz="2000" b="1" dirty="0" smtClean="0"/>
              <a:t>Another possible model</a:t>
            </a:r>
          </a:p>
        </p:txBody>
      </p:sp>
      <p:sp>
        <p:nvSpPr>
          <p:cNvPr id="4" name="Unknown Shape"/>
          <p:cNvSpPr>
            <a:spLocks/>
          </p:cNvSpPr>
          <p:nvPr/>
        </p:nvSpPr>
        <p:spPr bwMode="auto">
          <a:xfrm>
            <a:off x="3929063" y="1762125"/>
            <a:ext cx="614362" cy="981075"/>
          </a:xfrm>
          <a:custGeom>
            <a:avLst/>
            <a:gdLst>
              <a:gd name="T0" fmla="*/ 2147483647 w 308"/>
              <a:gd name="T1" fmla="*/ 2147483647 h 444"/>
              <a:gd name="T2" fmla="*/ 0 w 308"/>
              <a:gd name="T3" fmla="*/ 2147483647 h 444"/>
              <a:gd name="T4" fmla="*/ 0 w 308"/>
              <a:gd name="T5" fmla="*/ 2147483647 h 444"/>
              <a:gd name="T6" fmla="*/ 2147483647 w 308"/>
              <a:gd name="T7" fmla="*/ 0 h 444"/>
              <a:gd name="T8" fmla="*/ 2147483647 w 308"/>
              <a:gd name="T9" fmla="*/ 2147483647 h 444"/>
              <a:gd name="T10" fmla="*/ 0 60000 65536"/>
              <a:gd name="T11" fmla="*/ 0 60000 65536"/>
              <a:gd name="T12" fmla="*/ 0 60000 65536"/>
              <a:gd name="T13" fmla="*/ 0 60000 65536"/>
              <a:gd name="T14" fmla="*/ 0 60000 65536"/>
              <a:gd name="T15" fmla="*/ 0 w 308"/>
              <a:gd name="T16" fmla="*/ 0 h 444"/>
              <a:gd name="T17" fmla="*/ 308 w 308"/>
              <a:gd name="T18" fmla="*/ 444 h 444"/>
            </a:gdLst>
            <a:ahLst/>
            <a:cxnLst>
              <a:cxn ang="T10">
                <a:pos x="T0" y="T1"/>
              </a:cxn>
              <a:cxn ang="T11">
                <a:pos x="T2" y="T3"/>
              </a:cxn>
              <a:cxn ang="T12">
                <a:pos x="T4" y="T5"/>
              </a:cxn>
              <a:cxn ang="T13">
                <a:pos x="T6" y="T7"/>
              </a:cxn>
              <a:cxn ang="T14">
                <a:pos x="T8" y="T9"/>
              </a:cxn>
            </a:cxnLst>
            <a:rect l="T15" t="T16" r="T17" b="T18"/>
            <a:pathLst>
              <a:path w="308" h="444">
                <a:moveTo>
                  <a:pt x="308" y="122"/>
                </a:moveTo>
                <a:lnTo>
                  <a:pt x="0" y="444"/>
                </a:lnTo>
                <a:lnTo>
                  <a:pt x="0" y="286"/>
                </a:lnTo>
                <a:lnTo>
                  <a:pt x="308" y="0"/>
                </a:lnTo>
                <a:lnTo>
                  <a:pt x="308" y="122"/>
                </a:lnTo>
                <a:close/>
              </a:path>
            </a:pathLst>
          </a:custGeom>
          <a:gradFill rotWithShape="1">
            <a:gsLst>
              <a:gs pos="0">
                <a:srgbClr val="433206"/>
              </a:gs>
              <a:gs pos="50000">
                <a:srgbClr val="906B0E"/>
              </a:gs>
              <a:gs pos="100000">
                <a:srgbClr val="433206"/>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 name="Unknown Shape"/>
          <p:cNvSpPr>
            <a:spLocks/>
          </p:cNvSpPr>
          <p:nvPr/>
        </p:nvSpPr>
        <p:spPr bwMode="auto">
          <a:xfrm>
            <a:off x="228600" y="1752600"/>
            <a:ext cx="4346575" cy="627063"/>
          </a:xfrm>
          <a:custGeom>
            <a:avLst/>
            <a:gdLst>
              <a:gd name="T0" fmla="*/ 2147483647 w 2180"/>
              <a:gd name="T1" fmla="*/ 2147483647 h 284"/>
              <a:gd name="T2" fmla="*/ 0 w 2180"/>
              <a:gd name="T3" fmla="*/ 2147483647 h 284"/>
              <a:gd name="T4" fmla="*/ 2147483647 w 2180"/>
              <a:gd name="T5" fmla="*/ 0 h 284"/>
              <a:gd name="T6" fmla="*/ 2147483647 w 2180"/>
              <a:gd name="T7" fmla="*/ 0 h 284"/>
              <a:gd name="T8" fmla="*/ 2147483647 w 2180"/>
              <a:gd name="T9" fmla="*/ 2147483647 h 284"/>
              <a:gd name="T10" fmla="*/ 0 60000 65536"/>
              <a:gd name="T11" fmla="*/ 0 60000 65536"/>
              <a:gd name="T12" fmla="*/ 0 60000 65536"/>
              <a:gd name="T13" fmla="*/ 0 60000 65536"/>
              <a:gd name="T14" fmla="*/ 0 60000 65536"/>
              <a:gd name="T15" fmla="*/ 0 w 2180"/>
              <a:gd name="T16" fmla="*/ 0 h 284"/>
              <a:gd name="T17" fmla="*/ 2180 w 2180"/>
              <a:gd name="T18" fmla="*/ 284 h 284"/>
            </a:gdLst>
            <a:ahLst/>
            <a:cxnLst>
              <a:cxn ang="T10">
                <a:pos x="T0" y="T1"/>
              </a:cxn>
              <a:cxn ang="T11">
                <a:pos x="T2" y="T3"/>
              </a:cxn>
              <a:cxn ang="T12">
                <a:pos x="T4" y="T5"/>
              </a:cxn>
              <a:cxn ang="T13">
                <a:pos x="T6" y="T7"/>
              </a:cxn>
              <a:cxn ang="T14">
                <a:pos x="T8" y="T9"/>
              </a:cxn>
            </a:cxnLst>
            <a:rect l="T15" t="T16" r="T17" b="T18"/>
            <a:pathLst>
              <a:path w="2180" h="284">
                <a:moveTo>
                  <a:pt x="1872" y="284"/>
                </a:moveTo>
                <a:lnTo>
                  <a:pt x="0" y="284"/>
                </a:lnTo>
                <a:lnTo>
                  <a:pt x="446" y="0"/>
                </a:lnTo>
                <a:lnTo>
                  <a:pt x="2180" y="0"/>
                </a:lnTo>
                <a:lnTo>
                  <a:pt x="1872" y="284"/>
                </a:lnTo>
                <a:close/>
              </a:path>
            </a:pathLst>
          </a:custGeom>
          <a:solidFill>
            <a:srgbClr val="F2E1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Rectangle 25"/>
          <p:cNvSpPr>
            <a:spLocks noChangeArrowheads="1"/>
          </p:cNvSpPr>
          <p:nvPr/>
        </p:nvSpPr>
        <p:spPr bwMode="auto">
          <a:xfrm>
            <a:off x="220663" y="2362200"/>
            <a:ext cx="3741737" cy="344488"/>
          </a:xfrm>
          <a:prstGeom prst="rect">
            <a:avLst/>
          </a:prstGeom>
          <a:gradFill rotWithShape="1">
            <a:gsLst>
              <a:gs pos="0">
                <a:srgbClr val="977514"/>
              </a:gs>
              <a:gs pos="50000">
                <a:srgbClr val="D0A11C"/>
              </a:gs>
              <a:gs pos="100000">
                <a:srgbClr val="977514"/>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Identify a problem</a:t>
            </a:r>
          </a:p>
        </p:txBody>
      </p:sp>
      <p:sp>
        <p:nvSpPr>
          <p:cNvPr id="16" name="TextBox 15"/>
          <p:cNvSpPr txBox="1">
            <a:spLocks noChangeArrowheads="1"/>
          </p:cNvSpPr>
          <p:nvPr/>
        </p:nvSpPr>
        <p:spPr bwMode="auto">
          <a:xfrm>
            <a:off x="5410200" y="4572000"/>
            <a:ext cx="2438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a:r>
              <a:rPr lang="en-GB" altLang="en-US" sz="1800" b="1">
                <a:solidFill>
                  <a:schemeClr val="tx1"/>
                </a:solidFill>
              </a:rPr>
              <a:t>Choose methods</a:t>
            </a:r>
          </a:p>
          <a:p>
            <a:pPr algn="ctr"/>
            <a:endParaRPr lang="en-GB" altLang="en-US" sz="1800">
              <a:solidFill>
                <a:schemeClr val="tx1"/>
              </a:solidFill>
            </a:endParaRPr>
          </a:p>
        </p:txBody>
      </p:sp>
      <p:sp>
        <p:nvSpPr>
          <p:cNvPr id="18" name="TextBox 17"/>
          <p:cNvSpPr txBox="1">
            <a:spLocks noChangeArrowheads="1"/>
          </p:cNvSpPr>
          <p:nvPr/>
        </p:nvSpPr>
        <p:spPr bwMode="auto">
          <a:xfrm>
            <a:off x="3276600" y="3124200"/>
            <a:ext cx="23002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a:r>
              <a:rPr lang="en-GB" altLang="en-US" sz="1800" b="1">
                <a:solidFill>
                  <a:schemeClr val="tx1"/>
                </a:solidFill>
              </a:rPr>
              <a:t>Form a hypothesis </a:t>
            </a:r>
          </a:p>
          <a:p>
            <a:pPr algn="ctr"/>
            <a:r>
              <a:rPr lang="en-GB" altLang="en-US" sz="1800" b="1">
                <a:solidFill>
                  <a:schemeClr val="tx1"/>
                </a:solidFill>
              </a:rPr>
              <a:t>(if applicable) </a:t>
            </a:r>
          </a:p>
          <a:p>
            <a:endParaRPr lang="en-GB" altLang="en-US" sz="180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20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20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2000"/>
                                        <p:tgtEl>
                                          <p:spTgt spid="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2000"/>
                                        <p:tgtEl>
                                          <p:spTgt spid="8"/>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8">
                                            <p:txEl>
                                              <p:pRg st="0" end="0"/>
                                            </p:txEl>
                                          </p:spTgt>
                                        </p:tgtEl>
                                        <p:attrNameLst>
                                          <p:attrName>style.visibility</p:attrName>
                                        </p:attrNameLst>
                                      </p:cBhvr>
                                      <p:to>
                                        <p:strVal val="visible"/>
                                      </p:to>
                                    </p:set>
                                    <p:animEffect transition="in" filter="fade">
                                      <p:cBhvr>
                                        <p:cTn id="29" dur="2000"/>
                                        <p:tgtEl>
                                          <p:spTgt spid="18">
                                            <p:txEl>
                                              <p:pRg st="0" end="0"/>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8">
                                            <p:txEl>
                                              <p:pRg st="1" end="1"/>
                                            </p:txEl>
                                          </p:spTgt>
                                        </p:tgtEl>
                                        <p:attrNameLst>
                                          <p:attrName>style.visibility</p:attrName>
                                        </p:attrNameLst>
                                      </p:cBhvr>
                                      <p:to>
                                        <p:strVal val="visible"/>
                                      </p:to>
                                    </p:set>
                                    <p:animEffect transition="in" filter="fade">
                                      <p:cBhvr>
                                        <p:cTn id="32" dur="2000"/>
                                        <p:tgtEl>
                                          <p:spTgt spid="18">
                                            <p:txEl>
                                              <p:pRg st="1" end="1"/>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2000"/>
                                        <p:tgtEl>
                                          <p:spTgt spid="12"/>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2000"/>
                                        <p:tgtEl>
                                          <p:spTgt spid="1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2000"/>
                                        <p:tgtEl>
                                          <p:spTgt spid="10"/>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6">
                                            <p:txEl>
                                              <p:pRg st="0" end="0"/>
                                            </p:txEl>
                                          </p:spTgt>
                                        </p:tgtEl>
                                        <p:attrNameLst>
                                          <p:attrName>style.visibility</p:attrName>
                                        </p:attrNameLst>
                                      </p:cBhvr>
                                      <p:to>
                                        <p:strVal val="visible"/>
                                      </p:to>
                                    </p:set>
                                    <p:animEffect transition="in" filter="fade">
                                      <p:cBhvr>
                                        <p:cTn id="48" dur="20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7" grpId="0" animBg="1"/>
      <p:bldP spid="8" grpId="0" animBg="1"/>
      <p:bldP spid="9" grpId="0" animBg="1"/>
      <p:bldP spid="4" grpId="0" animBg="1"/>
      <p:bldP spid="5" grpId="0" animBg="1"/>
      <p:bldP spid="6" grpId="0" animBg="1"/>
      <p:bldP spid="16" grpId="0" build="allAtOnce"/>
      <p:bldP spid="18"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Unknown Shape"/>
          <p:cNvSpPr>
            <a:spLocks/>
          </p:cNvSpPr>
          <p:nvPr/>
        </p:nvSpPr>
        <p:spPr bwMode="auto">
          <a:xfrm>
            <a:off x="7854950" y="4495800"/>
            <a:ext cx="612775" cy="974725"/>
          </a:xfrm>
          <a:custGeom>
            <a:avLst/>
            <a:gdLst>
              <a:gd name="T0" fmla="*/ 2147483647 w 308"/>
              <a:gd name="T1" fmla="*/ 2147483647 h 442"/>
              <a:gd name="T2" fmla="*/ 0 w 308"/>
              <a:gd name="T3" fmla="*/ 2147483647 h 442"/>
              <a:gd name="T4" fmla="*/ 0 w 308"/>
              <a:gd name="T5" fmla="*/ 2147483647 h 442"/>
              <a:gd name="T6" fmla="*/ 2147483647 w 308"/>
              <a:gd name="T7" fmla="*/ 0 h 442"/>
              <a:gd name="T8" fmla="*/ 2147483647 w 308"/>
              <a:gd name="T9" fmla="*/ 2147483647 h 442"/>
              <a:gd name="T10" fmla="*/ 0 60000 65536"/>
              <a:gd name="T11" fmla="*/ 0 60000 65536"/>
              <a:gd name="T12" fmla="*/ 0 60000 65536"/>
              <a:gd name="T13" fmla="*/ 0 60000 65536"/>
              <a:gd name="T14" fmla="*/ 0 60000 65536"/>
              <a:gd name="T15" fmla="*/ 0 w 308"/>
              <a:gd name="T16" fmla="*/ 0 h 442"/>
              <a:gd name="T17" fmla="*/ 308 w 308"/>
              <a:gd name="T18" fmla="*/ 442 h 442"/>
            </a:gdLst>
            <a:ahLst/>
            <a:cxnLst>
              <a:cxn ang="T10">
                <a:pos x="T0" y="T1"/>
              </a:cxn>
              <a:cxn ang="T11">
                <a:pos x="T2" y="T3"/>
              </a:cxn>
              <a:cxn ang="T12">
                <a:pos x="T4" y="T5"/>
              </a:cxn>
              <a:cxn ang="T13">
                <a:pos x="T6" y="T7"/>
              </a:cxn>
              <a:cxn ang="T14">
                <a:pos x="T8" y="T9"/>
              </a:cxn>
            </a:cxnLst>
            <a:rect l="T15" t="T16" r="T17" b="T18"/>
            <a:pathLst>
              <a:path w="308" h="442">
                <a:moveTo>
                  <a:pt x="308" y="120"/>
                </a:moveTo>
                <a:lnTo>
                  <a:pt x="0" y="442"/>
                </a:lnTo>
                <a:lnTo>
                  <a:pt x="0" y="286"/>
                </a:lnTo>
                <a:lnTo>
                  <a:pt x="308" y="0"/>
                </a:lnTo>
                <a:lnTo>
                  <a:pt x="308" y="120"/>
                </a:lnTo>
                <a:close/>
              </a:path>
            </a:pathLst>
          </a:custGeom>
          <a:gradFill rotWithShape="1">
            <a:gsLst>
              <a:gs pos="0">
                <a:srgbClr val="230744"/>
              </a:gs>
              <a:gs pos="50000">
                <a:srgbClr val="4B1092"/>
              </a:gs>
              <a:gs pos="100000">
                <a:srgbClr val="230744"/>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 name="Unknown Shape"/>
          <p:cNvSpPr>
            <a:spLocks/>
          </p:cNvSpPr>
          <p:nvPr/>
        </p:nvSpPr>
        <p:spPr bwMode="auto">
          <a:xfrm>
            <a:off x="4648200" y="4495800"/>
            <a:ext cx="3827463" cy="625475"/>
          </a:xfrm>
          <a:custGeom>
            <a:avLst/>
            <a:gdLst>
              <a:gd name="T0" fmla="*/ 2147483647 w 1920"/>
              <a:gd name="T1" fmla="*/ 2147483647 h 284"/>
              <a:gd name="T2" fmla="*/ 0 w 1920"/>
              <a:gd name="T3" fmla="*/ 2147483647 h 284"/>
              <a:gd name="T4" fmla="*/ 2147483647 w 1920"/>
              <a:gd name="T5" fmla="*/ 0 h 284"/>
              <a:gd name="T6" fmla="*/ 2147483647 w 1920"/>
              <a:gd name="T7" fmla="*/ 0 h 284"/>
              <a:gd name="T8" fmla="*/ 2147483647 w 1920"/>
              <a:gd name="T9" fmla="*/ 2147483647 h 284"/>
              <a:gd name="T10" fmla="*/ 0 60000 65536"/>
              <a:gd name="T11" fmla="*/ 0 60000 65536"/>
              <a:gd name="T12" fmla="*/ 0 60000 65536"/>
              <a:gd name="T13" fmla="*/ 0 60000 65536"/>
              <a:gd name="T14" fmla="*/ 0 60000 65536"/>
              <a:gd name="T15" fmla="*/ 0 w 1920"/>
              <a:gd name="T16" fmla="*/ 0 h 284"/>
              <a:gd name="T17" fmla="*/ 1920 w 1920"/>
              <a:gd name="T18" fmla="*/ 284 h 284"/>
            </a:gdLst>
            <a:ahLst/>
            <a:cxnLst>
              <a:cxn ang="T10">
                <a:pos x="T0" y="T1"/>
              </a:cxn>
              <a:cxn ang="T11">
                <a:pos x="T2" y="T3"/>
              </a:cxn>
              <a:cxn ang="T12">
                <a:pos x="T4" y="T5"/>
              </a:cxn>
              <a:cxn ang="T13">
                <a:pos x="T6" y="T7"/>
              </a:cxn>
              <a:cxn ang="T14">
                <a:pos x="T8" y="T9"/>
              </a:cxn>
            </a:cxnLst>
            <a:rect l="T15" t="T16" r="T17" b="T18"/>
            <a:pathLst>
              <a:path w="1920" h="284">
                <a:moveTo>
                  <a:pt x="1612" y="284"/>
                </a:moveTo>
                <a:lnTo>
                  <a:pt x="0" y="284"/>
                </a:lnTo>
                <a:lnTo>
                  <a:pt x="446" y="0"/>
                </a:lnTo>
                <a:lnTo>
                  <a:pt x="1920" y="0"/>
                </a:lnTo>
                <a:lnTo>
                  <a:pt x="1612" y="284"/>
                </a:lnTo>
                <a:close/>
              </a:path>
            </a:pathLst>
          </a:custGeom>
          <a:solidFill>
            <a:srgbClr val="A77B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 name="Rectangle 22"/>
          <p:cNvSpPr>
            <a:spLocks noChangeArrowheads="1"/>
          </p:cNvSpPr>
          <p:nvPr/>
        </p:nvSpPr>
        <p:spPr bwMode="auto">
          <a:xfrm>
            <a:off x="4649788" y="5121275"/>
            <a:ext cx="3211512" cy="346075"/>
          </a:xfrm>
          <a:prstGeom prst="rect">
            <a:avLst/>
          </a:prstGeom>
          <a:gradFill rotWithShape="1">
            <a:gsLst>
              <a:gs pos="0">
                <a:srgbClr val="5D2FB9"/>
              </a:gs>
              <a:gs pos="50000">
                <a:srgbClr val="8041FF"/>
              </a:gs>
              <a:gs pos="100000">
                <a:srgbClr val="5D2FB9"/>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Evaluate your sources</a:t>
            </a:r>
          </a:p>
        </p:txBody>
      </p:sp>
      <p:sp>
        <p:nvSpPr>
          <p:cNvPr id="7" name="Unknown Shape"/>
          <p:cNvSpPr>
            <a:spLocks/>
          </p:cNvSpPr>
          <p:nvPr/>
        </p:nvSpPr>
        <p:spPr bwMode="auto">
          <a:xfrm>
            <a:off x="5903913" y="3048000"/>
            <a:ext cx="611187" cy="981075"/>
          </a:xfrm>
          <a:custGeom>
            <a:avLst/>
            <a:gdLst>
              <a:gd name="T0" fmla="*/ 2147483647 w 306"/>
              <a:gd name="T1" fmla="*/ 2147483647 h 444"/>
              <a:gd name="T2" fmla="*/ 0 w 306"/>
              <a:gd name="T3" fmla="*/ 2147483647 h 444"/>
              <a:gd name="T4" fmla="*/ 0 w 306"/>
              <a:gd name="T5" fmla="*/ 2147483647 h 444"/>
              <a:gd name="T6" fmla="*/ 2147483647 w 306"/>
              <a:gd name="T7" fmla="*/ 0 h 444"/>
              <a:gd name="T8" fmla="*/ 2147483647 w 306"/>
              <a:gd name="T9" fmla="*/ 2147483647 h 444"/>
              <a:gd name="T10" fmla="*/ 0 60000 65536"/>
              <a:gd name="T11" fmla="*/ 0 60000 65536"/>
              <a:gd name="T12" fmla="*/ 0 60000 65536"/>
              <a:gd name="T13" fmla="*/ 0 60000 65536"/>
              <a:gd name="T14" fmla="*/ 0 60000 65536"/>
              <a:gd name="T15" fmla="*/ 0 w 306"/>
              <a:gd name="T16" fmla="*/ 0 h 444"/>
              <a:gd name="T17" fmla="*/ 306 w 306"/>
              <a:gd name="T18" fmla="*/ 444 h 444"/>
            </a:gdLst>
            <a:ahLst/>
            <a:cxnLst>
              <a:cxn ang="T10">
                <a:pos x="T0" y="T1"/>
              </a:cxn>
              <a:cxn ang="T11">
                <a:pos x="T2" y="T3"/>
              </a:cxn>
              <a:cxn ang="T12">
                <a:pos x="T4" y="T5"/>
              </a:cxn>
              <a:cxn ang="T13">
                <a:pos x="T6" y="T7"/>
              </a:cxn>
              <a:cxn ang="T14">
                <a:pos x="T8" y="T9"/>
              </a:cxn>
            </a:cxnLst>
            <a:rect l="T15" t="T16" r="T17" b="T18"/>
            <a:pathLst>
              <a:path w="306" h="444">
                <a:moveTo>
                  <a:pt x="306" y="122"/>
                </a:moveTo>
                <a:lnTo>
                  <a:pt x="0" y="444"/>
                </a:lnTo>
                <a:lnTo>
                  <a:pt x="0" y="286"/>
                </a:lnTo>
                <a:lnTo>
                  <a:pt x="306" y="0"/>
                </a:lnTo>
                <a:lnTo>
                  <a:pt x="306" y="122"/>
                </a:lnTo>
                <a:close/>
              </a:path>
            </a:pathLst>
          </a:custGeom>
          <a:gradFill rotWithShape="1">
            <a:gsLst>
              <a:gs pos="0">
                <a:srgbClr val="431805"/>
              </a:gs>
              <a:gs pos="50000">
                <a:srgbClr val="90330A"/>
              </a:gs>
              <a:gs pos="100000">
                <a:srgbClr val="431805"/>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Unknown Shape"/>
          <p:cNvSpPr>
            <a:spLocks/>
          </p:cNvSpPr>
          <p:nvPr/>
        </p:nvSpPr>
        <p:spPr bwMode="auto">
          <a:xfrm>
            <a:off x="2438400" y="3048000"/>
            <a:ext cx="4083050" cy="631825"/>
          </a:xfrm>
          <a:custGeom>
            <a:avLst/>
            <a:gdLst>
              <a:gd name="T0" fmla="*/ 2147483647 w 2048"/>
              <a:gd name="T1" fmla="*/ 2147483647 h 286"/>
              <a:gd name="T2" fmla="*/ 0 w 2048"/>
              <a:gd name="T3" fmla="*/ 2147483647 h 286"/>
              <a:gd name="T4" fmla="*/ 2147483647 w 2048"/>
              <a:gd name="T5" fmla="*/ 0 h 286"/>
              <a:gd name="T6" fmla="*/ 2147483647 w 2048"/>
              <a:gd name="T7" fmla="*/ 0 h 286"/>
              <a:gd name="T8" fmla="*/ 2147483647 w 2048"/>
              <a:gd name="T9" fmla="*/ 2147483647 h 286"/>
              <a:gd name="T10" fmla="*/ 0 60000 65536"/>
              <a:gd name="T11" fmla="*/ 0 60000 65536"/>
              <a:gd name="T12" fmla="*/ 0 60000 65536"/>
              <a:gd name="T13" fmla="*/ 0 60000 65536"/>
              <a:gd name="T14" fmla="*/ 0 60000 65536"/>
              <a:gd name="T15" fmla="*/ 0 w 2048"/>
              <a:gd name="T16" fmla="*/ 0 h 286"/>
              <a:gd name="T17" fmla="*/ 2048 w 2048"/>
              <a:gd name="T18" fmla="*/ 286 h 286"/>
            </a:gdLst>
            <a:ahLst/>
            <a:cxnLst>
              <a:cxn ang="T10">
                <a:pos x="T0" y="T1"/>
              </a:cxn>
              <a:cxn ang="T11">
                <a:pos x="T2" y="T3"/>
              </a:cxn>
              <a:cxn ang="T12">
                <a:pos x="T4" y="T5"/>
              </a:cxn>
              <a:cxn ang="T13">
                <a:pos x="T6" y="T7"/>
              </a:cxn>
              <a:cxn ang="T14">
                <a:pos x="T8" y="T9"/>
              </a:cxn>
            </a:cxnLst>
            <a:rect l="T15" t="T16" r="T17" b="T18"/>
            <a:pathLst>
              <a:path w="2048" h="286">
                <a:moveTo>
                  <a:pt x="1742" y="286"/>
                </a:moveTo>
                <a:lnTo>
                  <a:pt x="0" y="286"/>
                </a:lnTo>
                <a:lnTo>
                  <a:pt x="446" y="0"/>
                </a:lnTo>
                <a:lnTo>
                  <a:pt x="2048" y="0"/>
                </a:lnTo>
                <a:lnTo>
                  <a:pt x="1742" y="286"/>
                </a:lnTo>
                <a:close/>
              </a:path>
            </a:pathLst>
          </a:custGeom>
          <a:solidFill>
            <a:srgbClr val="FF99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 name="Rectangle 24"/>
          <p:cNvSpPr>
            <a:spLocks noChangeArrowheads="1"/>
          </p:cNvSpPr>
          <p:nvPr/>
        </p:nvSpPr>
        <p:spPr bwMode="auto">
          <a:xfrm>
            <a:off x="2439988" y="3679825"/>
            <a:ext cx="3478212" cy="344488"/>
          </a:xfrm>
          <a:prstGeom prst="rect">
            <a:avLst/>
          </a:prstGeom>
          <a:gradFill rotWithShape="1">
            <a:gsLst>
              <a:gs pos="0">
                <a:srgbClr val="A0523A"/>
              </a:gs>
              <a:gs pos="50000">
                <a:srgbClr val="DC7150"/>
              </a:gs>
              <a:gs pos="100000">
                <a:srgbClr val="A0523A"/>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Do reading in detail</a:t>
            </a:r>
          </a:p>
        </p:txBody>
      </p:sp>
      <p:sp>
        <p:nvSpPr>
          <p:cNvPr id="13320" name="Title 1"/>
          <p:cNvSpPr>
            <a:spLocks noGrp="1"/>
          </p:cNvSpPr>
          <p:nvPr>
            <p:ph type="title"/>
          </p:nvPr>
        </p:nvSpPr>
        <p:spPr/>
        <p:txBody>
          <a:bodyPr/>
          <a:lstStyle/>
          <a:p>
            <a:pPr algn="ctr"/>
            <a:r>
              <a:rPr lang="en-US" altLang="en-US" b="1" smtClean="0"/>
              <a:t>The research process</a:t>
            </a:r>
            <a:endParaRPr lang="en-GB" altLang="en-US" smtClean="0"/>
          </a:p>
        </p:txBody>
      </p:sp>
      <p:sp>
        <p:nvSpPr>
          <p:cNvPr id="16" name="TextBox 15"/>
          <p:cNvSpPr txBox="1">
            <a:spLocks noChangeArrowheads="1"/>
          </p:cNvSpPr>
          <p:nvPr/>
        </p:nvSpPr>
        <p:spPr bwMode="auto">
          <a:xfrm>
            <a:off x="3810000" y="3200400"/>
            <a:ext cx="1371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r"/>
            <a:r>
              <a:rPr lang="en-GB" altLang="en-US" sz="1800" b="1">
                <a:solidFill>
                  <a:schemeClr val="tx1"/>
                </a:solidFill>
              </a:rPr>
              <a:t>Take notes</a:t>
            </a:r>
          </a:p>
          <a:p>
            <a:endParaRPr lang="en-GB" altLang="en-US" sz="1800">
              <a:solidFill>
                <a:schemeClr val="tx1"/>
              </a:solidFill>
            </a:endParaRPr>
          </a:p>
        </p:txBody>
      </p:sp>
      <p:sp>
        <p:nvSpPr>
          <p:cNvPr id="13" name="Unknown Shape"/>
          <p:cNvSpPr>
            <a:spLocks/>
          </p:cNvSpPr>
          <p:nvPr/>
        </p:nvSpPr>
        <p:spPr bwMode="auto">
          <a:xfrm>
            <a:off x="3244850" y="1676400"/>
            <a:ext cx="614363" cy="981075"/>
          </a:xfrm>
          <a:custGeom>
            <a:avLst/>
            <a:gdLst>
              <a:gd name="T0" fmla="*/ 2147483647 w 308"/>
              <a:gd name="T1" fmla="*/ 2147483647 h 444"/>
              <a:gd name="T2" fmla="*/ 0 w 308"/>
              <a:gd name="T3" fmla="*/ 2147483647 h 444"/>
              <a:gd name="T4" fmla="*/ 0 w 308"/>
              <a:gd name="T5" fmla="*/ 2147483647 h 444"/>
              <a:gd name="T6" fmla="*/ 2147483647 w 308"/>
              <a:gd name="T7" fmla="*/ 0 h 444"/>
              <a:gd name="T8" fmla="*/ 2147483647 w 308"/>
              <a:gd name="T9" fmla="*/ 2147483647 h 444"/>
              <a:gd name="T10" fmla="*/ 0 60000 65536"/>
              <a:gd name="T11" fmla="*/ 0 60000 65536"/>
              <a:gd name="T12" fmla="*/ 0 60000 65536"/>
              <a:gd name="T13" fmla="*/ 0 60000 65536"/>
              <a:gd name="T14" fmla="*/ 0 60000 65536"/>
              <a:gd name="T15" fmla="*/ 0 w 308"/>
              <a:gd name="T16" fmla="*/ 0 h 444"/>
              <a:gd name="T17" fmla="*/ 308 w 308"/>
              <a:gd name="T18" fmla="*/ 444 h 444"/>
            </a:gdLst>
            <a:ahLst/>
            <a:cxnLst>
              <a:cxn ang="T10">
                <a:pos x="T0" y="T1"/>
              </a:cxn>
              <a:cxn ang="T11">
                <a:pos x="T2" y="T3"/>
              </a:cxn>
              <a:cxn ang="T12">
                <a:pos x="T4" y="T5"/>
              </a:cxn>
              <a:cxn ang="T13">
                <a:pos x="T6" y="T7"/>
              </a:cxn>
              <a:cxn ang="T14">
                <a:pos x="T8" y="T9"/>
              </a:cxn>
            </a:cxnLst>
            <a:rect l="T15" t="T16" r="T17" b="T18"/>
            <a:pathLst>
              <a:path w="308" h="444">
                <a:moveTo>
                  <a:pt x="308" y="120"/>
                </a:moveTo>
                <a:lnTo>
                  <a:pt x="0" y="444"/>
                </a:lnTo>
                <a:lnTo>
                  <a:pt x="0" y="286"/>
                </a:lnTo>
                <a:lnTo>
                  <a:pt x="308" y="0"/>
                </a:lnTo>
                <a:lnTo>
                  <a:pt x="308" y="120"/>
                </a:lnTo>
                <a:close/>
              </a:path>
            </a:pathLst>
          </a:custGeom>
          <a:gradFill rotWithShape="1">
            <a:gsLst>
              <a:gs pos="0">
                <a:srgbClr val="00281D"/>
              </a:gs>
              <a:gs pos="50000">
                <a:srgbClr val="00563F"/>
              </a:gs>
              <a:gs pos="100000">
                <a:srgbClr val="00281D"/>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Unknown Shape"/>
          <p:cNvSpPr>
            <a:spLocks/>
          </p:cNvSpPr>
          <p:nvPr/>
        </p:nvSpPr>
        <p:spPr bwMode="auto">
          <a:xfrm>
            <a:off x="304800" y="1676400"/>
            <a:ext cx="3560763" cy="627063"/>
          </a:xfrm>
          <a:custGeom>
            <a:avLst/>
            <a:gdLst>
              <a:gd name="T0" fmla="*/ 2147483647 w 1786"/>
              <a:gd name="T1" fmla="*/ 2147483647 h 284"/>
              <a:gd name="T2" fmla="*/ 0 w 1786"/>
              <a:gd name="T3" fmla="*/ 2147483647 h 284"/>
              <a:gd name="T4" fmla="*/ 2147483647 w 1786"/>
              <a:gd name="T5" fmla="*/ 0 h 284"/>
              <a:gd name="T6" fmla="*/ 2147483647 w 1786"/>
              <a:gd name="T7" fmla="*/ 0 h 284"/>
              <a:gd name="T8" fmla="*/ 2147483647 w 1786"/>
              <a:gd name="T9" fmla="*/ 2147483647 h 284"/>
              <a:gd name="T10" fmla="*/ 0 60000 65536"/>
              <a:gd name="T11" fmla="*/ 0 60000 65536"/>
              <a:gd name="T12" fmla="*/ 0 60000 65536"/>
              <a:gd name="T13" fmla="*/ 0 60000 65536"/>
              <a:gd name="T14" fmla="*/ 0 60000 65536"/>
              <a:gd name="T15" fmla="*/ 0 w 1786"/>
              <a:gd name="T16" fmla="*/ 0 h 284"/>
              <a:gd name="T17" fmla="*/ 1786 w 1786"/>
              <a:gd name="T18" fmla="*/ 284 h 284"/>
            </a:gdLst>
            <a:ahLst/>
            <a:cxnLst>
              <a:cxn ang="T10">
                <a:pos x="T0" y="T1"/>
              </a:cxn>
              <a:cxn ang="T11">
                <a:pos x="T2" y="T3"/>
              </a:cxn>
              <a:cxn ang="T12">
                <a:pos x="T4" y="T5"/>
              </a:cxn>
              <a:cxn ang="T13">
                <a:pos x="T6" y="T7"/>
              </a:cxn>
              <a:cxn ang="T14">
                <a:pos x="T8" y="T9"/>
              </a:cxn>
            </a:cxnLst>
            <a:rect l="T15" t="T16" r="T17" b="T18"/>
            <a:pathLst>
              <a:path w="1786" h="284">
                <a:moveTo>
                  <a:pt x="1478" y="284"/>
                </a:moveTo>
                <a:lnTo>
                  <a:pt x="0" y="284"/>
                </a:lnTo>
                <a:lnTo>
                  <a:pt x="446" y="0"/>
                </a:lnTo>
                <a:lnTo>
                  <a:pt x="1786" y="0"/>
                </a:lnTo>
                <a:lnTo>
                  <a:pt x="1478" y="284"/>
                </a:lnTo>
                <a:close/>
              </a:path>
            </a:pathLst>
          </a:custGeom>
          <a:solidFill>
            <a:srgbClr val="00CC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Rectangle 21"/>
          <p:cNvSpPr>
            <a:spLocks noChangeArrowheads="1"/>
          </p:cNvSpPr>
          <p:nvPr/>
        </p:nvSpPr>
        <p:spPr bwMode="auto">
          <a:xfrm>
            <a:off x="311150" y="2303463"/>
            <a:ext cx="2947988" cy="352425"/>
          </a:xfrm>
          <a:prstGeom prst="rect">
            <a:avLst/>
          </a:prstGeom>
          <a:gradFill rotWithShape="1">
            <a:gsLst>
              <a:gs pos="0">
                <a:srgbClr val="00684D"/>
              </a:gs>
              <a:gs pos="50000">
                <a:srgbClr val="00906A"/>
              </a:gs>
              <a:gs pos="100000">
                <a:srgbClr val="00684D"/>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Do background reading</a:t>
            </a:r>
          </a:p>
        </p:txBody>
      </p:sp>
      <p:sp>
        <p:nvSpPr>
          <p:cNvPr id="18" name="Rectangle 17"/>
          <p:cNvSpPr>
            <a:spLocks noChangeArrowheads="1"/>
          </p:cNvSpPr>
          <p:nvPr/>
        </p:nvSpPr>
        <p:spPr bwMode="auto">
          <a:xfrm>
            <a:off x="381000" y="1676400"/>
            <a:ext cx="35052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altLang="en-US" b="1"/>
              <a:t>Learn more </a:t>
            </a:r>
          </a:p>
          <a:p>
            <a:pPr algn="ctr"/>
            <a:r>
              <a:rPr lang="en-GB" altLang="en-US" b="1"/>
              <a:t>about your topic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2000"/>
                                        <p:tgtEl>
                                          <p:spTgt spid="1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2000"/>
                                        <p:tgtEl>
                                          <p:spTgt spid="1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8">
                                            <p:txEl>
                                              <p:pRg st="0" end="0"/>
                                            </p:txEl>
                                          </p:spTgt>
                                        </p:tgtEl>
                                        <p:attrNameLst>
                                          <p:attrName>style.visibility</p:attrName>
                                        </p:attrNameLst>
                                      </p:cBhvr>
                                      <p:to>
                                        <p:strVal val="visible"/>
                                      </p:to>
                                    </p:set>
                                    <p:animEffect transition="in" filter="fade">
                                      <p:cBhvr>
                                        <p:cTn id="18" dur="2000"/>
                                        <p:tgtEl>
                                          <p:spTgt spid="18">
                                            <p:txEl>
                                              <p:pRg st="0" end="0"/>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8">
                                            <p:txEl>
                                              <p:pRg st="1" end="1"/>
                                            </p:txEl>
                                          </p:spTgt>
                                        </p:tgtEl>
                                        <p:attrNameLst>
                                          <p:attrName>style.visibility</p:attrName>
                                        </p:attrNameLst>
                                      </p:cBhvr>
                                      <p:to>
                                        <p:strVal val="visible"/>
                                      </p:to>
                                    </p:set>
                                    <p:animEffect transition="in" filter="fade">
                                      <p:cBhvr>
                                        <p:cTn id="21" dur="2000"/>
                                        <p:tgtEl>
                                          <p:spTgt spid="18">
                                            <p:txEl>
                                              <p:pRg st="1" end="1"/>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2000"/>
                                        <p:tgtEl>
                                          <p:spTgt spid="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2000"/>
                                        <p:tgtEl>
                                          <p:spTgt spid="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2000"/>
                                        <p:tgtEl>
                                          <p:spTgt spid="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xEl>
                                              <p:pRg st="0" end="0"/>
                                            </p:txEl>
                                          </p:spTgt>
                                        </p:tgtEl>
                                        <p:attrNameLst>
                                          <p:attrName>style.visibility</p:attrName>
                                        </p:attrNameLst>
                                      </p:cBhvr>
                                      <p:to>
                                        <p:strVal val="visible"/>
                                      </p:to>
                                    </p:set>
                                    <p:animEffect transition="in" filter="fade">
                                      <p:cBhvr>
                                        <p:cTn id="37" dur="2000"/>
                                        <p:tgtEl>
                                          <p:spTgt spid="16">
                                            <p:txEl>
                                              <p:pRg st="0" end="0"/>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20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2000"/>
                                        <p:tgtEl>
                                          <p:spTgt spid="12"/>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fade">
                                      <p:cBhvr>
                                        <p:cTn id="48"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7" grpId="0" animBg="1"/>
      <p:bldP spid="8" grpId="0" animBg="1"/>
      <p:bldP spid="9" grpId="0" animBg="1"/>
      <p:bldP spid="16" grpId="0" build="allAtOnce"/>
      <p:bldP spid="13" grpId="0" animBg="1"/>
      <p:bldP spid="14" grpId="0" animBg="1"/>
      <p:bldP spid="15" grpId="0" animBg="1"/>
      <p:bldP spid="18" grpId="0" build="allAtOnce"/>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Unknown Shape"/>
          <p:cNvSpPr>
            <a:spLocks/>
          </p:cNvSpPr>
          <p:nvPr/>
        </p:nvSpPr>
        <p:spPr bwMode="auto">
          <a:xfrm>
            <a:off x="7778750" y="4419600"/>
            <a:ext cx="612775" cy="974725"/>
          </a:xfrm>
          <a:custGeom>
            <a:avLst/>
            <a:gdLst>
              <a:gd name="T0" fmla="*/ 2147483647 w 308"/>
              <a:gd name="T1" fmla="*/ 2147483647 h 442"/>
              <a:gd name="T2" fmla="*/ 0 w 308"/>
              <a:gd name="T3" fmla="*/ 2147483647 h 442"/>
              <a:gd name="T4" fmla="*/ 0 w 308"/>
              <a:gd name="T5" fmla="*/ 2147483647 h 442"/>
              <a:gd name="T6" fmla="*/ 2147483647 w 308"/>
              <a:gd name="T7" fmla="*/ 0 h 442"/>
              <a:gd name="T8" fmla="*/ 2147483647 w 308"/>
              <a:gd name="T9" fmla="*/ 2147483647 h 442"/>
              <a:gd name="T10" fmla="*/ 0 60000 65536"/>
              <a:gd name="T11" fmla="*/ 0 60000 65536"/>
              <a:gd name="T12" fmla="*/ 0 60000 65536"/>
              <a:gd name="T13" fmla="*/ 0 60000 65536"/>
              <a:gd name="T14" fmla="*/ 0 60000 65536"/>
              <a:gd name="T15" fmla="*/ 0 w 308"/>
              <a:gd name="T16" fmla="*/ 0 h 442"/>
              <a:gd name="T17" fmla="*/ 308 w 308"/>
              <a:gd name="T18" fmla="*/ 442 h 442"/>
            </a:gdLst>
            <a:ahLst/>
            <a:cxnLst>
              <a:cxn ang="T10">
                <a:pos x="T0" y="T1"/>
              </a:cxn>
              <a:cxn ang="T11">
                <a:pos x="T2" y="T3"/>
              </a:cxn>
              <a:cxn ang="T12">
                <a:pos x="T4" y="T5"/>
              </a:cxn>
              <a:cxn ang="T13">
                <a:pos x="T6" y="T7"/>
              </a:cxn>
              <a:cxn ang="T14">
                <a:pos x="T8" y="T9"/>
              </a:cxn>
            </a:cxnLst>
            <a:rect l="T15" t="T16" r="T17" b="T18"/>
            <a:pathLst>
              <a:path w="308" h="442">
                <a:moveTo>
                  <a:pt x="308" y="120"/>
                </a:moveTo>
                <a:lnTo>
                  <a:pt x="0" y="442"/>
                </a:lnTo>
                <a:lnTo>
                  <a:pt x="0" y="286"/>
                </a:lnTo>
                <a:lnTo>
                  <a:pt x="308" y="0"/>
                </a:lnTo>
                <a:lnTo>
                  <a:pt x="308" y="120"/>
                </a:lnTo>
                <a:close/>
              </a:path>
            </a:pathLst>
          </a:custGeom>
          <a:gradFill rotWithShape="1">
            <a:gsLst>
              <a:gs pos="0">
                <a:srgbClr val="230744"/>
              </a:gs>
              <a:gs pos="50000">
                <a:srgbClr val="4B1092"/>
              </a:gs>
              <a:gs pos="100000">
                <a:srgbClr val="230744"/>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 name="Unknown Shape"/>
          <p:cNvSpPr>
            <a:spLocks/>
          </p:cNvSpPr>
          <p:nvPr/>
        </p:nvSpPr>
        <p:spPr bwMode="auto">
          <a:xfrm>
            <a:off x="4572000" y="4419600"/>
            <a:ext cx="3827463" cy="625475"/>
          </a:xfrm>
          <a:custGeom>
            <a:avLst/>
            <a:gdLst>
              <a:gd name="T0" fmla="*/ 2147483647 w 1920"/>
              <a:gd name="T1" fmla="*/ 2147483647 h 284"/>
              <a:gd name="T2" fmla="*/ 0 w 1920"/>
              <a:gd name="T3" fmla="*/ 2147483647 h 284"/>
              <a:gd name="T4" fmla="*/ 2147483647 w 1920"/>
              <a:gd name="T5" fmla="*/ 0 h 284"/>
              <a:gd name="T6" fmla="*/ 2147483647 w 1920"/>
              <a:gd name="T7" fmla="*/ 0 h 284"/>
              <a:gd name="T8" fmla="*/ 2147483647 w 1920"/>
              <a:gd name="T9" fmla="*/ 2147483647 h 284"/>
              <a:gd name="T10" fmla="*/ 0 60000 65536"/>
              <a:gd name="T11" fmla="*/ 0 60000 65536"/>
              <a:gd name="T12" fmla="*/ 0 60000 65536"/>
              <a:gd name="T13" fmla="*/ 0 60000 65536"/>
              <a:gd name="T14" fmla="*/ 0 60000 65536"/>
              <a:gd name="T15" fmla="*/ 0 w 1920"/>
              <a:gd name="T16" fmla="*/ 0 h 284"/>
              <a:gd name="T17" fmla="*/ 1920 w 1920"/>
              <a:gd name="T18" fmla="*/ 284 h 284"/>
            </a:gdLst>
            <a:ahLst/>
            <a:cxnLst>
              <a:cxn ang="T10">
                <a:pos x="T0" y="T1"/>
              </a:cxn>
              <a:cxn ang="T11">
                <a:pos x="T2" y="T3"/>
              </a:cxn>
              <a:cxn ang="T12">
                <a:pos x="T4" y="T5"/>
              </a:cxn>
              <a:cxn ang="T13">
                <a:pos x="T6" y="T7"/>
              </a:cxn>
              <a:cxn ang="T14">
                <a:pos x="T8" y="T9"/>
              </a:cxn>
            </a:cxnLst>
            <a:rect l="T15" t="T16" r="T17" b="T18"/>
            <a:pathLst>
              <a:path w="1920" h="284">
                <a:moveTo>
                  <a:pt x="1612" y="284"/>
                </a:moveTo>
                <a:lnTo>
                  <a:pt x="0" y="284"/>
                </a:lnTo>
                <a:lnTo>
                  <a:pt x="446" y="0"/>
                </a:lnTo>
                <a:lnTo>
                  <a:pt x="1920" y="0"/>
                </a:lnTo>
                <a:lnTo>
                  <a:pt x="1612" y="284"/>
                </a:lnTo>
                <a:close/>
              </a:path>
            </a:pathLst>
          </a:custGeom>
          <a:solidFill>
            <a:srgbClr val="A77B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 name="Rectangle 22"/>
          <p:cNvSpPr>
            <a:spLocks noChangeArrowheads="1"/>
          </p:cNvSpPr>
          <p:nvPr/>
        </p:nvSpPr>
        <p:spPr bwMode="auto">
          <a:xfrm>
            <a:off x="4572000" y="5029200"/>
            <a:ext cx="3211513" cy="346075"/>
          </a:xfrm>
          <a:prstGeom prst="rect">
            <a:avLst/>
          </a:prstGeom>
          <a:gradFill rotWithShape="1">
            <a:gsLst>
              <a:gs pos="0">
                <a:srgbClr val="5D2FB9"/>
              </a:gs>
              <a:gs pos="50000">
                <a:srgbClr val="8041FF"/>
              </a:gs>
              <a:gs pos="100000">
                <a:srgbClr val="5D2FB9"/>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Report your results</a:t>
            </a:r>
          </a:p>
        </p:txBody>
      </p:sp>
      <p:sp>
        <p:nvSpPr>
          <p:cNvPr id="7" name="Unknown Shape"/>
          <p:cNvSpPr>
            <a:spLocks/>
          </p:cNvSpPr>
          <p:nvPr/>
        </p:nvSpPr>
        <p:spPr bwMode="auto">
          <a:xfrm>
            <a:off x="5751513" y="3124200"/>
            <a:ext cx="611187" cy="981075"/>
          </a:xfrm>
          <a:custGeom>
            <a:avLst/>
            <a:gdLst>
              <a:gd name="T0" fmla="*/ 2147483647 w 306"/>
              <a:gd name="T1" fmla="*/ 2147483647 h 444"/>
              <a:gd name="T2" fmla="*/ 0 w 306"/>
              <a:gd name="T3" fmla="*/ 2147483647 h 444"/>
              <a:gd name="T4" fmla="*/ 0 w 306"/>
              <a:gd name="T5" fmla="*/ 2147483647 h 444"/>
              <a:gd name="T6" fmla="*/ 2147483647 w 306"/>
              <a:gd name="T7" fmla="*/ 0 h 444"/>
              <a:gd name="T8" fmla="*/ 2147483647 w 306"/>
              <a:gd name="T9" fmla="*/ 2147483647 h 444"/>
              <a:gd name="T10" fmla="*/ 0 60000 65536"/>
              <a:gd name="T11" fmla="*/ 0 60000 65536"/>
              <a:gd name="T12" fmla="*/ 0 60000 65536"/>
              <a:gd name="T13" fmla="*/ 0 60000 65536"/>
              <a:gd name="T14" fmla="*/ 0 60000 65536"/>
              <a:gd name="T15" fmla="*/ 0 w 306"/>
              <a:gd name="T16" fmla="*/ 0 h 444"/>
              <a:gd name="T17" fmla="*/ 306 w 306"/>
              <a:gd name="T18" fmla="*/ 444 h 444"/>
            </a:gdLst>
            <a:ahLst/>
            <a:cxnLst>
              <a:cxn ang="T10">
                <a:pos x="T0" y="T1"/>
              </a:cxn>
              <a:cxn ang="T11">
                <a:pos x="T2" y="T3"/>
              </a:cxn>
              <a:cxn ang="T12">
                <a:pos x="T4" y="T5"/>
              </a:cxn>
              <a:cxn ang="T13">
                <a:pos x="T6" y="T7"/>
              </a:cxn>
              <a:cxn ang="T14">
                <a:pos x="T8" y="T9"/>
              </a:cxn>
            </a:cxnLst>
            <a:rect l="T15" t="T16" r="T17" b="T18"/>
            <a:pathLst>
              <a:path w="306" h="444">
                <a:moveTo>
                  <a:pt x="306" y="122"/>
                </a:moveTo>
                <a:lnTo>
                  <a:pt x="0" y="444"/>
                </a:lnTo>
                <a:lnTo>
                  <a:pt x="0" y="286"/>
                </a:lnTo>
                <a:lnTo>
                  <a:pt x="306" y="0"/>
                </a:lnTo>
                <a:lnTo>
                  <a:pt x="306" y="122"/>
                </a:lnTo>
                <a:close/>
              </a:path>
            </a:pathLst>
          </a:custGeom>
          <a:gradFill rotWithShape="1">
            <a:gsLst>
              <a:gs pos="0">
                <a:srgbClr val="431805"/>
              </a:gs>
              <a:gs pos="50000">
                <a:srgbClr val="90330A"/>
              </a:gs>
              <a:gs pos="100000">
                <a:srgbClr val="431805"/>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Unknown Shape"/>
          <p:cNvSpPr>
            <a:spLocks/>
          </p:cNvSpPr>
          <p:nvPr/>
        </p:nvSpPr>
        <p:spPr bwMode="auto">
          <a:xfrm>
            <a:off x="2286000" y="3124200"/>
            <a:ext cx="4083050" cy="631825"/>
          </a:xfrm>
          <a:custGeom>
            <a:avLst/>
            <a:gdLst>
              <a:gd name="T0" fmla="*/ 2147483647 w 2048"/>
              <a:gd name="T1" fmla="*/ 2147483647 h 286"/>
              <a:gd name="T2" fmla="*/ 0 w 2048"/>
              <a:gd name="T3" fmla="*/ 2147483647 h 286"/>
              <a:gd name="T4" fmla="*/ 2147483647 w 2048"/>
              <a:gd name="T5" fmla="*/ 0 h 286"/>
              <a:gd name="T6" fmla="*/ 2147483647 w 2048"/>
              <a:gd name="T7" fmla="*/ 0 h 286"/>
              <a:gd name="T8" fmla="*/ 2147483647 w 2048"/>
              <a:gd name="T9" fmla="*/ 2147483647 h 286"/>
              <a:gd name="T10" fmla="*/ 0 60000 65536"/>
              <a:gd name="T11" fmla="*/ 0 60000 65536"/>
              <a:gd name="T12" fmla="*/ 0 60000 65536"/>
              <a:gd name="T13" fmla="*/ 0 60000 65536"/>
              <a:gd name="T14" fmla="*/ 0 60000 65536"/>
              <a:gd name="T15" fmla="*/ 0 w 2048"/>
              <a:gd name="T16" fmla="*/ 0 h 286"/>
              <a:gd name="T17" fmla="*/ 2048 w 2048"/>
              <a:gd name="T18" fmla="*/ 286 h 286"/>
            </a:gdLst>
            <a:ahLst/>
            <a:cxnLst>
              <a:cxn ang="T10">
                <a:pos x="T0" y="T1"/>
              </a:cxn>
              <a:cxn ang="T11">
                <a:pos x="T2" y="T3"/>
              </a:cxn>
              <a:cxn ang="T12">
                <a:pos x="T4" y="T5"/>
              </a:cxn>
              <a:cxn ang="T13">
                <a:pos x="T6" y="T7"/>
              </a:cxn>
              <a:cxn ang="T14">
                <a:pos x="T8" y="T9"/>
              </a:cxn>
            </a:cxnLst>
            <a:rect l="T15" t="T16" r="T17" b="T18"/>
            <a:pathLst>
              <a:path w="2048" h="286">
                <a:moveTo>
                  <a:pt x="1742" y="286"/>
                </a:moveTo>
                <a:lnTo>
                  <a:pt x="0" y="286"/>
                </a:lnTo>
                <a:lnTo>
                  <a:pt x="446" y="0"/>
                </a:lnTo>
                <a:lnTo>
                  <a:pt x="2048" y="0"/>
                </a:lnTo>
                <a:lnTo>
                  <a:pt x="1742" y="286"/>
                </a:lnTo>
                <a:close/>
              </a:path>
            </a:pathLst>
          </a:custGeom>
          <a:solidFill>
            <a:srgbClr val="FF99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 name="Rectangle 24"/>
          <p:cNvSpPr>
            <a:spLocks noChangeArrowheads="1"/>
          </p:cNvSpPr>
          <p:nvPr/>
        </p:nvSpPr>
        <p:spPr bwMode="auto">
          <a:xfrm>
            <a:off x="2287588" y="3756025"/>
            <a:ext cx="3478212" cy="344488"/>
          </a:xfrm>
          <a:prstGeom prst="rect">
            <a:avLst/>
          </a:prstGeom>
          <a:gradFill rotWithShape="1">
            <a:gsLst>
              <a:gs pos="0">
                <a:srgbClr val="A0523A"/>
              </a:gs>
              <a:gs pos="50000">
                <a:srgbClr val="DC7150"/>
              </a:gs>
              <a:gs pos="100000">
                <a:srgbClr val="A0523A"/>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Analyse the data</a:t>
            </a:r>
          </a:p>
        </p:txBody>
      </p:sp>
      <p:sp>
        <p:nvSpPr>
          <p:cNvPr id="14344" name="Title 1"/>
          <p:cNvSpPr>
            <a:spLocks noGrp="1"/>
          </p:cNvSpPr>
          <p:nvPr>
            <p:ph type="title"/>
          </p:nvPr>
        </p:nvSpPr>
        <p:spPr/>
        <p:txBody>
          <a:bodyPr/>
          <a:lstStyle/>
          <a:p>
            <a:pPr algn="ctr"/>
            <a:r>
              <a:rPr lang="en-US" altLang="en-US" b="1" smtClean="0"/>
              <a:t>The research process</a:t>
            </a:r>
            <a:endParaRPr lang="en-GB" altLang="en-US" smtClean="0"/>
          </a:p>
        </p:txBody>
      </p:sp>
      <p:sp>
        <p:nvSpPr>
          <p:cNvPr id="4" name="Unknown Shape"/>
          <p:cNvSpPr>
            <a:spLocks/>
          </p:cNvSpPr>
          <p:nvPr/>
        </p:nvSpPr>
        <p:spPr bwMode="auto">
          <a:xfrm>
            <a:off x="3929063" y="1762125"/>
            <a:ext cx="614362" cy="981075"/>
          </a:xfrm>
          <a:custGeom>
            <a:avLst/>
            <a:gdLst>
              <a:gd name="T0" fmla="*/ 2147483647 w 308"/>
              <a:gd name="T1" fmla="*/ 2147483647 h 444"/>
              <a:gd name="T2" fmla="*/ 0 w 308"/>
              <a:gd name="T3" fmla="*/ 2147483647 h 444"/>
              <a:gd name="T4" fmla="*/ 0 w 308"/>
              <a:gd name="T5" fmla="*/ 2147483647 h 444"/>
              <a:gd name="T6" fmla="*/ 2147483647 w 308"/>
              <a:gd name="T7" fmla="*/ 0 h 444"/>
              <a:gd name="T8" fmla="*/ 2147483647 w 308"/>
              <a:gd name="T9" fmla="*/ 2147483647 h 444"/>
              <a:gd name="T10" fmla="*/ 0 60000 65536"/>
              <a:gd name="T11" fmla="*/ 0 60000 65536"/>
              <a:gd name="T12" fmla="*/ 0 60000 65536"/>
              <a:gd name="T13" fmla="*/ 0 60000 65536"/>
              <a:gd name="T14" fmla="*/ 0 60000 65536"/>
              <a:gd name="T15" fmla="*/ 0 w 308"/>
              <a:gd name="T16" fmla="*/ 0 h 444"/>
              <a:gd name="T17" fmla="*/ 308 w 308"/>
              <a:gd name="T18" fmla="*/ 444 h 444"/>
            </a:gdLst>
            <a:ahLst/>
            <a:cxnLst>
              <a:cxn ang="T10">
                <a:pos x="T0" y="T1"/>
              </a:cxn>
              <a:cxn ang="T11">
                <a:pos x="T2" y="T3"/>
              </a:cxn>
              <a:cxn ang="T12">
                <a:pos x="T4" y="T5"/>
              </a:cxn>
              <a:cxn ang="T13">
                <a:pos x="T6" y="T7"/>
              </a:cxn>
              <a:cxn ang="T14">
                <a:pos x="T8" y="T9"/>
              </a:cxn>
            </a:cxnLst>
            <a:rect l="T15" t="T16" r="T17" b="T18"/>
            <a:pathLst>
              <a:path w="308" h="444">
                <a:moveTo>
                  <a:pt x="308" y="122"/>
                </a:moveTo>
                <a:lnTo>
                  <a:pt x="0" y="444"/>
                </a:lnTo>
                <a:lnTo>
                  <a:pt x="0" y="286"/>
                </a:lnTo>
                <a:lnTo>
                  <a:pt x="308" y="0"/>
                </a:lnTo>
                <a:lnTo>
                  <a:pt x="308" y="122"/>
                </a:lnTo>
                <a:close/>
              </a:path>
            </a:pathLst>
          </a:custGeom>
          <a:gradFill rotWithShape="1">
            <a:gsLst>
              <a:gs pos="0">
                <a:srgbClr val="433206"/>
              </a:gs>
              <a:gs pos="50000">
                <a:srgbClr val="906B0E"/>
              </a:gs>
              <a:gs pos="100000">
                <a:srgbClr val="433206"/>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 name="Unknown Shape"/>
          <p:cNvSpPr>
            <a:spLocks/>
          </p:cNvSpPr>
          <p:nvPr/>
        </p:nvSpPr>
        <p:spPr bwMode="auto">
          <a:xfrm>
            <a:off x="228600" y="1752600"/>
            <a:ext cx="4346575" cy="627063"/>
          </a:xfrm>
          <a:custGeom>
            <a:avLst/>
            <a:gdLst>
              <a:gd name="T0" fmla="*/ 2147483647 w 2180"/>
              <a:gd name="T1" fmla="*/ 2147483647 h 284"/>
              <a:gd name="T2" fmla="*/ 0 w 2180"/>
              <a:gd name="T3" fmla="*/ 2147483647 h 284"/>
              <a:gd name="T4" fmla="*/ 2147483647 w 2180"/>
              <a:gd name="T5" fmla="*/ 0 h 284"/>
              <a:gd name="T6" fmla="*/ 2147483647 w 2180"/>
              <a:gd name="T7" fmla="*/ 0 h 284"/>
              <a:gd name="T8" fmla="*/ 2147483647 w 2180"/>
              <a:gd name="T9" fmla="*/ 2147483647 h 284"/>
              <a:gd name="T10" fmla="*/ 0 60000 65536"/>
              <a:gd name="T11" fmla="*/ 0 60000 65536"/>
              <a:gd name="T12" fmla="*/ 0 60000 65536"/>
              <a:gd name="T13" fmla="*/ 0 60000 65536"/>
              <a:gd name="T14" fmla="*/ 0 60000 65536"/>
              <a:gd name="T15" fmla="*/ 0 w 2180"/>
              <a:gd name="T16" fmla="*/ 0 h 284"/>
              <a:gd name="T17" fmla="*/ 2180 w 2180"/>
              <a:gd name="T18" fmla="*/ 284 h 284"/>
            </a:gdLst>
            <a:ahLst/>
            <a:cxnLst>
              <a:cxn ang="T10">
                <a:pos x="T0" y="T1"/>
              </a:cxn>
              <a:cxn ang="T11">
                <a:pos x="T2" y="T3"/>
              </a:cxn>
              <a:cxn ang="T12">
                <a:pos x="T4" y="T5"/>
              </a:cxn>
              <a:cxn ang="T13">
                <a:pos x="T6" y="T7"/>
              </a:cxn>
              <a:cxn ang="T14">
                <a:pos x="T8" y="T9"/>
              </a:cxn>
            </a:cxnLst>
            <a:rect l="T15" t="T16" r="T17" b="T18"/>
            <a:pathLst>
              <a:path w="2180" h="284">
                <a:moveTo>
                  <a:pt x="1872" y="284"/>
                </a:moveTo>
                <a:lnTo>
                  <a:pt x="0" y="284"/>
                </a:lnTo>
                <a:lnTo>
                  <a:pt x="446" y="0"/>
                </a:lnTo>
                <a:lnTo>
                  <a:pt x="2180" y="0"/>
                </a:lnTo>
                <a:lnTo>
                  <a:pt x="1872" y="284"/>
                </a:lnTo>
                <a:close/>
              </a:path>
            </a:pathLst>
          </a:custGeom>
          <a:solidFill>
            <a:srgbClr val="F2E1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Rectangle 25"/>
          <p:cNvSpPr>
            <a:spLocks noChangeArrowheads="1"/>
          </p:cNvSpPr>
          <p:nvPr/>
        </p:nvSpPr>
        <p:spPr bwMode="auto">
          <a:xfrm>
            <a:off x="220663" y="2362200"/>
            <a:ext cx="3741737" cy="344488"/>
          </a:xfrm>
          <a:prstGeom prst="rect">
            <a:avLst/>
          </a:prstGeom>
          <a:gradFill rotWithShape="1">
            <a:gsLst>
              <a:gs pos="0">
                <a:srgbClr val="977514"/>
              </a:gs>
              <a:gs pos="50000">
                <a:srgbClr val="D0A11C"/>
              </a:gs>
              <a:gs pos="100000">
                <a:srgbClr val="977514"/>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pPr algn="ctr" eaLnBrk="0" hangingPunct="0"/>
            <a:r>
              <a:rPr lang="en-US" altLang="en-US" b="1">
                <a:cs typeface="Arial" charset="0"/>
              </a:rPr>
              <a:t>Collect the data</a:t>
            </a:r>
          </a:p>
        </p:txBody>
      </p:sp>
      <p:sp>
        <p:nvSpPr>
          <p:cNvPr id="16" name="TextBox 15"/>
          <p:cNvSpPr txBox="1">
            <a:spLocks noChangeArrowheads="1"/>
          </p:cNvSpPr>
          <p:nvPr/>
        </p:nvSpPr>
        <p:spPr bwMode="auto">
          <a:xfrm>
            <a:off x="5410200" y="4572000"/>
            <a:ext cx="24384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pPr algn="ctr"/>
            <a:r>
              <a:rPr lang="en-GB" altLang="en-US" sz="1800" b="1">
                <a:solidFill>
                  <a:schemeClr val="tx1"/>
                </a:solidFill>
              </a:rPr>
              <a:t>Do the writing!</a:t>
            </a:r>
          </a:p>
          <a:p>
            <a:pPr algn="ctr"/>
            <a:endParaRPr lang="en-GB" altLang="en-US" sz="1800">
              <a:solidFill>
                <a:schemeClr val="tx1"/>
              </a:solidFill>
            </a:endParaRPr>
          </a:p>
        </p:txBody>
      </p:sp>
      <p:sp>
        <p:nvSpPr>
          <p:cNvPr id="18" name="TextBox 17"/>
          <p:cNvSpPr txBox="1">
            <a:spLocks noChangeArrowheads="1"/>
          </p:cNvSpPr>
          <p:nvPr/>
        </p:nvSpPr>
        <p:spPr bwMode="auto">
          <a:xfrm>
            <a:off x="3276600" y="3276600"/>
            <a:ext cx="23002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2"/>
                </a:solidFill>
                <a:latin typeface="Arial" charset="0"/>
              </a:defRPr>
            </a:lvl1pPr>
            <a:lvl2pPr>
              <a:defRPr sz="2800">
                <a:solidFill>
                  <a:schemeClr val="tx2"/>
                </a:solidFill>
                <a:latin typeface="Arial" charset="0"/>
              </a:defRPr>
            </a:lvl2pPr>
            <a:lvl3pPr>
              <a:defRPr sz="2400">
                <a:solidFill>
                  <a:schemeClr val="tx2"/>
                </a:solidFill>
                <a:latin typeface="Arial" charset="0"/>
              </a:defRPr>
            </a:lvl3pPr>
            <a:lvl4pPr>
              <a:defRPr sz="2000">
                <a:solidFill>
                  <a:schemeClr val="tx2"/>
                </a:solidFill>
                <a:latin typeface="Arial" charset="0"/>
              </a:defRPr>
            </a:lvl4pPr>
            <a:lvl5pPr>
              <a:defRPr sz="2000">
                <a:solidFill>
                  <a:schemeClr val="tx2"/>
                </a:solidFill>
                <a:latin typeface="Arial" charset="0"/>
              </a:defRPr>
            </a:lvl5pPr>
            <a:lvl6pPr eaLnBrk="0" hangingPunct="0">
              <a:defRPr sz="2000">
                <a:solidFill>
                  <a:schemeClr val="tx2"/>
                </a:solidFill>
                <a:latin typeface="Arial" charset="0"/>
              </a:defRPr>
            </a:lvl6pPr>
            <a:lvl7pPr eaLnBrk="0" hangingPunct="0">
              <a:defRPr sz="2000">
                <a:solidFill>
                  <a:schemeClr val="tx2"/>
                </a:solidFill>
                <a:latin typeface="Arial" charset="0"/>
              </a:defRPr>
            </a:lvl7pPr>
            <a:lvl8pPr eaLnBrk="0" hangingPunct="0">
              <a:defRPr sz="2000">
                <a:solidFill>
                  <a:schemeClr val="tx2"/>
                </a:solidFill>
                <a:latin typeface="Arial" charset="0"/>
              </a:defRPr>
            </a:lvl8pPr>
            <a:lvl9pPr eaLnBrk="0" hangingPunct="0">
              <a:defRPr sz="2000">
                <a:solidFill>
                  <a:schemeClr val="tx2"/>
                </a:solidFill>
                <a:latin typeface="Arial" charset="0"/>
              </a:defRPr>
            </a:lvl9pPr>
          </a:lstStyle>
          <a:p>
            <a:r>
              <a:rPr lang="en-GB" altLang="en-US" sz="1800" b="1">
                <a:solidFill>
                  <a:schemeClr val="tx1"/>
                </a:solidFill>
              </a:rPr>
              <a:t>Interpret the data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20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20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2000"/>
                                        <p:tgtEl>
                                          <p:spTgt spid="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2000"/>
                                        <p:tgtEl>
                                          <p:spTgt spid="8"/>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8">
                                            <p:txEl>
                                              <p:pRg st="0" end="0"/>
                                            </p:txEl>
                                          </p:spTgt>
                                        </p:tgtEl>
                                        <p:attrNameLst>
                                          <p:attrName>style.visibility</p:attrName>
                                        </p:attrNameLst>
                                      </p:cBhvr>
                                      <p:to>
                                        <p:strVal val="visible"/>
                                      </p:to>
                                    </p:set>
                                    <p:animEffect transition="in" filter="fade">
                                      <p:cBhvr>
                                        <p:cTn id="29" dur="2000"/>
                                        <p:tgtEl>
                                          <p:spTgt spid="18">
                                            <p:txEl>
                                              <p:pRg st="0" end="0"/>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2000"/>
                                        <p:tgtEl>
                                          <p:spTgt spid="12"/>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2000"/>
                                        <p:tgtEl>
                                          <p:spTgt spid="11"/>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2000"/>
                                        <p:tgtEl>
                                          <p:spTgt spid="10"/>
                                        </p:tgtEl>
                                      </p:cBhvr>
                                    </p:animEffect>
                                  </p:childTnLst>
                                </p:cTn>
                              </p:par>
                            </p:childTnLst>
                          </p:cTn>
                        </p:par>
                      </p:childTnLst>
                    </p:cTn>
                  </p:par>
                  <p:par>
                    <p:cTn id="41" fill="hold" nodeType="clickPar">
                      <p:stCondLst>
                        <p:cond delay="indefinite"/>
                      </p:stCondLst>
                      <p:childTnLst>
                        <p:par>
                          <p:cTn id="42" fill="hold" nodeType="withGroup">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6">
                                            <p:txEl>
                                              <p:pRg st="0" end="0"/>
                                            </p:txEl>
                                          </p:spTgt>
                                        </p:tgtEl>
                                        <p:attrNameLst>
                                          <p:attrName>style.visibility</p:attrName>
                                        </p:attrNameLst>
                                      </p:cBhvr>
                                      <p:to>
                                        <p:strVal val="visible"/>
                                      </p:to>
                                    </p:set>
                                    <p:animEffect transition="in" filter="fade">
                                      <p:cBhvr>
                                        <p:cTn id="45" dur="20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7" grpId="0" animBg="1"/>
      <p:bldP spid="8" grpId="0" animBg="1"/>
      <p:bldP spid="9" grpId="0" animBg="1"/>
      <p:bldP spid="4" grpId="0" animBg="1"/>
      <p:bldP spid="5" grpId="0" animBg="1"/>
      <p:bldP spid="6" grpId="0" animBg="1"/>
      <p:bldP spid="16" grpId="0" build="allAtOnce"/>
      <p:bldP spid="18" grpId="0" build="allAtOnce"/>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lgn="ctr"/>
            <a:r>
              <a:rPr lang="en-US" altLang="en-US" b="1" smtClean="0"/>
              <a:t>The research process</a:t>
            </a:r>
            <a:endParaRPr lang="en-GB" altLang="en-US" smtClean="0"/>
          </a:p>
        </p:txBody>
      </p:sp>
      <p:sp>
        <p:nvSpPr>
          <p:cNvPr id="15363" name="Rectangle 13"/>
          <p:cNvSpPr>
            <a:spLocks noChangeArrowheads="1"/>
          </p:cNvSpPr>
          <p:nvPr/>
        </p:nvSpPr>
        <p:spPr bwMode="auto">
          <a:xfrm>
            <a:off x="762000" y="1981200"/>
            <a:ext cx="77724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2400" b="1" dirty="0" smtClean="0"/>
              <a:t>Introduction </a:t>
            </a:r>
            <a:r>
              <a:rPr lang="en-GB" altLang="en-US" sz="2400" b="1" dirty="0"/>
              <a:t>to the Research Process (5 </a:t>
            </a:r>
            <a:r>
              <a:rPr lang="en-GB" altLang="en-US" sz="2400" b="1" dirty="0" err="1"/>
              <a:t>mins</a:t>
            </a:r>
            <a:r>
              <a:rPr lang="en-GB" altLang="en-US" sz="2400" b="1" dirty="0"/>
              <a:t>) </a:t>
            </a:r>
          </a:p>
          <a:p>
            <a:r>
              <a:rPr lang="en-GB" altLang="en-US" sz="2400" b="1" u="sng" dirty="0">
                <a:hlinkClick r:id="rId2"/>
              </a:rPr>
              <a:t>http://www.youtube.com/watch?v=0rZOXhFEGks</a:t>
            </a:r>
            <a:r>
              <a:rPr lang="en-GB" altLang="en-US" sz="2400" b="1" dirty="0"/>
              <a:t>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81000" y="381000"/>
            <a:ext cx="7162800" cy="838200"/>
          </a:xfrm>
        </p:spPr>
        <p:txBody>
          <a:bodyPr/>
          <a:lstStyle/>
          <a:p>
            <a:pPr algn="ctr"/>
            <a:r>
              <a:rPr lang="en-US" altLang="en-US" b="1" smtClean="0"/>
              <a:t>Bibliography</a:t>
            </a:r>
            <a:br>
              <a:rPr lang="en-US" altLang="en-US" b="1" smtClean="0"/>
            </a:br>
            <a:endParaRPr lang="en-GB" altLang="en-US" smtClean="0"/>
          </a:p>
        </p:txBody>
      </p:sp>
      <p:sp>
        <p:nvSpPr>
          <p:cNvPr id="16387" name="Content Placeholder 2"/>
          <p:cNvSpPr>
            <a:spLocks noGrp="1"/>
          </p:cNvSpPr>
          <p:nvPr>
            <p:ph idx="1"/>
          </p:nvPr>
        </p:nvSpPr>
        <p:spPr/>
        <p:txBody>
          <a:bodyPr/>
          <a:lstStyle/>
          <a:p>
            <a:pPr lvl="1"/>
            <a:r>
              <a:rPr lang="en-GB" altLang="en-US" sz="2400" dirty="0" smtClean="0"/>
              <a:t>Research mindedness </a:t>
            </a:r>
            <a:r>
              <a:rPr lang="en-GB" altLang="en-US" sz="2400" dirty="0" smtClean="0">
                <a:hlinkClick r:id="rId2"/>
              </a:rPr>
              <a:t>http://www.resmind.swap.ac.uk/content/02_what_is/what_is_index.htm</a:t>
            </a:r>
            <a:r>
              <a:rPr lang="en-GB" altLang="en-US" sz="2400" dirty="0" smtClean="0"/>
              <a:t> [accessed 11.07.2013]</a:t>
            </a:r>
          </a:p>
          <a:p>
            <a:pPr lvl="1"/>
            <a:r>
              <a:rPr lang="en-GB" altLang="en-US" sz="2400" dirty="0" smtClean="0"/>
              <a:t>Punch, Keith F. (2005) Introduction to Social Research: Quantitative and Qualitative Approaches. Sage Publications: London.</a:t>
            </a:r>
          </a:p>
          <a:p>
            <a:endParaRPr lang="en-GB" altLang="en-US" dirty="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subTitle" idx="1"/>
          </p:nvPr>
        </p:nvSpPr>
        <p:spPr>
          <a:xfrm>
            <a:off x="5638800" y="6172200"/>
            <a:ext cx="2971800" cy="457200"/>
          </a:xfrm>
        </p:spPr>
        <p:txBody>
          <a:bodyPr/>
          <a:lstStyle/>
          <a:p>
            <a:pPr eaLnBrk="1" hangingPunct="1"/>
            <a:endParaRPr lang="en-US" altLang="en-US" sz="1600" b="0" smtClean="0"/>
          </a:p>
        </p:txBody>
      </p:sp>
      <p:pic>
        <p:nvPicPr>
          <p:cNvPr id="17411" name="Picture 4" descr="F:\WORK\04 - TSD\TSD logo 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28600"/>
            <a:ext cx="952500" cy="127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362258" y="2590822"/>
            <a:ext cx="5410200" cy="1016000"/>
          </a:xfrm>
          <a:prstGeom prst="rect">
            <a:avLst/>
          </a:prstGeom>
          <a:noFill/>
        </p:spPr>
        <p:txBody>
          <a:bodyPr>
            <a:spAutoFit/>
          </a:bodyPr>
          <a:lstStyle/>
          <a:p>
            <a:pPr>
              <a:defRPr/>
            </a:pPr>
            <a:r>
              <a:rPr lang="en-GB" sz="6000" b="1" dirty="0">
                <a:effectLst>
                  <a:outerShdw blurRad="38100" dist="38100" dir="2700000" algn="tl">
                    <a:srgbClr val="000000">
                      <a:alpha val="43137"/>
                    </a:srgbClr>
                  </a:outerShdw>
                </a:effectLst>
                <a:latin typeface="Arial" pitchFamily="34" charset="0"/>
              </a:rPr>
              <a:t>Thank you!</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538</TotalTime>
  <Pages>0</Pages>
  <Words>961</Words>
  <Characters>0</Characters>
  <Application>Microsoft Office PowerPoint</Application>
  <DocSecurity>0</DocSecurity>
  <PresentationFormat>On-screen Show (4:3)</PresentationFormat>
  <Lines>0</Lines>
  <Paragraphs>171</Paragraphs>
  <Slides>18</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Century Gothic</vt:lpstr>
      <vt:lpstr>Verdana</vt:lpstr>
      <vt:lpstr>Wingdings</vt:lpstr>
      <vt:lpstr>Wingdings 3</vt:lpstr>
      <vt:lpstr>Ion</vt:lpstr>
      <vt:lpstr>Introduction to  Research  Skills</vt:lpstr>
      <vt:lpstr>Contents</vt:lpstr>
      <vt:lpstr>What is research? </vt:lpstr>
      <vt:lpstr> Why do you need to do it?   </vt:lpstr>
      <vt:lpstr>PowerPoint Presentation</vt:lpstr>
      <vt:lpstr>PowerPoint Presentation</vt:lpstr>
      <vt:lpstr>How to do it? </vt:lpstr>
      <vt:lpstr>Different types of research</vt:lpstr>
      <vt:lpstr>Research Skills  </vt:lpstr>
      <vt:lpstr>Sources  </vt:lpstr>
      <vt:lpstr>The research process</vt:lpstr>
      <vt:lpstr>The research process</vt:lpstr>
      <vt:lpstr>The research process</vt:lpstr>
      <vt:lpstr>The research process</vt:lpstr>
      <vt:lpstr>The research process</vt:lpstr>
      <vt:lpstr>The research process</vt:lpstr>
      <vt:lpstr>Bibliography </vt:lpstr>
      <vt:lpstr>PowerPoint Presentation</vt:lpstr>
    </vt:vector>
  </TitlesOfParts>
  <Company>GuildDesign Inc.</Company>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dc:title>
  <dc:creator>ThemeGallery.com</dc:creator>
  <cp:lastModifiedBy>Sylvia Hoffmann</cp:lastModifiedBy>
  <cp:revision>84</cp:revision>
  <cp:lastPrinted>1899-12-30T00:00:00Z</cp:lastPrinted>
  <dcterms:created xsi:type="dcterms:W3CDTF">2004-08-26T06:30:40Z</dcterms:created>
  <dcterms:modified xsi:type="dcterms:W3CDTF">2018-03-06T15:37:38Z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1033-8.1.0.3018</vt:lpwstr>
  </property>
</Properties>
</file>