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1"/>
  </p:notesMasterIdLst>
  <p:sldIdLst>
    <p:sldId id="256" r:id="rId2"/>
    <p:sldId id="257" r:id="rId3"/>
    <p:sldId id="258" r:id="rId4"/>
    <p:sldId id="259" r:id="rId5"/>
    <p:sldId id="260" r:id="rId6"/>
    <p:sldId id="261" r:id="rId7"/>
    <p:sldId id="271" r:id="rId8"/>
    <p:sldId id="267"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820" autoAdjust="0"/>
  </p:normalViewPr>
  <p:slideViewPr>
    <p:cSldViewPr snapToGrid="0">
      <p:cViewPr varScale="1">
        <p:scale>
          <a:sx n="70" d="100"/>
          <a:sy n="70" d="100"/>
        </p:scale>
        <p:origin x="130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811F92-AFAA-4997-A761-39A9621367AC}" type="datetimeFigureOut">
              <a:rPr lang="en-US" smtClean="0"/>
              <a:t>8/18/2026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38B17A-B735-4DBC-9FD9-3C7975D8D112}" type="slidenum">
              <a:rPr lang="en-US" smtClean="0"/>
              <a:t>‹#›</a:t>
            </a:fld>
            <a:endParaRPr lang="en-US"/>
          </a:p>
        </p:txBody>
      </p:sp>
    </p:spTree>
    <p:extLst>
      <p:ext uri="{BB962C8B-B14F-4D97-AF65-F5344CB8AC3E}">
        <p14:creationId xmlns:p14="http://schemas.microsoft.com/office/powerpoint/2010/main" val="236089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morning/afternoon.  So I will do some analysis of the primary issue plaguing Green Haven Florists: a drop in in-store sales. First I will explain the business and the nature and scope of the problem. Then I will use the 5W2H method to clearly define the problem. Next, I will discuss the external environment using the PESTEL method. I will also use a Fishbone or Cause-and-Effect diagram to help determine potential causes. Lastly, I will provide a summary of the findings. The reason for using these tools is to shift from a problem identification towards a problem understanding. This facilitates a more systematic problem solving and decision making.</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38B17A-B735-4DBC-9FD9-3C7975D8D112}" type="slidenum">
              <a:rPr lang="en-US" smtClean="0"/>
              <a:t>2</a:t>
            </a:fld>
            <a:endParaRPr lang="en-US"/>
          </a:p>
        </p:txBody>
      </p:sp>
    </p:spTree>
    <p:extLst>
      <p:ext uri="{BB962C8B-B14F-4D97-AF65-F5344CB8AC3E}">
        <p14:creationId xmlns:p14="http://schemas.microsoft.com/office/powerpoint/2010/main" val="37186285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Green Haven Florists is a local, small independent florist in Norwich, UK. The business was started in 2016 by Liam and Priya Patel. It gained a reputation for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wreaths and environmentally-conscious packaging and relationships with the community. But the company now has significant problems. The in-store sales have dropped 30% in the past year (Jain, 2025). The amount of people who shop there has also gone down. Online orders are up slightly, but haven't made up for lost store sales. Competition from online flower retailers is also on the rise for Green Haven. These competitors provide convenience, prices and same day delivery and regular discounts.</a:t>
            </a:r>
          </a:p>
          <a:p>
            <a:r>
              <a:rPr lang="en-US" sz="1200" kern="1200" dirty="0">
                <a:solidFill>
                  <a:schemeClr val="tx1"/>
                </a:solidFill>
                <a:effectLst/>
                <a:latin typeface="+mn-lt"/>
                <a:ea typeface="+mn-ea"/>
                <a:cs typeface="+mn-cs"/>
              </a:rPr>
              <a:t>It is therefore an issue of loss of sales in-store, as customers'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is evolving quicker than the digital response of Green Haven. Increased operating costs are also decreasing profitability. This applies to the business in terms of revenue and costs (Green Haven Florists case study, 2026).</a:t>
            </a:r>
          </a:p>
        </p:txBody>
      </p:sp>
      <p:sp>
        <p:nvSpPr>
          <p:cNvPr id="4" name="Slide Number Placeholder 3"/>
          <p:cNvSpPr>
            <a:spLocks noGrp="1"/>
          </p:cNvSpPr>
          <p:nvPr>
            <p:ph type="sldNum" sz="quarter" idx="5"/>
          </p:nvPr>
        </p:nvSpPr>
        <p:spPr/>
        <p:txBody>
          <a:bodyPr/>
          <a:lstStyle/>
          <a:p>
            <a:fld id="{4F38B17A-B735-4DBC-9FD9-3C7975D8D112}" type="slidenum">
              <a:rPr lang="en-US" smtClean="0"/>
              <a:t>3</a:t>
            </a:fld>
            <a:endParaRPr lang="en-US"/>
          </a:p>
        </p:txBody>
      </p:sp>
    </p:spTree>
    <p:extLst>
      <p:ext uri="{BB962C8B-B14F-4D97-AF65-F5344CB8AC3E}">
        <p14:creationId xmlns:p14="http://schemas.microsoft.com/office/powerpoint/2010/main" val="4118187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Green Haven Florists have a number of interrelated problems. Firstly, sales in-store have been reduced by 30%, which is a significant performance issue (</a:t>
            </a:r>
            <a:r>
              <a:rPr lang="en-US" sz="1200" kern="1200" dirty="0" err="1">
                <a:solidFill>
                  <a:schemeClr val="tx1"/>
                </a:solidFill>
                <a:effectLst/>
                <a:latin typeface="+mn-lt"/>
                <a:ea typeface="+mn-ea"/>
                <a:cs typeface="+mn-cs"/>
              </a:rPr>
              <a:t>Aranitou</a:t>
            </a:r>
            <a:r>
              <a:rPr lang="en-US" sz="1200" kern="1200" dirty="0">
                <a:solidFill>
                  <a:schemeClr val="tx1"/>
                </a:solidFill>
                <a:effectLst/>
                <a:latin typeface="+mn-lt"/>
                <a:ea typeface="+mn-ea"/>
                <a:cs typeface="+mn-cs"/>
              </a:rPr>
              <a:t> et al., 2024). Secondly, the local high street has become quieter with businesses shut down. This means there's less traffic in the store.</a:t>
            </a:r>
          </a:p>
          <a:p>
            <a:r>
              <a:rPr lang="en-US" sz="1200" kern="1200" dirty="0">
                <a:solidFill>
                  <a:schemeClr val="tx1"/>
                </a:solidFill>
                <a:effectLst/>
                <a:latin typeface="+mn-lt"/>
                <a:ea typeface="+mn-ea"/>
                <a:cs typeface="+mn-cs"/>
              </a:rPr>
              <a:t>Third, customers' tastes and preferences are shifting. Many customers nowadays prefer to shop online as it is convenient and generally less expensive. Fourth, Green Haven has an outdated and difficult-to-use website. Flexible delivery options and subscription services are also desired by customers.</a:t>
            </a:r>
          </a:p>
          <a:p>
            <a:r>
              <a:rPr lang="en-US" sz="1200" kern="1200" dirty="0">
                <a:solidFill>
                  <a:schemeClr val="tx1"/>
                </a:solidFill>
                <a:effectLst/>
                <a:latin typeface="+mn-lt"/>
                <a:ea typeface="+mn-ea"/>
                <a:cs typeface="+mn-cs"/>
              </a:rPr>
              <a:t>Fifthly, there is a lack of digital marketing skills in the business. Liam and Priya use primarily word of mouth and some social media as their primary means of communication. Lastly, there are two new players in the game. One has a solid social media following, and the other has excellent prices and coverage for delivery.</a:t>
            </a:r>
          </a:p>
          <a:p>
            <a:br>
              <a:rPr lang="en-US" sz="1200" b="1" kern="1200" dirty="0">
                <a:solidFill>
                  <a:schemeClr val="tx1"/>
                </a:solidFill>
                <a:effectLst/>
                <a:latin typeface="+mn-lt"/>
                <a:ea typeface="+mn-ea"/>
                <a:cs typeface="+mn-cs"/>
              </a:rPr>
            </a:b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38B17A-B735-4DBC-9FD9-3C7975D8D112}" type="slidenum">
              <a:rPr lang="en-US" smtClean="0"/>
              <a:t>4</a:t>
            </a:fld>
            <a:endParaRPr lang="en-US"/>
          </a:p>
        </p:txBody>
      </p:sp>
    </p:spTree>
    <p:extLst>
      <p:ext uri="{BB962C8B-B14F-4D97-AF65-F5344CB8AC3E}">
        <p14:creationId xmlns:p14="http://schemas.microsoft.com/office/powerpoint/2010/main" val="168491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5W2H model is used to shape a problem, by asking the questions What, Why, When, Who, Where, How and How Much (Fragoso Júnior et al., 2026).</a:t>
            </a:r>
          </a:p>
          <a:p>
            <a:r>
              <a:rPr lang="en-US" sz="1200" kern="1200" dirty="0">
                <a:solidFill>
                  <a:schemeClr val="tx1"/>
                </a:solidFill>
                <a:effectLst/>
                <a:latin typeface="+mn-lt"/>
                <a:ea typeface="+mn-ea"/>
                <a:cs typeface="+mn-cs"/>
              </a:rPr>
              <a:t>What is the challenge for Green Haven? The key problem is that in-store sales and profitability is falling. What is the cause of this? Some of the main reasons are online competition, change in the customer's preference, an outdated website, poor digital marketing and an increase in cost.</a:t>
            </a:r>
          </a:p>
          <a:p>
            <a:r>
              <a:rPr lang="en-US" sz="1200" kern="1200" dirty="0">
                <a:solidFill>
                  <a:schemeClr val="tx1"/>
                </a:solidFill>
                <a:effectLst/>
                <a:latin typeface="+mn-lt"/>
                <a:ea typeface="+mn-ea"/>
                <a:cs typeface="+mn-cs"/>
              </a:rPr>
              <a:t>When did it come to be important? During the past year in-store sales dropped 30 percent. Who is affected? Liam, Priya, employees, suppliers and customers may be impacted. What are the visual indicators of the problem? It is primarily present in the actual retail outlet and the local high-street market.</a:t>
            </a:r>
          </a:p>
          <a:p>
            <a:r>
              <a:rPr lang="en-US" sz="1200" kern="1200" dirty="0">
                <a:solidFill>
                  <a:schemeClr val="tx1"/>
                </a:solidFill>
                <a:effectLst/>
                <a:latin typeface="+mn-lt"/>
                <a:ea typeface="+mn-ea"/>
                <a:cs typeface="+mn-cs"/>
              </a:rPr>
              <a:t>What changes has it undergone? Internet shopping is becoming more popular and Green Haven is slow to adopt. How much is the impact? Sales decreased 30 percent and online growth hasn't made up for the decline. Thus, the issue is well-defined and quantifiable.</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38B17A-B735-4DBC-9FD9-3C7975D8D112}" type="slidenum">
              <a:rPr lang="en-US" smtClean="0"/>
              <a:t>5</a:t>
            </a:fld>
            <a:endParaRPr lang="en-US"/>
          </a:p>
        </p:txBody>
      </p:sp>
    </p:spTree>
    <p:extLst>
      <p:ext uri="{BB962C8B-B14F-4D97-AF65-F5344CB8AC3E}">
        <p14:creationId xmlns:p14="http://schemas.microsoft.com/office/powerpoint/2010/main" val="3335490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the PESTEL analysis, Green Haven Florists' decreasing in-store sales are caused by multiple external pressures that are interrelated. Politically, the dynamics of the retail environment in the UK and the problems for local high streets are not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for independent retailers. Mixed evidence from UK retail data indicates that physical retail locations are still under pressure, with retail footfall down 3% in some periods compared to the year before, illustrating that customers are visiting the traditional retail store less (ONS, 2025). From an economic point of view, increasing operating expenses and supply pressures pose a risk to profitability as small retailers lack the capacity to absorb cost increases.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costs, energy prices and raw material costs remain pressures impacting business, and these can have direct impacts on profit margins (ONS, 2025). From a social perspective, consumers' preferences have evolved to seek convenience, online shopping and delivery, which is a disadvantage for Green Haven as competitors offer quicker online shopping experiences. Technologically, the company's antiquated website and limited online marketing skills limit its ability to compete with online florists who make use of social media, e-commerce platforms and targeted advertising. On an environmental level, the sustainable packaging and local choice of flowers has an impact on differentiation, but also on the price, which leads to a dilemma regarding sustainability and affordability. From a legal perspective, a company has to adhere to consumer protection, data protection and digital trading laws when expanding its online services. In conclusion, PESTEL shows that Green Haven's sales are not just a result of an internal problem but of a broader trend of the market that needs to be adapted in a digital environment and through a change in strategy.</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38B17A-B735-4DBC-9FD9-3C7975D8D112}" type="slidenum">
              <a:rPr lang="en-US" smtClean="0"/>
              <a:t>6</a:t>
            </a:fld>
            <a:endParaRPr lang="en-US"/>
          </a:p>
        </p:txBody>
      </p:sp>
    </p:spTree>
    <p:extLst>
      <p:ext uri="{BB962C8B-B14F-4D97-AF65-F5344CB8AC3E}">
        <p14:creationId xmlns:p14="http://schemas.microsoft.com/office/powerpoint/2010/main" val="1102716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Fishbone diagram helps identify and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the possible causes of a problem. For Green Haven Florists the primary effect is a loss of in-store sales.</a:t>
            </a:r>
          </a:p>
          <a:p>
            <a:r>
              <a:rPr lang="en-US" sz="1200" kern="1200" dirty="0">
                <a:solidFill>
                  <a:schemeClr val="tx1"/>
                </a:solidFill>
                <a:effectLst/>
                <a:latin typeface="+mn-lt"/>
                <a:ea typeface="+mn-ea"/>
                <a:cs typeface="+mn-cs"/>
              </a:rPr>
              <a:t>People: Liam and Priya are not very knowledgeable about the newest trends in digital marketing, which can affect the amount of customers that they're able to reach. With regard to Technology, the website is not up to date and easy to use and online services are limited. When it comes to Marketing, the company uses primarily word-of-mouth and sometimes posts on social media platforms, limiting online exposure. In Customers, convenience, reduced prices, and delivery and subscription options are increasingly desired. Competition is strong for Green Haven from the florist that is doing a strong Instagram marketing, and a national chain that is doing competitive pricing and larger delivery. Lastly, high cost and supply issues, such as imported flowers that are expensive and sustainable materials, put additional strain on finances.</a:t>
            </a:r>
          </a:p>
          <a:p>
            <a:r>
              <a:rPr lang="en-US" sz="1200" kern="1200" dirty="0">
                <a:solidFill>
                  <a:schemeClr val="tx1"/>
                </a:solidFill>
                <a:effectLst/>
                <a:latin typeface="+mn-lt"/>
                <a:ea typeface="+mn-ea"/>
                <a:cs typeface="+mn-cs"/>
              </a:rPr>
              <a:t>Overall, the Fishbone analysis indicates that there are several interrelated reasons for the decline in sales. Hence, the root causes of these problems should be addressed first and then solutions should be chosen.</a:t>
            </a:r>
          </a:p>
          <a:p>
            <a:r>
              <a:rPr lang="en-US" sz="1200" kern="1200" dirty="0">
                <a:solidFill>
                  <a:schemeClr val="tx1"/>
                </a:solidFill>
                <a:effectLst/>
                <a:latin typeface="+mn-lt"/>
                <a:ea typeface="+mn-ea"/>
                <a:cs typeface="+mn-cs"/>
              </a:rPr>
              <a:t> </a:t>
            </a:r>
          </a:p>
          <a:p>
            <a:br>
              <a:rPr lang="en-US" sz="1200" b="1" kern="1200" dirty="0">
                <a:solidFill>
                  <a:schemeClr val="tx1"/>
                </a:solidFill>
                <a:effectLst/>
                <a:latin typeface="+mn-lt"/>
                <a:ea typeface="+mn-ea"/>
                <a:cs typeface="+mn-cs"/>
              </a:rPr>
            </a:b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38B17A-B735-4DBC-9FD9-3C7975D8D112}" type="slidenum">
              <a:rPr lang="en-US" smtClean="0"/>
              <a:t>7</a:t>
            </a:fld>
            <a:endParaRPr lang="en-US"/>
          </a:p>
        </p:txBody>
      </p:sp>
    </p:spTree>
    <p:extLst>
      <p:ext uri="{BB962C8B-B14F-4D97-AF65-F5344CB8AC3E}">
        <p14:creationId xmlns:p14="http://schemas.microsoft.com/office/powerpoint/2010/main" val="3732667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conclude, the key findings are:</a:t>
            </a:r>
          </a:p>
          <a:p>
            <a:pPr lvl="0"/>
            <a:r>
              <a:rPr lang="en-US" sz="1200" kern="1200" dirty="0">
                <a:solidFill>
                  <a:schemeClr val="tx1"/>
                </a:solidFill>
                <a:effectLst/>
                <a:latin typeface="+mn-lt"/>
                <a:ea typeface="+mn-ea"/>
                <a:cs typeface="+mn-cs"/>
              </a:rPr>
              <a:t>Green Haven Florists is seeing a 30% drop in sales inside its stores.</a:t>
            </a:r>
          </a:p>
          <a:p>
            <a:pPr lvl="0"/>
            <a:r>
              <a:rPr lang="en-US" sz="1200" kern="1200" dirty="0">
                <a:solidFill>
                  <a:schemeClr val="tx1"/>
                </a:solidFill>
                <a:effectLst/>
                <a:latin typeface="+mn-lt"/>
                <a:ea typeface="+mn-ea"/>
                <a:cs typeface="+mn-cs"/>
              </a:rPr>
              <a:t>The physical high street has declined in activity.</a:t>
            </a:r>
          </a:p>
          <a:p>
            <a:pPr lvl="0"/>
            <a:r>
              <a:rPr lang="en-US" sz="1200" kern="1200" dirty="0">
                <a:solidFill>
                  <a:schemeClr val="tx1"/>
                </a:solidFill>
                <a:effectLst/>
                <a:latin typeface="+mn-lt"/>
                <a:ea typeface="+mn-ea"/>
                <a:cs typeface="+mn-cs"/>
              </a:rPr>
              <a:t>Customers are increasingly seeking convenience and cost reduction in their online experiences.</a:t>
            </a:r>
          </a:p>
          <a:p>
            <a:pPr lvl="0"/>
            <a:r>
              <a:rPr lang="en-US" sz="1200" kern="1200" dirty="0">
                <a:solidFill>
                  <a:schemeClr val="tx1"/>
                </a:solidFill>
                <a:effectLst/>
                <a:latin typeface="+mn-lt"/>
                <a:ea typeface="+mn-ea"/>
                <a:cs typeface="+mn-cs"/>
              </a:rPr>
              <a:t>Need to improve website and digital marketing activities.</a:t>
            </a:r>
          </a:p>
          <a:p>
            <a:pPr lvl="0"/>
            <a:r>
              <a:rPr lang="en-US" sz="1200" kern="1200" dirty="0">
                <a:solidFill>
                  <a:schemeClr val="tx1"/>
                </a:solidFill>
                <a:effectLst/>
                <a:latin typeface="+mn-lt"/>
                <a:ea typeface="+mn-ea"/>
                <a:cs typeface="+mn-cs"/>
              </a:rPr>
              <a:t>Increased competition from local and national businesses.</a:t>
            </a:r>
          </a:p>
          <a:p>
            <a:pPr lvl="0"/>
            <a:r>
              <a:rPr lang="en-US" sz="1200" kern="1200" dirty="0">
                <a:solidFill>
                  <a:schemeClr val="tx1"/>
                </a:solidFill>
                <a:effectLst/>
                <a:latin typeface="+mn-lt"/>
                <a:ea typeface="+mn-ea"/>
                <a:cs typeface="+mn-cs"/>
              </a:rPr>
              <a:t>Costs are rising due to inflation and supply chain disruptions.</a:t>
            </a:r>
          </a:p>
          <a:p>
            <a:pPr lvl="0"/>
            <a:r>
              <a:rPr lang="en-US" sz="1200" kern="1200" dirty="0">
                <a:solidFill>
                  <a:schemeClr val="tx1"/>
                </a:solidFill>
                <a:effectLst/>
                <a:latin typeface="+mn-lt"/>
                <a:ea typeface="+mn-ea"/>
                <a:cs typeface="+mn-cs"/>
              </a:rPr>
              <a:t>Sustainability continues to be an important element of Green Haven's identity, while also adding to costs.</a:t>
            </a:r>
          </a:p>
          <a:p>
            <a:pPr lvl="0"/>
            <a:r>
              <a:rPr lang="en-US" sz="1200" kern="1200" dirty="0">
                <a:solidFill>
                  <a:schemeClr val="tx1"/>
                </a:solidFill>
                <a:effectLst/>
                <a:latin typeface="+mn-lt"/>
                <a:ea typeface="+mn-ea"/>
                <a:cs typeface="+mn-cs"/>
              </a:rPr>
              <a:t>Clearly defining the problem using the 5W2H model.</a:t>
            </a:r>
          </a:p>
          <a:p>
            <a:pPr lvl="0"/>
            <a:r>
              <a:rPr lang="en-US" sz="1200" kern="1200" dirty="0">
                <a:solidFill>
                  <a:schemeClr val="tx1"/>
                </a:solidFill>
                <a:effectLst/>
                <a:latin typeface="+mn-lt"/>
                <a:ea typeface="+mn-ea"/>
                <a:cs typeface="+mn-cs"/>
              </a:rPr>
              <a:t>PESTEL identifies key external pressures.</a:t>
            </a:r>
          </a:p>
          <a:p>
            <a:pPr lvl="0"/>
            <a:r>
              <a:rPr lang="en-US" sz="1200" kern="1200" dirty="0">
                <a:solidFill>
                  <a:schemeClr val="tx1"/>
                </a:solidFill>
                <a:effectLst/>
                <a:latin typeface="+mn-lt"/>
                <a:ea typeface="+mn-ea"/>
                <a:cs typeface="+mn-cs"/>
              </a:rPr>
              <a:t>The Fishbone diagram reveals that there are several interrelated causes of the sales decline.</a:t>
            </a:r>
          </a:p>
          <a:p>
            <a:r>
              <a:rPr lang="en-US" sz="1200" kern="1200" dirty="0">
                <a:solidFill>
                  <a:schemeClr val="tx1"/>
                </a:solidFill>
                <a:effectLst/>
                <a:latin typeface="+mn-lt"/>
                <a:ea typeface="+mn-ea"/>
                <a:cs typeface="+mn-cs"/>
              </a:rPr>
              <a:t>To sum up, the evidence indicates that Green Haven must adjust to the evolving consumer habits and the digital threat, and safeguard its quality and sustainable brand image.</a:t>
            </a:r>
          </a:p>
          <a:p>
            <a:r>
              <a:rPr lang="en-US" sz="1200" kern="1200">
                <a:solidFill>
                  <a:schemeClr val="tx1"/>
                </a:solidFill>
                <a:effectLst/>
                <a:latin typeface="+mn-lt"/>
                <a:ea typeface="+mn-ea"/>
                <a:cs typeface="+mn-cs"/>
              </a:rPr>
              <a:t>The analysis is of high value for future decision-making, as the business no longer has to look at the decrease in sales as one problem, but instead knows which ones are the most important to tackle.</a:t>
            </a:r>
          </a:p>
        </p:txBody>
      </p:sp>
      <p:sp>
        <p:nvSpPr>
          <p:cNvPr id="4" name="Slide Number Placeholder 3"/>
          <p:cNvSpPr>
            <a:spLocks noGrp="1"/>
          </p:cNvSpPr>
          <p:nvPr>
            <p:ph type="sldNum" sz="quarter" idx="5"/>
          </p:nvPr>
        </p:nvSpPr>
        <p:spPr/>
        <p:txBody>
          <a:bodyPr/>
          <a:lstStyle/>
          <a:p>
            <a:fld id="{4F38B17A-B735-4DBC-9FD9-3C7975D8D112}" type="slidenum">
              <a:rPr lang="en-US" smtClean="0"/>
              <a:t>8</a:t>
            </a:fld>
            <a:endParaRPr lang="en-US"/>
          </a:p>
        </p:txBody>
      </p:sp>
    </p:spTree>
    <p:extLst>
      <p:ext uri="{BB962C8B-B14F-4D97-AF65-F5344CB8AC3E}">
        <p14:creationId xmlns:p14="http://schemas.microsoft.com/office/powerpoint/2010/main" val="4262161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Aranitou</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V., Kostis, P.C.,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Manioudis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M. and Panagiotopoulou, M. (2024). Retail and real estate: The dimension of spatial evolution.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Palgrave Studies in the Future of European Societies and Economies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pp.197–216. doi:10.1007/978-3-031-72399-5_9.</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Fragoso Júnior, B.M., Torquato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Vanucci</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P.S., Pires Aoki, L. and Araujo Filho, M.M. de (2026). Production management of packaging for damage control. </a:t>
            </a:r>
            <a:r>
              <a:rPr lang="en-US" sz="1200" i="1" kern="1200" dirty="0" err="1">
                <a:solidFill>
                  <a:schemeClr val="tx1"/>
                </a:solidFill>
                <a:effectLst/>
                <a:latin typeface="Times New Roman" panose="02020603050405020304" pitchFamily="18" charset="0"/>
                <a:ea typeface="+mn-ea"/>
                <a:cs typeface="Times New Roman" panose="02020603050405020304" pitchFamily="18" charset="0"/>
              </a:rPr>
              <a:t>Observatorio</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 de la Economía Latinoamericana</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[online] 24(5), p.18. Available at: https://dialnet.unirioja.es/servlet/articulo?codigo=10827040 [Accessed 14 Aug. 2026].</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Jain, D.S. (2025). E-commerce’s impact on traditional retail and consumer interaction.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Kavya Setu</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[online] 1(5), pp.31–40. Available at: https://kavyasetu.com/index.php/j/article/view/34 [Accessed 14 Aug. 2026].</a:t>
            </a:r>
          </a:p>
          <a:p>
            <a:pPr algn="just"/>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Khairansyah</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M.D., Dhani, M.R.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Syahputra</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V.T. (2026). Application of failure mode and effect analysis (FMEA) and Fishbone diagram in the analysis of engine component failure on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harbour</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mobile crane. </a:t>
            </a:r>
            <a:r>
              <a:rPr lang="en-US" sz="1200" i="1" kern="1200" dirty="0" err="1">
                <a:solidFill>
                  <a:schemeClr val="tx1"/>
                </a:solidFill>
                <a:effectLst/>
                <a:latin typeface="Times New Roman" panose="02020603050405020304" pitchFamily="18" charset="0"/>
                <a:ea typeface="+mn-ea"/>
                <a:cs typeface="Times New Roman" panose="02020603050405020304" pitchFamily="18" charset="0"/>
              </a:rPr>
              <a:t>Tibuana</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[online] 9(02), pp.92–99. doi:10.36456/tibuana.9.02.11137.</a:t>
            </a:r>
          </a:p>
          <a:p>
            <a:pPr algn="just"/>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Umosen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L.E. and Essien, B.S. (2026). Macro-environmental forces and SME operational performance: Empirical evidence from Lagos State, Nigeria using PESTLE framework.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International Journal of Business and Management (IJBM)</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[online] 5(1), pp.924–951. doi:10.56879/ijbm.v5i1.44.</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4F38B17A-B735-4DBC-9FD9-3C7975D8D112}" type="slidenum">
              <a:rPr lang="en-US" smtClean="0"/>
              <a:t>9</a:t>
            </a:fld>
            <a:endParaRPr lang="en-US"/>
          </a:p>
        </p:txBody>
      </p:sp>
    </p:spTree>
    <p:extLst>
      <p:ext uri="{BB962C8B-B14F-4D97-AF65-F5344CB8AC3E}">
        <p14:creationId xmlns:p14="http://schemas.microsoft.com/office/powerpoint/2010/main" val="3872584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3E3C767-91F5-4B0D-B161-9A0172D15BBD}" type="datetimeFigureOut">
              <a:rPr lang="en-US" smtClean="0"/>
              <a:t>8/18/2026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2BA302-B727-49E5-80D0-67AB57F2912A}"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5070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E3C767-91F5-4B0D-B161-9A0172D15BBD}" type="datetimeFigureOut">
              <a:rPr lang="en-US" smtClean="0"/>
              <a:t>8/18/2026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2BA302-B727-49E5-80D0-67AB57F2912A}" type="slidenum">
              <a:rPr lang="en-US" smtClean="0"/>
              <a:t>‹#›</a:t>
            </a:fld>
            <a:endParaRPr lang="en-US"/>
          </a:p>
        </p:txBody>
      </p:sp>
    </p:spTree>
    <p:extLst>
      <p:ext uri="{BB962C8B-B14F-4D97-AF65-F5344CB8AC3E}">
        <p14:creationId xmlns:p14="http://schemas.microsoft.com/office/powerpoint/2010/main" val="400923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E3C767-91F5-4B0D-B161-9A0172D15BBD}" type="datetimeFigureOut">
              <a:rPr lang="en-US" smtClean="0"/>
              <a:t>8/18/2026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2BA302-B727-49E5-80D0-67AB57F2912A}"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8804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E3C767-91F5-4B0D-B161-9A0172D15BBD}" type="datetimeFigureOut">
              <a:rPr lang="en-US" smtClean="0"/>
              <a:t>8/18/2026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2BA302-B727-49E5-80D0-67AB57F2912A}" type="slidenum">
              <a:rPr lang="en-US" smtClean="0"/>
              <a:t>‹#›</a:t>
            </a:fld>
            <a:endParaRPr lang="en-US"/>
          </a:p>
        </p:txBody>
      </p:sp>
    </p:spTree>
    <p:extLst>
      <p:ext uri="{BB962C8B-B14F-4D97-AF65-F5344CB8AC3E}">
        <p14:creationId xmlns:p14="http://schemas.microsoft.com/office/powerpoint/2010/main" val="893702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E3C767-91F5-4B0D-B161-9A0172D15BBD}" type="datetimeFigureOut">
              <a:rPr lang="en-US" smtClean="0"/>
              <a:t>8/18/2026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F2BA302-B727-49E5-80D0-67AB57F2912A}" type="slidenum">
              <a:rPr lang="en-US" smtClean="0"/>
              <a:t>‹#›</a:t>
            </a:fld>
            <a:endParaRPr lang="en-US"/>
          </a:p>
        </p:txBody>
      </p:sp>
    </p:spTree>
    <p:extLst>
      <p:ext uri="{BB962C8B-B14F-4D97-AF65-F5344CB8AC3E}">
        <p14:creationId xmlns:p14="http://schemas.microsoft.com/office/powerpoint/2010/main" val="1670125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E3C767-91F5-4B0D-B161-9A0172D15BBD}" type="datetimeFigureOut">
              <a:rPr lang="en-US" smtClean="0"/>
              <a:t>8/18/2026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F2BA302-B727-49E5-80D0-67AB57F2912A}" type="slidenum">
              <a:rPr lang="en-US" smtClean="0"/>
              <a:t>‹#›</a:t>
            </a:fld>
            <a:endParaRPr lang="en-US"/>
          </a:p>
        </p:txBody>
      </p:sp>
    </p:spTree>
    <p:extLst>
      <p:ext uri="{BB962C8B-B14F-4D97-AF65-F5344CB8AC3E}">
        <p14:creationId xmlns:p14="http://schemas.microsoft.com/office/powerpoint/2010/main" val="1908151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E3C767-91F5-4B0D-B161-9A0172D15BBD}" type="datetimeFigureOut">
              <a:rPr lang="en-US" smtClean="0"/>
              <a:t>8/18/2026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F2BA302-B727-49E5-80D0-67AB57F2912A}" type="slidenum">
              <a:rPr lang="en-US" smtClean="0"/>
              <a:t>‹#›</a:t>
            </a:fld>
            <a:endParaRPr lang="en-US"/>
          </a:p>
        </p:txBody>
      </p:sp>
    </p:spTree>
    <p:extLst>
      <p:ext uri="{BB962C8B-B14F-4D97-AF65-F5344CB8AC3E}">
        <p14:creationId xmlns:p14="http://schemas.microsoft.com/office/powerpoint/2010/main" val="312468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E3C767-91F5-4B0D-B161-9A0172D15BBD}" type="datetimeFigureOut">
              <a:rPr lang="en-US" smtClean="0"/>
              <a:t>8/18/2026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2BA302-B727-49E5-80D0-67AB57F2912A}" type="slidenum">
              <a:rPr lang="en-US" smtClean="0"/>
              <a:t>‹#›</a:t>
            </a:fld>
            <a:endParaRPr lang="en-US"/>
          </a:p>
        </p:txBody>
      </p:sp>
    </p:spTree>
    <p:extLst>
      <p:ext uri="{BB962C8B-B14F-4D97-AF65-F5344CB8AC3E}">
        <p14:creationId xmlns:p14="http://schemas.microsoft.com/office/powerpoint/2010/main" val="906365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E3C767-91F5-4B0D-B161-9A0172D15BBD}" type="datetimeFigureOut">
              <a:rPr lang="en-US" smtClean="0"/>
              <a:t>8/18/2026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2BA302-B727-49E5-80D0-67AB57F2912A}"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4397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E3C767-91F5-4B0D-B161-9A0172D15BBD}" type="datetimeFigureOut">
              <a:rPr lang="en-US" smtClean="0"/>
              <a:t>8/18/2026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2BA302-B727-49E5-80D0-67AB57F2912A}" type="slidenum">
              <a:rPr lang="en-US" smtClean="0"/>
              <a:t>‹#›</a:t>
            </a:fld>
            <a:endParaRPr lang="en-US"/>
          </a:p>
        </p:txBody>
      </p:sp>
    </p:spTree>
    <p:extLst>
      <p:ext uri="{BB962C8B-B14F-4D97-AF65-F5344CB8AC3E}">
        <p14:creationId xmlns:p14="http://schemas.microsoft.com/office/powerpoint/2010/main" val="3902217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E3C767-91F5-4B0D-B161-9A0172D15BBD}" type="datetimeFigureOut">
              <a:rPr lang="en-US" smtClean="0"/>
              <a:t>8/18/2026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2BA302-B727-49E5-80D0-67AB57F2912A}"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7849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13E3C767-91F5-4B0D-B161-9A0172D15BBD}" type="datetimeFigureOut">
              <a:rPr lang="en-US" smtClean="0"/>
              <a:t>8/18/2026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AF2BA302-B727-49E5-80D0-67AB57F2912A}" type="slidenum">
              <a:rPr lang="en-US" smtClean="0"/>
              <a:t>‹#›</a:t>
            </a:fld>
            <a:endParaRPr lang="en-US"/>
          </a:p>
        </p:txBody>
      </p:sp>
    </p:spTree>
    <p:extLst>
      <p:ext uri="{BB962C8B-B14F-4D97-AF65-F5344CB8AC3E}">
        <p14:creationId xmlns:p14="http://schemas.microsoft.com/office/powerpoint/2010/main" val="195896402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3E3C767-91F5-4B0D-B161-9A0172D15BBD}" type="datetimeFigureOut">
              <a:rPr lang="en-US" smtClean="0"/>
              <a:t>8/18/2026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F2BA302-B727-49E5-80D0-67AB57F2912A}"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7030185"/>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FB77C-4A84-5219-6BF3-3BE7BBBB2065}"/>
              </a:ext>
            </a:extLst>
          </p:cNvPr>
          <p:cNvSpPr>
            <a:spLocks noGrp="1"/>
          </p:cNvSpPr>
          <p:nvPr>
            <p:ph type="ctrTitle"/>
          </p:nvPr>
        </p:nvSpPr>
        <p:spPr>
          <a:xfrm>
            <a:off x="1437640" y="1482852"/>
            <a:ext cx="9536882" cy="4087368"/>
          </a:xfrm>
        </p:spPr>
        <p:txBody>
          <a:bodyPr>
            <a:no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 </a:t>
            </a:r>
            <a:br>
              <a:rPr lang="en-US" sz="4400" dirty="0">
                <a:solidFill>
                  <a:schemeClr val="bg1"/>
                </a:solidFill>
                <a:latin typeface="Times New Roman" panose="02020603050405020304" pitchFamily="18" charset="0"/>
                <a:cs typeface="Times New Roman" panose="02020603050405020304" pitchFamily="18" charset="0"/>
              </a:rPr>
            </a:br>
            <a:r>
              <a:rPr lang="en-US" sz="4400" b="1" dirty="0">
                <a:solidFill>
                  <a:schemeClr val="bg1"/>
                </a:solidFill>
                <a:latin typeface="Times New Roman" panose="02020603050405020304" pitchFamily="18" charset="0"/>
                <a:cs typeface="Times New Roman" panose="02020603050405020304" pitchFamily="18" charset="0"/>
              </a:rPr>
              <a:t>Module Code: and Name: LCLM4004 Problem Solving and Decision Making</a:t>
            </a:r>
            <a:br>
              <a:rPr lang="en-US" sz="4400" dirty="0">
                <a:solidFill>
                  <a:schemeClr val="bg1"/>
                </a:solidFill>
                <a:latin typeface="Times New Roman" panose="02020603050405020304" pitchFamily="18" charset="0"/>
                <a:cs typeface="Times New Roman" panose="02020603050405020304" pitchFamily="18" charset="0"/>
              </a:rPr>
            </a:br>
            <a:br>
              <a:rPr lang="en-US" sz="1050" dirty="0">
                <a:solidFill>
                  <a:schemeClr val="bg1"/>
                </a:solidFill>
                <a:latin typeface="Times New Roman" panose="02020603050405020304" pitchFamily="18" charset="0"/>
                <a:cs typeface="Times New Roman" panose="02020603050405020304" pitchFamily="18" charset="0"/>
              </a:rPr>
            </a:br>
            <a:br>
              <a:rPr lang="en-US" sz="1050" dirty="0">
                <a:solidFill>
                  <a:schemeClr val="bg1"/>
                </a:solidFill>
                <a:latin typeface="Times New Roman" panose="02020603050405020304" pitchFamily="18" charset="0"/>
                <a:cs typeface="Times New Roman" panose="02020603050405020304" pitchFamily="18" charset="0"/>
              </a:rPr>
            </a:br>
            <a:endParaRPr lang="en-US" sz="1050" dirty="0">
              <a:solidFill>
                <a:schemeClr val="bg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7A1AEA54-E557-422A-9529-663B3C3EA2C2}"/>
              </a:ext>
            </a:extLst>
          </p:cNvPr>
          <p:cNvSpPr>
            <a:spLocks noGrp="1"/>
          </p:cNvSpPr>
          <p:nvPr>
            <p:ph type="subTitle" idx="1"/>
          </p:nvPr>
        </p:nvSpPr>
        <p:spPr>
          <a:xfrm>
            <a:off x="320039" y="3874576"/>
            <a:ext cx="11515277" cy="2105600"/>
          </a:xfrm>
        </p:spPr>
        <p:txBody>
          <a:bodyPr>
            <a:normAutofit/>
          </a:bodyPr>
          <a:lstStyle/>
          <a:p>
            <a:pPr algn="ctr"/>
            <a:r>
              <a:rPr lang="en-US" sz="4000" dirty="0">
                <a:latin typeface="Times New Roman" panose="02020603050405020304" pitchFamily="18" charset="0"/>
                <a:cs typeface="Times New Roman" panose="02020603050405020304" pitchFamily="18" charset="0"/>
              </a:rPr>
              <a:t>Student Name:  Mujahid Ali</a:t>
            </a:r>
          </a:p>
          <a:p>
            <a:pPr algn="ctr"/>
            <a:r>
              <a:rPr lang="en-US" sz="4000">
                <a:latin typeface="Times New Roman" panose="02020603050405020304" pitchFamily="18" charset="0"/>
                <a:cs typeface="Times New Roman" panose="02020603050405020304" pitchFamily="18" charset="0"/>
              </a:rPr>
              <a:t>Student ID: 2513876</a:t>
            </a:r>
            <a:endParaRPr lang="en-US" sz="4000" dirty="0">
              <a:latin typeface="Times New Roman" panose="02020603050405020304" pitchFamily="18" charset="0"/>
              <a:cs typeface="Times New Roman" panose="02020603050405020304" pitchFamily="18" charset="0"/>
            </a:endParaRPr>
          </a:p>
          <a:p>
            <a:pPr algn="ct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807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56C88-2A4C-1639-07A0-D958A17F58BA}"/>
              </a:ext>
            </a:extLst>
          </p:cNvPr>
          <p:cNvSpPr>
            <a:spLocks noGrp="1"/>
          </p:cNvSpPr>
          <p:nvPr>
            <p:ph type="title"/>
          </p:nvPr>
        </p:nvSpPr>
        <p:spPr>
          <a:xfrm>
            <a:off x="1024128" y="187463"/>
            <a:ext cx="9720072" cy="1499616"/>
          </a:xfrm>
        </p:spPr>
        <p:txBody>
          <a:bodyPr>
            <a:normAutofit/>
          </a:bodyPr>
          <a:lstStyle/>
          <a:p>
            <a:pPr algn="ctr"/>
            <a:r>
              <a:rPr lang="en-US" sz="4000" b="1" dirty="0">
                <a:latin typeface="Times New Roman" panose="02020603050405020304" pitchFamily="18" charset="0"/>
                <a:cs typeface="Times New Roman" panose="02020603050405020304" pitchFamily="18" charset="0"/>
              </a:rPr>
              <a:t>Introduction</a:t>
            </a:r>
          </a:p>
        </p:txBody>
      </p:sp>
      <p:sp>
        <p:nvSpPr>
          <p:cNvPr id="4" name="Rectangle 1"/>
          <p:cNvSpPr>
            <a:spLocks noGrp="1" noChangeArrowheads="1"/>
          </p:cNvSpPr>
          <p:nvPr>
            <p:ph idx="1"/>
          </p:nvPr>
        </p:nvSpPr>
        <p:spPr bwMode="auto">
          <a:xfrm>
            <a:off x="1097280" y="1687079"/>
            <a:ext cx="10070592" cy="434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r>
              <a:rPr lang="en-US" sz="2800" b="1" dirty="0">
                <a:latin typeface="Times New Roman" panose="02020603050405020304" pitchFamily="18" charset="0"/>
                <a:cs typeface="Times New Roman" panose="02020603050405020304" pitchFamily="18" charset="0"/>
              </a:rPr>
              <a:t>Green Haven Florists</a:t>
            </a:r>
            <a:endParaRPr lang="en-US" sz="2800" dirty="0">
              <a:latin typeface="Times New Roman" panose="02020603050405020304" pitchFamily="18" charset="0"/>
              <a:cs typeface="Times New Roman" panose="02020603050405020304" pitchFamily="18" charset="0"/>
            </a:endParaRPr>
          </a:p>
          <a:p>
            <a:pPr lvl="0" algn="just"/>
            <a:r>
              <a:rPr lang="en-US" sz="2800" dirty="0">
                <a:latin typeface="Times New Roman" panose="02020603050405020304" pitchFamily="18" charset="0"/>
                <a:cs typeface="Times New Roman" panose="02020603050405020304" pitchFamily="18" charset="0"/>
              </a:rPr>
              <a:t>Problem: Declining in-store sales </a:t>
            </a:r>
          </a:p>
          <a:p>
            <a:pPr lvl="0" algn="just"/>
            <a:r>
              <a:rPr lang="en-US" sz="2800" dirty="0">
                <a:latin typeface="Times New Roman" panose="02020603050405020304" pitchFamily="18" charset="0"/>
                <a:cs typeface="Times New Roman" panose="02020603050405020304" pitchFamily="18" charset="0"/>
              </a:rPr>
              <a:t>Case study: Norwich, UK </a:t>
            </a:r>
          </a:p>
          <a:p>
            <a:pPr lvl="0" algn="just"/>
            <a:r>
              <a:rPr lang="en-US" sz="2800" b="1" dirty="0">
                <a:latin typeface="Times New Roman" panose="02020603050405020304" pitchFamily="18" charset="0"/>
                <a:cs typeface="Times New Roman" panose="02020603050405020304" pitchFamily="18" charset="0"/>
              </a:rPr>
              <a:t>5W2H</a:t>
            </a:r>
            <a:r>
              <a:rPr lang="en-US" sz="2800" dirty="0">
                <a:latin typeface="Times New Roman" panose="02020603050405020304" pitchFamily="18" charset="0"/>
                <a:cs typeface="Times New Roman" panose="02020603050405020304" pitchFamily="18" charset="0"/>
              </a:rPr>
              <a:t> – Define the problem </a:t>
            </a:r>
          </a:p>
          <a:p>
            <a:pPr lvl="0" algn="just"/>
            <a:r>
              <a:rPr lang="en-US" sz="2800" b="1" dirty="0">
                <a:latin typeface="Times New Roman" panose="02020603050405020304" pitchFamily="18" charset="0"/>
                <a:cs typeface="Times New Roman" panose="02020603050405020304" pitchFamily="18" charset="0"/>
              </a:rPr>
              <a:t>PESTEL</a:t>
            </a:r>
            <a:r>
              <a:rPr lang="en-US" sz="2800" dirty="0">
                <a:latin typeface="Times New Roman" panose="02020603050405020304" pitchFamily="18" charset="0"/>
                <a:cs typeface="Times New Roman" panose="02020603050405020304" pitchFamily="18" charset="0"/>
              </a:rPr>
              <a:t> – </a:t>
            </a:r>
            <a:r>
              <a:rPr lang="en-US" sz="2800" dirty="0" err="1">
                <a:latin typeface="Times New Roman" panose="02020603050405020304" pitchFamily="18" charset="0"/>
                <a:cs typeface="Times New Roman" panose="02020603050405020304" pitchFamily="18" charset="0"/>
              </a:rPr>
              <a:t>Analyse</a:t>
            </a:r>
            <a:r>
              <a:rPr lang="en-US" sz="2800" dirty="0">
                <a:latin typeface="Times New Roman" panose="02020603050405020304" pitchFamily="18" charset="0"/>
                <a:cs typeface="Times New Roman" panose="02020603050405020304" pitchFamily="18" charset="0"/>
              </a:rPr>
              <a:t> external factors </a:t>
            </a:r>
          </a:p>
          <a:p>
            <a:pPr lvl="0" algn="just"/>
            <a:r>
              <a:rPr lang="en-US" sz="2800" b="1" dirty="0">
                <a:latin typeface="Times New Roman" panose="02020603050405020304" pitchFamily="18" charset="0"/>
                <a:cs typeface="Times New Roman" panose="02020603050405020304" pitchFamily="18" charset="0"/>
              </a:rPr>
              <a:t>Fishbone</a:t>
            </a:r>
            <a:r>
              <a:rPr lang="en-US" sz="2800" dirty="0">
                <a:latin typeface="Times New Roman" panose="02020603050405020304" pitchFamily="18" charset="0"/>
                <a:cs typeface="Times New Roman" panose="02020603050405020304" pitchFamily="18" charset="0"/>
              </a:rPr>
              <a:t> – Identify root causes </a:t>
            </a:r>
          </a:p>
          <a:p>
            <a:pPr lvl="0" algn="just"/>
            <a:r>
              <a:rPr lang="en-US" sz="2800" dirty="0">
                <a:latin typeface="Times New Roman" panose="02020603050405020304" pitchFamily="18" charset="0"/>
                <a:cs typeface="Times New Roman" panose="02020603050405020304" pitchFamily="18" charset="0"/>
              </a:rPr>
              <a:t>Key findings and conclusion</a:t>
            </a:r>
          </a:p>
          <a:p>
            <a:pPr marL="0" marR="0" lvl="0" indent="0" algn="just" defTabSz="914400" rtl="0" eaLnBrk="0" fontAlgn="base" latinLnBrk="0" hangingPunct="0">
              <a:lnSpc>
                <a:spcPct val="100000"/>
              </a:lnSpc>
              <a:spcBef>
                <a:spcPct val="0"/>
              </a:spcBef>
              <a:spcAft>
                <a:spcPct val="0"/>
              </a:spcAft>
              <a:buClrTx/>
              <a:buSzTx/>
              <a:buNone/>
              <a:tabLst/>
            </a:pP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7351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9191B-A57B-8FEE-3927-DE049AA7B887}"/>
              </a:ext>
            </a:extLst>
          </p:cNvPr>
          <p:cNvSpPr>
            <a:spLocks noGrp="1"/>
          </p:cNvSpPr>
          <p:nvPr>
            <p:ph type="title"/>
          </p:nvPr>
        </p:nvSpPr>
        <p:spPr>
          <a:xfrm>
            <a:off x="1185620" y="96103"/>
            <a:ext cx="10117380" cy="983397"/>
          </a:xfrm>
        </p:spPr>
        <p:txBody>
          <a:bodyPr>
            <a:noAutofit/>
          </a:bodyPr>
          <a:lstStyle/>
          <a:p>
            <a:pPr algn="ctr"/>
            <a:r>
              <a:rPr lang="en-US" sz="4000" b="1" dirty="0">
                <a:latin typeface="Times New Roman" panose="02020603050405020304" pitchFamily="18" charset="0"/>
                <a:cs typeface="Times New Roman" panose="02020603050405020304" pitchFamily="18" charset="0"/>
              </a:rPr>
              <a:t>Green Haven Florists: Case Context</a:t>
            </a:r>
          </a:p>
        </p:txBody>
      </p:sp>
      <p:sp>
        <p:nvSpPr>
          <p:cNvPr id="5" name="Rectangle 2"/>
          <p:cNvSpPr>
            <a:spLocks noGrp="1" noChangeArrowheads="1"/>
          </p:cNvSpPr>
          <p:nvPr>
            <p:ph idx="1"/>
          </p:nvPr>
        </p:nvSpPr>
        <p:spPr bwMode="auto">
          <a:xfrm>
            <a:off x="311284" y="943287"/>
            <a:ext cx="7801583" cy="5888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Founded in </a:t>
            </a:r>
            <a:r>
              <a:rPr lang="en-US" sz="2800" b="1" dirty="0">
                <a:latin typeface="Times New Roman" panose="02020603050405020304" pitchFamily="18" charset="0"/>
                <a:cs typeface="Times New Roman" panose="02020603050405020304" pitchFamily="18" charset="0"/>
              </a:rPr>
              <a:t>2016</a:t>
            </a:r>
            <a:r>
              <a:rPr lang="en-US" sz="2800" dirty="0">
                <a:latin typeface="Times New Roman" panose="02020603050405020304" pitchFamily="18" charset="0"/>
                <a:cs typeface="Times New Roman" panose="02020603050405020304" pitchFamily="18" charset="0"/>
              </a:rPr>
              <a:t>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Independent florist in </a:t>
            </a:r>
            <a:r>
              <a:rPr lang="en-US" sz="2800" b="1" dirty="0">
                <a:latin typeface="Times New Roman" panose="02020603050405020304" pitchFamily="18" charset="0"/>
                <a:cs typeface="Times New Roman" panose="02020603050405020304" pitchFamily="18" charset="0"/>
              </a:rPr>
              <a:t>Norwich, UK</a:t>
            </a:r>
            <a:r>
              <a:rPr lang="en-US" sz="2800" dirty="0">
                <a:latin typeface="Times New Roman" panose="02020603050405020304" pitchFamily="18" charset="0"/>
                <a:cs typeface="Times New Roman" panose="02020603050405020304" pitchFamily="18" charset="0"/>
              </a:rPr>
              <a:t>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Founded by </a:t>
            </a:r>
            <a:r>
              <a:rPr lang="en-US" sz="2800" b="1" dirty="0">
                <a:latin typeface="Times New Roman" panose="02020603050405020304" pitchFamily="18" charset="0"/>
                <a:cs typeface="Times New Roman" panose="02020603050405020304" pitchFamily="18" charset="0"/>
              </a:rPr>
              <a:t>Liam and Priya Patel</a:t>
            </a:r>
            <a:r>
              <a:rPr lang="en-US" sz="2800" dirty="0">
                <a:latin typeface="Times New Roman" panose="02020603050405020304" pitchFamily="18" charset="0"/>
                <a:cs typeface="Times New Roman" panose="02020603050405020304" pitchFamily="18" charset="0"/>
              </a:rPr>
              <a:t>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Bespoke floral arrangements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Eco-friendly packaging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Strong community relationships </a:t>
            </a:r>
          </a:p>
          <a:p>
            <a:pPr lvl="0">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30% decline in in-store sales</a:t>
            </a:r>
            <a:r>
              <a:rPr lang="en-US" sz="2800" dirty="0">
                <a:latin typeface="Times New Roman" panose="02020603050405020304" pitchFamily="18" charset="0"/>
                <a:cs typeface="Times New Roman" panose="02020603050405020304" pitchFamily="18" charset="0"/>
              </a:rPr>
              <a:t>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Online orders increased slightly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Increasing online competition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Rising operating costs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F20CED7-0026-50C6-CF8C-4F546C7E71DE}"/>
              </a:ext>
            </a:extLst>
          </p:cNvPr>
          <p:cNvPicPr>
            <a:picLocks noChangeAspect="1"/>
          </p:cNvPicPr>
          <p:nvPr/>
        </p:nvPicPr>
        <p:blipFill>
          <a:blip r:embed="rId3"/>
          <a:stretch>
            <a:fillRect/>
          </a:stretch>
        </p:blipFill>
        <p:spPr>
          <a:xfrm>
            <a:off x="6244310" y="1538183"/>
            <a:ext cx="5272115" cy="4835213"/>
          </a:xfrm>
          <a:prstGeom prst="rect">
            <a:avLst/>
          </a:prstGeom>
        </p:spPr>
      </p:pic>
    </p:spTree>
    <p:extLst>
      <p:ext uri="{BB962C8B-B14F-4D97-AF65-F5344CB8AC3E}">
        <p14:creationId xmlns:p14="http://schemas.microsoft.com/office/powerpoint/2010/main" val="3032659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26C69-D75C-E59E-B584-9DDCEDBDCD50}"/>
              </a:ext>
            </a:extLst>
          </p:cNvPr>
          <p:cNvSpPr>
            <a:spLocks noGrp="1"/>
          </p:cNvSpPr>
          <p:nvPr>
            <p:ph type="title"/>
          </p:nvPr>
        </p:nvSpPr>
        <p:spPr>
          <a:xfrm>
            <a:off x="1132840" y="225304"/>
            <a:ext cx="9926320" cy="615097"/>
          </a:xfrm>
        </p:spPr>
        <p:txBody>
          <a:bodyPr>
            <a:noAutofit/>
          </a:bodyPr>
          <a:lstStyle/>
          <a:p>
            <a:pPr algn="ctr"/>
            <a:r>
              <a:rPr lang="en-US" sz="4000" b="1" dirty="0">
                <a:latin typeface="Times New Roman" panose="02020603050405020304" pitchFamily="18" charset="0"/>
                <a:cs typeface="Times New Roman" panose="02020603050405020304" pitchFamily="18" charset="0"/>
              </a:rPr>
              <a:t>Nature and Scope of the Problem</a:t>
            </a:r>
            <a:endParaRPr lang="en-US" sz="4000" dirty="0">
              <a:latin typeface="Times New Roman" panose="02020603050405020304" pitchFamily="18" charset="0"/>
              <a:cs typeface="Times New Roman" panose="02020603050405020304" pitchFamily="18" charset="0"/>
            </a:endParaRPr>
          </a:p>
        </p:txBody>
      </p:sp>
      <p:sp>
        <p:nvSpPr>
          <p:cNvPr id="5" name="Rectangle 1"/>
          <p:cNvSpPr>
            <a:spLocks noGrp="1" noChangeArrowheads="1"/>
          </p:cNvSpPr>
          <p:nvPr>
            <p:ph idx="1"/>
          </p:nvPr>
        </p:nvSpPr>
        <p:spPr bwMode="auto">
          <a:xfrm>
            <a:off x="511444" y="1040914"/>
            <a:ext cx="7692757" cy="6042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Main Problem: Declining In-Store Sales</a:t>
            </a:r>
            <a:endParaRPr lang="en-US" sz="28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30% sales decline</a:t>
            </a:r>
            <a:r>
              <a:rPr lang="en-US" sz="2800" dirty="0">
                <a:latin typeface="Times New Roman" panose="02020603050405020304" pitchFamily="18" charset="0"/>
                <a:cs typeface="Times New Roman" panose="02020603050405020304" pitchFamily="18" charset="0"/>
              </a:rPr>
              <a:t> in 12 months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Reduced high-street footfall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Shift towards online shopping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Outdated website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Limited digital marketing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Demand for flexible delivery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Demand for subscription services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New local and national competitors </a:t>
            </a:r>
          </a:p>
          <a:p>
            <a:pPr lvl="0">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Rising operating cost</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6428252-5B90-B1F5-5BD3-B7A85C9385FE}"/>
              </a:ext>
            </a:extLst>
          </p:cNvPr>
          <p:cNvPicPr>
            <a:picLocks noChangeAspect="1"/>
          </p:cNvPicPr>
          <p:nvPr/>
        </p:nvPicPr>
        <p:blipFill>
          <a:blip r:embed="rId3"/>
          <a:stretch>
            <a:fillRect/>
          </a:stretch>
        </p:blipFill>
        <p:spPr>
          <a:xfrm>
            <a:off x="6570635" y="1738772"/>
            <a:ext cx="5223575" cy="4078314"/>
          </a:xfrm>
          <a:prstGeom prst="rect">
            <a:avLst/>
          </a:prstGeom>
        </p:spPr>
      </p:pic>
    </p:spTree>
    <p:extLst>
      <p:ext uri="{BB962C8B-B14F-4D97-AF65-F5344CB8AC3E}">
        <p14:creationId xmlns:p14="http://schemas.microsoft.com/office/powerpoint/2010/main" val="698811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97777-FDBA-7823-A00D-236E68320797}"/>
              </a:ext>
            </a:extLst>
          </p:cNvPr>
          <p:cNvSpPr>
            <a:spLocks noGrp="1"/>
          </p:cNvSpPr>
          <p:nvPr>
            <p:ph type="title"/>
          </p:nvPr>
        </p:nvSpPr>
        <p:spPr>
          <a:xfrm>
            <a:off x="643468" y="643467"/>
            <a:ext cx="3415612" cy="5571066"/>
          </a:xfrm>
        </p:spPr>
        <p:txBody>
          <a:bodyPr>
            <a:normAutofit/>
          </a:bodyPr>
          <a:lstStyle/>
          <a:p>
            <a:r>
              <a:rPr lang="en-US" sz="4600" b="1">
                <a:solidFill>
                  <a:srgbClr val="FFFFFF"/>
                </a:solidFill>
                <a:latin typeface="Times New Roman" panose="02020603050405020304" pitchFamily="18" charset="0"/>
                <a:cs typeface="Times New Roman" panose="02020603050405020304" pitchFamily="18" charset="0"/>
              </a:rPr>
              <a:t>5W2H Analysis</a:t>
            </a:r>
          </a:p>
        </p:txBody>
      </p:sp>
      <p:graphicFrame>
        <p:nvGraphicFramePr>
          <p:cNvPr id="3" name="Content Placeholder 2">
            <a:extLst>
              <a:ext uri="{FF2B5EF4-FFF2-40B4-BE49-F238E27FC236}">
                <a16:creationId xmlns:a16="http://schemas.microsoft.com/office/drawing/2014/main" id="{927B8630-47BC-5C35-3C4F-F73A68309DFF}"/>
              </a:ext>
            </a:extLst>
          </p:cNvPr>
          <p:cNvGraphicFramePr>
            <a:graphicFrameLocks noGrp="1"/>
          </p:cNvGraphicFramePr>
          <p:nvPr>
            <p:ph idx="1"/>
            <p:extLst>
              <p:ext uri="{D42A27DB-BD31-4B8C-83A1-F6EECF244321}">
                <p14:modId xmlns:p14="http://schemas.microsoft.com/office/powerpoint/2010/main" val="3593827270"/>
              </p:ext>
            </p:extLst>
          </p:nvPr>
        </p:nvGraphicFramePr>
        <p:xfrm>
          <a:off x="5058383" y="232475"/>
          <a:ext cx="6867728" cy="6059498"/>
        </p:xfrm>
        <a:graphic>
          <a:graphicData uri="http://schemas.openxmlformats.org/drawingml/2006/table">
            <a:tbl>
              <a:tblPr/>
              <a:tblGrid>
                <a:gridCol w="1490872">
                  <a:extLst>
                    <a:ext uri="{9D8B030D-6E8A-4147-A177-3AD203B41FA5}">
                      <a16:colId xmlns:a16="http://schemas.microsoft.com/office/drawing/2014/main" val="3478506511"/>
                    </a:ext>
                  </a:extLst>
                </a:gridCol>
                <a:gridCol w="5376856">
                  <a:extLst>
                    <a:ext uri="{9D8B030D-6E8A-4147-A177-3AD203B41FA5}">
                      <a16:colId xmlns:a16="http://schemas.microsoft.com/office/drawing/2014/main" val="573240211"/>
                    </a:ext>
                  </a:extLst>
                </a:gridCol>
              </a:tblGrid>
              <a:tr h="426521">
                <a:tc>
                  <a:txBody>
                    <a:bodyPr/>
                    <a:lstStyle/>
                    <a:p>
                      <a:pPr>
                        <a:buNone/>
                      </a:pPr>
                      <a:r>
                        <a:rPr lang="en-US" sz="2800">
                          <a:latin typeface="Times New Roman" panose="02020603050405020304" pitchFamily="18" charset="0"/>
                          <a:cs typeface="Times New Roman" panose="02020603050405020304" pitchFamily="18" charset="0"/>
                        </a:rPr>
                        <a:t>5W2H</a:t>
                      </a:r>
                    </a:p>
                  </a:txBody>
                  <a:tcPr marL="27168" marR="27168" marT="13583" marB="13583" anchor="ctr">
                    <a:lnL>
                      <a:noFill/>
                    </a:lnL>
                    <a:lnR>
                      <a:noFill/>
                    </a:lnR>
                    <a:lnT>
                      <a:noFill/>
                    </a:lnT>
                    <a:lnB>
                      <a:noFill/>
                    </a:lnB>
                    <a:noFill/>
                  </a:tcPr>
                </a:tc>
                <a:tc>
                  <a:txBody>
                    <a:bodyPr/>
                    <a:lstStyle/>
                    <a:p>
                      <a:pPr>
                        <a:buNone/>
                      </a:pPr>
                      <a:r>
                        <a:rPr lang="en-US" sz="2800">
                          <a:latin typeface="Times New Roman" panose="02020603050405020304" pitchFamily="18" charset="0"/>
                          <a:cs typeface="Times New Roman" panose="02020603050405020304" pitchFamily="18" charset="0"/>
                        </a:rPr>
                        <a:t>Green Haven Florists</a:t>
                      </a:r>
                    </a:p>
                  </a:txBody>
                  <a:tcPr marL="27168" marR="27168" marT="13583" marB="13583" anchor="ctr">
                    <a:lnL>
                      <a:noFill/>
                    </a:lnL>
                    <a:lnR>
                      <a:noFill/>
                    </a:lnR>
                    <a:lnT>
                      <a:noFill/>
                    </a:lnT>
                    <a:lnB>
                      <a:noFill/>
                    </a:lnB>
                    <a:noFill/>
                  </a:tcPr>
                </a:tc>
                <a:extLst>
                  <a:ext uri="{0D108BD9-81ED-4DB2-BD59-A6C34878D82A}">
                    <a16:rowId xmlns:a16="http://schemas.microsoft.com/office/drawing/2014/main" val="2905737266"/>
                  </a:ext>
                </a:extLst>
              </a:tr>
              <a:tr h="426521">
                <a:tc>
                  <a:txBody>
                    <a:bodyPr/>
                    <a:lstStyle/>
                    <a:p>
                      <a:pPr>
                        <a:buNone/>
                      </a:pPr>
                      <a:r>
                        <a:rPr lang="en-US" sz="2800" b="1">
                          <a:latin typeface="Times New Roman" panose="02020603050405020304" pitchFamily="18" charset="0"/>
                          <a:cs typeface="Times New Roman" panose="02020603050405020304" pitchFamily="18" charset="0"/>
                        </a:rPr>
                        <a:t>What?</a:t>
                      </a:r>
                      <a:endParaRPr lang="en-US" sz="2800">
                        <a:latin typeface="Times New Roman" panose="02020603050405020304" pitchFamily="18" charset="0"/>
                        <a:cs typeface="Times New Roman" panose="02020603050405020304" pitchFamily="18" charset="0"/>
                      </a:endParaRPr>
                    </a:p>
                  </a:txBody>
                  <a:tcPr marL="27168" marR="27168" marT="13583" marB="13583" anchor="ctr">
                    <a:lnL>
                      <a:noFill/>
                    </a:lnL>
                    <a:lnR>
                      <a:noFill/>
                    </a:lnR>
                    <a:lnT>
                      <a:noFill/>
                    </a:lnT>
                    <a:lnB>
                      <a:noFill/>
                    </a:lnB>
                    <a:noFill/>
                  </a:tcPr>
                </a:tc>
                <a:tc>
                  <a:txBody>
                    <a:bodyPr/>
                    <a:lstStyle/>
                    <a:p>
                      <a:pPr>
                        <a:buNone/>
                      </a:pPr>
                      <a:r>
                        <a:rPr lang="en-US" sz="2800">
                          <a:latin typeface="Times New Roman" panose="02020603050405020304" pitchFamily="18" charset="0"/>
                          <a:cs typeface="Times New Roman" panose="02020603050405020304" pitchFamily="18" charset="0"/>
                        </a:rPr>
                        <a:t>Declining in-store sales</a:t>
                      </a:r>
                    </a:p>
                  </a:txBody>
                  <a:tcPr marL="27168" marR="27168" marT="13583" marB="13583" anchor="ctr">
                    <a:lnL>
                      <a:noFill/>
                    </a:lnL>
                    <a:lnR>
                      <a:noFill/>
                    </a:lnR>
                    <a:lnT>
                      <a:noFill/>
                    </a:lnT>
                    <a:lnB>
                      <a:noFill/>
                    </a:lnB>
                    <a:noFill/>
                  </a:tcPr>
                </a:tc>
                <a:extLst>
                  <a:ext uri="{0D108BD9-81ED-4DB2-BD59-A6C34878D82A}">
                    <a16:rowId xmlns:a16="http://schemas.microsoft.com/office/drawing/2014/main" val="2699977430"/>
                  </a:ext>
                </a:extLst>
              </a:tr>
              <a:tr h="1228508">
                <a:tc>
                  <a:txBody>
                    <a:bodyPr/>
                    <a:lstStyle/>
                    <a:p>
                      <a:pPr>
                        <a:buNone/>
                      </a:pPr>
                      <a:r>
                        <a:rPr lang="en-US" sz="2800" b="1">
                          <a:latin typeface="Times New Roman" panose="02020603050405020304" pitchFamily="18" charset="0"/>
                          <a:cs typeface="Times New Roman" panose="02020603050405020304" pitchFamily="18" charset="0"/>
                        </a:rPr>
                        <a:t>Why?</a:t>
                      </a:r>
                      <a:endParaRPr lang="en-US" sz="2800">
                        <a:latin typeface="Times New Roman" panose="02020603050405020304" pitchFamily="18" charset="0"/>
                        <a:cs typeface="Times New Roman" panose="02020603050405020304" pitchFamily="18" charset="0"/>
                      </a:endParaRPr>
                    </a:p>
                  </a:txBody>
                  <a:tcPr marL="27168" marR="27168" marT="13583" marB="13583" anchor="ctr">
                    <a:lnL>
                      <a:noFill/>
                    </a:lnL>
                    <a:lnR>
                      <a:noFill/>
                    </a:lnR>
                    <a:lnT>
                      <a:noFill/>
                    </a:lnT>
                    <a:lnB>
                      <a:noFill/>
                    </a:lnB>
                    <a:noFill/>
                  </a:tcPr>
                </a:tc>
                <a:tc>
                  <a:txBody>
                    <a:bodyPr/>
                    <a:lstStyle/>
                    <a:p>
                      <a:pPr>
                        <a:buNone/>
                      </a:pPr>
                      <a:r>
                        <a:rPr lang="en-US" sz="2800">
                          <a:latin typeface="Times New Roman" panose="02020603050405020304" pitchFamily="18" charset="0"/>
                          <a:cs typeface="Times New Roman" panose="02020603050405020304" pitchFamily="18" charset="0"/>
                        </a:rPr>
                        <a:t>Online competition, changing preferences, weak digital presence</a:t>
                      </a:r>
                    </a:p>
                  </a:txBody>
                  <a:tcPr marL="27168" marR="27168" marT="13583" marB="13583" anchor="ctr">
                    <a:lnL>
                      <a:noFill/>
                    </a:lnL>
                    <a:lnR>
                      <a:noFill/>
                    </a:lnR>
                    <a:lnT>
                      <a:noFill/>
                    </a:lnT>
                    <a:lnB>
                      <a:noFill/>
                    </a:lnB>
                    <a:noFill/>
                  </a:tcPr>
                </a:tc>
                <a:extLst>
                  <a:ext uri="{0D108BD9-81ED-4DB2-BD59-A6C34878D82A}">
                    <a16:rowId xmlns:a16="http://schemas.microsoft.com/office/drawing/2014/main" val="257391785"/>
                  </a:ext>
                </a:extLst>
              </a:tr>
              <a:tr h="426521">
                <a:tc>
                  <a:txBody>
                    <a:bodyPr/>
                    <a:lstStyle/>
                    <a:p>
                      <a:pPr>
                        <a:buNone/>
                      </a:pPr>
                      <a:r>
                        <a:rPr lang="en-US" sz="2800" b="1">
                          <a:latin typeface="Times New Roman" panose="02020603050405020304" pitchFamily="18" charset="0"/>
                          <a:cs typeface="Times New Roman" panose="02020603050405020304" pitchFamily="18" charset="0"/>
                        </a:rPr>
                        <a:t>When?</a:t>
                      </a:r>
                      <a:endParaRPr lang="en-US" sz="2800">
                        <a:latin typeface="Times New Roman" panose="02020603050405020304" pitchFamily="18" charset="0"/>
                        <a:cs typeface="Times New Roman" panose="02020603050405020304" pitchFamily="18" charset="0"/>
                      </a:endParaRPr>
                    </a:p>
                  </a:txBody>
                  <a:tcPr marL="27168" marR="27168" marT="13583" marB="13583" anchor="ctr">
                    <a:lnL>
                      <a:noFill/>
                    </a:lnL>
                    <a:lnR>
                      <a:noFill/>
                    </a:lnR>
                    <a:lnT>
                      <a:noFill/>
                    </a:lnT>
                    <a:lnB>
                      <a:noFill/>
                    </a:lnB>
                    <a:noFill/>
                  </a:tcPr>
                </a:tc>
                <a:tc>
                  <a:txBody>
                    <a:bodyPr/>
                    <a:lstStyle/>
                    <a:p>
                      <a:pPr>
                        <a:buNone/>
                      </a:pPr>
                      <a:r>
                        <a:rPr lang="en-US" sz="2800">
                          <a:latin typeface="Times New Roman" panose="02020603050405020304" pitchFamily="18" charset="0"/>
                          <a:cs typeface="Times New Roman" panose="02020603050405020304" pitchFamily="18" charset="0"/>
                        </a:rPr>
                        <a:t>Last 12 months</a:t>
                      </a:r>
                    </a:p>
                  </a:txBody>
                  <a:tcPr marL="27168" marR="27168" marT="13583" marB="13583" anchor="ctr">
                    <a:lnL>
                      <a:noFill/>
                    </a:lnL>
                    <a:lnR>
                      <a:noFill/>
                    </a:lnR>
                    <a:lnT>
                      <a:noFill/>
                    </a:lnT>
                    <a:lnB>
                      <a:noFill/>
                    </a:lnB>
                    <a:noFill/>
                  </a:tcPr>
                </a:tc>
                <a:extLst>
                  <a:ext uri="{0D108BD9-81ED-4DB2-BD59-A6C34878D82A}">
                    <a16:rowId xmlns:a16="http://schemas.microsoft.com/office/drawing/2014/main" val="158456457"/>
                  </a:ext>
                </a:extLst>
              </a:tr>
              <a:tr h="827514">
                <a:tc>
                  <a:txBody>
                    <a:bodyPr/>
                    <a:lstStyle/>
                    <a:p>
                      <a:pPr>
                        <a:buNone/>
                      </a:pPr>
                      <a:r>
                        <a:rPr lang="en-US" sz="2800" b="1">
                          <a:latin typeface="Times New Roman" panose="02020603050405020304" pitchFamily="18" charset="0"/>
                          <a:cs typeface="Times New Roman" panose="02020603050405020304" pitchFamily="18" charset="0"/>
                        </a:rPr>
                        <a:t>Who?</a:t>
                      </a:r>
                      <a:endParaRPr lang="en-US" sz="2800">
                        <a:latin typeface="Times New Roman" panose="02020603050405020304" pitchFamily="18" charset="0"/>
                        <a:cs typeface="Times New Roman" panose="02020603050405020304" pitchFamily="18" charset="0"/>
                      </a:endParaRPr>
                    </a:p>
                  </a:txBody>
                  <a:tcPr marL="27168" marR="27168" marT="13583" marB="13583" anchor="ctr">
                    <a:lnL>
                      <a:noFill/>
                    </a:lnL>
                    <a:lnR>
                      <a:noFill/>
                    </a:lnR>
                    <a:lnT>
                      <a:noFill/>
                    </a:lnT>
                    <a:lnB>
                      <a:noFill/>
                    </a:lnB>
                    <a:noFill/>
                  </a:tcPr>
                </a:tc>
                <a:tc>
                  <a:txBody>
                    <a:bodyPr/>
                    <a:lstStyle/>
                    <a:p>
                      <a:pPr>
                        <a:buNone/>
                      </a:pPr>
                      <a:r>
                        <a:rPr lang="en-US" sz="2800">
                          <a:latin typeface="Times New Roman" panose="02020603050405020304" pitchFamily="18" charset="0"/>
                          <a:cs typeface="Times New Roman" panose="02020603050405020304" pitchFamily="18" charset="0"/>
                        </a:rPr>
                        <a:t>Owners, employees, customers and suppliers</a:t>
                      </a:r>
                    </a:p>
                  </a:txBody>
                  <a:tcPr marL="27168" marR="27168" marT="13583" marB="13583" anchor="ctr">
                    <a:lnL>
                      <a:noFill/>
                    </a:lnL>
                    <a:lnR>
                      <a:noFill/>
                    </a:lnR>
                    <a:lnT>
                      <a:noFill/>
                    </a:lnT>
                    <a:lnB>
                      <a:noFill/>
                    </a:lnB>
                    <a:noFill/>
                  </a:tcPr>
                </a:tc>
                <a:extLst>
                  <a:ext uri="{0D108BD9-81ED-4DB2-BD59-A6C34878D82A}">
                    <a16:rowId xmlns:a16="http://schemas.microsoft.com/office/drawing/2014/main" val="2590606507"/>
                  </a:ext>
                </a:extLst>
              </a:tr>
              <a:tr h="827514">
                <a:tc>
                  <a:txBody>
                    <a:bodyPr/>
                    <a:lstStyle/>
                    <a:p>
                      <a:pPr>
                        <a:buNone/>
                      </a:pPr>
                      <a:r>
                        <a:rPr lang="en-US" sz="2800" b="1">
                          <a:latin typeface="Times New Roman" panose="02020603050405020304" pitchFamily="18" charset="0"/>
                          <a:cs typeface="Times New Roman" panose="02020603050405020304" pitchFamily="18" charset="0"/>
                        </a:rPr>
                        <a:t>Where?</a:t>
                      </a:r>
                      <a:endParaRPr lang="en-US" sz="2800">
                        <a:latin typeface="Times New Roman" panose="02020603050405020304" pitchFamily="18" charset="0"/>
                        <a:cs typeface="Times New Roman" panose="02020603050405020304" pitchFamily="18" charset="0"/>
                      </a:endParaRPr>
                    </a:p>
                  </a:txBody>
                  <a:tcPr marL="27168" marR="27168" marT="13583" marB="13583" anchor="ctr">
                    <a:lnL>
                      <a:noFill/>
                    </a:lnL>
                    <a:lnR>
                      <a:noFill/>
                    </a:lnR>
                    <a:lnT>
                      <a:noFill/>
                    </a:lnT>
                    <a:lnB>
                      <a:noFill/>
                    </a:lnB>
                    <a:noFill/>
                  </a:tcPr>
                </a:tc>
                <a:tc>
                  <a:txBody>
                    <a:bodyPr/>
                    <a:lstStyle/>
                    <a:p>
                      <a:pPr>
                        <a:buNone/>
                      </a:pPr>
                      <a:r>
                        <a:rPr lang="en-US" sz="2800">
                          <a:latin typeface="Times New Roman" panose="02020603050405020304" pitchFamily="18" charset="0"/>
                          <a:cs typeface="Times New Roman" panose="02020603050405020304" pitchFamily="18" charset="0"/>
                        </a:rPr>
                        <a:t>Physical shop and local high street</a:t>
                      </a:r>
                    </a:p>
                  </a:txBody>
                  <a:tcPr marL="27168" marR="27168" marT="13583" marB="13583" anchor="ctr">
                    <a:lnL>
                      <a:noFill/>
                    </a:lnL>
                    <a:lnR>
                      <a:noFill/>
                    </a:lnR>
                    <a:lnT>
                      <a:noFill/>
                    </a:lnT>
                    <a:lnB>
                      <a:noFill/>
                    </a:lnB>
                    <a:noFill/>
                  </a:tcPr>
                </a:tc>
                <a:extLst>
                  <a:ext uri="{0D108BD9-81ED-4DB2-BD59-A6C34878D82A}">
                    <a16:rowId xmlns:a16="http://schemas.microsoft.com/office/drawing/2014/main" val="2539073852"/>
                  </a:ext>
                </a:extLst>
              </a:tr>
              <a:tr h="827514">
                <a:tc>
                  <a:txBody>
                    <a:bodyPr/>
                    <a:lstStyle/>
                    <a:p>
                      <a:pPr>
                        <a:buNone/>
                      </a:pPr>
                      <a:r>
                        <a:rPr lang="en-US" sz="2800" b="1">
                          <a:latin typeface="Times New Roman" panose="02020603050405020304" pitchFamily="18" charset="0"/>
                          <a:cs typeface="Times New Roman" panose="02020603050405020304" pitchFamily="18" charset="0"/>
                        </a:rPr>
                        <a:t>How?</a:t>
                      </a:r>
                      <a:endParaRPr lang="en-US" sz="2800">
                        <a:latin typeface="Times New Roman" panose="02020603050405020304" pitchFamily="18" charset="0"/>
                        <a:cs typeface="Times New Roman" panose="02020603050405020304" pitchFamily="18" charset="0"/>
                      </a:endParaRPr>
                    </a:p>
                  </a:txBody>
                  <a:tcPr marL="27168" marR="27168" marT="13583" marB="13583" anchor="ctr">
                    <a:lnL>
                      <a:noFill/>
                    </a:lnL>
                    <a:lnR>
                      <a:noFill/>
                    </a:lnR>
                    <a:lnT>
                      <a:noFill/>
                    </a:lnT>
                    <a:lnB>
                      <a:noFill/>
                    </a:lnB>
                    <a:noFill/>
                  </a:tcPr>
                </a:tc>
                <a:tc>
                  <a:txBody>
                    <a:bodyPr/>
                    <a:lstStyle/>
                    <a:p>
                      <a:pPr>
                        <a:buNone/>
                      </a:pPr>
                      <a:r>
                        <a:rPr lang="en-US" sz="2800" dirty="0">
                          <a:latin typeface="Times New Roman" panose="02020603050405020304" pitchFamily="18" charset="0"/>
                          <a:cs typeface="Times New Roman" panose="02020603050405020304" pitchFamily="18" charset="0"/>
                        </a:rPr>
                        <a:t>Customers shifting towards online purchasing</a:t>
                      </a:r>
                    </a:p>
                  </a:txBody>
                  <a:tcPr marL="27168" marR="27168" marT="13583" marB="13583" anchor="ctr">
                    <a:lnL>
                      <a:noFill/>
                    </a:lnL>
                    <a:lnR>
                      <a:noFill/>
                    </a:lnR>
                    <a:lnT>
                      <a:noFill/>
                    </a:lnT>
                    <a:lnB>
                      <a:noFill/>
                    </a:lnB>
                    <a:noFill/>
                  </a:tcPr>
                </a:tc>
                <a:extLst>
                  <a:ext uri="{0D108BD9-81ED-4DB2-BD59-A6C34878D82A}">
                    <a16:rowId xmlns:a16="http://schemas.microsoft.com/office/drawing/2014/main" val="3299894351"/>
                  </a:ext>
                </a:extLst>
              </a:tr>
              <a:tr h="827514">
                <a:tc>
                  <a:txBody>
                    <a:bodyPr/>
                    <a:lstStyle/>
                    <a:p>
                      <a:pPr>
                        <a:buNone/>
                      </a:pPr>
                      <a:r>
                        <a:rPr lang="en-US" sz="2800" b="1">
                          <a:latin typeface="Times New Roman" panose="02020603050405020304" pitchFamily="18" charset="0"/>
                          <a:cs typeface="Times New Roman" panose="02020603050405020304" pitchFamily="18" charset="0"/>
                        </a:rPr>
                        <a:t>How much?</a:t>
                      </a:r>
                      <a:endParaRPr lang="en-US" sz="2800">
                        <a:latin typeface="Times New Roman" panose="02020603050405020304" pitchFamily="18" charset="0"/>
                        <a:cs typeface="Times New Roman" panose="02020603050405020304" pitchFamily="18" charset="0"/>
                      </a:endParaRPr>
                    </a:p>
                  </a:txBody>
                  <a:tcPr marL="27168" marR="27168" marT="13583" marB="13583" anchor="ctr">
                    <a:lnL>
                      <a:noFill/>
                    </a:lnL>
                    <a:lnR>
                      <a:noFill/>
                    </a:lnR>
                    <a:lnT>
                      <a:noFill/>
                    </a:lnT>
                    <a:lnB>
                      <a:noFill/>
                    </a:lnB>
                    <a:noFill/>
                  </a:tcPr>
                </a:tc>
                <a:tc>
                  <a:txBody>
                    <a:bodyPr/>
                    <a:lstStyle/>
                    <a:p>
                      <a:pPr>
                        <a:buNone/>
                      </a:pPr>
                      <a:r>
                        <a:rPr lang="en-US" sz="2800" b="1" dirty="0">
                          <a:latin typeface="Times New Roman" panose="02020603050405020304" pitchFamily="18" charset="0"/>
                          <a:cs typeface="Times New Roman" panose="02020603050405020304" pitchFamily="18" charset="0"/>
                        </a:rPr>
                        <a:t>30% decline in sales</a:t>
                      </a:r>
                      <a:endParaRPr lang="en-US" sz="2800" dirty="0">
                        <a:latin typeface="Times New Roman" panose="02020603050405020304" pitchFamily="18" charset="0"/>
                        <a:cs typeface="Times New Roman" panose="02020603050405020304" pitchFamily="18" charset="0"/>
                      </a:endParaRPr>
                    </a:p>
                  </a:txBody>
                  <a:tcPr marL="27168" marR="27168" marT="13583" marB="13583" anchor="ctr">
                    <a:lnL>
                      <a:noFill/>
                    </a:lnL>
                    <a:lnR>
                      <a:noFill/>
                    </a:lnR>
                    <a:lnT>
                      <a:noFill/>
                    </a:lnT>
                    <a:lnB>
                      <a:noFill/>
                    </a:lnB>
                    <a:noFill/>
                  </a:tcPr>
                </a:tc>
                <a:extLst>
                  <a:ext uri="{0D108BD9-81ED-4DB2-BD59-A6C34878D82A}">
                    <a16:rowId xmlns:a16="http://schemas.microsoft.com/office/drawing/2014/main" val="578573611"/>
                  </a:ext>
                </a:extLst>
              </a:tr>
            </a:tbl>
          </a:graphicData>
        </a:graphic>
      </p:graphicFrame>
    </p:spTree>
    <p:extLst>
      <p:ext uri="{BB962C8B-B14F-4D97-AF65-F5344CB8AC3E}">
        <p14:creationId xmlns:p14="http://schemas.microsoft.com/office/powerpoint/2010/main" val="472109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95B6CA5A-43A5-DE55-E960-8D00AF83AE4B}"/>
              </a:ext>
            </a:extLst>
          </p:cNvPr>
          <p:cNvSpPr>
            <a:spLocks noGrp="1"/>
          </p:cNvSpPr>
          <p:nvPr>
            <p:ph type="title"/>
          </p:nvPr>
        </p:nvSpPr>
        <p:spPr>
          <a:xfrm>
            <a:off x="1092200" y="0"/>
            <a:ext cx="9652000" cy="1016000"/>
          </a:xfrm>
        </p:spPr>
        <p:txBody>
          <a:bodyPr>
            <a:normAutofit/>
          </a:bodyPr>
          <a:lstStyle/>
          <a:p>
            <a:pPr algn="ctr"/>
            <a:r>
              <a:rPr lang="en-US" sz="4000" b="1" dirty="0">
                <a:latin typeface="Times New Roman" panose="02020603050405020304" pitchFamily="18" charset="0"/>
                <a:cs typeface="Times New Roman" panose="02020603050405020304" pitchFamily="18" charset="0"/>
              </a:rPr>
              <a:t>PESTEL Analysis</a:t>
            </a:r>
            <a:endParaRPr lang="en-US" sz="40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D18D2FAC-CF40-665D-2C4C-4B242229A122}"/>
              </a:ext>
            </a:extLst>
          </p:cNvPr>
          <p:cNvGraphicFramePr>
            <a:graphicFrameLocks noGrp="1"/>
          </p:cNvGraphicFramePr>
          <p:nvPr>
            <p:extLst>
              <p:ext uri="{D42A27DB-BD31-4B8C-83A1-F6EECF244321}">
                <p14:modId xmlns:p14="http://schemas.microsoft.com/office/powerpoint/2010/main" val="2228379168"/>
              </p:ext>
            </p:extLst>
          </p:nvPr>
        </p:nvGraphicFramePr>
        <p:xfrm>
          <a:off x="1092200" y="1190625"/>
          <a:ext cx="10433050" cy="5184196"/>
        </p:xfrm>
        <a:graphic>
          <a:graphicData uri="http://schemas.openxmlformats.org/drawingml/2006/table">
            <a:tbl>
              <a:tblPr>
                <a:tableStyleId>{D7AC3CCA-C797-4891-BE02-D94E43425B78}</a:tableStyleId>
              </a:tblPr>
              <a:tblGrid>
                <a:gridCol w="1403350">
                  <a:extLst>
                    <a:ext uri="{9D8B030D-6E8A-4147-A177-3AD203B41FA5}">
                      <a16:colId xmlns:a16="http://schemas.microsoft.com/office/drawing/2014/main" val="2690181319"/>
                    </a:ext>
                  </a:extLst>
                </a:gridCol>
                <a:gridCol w="9029700">
                  <a:extLst>
                    <a:ext uri="{9D8B030D-6E8A-4147-A177-3AD203B41FA5}">
                      <a16:colId xmlns:a16="http://schemas.microsoft.com/office/drawing/2014/main" val="995878579"/>
                    </a:ext>
                  </a:extLst>
                </a:gridCol>
              </a:tblGrid>
              <a:tr h="259144">
                <a:tc>
                  <a:txBody>
                    <a:bodyPr/>
                    <a:lstStyle/>
                    <a:p>
                      <a:pPr>
                        <a:buNone/>
                      </a:pPr>
                      <a:r>
                        <a:rPr lang="en-US" sz="1800" b="1" dirty="0"/>
                        <a:t>PESTEL Factor</a:t>
                      </a:r>
                      <a:endParaRPr lang="en-US" sz="1800" dirty="0">
                        <a:latin typeface="Times New Roman" panose="02020603050405020304" pitchFamily="18" charset="0"/>
                        <a:cs typeface="Times New Roman" panose="02020603050405020304" pitchFamily="18" charset="0"/>
                      </a:endParaRPr>
                    </a:p>
                  </a:txBody>
                  <a:tcPr marL="50921" marR="50921" marT="25460" marB="25460" anchor="ctr"/>
                </a:tc>
                <a:tc>
                  <a:txBody>
                    <a:bodyPr/>
                    <a:lstStyle/>
                    <a:p>
                      <a:pPr>
                        <a:buNone/>
                      </a:pPr>
                      <a:r>
                        <a:rPr lang="en-US" sz="1800" b="1"/>
                        <a:t>Key Analysis &amp; Business Impact</a:t>
                      </a:r>
                      <a:endParaRPr lang="en-US" sz="1800">
                        <a:latin typeface="Times New Roman" panose="02020603050405020304" pitchFamily="18" charset="0"/>
                        <a:cs typeface="Times New Roman" panose="02020603050405020304" pitchFamily="18" charset="0"/>
                      </a:endParaRPr>
                    </a:p>
                  </a:txBody>
                  <a:tcPr marL="50921" marR="50921" marT="25460" marB="25460" anchor="ctr"/>
                </a:tc>
                <a:extLst>
                  <a:ext uri="{0D108BD9-81ED-4DB2-BD59-A6C34878D82A}">
                    <a16:rowId xmlns:a16="http://schemas.microsoft.com/office/drawing/2014/main" val="3859138472"/>
                  </a:ext>
                </a:extLst>
              </a:tr>
              <a:tr h="842219">
                <a:tc>
                  <a:txBody>
                    <a:bodyPr/>
                    <a:lstStyle/>
                    <a:p>
                      <a:pPr>
                        <a:buNone/>
                      </a:pPr>
                      <a:r>
                        <a:rPr lang="en-US" sz="1800" b="1"/>
                        <a:t>Political</a:t>
                      </a:r>
                      <a:endParaRPr lang="en-US" sz="1800">
                        <a:latin typeface="Times New Roman" panose="02020603050405020304" pitchFamily="18" charset="0"/>
                        <a:cs typeface="Times New Roman" panose="02020603050405020304" pitchFamily="18" charset="0"/>
                      </a:endParaRPr>
                    </a:p>
                  </a:txBody>
                  <a:tcPr marL="50921" marR="50921" marT="25460" marB="25460" anchor="ctr"/>
                </a:tc>
                <a:tc>
                  <a:txBody>
                    <a:bodyPr/>
                    <a:lstStyle/>
                    <a:p>
                      <a:pPr>
                        <a:buNone/>
                      </a:pPr>
                      <a:r>
                        <a:rPr lang="en-US" sz="1800" dirty="0"/>
                        <a:t>• Declining high-street activity and changing retail policies affect independent retailers. </a:t>
                      </a:r>
                    </a:p>
                    <a:p>
                      <a:pPr>
                        <a:buNone/>
                      </a:pPr>
                      <a:r>
                        <a:rPr lang="en-US" sz="1800" dirty="0"/>
                        <a:t>• </a:t>
                      </a:r>
                      <a:r>
                        <a:rPr lang="en-US" sz="1800" b="1" dirty="0"/>
                        <a:t>Impact:</a:t>
                      </a:r>
                      <a:r>
                        <a:rPr lang="en-US" sz="1800" dirty="0"/>
                        <a:t> Reliance on physical stores increases Green Haven’s vulnerability.</a:t>
                      </a:r>
                      <a:endParaRPr lang="en-US" sz="1800" dirty="0">
                        <a:latin typeface="Times New Roman" panose="02020603050405020304" pitchFamily="18" charset="0"/>
                        <a:cs typeface="Times New Roman" panose="02020603050405020304" pitchFamily="18" charset="0"/>
                      </a:endParaRPr>
                    </a:p>
                  </a:txBody>
                  <a:tcPr marL="50921" marR="50921" marT="25460" marB="25460" anchor="ctr"/>
                </a:tc>
                <a:extLst>
                  <a:ext uri="{0D108BD9-81ED-4DB2-BD59-A6C34878D82A}">
                    <a16:rowId xmlns:a16="http://schemas.microsoft.com/office/drawing/2014/main" val="2869560913"/>
                  </a:ext>
                </a:extLst>
              </a:tr>
              <a:tr h="842219">
                <a:tc>
                  <a:txBody>
                    <a:bodyPr/>
                    <a:lstStyle/>
                    <a:p>
                      <a:pPr>
                        <a:buNone/>
                      </a:pPr>
                      <a:r>
                        <a:rPr lang="en-US" sz="1800" b="1"/>
                        <a:t>Economic</a:t>
                      </a:r>
                      <a:endParaRPr lang="en-US" sz="1800">
                        <a:latin typeface="Times New Roman" panose="02020603050405020304" pitchFamily="18" charset="0"/>
                        <a:cs typeface="Times New Roman" panose="02020603050405020304" pitchFamily="18" charset="0"/>
                      </a:endParaRPr>
                    </a:p>
                  </a:txBody>
                  <a:tcPr marL="50921" marR="50921" marT="25460" marB="25460" anchor="ctr"/>
                </a:tc>
                <a:tc>
                  <a:txBody>
                    <a:bodyPr/>
                    <a:lstStyle/>
                    <a:p>
                      <a:pPr>
                        <a:buNone/>
                      </a:pPr>
                      <a:r>
                        <a:rPr lang="en-US" sz="1800" dirty="0"/>
                        <a:t>• Inflation and supply-chain disruption increase flower, packaging and operating costs. </a:t>
                      </a:r>
                    </a:p>
                    <a:p>
                      <a:pPr>
                        <a:buNone/>
                      </a:pPr>
                      <a:r>
                        <a:rPr lang="en-US" sz="1800" dirty="0"/>
                        <a:t>• </a:t>
                      </a:r>
                      <a:r>
                        <a:rPr lang="en-US" sz="1800" b="1" dirty="0"/>
                        <a:t>Impact:</a:t>
                      </a:r>
                      <a:r>
                        <a:rPr lang="en-US" sz="1800" dirty="0"/>
                        <a:t> Rising expenses reduce profit margins and competitiveness.</a:t>
                      </a:r>
                      <a:endParaRPr lang="en-US" sz="1800" dirty="0">
                        <a:latin typeface="Times New Roman" panose="02020603050405020304" pitchFamily="18" charset="0"/>
                        <a:cs typeface="Times New Roman" panose="02020603050405020304" pitchFamily="18" charset="0"/>
                      </a:endParaRPr>
                    </a:p>
                  </a:txBody>
                  <a:tcPr marL="50921" marR="50921" marT="25460" marB="25460" anchor="ctr"/>
                </a:tc>
                <a:extLst>
                  <a:ext uri="{0D108BD9-81ED-4DB2-BD59-A6C34878D82A}">
                    <a16:rowId xmlns:a16="http://schemas.microsoft.com/office/drawing/2014/main" val="1197173242"/>
                  </a:ext>
                </a:extLst>
              </a:tr>
              <a:tr h="842219">
                <a:tc>
                  <a:txBody>
                    <a:bodyPr/>
                    <a:lstStyle/>
                    <a:p>
                      <a:pPr>
                        <a:buNone/>
                      </a:pPr>
                      <a:r>
                        <a:rPr lang="en-US" sz="1800" b="1"/>
                        <a:t>Social</a:t>
                      </a:r>
                      <a:endParaRPr lang="en-US" sz="1800">
                        <a:latin typeface="Times New Roman" panose="02020603050405020304" pitchFamily="18" charset="0"/>
                        <a:cs typeface="Times New Roman" panose="02020603050405020304" pitchFamily="18" charset="0"/>
                      </a:endParaRPr>
                    </a:p>
                  </a:txBody>
                  <a:tcPr marL="50921" marR="50921" marT="25460" marB="25460" anchor="ctr"/>
                </a:tc>
                <a:tc>
                  <a:txBody>
                    <a:bodyPr/>
                    <a:lstStyle/>
                    <a:p>
                      <a:pPr>
                        <a:buNone/>
                      </a:pPr>
                      <a:r>
                        <a:rPr lang="en-US" sz="1800" dirty="0"/>
                        <a:t>• Customers increasingly prefer online ordering, convenience and flexible delivery. </a:t>
                      </a:r>
                    </a:p>
                    <a:p>
                      <a:pPr>
                        <a:buNone/>
                      </a:pPr>
                      <a:r>
                        <a:rPr lang="en-US" sz="1800" dirty="0"/>
                        <a:t>• </a:t>
                      </a:r>
                      <a:r>
                        <a:rPr lang="en-US" sz="1800" b="1" dirty="0"/>
                        <a:t>Impact:</a:t>
                      </a:r>
                      <a:r>
                        <a:rPr lang="en-US" sz="1800" dirty="0"/>
                        <a:t> Green Haven risks losing customers to faster and cheaper online competitors.</a:t>
                      </a:r>
                      <a:endParaRPr lang="en-US" sz="1800" dirty="0">
                        <a:latin typeface="Times New Roman" panose="02020603050405020304" pitchFamily="18" charset="0"/>
                        <a:cs typeface="Times New Roman" panose="02020603050405020304" pitchFamily="18" charset="0"/>
                      </a:endParaRPr>
                    </a:p>
                  </a:txBody>
                  <a:tcPr marL="50921" marR="50921" marT="25460" marB="25460" anchor="ctr"/>
                </a:tc>
                <a:extLst>
                  <a:ext uri="{0D108BD9-81ED-4DB2-BD59-A6C34878D82A}">
                    <a16:rowId xmlns:a16="http://schemas.microsoft.com/office/drawing/2014/main" val="118231167"/>
                  </a:ext>
                </a:extLst>
              </a:tr>
              <a:tr h="647861">
                <a:tc>
                  <a:txBody>
                    <a:bodyPr/>
                    <a:lstStyle/>
                    <a:p>
                      <a:pPr>
                        <a:buNone/>
                      </a:pPr>
                      <a:r>
                        <a:rPr lang="en-US" sz="1800" b="1"/>
                        <a:t>Technological</a:t>
                      </a:r>
                      <a:endParaRPr lang="en-US" sz="1800">
                        <a:latin typeface="Times New Roman" panose="02020603050405020304" pitchFamily="18" charset="0"/>
                        <a:cs typeface="Times New Roman" panose="02020603050405020304" pitchFamily="18" charset="0"/>
                      </a:endParaRPr>
                    </a:p>
                  </a:txBody>
                  <a:tcPr marL="50921" marR="50921" marT="25460" marB="25460" anchor="ctr"/>
                </a:tc>
                <a:tc>
                  <a:txBody>
                    <a:bodyPr/>
                    <a:lstStyle/>
                    <a:p>
                      <a:pPr>
                        <a:buNone/>
                      </a:pPr>
                      <a:r>
                        <a:rPr lang="en-US" sz="1800" dirty="0"/>
                        <a:t>• Outdated website and limited digital marketing reduce online visibility. </a:t>
                      </a:r>
                    </a:p>
                    <a:p>
                      <a:pPr>
                        <a:buNone/>
                      </a:pPr>
                      <a:r>
                        <a:rPr lang="en-US" sz="1800" dirty="0"/>
                        <a:t>• </a:t>
                      </a:r>
                      <a:r>
                        <a:rPr lang="en-US" sz="1800" b="1" dirty="0"/>
                        <a:t>Impact:</a:t>
                      </a:r>
                      <a:r>
                        <a:rPr lang="en-US" sz="1800" dirty="0"/>
                        <a:t> Competitors with stronger digital platforms gain market advantage.</a:t>
                      </a:r>
                      <a:endParaRPr lang="en-US" sz="1800" dirty="0">
                        <a:latin typeface="Times New Roman" panose="02020603050405020304" pitchFamily="18" charset="0"/>
                        <a:cs typeface="Times New Roman" panose="02020603050405020304" pitchFamily="18" charset="0"/>
                      </a:endParaRPr>
                    </a:p>
                  </a:txBody>
                  <a:tcPr marL="50921" marR="50921" marT="25460" marB="25460" anchor="ctr"/>
                </a:tc>
                <a:extLst>
                  <a:ext uri="{0D108BD9-81ED-4DB2-BD59-A6C34878D82A}">
                    <a16:rowId xmlns:a16="http://schemas.microsoft.com/office/drawing/2014/main" val="3280637506"/>
                  </a:ext>
                </a:extLst>
              </a:tr>
              <a:tr h="842219">
                <a:tc>
                  <a:txBody>
                    <a:bodyPr/>
                    <a:lstStyle/>
                    <a:p>
                      <a:pPr>
                        <a:buNone/>
                      </a:pPr>
                      <a:r>
                        <a:rPr lang="en-US" sz="1800" b="1"/>
                        <a:t>Environmental</a:t>
                      </a:r>
                      <a:endParaRPr lang="en-US" sz="1800">
                        <a:latin typeface="Times New Roman" panose="02020603050405020304" pitchFamily="18" charset="0"/>
                        <a:cs typeface="Times New Roman" panose="02020603050405020304" pitchFamily="18" charset="0"/>
                      </a:endParaRPr>
                    </a:p>
                  </a:txBody>
                  <a:tcPr marL="50921" marR="50921" marT="25460" marB="25460" anchor="ctr"/>
                </a:tc>
                <a:tc>
                  <a:txBody>
                    <a:bodyPr/>
                    <a:lstStyle/>
                    <a:p>
                      <a:pPr>
                        <a:buNone/>
                      </a:pPr>
                      <a:r>
                        <a:rPr lang="en-US" sz="1800" dirty="0"/>
                        <a:t>• Sustainable packaging and local sourcing support brand identity but increase costs. </a:t>
                      </a:r>
                    </a:p>
                    <a:p>
                      <a:pPr>
                        <a:buNone/>
                      </a:pPr>
                      <a:r>
                        <a:rPr lang="en-US" sz="1800" dirty="0"/>
                        <a:t>• </a:t>
                      </a:r>
                      <a:r>
                        <a:rPr lang="en-US" sz="1800" b="1" dirty="0"/>
                        <a:t>Impact:</a:t>
                      </a:r>
                      <a:r>
                        <a:rPr lang="en-US" sz="1800" dirty="0"/>
                        <a:t> Creates a challenge between sustainability goals and affordability.</a:t>
                      </a:r>
                      <a:endParaRPr lang="en-US" sz="1800" dirty="0">
                        <a:latin typeface="Times New Roman" panose="02020603050405020304" pitchFamily="18" charset="0"/>
                        <a:cs typeface="Times New Roman" panose="02020603050405020304" pitchFamily="18" charset="0"/>
                      </a:endParaRPr>
                    </a:p>
                  </a:txBody>
                  <a:tcPr marL="50921" marR="50921" marT="25460" marB="25460" anchor="ctr"/>
                </a:tc>
                <a:extLst>
                  <a:ext uri="{0D108BD9-81ED-4DB2-BD59-A6C34878D82A}">
                    <a16:rowId xmlns:a16="http://schemas.microsoft.com/office/drawing/2014/main" val="64909101"/>
                  </a:ext>
                </a:extLst>
              </a:tr>
              <a:tr h="842219">
                <a:tc>
                  <a:txBody>
                    <a:bodyPr/>
                    <a:lstStyle/>
                    <a:p>
                      <a:pPr>
                        <a:buNone/>
                      </a:pPr>
                      <a:r>
                        <a:rPr lang="en-US" sz="1800" b="1"/>
                        <a:t>Legal</a:t>
                      </a:r>
                      <a:endParaRPr lang="en-US" sz="1800">
                        <a:latin typeface="Times New Roman" panose="02020603050405020304" pitchFamily="18" charset="0"/>
                        <a:cs typeface="Times New Roman" panose="02020603050405020304" pitchFamily="18" charset="0"/>
                      </a:endParaRPr>
                    </a:p>
                  </a:txBody>
                  <a:tcPr marL="50921" marR="50921" marT="25460" marB="25460" anchor="ctr"/>
                </a:tc>
                <a:tc>
                  <a:txBody>
                    <a:bodyPr/>
                    <a:lstStyle/>
                    <a:p>
                      <a:pPr>
                        <a:buNone/>
                      </a:pPr>
                      <a:r>
                        <a:rPr lang="en-US" sz="1800" dirty="0"/>
                        <a:t>• Online expansion requires compliance with consumer protection and data protection regulations. </a:t>
                      </a:r>
                    </a:p>
                    <a:p>
                      <a:pPr>
                        <a:buNone/>
                      </a:pPr>
                      <a:r>
                        <a:rPr lang="en-US" sz="1800" dirty="0"/>
                        <a:t>• </a:t>
                      </a:r>
                      <a:r>
                        <a:rPr lang="en-US" sz="1800" b="1" dirty="0"/>
                        <a:t>Impact:</a:t>
                      </a:r>
                      <a:r>
                        <a:rPr lang="en-US" sz="1800" dirty="0"/>
                        <a:t> Legal compliance is necessary for developing digital sales channels.</a:t>
                      </a:r>
                      <a:endParaRPr lang="en-US" sz="1800" dirty="0">
                        <a:latin typeface="Times New Roman" panose="02020603050405020304" pitchFamily="18" charset="0"/>
                        <a:cs typeface="Times New Roman" panose="02020603050405020304" pitchFamily="18" charset="0"/>
                      </a:endParaRPr>
                    </a:p>
                  </a:txBody>
                  <a:tcPr marL="50921" marR="50921" marT="25460" marB="25460" anchor="ctr"/>
                </a:tc>
                <a:extLst>
                  <a:ext uri="{0D108BD9-81ED-4DB2-BD59-A6C34878D82A}">
                    <a16:rowId xmlns:a16="http://schemas.microsoft.com/office/drawing/2014/main" val="2461594726"/>
                  </a:ext>
                </a:extLst>
              </a:tr>
            </a:tbl>
          </a:graphicData>
        </a:graphic>
      </p:graphicFrame>
    </p:spTree>
    <p:extLst>
      <p:ext uri="{BB962C8B-B14F-4D97-AF65-F5344CB8AC3E}">
        <p14:creationId xmlns:p14="http://schemas.microsoft.com/office/powerpoint/2010/main" val="134499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C6A8-4F07-716A-675B-5BFF6859F43C}"/>
              </a:ext>
            </a:extLst>
          </p:cNvPr>
          <p:cNvSpPr>
            <a:spLocks noGrp="1"/>
          </p:cNvSpPr>
          <p:nvPr>
            <p:ph type="title"/>
          </p:nvPr>
        </p:nvSpPr>
        <p:spPr>
          <a:xfrm>
            <a:off x="1024128" y="0"/>
            <a:ext cx="9720071" cy="2084832"/>
          </a:xfrm>
        </p:spPr>
        <p:txBody>
          <a:bodyPr>
            <a:normAutofit/>
          </a:bodyPr>
          <a:lstStyle/>
          <a:p>
            <a:pPr algn="ctr"/>
            <a:r>
              <a:rPr lang="en-US" sz="4000" b="1" dirty="0">
                <a:latin typeface="Times New Roman" panose="02020603050405020304" pitchFamily="18" charset="0"/>
                <a:cs typeface="Times New Roman" panose="02020603050405020304" pitchFamily="18" charset="0"/>
              </a:rPr>
              <a:t>Fishbone / Cause-and-Effect Analysis</a:t>
            </a:r>
            <a:endParaRPr lang="en-US"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8F0009F-93A7-6E99-7ADD-A521274D9DE9}"/>
              </a:ext>
            </a:extLst>
          </p:cNvPr>
          <p:cNvSpPr>
            <a:spLocks noGrp="1"/>
          </p:cNvSpPr>
          <p:nvPr>
            <p:ph idx="1"/>
          </p:nvPr>
        </p:nvSpPr>
        <p:spPr>
          <a:xfrm>
            <a:off x="604434" y="2084832"/>
            <a:ext cx="9720071" cy="4224528"/>
          </a:xfrm>
        </p:spPr>
        <p:txBody>
          <a:bodyPr>
            <a:noAutofit/>
          </a:bodyPr>
          <a:lstStyle/>
          <a:p>
            <a:pPr lvl="0" algn="just"/>
            <a:r>
              <a:rPr lang="en-US" sz="2800" b="1" dirty="0">
                <a:latin typeface="Times New Roman" panose="02020603050405020304" pitchFamily="18" charset="0"/>
                <a:cs typeface="Times New Roman" panose="02020603050405020304" pitchFamily="18" charset="0"/>
              </a:rPr>
              <a:t>People:</a:t>
            </a:r>
            <a:r>
              <a:rPr lang="en-US" sz="2800" dirty="0">
                <a:latin typeface="Times New Roman" panose="02020603050405020304" pitchFamily="18" charset="0"/>
                <a:cs typeface="Times New Roman" panose="02020603050405020304" pitchFamily="18" charset="0"/>
              </a:rPr>
              <a:t> Limited digital marketing knowledge </a:t>
            </a:r>
          </a:p>
          <a:p>
            <a:pPr lvl="0" algn="just"/>
            <a:r>
              <a:rPr lang="en-US" sz="2800" b="1" dirty="0">
                <a:latin typeface="Times New Roman" panose="02020603050405020304" pitchFamily="18" charset="0"/>
                <a:cs typeface="Times New Roman" panose="02020603050405020304" pitchFamily="18" charset="0"/>
              </a:rPr>
              <a:t>Technology:</a:t>
            </a:r>
            <a:r>
              <a:rPr lang="en-US" sz="2800" dirty="0">
                <a:latin typeface="Times New Roman" panose="02020603050405020304" pitchFamily="18" charset="0"/>
                <a:cs typeface="Times New Roman" panose="02020603050405020304" pitchFamily="18" charset="0"/>
              </a:rPr>
              <a:t> Outdated website; limited online services </a:t>
            </a:r>
          </a:p>
          <a:p>
            <a:pPr lvl="0" algn="just"/>
            <a:r>
              <a:rPr lang="en-US" sz="2800" b="1" dirty="0">
                <a:latin typeface="Times New Roman" panose="02020603050405020304" pitchFamily="18" charset="0"/>
                <a:cs typeface="Times New Roman" panose="02020603050405020304" pitchFamily="18" charset="0"/>
              </a:rPr>
              <a:t>Marketing:</a:t>
            </a:r>
            <a:r>
              <a:rPr lang="en-US" sz="2800" dirty="0">
                <a:latin typeface="Times New Roman" panose="02020603050405020304" pitchFamily="18" charset="0"/>
                <a:cs typeface="Times New Roman" panose="02020603050405020304" pitchFamily="18" charset="0"/>
              </a:rPr>
              <a:t> Word-of-mouth dependence; limited social media </a:t>
            </a:r>
          </a:p>
          <a:p>
            <a:pPr lvl="0" algn="just"/>
            <a:r>
              <a:rPr lang="en-US" sz="2800" b="1" dirty="0">
                <a:latin typeface="Times New Roman" panose="02020603050405020304" pitchFamily="18" charset="0"/>
                <a:cs typeface="Times New Roman" panose="02020603050405020304" pitchFamily="18" charset="0"/>
              </a:rPr>
              <a:t>Customers:</a:t>
            </a:r>
            <a:r>
              <a:rPr lang="en-US" sz="2800" dirty="0">
                <a:latin typeface="Times New Roman" panose="02020603050405020304" pitchFamily="18" charset="0"/>
                <a:cs typeface="Times New Roman" panose="02020603050405020304" pitchFamily="18" charset="0"/>
              </a:rPr>
              <a:t> Convenience; lower prices; flexible delivery </a:t>
            </a:r>
          </a:p>
          <a:p>
            <a:pPr lvl="0" algn="just"/>
            <a:r>
              <a:rPr lang="en-US" sz="2800" b="1" dirty="0">
                <a:latin typeface="Times New Roman" panose="02020603050405020304" pitchFamily="18" charset="0"/>
                <a:cs typeface="Times New Roman" panose="02020603050405020304" pitchFamily="18" charset="0"/>
              </a:rPr>
              <a:t>Competition:</a:t>
            </a:r>
            <a:r>
              <a:rPr lang="en-US" sz="2800" dirty="0">
                <a:latin typeface="Times New Roman" panose="02020603050405020304" pitchFamily="18" charset="0"/>
                <a:cs typeface="Times New Roman" panose="02020603050405020304" pitchFamily="18" charset="0"/>
              </a:rPr>
              <a:t> Strong Instagram competitor; national chain; aggressive pricing </a:t>
            </a:r>
          </a:p>
          <a:p>
            <a:pPr lvl="0" algn="just"/>
            <a:r>
              <a:rPr lang="en-US" sz="2800" b="1" dirty="0">
                <a:latin typeface="Times New Roman" panose="02020603050405020304" pitchFamily="18" charset="0"/>
                <a:cs typeface="Times New Roman" panose="02020603050405020304" pitchFamily="18" charset="0"/>
              </a:rPr>
              <a:t>Cost &amp; Supply:</a:t>
            </a:r>
            <a:r>
              <a:rPr lang="en-US" sz="2800" dirty="0">
                <a:latin typeface="Times New Roman" panose="02020603050405020304" pitchFamily="18" charset="0"/>
                <a:cs typeface="Times New Roman" panose="02020603050405020304" pitchFamily="18" charset="0"/>
              </a:rPr>
              <a:t> Expensive imported flowers; higher sustainable material costs</a:t>
            </a:r>
          </a:p>
          <a:p>
            <a:pPr algn="just"/>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9670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6D3BB-392F-6F70-ECC8-E3A380F30AD9}"/>
              </a:ext>
            </a:extLst>
          </p:cNvPr>
          <p:cNvSpPr>
            <a:spLocks noGrp="1"/>
          </p:cNvSpPr>
          <p:nvPr>
            <p:ph type="title"/>
          </p:nvPr>
        </p:nvSpPr>
        <p:spPr>
          <a:xfrm>
            <a:off x="1011428" y="-100584"/>
            <a:ext cx="9720072" cy="705018"/>
          </a:xfrm>
        </p:spPr>
        <p:txBody>
          <a:bodyPr>
            <a:normAutofit/>
          </a:bodyPr>
          <a:lstStyle/>
          <a:p>
            <a:pPr algn="ctr"/>
            <a:r>
              <a:rPr lang="en-US" sz="4000" b="1" dirty="0">
                <a:latin typeface="Times New Roman" panose="02020603050405020304" pitchFamily="18" charset="0"/>
                <a:cs typeface="Times New Roman" panose="02020603050405020304" pitchFamily="18" charset="0"/>
              </a:rPr>
              <a:t>Key Findings and Conclusion</a:t>
            </a:r>
          </a:p>
        </p:txBody>
      </p:sp>
      <p:sp>
        <p:nvSpPr>
          <p:cNvPr id="4" name="Rectangle 1"/>
          <p:cNvSpPr>
            <a:spLocks noGrp="1" noChangeArrowheads="1"/>
          </p:cNvSpPr>
          <p:nvPr>
            <p:ph idx="1"/>
          </p:nvPr>
        </p:nvSpPr>
        <p:spPr bwMode="auto">
          <a:xfrm>
            <a:off x="836908" y="1292227"/>
            <a:ext cx="10569845" cy="5427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30% decline</a:t>
            </a:r>
            <a:r>
              <a:rPr lang="en-US" sz="2400" dirty="0">
                <a:latin typeface="Times New Roman" panose="02020603050405020304" pitchFamily="18" charset="0"/>
                <a:cs typeface="Times New Roman" panose="02020603050405020304" pitchFamily="18" charset="0"/>
              </a:rPr>
              <a:t> in in-store sales </a:t>
            </a:r>
          </a:p>
          <a:p>
            <a:pPr lv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Reduced high-street activity </a:t>
            </a:r>
          </a:p>
          <a:p>
            <a:pPr lv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Changing customer preferences </a:t>
            </a:r>
          </a:p>
          <a:p>
            <a:pPr lv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Weak website and digital marketing </a:t>
            </a:r>
          </a:p>
          <a:p>
            <a:pPr lv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Increased local and national competition </a:t>
            </a:r>
          </a:p>
          <a:p>
            <a:pPr lv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Rising costs and supply pressures </a:t>
            </a:r>
          </a:p>
          <a:p>
            <a:pPr lv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Sustainability creates cost challenges </a:t>
            </a:r>
          </a:p>
          <a:p>
            <a:pPr lvl="0">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5W2H:</a:t>
            </a:r>
            <a:r>
              <a:rPr lang="en-US" sz="2400" dirty="0">
                <a:latin typeface="Times New Roman" panose="02020603050405020304" pitchFamily="18" charset="0"/>
                <a:cs typeface="Times New Roman" panose="02020603050405020304" pitchFamily="18" charset="0"/>
              </a:rPr>
              <a:t> Defines the main problem </a:t>
            </a:r>
          </a:p>
          <a:p>
            <a:pPr lvl="0">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PESTEL:</a:t>
            </a:r>
            <a:r>
              <a:rPr lang="en-US" sz="2400" dirty="0">
                <a:latin typeface="Times New Roman" panose="02020603050405020304" pitchFamily="18" charset="0"/>
                <a:cs typeface="Times New Roman" panose="02020603050405020304" pitchFamily="18" charset="0"/>
              </a:rPr>
              <a:t> Identifies external pressures </a:t>
            </a:r>
          </a:p>
          <a:p>
            <a:pPr lvl="0">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Fishbone:</a:t>
            </a:r>
            <a:r>
              <a:rPr lang="en-US" sz="2400" dirty="0">
                <a:latin typeface="Times New Roman" panose="02020603050405020304" pitchFamily="18" charset="0"/>
                <a:cs typeface="Times New Roman" panose="02020603050405020304" pitchFamily="18" charset="0"/>
              </a:rPr>
              <a:t> Identifies connected root causes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0000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80EBE-2AEC-48FB-5281-B7E6AF398E4E}"/>
              </a:ext>
            </a:extLst>
          </p:cNvPr>
          <p:cNvSpPr>
            <a:spLocks noGrp="1"/>
          </p:cNvSpPr>
          <p:nvPr>
            <p:ph type="title"/>
          </p:nvPr>
        </p:nvSpPr>
        <p:spPr/>
        <p:txBody>
          <a:bodyPr>
            <a:normAutofit/>
          </a:bodyPr>
          <a:lstStyle/>
          <a:p>
            <a:pPr algn="ctr"/>
            <a:r>
              <a:rPr lang="en-US" b="1">
                <a:latin typeface="Times New Roman" panose="02020603050405020304" pitchFamily="18" charset="0"/>
                <a:cs typeface="Times New Roman" panose="02020603050405020304" pitchFamily="18" charset="0"/>
              </a:rPr>
              <a:t>Reference list</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0F887B2-E44F-E29B-6CBD-6B5EDD90B839}"/>
              </a:ext>
            </a:extLst>
          </p:cNvPr>
          <p:cNvSpPr>
            <a:spLocks noGrp="1"/>
          </p:cNvSpPr>
          <p:nvPr>
            <p:ph idx="1"/>
          </p:nvPr>
        </p:nvSpPr>
        <p:spPr>
          <a:xfrm>
            <a:off x="320558" y="2139696"/>
            <a:ext cx="11871441" cy="4288536"/>
          </a:xfrm>
        </p:spPr>
        <p:txBody>
          <a:bodyPr>
            <a:noAutofit/>
          </a:bodyPr>
          <a:lstStyle/>
          <a:p>
            <a:r>
              <a:rPr lang="en-US" sz="1800" dirty="0" err="1">
                <a:latin typeface="Times New Roman" panose="02020603050405020304" pitchFamily="18" charset="0"/>
                <a:cs typeface="Times New Roman" panose="02020603050405020304" pitchFamily="18" charset="0"/>
              </a:rPr>
              <a:t>Aranitou</a:t>
            </a:r>
            <a:r>
              <a:rPr lang="en-US" sz="1800" dirty="0">
                <a:latin typeface="Times New Roman" panose="02020603050405020304" pitchFamily="18" charset="0"/>
                <a:cs typeface="Times New Roman" panose="02020603050405020304" pitchFamily="18" charset="0"/>
              </a:rPr>
              <a:t>, V., Kostis, P.C., </a:t>
            </a:r>
            <a:r>
              <a:rPr lang="en-US" sz="1800" dirty="0" err="1">
                <a:latin typeface="Times New Roman" panose="02020603050405020304" pitchFamily="18" charset="0"/>
                <a:cs typeface="Times New Roman" panose="02020603050405020304" pitchFamily="18" charset="0"/>
              </a:rPr>
              <a:t>Manioudis</a:t>
            </a:r>
            <a:r>
              <a:rPr lang="en-US" sz="1800" dirty="0">
                <a:latin typeface="Times New Roman" panose="02020603050405020304" pitchFamily="18" charset="0"/>
                <a:cs typeface="Times New Roman" panose="02020603050405020304" pitchFamily="18" charset="0"/>
              </a:rPr>
              <a:t>, M. and Panagiotopoulou, M. (2024). Retail and real estate: The dimension of spatial evolution. </a:t>
            </a:r>
            <a:r>
              <a:rPr lang="en-US" sz="1800" i="1" dirty="0">
                <a:latin typeface="Times New Roman" panose="02020603050405020304" pitchFamily="18" charset="0"/>
                <a:cs typeface="Times New Roman" panose="02020603050405020304" pitchFamily="18" charset="0"/>
              </a:rPr>
              <a:t>Palgrave Studies in the Future of European Societies and Economies</a:t>
            </a:r>
            <a:r>
              <a:rPr lang="en-US" sz="1800" dirty="0">
                <a:latin typeface="Times New Roman" panose="02020603050405020304" pitchFamily="18" charset="0"/>
                <a:cs typeface="Times New Roman" panose="02020603050405020304" pitchFamily="18" charset="0"/>
              </a:rPr>
              <a:t>, pp.197–216. doi:10.1007/978-3-031-72399-5_9.</a:t>
            </a:r>
          </a:p>
          <a:p>
            <a:r>
              <a:rPr lang="en-US" sz="1800" dirty="0">
                <a:latin typeface="Times New Roman" panose="02020603050405020304" pitchFamily="18" charset="0"/>
                <a:cs typeface="Times New Roman" panose="02020603050405020304" pitchFamily="18" charset="0"/>
              </a:rPr>
              <a:t>Fragoso Júnior, B.M., Torquato </a:t>
            </a:r>
            <a:r>
              <a:rPr lang="en-US" sz="1800" dirty="0" err="1">
                <a:latin typeface="Times New Roman" panose="02020603050405020304" pitchFamily="18" charset="0"/>
                <a:cs typeface="Times New Roman" panose="02020603050405020304" pitchFamily="18" charset="0"/>
              </a:rPr>
              <a:t>Vanucci</a:t>
            </a:r>
            <a:r>
              <a:rPr lang="en-US" sz="1800" dirty="0">
                <a:latin typeface="Times New Roman" panose="02020603050405020304" pitchFamily="18" charset="0"/>
                <a:cs typeface="Times New Roman" panose="02020603050405020304" pitchFamily="18" charset="0"/>
              </a:rPr>
              <a:t>, P.S., Pires Aoki, L. and Araujo Filho, M.M. de (2026). Production management of packaging for damage control. </a:t>
            </a:r>
            <a:r>
              <a:rPr lang="en-US" sz="1800" i="1" dirty="0" err="1">
                <a:latin typeface="Times New Roman" panose="02020603050405020304" pitchFamily="18" charset="0"/>
                <a:cs typeface="Times New Roman" panose="02020603050405020304" pitchFamily="18" charset="0"/>
              </a:rPr>
              <a:t>Observatorio</a:t>
            </a:r>
            <a:r>
              <a:rPr lang="en-US" sz="1800" i="1" dirty="0">
                <a:latin typeface="Times New Roman" panose="02020603050405020304" pitchFamily="18" charset="0"/>
                <a:cs typeface="Times New Roman" panose="02020603050405020304" pitchFamily="18" charset="0"/>
              </a:rPr>
              <a:t> de la Economía Latinoamericana</a:t>
            </a:r>
            <a:r>
              <a:rPr lang="en-US" sz="1800" dirty="0">
                <a:latin typeface="Times New Roman" panose="02020603050405020304" pitchFamily="18" charset="0"/>
                <a:cs typeface="Times New Roman" panose="02020603050405020304" pitchFamily="18" charset="0"/>
              </a:rPr>
              <a:t>, [online] 24(5), p.18. Available at: https://dialnet.unirioja.es/servlet/articulo?codigo=10827040 [Accessed 14 Aug. 2026].</a:t>
            </a:r>
          </a:p>
          <a:p>
            <a:r>
              <a:rPr lang="en-US" sz="1800" dirty="0">
                <a:latin typeface="Times New Roman" panose="02020603050405020304" pitchFamily="18" charset="0"/>
                <a:cs typeface="Times New Roman" panose="02020603050405020304" pitchFamily="18" charset="0"/>
              </a:rPr>
              <a:t>Jain, D.S. (2025). E-commerce’s impact on traditional retail and consumer interaction. </a:t>
            </a:r>
            <a:r>
              <a:rPr lang="en-US" sz="1800" i="1" dirty="0">
                <a:latin typeface="Times New Roman" panose="02020603050405020304" pitchFamily="18" charset="0"/>
                <a:cs typeface="Times New Roman" panose="02020603050405020304" pitchFamily="18" charset="0"/>
              </a:rPr>
              <a:t>Kavya Setu</a:t>
            </a:r>
            <a:r>
              <a:rPr lang="en-US" sz="1800" dirty="0">
                <a:latin typeface="Times New Roman" panose="02020603050405020304" pitchFamily="18" charset="0"/>
                <a:cs typeface="Times New Roman" panose="02020603050405020304" pitchFamily="18" charset="0"/>
              </a:rPr>
              <a:t>, [online] 1(5), pp.31–40. Available at: https://kavyasetu.com/index.php/j/article/view/34 [Accessed 14 Aug. 2026].</a:t>
            </a:r>
          </a:p>
          <a:p>
            <a:r>
              <a:rPr lang="en-US" sz="1800" dirty="0" err="1">
                <a:latin typeface="Times New Roman" panose="02020603050405020304" pitchFamily="18" charset="0"/>
                <a:cs typeface="Times New Roman" panose="02020603050405020304" pitchFamily="18" charset="0"/>
              </a:rPr>
              <a:t>Khairansyah</a:t>
            </a:r>
            <a:r>
              <a:rPr lang="en-US" sz="1800" dirty="0">
                <a:latin typeface="Times New Roman" panose="02020603050405020304" pitchFamily="18" charset="0"/>
                <a:cs typeface="Times New Roman" panose="02020603050405020304" pitchFamily="18" charset="0"/>
              </a:rPr>
              <a:t>, M.D., Dhani, M.R. and </a:t>
            </a:r>
            <a:r>
              <a:rPr lang="en-US" sz="1800" dirty="0" err="1">
                <a:latin typeface="Times New Roman" panose="02020603050405020304" pitchFamily="18" charset="0"/>
                <a:cs typeface="Times New Roman" panose="02020603050405020304" pitchFamily="18" charset="0"/>
              </a:rPr>
              <a:t>Syahputra</a:t>
            </a:r>
            <a:r>
              <a:rPr lang="en-US" sz="1800" dirty="0">
                <a:latin typeface="Times New Roman" panose="02020603050405020304" pitchFamily="18" charset="0"/>
                <a:cs typeface="Times New Roman" panose="02020603050405020304" pitchFamily="18" charset="0"/>
              </a:rPr>
              <a:t>, V.T. (2026). Application of failure mode and effect analysis (FMEA) and Fishbone diagram in the analysis of engine component failure on </a:t>
            </a:r>
            <a:r>
              <a:rPr lang="en-US" sz="1800" dirty="0" err="1">
                <a:latin typeface="Times New Roman" panose="02020603050405020304" pitchFamily="18" charset="0"/>
                <a:cs typeface="Times New Roman" panose="02020603050405020304" pitchFamily="18" charset="0"/>
              </a:rPr>
              <a:t>harbour</a:t>
            </a:r>
            <a:r>
              <a:rPr lang="en-US" sz="1800" dirty="0">
                <a:latin typeface="Times New Roman" panose="02020603050405020304" pitchFamily="18" charset="0"/>
                <a:cs typeface="Times New Roman" panose="02020603050405020304" pitchFamily="18" charset="0"/>
              </a:rPr>
              <a:t> mobile crane. </a:t>
            </a:r>
            <a:r>
              <a:rPr lang="en-US" sz="1800" i="1" dirty="0" err="1">
                <a:latin typeface="Times New Roman" panose="02020603050405020304" pitchFamily="18" charset="0"/>
                <a:cs typeface="Times New Roman" panose="02020603050405020304" pitchFamily="18" charset="0"/>
              </a:rPr>
              <a:t>Tibuana</a:t>
            </a:r>
            <a:r>
              <a:rPr lang="en-US" sz="1800" dirty="0">
                <a:latin typeface="Times New Roman" panose="02020603050405020304" pitchFamily="18" charset="0"/>
                <a:cs typeface="Times New Roman" panose="02020603050405020304" pitchFamily="18" charset="0"/>
              </a:rPr>
              <a:t>, [online] 9(02), pp.92–99. doi:10.36456/tibuana.9.02.11137.</a:t>
            </a:r>
          </a:p>
          <a:p>
            <a:r>
              <a:rPr lang="en-US" sz="1800" dirty="0" err="1">
                <a:latin typeface="Times New Roman" panose="02020603050405020304" pitchFamily="18" charset="0"/>
                <a:cs typeface="Times New Roman" panose="02020603050405020304" pitchFamily="18" charset="0"/>
              </a:rPr>
              <a:t>Umosen</a:t>
            </a:r>
            <a:r>
              <a:rPr lang="en-US" sz="1800" dirty="0">
                <a:latin typeface="Times New Roman" panose="02020603050405020304" pitchFamily="18" charset="0"/>
                <a:cs typeface="Times New Roman" panose="02020603050405020304" pitchFamily="18" charset="0"/>
              </a:rPr>
              <a:t>, L.E. and Essien, B.S. (2026). Macro-environmental forces and SME operational performance: Empirical evidence from Lagos State, Nigeria using PESTLE framework. </a:t>
            </a:r>
            <a:r>
              <a:rPr lang="en-US" sz="1800" i="1" dirty="0">
                <a:latin typeface="Times New Roman" panose="02020603050405020304" pitchFamily="18" charset="0"/>
                <a:cs typeface="Times New Roman" panose="02020603050405020304" pitchFamily="18" charset="0"/>
              </a:rPr>
              <a:t>International Journal of Business and Management (IJBM)</a:t>
            </a:r>
            <a:r>
              <a:rPr lang="en-US" sz="1800" dirty="0">
                <a:latin typeface="Times New Roman" panose="02020603050405020304" pitchFamily="18" charset="0"/>
                <a:cs typeface="Times New Roman" panose="02020603050405020304" pitchFamily="18" charset="0"/>
              </a:rPr>
              <a:t>, [online] 5(1), pp.924–951. doi:10.56879/ijbm.v5i1.44.</a:t>
            </a: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79434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194</TotalTime>
  <Words>2514</Words>
  <Application>Microsoft Office PowerPoint</Application>
  <PresentationFormat>Widescreen</PresentationFormat>
  <Paragraphs>138</Paragraphs>
  <Slides>9</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Aptos</vt:lpstr>
      <vt:lpstr>Arial</vt:lpstr>
      <vt:lpstr>Times New Roman</vt:lpstr>
      <vt:lpstr>Tw Cen MT</vt:lpstr>
      <vt:lpstr>Tw Cen MT Condensed</vt:lpstr>
      <vt:lpstr>Wingdings</vt:lpstr>
      <vt:lpstr>Wingdings 3</vt:lpstr>
      <vt:lpstr>Integral</vt:lpstr>
      <vt:lpstr>  Module Code: and Name: LCLM4004 Problem Solving and Decision Making   </vt:lpstr>
      <vt:lpstr>Introduction</vt:lpstr>
      <vt:lpstr>Green Haven Florists: Case Context</vt:lpstr>
      <vt:lpstr>Nature and Scope of the Problem</vt:lpstr>
      <vt:lpstr>5W2H Analysis</vt:lpstr>
      <vt:lpstr>PESTEL Analysis</vt:lpstr>
      <vt:lpstr>Fishbone / Cause-and-Effect Analysis</vt:lpstr>
      <vt:lpstr>Key Findings and 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Code: and Name: LCLM4004 Problem Solving and Decision Making   </dc:title>
  <dc:creator>abc</dc:creator>
  <cp:lastModifiedBy>abc</cp:lastModifiedBy>
  <cp:revision>1</cp:revision>
  <dcterms:created xsi:type="dcterms:W3CDTF">2026-08-05T16:51:55Z</dcterms:created>
  <dcterms:modified xsi:type="dcterms:W3CDTF">2026-08-18T13:54:38Z</dcterms:modified>
</cp:coreProperties>
</file>