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82"/>
    <p:restoredTop sz="91458"/>
  </p:normalViewPr>
  <p:slideViewPr>
    <p:cSldViewPr snapToGrid="0" snapToObjects="1">
      <p:cViewPr varScale="1">
        <p:scale>
          <a:sx n="87" d="100"/>
          <a:sy n="87" d="100"/>
        </p:scale>
        <p:origin x="224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115094-7FC0-494C-A8A7-D603F0DE295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38FD200-7BD2-B242-B25C-8CCC38C96C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281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3100" y="3111500"/>
            <a:ext cx="864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Sgiliau</a:t>
            </a:r>
            <a:r>
              <a:rPr lang="en-US" sz="3200" dirty="0" smtClean="0"/>
              <a:t> </a:t>
            </a:r>
            <a:r>
              <a:rPr lang="en-US" sz="3200" dirty="0" err="1" smtClean="0"/>
              <a:t>bywyd</a:t>
            </a:r>
            <a:r>
              <a:rPr lang="en-US" sz="3200" dirty="0" smtClean="0"/>
              <a:t> </a:t>
            </a:r>
            <a:r>
              <a:rPr lang="en-US" sz="3200" dirty="0" err="1" smtClean="0"/>
              <a:t>cyflogadwyedd</a:t>
            </a:r>
            <a:r>
              <a:rPr lang="en-US" sz="3200" dirty="0" smtClean="0"/>
              <a:t> a </a:t>
            </a:r>
            <a:r>
              <a:rPr lang="en-US" sz="3200" dirty="0" err="1" smtClean="0"/>
              <a:t>llwybrau</a:t>
            </a:r>
            <a:r>
              <a:rPr lang="en-US" sz="3200" dirty="0" smtClean="0"/>
              <a:t> </a:t>
            </a:r>
            <a:r>
              <a:rPr lang="en-US" sz="3200" dirty="0" err="1" smtClean="0"/>
              <a:t>i’r</a:t>
            </a:r>
            <a:r>
              <a:rPr lang="en-US" sz="3200" dirty="0" smtClean="0"/>
              <a:t> </a:t>
            </a:r>
            <a:r>
              <a:rPr lang="en-US" sz="3200" dirty="0" err="1" smtClean="0"/>
              <a:t>dyfodol</a:t>
            </a:r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82600" y="6235700"/>
            <a:ext cx="30353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Rhif</a:t>
            </a:r>
            <a:r>
              <a:rPr lang="en-US" dirty="0" smtClean="0"/>
              <a:t> </a:t>
            </a:r>
            <a:r>
              <a:rPr lang="en-US" dirty="0" err="1" smtClean="0"/>
              <a:t>myfyriwr</a:t>
            </a:r>
            <a:r>
              <a:rPr lang="en-US" dirty="0" smtClean="0"/>
              <a:t>: 1703347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21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z="2000" dirty="0" err="1" smtClean="0"/>
              <a:t>Mentoriaid</a:t>
            </a:r>
            <a:r>
              <a:rPr lang="en-US" sz="2000" dirty="0" smtClean="0"/>
              <a:t> </a:t>
            </a:r>
            <a:r>
              <a:rPr lang="en-US" sz="2000" dirty="0" err="1" smtClean="0"/>
              <a:t>dysgu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500" y="2638044"/>
            <a:ext cx="10477500" cy="3101983"/>
          </a:xfrm>
        </p:spPr>
        <p:txBody>
          <a:bodyPr>
            <a:noAutofit/>
          </a:bodyPr>
          <a:lstStyle/>
          <a:p>
            <a:r>
              <a:rPr lang="en-US" sz="2200" dirty="0" smtClean="0"/>
              <a:t>Mae </a:t>
            </a:r>
            <a:r>
              <a:rPr lang="en-US" sz="2200" dirty="0" err="1" smtClean="0"/>
              <a:t>mentoriaid</a:t>
            </a:r>
            <a:r>
              <a:rPr lang="en-US" sz="2200" dirty="0" smtClean="0"/>
              <a:t> </a:t>
            </a:r>
            <a:r>
              <a:rPr lang="en-US" sz="2200" dirty="0" err="1" smtClean="0"/>
              <a:t>dysgu</a:t>
            </a:r>
            <a:r>
              <a:rPr lang="en-US" sz="2200" dirty="0" smtClean="0"/>
              <a:t> </a:t>
            </a:r>
            <a:r>
              <a:rPr lang="en-US" sz="2200" dirty="0" err="1" smtClean="0"/>
              <a:t>yn</a:t>
            </a:r>
            <a:r>
              <a:rPr lang="en-US" sz="2200" dirty="0" smtClean="0"/>
              <a:t> </a:t>
            </a:r>
            <a:r>
              <a:rPr lang="en-US" sz="2200" dirty="0" err="1" smtClean="0"/>
              <a:t>darparu</a:t>
            </a:r>
            <a:r>
              <a:rPr lang="en-US" sz="2200" dirty="0" smtClean="0"/>
              <a:t> </a:t>
            </a:r>
            <a:r>
              <a:rPr lang="en-US" sz="2200" dirty="0" err="1" smtClean="0"/>
              <a:t>gwasanaeth</a:t>
            </a:r>
            <a:r>
              <a:rPr lang="en-US" sz="2200" dirty="0" smtClean="0"/>
              <a:t> </a:t>
            </a:r>
            <a:r>
              <a:rPr lang="en-US" sz="2200" dirty="0" err="1" smtClean="0"/>
              <a:t>cyflenwol</a:t>
            </a:r>
            <a:r>
              <a:rPr lang="en-US" sz="2200" dirty="0" smtClean="0"/>
              <a:t> </a:t>
            </a:r>
            <a:r>
              <a:rPr lang="en-US" sz="2200" dirty="0" err="1" smtClean="0"/>
              <a:t>i</a:t>
            </a:r>
            <a:r>
              <a:rPr lang="en-US" sz="2200" dirty="0" smtClean="0"/>
              <a:t> </a:t>
            </a:r>
            <a:r>
              <a:rPr lang="en-US" sz="2200" dirty="0" err="1" smtClean="0"/>
              <a:t>athrawon</a:t>
            </a:r>
            <a:r>
              <a:rPr lang="en-US" sz="2200" dirty="0" smtClean="0"/>
              <a:t> a staff </a:t>
            </a:r>
            <a:r>
              <a:rPr lang="en-US" sz="2200" dirty="0" err="1" smtClean="0"/>
              <a:t>eraill</a:t>
            </a:r>
            <a:r>
              <a:rPr lang="en-US" sz="2200" dirty="0" smtClean="0"/>
              <a:t>, </a:t>
            </a:r>
            <a:r>
              <a:rPr lang="en-US" sz="2200" dirty="0" err="1" smtClean="0"/>
              <a:t>gan</a:t>
            </a:r>
            <a:r>
              <a:rPr lang="en-US" sz="2200" dirty="0" smtClean="0"/>
              <a:t> </a:t>
            </a:r>
            <a:r>
              <a:rPr lang="en-US" sz="2200" dirty="0" err="1" smtClean="0"/>
              <a:t>fynd</a:t>
            </a:r>
            <a:r>
              <a:rPr lang="en-US" sz="2200" dirty="0" smtClean="0"/>
              <a:t> </a:t>
            </a:r>
            <a:r>
              <a:rPr lang="en-US" sz="2200" dirty="0" err="1" smtClean="0"/>
              <a:t>i'r</a:t>
            </a:r>
            <a:r>
              <a:rPr lang="en-US" sz="2200" dirty="0" smtClean="0"/>
              <a:t> </a:t>
            </a:r>
            <a:r>
              <a:rPr lang="en-US" sz="2200" dirty="0" err="1" smtClean="0"/>
              <a:t>afael</a:t>
            </a:r>
            <a:r>
              <a:rPr lang="en-US" sz="2200" dirty="0" smtClean="0"/>
              <a:t> ag </a:t>
            </a:r>
            <a:r>
              <a:rPr lang="en-US" sz="2200" dirty="0" err="1" smtClean="0"/>
              <a:t>anghenion</a:t>
            </a:r>
            <a:r>
              <a:rPr lang="en-US" sz="2200" dirty="0" smtClean="0"/>
              <a:t> plant </a:t>
            </a:r>
            <a:r>
              <a:rPr lang="en-US" sz="2200" dirty="0" err="1" smtClean="0"/>
              <a:t>sydd</a:t>
            </a:r>
            <a:r>
              <a:rPr lang="en-US" sz="2200" dirty="0" smtClean="0"/>
              <a:t> </a:t>
            </a:r>
            <a:r>
              <a:rPr lang="en-US" sz="2200" dirty="0" err="1" smtClean="0"/>
              <a:t>angen</a:t>
            </a:r>
            <a:r>
              <a:rPr lang="en-US" sz="2200" dirty="0" smtClean="0"/>
              <a:t> </a:t>
            </a:r>
            <a:r>
              <a:rPr lang="en-US" sz="2200" dirty="0" err="1" smtClean="0"/>
              <a:t>cymorth</a:t>
            </a:r>
            <a:r>
              <a:rPr lang="en-US" sz="2200" dirty="0" smtClean="0"/>
              <a:t> </a:t>
            </a:r>
            <a:r>
              <a:rPr lang="en-US" sz="2200" dirty="0" err="1" smtClean="0"/>
              <a:t>i</a:t>
            </a:r>
            <a:r>
              <a:rPr lang="en-US" sz="2200" dirty="0" smtClean="0"/>
              <a:t> </a:t>
            </a:r>
            <a:r>
              <a:rPr lang="en-US" sz="2200" dirty="0" err="1" smtClean="0"/>
              <a:t>oresgyn</a:t>
            </a:r>
            <a:r>
              <a:rPr lang="en-US" sz="2200" dirty="0" smtClean="0"/>
              <a:t> </a:t>
            </a:r>
            <a:r>
              <a:rPr lang="en-US" sz="2200" dirty="0" err="1" smtClean="0"/>
              <a:t>rhwystrau</a:t>
            </a:r>
            <a:r>
              <a:rPr lang="en-US" sz="2200" dirty="0" smtClean="0"/>
              <a:t> </a:t>
            </a:r>
            <a:r>
              <a:rPr lang="en-US" sz="2200" dirty="0" err="1" smtClean="0"/>
              <a:t>i</a:t>
            </a:r>
            <a:r>
              <a:rPr lang="en-US" sz="2200" dirty="0" smtClean="0"/>
              <a:t> </a:t>
            </a:r>
            <a:r>
              <a:rPr lang="en-US" sz="2200" dirty="0" err="1" smtClean="0"/>
              <a:t>ddysgu</a:t>
            </a:r>
            <a:r>
              <a:rPr lang="en-US" sz="2200" dirty="0" smtClean="0"/>
              <a:t>, </a:t>
            </a:r>
            <a:r>
              <a:rPr lang="en-US" sz="2200" dirty="0" err="1" smtClean="0"/>
              <a:t>er</a:t>
            </a:r>
            <a:r>
              <a:rPr lang="en-US" sz="2200" dirty="0" smtClean="0"/>
              <a:t> </a:t>
            </a:r>
            <a:r>
              <a:rPr lang="en-US" sz="2200" dirty="0" err="1" smtClean="0"/>
              <a:t>mwyn</a:t>
            </a:r>
            <a:r>
              <a:rPr lang="en-US" sz="2200" dirty="0" smtClean="0"/>
              <a:t> </a:t>
            </a:r>
            <a:r>
              <a:rPr lang="en-US" sz="2200" dirty="0" err="1" smtClean="0"/>
              <a:t>cyflawni</a:t>
            </a:r>
            <a:r>
              <a:rPr lang="en-US" sz="2200" dirty="0" smtClean="0"/>
              <a:t> </a:t>
            </a:r>
            <a:r>
              <a:rPr lang="en-US" sz="2200" dirty="0" err="1" smtClean="0"/>
              <a:t>eu</a:t>
            </a:r>
            <a:r>
              <a:rPr lang="en-US" sz="2200" dirty="0" smtClean="0"/>
              <a:t> </a:t>
            </a:r>
            <a:r>
              <a:rPr lang="en-US" sz="2200" dirty="0" err="1" smtClean="0"/>
              <a:t>potensial</a:t>
            </a:r>
            <a:r>
              <a:rPr lang="en-US" sz="2200" dirty="0" smtClean="0"/>
              <a:t> </a:t>
            </a:r>
            <a:r>
              <a:rPr lang="en-US" sz="2200" dirty="0" err="1" smtClean="0"/>
              <a:t>llawn</a:t>
            </a:r>
            <a:r>
              <a:rPr lang="en-US" sz="2200" dirty="0" smtClean="0"/>
              <a:t>. </a:t>
            </a:r>
            <a:r>
              <a:rPr lang="en-US" sz="2200" dirty="0" err="1" smtClean="0"/>
              <a:t>Maent</a:t>
            </a:r>
            <a:r>
              <a:rPr lang="en-US" sz="2200" dirty="0" smtClean="0"/>
              <a:t> </a:t>
            </a:r>
            <a:r>
              <a:rPr lang="en-US" sz="2200" dirty="0" err="1" smtClean="0"/>
              <a:t>yn</a:t>
            </a:r>
            <a:r>
              <a:rPr lang="en-US" sz="2200" dirty="0" smtClean="0"/>
              <a:t> </a:t>
            </a:r>
            <a:r>
              <a:rPr lang="en-US" sz="2200" dirty="0" err="1" smtClean="0"/>
              <a:t>gweithio</a:t>
            </a:r>
            <a:r>
              <a:rPr lang="en-US" sz="2200" dirty="0" smtClean="0"/>
              <a:t> </a:t>
            </a:r>
            <a:r>
              <a:rPr lang="en-US" sz="2200" dirty="0" err="1" smtClean="0"/>
              <a:t>gydag</a:t>
            </a:r>
            <a:r>
              <a:rPr lang="en-US" sz="2200" dirty="0" smtClean="0"/>
              <a:t> </a:t>
            </a:r>
            <a:r>
              <a:rPr lang="en-US" sz="2200" dirty="0" err="1" smtClean="0"/>
              <a:t>ystod</a:t>
            </a:r>
            <a:r>
              <a:rPr lang="en-US" sz="2200" dirty="0" smtClean="0"/>
              <a:t> o </a:t>
            </a:r>
            <a:r>
              <a:rPr lang="en-US" sz="2200" dirty="0" err="1" smtClean="0"/>
              <a:t>ddisgyblion</a:t>
            </a:r>
            <a:r>
              <a:rPr lang="en-US" sz="2200" dirty="0" smtClean="0"/>
              <a:t>, </a:t>
            </a:r>
            <a:r>
              <a:rPr lang="en-US" sz="2200" dirty="0" err="1" smtClean="0"/>
              <a:t>gan</a:t>
            </a:r>
            <a:r>
              <a:rPr lang="en-US" sz="2200" dirty="0" smtClean="0"/>
              <a:t> </a:t>
            </a:r>
            <a:r>
              <a:rPr lang="en-US" sz="2200" dirty="0" err="1" smtClean="0"/>
              <a:t>flaenoriaethu'r</a:t>
            </a:r>
            <a:r>
              <a:rPr lang="en-US" sz="2200" dirty="0" smtClean="0"/>
              <a:t> </a:t>
            </a:r>
            <a:r>
              <a:rPr lang="en-US" sz="2200" dirty="0" err="1" smtClean="0"/>
              <a:t>rhai</a:t>
            </a:r>
            <a:r>
              <a:rPr lang="en-US" sz="2200" dirty="0" smtClean="0"/>
              <a:t> </a:t>
            </a:r>
            <a:r>
              <a:rPr lang="en-US" sz="2200" dirty="0" err="1" smtClean="0"/>
              <a:t>sydd</a:t>
            </a:r>
            <a:r>
              <a:rPr lang="en-US" sz="2200" dirty="0" smtClean="0"/>
              <a:t> </a:t>
            </a:r>
            <a:r>
              <a:rPr lang="en-US" sz="2200" dirty="0" err="1" smtClean="0"/>
              <a:t>angen</a:t>
            </a:r>
            <a:r>
              <a:rPr lang="en-US" sz="2200" dirty="0" smtClean="0"/>
              <a:t> y </a:t>
            </a:r>
            <a:r>
              <a:rPr lang="en-US" sz="2200" dirty="0" err="1" smtClean="0"/>
              <a:t>cymorth</a:t>
            </a:r>
            <a:r>
              <a:rPr lang="en-US" sz="2200" dirty="0" smtClean="0"/>
              <a:t> </a:t>
            </a:r>
            <a:r>
              <a:rPr lang="en-US" sz="2200" dirty="0" err="1" smtClean="0"/>
              <a:t>mwyaf</a:t>
            </a:r>
            <a:r>
              <a:rPr lang="en-US" sz="2200" dirty="0" smtClean="0"/>
              <a:t>, </a:t>
            </a:r>
            <a:r>
              <a:rPr lang="en-US" sz="2200" dirty="0" err="1" smtClean="0"/>
              <a:t>yn</a:t>
            </a:r>
            <a:r>
              <a:rPr lang="en-US" sz="2200" dirty="0" smtClean="0"/>
              <a:t> </a:t>
            </a:r>
            <a:r>
              <a:rPr lang="en-US" sz="2200" dirty="0" err="1" smtClean="0"/>
              <a:t>enwedig</a:t>
            </a:r>
            <a:r>
              <a:rPr lang="en-US" sz="2200" dirty="0" smtClean="0"/>
              <a:t> y </a:t>
            </a:r>
            <a:r>
              <a:rPr lang="en-US" sz="2200" dirty="0" err="1" smtClean="0"/>
              <a:t>rhai</a:t>
            </a:r>
            <a:r>
              <a:rPr lang="en-US" sz="2200" dirty="0" smtClean="0"/>
              <a:t> </a:t>
            </a:r>
            <a:r>
              <a:rPr lang="en-US" sz="2200" dirty="0" err="1" smtClean="0"/>
              <a:t>sy'n</a:t>
            </a:r>
            <a:r>
              <a:rPr lang="en-US" sz="2200" dirty="0" smtClean="0"/>
              <a:t> </a:t>
            </a:r>
            <a:r>
              <a:rPr lang="en-US" sz="2200" dirty="0" err="1" smtClean="0"/>
              <a:t>profi</a:t>
            </a:r>
            <a:r>
              <a:rPr lang="en-US" sz="2200" dirty="0" smtClean="0"/>
              <a:t> </a:t>
            </a:r>
            <a:r>
              <a:rPr lang="en-US" sz="2200" dirty="0" err="1" smtClean="0"/>
              <a:t>sawl</a:t>
            </a:r>
            <a:r>
              <a:rPr lang="en-US" sz="2200" dirty="0" smtClean="0"/>
              <a:t> </a:t>
            </a:r>
            <a:r>
              <a:rPr lang="en-US" sz="2200" dirty="0" err="1" smtClean="0"/>
              <a:t>anfantais</a:t>
            </a:r>
            <a:r>
              <a:rPr lang="en-US" sz="2200" dirty="0" smtClean="0"/>
              <a:t>. </a:t>
            </a:r>
            <a:r>
              <a:rPr lang="en-US" sz="2200" dirty="0" err="1" smtClean="0"/>
              <a:t>Mae'r</a:t>
            </a:r>
            <a:r>
              <a:rPr lang="en-US" sz="2200" dirty="0" smtClean="0"/>
              <a:t> </a:t>
            </a:r>
            <a:r>
              <a:rPr lang="en-US" sz="2200" dirty="0" err="1" smtClean="0"/>
              <a:t>amrywiaeth</a:t>
            </a:r>
            <a:r>
              <a:rPr lang="en-US" sz="2200" dirty="0" smtClean="0"/>
              <a:t> o </a:t>
            </a:r>
            <a:r>
              <a:rPr lang="en-US" sz="2200" dirty="0" err="1" smtClean="0"/>
              <a:t>faterion</a:t>
            </a:r>
            <a:r>
              <a:rPr lang="en-US" sz="2200" dirty="0" smtClean="0"/>
              <a:t> y </a:t>
            </a:r>
            <a:r>
              <a:rPr lang="en-US" sz="2200" dirty="0" err="1" smtClean="0"/>
              <a:t>maent</a:t>
            </a:r>
            <a:r>
              <a:rPr lang="en-US" sz="2200" dirty="0" smtClean="0"/>
              <a:t> </a:t>
            </a:r>
            <a:r>
              <a:rPr lang="en-US" sz="2200" dirty="0" err="1" smtClean="0"/>
              <a:t>yn</a:t>
            </a:r>
            <a:r>
              <a:rPr lang="en-US" sz="2200" dirty="0" smtClean="0"/>
              <a:t> </a:t>
            </a:r>
            <a:r>
              <a:rPr lang="en-US" sz="2200" dirty="0" err="1" smtClean="0"/>
              <a:t>ymdrin</a:t>
            </a:r>
            <a:r>
              <a:rPr lang="en-US" sz="2200" dirty="0" smtClean="0"/>
              <a:t> </a:t>
            </a:r>
            <a:r>
              <a:rPr lang="en-US" sz="2200" dirty="0" err="1" smtClean="0"/>
              <a:t>â</a:t>
            </a:r>
            <a:r>
              <a:rPr lang="en-US" sz="2200" dirty="0" smtClean="0"/>
              <a:t> </a:t>
            </a:r>
            <a:r>
              <a:rPr lang="en-US" sz="2200" dirty="0" err="1" smtClean="0"/>
              <a:t>hwy</a:t>
            </a:r>
            <a:r>
              <a:rPr lang="en-US" sz="2200" dirty="0" smtClean="0"/>
              <a:t> </a:t>
            </a:r>
            <a:r>
              <a:rPr lang="en-US" sz="2200" dirty="0" err="1" smtClean="0"/>
              <a:t>yn</a:t>
            </a:r>
            <a:r>
              <a:rPr lang="en-US" sz="2200" dirty="0" smtClean="0"/>
              <a:t> </a:t>
            </a:r>
            <a:r>
              <a:rPr lang="en-US" sz="2200" dirty="0" err="1" smtClean="0"/>
              <a:t>amrywio</a:t>
            </a:r>
            <a:r>
              <a:rPr lang="en-US" sz="2200" dirty="0" smtClean="0"/>
              <a:t> o </a:t>
            </a:r>
            <a:r>
              <a:rPr lang="en-US" sz="2200" dirty="0" err="1" smtClean="0"/>
              <a:t>brydlondeb</a:t>
            </a:r>
            <a:r>
              <a:rPr lang="en-US" sz="2200" dirty="0" smtClean="0"/>
              <a:t>, </a:t>
            </a:r>
            <a:r>
              <a:rPr lang="en-US" sz="2200" dirty="0" err="1" smtClean="0"/>
              <a:t>absenoldeb</a:t>
            </a:r>
            <a:r>
              <a:rPr lang="en-US" sz="2200" dirty="0" smtClean="0"/>
              <a:t>, </a:t>
            </a:r>
            <a:r>
              <a:rPr lang="en-US" sz="2200" dirty="0" err="1" smtClean="0"/>
              <a:t>bwlio</a:t>
            </a:r>
            <a:r>
              <a:rPr lang="en-US" sz="2200" dirty="0" smtClean="0"/>
              <a:t>, </a:t>
            </a:r>
            <a:r>
              <a:rPr lang="en-US" sz="2200" dirty="0" err="1" smtClean="0"/>
              <a:t>ymddygiad</a:t>
            </a:r>
            <a:r>
              <a:rPr lang="en-US" sz="2200" dirty="0" smtClean="0"/>
              <a:t> </a:t>
            </a:r>
            <a:r>
              <a:rPr lang="en-US" sz="2200" dirty="0" err="1" smtClean="0"/>
              <a:t>heriol</a:t>
            </a:r>
            <a:r>
              <a:rPr lang="en-US" sz="2200" dirty="0" smtClean="0"/>
              <a:t> a </a:t>
            </a:r>
            <a:r>
              <a:rPr lang="en-US" sz="2200" dirty="0" err="1" smtClean="0"/>
              <a:t>cham-drin</a:t>
            </a:r>
            <a:r>
              <a:rPr lang="en-US" sz="2200" dirty="0" smtClean="0"/>
              <a:t>, </a:t>
            </a:r>
            <a:r>
              <a:rPr lang="en-US" sz="2200" dirty="0" err="1" smtClean="0"/>
              <a:t>i</a:t>
            </a:r>
            <a:r>
              <a:rPr lang="en-US" sz="2200" dirty="0" smtClean="0"/>
              <a:t> </a:t>
            </a:r>
            <a:r>
              <a:rPr lang="en-US" sz="2200" dirty="0" err="1" smtClean="0"/>
              <a:t>weithio</a:t>
            </a:r>
            <a:r>
              <a:rPr lang="en-US" sz="2200" dirty="0" smtClean="0"/>
              <a:t> </a:t>
            </a:r>
            <a:r>
              <a:rPr lang="en-US" sz="2200" dirty="0" err="1" smtClean="0"/>
              <a:t>gyda</a:t>
            </a:r>
            <a:r>
              <a:rPr lang="en-US" sz="2200" dirty="0" smtClean="0"/>
              <a:t> </a:t>
            </a:r>
            <a:r>
              <a:rPr lang="en-US" sz="2200" dirty="0" err="1" smtClean="0"/>
              <a:t>disgyblion</a:t>
            </a:r>
            <a:r>
              <a:rPr lang="en-US" sz="2200" dirty="0" smtClean="0"/>
              <a:t> </a:t>
            </a:r>
            <a:r>
              <a:rPr lang="en-US" sz="2200" dirty="0" err="1" smtClean="0"/>
              <a:t>galluog</a:t>
            </a:r>
            <a:r>
              <a:rPr lang="en-US" sz="2200" dirty="0" smtClean="0"/>
              <a:t> a </a:t>
            </a:r>
            <a:r>
              <a:rPr lang="en-US" sz="2200" dirty="0" err="1" smtClean="0"/>
              <a:t>dawnus</a:t>
            </a:r>
            <a:r>
              <a:rPr lang="en-US" sz="2200" dirty="0" smtClean="0"/>
              <a:t> </a:t>
            </a:r>
            <a:r>
              <a:rPr lang="en-US" sz="2200" dirty="0" err="1" smtClean="0"/>
              <a:t>sy'n</a:t>
            </a:r>
            <a:r>
              <a:rPr lang="en-US" sz="2200" dirty="0" smtClean="0"/>
              <a:t> </a:t>
            </a:r>
            <a:r>
              <a:rPr lang="en-US" sz="2200" dirty="0" err="1" smtClean="0"/>
              <a:t>profi</a:t>
            </a:r>
            <a:r>
              <a:rPr lang="en-US" sz="2200" dirty="0" smtClean="0"/>
              <a:t> </a:t>
            </a:r>
            <a:r>
              <a:rPr lang="en-US" sz="2200" dirty="0" err="1" smtClean="0"/>
              <a:t>anawsterau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14220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0858" y="463247"/>
            <a:ext cx="7729728" cy="1188720"/>
          </a:xfrm>
          <a:noFill/>
        </p:spPr>
        <p:txBody>
          <a:bodyPr/>
          <a:lstStyle/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Cyfrifoldebau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nodweddiadol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96" y="1930122"/>
            <a:ext cx="10958051" cy="3526782"/>
          </a:xfrm>
        </p:spPr>
        <p:txBody>
          <a:bodyPr>
            <a:noAutofit/>
          </a:bodyPr>
          <a:lstStyle/>
          <a:p>
            <a:r>
              <a:rPr lang="en-US" sz="2000" dirty="0" err="1"/>
              <a:t>gweithio</a:t>
            </a:r>
            <a:r>
              <a:rPr lang="en-US" sz="2000" dirty="0"/>
              <a:t> </a:t>
            </a:r>
            <a:r>
              <a:rPr lang="en-US" sz="2000" dirty="0" err="1"/>
              <a:t>gyda</a:t>
            </a:r>
            <a:r>
              <a:rPr lang="en-US" sz="2000" dirty="0"/>
              <a:t> staff 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err="1"/>
              <a:t>ysgol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ddewis</a:t>
            </a:r>
            <a:r>
              <a:rPr lang="en-US" sz="2000" dirty="0"/>
              <a:t> </a:t>
            </a:r>
            <a:r>
              <a:rPr lang="en-US" sz="2000" dirty="0" err="1"/>
              <a:t>myfyrwyr</a:t>
            </a:r>
            <a:r>
              <a:rPr lang="en-US" sz="2000" dirty="0"/>
              <a:t> </a:t>
            </a:r>
            <a:r>
              <a:rPr lang="en-US" sz="2000" dirty="0" err="1"/>
              <a:t>i'w</a:t>
            </a:r>
            <a:r>
              <a:rPr lang="en-US" sz="2000" dirty="0"/>
              <a:t> </a:t>
            </a:r>
            <a:r>
              <a:rPr lang="en-US" sz="2000" dirty="0" err="1" smtClean="0"/>
              <a:t>mentora</a:t>
            </a:r>
            <a:r>
              <a:rPr lang="en-US" sz="2000" dirty="0" smtClean="0"/>
              <a:t> </a:t>
            </a:r>
          </a:p>
          <a:p>
            <a:r>
              <a:rPr lang="en-US" sz="2000" dirty="0" err="1" smtClean="0"/>
              <a:t>trafod</a:t>
            </a:r>
            <a:r>
              <a:rPr lang="en-US" sz="2000" dirty="0" smtClean="0"/>
              <a:t> </a:t>
            </a:r>
            <a:r>
              <a:rPr lang="en-US" sz="2000" dirty="0" err="1"/>
              <a:t>nodau</a:t>
            </a:r>
            <a:r>
              <a:rPr lang="en-US" sz="2000" dirty="0"/>
              <a:t> </a:t>
            </a:r>
            <a:r>
              <a:rPr lang="en-US" sz="2000" dirty="0" err="1"/>
              <a:t>mentora</a:t>
            </a:r>
            <a:r>
              <a:rPr lang="en-US" sz="2000" dirty="0"/>
              <a:t> </a:t>
            </a:r>
            <a:r>
              <a:rPr lang="en-US" sz="2000" dirty="0" err="1"/>
              <a:t>gyda</a:t>
            </a:r>
            <a:r>
              <a:rPr lang="en-US" sz="2000" dirty="0"/>
              <a:t> </a:t>
            </a:r>
            <a:r>
              <a:rPr lang="en-US" sz="2000" dirty="0" err="1" smtClean="0"/>
              <a:t>disgyblion</a:t>
            </a:r>
            <a:endParaRPr lang="en-US" sz="2000" dirty="0" smtClean="0"/>
          </a:p>
          <a:p>
            <a:r>
              <a:rPr lang="en-US" sz="2000" dirty="0" err="1" smtClean="0"/>
              <a:t>cefnogi</a:t>
            </a:r>
            <a:r>
              <a:rPr lang="en-US" sz="2000" dirty="0" smtClean="0"/>
              <a:t> </a:t>
            </a:r>
            <a:r>
              <a:rPr lang="en-US" sz="2000" dirty="0" err="1"/>
              <a:t>disgyblion</a:t>
            </a:r>
            <a:r>
              <a:rPr lang="en-US" sz="2000" dirty="0"/>
              <a:t> y </a:t>
            </a:r>
            <a:r>
              <a:rPr lang="en-US" sz="2000" dirty="0" err="1"/>
              <a:t>tu</a:t>
            </a:r>
            <a:r>
              <a:rPr lang="en-US" sz="2000" dirty="0"/>
              <a:t> </a:t>
            </a:r>
            <a:r>
              <a:rPr lang="en-US" sz="2000" dirty="0" err="1"/>
              <a:t>mewn</a:t>
            </a:r>
            <a:r>
              <a:rPr lang="en-US" sz="2000" dirty="0"/>
              <a:t> </a:t>
            </a:r>
            <a:r>
              <a:rPr lang="en-US" sz="2000" dirty="0" err="1"/>
              <a:t>a'r</a:t>
            </a:r>
            <a:r>
              <a:rPr lang="en-US" sz="2000" dirty="0"/>
              <a:t> </a:t>
            </a:r>
            <a:r>
              <a:rPr lang="en-US" sz="2000" dirty="0" err="1"/>
              <a:t>tu</a:t>
            </a:r>
            <a:r>
              <a:rPr lang="en-US" sz="2000" dirty="0"/>
              <a:t> </a:t>
            </a:r>
            <a:r>
              <a:rPr lang="en-US" sz="2000" dirty="0" err="1"/>
              <a:t>allan</a:t>
            </a:r>
            <a:r>
              <a:rPr lang="en-US" sz="2000" dirty="0"/>
              <a:t> </a:t>
            </a:r>
            <a:r>
              <a:rPr lang="en-US" sz="2000" dirty="0" err="1"/>
              <a:t>i'r</a:t>
            </a:r>
            <a:r>
              <a:rPr lang="en-US" sz="2000" dirty="0"/>
              <a:t> </a:t>
            </a:r>
            <a:r>
              <a:rPr lang="en-US" sz="2000" dirty="0" err="1"/>
              <a:t>ystafell</a:t>
            </a:r>
            <a:r>
              <a:rPr lang="en-US" sz="2000" dirty="0"/>
              <a:t> </a:t>
            </a:r>
            <a:r>
              <a:rPr lang="en-US" sz="2000" dirty="0" err="1" smtClean="0"/>
              <a:t>ddosbarth</a:t>
            </a:r>
            <a:r>
              <a:rPr lang="en-US" sz="2000" dirty="0" smtClean="0"/>
              <a:t> </a:t>
            </a:r>
          </a:p>
          <a:p>
            <a:r>
              <a:rPr lang="en-US" sz="2000" dirty="0" err="1" smtClean="0"/>
              <a:t>cytuno</a:t>
            </a:r>
            <a:r>
              <a:rPr lang="en-US" sz="2000" dirty="0" smtClean="0"/>
              <a:t> </a:t>
            </a:r>
            <a:r>
              <a:rPr lang="en-US" sz="2000" dirty="0"/>
              <a:t>ac </a:t>
            </a:r>
            <a:r>
              <a:rPr lang="en-US" sz="2000" dirty="0" err="1"/>
              <a:t>ysgrifennu</a:t>
            </a:r>
            <a:r>
              <a:rPr lang="en-US" sz="2000" dirty="0"/>
              <a:t> </a:t>
            </a:r>
            <a:r>
              <a:rPr lang="en-US" sz="2000" dirty="0" err="1"/>
              <a:t>cynlluniau</a:t>
            </a:r>
            <a:r>
              <a:rPr lang="en-US" sz="2000" dirty="0"/>
              <a:t> </a:t>
            </a:r>
            <a:r>
              <a:rPr lang="en-US" sz="2000" dirty="0" err="1" smtClean="0"/>
              <a:t>gweithredu</a:t>
            </a:r>
            <a:endParaRPr lang="en-US" sz="2000" dirty="0" smtClean="0"/>
          </a:p>
          <a:p>
            <a:r>
              <a:rPr lang="en-US" sz="2000" dirty="0" err="1" smtClean="0"/>
              <a:t>ymweld</a:t>
            </a:r>
            <a:r>
              <a:rPr lang="en-US" sz="2000" dirty="0" smtClean="0"/>
              <a:t> </a:t>
            </a:r>
            <a:r>
              <a:rPr lang="en-US" sz="2000" dirty="0" err="1"/>
              <a:t>â</a:t>
            </a:r>
            <a:r>
              <a:rPr lang="en-US" sz="2000" dirty="0"/>
              <a:t> </a:t>
            </a:r>
            <a:r>
              <a:rPr lang="en-US" sz="2000" dirty="0" err="1"/>
              <a:t>chartrefi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siarad</a:t>
            </a:r>
            <a:r>
              <a:rPr lang="en-US" sz="2000" dirty="0"/>
              <a:t> </a:t>
            </a:r>
            <a:r>
              <a:rPr lang="en-US" sz="2000" dirty="0" err="1"/>
              <a:t>â</a:t>
            </a:r>
            <a:r>
              <a:rPr lang="en-US" sz="2000" dirty="0"/>
              <a:t> </a:t>
            </a:r>
            <a:r>
              <a:rPr lang="en-US" sz="2000" dirty="0" err="1"/>
              <a:t>rhieni</a:t>
            </a:r>
            <a:r>
              <a:rPr lang="en-US" sz="2000" dirty="0"/>
              <a:t> am </a:t>
            </a:r>
            <a:r>
              <a:rPr lang="en-US" sz="2000" dirty="0" err="1"/>
              <a:t>faterion</a:t>
            </a:r>
            <a:r>
              <a:rPr lang="en-US" sz="2000" dirty="0"/>
              <a:t> ac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gynnig</a:t>
            </a:r>
            <a:r>
              <a:rPr lang="en-US" sz="2000" dirty="0"/>
              <a:t> </a:t>
            </a:r>
            <a:r>
              <a:rPr lang="en-US" sz="2000" dirty="0" err="1"/>
              <a:t>cyngor</a:t>
            </a:r>
            <a:r>
              <a:rPr lang="en-US" sz="2000" dirty="0"/>
              <a:t> am </a:t>
            </a:r>
            <a:r>
              <a:rPr lang="en-US" sz="2000" dirty="0" err="1"/>
              <a:t>strategaethau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ddelio</a:t>
            </a:r>
            <a:r>
              <a:rPr lang="en-US" sz="2000" dirty="0"/>
              <a:t> </a:t>
            </a:r>
            <a:r>
              <a:rPr lang="en-US" sz="2000" dirty="0" err="1"/>
              <a:t>â</a:t>
            </a:r>
            <a:r>
              <a:rPr lang="en-US" sz="2000" dirty="0"/>
              <a:t> </a:t>
            </a:r>
            <a:r>
              <a:rPr lang="en-US" sz="2000" dirty="0" err="1" smtClean="0"/>
              <a:t>phroblemau</a:t>
            </a:r>
            <a:endParaRPr lang="en-US" sz="2000" dirty="0" smtClean="0"/>
          </a:p>
          <a:p>
            <a:r>
              <a:rPr lang="en-US" sz="2000" dirty="0" err="1" smtClean="0"/>
              <a:t>cysylltu</a:t>
            </a:r>
            <a:r>
              <a:rPr lang="en-US" sz="2000" dirty="0" smtClean="0"/>
              <a:t> </a:t>
            </a:r>
            <a:r>
              <a:rPr lang="en-US" sz="2000" dirty="0"/>
              <a:t>ag </a:t>
            </a:r>
            <a:r>
              <a:rPr lang="en-US" sz="2000" dirty="0" err="1"/>
              <a:t>ysgolion</a:t>
            </a:r>
            <a:r>
              <a:rPr lang="en-US" sz="2000" dirty="0"/>
              <a:t>, </a:t>
            </a:r>
            <a:r>
              <a:rPr lang="en-US" sz="2000" dirty="0" err="1"/>
              <a:t>athrawon</a:t>
            </a:r>
            <a:r>
              <a:rPr lang="en-US" sz="2000" dirty="0"/>
              <a:t>, </a:t>
            </a:r>
            <a:r>
              <a:rPr lang="en-US" sz="2000" dirty="0" err="1"/>
              <a:t>gweithwyr</a:t>
            </a:r>
            <a:r>
              <a:rPr lang="en-US" sz="2000" dirty="0"/>
              <a:t> </a:t>
            </a:r>
            <a:r>
              <a:rPr lang="en-US" sz="2000" dirty="0" err="1"/>
              <a:t>cymdeithasol</a:t>
            </a:r>
            <a:r>
              <a:rPr lang="en-US" sz="2000" dirty="0"/>
              <a:t> a </a:t>
            </a:r>
            <a:r>
              <a:rPr lang="en-US" sz="2000" dirty="0" err="1"/>
              <a:t>seicolegwyr</a:t>
            </a:r>
            <a:r>
              <a:rPr lang="en-US" sz="2000" dirty="0"/>
              <a:t> </a:t>
            </a:r>
            <a:r>
              <a:rPr lang="en-US" sz="2000" dirty="0" err="1"/>
              <a:t>addysg</a:t>
            </a:r>
            <a:r>
              <a:rPr lang="en-US" sz="2000" dirty="0"/>
              <a:t> a </a:t>
            </a:r>
            <a:r>
              <a:rPr lang="en-US" sz="2000" dirty="0" err="1"/>
              <a:t>gwneud</a:t>
            </a:r>
            <a:r>
              <a:rPr lang="en-US" sz="2000" dirty="0"/>
              <a:t> </a:t>
            </a:r>
            <a:r>
              <a:rPr lang="en-US" sz="2000" dirty="0" err="1"/>
              <a:t>atgyfeiriadau</a:t>
            </a:r>
            <a:r>
              <a:rPr lang="en-US" sz="2000" dirty="0"/>
              <a:t> </a:t>
            </a:r>
            <a:r>
              <a:rPr lang="en-US" sz="2000" dirty="0" err="1"/>
              <a:t>lle</a:t>
            </a:r>
            <a:r>
              <a:rPr lang="en-US" sz="2000" dirty="0"/>
              <a:t> </a:t>
            </a:r>
            <a:r>
              <a:rPr lang="en-US" sz="2000" dirty="0" err="1"/>
              <a:t>bo</a:t>
            </a:r>
            <a:r>
              <a:rPr lang="en-US" sz="2000" dirty="0"/>
              <a:t> </a:t>
            </a:r>
            <a:r>
              <a:rPr lang="en-US" sz="2000" dirty="0" err="1"/>
              <a:t>hynny'n</a:t>
            </a:r>
            <a:r>
              <a:rPr lang="en-US" sz="2000" dirty="0"/>
              <a:t> </a:t>
            </a:r>
            <a:r>
              <a:rPr lang="en-US" sz="2000" dirty="0" err="1" smtClean="0"/>
              <a:t>briodol</a:t>
            </a:r>
            <a:endParaRPr lang="en-US" sz="2000" dirty="0" smtClean="0"/>
          </a:p>
          <a:p>
            <a:r>
              <a:rPr lang="en-US" sz="2000" dirty="0" err="1" smtClean="0"/>
              <a:t>trefnu</a:t>
            </a:r>
            <a:r>
              <a:rPr lang="en-US" sz="2000" dirty="0" smtClean="0"/>
              <a:t> </a:t>
            </a:r>
            <a:r>
              <a:rPr lang="en-US" sz="2000" dirty="0"/>
              <a:t>a </a:t>
            </a:r>
            <a:r>
              <a:rPr lang="en-US" sz="2000" dirty="0" err="1"/>
              <a:t>chynnal</a:t>
            </a:r>
            <a:r>
              <a:rPr lang="en-US" sz="2000" dirty="0"/>
              <a:t> </a:t>
            </a:r>
            <a:r>
              <a:rPr lang="en-US" sz="2000" dirty="0" err="1"/>
              <a:t>sesiynau</a:t>
            </a:r>
            <a:r>
              <a:rPr lang="en-US" sz="2000" dirty="0"/>
              <a:t> </a:t>
            </a:r>
            <a:r>
              <a:rPr lang="en-US" sz="2000" dirty="0" err="1"/>
              <a:t>galw</a:t>
            </a:r>
            <a:r>
              <a:rPr lang="en-US" sz="2000" dirty="0"/>
              <a:t> </a:t>
            </a:r>
            <a:r>
              <a:rPr lang="en-US" sz="2000" dirty="0" err="1"/>
              <a:t>heibio</a:t>
            </a:r>
            <a:r>
              <a:rPr lang="en-US" sz="2000" dirty="0"/>
              <a:t> a </a:t>
            </a:r>
            <a:r>
              <a:rPr lang="en-US" sz="2000" dirty="0" err="1"/>
              <a:t>digwyddiadau</a:t>
            </a:r>
            <a:r>
              <a:rPr lang="en-US" sz="2000" dirty="0"/>
              <a:t> </a:t>
            </a:r>
            <a:r>
              <a:rPr lang="en-US" sz="2000" dirty="0" err="1"/>
              <a:t>cerdd</a:t>
            </a:r>
            <a:r>
              <a:rPr lang="en-US" sz="2000" dirty="0"/>
              <a:t> a </a:t>
            </a:r>
            <a:r>
              <a:rPr lang="en-US" sz="2000" dirty="0" err="1"/>
              <a:t>chwaraeon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 smtClean="0"/>
              <a:t>ddisgyblion</a:t>
            </a:r>
            <a:endParaRPr lang="en-US" sz="2000" dirty="0" smtClean="0"/>
          </a:p>
          <a:p>
            <a:r>
              <a:rPr lang="en-US" sz="2000" dirty="0" err="1" smtClean="0"/>
              <a:t>cynorthwyo</a:t>
            </a:r>
            <a:r>
              <a:rPr lang="en-US" sz="2000" dirty="0" smtClean="0"/>
              <a:t> </a:t>
            </a:r>
            <a:r>
              <a:rPr lang="en-US" sz="2000" dirty="0" err="1"/>
              <a:t>disgyblion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drosglwyddo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addysg</a:t>
            </a:r>
            <a:r>
              <a:rPr lang="en-US" sz="2000" dirty="0"/>
              <a:t> </a:t>
            </a:r>
            <a:r>
              <a:rPr lang="en-US" sz="2000" dirty="0" err="1" smtClean="0"/>
              <a:t>uwchradd</a:t>
            </a:r>
            <a:endParaRPr lang="en-US" sz="2000" dirty="0" smtClean="0"/>
          </a:p>
          <a:p>
            <a:r>
              <a:rPr lang="en-US" sz="2000" dirty="0" err="1" smtClean="0"/>
              <a:t>helpu</a:t>
            </a:r>
            <a:r>
              <a:rPr lang="en-US" sz="2000" dirty="0" smtClean="0"/>
              <a:t> </a:t>
            </a:r>
            <a:r>
              <a:rPr lang="en-US" sz="2000" dirty="0" err="1"/>
              <a:t>disgyblion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gynyddu</a:t>
            </a:r>
            <a:r>
              <a:rPr lang="en-US" sz="2000" dirty="0"/>
              <a:t> </a:t>
            </a:r>
            <a:r>
              <a:rPr lang="en-US" sz="2000" dirty="0" err="1"/>
              <a:t>eu</a:t>
            </a:r>
            <a:r>
              <a:rPr lang="en-US" sz="2000" dirty="0"/>
              <a:t> </a:t>
            </a:r>
            <a:r>
              <a:rPr lang="en-US" sz="2000" dirty="0" err="1"/>
              <a:t>hyder</a:t>
            </a:r>
            <a:r>
              <a:rPr lang="en-US" sz="2000" dirty="0"/>
              <a:t> </a:t>
            </a:r>
            <a:r>
              <a:rPr lang="en-US" sz="2000" dirty="0" err="1"/>
              <a:t>a'u</a:t>
            </a:r>
            <a:r>
              <a:rPr lang="en-US" sz="2000" dirty="0"/>
              <a:t> </a:t>
            </a:r>
            <a:r>
              <a:rPr lang="en-US" sz="2000" dirty="0" err="1"/>
              <a:t>hunan-barch</a:t>
            </a:r>
            <a:r>
              <a:rPr lang="en-US" sz="2000" dirty="0"/>
              <a:t> </a:t>
            </a:r>
            <a:r>
              <a:rPr lang="en-US" sz="2000" dirty="0" err="1"/>
              <a:t>trwy</a:t>
            </a:r>
            <a:r>
              <a:rPr lang="en-US" sz="2000" dirty="0"/>
              <a:t> </a:t>
            </a:r>
            <a:r>
              <a:rPr lang="en-US" sz="2000" dirty="0" err="1"/>
              <a:t>wrando</a:t>
            </a:r>
            <a:r>
              <a:rPr lang="en-US" sz="2000" dirty="0"/>
              <a:t> </a:t>
            </a:r>
            <a:r>
              <a:rPr lang="en-US" sz="2000" dirty="0" err="1"/>
              <a:t>arnynt</a:t>
            </a:r>
            <a:r>
              <a:rPr lang="en-US" sz="2000" dirty="0"/>
              <a:t> a </a:t>
            </a:r>
            <a:r>
              <a:rPr lang="en-US" sz="2000" dirty="0" err="1"/>
              <a:t>dyfeisio</a:t>
            </a:r>
            <a:r>
              <a:rPr lang="en-US" sz="2000" dirty="0"/>
              <a:t> </a:t>
            </a:r>
            <a:r>
              <a:rPr lang="en-US" sz="2000" dirty="0" err="1"/>
              <a:t>strategaethau</a:t>
            </a:r>
            <a:r>
              <a:rPr lang="en-US" sz="2000" dirty="0"/>
              <a:t> </a:t>
            </a:r>
            <a:r>
              <a:rPr lang="en-US" sz="2000" dirty="0" err="1"/>
              <a:t>priodol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4716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0858" y="463247"/>
            <a:ext cx="7729728" cy="1188720"/>
          </a:xfrm>
          <a:noFill/>
        </p:spPr>
        <p:txBody>
          <a:bodyPr/>
          <a:lstStyle/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Sgiliau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allweddol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ar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gyfer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mentriaid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dysgu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180" y="2890683"/>
            <a:ext cx="10958051" cy="3008671"/>
          </a:xfrm>
        </p:spPr>
        <p:txBody>
          <a:bodyPr numCol="2">
            <a:noAutofit/>
          </a:bodyPr>
          <a:lstStyle/>
          <a:p>
            <a:r>
              <a:rPr lang="en-US" sz="2400" dirty="0" err="1" smtClean="0"/>
              <a:t>Aeddfedrwydd</a:t>
            </a:r>
            <a:endParaRPr lang="en-US" sz="2400" dirty="0" smtClean="0"/>
          </a:p>
          <a:p>
            <a:r>
              <a:rPr lang="en-US" sz="2400" dirty="0" err="1" smtClean="0"/>
              <a:t>Sgiliau</a:t>
            </a:r>
            <a:r>
              <a:rPr lang="en-US" sz="2400" dirty="0" smtClean="0"/>
              <a:t> </a:t>
            </a:r>
            <a:r>
              <a:rPr lang="en-US" sz="2400" dirty="0" err="1" smtClean="0"/>
              <a:t>rhyngbersonol</a:t>
            </a:r>
            <a:endParaRPr lang="en-US" sz="2400" dirty="0" smtClean="0"/>
          </a:p>
          <a:p>
            <a:r>
              <a:rPr lang="en-US" sz="2400" dirty="0" err="1" smtClean="0"/>
              <a:t>Sgiliau</a:t>
            </a:r>
            <a:r>
              <a:rPr lang="en-US" sz="2400" dirty="0" smtClean="0"/>
              <a:t> </a:t>
            </a:r>
            <a:r>
              <a:rPr lang="en-US" sz="2400" dirty="0" err="1" smtClean="0"/>
              <a:t>gwrando</a:t>
            </a:r>
            <a:endParaRPr lang="en-US" sz="2400" dirty="0" smtClean="0"/>
          </a:p>
          <a:p>
            <a:r>
              <a:rPr lang="en-US" sz="2400" dirty="0" err="1" smtClean="0"/>
              <a:t>Sgiliau</a:t>
            </a:r>
            <a:r>
              <a:rPr lang="en-US" sz="2400" dirty="0" smtClean="0"/>
              <a:t> </a:t>
            </a:r>
            <a:r>
              <a:rPr lang="en-US" sz="2400" dirty="0" err="1" smtClean="0"/>
              <a:t>trefnu</a:t>
            </a:r>
            <a:endParaRPr lang="en-US" sz="2400" dirty="0" smtClean="0"/>
          </a:p>
          <a:p>
            <a:r>
              <a:rPr lang="en-US" sz="2400" dirty="0" err="1" smtClean="0"/>
              <a:t>Sgiliau</a:t>
            </a:r>
            <a:r>
              <a:rPr lang="en-US" sz="2400" dirty="0" smtClean="0"/>
              <a:t> </a:t>
            </a:r>
            <a:r>
              <a:rPr lang="en-US" sz="2400" dirty="0" err="1"/>
              <a:t>datrys</a:t>
            </a:r>
            <a:r>
              <a:rPr lang="en-US" sz="2400" dirty="0"/>
              <a:t> </a:t>
            </a:r>
            <a:r>
              <a:rPr lang="en-US" sz="2400" dirty="0" err="1" smtClean="0"/>
              <a:t>problemau</a:t>
            </a:r>
            <a:endParaRPr lang="en-US" sz="2400" dirty="0" smtClean="0"/>
          </a:p>
          <a:p>
            <a:r>
              <a:rPr lang="en-US" sz="2400" dirty="0" err="1" smtClean="0"/>
              <a:t>Sgiliau</a:t>
            </a:r>
            <a:r>
              <a:rPr lang="en-US" sz="2400" dirty="0" smtClean="0"/>
              <a:t> </a:t>
            </a:r>
            <a:r>
              <a:rPr lang="en-US" sz="2400" dirty="0" err="1" smtClean="0"/>
              <a:t>cyfathrebu</a:t>
            </a:r>
            <a:endParaRPr lang="en-US" sz="2400" dirty="0" smtClean="0"/>
          </a:p>
          <a:p>
            <a:r>
              <a:rPr lang="en-US" sz="2400" dirty="0" err="1" smtClean="0"/>
              <a:t>Pendantrwydd</a:t>
            </a:r>
            <a:endParaRPr lang="en-US" sz="2400" dirty="0" smtClean="0"/>
          </a:p>
          <a:p>
            <a:r>
              <a:rPr lang="en-US" sz="2400" dirty="0" err="1" smtClean="0"/>
              <a:t>Gwydnwch</a:t>
            </a:r>
            <a:endParaRPr lang="en-US" sz="2400" dirty="0" smtClean="0"/>
          </a:p>
          <a:p>
            <a:r>
              <a:rPr lang="en-US" sz="2400" dirty="0" smtClean="0"/>
              <a:t>Dull </a:t>
            </a:r>
            <a:r>
              <a:rPr lang="en-US" sz="2400" dirty="0" err="1" smtClean="0"/>
              <a:t>anfeirniadol</a:t>
            </a:r>
            <a:endParaRPr lang="en-US" sz="2400" dirty="0" smtClean="0"/>
          </a:p>
          <a:p>
            <a:r>
              <a:rPr lang="en-US" sz="2400" dirty="0" smtClean="0"/>
              <a:t>Y </a:t>
            </a:r>
            <a:r>
              <a:rPr lang="en-US" sz="2400" dirty="0" err="1"/>
              <a:t>gallu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uniaethu</a:t>
            </a:r>
            <a:r>
              <a:rPr lang="en-US" sz="2400" dirty="0"/>
              <a:t> </a:t>
            </a:r>
            <a:r>
              <a:rPr lang="en-US" sz="2400" dirty="0" err="1"/>
              <a:t>â</a:t>
            </a:r>
            <a:r>
              <a:rPr lang="en-US" sz="2400" dirty="0"/>
              <a:t> </a:t>
            </a:r>
            <a:r>
              <a:rPr lang="en-US" sz="2400" dirty="0" err="1"/>
              <a:t>phobl</a:t>
            </a:r>
            <a:r>
              <a:rPr lang="en-US" sz="2400" dirty="0"/>
              <a:t> </a:t>
            </a:r>
            <a:r>
              <a:rPr lang="en-US" sz="2400" dirty="0" err="1"/>
              <a:t>ifanc</a:t>
            </a:r>
            <a:r>
              <a:rPr lang="en-US" sz="2400" dirty="0"/>
              <a:t> a </a:t>
            </a:r>
            <a:r>
              <a:rPr lang="en-US" sz="2400" dirty="0" err="1"/>
              <a:t>gweithredu</a:t>
            </a:r>
            <a:r>
              <a:rPr lang="en-US" sz="2400" dirty="0"/>
              <a:t> </a:t>
            </a:r>
            <a:r>
              <a:rPr lang="en-US" sz="2400" dirty="0" err="1"/>
              <a:t>fel</a:t>
            </a:r>
            <a:r>
              <a:rPr lang="en-US" sz="2400" dirty="0"/>
              <a:t> model </a:t>
            </a:r>
            <a:r>
              <a:rPr lang="en-US" sz="2400" dirty="0" err="1"/>
              <a:t>rôl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7344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0858" y="463247"/>
            <a:ext cx="7729728" cy="1188720"/>
          </a:xfrm>
          <a:noFill/>
        </p:spPr>
        <p:txBody>
          <a:bodyPr/>
          <a:lstStyle/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damcaniaethau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6" y="2384807"/>
            <a:ext cx="5448804" cy="36325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9716" y="6415548"/>
            <a:ext cx="3495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https://</a:t>
            </a:r>
            <a:r>
              <a:rPr lang="en-US" sz="1000" dirty="0" err="1" smtClean="0"/>
              <a:t>www.verywellmind.com</a:t>
            </a:r>
            <a:r>
              <a:rPr lang="en-US" sz="1000" dirty="0" smtClean="0"/>
              <a:t>/what-is-maslows-hierarchy-of-needs-4136760</a:t>
            </a:r>
            <a:endParaRPr lang="en-US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6944947" y="6350074"/>
            <a:ext cx="3495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https://</a:t>
            </a:r>
            <a:r>
              <a:rPr lang="en-US" sz="1000" dirty="0" err="1" smtClean="0"/>
              <a:t>study.com</a:t>
            </a:r>
            <a:r>
              <a:rPr lang="en-US" sz="1000" dirty="0" smtClean="0"/>
              <a:t>/academy/lesson/</a:t>
            </a:r>
            <a:r>
              <a:rPr lang="en-US" sz="1000" dirty="0" err="1" smtClean="0"/>
              <a:t>bronfenbrenners</a:t>
            </a:r>
            <a:r>
              <a:rPr lang="en-US" sz="1000" dirty="0" smtClean="0"/>
              <a:t>-chronosystem-definition-examples-</a:t>
            </a:r>
            <a:r>
              <a:rPr lang="en-US" sz="1000" dirty="0" err="1" smtClean="0"/>
              <a:t>quiz.html</a:t>
            </a:r>
            <a:endParaRPr lang="en-US" sz="1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947" y="2384807"/>
            <a:ext cx="4540671" cy="363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3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0858" y="463247"/>
            <a:ext cx="7729728" cy="1188720"/>
          </a:xfrm>
          <a:noFill/>
        </p:spPr>
        <p:txBody>
          <a:bodyPr/>
          <a:lstStyle/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Gofynion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gyfreithlon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9716" y="6032090"/>
            <a:ext cx="34953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https://</a:t>
            </a:r>
            <a:r>
              <a:rPr lang="en-US" sz="1000" dirty="0" err="1" smtClean="0"/>
              <a:t>www.sharda.ac.in</a:t>
            </a:r>
            <a:r>
              <a:rPr lang="en-US" sz="1000" dirty="0" smtClean="0"/>
              <a:t>/blog/4-main-types-of-law/</a:t>
            </a:r>
            <a:endParaRPr lang="en-US" sz="1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6" y="2597530"/>
            <a:ext cx="6151234" cy="32280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05484" y="3057409"/>
            <a:ext cx="46899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 err="1"/>
              <a:t>G</a:t>
            </a:r>
            <a:r>
              <a:rPr lang="en-US" sz="2400" dirty="0" err="1" smtClean="0"/>
              <a:t>wasanaeth</a:t>
            </a:r>
            <a:r>
              <a:rPr lang="en-US" sz="2400" dirty="0" smtClean="0"/>
              <a:t> </a:t>
            </a:r>
            <a:r>
              <a:rPr lang="en-US" sz="2400" dirty="0" err="1" smtClean="0"/>
              <a:t>datgelu</a:t>
            </a:r>
            <a:r>
              <a:rPr lang="en-US" sz="2400" dirty="0" smtClean="0"/>
              <a:t> a </a:t>
            </a:r>
            <a:r>
              <a:rPr lang="en-US" sz="2400" dirty="0" err="1" smtClean="0"/>
              <a:t>gwahardd</a:t>
            </a:r>
            <a:endParaRPr lang="en-US" sz="2400" dirty="0" smtClean="0"/>
          </a:p>
          <a:p>
            <a:pPr marL="285750" indent="-285750">
              <a:buFont typeface="Arial" charset="0"/>
              <a:buChar char="•"/>
            </a:pPr>
            <a:endParaRPr lang="en-US" sz="2400" dirty="0"/>
          </a:p>
          <a:p>
            <a:pPr marL="285750" indent="-285750">
              <a:buFont typeface="Arial" charset="0"/>
              <a:buChar char="•"/>
            </a:pPr>
            <a:r>
              <a:rPr lang="en-US" sz="2400" dirty="0" err="1"/>
              <a:t>D</a:t>
            </a:r>
            <a:r>
              <a:rPr lang="en-US" sz="2400" dirty="0" err="1" smtClean="0"/>
              <a:t>eddf</a:t>
            </a:r>
            <a:r>
              <a:rPr lang="en-US" sz="2400" dirty="0" smtClean="0"/>
              <a:t> </a:t>
            </a:r>
            <a:r>
              <a:rPr lang="en-US" sz="2400" dirty="0" err="1"/>
              <a:t>diogelu</a:t>
            </a:r>
            <a:r>
              <a:rPr lang="en-US" sz="2400" dirty="0"/>
              <a:t> data </a:t>
            </a:r>
            <a:r>
              <a:rPr lang="en-US" sz="2400" dirty="0" smtClean="0"/>
              <a:t>2018</a:t>
            </a:r>
          </a:p>
          <a:p>
            <a:pPr marL="285750" indent="-285750">
              <a:buFont typeface="Arial" charset="0"/>
              <a:buChar char="•"/>
            </a:pPr>
            <a:endParaRPr lang="en-US" sz="24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2400" dirty="0" err="1"/>
              <a:t>M</a:t>
            </a:r>
            <a:r>
              <a:rPr lang="en-US" sz="2400" dirty="0" err="1" smtClean="0"/>
              <a:t>esur</a:t>
            </a:r>
            <a:r>
              <a:rPr lang="en-US" sz="2400" dirty="0" smtClean="0"/>
              <a:t> </a:t>
            </a:r>
            <a:r>
              <a:rPr lang="en-US" sz="2400" dirty="0" err="1" smtClean="0"/>
              <a:t>hawliau</a:t>
            </a:r>
            <a:r>
              <a:rPr lang="en-US" sz="2400" dirty="0" smtClean="0"/>
              <a:t> plant a </a:t>
            </a:r>
            <a:r>
              <a:rPr lang="en-US" sz="2400" dirty="0" err="1" smtClean="0"/>
              <a:t>phobl</a:t>
            </a:r>
            <a:r>
              <a:rPr lang="en-US" sz="2400" dirty="0" smtClean="0"/>
              <a:t> </a:t>
            </a:r>
            <a:r>
              <a:rPr lang="en-US" sz="2400" dirty="0" err="1" smtClean="0"/>
              <a:t>ifanc</a:t>
            </a:r>
            <a:r>
              <a:rPr lang="en-US" sz="2400" dirty="0" smtClean="0"/>
              <a:t> (</a:t>
            </a:r>
            <a:r>
              <a:rPr lang="en-US" sz="2400" dirty="0" err="1" smtClean="0"/>
              <a:t>Cymru</a:t>
            </a:r>
            <a:r>
              <a:rPr lang="en-US" sz="2400" dirty="0" smtClean="0"/>
              <a:t>) 2011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8019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0858" y="463247"/>
            <a:ext cx="7729728" cy="1188720"/>
          </a:xfrm>
          <a:noFill/>
        </p:spPr>
        <p:txBody>
          <a:bodyPr/>
          <a:lstStyle/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Cyfeirnodi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7923" y="2256503"/>
            <a:ext cx="10456606" cy="405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45691" y="2145358"/>
            <a:ext cx="11056374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Govenment, U., 2019.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Gov.uk.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[Online] </a:t>
            </a:r>
            <a:b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Available at: </a:t>
            </a: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https://www.gov.uk/government/organisations/disclosure-and-barring-service</a:t>
            </a:r>
            <a:b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[Accessed 16 October 2019].</a:t>
            </a:r>
            <a:endParaRPr kumimoji="0" lang="x-none" altLang="x-non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Govenment, W., 2019.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Welsh Assembly Government Seven core aims for children and young people.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[Online] </a:t>
            </a:r>
            <a:b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Available at: </a:t>
            </a: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http://www.assembly.wales/en/bus-home/bus-third-assembly/bus-legislation-third-assembly/bus-leg-measures/business-legislation-measures-rightsofchildren/Pages/business-legislation-measures-rightsofchildren.aspx</a:t>
            </a:r>
            <a:b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[Accessed 16 October 2019].</a:t>
            </a:r>
            <a:endParaRPr kumimoji="0" lang="x-none" altLang="x-non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Huitt, W., 2007. Maslow's hiarachy of needs.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Educational pshychology interactive,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p. 23.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jobs, T., n.d.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Target jobs.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[Online] </a:t>
            </a:r>
            <a:b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Available at: </a:t>
            </a: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https://targetjobs.co.uk/careers-advice/job-descriptions/280539-learning-mentor-job-description</a:t>
            </a:r>
            <a:b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[Accessed 16 October 2019].</a:t>
            </a:r>
            <a:endParaRPr kumimoji="0" lang="x-none" altLang="x-non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Office, I. C., 2018.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Information Commissioner's Office.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[Online] </a:t>
            </a:r>
            <a:b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Available at: </a:t>
            </a: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https://ico.org.uk</a:t>
            </a:r>
            <a:b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x-none" altLang="x-none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[Accessed 16 October 2019].</a:t>
            </a:r>
            <a:endParaRPr kumimoji="0" lang="x-none" altLang="x-non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Sontag, J. C., 1996. Towards a comrehensive theoretical framework for disability reaserch. </a:t>
            </a:r>
            <a:r>
              <a:rPr kumimoji="0" lang="x-none" altLang="x-none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 journal of special education, </a:t>
            </a:r>
            <a:r>
              <a:rPr kumimoji="0" lang="x-none" altLang="x-none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pp. 319-344.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68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92</TotalTime>
  <Words>292</Words>
  <Application>Microsoft Macintosh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Gill Sans MT</vt:lpstr>
      <vt:lpstr>Arial</vt:lpstr>
      <vt:lpstr>Parcel</vt:lpstr>
      <vt:lpstr>PowerPoint Presentation</vt:lpstr>
      <vt:lpstr>Mentoriaid dysgu</vt:lpstr>
      <vt:lpstr>Cyfrifoldebau nodweddiadol</vt:lpstr>
      <vt:lpstr>Sgiliau allweddol ar gyfer mentriaid dysgu</vt:lpstr>
      <vt:lpstr>damcaniaethau</vt:lpstr>
      <vt:lpstr>Gofynion gyfreithlon</vt:lpstr>
      <vt:lpstr>Cyfeirnodi</vt:lpstr>
    </vt:vector>
  </TitlesOfParts>
  <Company/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Mentoriaid dysguMae mentoriaid dysgu yn darparu gwasanaeth cyflenwol i athrawon a staff eraill, gan fynd i'r afael ag anghenion plant sydd angen cymorth i oresgyn rhwystrau i ddysgu, er mwyn cyflawni eu potensial llawn. Maent yn gweithio gydag ystod o ddisgyblion, gan flaenoriaethu'r rhai sydd angen y cymorth mwyaf, yn enwedig y rhai sy'n profi sawl anfantais. Mae'r amrywiaeth o faterion y maent yn ymdrin â hwy yn amrywio o brydlondeb, absenoldeb, bwlio, ymddygiad heriol a cham-drin, i weithio gyda disgyblion galluog a dawnus sy'n profi anawsterau.</dc:title>
  <dc:creator>Microsoft Office User</dc:creator>
  <cp:lastModifiedBy>Microsoft Office User</cp:lastModifiedBy>
  <cp:revision>8</cp:revision>
  <dcterms:created xsi:type="dcterms:W3CDTF">2019-10-16T21:18:04Z</dcterms:created>
  <dcterms:modified xsi:type="dcterms:W3CDTF">2019-10-16T22:50:34Z</dcterms:modified>
</cp:coreProperties>
</file>