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3"/>
  </p:notesMasterIdLst>
  <p:handoutMasterIdLst>
    <p:handoutMasterId r:id="rId64"/>
  </p:handoutMasterIdLst>
  <p:sldIdLst>
    <p:sldId id="363" r:id="rId2"/>
    <p:sldId id="461" r:id="rId3"/>
    <p:sldId id="459" r:id="rId4"/>
    <p:sldId id="462" r:id="rId5"/>
    <p:sldId id="513" r:id="rId6"/>
    <p:sldId id="515" r:id="rId7"/>
    <p:sldId id="514" r:id="rId8"/>
    <p:sldId id="564" r:id="rId9"/>
    <p:sldId id="565" r:id="rId10"/>
    <p:sldId id="566" r:id="rId11"/>
    <p:sldId id="567" r:id="rId12"/>
    <p:sldId id="568" r:id="rId13"/>
    <p:sldId id="569" r:id="rId14"/>
    <p:sldId id="570" r:id="rId15"/>
    <p:sldId id="571" r:id="rId16"/>
    <p:sldId id="572" r:id="rId17"/>
    <p:sldId id="573" r:id="rId18"/>
    <p:sldId id="574" r:id="rId19"/>
    <p:sldId id="575" r:id="rId20"/>
    <p:sldId id="576" r:id="rId21"/>
    <p:sldId id="577" r:id="rId22"/>
    <p:sldId id="578" r:id="rId23"/>
    <p:sldId id="579" r:id="rId24"/>
    <p:sldId id="580" r:id="rId25"/>
    <p:sldId id="384" r:id="rId26"/>
    <p:sldId id="470" r:id="rId27"/>
    <p:sldId id="488" r:id="rId28"/>
    <p:sldId id="581" r:id="rId29"/>
    <p:sldId id="582" r:id="rId30"/>
    <p:sldId id="583" r:id="rId31"/>
    <p:sldId id="584" r:id="rId32"/>
    <p:sldId id="585" r:id="rId33"/>
    <p:sldId id="586" r:id="rId34"/>
    <p:sldId id="587" r:id="rId35"/>
    <p:sldId id="588" r:id="rId36"/>
    <p:sldId id="589" r:id="rId37"/>
    <p:sldId id="591" r:id="rId38"/>
    <p:sldId id="592" r:id="rId39"/>
    <p:sldId id="590" r:id="rId40"/>
    <p:sldId id="593" r:id="rId41"/>
    <p:sldId id="594" r:id="rId42"/>
    <p:sldId id="563" r:id="rId43"/>
    <p:sldId id="492" r:id="rId44"/>
    <p:sldId id="512" r:id="rId45"/>
    <p:sldId id="595" r:id="rId46"/>
    <p:sldId id="596" r:id="rId47"/>
    <p:sldId id="597" r:id="rId48"/>
    <p:sldId id="598" r:id="rId49"/>
    <p:sldId id="599" r:id="rId50"/>
    <p:sldId id="600" r:id="rId51"/>
    <p:sldId id="601" r:id="rId52"/>
    <p:sldId id="602" r:id="rId53"/>
    <p:sldId id="603" r:id="rId54"/>
    <p:sldId id="604" r:id="rId55"/>
    <p:sldId id="609" r:id="rId56"/>
    <p:sldId id="605" r:id="rId57"/>
    <p:sldId id="610" r:id="rId58"/>
    <p:sldId id="606" r:id="rId59"/>
    <p:sldId id="607" r:id="rId60"/>
    <p:sldId id="608" r:id="rId61"/>
    <p:sldId id="611" r:id="rId6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4"/>
            <p14:sldId id="564"/>
            <p14:sldId id="565"/>
            <p14:sldId id="566"/>
            <p14:sldId id="567"/>
            <p14:sldId id="568"/>
            <p14:sldId id="569"/>
            <p14:sldId id="570"/>
            <p14:sldId id="571"/>
            <p14:sldId id="572"/>
            <p14:sldId id="573"/>
            <p14:sldId id="574"/>
            <p14:sldId id="575"/>
            <p14:sldId id="576"/>
            <p14:sldId id="577"/>
            <p14:sldId id="578"/>
            <p14:sldId id="579"/>
            <p14:sldId id="580"/>
            <p14:sldId id="384"/>
            <p14:sldId id="470"/>
            <p14:sldId id="488"/>
            <p14:sldId id="581"/>
            <p14:sldId id="582"/>
            <p14:sldId id="583"/>
            <p14:sldId id="584"/>
            <p14:sldId id="585"/>
            <p14:sldId id="586"/>
            <p14:sldId id="587"/>
            <p14:sldId id="588"/>
            <p14:sldId id="589"/>
            <p14:sldId id="591"/>
            <p14:sldId id="592"/>
            <p14:sldId id="590"/>
            <p14:sldId id="593"/>
            <p14:sldId id="594"/>
            <p14:sldId id="563"/>
            <p14:sldId id="492"/>
            <p14:sldId id="512"/>
            <p14:sldId id="595"/>
            <p14:sldId id="596"/>
            <p14:sldId id="597"/>
            <p14:sldId id="598"/>
            <p14:sldId id="599"/>
            <p14:sldId id="600"/>
            <p14:sldId id="601"/>
            <p14:sldId id="602"/>
            <p14:sldId id="603"/>
            <p14:sldId id="604"/>
            <p14:sldId id="609"/>
          </p14:sldIdLst>
        </p14:section>
        <p14:section name="Untitled Section" id="{3A27C2B7-8EE8-4FE2-8702-C58E305C4D53}">
          <p14:sldIdLst>
            <p14:sldId id="605"/>
            <p14:sldId id="610"/>
            <p14:sldId id="606"/>
            <p14:sldId id="607"/>
            <p14:sldId id="608"/>
            <p14:sldId id="611"/>
          </p14:sldIdLst>
        </p14:section>
        <p14:section name="Untitled Section" id="{4C339046-A7F7-4712-9455-1C5DD4AFB9A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59" autoAdjust="0"/>
    <p:restoredTop sz="94576" autoAdjust="0"/>
  </p:normalViewPr>
  <p:slideViewPr>
    <p:cSldViewPr>
      <p:cViewPr varScale="1">
        <p:scale>
          <a:sx n="63" d="100"/>
          <a:sy n="63" d="100"/>
        </p:scale>
        <p:origin x="14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r-VcHu-wZx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cipd.co.uk/knowledge/strategy/resourcing/survey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ipd.org/uk/knowledge/factsheets/recruitment-factshee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hyperlink" Target="https://www.shl.com/solutions/products/assessment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cipd.org/uk/knowledge/factsheets/selection-factsheet/#7265"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cipd.org/uk/knowledge/factsheets/selection-factshee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hyperlink" Target="https://www.indeed.com/hire/c/info/types-of-interviews" TargetMode="Externa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cipd.org/uk/knowledge/factsheets/recruitment-factsheet/"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viettonkinconsulting.com/hr/attract-and-retain-staff-in-vietnam-hospitality-industry/" TargetMode="External"/><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75556"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4 Lesson 4 </a:t>
            </a:r>
          </a:p>
          <a:p>
            <a:pPr eaLnBrk="1" hangingPunct="1"/>
            <a:r>
              <a:rPr lang="en-GB" altLang="en-US" sz="3000" dirty="0">
                <a:solidFill>
                  <a:srgbClr val="FFFF00"/>
                </a:solidFill>
              </a:rPr>
              <a:t>Recruitment and selection   </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r>
              <a:rPr lang="en-GB" dirty="0"/>
              <a:t>Recruitment and selection  </a:t>
            </a:r>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Recap of previous lesson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r>
              <a:rPr lang="en-GB" sz="2400" dirty="0"/>
              <a:t>Workforce planning </a:t>
            </a:r>
          </a:p>
          <a:p>
            <a:pPr>
              <a:buFont typeface="Wingdings" panose="05000000000000000000" pitchFamily="2" charset="2"/>
              <a:buChar char="ü"/>
            </a:pPr>
            <a:r>
              <a:rPr lang="en-GB" sz="2400" dirty="0"/>
              <a:t>Human capital</a:t>
            </a:r>
          </a:p>
          <a:p>
            <a:pPr>
              <a:buFont typeface="Wingdings" panose="05000000000000000000" pitchFamily="2" charset="2"/>
              <a:buChar char="ü"/>
            </a:pPr>
            <a:r>
              <a:rPr lang="en-GB" sz="2400" dirty="0"/>
              <a:t>Human capital Measurement and approaches</a:t>
            </a:r>
          </a:p>
          <a:p>
            <a:pPr>
              <a:buFont typeface="Wingdings" panose="05000000000000000000" pitchFamily="2" charset="2"/>
              <a:buChar char="ü"/>
            </a:pPr>
            <a:r>
              <a:rPr lang="en-GB" sz="2400" dirty="0"/>
              <a:t>HR Planning </a:t>
            </a:r>
          </a:p>
          <a:p>
            <a:pPr>
              <a:buFont typeface="Wingdings" panose="05000000000000000000" pitchFamily="2" charset="2"/>
              <a:buChar char="ü"/>
            </a:pPr>
            <a:r>
              <a:rPr lang="en-GB" sz="2400" dirty="0"/>
              <a:t> Forecasting </a:t>
            </a:r>
          </a:p>
          <a:p>
            <a:pPr>
              <a:buFont typeface="Wingdings" panose="05000000000000000000" pitchFamily="2" charset="2"/>
              <a:buChar char="ü"/>
            </a:pPr>
            <a:r>
              <a:rPr lang="en-GB" sz="2400" dirty="0"/>
              <a:t>demand and supply Forecasting</a:t>
            </a:r>
          </a:p>
          <a:p>
            <a:pPr>
              <a:buFont typeface="Wingdings" panose="05000000000000000000" pitchFamily="2" charset="2"/>
              <a:buChar char="ü"/>
            </a:pPr>
            <a:r>
              <a:rPr lang="en-GB" sz="2400" dirty="0"/>
              <a:t>Changing the workforce pattern</a:t>
            </a:r>
          </a:p>
          <a:p>
            <a:pPr>
              <a:buFont typeface="Wingdings" panose="05000000000000000000" pitchFamily="2" charset="2"/>
              <a:buChar char="ü"/>
            </a:pPr>
            <a:r>
              <a:rPr lang="en-GB" sz="2400" dirty="0"/>
              <a:t>Flexible organisation </a:t>
            </a:r>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a:xfrm>
            <a:off x="457200" y="274638"/>
            <a:ext cx="8229600" cy="1143000"/>
          </a:xfrm>
        </p:spPr>
        <p:txBody>
          <a:bodyPr wrap="square" anchor="ctr">
            <a:normAutofit/>
          </a:bodyPr>
          <a:lstStyle/>
          <a:p>
            <a:r>
              <a:rPr lang="en-GB" dirty="0"/>
              <a:t>Recruitment and selection </a:t>
            </a:r>
          </a:p>
        </p:txBody>
      </p:sp>
      <p:sp>
        <p:nvSpPr>
          <p:cNvPr id="3" name="Content Placeholder 2">
            <a:extLst>
              <a:ext uri="{FF2B5EF4-FFF2-40B4-BE49-F238E27FC236}">
                <a16:creationId xmlns:a16="http://schemas.microsoft.com/office/drawing/2014/main" id="{0F349C53-6E7B-14F5-6364-C639906A3BDF}"/>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b="1" dirty="0"/>
              <a:t>Recruitment</a:t>
            </a:r>
            <a:r>
              <a:rPr lang="en-GB" sz="2600" dirty="0"/>
              <a:t> is the process of finding and engaging the people the organisation needs.</a:t>
            </a:r>
          </a:p>
          <a:p>
            <a:pPr>
              <a:lnSpc>
                <a:spcPct val="90000"/>
              </a:lnSpc>
            </a:pPr>
            <a:r>
              <a:rPr lang="en-GB" sz="2600" b="1" dirty="0"/>
              <a:t>Selection</a:t>
            </a:r>
            <a:r>
              <a:rPr lang="en-GB" sz="2600" dirty="0"/>
              <a:t> is that part of the recruitment process concerned with deciding which applicants should be appointed </a:t>
            </a:r>
          </a:p>
        </p:txBody>
      </p:sp>
      <p:pic>
        <p:nvPicPr>
          <p:cNvPr id="6" name="Picture 5">
            <a:extLst>
              <a:ext uri="{FF2B5EF4-FFF2-40B4-BE49-F238E27FC236}">
                <a16:creationId xmlns:a16="http://schemas.microsoft.com/office/drawing/2014/main" id="{BDD6D58E-A058-720D-BC4A-C6F60516454B}"/>
              </a:ext>
            </a:extLst>
          </p:cNvPr>
          <p:cNvPicPr>
            <a:picLocks noChangeAspect="1"/>
          </p:cNvPicPr>
          <p:nvPr/>
        </p:nvPicPr>
        <p:blipFill>
          <a:blip r:embed="rId2"/>
          <a:stretch>
            <a:fillRect/>
          </a:stretch>
        </p:blipFill>
        <p:spPr>
          <a:xfrm>
            <a:off x="4648200" y="2080246"/>
            <a:ext cx="4038600" cy="3028950"/>
          </a:xfrm>
          <a:prstGeom prst="rect">
            <a:avLst/>
          </a:prstGeom>
          <a:noFill/>
        </p:spPr>
      </p:pic>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486C0-5155-425D-9FD0-CDB167503CB9}"/>
              </a:ext>
            </a:extLst>
          </p:cNvPr>
          <p:cNvSpPr>
            <a:spLocks noGrp="1"/>
          </p:cNvSpPr>
          <p:nvPr>
            <p:ph type="title"/>
          </p:nvPr>
        </p:nvSpPr>
        <p:spPr/>
        <p:txBody>
          <a:bodyPr/>
          <a:lstStyle/>
          <a:p>
            <a:r>
              <a:rPr lang="en-GB" dirty="0"/>
              <a:t>Aim of recruitment and selection </a:t>
            </a:r>
          </a:p>
        </p:txBody>
      </p:sp>
      <p:sp>
        <p:nvSpPr>
          <p:cNvPr id="3" name="Content Placeholder 2">
            <a:extLst>
              <a:ext uri="{FF2B5EF4-FFF2-40B4-BE49-F238E27FC236}">
                <a16:creationId xmlns:a16="http://schemas.microsoft.com/office/drawing/2014/main" id="{008475EE-A660-8DC7-8133-7149D450D371}"/>
              </a:ext>
            </a:extLst>
          </p:cNvPr>
          <p:cNvSpPr>
            <a:spLocks noGrp="1"/>
          </p:cNvSpPr>
          <p:nvPr>
            <p:ph idx="1"/>
          </p:nvPr>
        </p:nvSpPr>
        <p:spPr/>
        <p:txBody>
          <a:bodyPr/>
          <a:lstStyle/>
          <a:p>
            <a:r>
              <a:rPr lang="en-GB" dirty="0"/>
              <a:t>The aim is to find suitable candidates to fill vacancies and then predict the extend to which they will be able to carry out their job successfully. It involves deciding on the degree to which the characteristics of applicants in terms of their competencies, experience,qualifications,education and training match a person specification  </a:t>
            </a:r>
          </a:p>
        </p:txBody>
      </p:sp>
      <p:sp>
        <p:nvSpPr>
          <p:cNvPr id="4" name="Date Placeholder 3">
            <a:extLst>
              <a:ext uri="{FF2B5EF4-FFF2-40B4-BE49-F238E27FC236}">
                <a16:creationId xmlns:a16="http://schemas.microsoft.com/office/drawing/2014/main" id="{0A0806B1-FB64-E229-3F7E-BFA4DF646C88}"/>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CAEE2766-BD28-BACC-C5CF-F0352C819A8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86925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DF275-4FD7-74D4-4FB3-FAFC4217DEC8}"/>
              </a:ext>
            </a:extLst>
          </p:cNvPr>
          <p:cNvSpPr>
            <a:spLocks noGrp="1"/>
          </p:cNvSpPr>
          <p:nvPr>
            <p:ph type="title"/>
          </p:nvPr>
        </p:nvSpPr>
        <p:spPr/>
        <p:txBody>
          <a:bodyPr/>
          <a:lstStyle/>
          <a:p>
            <a:r>
              <a:rPr lang="en-GB" dirty="0"/>
              <a:t>Recruitment </a:t>
            </a:r>
          </a:p>
        </p:txBody>
      </p:sp>
      <p:sp>
        <p:nvSpPr>
          <p:cNvPr id="3" name="Content Placeholder 2">
            <a:extLst>
              <a:ext uri="{FF2B5EF4-FFF2-40B4-BE49-F238E27FC236}">
                <a16:creationId xmlns:a16="http://schemas.microsoft.com/office/drawing/2014/main" id="{CA595166-A033-D2B8-8592-F72BA7490616}"/>
              </a:ext>
            </a:extLst>
          </p:cNvPr>
          <p:cNvSpPr>
            <a:spLocks noGrp="1"/>
          </p:cNvSpPr>
          <p:nvPr>
            <p:ph idx="1"/>
          </p:nvPr>
        </p:nvSpPr>
        <p:spPr/>
        <p:txBody>
          <a:bodyPr/>
          <a:lstStyle/>
          <a:p>
            <a:r>
              <a:rPr lang="en-US" b="0" i="0" dirty="0">
                <a:solidFill>
                  <a:srgbClr val="000000"/>
                </a:solidFill>
                <a:effectLst/>
                <a:latin typeface="Lato" panose="020F0502020204030203" pitchFamily="34" charset="0"/>
              </a:rPr>
              <a:t>Recruitment is about matching the skills, knowledge, experience and characteristics of a person to the requirements of a particular job in an </a:t>
            </a:r>
            <a:r>
              <a:rPr lang="en-US" b="0" i="0" dirty="0" err="1">
                <a:solidFill>
                  <a:srgbClr val="000000"/>
                </a:solidFill>
                <a:effectLst/>
                <a:latin typeface="Lato" panose="020F0502020204030203" pitchFamily="34" charset="0"/>
              </a:rPr>
              <a:t>organisation</a:t>
            </a:r>
            <a:r>
              <a:rPr lang="en-US" b="0" i="0" dirty="0">
                <a:solidFill>
                  <a:srgbClr val="000000"/>
                </a:solidFill>
                <a:effectLst/>
                <a:latin typeface="Lato" panose="020F0502020204030203" pitchFamily="34" charset="0"/>
              </a:rPr>
              <a:t>.</a:t>
            </a:r>
            <a:endParaRPr lang="en-GB" dirty="0"/>
          </a:p>
        </p:txBody>
      </p:sp>
      <p:sp>
        <p:nvSpPr>
          <p:cNvPr id="4" name="Date Placeholder 3">
            <a:extLst>
              <a:ext uri="{FF2B5EF4-FFF2-40B4-BE49-F238E27FC236}">
                <a16:creationId xmlns:a16="http://schemas.microsoft.com/office/drawing/2014/main" id="{6BF59A1A-AB8C-D73D-DA0C-BFF241A0A546}"/>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279DBF01-20DD-59E3-C8F8-758AE8EB63A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88214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DF390-6A99-303D-C488-125D8C4A7EC4}"/>
              </a:ext>
            </a:extLst>
          </p:cNvPr>
          <p:cNvSpPr>
            <a:spLocks noGrp="1"/>
          </p:cNvSpPr>
          <p:nvPr>
            <p:ph type="title"/>
          </p:nvPr>
        </p:nvSpPr>
        <p:spPr/>
        <p:txBody>
          <a:bodyPr/>
          <a:lstStyle/>
          <a:p>
            <a:r>
              <a:rPr lang="en-GB" dirty="0"/>
              <a:t>Recruiting the right candidate</a:t>
            </a:r>
          </a:p>
        </p:txBody>
      </p:sp>
      <p:sp>
        <p:nvSpPr>
          <p:cNvPr id="3" name="Content Placeholder 2">
            <a:extLst>
              <a:ext uri="{FF2B5EF4-FFF2-40B4-BE49-F238E27FC236}">
                <a16:creationId xmlns:a16="http://schemas.microsoft.com/office/drawing/2014/main" id="{CB7AC6EC-F465-C599-5418-48C270972FED}"/>
              </a:ext>
            </a:extLst>
          </p:cNvPr>
          <p:cNvSpPr>
            <a:spLocks noGrp="1"/>
          </p:cNvSpPr>
          <p:nvPr>
            <p:ph idx="1"/>
          </p:nvPr>
        </p:nvSpPr>
        <p:spPr/>
        <p:txBody>
          <a:bodyPr/>
          <a:lstStyle/>
          <a:p>
            <a:pPr marL="0" indent="0">
              <a:buNone/>
            </a:pPr>
            <a:r>
              <a:rPr lang="en-US" sz="2000" b="0" i="0" dirty="0">
                <a:solidFill>
                  <a:srgbClr val="000000"/>
                </a:solidFill>
                <a:effectLst/>
                <a:latin typeface="Merriweather" panose="00000500000000000000" pitchFamily="2" charset="0"/>
              </a:rPr>
              <a:t>It is important to ensure that the 'right' new employee is fitted to the 'right' job. This calls for particular skills and experience in recruitment of new staff. Fortunately, there are many established procedures and techniques that have been developed to enable those involved in recruitment to carry out the role effectively and professionally.</a:t>
            </a:r>
            <a:br>
              <a:rPr lang="en-US" sz="2000" dirty="0"/>
            </a:br>
            <a:br>
              <a:rPr lang="en-US" sz="2000" dirty="0"/>
            </a:br>
            <a:r>
              <a:rPr lang="en-US" sz="2000" b="0" i="0" dirty="0">
                <a:solidFill>
                  <a:srgbClr val="000000"/>
                </a:solidFill>
                <a:effectLst/>
                <a:latin typeface="Merriweather" panose="00000500000000000000" pitchFamily="2" charset="0"/>
              </a:rPr>
              <a:t>The recruitment process goes from developing a recruitment policy, through to methods of recruitment, to the evaluation of the effectiveness of the actual recruitment that is achieved.</a:t>
            </a:r>
            <a:endParaRPr lang="en-GB" sz="2000" dirty="0"/>
          </a:p>
        </p:txBody>
      </p:sp>
      <p:sp>
        <p:nvSpPr>
          <p:cNvPr id="4" name="Date Placeholder 3">
            <a:extLst>
              <a:ext uri="{FF2B5EF4-FFF2-40B4-BE49-F238E27FC236}">
                <a16:creationId xmlns:a16="http://schemas.microsoft.com/office/drawing/2014/main" id="{6D4AD0F2-CEE4-F5AE-DBB6-02FA11BA5AD2}"/>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131AE24E-F4B8-38F4-2884-131B0040AFB9}"/>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98275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C7DF2-F51E-8D37-FB90-4C47011A2D72}"/>
              </a:ext>
            </a:extLst>
          </p:cNvPr>
          <p:cNvSpPr>
            <a:spLocks noGrp="1"/>
          </p:cNvSpPr>
          <p:nvPr>
            <p:ph type="title"/>
          </p:nvPr>
        </p:nvSpPr>
        <p:spPr/>
        <p:txBody>
          <a:bodyPr/>
          <a:lstStyle/>
          <a:p>
            <a:r>
              <a:rPr lang="en-GB" b="1" i="0" dirty="0">
                <a:solidFill>
                  <a:srgbClr val="000000"/>
                </a:solidFill>
                <a:effectLst/>
                <a:latin typeface="Merriweather" panose="00000500000000000000" pitchFamily="2" charset="0"/>
              </a:rPr>
              <a:t>Recruitment policy and procedures</a:t>
            </a:r>
            <a:endParaRPr lang="en-GB" dirty="0"/>
          </a:p>
        </p:txBody>
      </p:sp>
      <p:sp>
        <p:nvSpPr>
          <p:cNvPr id="3" name="Content Placeholder 2">
            <a:extLst>
              <a:ext uri="{FF2B5EF4-FFF2-40B4-BE49-F238E27FC236}">
                <a16:creationId xmlns:a16="http://schemas.microsoft.com/office/drawing/2014/main" id="{1D283125-35DC-62B8-CAA0-3F3A2C1E163F}"/>
              </a:ext>
            </a:extLst>
          </p:cNvPr>
          <p:cNvSpPr>
            <a:spLocks noGrp="1"/>
          </p:cNvSpPr>
          <p:nvPr>
            <p:ph idx="1"/>
          </p:nvPr>
        </p:nvSpPr>
        <p:spPr/>
        <p:txBody>
          <a:bodyPr/>
          <a:lstStyle/>
          <a:p>
            <a:r>
              <a:rPr lang="en-US" sz="2000" b="0" i="0" dirty="0">
                <a:solidFill>
                  <a:srgbClr val="000000"/>
                </a:solidFill>
                <a:effectLst/>
                <a:latin typeface="Merriweather" panose="00000500000000000000" pitchFamily="2" charset="0"/>
              </a:rPr>
              <a:t>The purpose of recruitment is to buy in and retain the best human resources to meet the </a:t>
            </a:r>
            <a:r>
              <a:rPr lang="en-US" sz="2000" b="0" i="0" dirty="0" err="1">
                <a:solidFill>
                  <a:srgbClr val="000000"/>
                </a:solidFill>
                <a:effectLst/>
                <a:latin typeface="Merriweather" panose="00000500000000000000" pitchFamily="2" charset="0"/>
              </a:rPr>
              <a:t>organisation's</a:t>
            </a:r>
            <a:r>
              <a:rPr lang="en-US" sz="2000" b="0" i="0" dirty="0">
                <a:solidFill>
                  <a:srgbClr val="000000"/>
                </a:solidFill>
                <a:effectLst/>
                <a:latin typeface="Merriweather" panose="00000500000000000000" pitchFamily="2" charset="0"/>
              </a:rPr>
              <a:t> needs. It is important to be clear about :</a:t>
            </a:r>
          </a:p>
          <a:p>
            <a:pPr algn="l" fontAlgn="base">
              <a:buFont typeface="Wingdings" panose="05000000000000000000" pitchFamily="2" charset="2"/>
              <a:buChar char="ü"/>
            </a:pPr>
            <a:r>
              <a:rPr lang="en-US" sz="2000" b="0" i="0" dirty="0">
                <a:solidFill>
                  <a:srgbClr val="000000"/>
                </a:solidFill>
                <a:effectLst/>
                <a:latin typeface="merriweather" panose="00000500000000000000" pitchFamily="2" charset="0"/>
              </a:rPr>
              <a:t>What the job entails?</a:t>
            </a:r>
          </a:p>
          <a:p>
            <a:pPr algn="l" fontAlgn="base">
              <a:buFont typeface="Wingdings" panose="05000000000000000000" pitchFamily="2" charset="2"/>
              <a:buChar char="ü"/>
            </a:pPr>
            <a:endParaRPr lang="en-US" sz="2000" b="0" i="0" dirty="0">
              <a:solidFill>
                <a:srgbClr val="000000"/>
              </a:solidFill>
              <a:effectLst/>
              <a:latin typeface="lato" panose="020F0502020204030203" pitchFamily="34" charset="0"/>
            </a:endParaRPr>
          </a:p>
          <a:p>
            <a:pPr algn="l" fontAlgn="base">
              <a:buFont typeface="Wingdings" panose="05000000000000000000" pitchFamily="2" charset="2"/>
              <a:buChar char="ü"/>
            </a:pPr>
            <a:r>
              <a:rPr lang="en-US" sz="2000" b="0" i="0" dirty="0">
                <a:solidFill>
                  <a:srgbClr val="000000"/>
                </a:solidFill>
                <a:effectLst/>
                <a:latin typeface="merriweather" panose="00000500000000000000" pitchFamily="2" charset="0"/>
              </a:rPr>
              <a:t>Which qualities are required to do the job? </a:t>
            </a:r>
          </a:p>
          <a:p>
            <a:pPr algn="l" fontAlgn="base">
              <a:buFont typeface="Wingdings" panose="05000000000000000000" pitchFamily="2" charset="2"/>
              <a:buChar char="ü"/>
            </a:pPr>
            <a:endParaRPr lang="en-US" sz="2000" b="0" i="0" dirty="0">
              <a:solidFill>
                <a:srgbClr val="000000"/>
              </a:solidFill>
              <a:effectLst/>
              <a:latin typeface="lato" panose="020F0502020204030203" pitchFamily="34" charset="0"/>
            </a:endParaRPr>
          </a:p>
          <a:p>
            <a:pPr algn="l" fontAlgn="base">
              <a:buFont typeface="Wingdings" panose="05000000000000000000" pitchFamily="2" charset="2"/>
              <a:buChar char="ü"/>
            </a:pPr>
            <a:r>
              <a:rPr lang="en-US" sz="2000" b="0" i="0" dirty="0">
                <a:solidFill>
                  <a:srgbClr val="000000"/>
                </a:solidFill>
                <a:effectLst/>
                <a:latin typeface="merriweather" panose="00000500000000000000" pitchFamily="2" charset="0"/>
              </a:rPr>
              <a:t>Which incentives are required to attract, motivate and retain the employee?</a:t>
            </a:r>
          </a:p>
          <a:p>
            <a:pPr marL="0" indent="0">
              <a:buNone/>
            </a:pPr>
            <a:endParaRPr lang="en-US" sz="1200" b="0" i="0" dirty="0">
              <a:solidFill>
                <a:srgbClr val="000000"/>
              </a:solidFill>
              <a:effectLst/>
              <a:latin typeface="Merriweather" panose="00000500000000000000" pitchFamily="2" charset="0"/>
            </a:endParaRPr>
          </a:p>
          <a:p>
            <a:pPr marL="0" indent="0">
              <a:buNone/>
            </a:pPr>
            <a:r>
              <a:rPr lang="en-US" sz="1800" b="0" i="0" dirty="0">
                <a:solidFill>
                  <a:srgbClr val="000000"/>
                </a:solidFill>
                <a:effectLst/>
                <a:latin typeface="Merriweather" panose="00000500000000000000" pitchFamily="2" charset="0"/>
              </a:rPr>
              <a:t>Prior to setting out to achieve these, the </a:t>
            </a:r>
            <a:r>
              <a:rPr lang="en-US" sz="1800" b="0" i="0" dirty="0" err="1">
                <a:solidFill>
                  <a:srgbClr val="000000"/>
                </a:solidFill>
                <a:effectLst/>
                <a:latin typeface="Merriweather" panose="00000500000000000000" pitchFamily="2" charset="0"/>
              </a:rPr>
              <a:t>organisation</a:t>
            </a:r>
            <a:r>
              <a:rPr lang="en-US" sz="1800" b="0" i="0" dirty="0">
                <a:solidFill>
                  <a:srgbClr val="000000"/>
                </a:solidFill>
                <a:effectLst/>
                <a:latin typeface="Merriweather" panose="00000500000000000000" pitchFamily="2" charset="0"/>
              </a:rPr>
              <a:t> and the HR department must establish adequate policies and procedures. </a:t>
            </a:r>
            <a:endParaRPr lang="en-GB" sz="1800" dirty="0"/>
          </a:p>
        </p:txBody>
      </p:sp>
      <p:sp>
        <p:nvSpPr>
          <p:cNvPr id="4" name="Date Placeholder 3">
            <a:extLst>
              <a:ext uri="{FF2B5EF4-FFF2-40B4-BE49-F238E27FC236}">
                <a16:creationId xmlns:a16="http://schemas.microsoft.com/office/drawing/2014/main" id="{B07C1C4C-56CE-152B-B84F-DED304CDCD5C}"/>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0BECE07E-110A-DE8A-D5ED-C45229F68D8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367802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2D2F1-4BC7-4A29-91F1-2CA897043302}"/>
              </a:ext>
            </a:extLst>
          </p:cNvPr>
          <p:cNvSpPr>
            <a:spLocks noGrp="1"/>
          </p:cNvSpPr>
          <p:nvPr>
            <p:ph type="title"/>
          </p:nvPr>
        </p:nvSpPr>
        <p:spPr/>
        <p:txBody>
          <a:bodyPr/>
          <a:lstStyle/>
          <a:p>
            <a:r>
              <a:rPr lang="en-GB" dirty="0"/>
              <a:t>Key part of Recruitment </a:t>
            </a:r>
          </a:p>
        </p:txBody>
      </p:sp>
      <p:sp>
        <p:nvSpPr>
          <p:cNvPr id="3" name="Content Placeholder 2">
            <a:extLst>
              <a:ext uri="{FF2B5EF4-FFF2-40B4-BE49-F238E27FC236}">
                <a16:creationId xmlns:a16="http://schemas.microsoft.com/office/drawing/2014/main" id="{B3C93F0C-432A-315D-83F2-60B9177788DB}"/>
              </a:ext>
            </a:extLst>
          </p:cNvPr>
          <p:cNvSpPr>
            <a:spLocks noGrp="1"/>
          </p:cNvSpPr>
          <p:nvPr>
            <p:ph idx="1"/>
          </p:nvPr>
        </p:nvSpPr>
        <p:spPr/>
        <p:txBody>
          <a:bodyPr/>
          <a:lstStyle/>
          <a:p>
            <a:pPr marL="0" indent="0">
              <a:buNone/>
            </a:pPr>
            <a:r>
              <a:rPr lang="en-US" sz="2400" b="0" i="0" dirty="0">
                <a:solidFill>
                  <a:srgbClr val="000000"/>
                </a:solidFill>
                <a:effectLst/>
                <a:latin typeface="Merriweather" panose="00000500000000000000" pitchFamily="2" charset="0"/>
              </a:rPr>
              <a:t>A key part of the recruitment process is </a:t>
            </a:r>
            <a:r>
              <a:rPr lang="en-US" sz="2400" b="1" i="0" dirty="0">
                <a:solidFill>
                  <a:srgbClr val="000000"/>
                </a:solidFill>
                <a:effectLst/>
                <a:latin typeface="Merriweather" panose="00000500000000000000" pitchFamily="2" charset="0"/>
              </a:rPr>
              <a:t>talent management</a:t>
            </a:r>
            <a:r>
              <a:rPr lang="en-US" sz="2400" b="0" i="0" dirty="0">
                <a:solidFill>
                  <a:srgbClr val="000000"/>
                </a:solidFill>
                <a:effectLst/>
                <a:latin typeface="Merriweather" panose="00000500000000000000" pitchFamily="2" charset="0"/>
              </a:rPr>
              <a:t>.</a:t>
            </a:r>
          </a:p>
          <a:p>
            <a:endParaRPr lang="en-US" sz="2400" b="0" i="0" dirty="0">
              <a:solidFill>
                <a:srgbClr val="000000"/>
              </a:solidFill>
              <a:effectLst/>
              <a:latin typeface="Merriweather" panose="00000500000000000000" pitchFamily="2" charset="0"/>
            </a:endParaRPr>
          </a:p>
          <a:p>
            <a:r>
              <a:rPr lang="en-US" sz="2400" b="0" i="0" dirty="0">
                <a:solidFill>
                  <a:srgbClr val="000000"/>
                </a:solidFill>
                <a:effectLst/>
                <a:latin typeface="Merriweather" panose="00000500000000000000" pitchFamily="2" charset="0"/>
              </a:rPr>
              <a:t>The process of </a:t>
            </a:r>
            <a:r>
              <a:rPr lang="en-US" sz="2400" b="1" i="0" dirty="0">
                <a:solidFill>
                  <a:srgbClr val="000000"/>
                </a:solidFill>
                <a:effectLst/>
                <a:latin typeface="Merriweather" panose="00000500000000000000" pitchFamily="2" charset="0"/>
              </a:rPr>
              <a:t>talent management </a:t>
            </a:r>
            <a:r>
              <a:rPr lang="en-US" sz="2400" b="0" i="0" dirty="0">
                <a:solidFill>
                  <a:srgbClr val="000000"/>
                </a:solidFill>
                <a:effectLst/>
                <a:latin typeface="Merriweather" panose="00000500000000000000" pitchFamily="2" charset="0"/>
              </a:rPr>
              <a:t>is identifying the needs for skills and abilities in an </a:t>
            </a:r>
            <a:r>
              <a:rPr lang="en-US" sz="2400" b="0" i="0" dirty="0" err="1">
                <a:solidFill>
                  <a:srgbClr val="000000"/>
                </a:solidFill>
                <a:effectLst/>
                <a:latin typeface="Merriweather" panose="00000500000000000000" pitchFamily="2" charset="0"/>
              </a:rPr>
              <a:t>organisation</a:t>
            </a:r>
            <a:r>
              <a:rPr lang="en-US" sz="2400" b="0" i="0" dirty="0">
                <a:solidFill>
                  <a:srgbClr val="000000"/>
                </a:solidFill>
                <a:effectLst/>
                <a:latin typeface="Merriweather" panose="00000500000000000000" pitchFamily="2" charset="0"/>
              </a:rPr>
              <a:t>, then meeting those needs and developing the talent that is in the </a:t>
            </a:r>
            <a:r>
              <a:rPr lang="en-US" sz="2400" b="0" i="0" dirty="0" err="1">
                <a:solidFill>
                  <a:srgbClr val="000000"/>
                </a:solidFill>
                <a:effectLst/>
                <a:latin typeface="Merriweather" panose="00000500000000000000" pitchFamily="2" charset="0"/>
              </a:rPr>
              <a:t>organisation</a:t>
            </a:r>
            <a:r>
              <a:rPr lang="en-US" sz="2400" b="0" i="0" dirty="0">
                <a:solidFill>
                  <a:srgbClr val="000000"/>
                </a:solidFill>
                <a:effectLst/>
                <a:latin typeface="Merriweather" panose="00000500000000000000" pitchFamily="2" charset="0"/>
              </a:rPr>
              <a:t>. By focusing on both recruitment and development the full process of talent management is addressed.</a:t>
            </a:r>
          </a:p>
          <a:p>
            <a:r>
              <a:rPr lang="en-US" sz="2400" dirty="0">
                <a:solidFill>
                  <a:srgbClr val="000000"/>
                </a:solidFill>
                <a:latin typeface="Merriweather" panose="00000500000000000000" pitchFamily="2" charset="0"/>
              </a:rPr>
              <a:t>Watch : </a:t>
            </a:r>
            <a:r>
              <a:rPr lang="en-US" sz="1600" dirty="0">
                <a:solidFill>
                  <a:srgbClr val="000000"/>
                </a:solidFill>
                <a:latin typeface="Merriweather" panose="00000500000000000000" pitchFamily="2" charset="0"/>
                <a:hlinkClick r:id="rId2"/>
              </a:rPr>
              <a:t>https://www.youtube.com/watch?v=r-VcHu-wZxE</a:t>
            </a:r>
            <a:endParaRPr lang="en-GB" sz="1600" dirty="0"/>
          </a:p>
        </p:txBody>
      </p:sp>
      <p:sp>
        <p:nvSpPr>
          <p:cNvPr id="4" name="Date Placeholder 3">
            <a:extLst>
              <a:ext uri="{FF2B5EF4-FFF2-40B4-BE49-F238E27FC236}">
                <a16:creationId xmlns:a16="http://schemas.microsoft.com/office/drawing/2014/main" id="{923F04F6-4981-110B-9D75-125218AF16EF}"/>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DF84F4C5-8BE5-E0EF-80D1-530FB8AE2C9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844029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510F2-2B03-F884-0D92-BBD9E5335D2B}"/>
              </a:ext>
            </a:extLst>
          </p:cNvPr>
          <p:cNvSpPr>
            <a:spLocks noGrp="1"/>
          </p:cNvSpPr>
          <p:nvPr>
            <p:ph type="title"/>
          </p:nvPr>
        </p:nvSpPr>
        <p:spPr>
          <a:xfrm>
            <a:off x="457200" y="274638"/>
            <a:ext cx="8229600" cy="1143000"/>
          </a:xfrm>
        </p:spPr>
        <p:txBody>
          <a:bodyPr wrap="square" anchor="ctr">
            <a:normAutofit/>
          </a:bodyPr>
          <a:lstStyle/>
          <a:p>
            <a:r>
              <a:rPr lang="en-GB" dirty="0"/>
              <a:t>Class discussion </a:t>
            </a:r>
          </a:p>
        </p:txBody>
      </p:sp>
      <p:pic>
        <p:nvPicPr>
          <p:cNvPr id="6" name="Picture 5">
            <a:extLst>
              <a:ext uri="{FF2B5EF4-FFF2-40B4-BE49-F238E27FC236}">
                <a16:creationId xmlns:a16="http://schemas.microsoft.com/office/drawing/2014/main" id="{8A4D0656-FB51-4FF4-5064-21C987D43905}"/>
              </a:ext>
            </a:extLst>
          </p:cNvPr>
          <p:cNvPicPr>
            <a:picLocks noChangeAspect="1"/>
          </p:cNvPicPr>
          <p:nvPr/>
        </p:nvPicPr>
        <p:blipFill>
          <a:blip r:embed="rId2"/>
          <a:stretch>
            <a:fillRect/>
          </a:stretch>
        </p:blipFill>
        <p:spPr>
          <a:xfrm>
            <a:off x="457200" y="2248521"/>
            <a:ext cx="4038600" cy="2692400"/>
          </a:xfrm>
          <a:prstGeom prst="rect">
            <a:avLst/>
          </a:prstGeom>
          <a:noFill/>
        </p:spPr>
      </p:pic>
      <p:sp>
        <p:nvSpPr>
          <p:cNvPr id="3" name="Content Placeholder 2">
            <a:extLst>
              <a:ext uri="{FF2B5EF4-FFF2-40B4-BE49-F238E27FC236}">
                <a16:creationId xmlns:a16="http://schemas.microsoft.com/office/drawing/2014/main" id="{E9B90E1F-52BD-06AC-9246-EC260A0094A8}"/>
              </a:ext>
            </a:extLst>
          </p:cNvPr>
          <p:cNvSpPr>
            <a:spLocks noGrp="1"/>
          </p:cNvSpPr>
          <p:nvPr>
            <p:ph sz="half" idx="2"/>
          </p:nvPr>
        </p:nvSpPr>
        <p:spPr>
          <a:xfrm>
            <a:off x="4648200" y="1600201"/>
            <a:ext cx="4038600" cy="3989040"/>
          </a:xfrm>
        </p:spPr>
        <p:txBody>
          <a:bodyPr wrap="square" anchor="t">
            <a:normAutofit/>
          </a:bodyPr>
          <a:lstStyle/>
          <a:p>
            <a:r>
              <a:rPr lang="en-US" b="0" i="0">
                <a:effectLst/>
              </a:rPr>
              <a:t>After watching the video share on the discussion forum anything that surprised you and why.</a:t>
            </a:r>
            <a:endParaRPr lang="en-GB" dirty="0"/>
          </a:p>
        </p:txBody>
      </p:sp>
      <p:sp>
        <p:nvSpPr>
          <p:cNvPr id="4" name="Date Placeholder 3">
            <a:extLst>
              <a:ext uri="{FF2B5EF4-FFF2-40B4-BE49-F238E27FC236}">
                <a16:creationId xmlns:a16="http://schemas.microsoft.com/office/drawing/2014/main" id="{6F602BB1-FFF3-3322-587C-9DFC141D469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EBAB8DAB-5AB1-BFC4-C67E-7761E99EB9B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152411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0DE85-6110-A44F-7673-2961502A1775}"/>
              </a:ext>
            </a:extLst>
          </p:cNvPr>
          <p:cNvSpPr>
            <a:spLocks noGrp="1"/>
          </p:cNvSpPr>
          <p:nvPr>
            <p:ph type="title"/>
          </p:nvPr>
        </p:nvSpPr>
        <p:spPr/>
        <p:txBody>
          <a:bodyPr/>
          <a:lstStyle/>
          <a:p>
            <a:r>
              <a:rPr lang="en-GB" dirty="0"/>
              <a:t>Resourcing and talent Planning </a:t>
            </a:r>
          </a:p>
        </p:txBody>
      </p:sp>
      <p:sp>
        <p:nvSpPr>
          <p:cNvPr id="3" name="Content Placeholder 2">
            <a:extLst>
              <a:ext uri="{FF2B5EF4-FFF2-40B4-BE49-F238E27FC236}">
                <a16:creationId xmlns:a16="http://schemas.microsoft.com/office/drawing/2014/main" id="{7E858A69-33B5-8866-5202-EC55D6AA5B55}"/>
              </a:ext>
            </a:extLst>
          </p:cNvPr>
          <p:cNvSpPr>
            <a:spLocks noGrp="1"/>
          </p:cNvSpPr>
          <p:nvPr>
            <p:ph idx="1"/>
          </p:nvPr>
        </p:nvSpPr>
        <p:spPr/>
        <p:txBody>
          <a:bodyPr/>
          <a:lstStyle/>
          <a:p>
            <a:pPr algn="l" fontAlgn="base"/>
            <a:r>
              <a:rPr lang="en-US" b="0" i="0" dirty="0">
                <a:solidFill>
                  <a:srgbClr val="000000"/>
                </a:solidFill>
                <a:effectLst/>
                <a:latin typeface="Merriweather" panose="00000500000000000000" pitchFamily="2" charset="0"/>
              </a:rPr>
              <a:t>To gain an understanding of some of the current trends and issues in recruitment and talent planning read the latest CIPD survey on the topic:</a:t>
            </a:r>
          </a:p>
          <a:p>
            <a:pPr algn="l" fontAlgn="base"/>
            <a:r>
              <a:rPr lang="en-US" b="0" i="0" dirty="0">
                <a:solidFill>
                  <a:srgbClr val="000000"/>
                </a:solidFill>
                <a:effectLst/>
                <a:latin typeface="var(--font-family-body)"/>
                <a:hlinkClick r:id="rId2"/>
              </a:rPr>
              <a:t>CIPD (2021) </a:t>
            </a:r>
            <a:r>
              <a:rPr lang="en-US" b="0" i="1" dirty="0">
                <a:solidFill>
                  <a:srgbClr val="000000"/>
                </a:solidFill>
                <a:effectLst/>
                <a:latin typeface="var(--font-family-body)"/>
                <a:hlinkClick r:id="rId2"/>
              </a:rPr>
              <a:t>Resourcing and talent planning survey</a:t>
            </a:r>
            <a:r>
              <a:rPr lang="en-US" b="0" i="0" dirty="0">
                <a:solidFill>
                  <a:srgbClr val="000000"/>
                </a:solidFill>
                <a:effectLst/>
                <a:latin typeface="var(--font-family-body)"/>
                <a:hlinkClick r:id="rId2"/>
              </a:rPr>
              <a:t>. [online]</a:t>
            </a:r>
            <a:endParaRPr lang="en-US" b="0" i="0" dirty="0">
              <a:solidFill>
                <a:srgbClr val="000000"/>
              </a:solidFill>
              <a:effectLst/>
              <a:latin typeface="Merriweather" panose="00000500000000000000" pitchFamily="2" charset="0"/>
            </a:endParaRPr>
          </a:p>
          <a:p>
            <a:endParaRPr lang="en-GB" dirty="0"/>
          </a:p>
        </p:txBody>
      </p:sp>
      <p:sp>
        <p:nvSpPr>
          <p:cNvPr id="4" name="Date Placeholder 3">
            <a:extLst>
              <a:ext uri="{FF2B5EF4-FFF2-40B4-BE49-F238E27FC236}">
                <a16:creationId xmlns:a16="http://schemas.microsoft.com/office/drawing/2014/main" id="{0E1983C6-6790-420F-D7B2-9BFBB27C6E0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D7B123F8-504D-2A6E-4603-33E547D19EE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95809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5A81-1E7A-8EC1-F978-D0188DD43C9C}"/>
              </a:ext>
            </a:extLst>
          </p:cNvPr>
          <p:cNvSpPr>
            <a:spLocks noGrp="1"/>
          </p:cNvSpPr>
          <p:nvPr>
            <p:ph type="title"/>
          </p:nvPr>
        </p:nvSpPr>
        <p:spPr/>
        <p:txBody>
          <a:bodyPr/>
          <a:lstStyle/>
          <a:p>
            <a:r>
              <a:rPr lang="en-GB" dirty="0"/>
              <a:t>Which jobs needs to be filled ?</a:t>
            </a:r>
          </a:p>
        </p:txBody>
      </p:sp>
      <p:sp>
        <p:nvSpPr>
          <p:cNvPr id="3" name="Content Placeholder 2">
            <a:extLst>
              <a:ext uri="{FF2B5EF4-FFF2-40B4-BE49-F238E27FC236}">
                <a16:creationId xmlns:a16="http://schemas.microsoft.com/office/drawing/2014/main" id="{B313B10D-7DC1-4342-F779-D47583E615B4}"/>
              </a:ext>
            </a:extLst>
          </p:cNvPr>
          <p:cNvSpPr>
            <a:spLocks noGrp="1"/>
          </p:cNvSpPr>
          <p:nvPr>
            <p:ph idx="1"/>
          </p:nvPr>
        </p:nvSpPr>
        <p:spPr/>
        <p:txBody>
          <a:bodyPr/>
          <a:lstStyle/>
          <a:p>
            <a:pPr marL="0" indent="0">
              <a:buNone/>
            </a:pPr>
            <a:r>
              <a:rPr lang="en-US" sz="2000" b="0" i="0" dirty="0">
                <a:solidFill>
                  <a:srgbClr val="000000"/>
                </a:solidFill>
                <a:effectLst/>
                <a:latin typeface="Merriweather" panose="00000500000000000000" pitchFamily="2" charset="0"/>
              </a:rPr>
              <a:t>When a team member leaves, the manager must first consider whether the person needs to be replaced. It may be that the work can be distributed among the remaining team members, outsourced to another department or an external organization, or given to a temporary contractor. </a:t>
            </a:r>
          </a:p>
          <a:p>
            <a:pPr marL="0" indent="0">
              <a:buNone/>
            </a:pPr>
            <a:endParaRPr lang="en-US" sz="2000" b="0" i="0" dirty="0">
              <a:solidFill>
                <a:srgbClr val="000000"/>
              </a:solidFill>
              <a:effectLst/>
              <a:latin typeface="Merriweather" panose="00000500000000000000" pitchFamily="2" charset="0"/>
            </a:endParaRPr>
          </a:p>
          <a:p>
            <a:pPr marL="0" indent="0">
              <a:buNone/>
            </a:pPr>
            <a:r>
              <a:rPr lang="en-US" sz="2000" b="0" i="0" dirty="0">
                <a:solidFill>
                  <a:srgbClr val="000000"/>
                </a:solidFill>
                <a:effectLst/>
                <a:latin typeface="Merriweather" panose="00000500000000000000" pitchFamily="2" charset="0"/>
              </a:rPr>
              <a:t>If a new team member really is needed, the manager and HR staff must identify what the job involves (job analysis) and which competencies, skills and experience the new recruit needs (person specification). </a:t>
            </a:r>
            <a:endParaRPr lang="en-GB" sz="2000" dirty="0"/>
          </a:p>
        </p:txBody>
      </p:sp>
      <p:sp>
        <p:nvSpPr>
          <p:cNvPr id="4" name="Date Placeholder 3">
            <a:extLst>
              <a:ext uri="{FF2B5EF4-FFF2-40B4-BE49-F238E27FC236}">
                <a16:creationId xmlns:a16="http://schemas.microsoft.com/office/drawing/2014/main" id="{800233DD-F072-3306-75BE-1AC2671DFF9E}"/>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177987FD-91F0-50A4-D01A-291E56222EE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730736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AE14-522B-3D00-9796-0E3079935920}"/>
              </a:ext>
            </a:extLst>
          </p:cNvPr>
          <p:cNvSpPr>
            <a:spLocks noGrp="1"/>
          </p:cNvSpPr>
          <p:nvPr>
            <p:ph type="title"/>
          </p:nvPr>
        </p:nvSpPr>
        <p:spPr/>
        <p:txBody>
          <a:bodyPr/>
          <a:lstStyle/>
          <a:p>
            <a:r>
              <a:rPr lang="en-GB" dirty="0"/>
              <a:t>Job Analysis </a:t>
            </a:r>
          </a:p>
        </p:txBody>
      </p:sp>
      <p:sp>
        <p:nvSpPr>
          <p:cNvPr id="3" name="Content Placeholder 2">
            <a:extLst>
              <a:ext uri="{FF2B5EF4-FFF2-40B4-BE49-F238E27FC236}">
                <a16:creationId xmlns:a16="http://schemas.microsoft.com/office/drawing/2014/main" id="{FC26EC10-4299-21DA-23AB-B465A4B901CB}"/>
              </a:ext>
            </a:extLst>
          </p:cNvPr>
          <p:cNvSpPr>
            <a:spLocks noGrp="1"/>
          </p:cNvSpPr>
          <p:nvPr>
            <p:ph idx="1"/>
          </p:nvPr>
        </p:nvSpPr>
        <p:spPr/>
        <p:txBody>
          <a:bodyPr/>
          <a:lstStyle/>
          <a:p>
            <a:pPr marL="0" indent="0">
              <a:buNone/>
            </a:pPr>
            <a:r>
              <a:rPr lang="en-US" sz="1800" b="1" i="0" dirty="0">
                <a:solidFill>
                  <a:srgbClr val="000000"/>
                </a:solidFill>
                <a:effectLst/>
                <a:latin typeface="Merriweather" panose="00000500000000000000" pitchFamily="2" charset="0"/>
              </a:rPr>
              <a:t>Job analysis </a:t>
            </a:r>
            <a:r>
              <a:rPr lang="en-US" sz="1800" b="0" i="0" dirty="0">
                <a:solidFill>
                  <a:srgbClr val="000000"/>
                </a:solidFill>
                <a:effectLst/>
                <a:latin typeface="Merriweather" panose="00000500000000000000" pitchFamily="2" charset="0"/>
              </a:rPr>
              <a:t>embraces a process of examining particular jobs in a company in order to establish the key requirements of each. </a:t>
            </a:r>
          </a:p>
          <a:p>
            <a:pPr marL="0" indent="0" algn="l" fontAlgn="base" latinLnBrk="0">
              <a:buNone/>
            </a:pPr>
            <a:endParaRPr lang="en-US" sz="1800" b="0" i="0" dirty="0">
              <a:solidFill>
                <a:srgbClr val="000000"/>
              </a:solidFill>
              <a:effectLst/>
              <a:latin typeface="merriweather" panose="00000500000000000000" pitchFamily="2" charset="0"/>
            </a:endParaRPr>
          </a:p>
          <a:p>
            <a:pPr marL="0" indent="0" algn="l" fontAlgn="base" latinLnBrk="0">
              <a:buNone/>
            </a:pPr>
            <a:r>
              <a:rPr lang="en-US" sz="1800" b="0" i="0" dirty="0">
                <a:solidFill>
                  <a:srgbClr val="000000"/>
                </a:solidFill>
                <a:effectLst/>
                <a:latin typeface="merriweather" panose="00000500000000000000" pitchFamily="2" charset="0"/>
              </a:rPr>
              <a:t>There are a variety of methods that can be used to gather this information:</a:t>
            </a:r>
          </a:p>
          <a:p>
            <a:pPr algn="l" fontAlgn="base" latinLnBrk="0"/>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800" b="0" i="0" dirty="0">
                <a:solidFill>
                  <a:srgbClr val="000000"/>
                </a:solidFill>
                <a:effectLst/>
                <a:latin typeface="merriweather" panose="00000500000000000000" pitchFamily="2" charset="0"/>
              </a:rPr>
              <a:t>The direct observation of employees at work</a:t>
            </a:r>
          </a:p>
          <a:p>
            <a:pPr algn="l" fontAlgn="base">
              <a:buFont typeface="Wingdings" panose="05000000000000000000" pitchFamily="2" charset="2"/>
              <a:buChar char="Ø"/>
            </a:pP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800" b="0" i="0" dirty="0">
                <a:solidFill>
                  <a:srgbClr val="000000"/>
                </a:solidFill>
                <a:effectLst/>
                <a:latin typeface="merriweather" panose="00000500000000000000" pitchFamily="2" charset="0"/>
              </a:rPr>
              <a:t>Interviewing jobholders</a:t>
            </a:r>
          </a:p>
          <a:p>
            <a:pPr algn="l" fontAlgn="base">
              <a:buFont typeface="Wingdings" panose="05000000000000000000" pitchFamily="2" charset="2"/>
              <a:buChar char="Ø"/>
            </a:pP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800" b="0" i="0" dirty="0">
                <a:solidFill>
                  <a:srgbClr val="000000"/>
                </a:solidFill>
                <a:effectLst/>
                <a:latin typeface="merriweather" panose="00000500000000000000" pitchFamily="2" charset="0"/>
              </a:rPr>
              <a:t>Referring to the training and instruction manuals attached to particular jobs</a:t>
            </a:r>
          </a:p>
        </p:txBody>
      </p:sp>
      <p:sp>
        <p:nvSpPr>
          <p:cNvPr id="4" name="Date Placeholder 3">
            <a:extLst>
              <a:ext uri="{FF2B5EF4-FFF2-40B4-BE49-F238E27FC236}">
                <a16:creationId xmlns:a16="http://schemas.microsoft.com/office/drawing/2014/main" id="{EC163B64-1FC7-1ED6-D71F-BAC12A0E627E}"/>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4C0F88F3-1A50-47D6-C1DD-CB370DE175F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036086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19EA-30C7-C31C-B306-319407F8F795}"/>
              </a:ext>
            </a:extLst>
          </p:cNvPr>
          <p:cNvSpPr>
            <a:spLocks noGrp="1"/>
          </p:cNvSpPr>
          <p:nvPr>
            <p:ph type="title"/>
          </p:nvPr>
        </p:nvSpPr>
        <p:spPr/>
        <p:txBody>
          <a:bodyPr/>
          <a:lstStyle/>
          <a:p>
            <a:r>
              <a:rPr lang="en-GB" b="1" i="0" dirty="0">
                <a:solidFill>
                  <a:srgbClr val="000000"/>
                </a:solidFill>
                <a:effectLst/>
                <a:latin typeface="Merriweather" panose="00000500000000000000" pitchFamily="2" charset="0"/>
              </a:rPr>
              <a:t>Job Description</a:t>
            </a:r>
            <a:endParaRPr lang="en-GB" dirty="0"/>
          </a:p>
        </p:txBody>
      </p:sp>
      <p:sp>
        <p:nvSpPr>
          <p:cNvPr id="3" name="Content Placeholder 2">
            <a:extLst>
              <a:ext uri="{FF2B5EF4-FFF2-40B4-BE49-F238E27FC236}">
                <a16:creationId xmlns:a16="http://schemas.microsoft.com/office/drawing/2014/main" id="{740A1A89-4F59-3D44-0AB4-D1429C17FEAB}"/>
              </a:ext>
            </a:extLst>
          </p:cNvPr>
          <p:cNvSpPr>
            <a:spLocks noGrp="1"/>
          </p:cNvSpPr>
          <p:nvPr>
            <p:ph idx="1"/>
          </p:nvPr>
        </p:nvSpPr>
        <p:spPr/>
        <p:txBody>
          <a:bodyPr/>
          <a:lstStyle/>
          <a:p>
            <a:pPr marL="0" indent="0" algn="l" fontAlgn="base" latinLnBrk="0">
              <a:buNone/>
            </a:pPr>
            <a:r>
              <a:rPr lang="en-US" sz="2000" b="0" i="0" dirty="0">
                <a:solidFill>
                  <a:srgbClr val="000000"/>
                </a:solidFill>
                <a:effectLst/>
                <a:latin typeface="merriweather" panose="00000500000000000000" pitchFamily="2" charset="0"/>
              </a:rPr>
              <a:t>From the job analysis we can draw up a job description. The job description identifies points such as:</a:t>
            </a:r>
          </a:p>
          <a:p>
            <a:pPr marL="0" indent="0" algn="l" fontAlgn="base">
              <a:buNone/>
            </a:pPr>
            <a:endParaRPr lang="en-US" sz="2000" b="0" i="0" dirty="0">
              <a:solidFill>
                <a:srgbClr val="000000"/>
              </a:solidFill>
              <a:effectLst/>
              <a:latin typeface="lato" panose="020F0502020204030203" pitchFamily="34" charset="0"/>
            </a:endParaRPr>
          </a:p>
          <a:p>
            <a:pPr algn="l" fontAlgn="base">
              <a:lnSpc>
                <a:spcPct val="150000"/>
              </a:lnSpc>
              <a:buFont typeface="Wingdings" panose="05000000000000000000" pitchFamily="2" charset="2"/>
              <a:buChar char="§"/>
            </a:pPr>
            <a:r>
              <a:rPr lang="en-US" sz="2000" b="0" i="0" dirty="0">
                <a:solidFill>
                  <a:srgbClr val="000000"/>
                </a:solidFill>
                <a:effectLst/>
                <a:latin typeface="merriweather" panose="00000500000000000000" pitchFamily="2" charset="0"/>
              </a:rPr>
              <a:t>the overall purpose of the job</a:t>
            </a:r>
            <a:endParaRPr lang="en-US" sz="2000" b="0" i="0" dirty="0">
              <a:solidFill>
                <a:srgbClr val="000000"/>
              </a:solidFill>
              <a:effectLst/>
              <a:latin typeface="lato" panose="020F0502020204030203" pitchFamily="34" charset="0"/>
            </a:endParaRPr>
          </a:p>
          <a:p>
            <a:pPr algn="l" fontAlgn="base">
              <a:lnSpc>
                <a:spcPct val="150000"/>
              </a:lnSpc>
              <a:buFont typeface="Wingdings" panose="05000000000000000000" pitchFamily="2" charset="2"/>
              <a:buChar char="§"/>
            </a:pPr>
            <a:r>
              <a:rPr lang="en-US" sz="2000" b="0" i="0" dirty="0">
                <a:solidFill>
                  <a:srgbClr val="000000"/>
                </a:solidFill>
                <a:effectLst/>
                <a:latin typeface="merriweather" panose="00000500000000000000" pitchFamily="2" charset="0"/>
              </a:rPr>
              <a:t>the duties and responsibilities</a:t>
            </a:r>
            <a:endParaRPr lang="en-US" sz="2000" b="0" i="0" dirty="0">
              <a:solidFill>
                <a:srgbClr val="000000"/>
              </a:solidFill>
              <a:effectLst/>
              <a:latin typeface="lato" panose="020F0502020204030203" pitchFamily="34" charset="0"/>
            </a:endParaRPr>
          </a:p>
          <a:p>
            <a:pPr algn="l" fontAlgn="base">
              <a:lnSpc>
                <a:spcPct val="150000"/>
              </a:lnSpc>
              <a:buFont typeface="Wingdings" panose="05000000000000000000" pitchFamily="2" charset="2"/>
              <a:buChar char="§"/>
            </a:pPr>
            <a:r>
              <a:rPr lang="en-US" sz="2000" b="0" i="0" dirty="0">
                <a:solidFill>
                  <a:srgbClr val="000000"/>
                </a:solidFill>
                <a:effectLst/>
                <a:latin typeface="merriweather" panose="00000500000000000000" pitchFamily="2" charset="0"/>
              </a:rPr>
              <a:t>the limits on authority</a:t>
            </a:r>
            <a:endParaRPr lang="en-US" sz="2000" b="0" i="0" dirty="0">
              <a:solidFill>
                <a:srgbClr val="000000"/>
              </a:solidFill>
              <a:effectLst/>
              <a:latin typeface="lato" panose="020F0502020204030203" pitchFamily="34" charset="0"/>
            </a:endParaRPr>
          </a:p>
          <a:p>
            <a:pPr algn="l" fontAlgn="base">
              <a:lnSpc>
                <a:spcPct val="150000"/>
              </a:lnSpc>
              <a:buFont typeface="Wingdings" panose="05000000000000000000" pitchFamily="2" charset="2"/>
              <a:buChar char="§"/>
            </a:pPr>
            <a:r>
              <a:rPr lang="en-US" sz="2000" b="0" i="0" dirty="0">
                <a:solidFill>
                  <a:srgbClr val="000000"/>
                </a:solidFill>
                <a:effectLst/>
                <a:latin typeface="merriweather" panose="00000500000000000000" pitchFamily="2" charset="0"/>
              </a:rPr>
              <a:t>who the person is responsible to, and</a:t>
            </a:r>
            <a:endParaRPr lang="en-US" sz="2000" b="0" i="0" dirty="0">
              <a:solidFill>
                <a:srgbClr val="000000"/>
              </a:solidFill>
              <a:effectLst/>
              <a:latin typeface="lato" panose="020F0502020204030203" pitchFamily="34" charset="0"/>
            </a:endParaRPr>
          </a:p>
          <a:p>
            <a:pPr algn="l" fontAlgn="base">
              <a:lnSpc>
                <a:spcPct val="150000"/>
              </a:lnSpc>
              <a:buFont typeface="Wingdings" panose="05000000000000000000" pitchFamily="2" charset="2"/>
              <a:buChar char="§"/>
            </a:pPr>
            <a:r>
              <a:rPr lang="en-US" sz="2000" b="0" i="0" dirty="0">
                <a:solidFill>
                  <a:srgbClr val="000000"/>
                </a:solidFill>
                <a:effectLst/>
                <a:latin typeface="merriweather" panose="00000500000000000000" pitchFamily="2" charset="0"/>
              </a:rPr>
              <a:t>what those responsibilities are</a:t>
            </a:r>
          </a:p>
          <a:p>
            <a:endParaRPr lang="en-GB" dirty="0"/>
          </a:p>
        </p:txBody>
      </p:sp>
      <p:sp>
        <p:nvSpPr>
          <p:cNvPr id="4" name="Date Placeholder 3">
            <a:extLst>
              <a:ext uri="{FF2B5EF4-FFF2-40B4-BE49-F238E27FC236}">
                <a16:creationId xmlns:a16="http://schemas.microsoft.com/office/drawing/2014/main" id="{0D2FF72E-3477-CDAC-DA8B-48440CF917ED}"/>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365AF6C-9C0F-30E1-4F82-BFA16EFDBDC4}"/>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077016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538E-BE34-2E3B-5A7F-B165C36777C6}"/>
              </a:ext>
            </a:extLst>
          </p:cNvPr>
          <p:cNvSpPr>
            <a:spLocks noGrp="1"/>
          </p:cNvSpPr>
          <p:nvPr>
            <p:ph type="title"/>
          </p:nvPr>
        </p:nvSpPr>
        <p:spPr/>
        <p:txBody>
          <a:bodyPr/>
          <a:lstStyle/>
          <a:p>
            <a:r>
              <a:rPr lang="en-GB" b="1" i="0" dirty="0">
                <a:solidFill>
                  <a:srgbClr val="000000"/>
                </a:solidFill>
                <a:effectLst/>
                <a:latin typeface="Merriweather" panose="00000500000000000000" pitchFamily="2" charset="0"/>
              </a:rPr>
              <a:t>Person specification</a:t>
            </a:r>
            <a:endParaRPr lang="en-GB" dirty="0"/>
          </a:p>
        </p:txBody>
      </p:sp>
      <p:sp>
        <p:nvSpPr>
          <p:cNvPr id="3" name="Content Placeholder 2">
            <a:extLst>
              <a:ext uri="{FF2B5EF4-FFF2-40B4-BE49-F238E27FC236}">
                <a16:creationId xmlns:a16="http://schemas.microsoft.com/office/drawing/2014/main" id="{C2162B86-C848-BE38-9E1D-2871C05D49AD}"/>
              </a:ext>
            </a:extLst>
          </p:cNvPr>
          <p:cNvSpPr>
            <a:spLocks noGrp="1"/>
          </p:cNvSpPr>
          <p:nvPr>
            <p:ph idx="1"/>
          </p:nvPr>
        </p:nvSpPr>
        <p:spPr/>
        <p:txBody>
          <a:bodyPr/>
          <a:lstStyle/>
          <a:p>
            <a:pPr marL="0" indent="0" algn="l" fontAlgn="base" latinLnBrk="0">
              <a:buNone/>
            </a:pPr>
            <a:r>
              <a:rPr lang="en-US" sz="2000" b="0" i="0" dirty="0">
                <a:solidFill>
                  <a:srgbClr val="000000"/>
                </a:solidFill>
                <a:effectLst/>
                <a:latin typeface="merriweather" panose="00000500000000000000" pitchFamily="2" charset="0"/>
              </a:rPr>
              <a:t>The person specification gives a picture of the ideal person to do that job. This may focus on either: </a:t>
            </a:r>
          </a:p>
          <a:p>
            <a:pPr marL="0" indent="0" algn="l" fontAlgn="base" latinLnBrk="0">
              <a:buNone/>
            </a:pPr>
            <a:endParaRPr lang="en-US" sz="2000" b="0" i="0" dirty="0">
              <a:solidFill>
                <a:srgbClr val="000000"/>
              </a:solidFill>
              <a:effectLst/>
              <a:latin typeface="lato" panose="020F0502020204030203" pitchFamily="34" charset="0"/>
            </a:endParaRPr>
          </a:p>
          <a:p>
            <a:pPr algn="l" fontAlgn="base">
              <a:buFont typeface="Wingdings" panose="05000000000000000000" pitchFamily="2" charset="2"/>
              <a:buChar char="§"/>
            </a:pPr>
            <a:r>
              <a:rPr lang="en-US" sz="2000" b="0" i="0" dirty="0">
                <a:solidFill>
                  <a:srgbClr val="000000"/>
                </a:solidFill>
                <a:effectLst/>
                <a:latin typeface="merriweather" panose="00000500000000000000" pitchFamily="2" charset="0"/>
              </a:rPr>
              <a:t>which tasks the person must be able to do, for example ‘Schedule appointments’, or</a:t>
            </a:r>
          </a:p>
          <a:p>
            <a:pPr algn="l" fontAlgn="base">
              <a:buFont typeface="Wingdings" panose="05000000000000000000" pitchFamily="2" charset="2"/>
              <a:buChar char="§"/>
            </a:pPr>
            <a:endParaRPr lang="en-US" sz="2000" b="0" i="0" dirty="0">
              <a:solidFill>
                <a:srgbClr val="000000"/>
              </a:solidFill>
              <a:effectLst/>
              <a:latin typeface="lato" panose="020F0502020204030203" pitchFamily="34" charset="0"/>
            </a:endParaRPr>
          </a:p>
          <a:p>
            <a:pPr algn="l" fontAlgn="base">
              <a:buFont typeface="Wingdings" panose="05000000000000000000" pitchFamily="2" charset="2"/>
              <a:buChar char="§"/>
            </a:pPr>
            <a:r>
              <a:rPr lang="en-US" sz="2000" b="0" i="0" dirty="0">
                <a:solidFill>
                  <a:srgbClr val="000000"/>
                </a:solidFill>
                <a:effectLst/>
                <a:latin typeface="merriweather" panose="00000500000000000000" pitchFamily="2" charset="0"/>
              </a:rPr>
              <a:t>which results are expected, such as ‘Ensures client satisfaction and optimal use of the facility by scheduling appointments.</a:t>
            </a:r>
          </a:p>
          <a:p>
            <a:endParaRPr lang="en-GB" dirty="0"/>
          </a:p>
        </p:txBody>
      </p:sp>
      <p:sp>
        <p:nvSpPr>
          <p:cNvPr id="4" name="Date Placeholder 3">
            <a:extLst>
              <a:ext uri="{FF2B5EF4-FFF2-40B4-BE49-F238E27FC236}">
                <a16:creationId xmlns:a16="http://schemas.microsoft.com/office/drawing/2014/main" id="{6F4BF8B9-AB75-57CC-2D18-94027AB22C25}"/>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06FB8DD6-B146-A478-B3A7-AF7803DDDF10}"/>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82964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5991-C131-C5A6-FCD1-6A652CBB2BF1}"/>
              </a:ext>
            </a:extLst>
          </p:cNvPr>
          <p:cNvSpPr>
            <a:spLocks noGrp="1"/>
          </p:cNvSpPr>
          <p:nvPr>
            <p:ph type="title"/>
          </p:nvPr>
        </p:nvSpPr>
        <p:spPr>
          <a:xfrm>
            <a:off x="457200" y="274638"/>
            <a:ext cx="8229600" cy="1143000"/>
          </a:xfrm>
        </p:spPr>
        <p:txBody>
          <a:bodyPr wrap="square" anchor="ctr">
            <a:normAutofit/>
          </a:bodyPr>
          <a:lstStyle/>
          <a:p>
            <a:r>
              <a:rPr lang="en-GB" dirty="0"/>
              <a:t>Seven Point Plan </a:t>
            </a:r>
          </a:p>
        </p:txBody>
      </p:sp>
      <p:sp>
        <p:nvSpPr>
          <p:cNvPr id="3" name="Content Placeholder 2">
            <a:extLst>
              <a:ext uri="{FF2B5EF4-FFF2-40B4-BE49-F238E27FC236}">
                <a16:creationId xmlns:a16="http://schemas.microsoft.com/office/drawing/2014/main" id="{0E58FCC2-FFE0-FE50-AE28-8B9021C34C71}"/>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b="0" i="0" dirty="0">
                <a:effectLst/>
              </a:rPr>
              <a:t>Perhaps the best known person specification classification is the Seven Point Plan devised by Rodger (1952). Although fifty years old, this specification is still used in a similar format by a large number of companies: </a:t>
            </a:r>
            <a:endParaRPr lang="en-GB" sz="2400" dirty="0"/>
          </a:p>
        </p:txBody>
      </p:sp>
      <p:pic>
        <p:nvPicPr>
          <p:cNvPr id="6" name="Picture 5">
            <a:extLst>
              <a:ext uri="{FF2B5EF4-FFF2-40B4-BE49-F238E27FC236}">
                <a16:creationId xmlns:a16="http://schemas.microsoft.com/office/drawing/2014/main" id="{D3E95E9E-333E-08D0-E199-B39BDAAFECB6}"/>
              </a:ext>
            </a:extLst>
          </p:cNvPr>
          <p:cNvPicPr>
            <a:picLocks noChangeAspect="1"/>
          </p:cNvPicPr>
          <p:nvPr/>
        </p:nvPicPr>
        <p:blipFill>
          <a:blip r:embed="rId2"/>
          <a:stretch>
            <a:fillRect/>
          </a:stretch>
        </p:blipFill>
        <p:spPr>
          <a:xfrm>
            <a:off x="4648200" y="2171115"/>
            <a:ext cx="4038600" cy="2847212"/>
          </a:xfrm>
          <a:prstGeom prst="rect">
            <a:avLst/>
          </a:prstGeom>
          <a:noFill/>
        </p:spPr>
      </p:pic>
      <p:sp>
        <p:nvSpPr>
          <p:cNvPr id="4" name="Date Placeholder 3">
            <a:extLst>
              <a:ext uri="{FF2B5EF4-FFF2-40B4-BE49-F238E27FC236}">
                <a16:creationId xmlns:a16="http://schemas.microsoft.com/office/drawing/2014/main" id="{487B6169-CBAA-809F-67EF-8806096CF1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1FCF5C7C-180E-A582-50C8-781B5BB2B79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66738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530A14F-2EFC-CDFC-8325-E53DC13855B4}"/>
              </a:ext>
            </a:extLst>
          </p:cNvPr>
          <p:cNvSpPr>
            <a:spLocks noGrp="1"/>
          </p:cNvSpPr>
          <p:nvPr>
            <p:ph type="title"/>
          </p:nvPr>
        </p:nvSpPr>
        <p:spPr>
          <a:xfrm>
            <a:off x="457200" y="274638"/>
            <a:ext cx="8229600" cy="1143000"/>
          </a:xfrm>
        </p:spPr>
        <p:txBody>
          <a:bodyPr/>
          <a:lstStyle/>
          <a:p>
            <a:r>
              <a:rPr lang="en-US" dirty="0"/>
              <a:t>Seven Point Plan </a:t>
            </a:r>
          </a:p>
        </p:txBody>
      </p:sp>
      <p:pic>
        <p:nvPicPr>
          <p:cNvPr id="6" name="Content Placeholder 5">
            <a:extLst>
              <a:ext uri="{FF2B5EF4-FFF2-40B4-BE49-F238E27FC236}">
                <a16:creationId xmlns:a16="http://schemas.microsoft.com/office/drawing/2014/main" id="{021CA68A-1FD4-94DA-1E07-54CE0AC7E6B2}"/>
              </a:ext>
            </a:extLst>
          </p:cNvPr>
          <p:cNvPicPr>
            <a:picLocks noGrp="1" noChangeAspect="1"/>
          </p:cNvPicPr>
          <p:nvPr>
            <p:ph sz="half" idx="1"/>
          </p:nvPr>
        </p:nvPicPr>
        <p:blipFill>
          <a:blip r:embed="rId2"/>
          <a:stretch>
            <a:fillRect/>
          </a:stretch>
        </p:blipFill>
        <p:spPr>
          <a:xfrm>
            <a:off x="457200" y="2171115"/>
            <a:ext cx="4038600" cy="2847212"/>
          </a:xfrm>
          <a:prstGeom prst="rect">
            <a:avLst/>
          </a:prstGeom>
          <a:noFill/>
        </p:spPr>
      </p:pic>
      <p:sp>
        <p:nvSpPr>
          <p:cNvPr id="13" name="Content Placeholder 3">
            <a:extLst>
              <a:ext uri="{FF2B5EF4-FFF2-40B4-BE49-F238E27FC236}">
                <a16:creationId xmlns:a16="http://schemas.microsoft.com/office/drawing/2014/main" id="{517813A0-2225-E3EA-2917-7512B655B69D}"/>
              </a:ext>
            </a:extLst>
          </p:cNvPr>
          <p:cNvSpPr>
            <a:spLocks noGrp="1"/>
          </p:cNvSpPr>
          <p:nvPr>
            <p:ph sz="half" idx="2"/>
          </p:nvPr>
        </p:nvSpPr>
        <p:spPr>
          <a:xfrm>
            <a:off x="4648200" y="1600201"/>
            <a:ext cx="4038600" cy="3989040"/>
          </a:xfrm>
        </p:spPr>
        <p:txBody>
          <a:bodyPr/>
          <a:lstStyle/>
          <a:p>
            <a:pPr>
              <a:buFont typeface="+mj-lt"/>
              <a:buAutoNum type="arabicPeriod"/>
            </a:pPr>
            <a:r>
              <a:rPr lang="en-US" sz="1600" b="1" dirty="0"/>
              <a:t>Physical Makeup </a:t>
            </a:r>
            <a:r>
              <a:rPr lang="en-US" sz="1600" dirty="0"/>
              <a:t>– healthy appearance and speech</a:t>
            </a:r>
          </a:p>
          <a:p>
            <a:pPr>
              <a:buFont typeface="+mj-lt"/>
              <a:buAutoNum type="arabicPeriod"/>
            </a:pPr>
            <a:r>
              <a:rPr lang="en-US" sz="1600" b="1" dirty="0"/>
              <a:t>Attainment</a:t>
            </a:r>
            <a:r>
              <a:rPr lang="en-US" sz="1600" dirty="0"/>
              <a:t> – Education, qualifications and experience</a:t>
            </a:r>
          </a:p>
          <a:p>
            <a:pPr>
              <a:buFont typeface="+mj-lt"/>
              <a:buAutoNum type="arabicPeriod"/>
            </a:pPr>
            <a:r>
              <a:rPr lang="en-US" sz="1600" b="1" dirty="0"/>
              <a:t>General Intelligence </a:t>
            </a:r>
            <a:r>
              <a:rPr lang="en-US" sz="1600" dirty="0"/>
              <a:t>– Intellectual capacity</a:t>
            </a:r>
          </a:p>
          <a:p>
            <a:pPr>
              <a:buFont typeface="+mj-lt"/>
              <a:buAutoNum type="arabicPeriod"/>
            </a:pPr>
            <a:r>
              <a:rPr lang="en-US" sz="1600" b="1" dirty="0"/>
              <a:t>Special Aptitude </a:t>
            </a:r>
            <a:r>
              <a:rPr lang="en-US" sz="1600" dirty="0"/>
              <a:t>– Facility in use of words and figures</a:t>
            </a:r>
          </a:p>
          <a:p>
            <a:pPr>
              <a:buFont typeface="+mj-lt"/>
              <a:buAutoNum type="arabicPeriod"/>
            </a:pPr>
            <a:r>
              <a:rPr lang="en-US" sz="1600" b="1" dirty="0"/>
              <a:t>Interest Intellectual </a:t>
            </a:r>
            <a:r>
              <a:rPr lang="en-US" sz="1600" dirty="0"/>
              <a:t>– Practical, social active</a:t>
            </a:r>
          </a:p>
          <a:p>
            <a:pPr>
              <a:buFont typeface="+mj-lt"/>
              <a:buAutoNum type="arabicPeriod"/>
            </a:pPr>
            <a:r>
              <a:rPr lang="en-US" sz="1600" b="1" dirty="0"/>
              <a:t>Disposition Acceptability </a:t>
            </a:r>
            <a:r>
              <a:rPr lang="en-US" sz="1600" dirty="0"/>
              <a:t>– self reliance, influence on others</a:t>
            </a:r>
          </a:p>
          <a:p>
            <a:pPr>
              <a:buFont typeface="+mj-lt"/>
              <a:buAutoNum type="arabicPeriod"/>
            </a:pPr>
            <a:r>
              <a:rPr lang="en-US" sz="1600" b="1" dirty="0"/>
              <a:t>Circumstances</a:t>
            </a:r>
            <a:r>
              <a:rPr lang="en-US" sz="1600" dirty="0"/>
              <a:t> – special demand on the job such as working unsocial hours, travel abroad </a:t>
            </a:r>
          </a:p>
          <a:p>
            <a:endParaRPr lang="en-US" dirty="0"/>
          </a:p>
          <a:p>
            <a:endParaRPr lang="en-US" dirty="0"/>
          </a:p>
        </p:txBody>
      </p:sp>
      <p:sp>
        <p:nvSpPr>
          <p:cNvPr id="4" name="Date Placeholder 3">
            <a:extLst>
              <a:ext uri="{FF2B5EF4-FFF2-40B4-BE49-F238E27FC236}">
                <a16:creationId xmlns:a16="http://schemas.microsoft.com/office/drawing/2014/main" id="{85DA109C-719A-536E-62A1-A83D09B5928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42907F32-388E-2B86-BFC2-220682BF04E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2113477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C858-006F-EBFB-6EF5-D4745322D6A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0" i="0">
                <a:effectLst/>
              </a:rPr>
              <a:t>Alternatively, there is the Munro-Fraser Five Fold Grading System: </a:t>
            </a:r>
            <a:endParaRPr lang="en-GB" sz="3700"/>
          </a:p>
        </p:txBody>
      </p:sp>
      <p:pic>
        <p:nvPicPr>
          <p:cNvPr id="6" name="Content Placeholder 5">
            <a:extLst>
              <a:ext uri="{FF2B5EF4-FFF2-40B4-BE49-F238E27FC236}">
                <a16:creationId xmlns:a16="http://schemas.microsoft.com/office/drawing/2014/main" id="{02C86B1F-849E-8E40-3E89-83E4760F0265}"/>
              </a:ext>
            </a:extLst>
          </p:cNvPr>
          <p:cNvPicPr>
            <a:picLocks noGrp="1" noChangeAspect="1"/>
          </p:cNvPicPr>
          <p:nvPr>
            <p:ph sz="half" idx="1"/>
          </p:nvPr>
        </p:nvPicPr>
        <p:blipFill>
          <a:blip r:embed="rId2"/>
          <a:stretch>
            <a:fillRect/>
          </a:stretch>
        </p:blipFill>
        <p:spPr>
          <a:xfrm>
            <a:off x="457200" y="1681434"/>
            <a:ext cx="4038600" cy="3826573"/>
          </a:xfrm>
          <a:prstGeom prst="rect">
            <a:avLst/>
          </a:prstGeom>
          <a:noFill/>
        </p:spPr>
      </p:pic>
      <p:sp>
        <p:nvSpPr>
          <p:cNvPr id="11" name="Content Placeholder 3">
            <a:extLst>
              <a:ext uri="{FF2B5EF4-FFF2-40B4-BE49-F238E27FC236}">
                <a16:creationId xmlns:a16="http://schemas.microsoft.com/office/drawing/2014/main" id="{62D32374-27F1-CDA8-FFC4-DFC50D6FA42D}"/>
              </a:ext>
            </a:extLst>
          </p:cNvPr>
          <p:cNvSpPr>
            <a:spLocks noGrp="1"/>
          </p:cNvSpPr>
          <p:nvPr>
            <p:ph sz="half" idx="2"/>
          </p:nvPr>
        </p:nvSpPr>
        <p:spPr>
          <a:xfrm>
            <a:off x="4648200" y="1600201"/>
            <a:ext cx="4038600" cy="3989040"/>
          </a:xfrm>
        </p:spPr>
        <p:txBody>
          <a:bodyPr/>
          <a:lstStyle/>
          <a:p>
            <a:pPr>
              <a:buFont typeface="+mj-lt"/>
              <a:buAutoNum type="arabicPeriod"/>
            </a:pPr>
            <a:r>
              <a:rPr lang="en-US" sz="1800" b="1" dirty="0"/>
              <a:t>Impact on physical make up </a:t>
            </a:r>
            <a:r>
              <a:rPr lang="en-US" sz="1800" dirty="0"/>
              <a:t>– Appearance, speech and Manner</a:t>
            </a:r>
          </a:p>
          <a:p>
            <a:pPr>
              <a:buFont typeface="+mj-lt"/>
              <a:buAutoNum type="arabicPeriod"/>
            </a:pPr>
            <a:r>
              <a:rPr lang="en-US" sz="1800" b="1" dirty="0"/>
              <a:t>Acquired qualification </a:t>
            </a:r>
            <a:r>
              <a:rPr lang="en-US" sz="1800" dirty="0"/>
              <a:t>– Vocational training, work experience</a:t>
            </a:r>
          </a:p>
          <a:p>
            <a:pPr>
              <a:buFont typeface="+mj-lt"/>
              <a:buAutoNum type="arabicPeriod"/>
            </a:pPr>
            <a:r>
              <a:rPr lang="en-US" sz="1800" b="1" dirty="0"/>
              <a:t>Innate abilities </a:t>
            </a:r>
            <a:r>
              <a:rPr lang="en-US" sz="1800" dirty="0"/>
              <a:t>– Quickness of comprehension and aptitude for learning</a:t>
            </a:r>
          </a:p>
          <a:p>
            <a:pPr>
              <a:buFont typeface="+mj-lt"/>
              <a:buAutoNum type="arabicPeriod"/>
            </a:pPr>
            <a:r>
              <a:rPr lang="en-US" sz="1800" b="1" dirty="0"/>
              <a:t>Motivation individual goals </a:t>
            </a:r>
            <a:r>
              <a:rPr lang="en-US" sz="1800" dirty="0"/>
              <a:t>– success rate </a:t>
            </a:r>
          </a:p>
          <a:p>
            <a:pPr>
              <a:buFont typeface="+mj-lt"/>
              <a:buAutoNum type="arabicPeriod"/>
            </a:pPr>
            <a:r>
              <a:rPr lang="en-US" sz="1800" b="1" dirty="0"/>
              <a:t>Adjustment of emotional stability </a:t>
            </a:r>
            <a:r>
              <a:rPr lang="en-US" sz="1800" dirty="0"/>
              <a:t>– ability to stand up to stress to get on with people </a:t>
            </a:r>
          </a:p>
          <a:p>
            <a:endParaRPr lang="en-US" dirty="0"/>
          </a:p>
        </p:txBody>
      </p:sp>
      <p:sp>
        <p:nvSpPr>
          <p:cNvPr id="4" name="Date Placeholder 3">
            <a:extLst>
              <a:ext uri="{FF2B5EF4-FFF2-40B4-BE49-F238E27FC236}">
                <a16:creationId xmlns:a16="http://schemas.microsoft.com/office/drawing/2014/main" id="{AE470785-F1F3-B65D-7FCB-FE426C1DD4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E77529A0-E9E0-238F-6F0B-00F011FB3C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1534377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F0658-45D3-A89A-3203-30F5D828D977}"/>
              </a:ext>
            </a:extLst>
          </p:cNvPr>
          <p:cNvSpPr>
            <a:spLocks noGrp="1"/>
          </p:cNvSpPr>
          <p:nvPr>
            <p:ph type="title"/>
          </p:nvPr>
        </p:nvSpPr>
        <p:spPr>
          <a:xfrm>
            <a:off x="457200" y="274638"/>
            <a:ext cx="8229600" cy="1143000"/>
          </a:xfrm>
        </p:spPr>
        <p:txBody>
          <a:bodyPr wrap="square" anchor="ctr">
            <a:normAutofit/>
          </a:bodyPr>
          <a:lstStyle/>
          <a:p>
            <a:r>
              <a:rPr lang="en-GB" dirty="0"/>
              <a:t>Now try this – 20 minutes </a:t>
            </a:r>
          </a:p>
        </p:txBody>
      </p:sp>
      <p:sp>
        <p:nvSpPr>
          <p:cNvPr id="3" name="Content Placeholder 2">
            <a:extLst>
              <a:ext uri="{FF2B5EF4-FFF2-40B4-BE49-F238E27FC236}">
                <a16:creationId xmlns:a16="http://schemas.microsoft.com/office/drawing/2014/main" id="{6EC7ADDA-0B0F-FEDB-0521-60E4CEB97B66}"/>
              </a:ext>
            </a:extLst>
          </p:cNvPr>
          <p:cNvSpPr>
            <a:spLocks noGrp="1"/>
          </p:cNvSpPr>
          <p:nvPr>
            <p:ph sz="half" idx="1"/>
          </p:nvPr>
        </p:nvSpPr>
        <p:spPr>
          <a:xfrm>
            <a:off x="457200" y="1600201"/>
            <a:ext cx="4038600" cy="3989040"/>
          </a:xfrm>
        </p:spPr>
        <p:txBody>
          <a:bodyPr wrap="square" anchor="t">
            <a:normAutofit/>
          </a:bodyPr>
          <a:lstStyle/>
          <a:p>
            <a:pPr marL="0" indent="0" fontAlgn="base">
              <a:lnSpc>
                <a:spcPct val="90000"/>
              </a:lnSpc>
              <a:buNone/>
            </a:pPr>
            <a:r>
              <a:rPr lang="en-US" sz="2000" b="0" i="0" dirty="0">
                <a:effectLst/>
              </a:rPr>
              <a:t>Obtain a job description for your own job, or another job in your department. </a:t>
            </a:r>
          </a:p>
          <a:p>
            <a:pPr fontAlgn="base">
              <a:lnSpc>
                <a:spcPct val="90000"/>
              </a:lnSpc>
              <a:buFont typeface="Wingdings" panose="05000000000000000000" pitchFamily="2" charset="2"/>
              <a:buChar char="Ø"/>
            </a:pPr>
            <a:r>
              <a:rPr lang="en-US" sz="2000" b="0" i="0" dirty="0">
                <a:effectLst/>
              </a:rPr>
              <a:t>Write a person specification to identify someone who could carry out this job. </a:t>
            </a:r>
          </a:p>
          <a:p>
            <a:pPr fontAlgn="base">
              <a:lnSpc>
                <a:spcPct val="90000"/>
              </a:lnSpc>
              <a:buFont typeface="Wingdings" panose="05000000000000000000" pitchFamily="2" charset="2"/>
              <a:buChar char="Ø"/>
            </a:pPr>
            <a:r>
              <a:rPr lang="en-US" sz="2000" b="0" i="0" dirty="0">
                <a:effectLst/>
              </a:rPr>
              <a:t>Obtain the person specification that was actually used in relation to the job description. Are there any differences between this person specification and the one that you wrote?</a:t>
            </a:r>
          </a:p>
          <a:p>
            <a:pPr>
              <a:lnSpc>
                <a:spcPct val="90000"/>
              </a:lnSpc>
            </a:pPr>
            <a:endParaRPr lang="en-GB" sz="2000" dirty="0"/>
          </a:p>
        </p:txBody>
      </p:sp>
      <p:pic>
        <p:nvPicPr>
          <p:cNvPr id="6" name="Picture 5">
            <a:extLst>
              <a:ext uri="{FF2B5EF4-FFF2-40B4-BE49-F238E27FC236}">
                <a16:creationId xmlns:a16="http://schemas.microsoft.com/office/drawing/2014/main" id="{243FF15B-259E-5782-2A6A-8EFB66FDE25C}"/>
              </a:ext>
            </a:extLst>
          </p:cNvPr>
          <p:cNvPicPr>
            <a:picLocks noChangeAspect="1"/>
          </p:cNvPicPr>
          <p:nvPr/>
        </p:nvPicPr>
        <p:blipFill>
          <a:blip r:embed="rId2"/>
          <a:stretch>
            <a:fillRect/>
          </a:stretch>
        </p:blipFill>
        <p:spPr>
          <a:xfrm>
            <a:off x="4672980" y="1600201"/>
            <a:ext cx="3989040" cy="3989040"/>
          </a:xfrm>
          <a:prstGeom prst="rect">
            <a:avLst/>
          </a:prstGeom>
          <a:noFill/>
        </p:spPr>
      </p:pic>
      <p:sp>
        <p:nvSpPr>
          <p:cNvPr id="4" name="Date Placeholder 3">
            <a:extLst>
              <a:ext uri="{FF2B5EF4-FFF2-40B4-BE49-F238E27FC236}">
                <a16:creationId xmlns:a16="http://schemas.microsoft.com/office/drawing/2014/main" id="{432948FD-E12B-DAFD-8F31-64E43E06315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E2699BEB-9F4C-DB9D-C58D-DC1244C0438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782963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2947-45F4-2B6C-B8AA-4E2689C54ED0}"/>
              </a:ext>
            </a:extLst>
          </p:cNvPr>
          <p:cNvSpPr>
            <a:spLocks noGrp="1"/>
          </p:cNvSpPr>
          <p:nvPr>
            <p:ph type="title"/>
          </p:nvPr>
        </p:nvSpPr>
        <p:spPr/>
        <p:txBody>
          <a:bodyPr/>
          <a:lstStyle/>
          <a:p>
            <a:r>
              <a:rPr lang="en-GB" dirty="0"/>
              <a:t>Comparing various specifications</a:t>
            </a:r>
          </a:p>
        </p:txBody>
      </p:sp>
      <p:sp>
        <p:nvSpPr>
          <p:cNvPr id="3" name="Content Placeholder 2">
            <a:extLst>
              <a:ext uri="{FF2B5EF4-FFF2-40B4-BE49-F238E27FC236}">
                <a16:creationId xmlns:a16="http://schemas.microsoft.com/office/drawing/2014/main" id="{E3384928-6945-7FC1-5232-119DE911F6A2}"/>
              </a:ext>
            </a:extLst>
          </p:cNvPr>
          <p:cNvSpPr>
            <a:spLocks noGrp="1"/>
          </p:cNvSpPr>
          <p:nvPr>
            <p:ph idx="1"/>
          </p:nvPr>
        </p:nvSpPr>
        <p:spPr/>
        <p:txBody>
          <a:bodyPr/>
          <a:lstStyle/>
          <a:p>
            <a:pPr marL="0" indent="0" algn="l" fontAlgn="base">
              <a:buNone/>
            </a:pPr>
            <a:r>
              <a:rPr lang="en-US" sz="2400" b="0" i="0" dirty="0">
                <a:solidFill>
                  <a:srgbClr val="000000"/>
                </a:solidFill>
                <a:effectLst/>
                <a:latin typeface="var(--font-family-body)"/>
              </a:rPr>
              <a:t>Some questions that you should ask when comparing the various specifications are: </a:t>
            </a:r>
            <a:endParaRPr lang="en-US" sz="2400" b="0" i="0" dirty="0">
              <a:solidFill>
                <a:srgbClr val="000000"/>
              </a:solidFill>
              <a:effectLst/>
              <a:latin typeface="Merriweather" panose="00000500000000000000" pitchFamily="2" charset="0"/>
            </a:endParaRPr>
          </a:p>
          <a:p>
            <a:pPr algn="l" fontAlgn="base">
              <a:buFont typeface="Courier New" panose="02070309020205020404" pitchFamily="49" charset="0"/>
              <a:buChar char="o"/>
            </a:pPr>
            <a:r>
              <a:rPr lang="en-US" sz="2400" b="0" i="0" dirty="0">
                <a:solidFill>
                  <a:srgbClr val="000000"/>
                </a:solidFill>
                <a:effectLst/>
                <a:latin typeface="var(--font-family-body)"/>
              </a:rPr>
              <a:t>Would a person who satisfies the criteria in the job specification be able to do the job? </a:t>
            </a:r>
          </a:p>
          <a:p>
            <a:pPr algn="l" fontAlgn="base">
              <a:buFont typeface="Courier New" panose="02070309020205020404" pitchFamily="49" charset="0"/>
              <a:buChar char="o"/>
            </a:pPr>
            <a:r>
              <a:rPr lang="en-US" sz="2400" b="0" i="0" dirty="0">
                <a:solidFill>
                  <a:srgbClr val="000000"/>
                </a:solidFill>
                <a:effectLst/>
                <a:latin typeface="var(--font-family-body)"/>
              </a:rPr>
              <a:t>Would they enjoy doing the job? (Many job specifications make the job sound more exciting than it really is.) </a:t>
            </a:r>
          </a:p>
          <a:p>
            <a:pPr algn="l" fontAlgn="base">
              <a:buFont typeface="Courier New" panose="02070309020205020404" pitchFamily="49" charset="0"/>
              <a:buChar char="o"/>
            </a:pPr>
            <a:r>
              <a:rPr lang="en-US" sz="2400" b="0" i="0" dirty="0">
                <a:solidFill>
                  <a:srgbClr val="000000"/>
                </a:solidFill>
                <a:effectLst/>
                <a:latin typeface="var(--font-family-body)"/>
              </a:rPr>
              <a:t>Would they feel overqualified for the job? (Many person specifications suggest that the </a:t>
            </a:r>
            <a:r>
              <a:rPr lang="en-US" sz="2400" b="0" i="0" dirty="0" err="1">
                <a:solidFill>
                  <a:srgbClr val="000000"/>
                </a:solidFill>
                <a:effectLst/>
                <a:latin typeface="var(--font-family-body)"/>
              </a:rPr>
              <a:t>organisation</a:t>
            </a:r>
            <a:r>
              <a:rPr lang="en-US" sz="2400" b="0" i="0" dirty="0">
                <a:solidFill>
                  <a:srgbClr val="000000"/>
                </a:solidFill>
                <a:effectLst/>
                <a:latin typeface="var(--font-family-body)"/>
              </a:rPr>
              <a:t> is looking for a super-human.)</a:t>
            </a:r>
          </a:p>
          <a:p>
            <a:endParaRPr lang="en-GB" dirty="0"/>
          </a:p>
        </p:txBody>
      </p:sp>
      <p:sp>
        <p:nvSpPr>
          <p:cNvPr id="4" name="Date Placeholder 3">
            <a:extLst>
              <a:ext uri="{FF2B5EF4-FFF2-40B4-BE49-F238E27FC236}">
                <a16:creationId xmlns:a16="http://schemas.microsoft.com/office/drawing/2014/main" id="{C80B396E-FFF6-3ACD-04D1-3BDF3E91EDA9}"/>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80985248-9F1E-8358-6460-D1FCD98FFCBC}"/>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6271093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2642-8ADC-1DA4-F84C-2630531168DC}"/>
              </a:ext>
            </a:extLst>
          </p:cNvPr>
          <p:cNvSpPr>
            <a:spLocks noGrp="1"/>
          </p:cNvSpPr>
          <p:nvPr>
            <p:ph type="title"/>
          </p:nvPr>
        </p:nvSpPr>
        <p:spPr/>
        <p:txBody>
          <a:bodyPr/>
          <a:lstStyle/>
          <a:p>
            <a:r>
              <a:rPr lang="en-US" sz="3600" b="1" i="0" dirty="0">
                <a:solidFill>
                  <a:srgbClr val="000000"/>
                </a:solidFill>
                <a:effectLst/>
                <a:latin typeface="var(--font-family-head)"/>
              </a:rPr>
              <a:t>Using the pool of potential employees</a:t>
            </a:r>
            <a:br>
              <a:rPr lang="en-US" sz="3600" b="1" i="0" dirty="0">
                <a:solidFill>
                  <a:srgbClr val="000000"/>
                </a:solidFill>
                <a:effectLst/>
                <a:latin typeface="var(--font-family-head)"/>
              </a:rPr>
            </a:br>
            <a:endParaRPr lang="en-GB" sz="3600" dirty="0"/>
          </a:p>
        </p:txBody>
      </p:sp>
      <p:sp>
        <p:nvSpPr>
          <p:cNvPr id="3" name="Content Placeholder 2">
            <a:extLst>
              <a:ext uri="{FF2B5EF4-FFF2-40B4-BE49-F238E27FC236}">
                <a16:creationId xmlns:a16="http://schemas.microsoft.com/office/drawing/2014/main" id="{7B7BF347-A976-05ED-8AB2-1636E242A4BB}"/>
              </a:ext>
            </a:extLst>
          </p:cNvPr>
          <p:cNvSpPr>
            <a:spLocks noGrp="1"/>
          </p:cNvSpPr>
          <p:nvPr>
            <p:ph idx="1"/>
          </p:nvPr>
        </p:nvSpPr>
        <p:spPr/>
        <p:txBody>
          <a:bodyPr/>
          <a:lstStyle/>
          <a:p>
            <a:r>
              <a:rPr lang="en-US" b="0" i="0" dirty="0">
                <a:solidFill>
                  <a:srgbClr val="000000"/>
                </a:solidFill>
                <a:effectLst/>
                <a:latin typeface="Lato" panose="020F0502020204030203" pitchFamily="34" charset="0"/>
              </a:rPr>
              <a:t>Throughout the job analysis process, remember that the </a:t>
            </a:r>
            <a:r>
              <a:rPr lang="en-US" b="0" i="0" dirty="0" err="1">
                <a:solidFill>
                  <a:srgbClr val="000000"/>
                </a:solidFill>
                <a:effectLst/>
                <a:latin typeface="Lato" panose="020F0502020204030203" pitchFamily="34" charset="0"/>
              </a:rPr>
              <a:t>organisation</a:t>
            </a:r>
            <a:r>
              <a:rPr lang="en-US" b="0" i="0" dirty="0">
                <a:solidFill>
                  <a:srgbClr val="000000"/>
                </a:solidFill>
                <a:effectLst/>
                <a:latin typeface="Lato" panose="020F0502020204030203" pitchFamily="34" charset="0"/>
              </a:rPr>
              <a:t> benefits by using the whole of the pool of potential staff.</a:t>
            </a:r>
          </a:p>
          <a:p>
            <a:r>
              <a:rPr lang="en-US" dirty="0">
                <a:solidFill>
                  <a:srgbClr val="000000"/>
                </a:solidFill>
                <a:latin typeface="Lato" panose="020F0502020204030203" pitchFamily="34" charset="0"/>
              </a:rPr>
              <a:t>Read this : </a:t>
            </a:r>
            <a:r>
              <a:rPr lang="en-US" sz="1600" dirty="0">
                <a:solidFill>
                  <a:srgbClr val="000000"/>
                </a:solidFill>
                <a:latin typeface="Lato" panose="020F0502020204030203" pitchFamily="34" charset="0"/>
                <a:hlinkClick r:id="rId2"/>
              </a:rPr>
              <a:t>https://www.cipd.org/uk/knowledge/factsheets/recruitment-factsheet/</a:t>
            </a:r>
            <a:endParaRPr lang="en-GB" sz="1600" dirty="0"/>
          </a:p>
        </p:txBody>
      </p:sp>
      <p:sp>
        <p:nvSpPr>
          <p:cNvPr id="4" name="Date Placeholder 3">
            <a:extLst>
              <a:ext uri="{FF2B5EF4-FFF2-40B4-BE49-F238E27FC236}">
                <a16:creationId xmlns:a16="http://schemas.microsoft.com/office/drawing/2014/main" id="{E54DAEB3-A133-9C9C-7755-206E484AE627}"/>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47790CE3-44A8-E0C9-5387-88A5F648548C}"/>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887743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Attracting Candidates </a:t>
            </a:r>
          </a:p>
        </p:txBody>
      </p:sp>
    </p:spTree>
    <p:extLst>
      <p:ext uri="{BB962C8B-B14F-4D97-AF65-F5344CB8AC3E}">
        <p14:creationId xmlns:p14="http://schemas.microsoft.com/office/powerpoint/2010/main" val="234201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BE98-F9ED-66B0-7F8A-28279353FA39}"/>
              </a:ext>
            </a:extLst>
          </p:cNvPr>
          <p:cNvSpPr>
            <a:spLocks noGrp="1"/>
          </p:cNvSpPr>
          <p:nvPr>
            <p:ph type="title"/>
          </p:nvPr>
        </p:nvSpPr>
        <p:spPr/>
        <p:txBody>
          <a:bodyPr/>
          <a:lstStyle/>
          <a:p>
            <a:r>
              <a:rPr lang="en-US" sz="3200" b="1" i="0" dirty="0">
                <a:solidFill>
                  <a:srgbClr val="000000"/>
                </a:solidFill>
                <a:effectLst/>
                <a:latin typeface="var(--font-family-head)"/>
              </a:rPr>
              <a:t>How can </a:t>
            </a:r>
            <a:r>
              <a:rPr lang="en-US" sz="3200" b="1" i="0" dirty="0" err="1">
                <a:solidFill>
                  <a:srgbClr val="000000"/>
                </a:solidFill>
                <a:effectLst/>
                <a:latin typeface="var(--font-family-head)"/>
              </a:rPr>
              <a:t>organisation</a:t>
            </a:r>
            <a:r>
              <a:rPr lang="en-US" sz="3200" b="1" i="0" dirty="0">
                <a:solidFill>
                  <a:srgbClr val="000000"/>
                </a:solidFill>
                <a:effectLst/>
                <a:latin typeface="var(--font-family-head)"/>
              </a:rPr>
              <a:t> attract candidates?</a:t>
            </a:r>
            <a:br>
              <a:rPr lang="en-US" sz="3200" b="1" i="0" dirty="0">
                <a:solidFill>
                  <a:srgbClr val="000000"/>
                </a:solidFill>
                <a:effectLst/>
                <a:latin typeface="var(--font-family-head)"/>
              </a:rPr>
            </a:br>
            <a:endParaRPr lang="en-GB" sz="3200" dirty="0"/>
          </a:p>
        </p:txBody>
      </p:sp>
      <p:sp>
        <p:nvSpPr>
          <p:cNvPr id="3" name="Content Placeholder 2">
            <a:extLst>
              <a:ext uri="{FF2B5EF4-FFF2-40B4-BE49-F238E27FC236}">
                <a16:creationId xmlns:a16="http://schemas.microsoft.com/office/drawing/2014/main" id="{C8C1EA58-B192-D351-23CD-6E6A6EA9A187}"/>
              </a:ext>
            </a:extLst>
          </p:cNvPr>
          <p:cNvSpPr>
            <a:spLocks noGrp="1"/>
          </p:cNvSpPr>
          <p:nvPr>
            <p:ph idx="1"/>
          </p:nvPr>
        </p:nvSpPr>
        <p:spPr/>
        <p:txBody>
          <a:bodyPr/>
          <a:lstStyle/>
          <a:p>
            <a:pPr>
              <a:buFont typeface="Wingdings" panose="05000000000000000000" pitchFamily="2" charset="2"/>
              <a:buChar char="Ø"/>
            </a:pPr>
            <a:r>
              <a:rPr lang="en-GB" sz="1600" b="1" dirty="0">
                <a:latin typeface="Merriweather" panose="00000500000000000000" pitchFamily="2" charset="0"/>
              </a:rPr>
              <a:t>Identify Internal candidates </a:t>
            </a:r>
            <a:r>
              <a:rPr lang="en-GB" sz="1600" dirty="0"/>
              <a:t>- </a:t>
            </a:r>
            <a:r>
              <a:rPr lang="en-US" sz="1600" b="0" i="0" dirty="0">
                <a:solidFill>
                  <a:srgbClr val="000000"/>
                </a:solidFill>
                <a:effectLst/>
                <a:latin typeface="Merriweather" panose="00000500000000000000" pitchFamily="2" charset="0"/>
              </a:rPr>
              <a:t>Finding an internal candidate will clearly reduce costs, and may act as a motivating factor to other staff. On the other hand, it will probably result in a need to fill another post. There may also be an equal opportunities requirement to advertise externally. </a:t>
            </a:r>
          </a:p>
          <a:p>
            <a:pPr>
              <a:buFont typeface="Wingdings" panose="05000000000000000000" pitchFamily="2" charset="2"/>
              <a:buChar char="Ø"/>
            </a:pPr>
            <a:r>
              <a:rPr lang="en-US" sz="1600" b="1" dirty="0">
                <a:solidFill>
                  <a:srgbClr val="000000"/>
                </a:solidFill>
                <a:latin typeface="Merriweather" panose="00000500000000000000" pitchFamily="2" charset="0"/>
              </a:rPr>
              <a:t>Considering the recruitment options </a:t>
            </a:r>
            <a:r>
              <a:rPr lang="en-US" sz="1600" dirty="0">
                <a:solidFill>
                  <a:srgbClr val="000000"/>
                </a:solidFill>
                <a:latin typeface="Merriweather" panose="00000500000000000000" pitchFamily="2" charset="0"/>
              </a:rPr>
              <a:t>- </a:t>
            </a:r>
            <a:r>
              <a:rPr lang="en-US" sz="1600" b="0" i="0" dirty="0">
                <a:solidFill>
                  <a:srgbClr val="000000"/>
                </a:solidFill>
                <a:effectLst/>
                <a:latin typeface="Merriweather" panose="00000500000000000000" pitchFamily="2" charset="0"/>
              </a:rPr>
              <a:t>What options are there for recruitment for this post? For example, in the particular situation, what are the relative benefits of open competition, head hunting, using an agency, promotion, rotation, secondment, internal advertising, ring fencing (setting limits on who can apply), and so on?</a:t>
            </a:r>
          </a:p>
          <a:p>
            <a:pPr>
              <a:buFont typeface="Wingdings" panose="05000000000000000000" pitchFamily="2" charset="2"/>
              <a:buChar char="Ø"/>
            </a:pPr>
            <a:r>
              <a:rPr lang="en-US" sz="1600" b="1" i="0" dirty="0">
                <a:solidFill>
                  <a:srgbClr val="000000"/>
                </a:solidFill>
                <a:effectLst/>
                <a:latin typeface="Merriweather" panose="00000500000000000000" pitchFamily="2" charset="0"/>
              </a:rPr>
              <a:t>Selecting a recruitmen</a:t>
            </a:r>
            <a:r>
              <a:rPr lang="en-US" sz="1600" b="1" dirty="0">
                <a:solidFill>
                  <a:srgbClr val="000000"/>
                </a:solidFill>
                <a:latin typeface="Merriweather" panose="00000500000000000000" pitchFamily="2" charset="0"/>
              </a:rPr>
              <a:t>t method  </a:t>
            </a:r>
            <a:r>
              <a:rPr lang="en-US" sz="1600" dirty="0">
                <a:solidFill>
                  <a:srgbClr val="000000"/>
                </a:solidFill>
                <a:latin typeface="Merriweather" panose="00000500000000000000" pitchFamily="2" charset="0"/>
              </a:rPr>
              <a:t>- </a:t>
            </a:r>
            <a:r>
              <a:rPr lang="en-US" sz="1600" b="0" i="0" dirty="0">
                <a:solidFill>
                  <a:srgbClr val="000000"/>
                </a:solidFill>
                <a:effectLst/>
                <a:latin typeface="Merriweather" panose="00000500000000000000" pitchFamily="2" charset="0"/>
              </a:rPr>
              <a:t>Which aspects of the post will influence how we recruit? The choice of recruitment method will depend on, for example, the level of the post, the type of skills and experience needed, the size of the local pool of employees, and so on. </a:t>
            </a:r>
            <a:endParaRPr lang="en-GB" sz="1600" dirty="0"/>
          </a:p>
        </p:txBody>
      </p:sp>
      <p:sp>
        <p:nvSpPr>
          <p:cNvPr id="4" name="Date Placeholder 3">
            <a:extLst>
              <a:ext uri="{FF2B5EF4-FFF2-40B4-BE49-F238E27FC236}">
                <a16:creationId xmlns:a16="http://schemas.microsoft.com/office/drawing/2014/main" id="{3BA8D7DA-ACB4-91C2-5862-3E31B7900CF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6E0DD772-D5F1-089A-7EEE-E98BF4233265}"/>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946567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BE98-F9ED-66B0-7F8A-28279353FA39}"/>
              </a:ext>
            </a:extLst>
          </p:cNvPr>
          <p:cNvSpPr>
            <a:spLocks noGrp="1"/>
          </p:cNvSpPr>
          <p:nvPr>
            <p:ph type="title"/>
          </p:nvPr>
        </p:nvSpPr>
        <p:spPr/>
        <p:txBody>
          <a:bodyPr/>
          <a:lstStyle/>
          <a:p>
            <a:r>
              <a:rPr lang="en-US" sz="3200" b="1" i="0" dirty="0">
                <a:solidFill>
                  <a:srgbClr val="000000"/>
                </a:solidFill>
                <a:effectLst/>
                <a:latin typeface="var(--font-family-head)"/>
              </a:rPr>
              <a:t>How can </a:t>
            </a:r>
            <a:r>
              <a:rPr lang="en-US" sz="3200" b="1" i="0" dirty="0" err="1">
                <a:solidFill>
                  <a:srgbClr val="000000"/>
                </a:solidFill>
                <a:effectLst/>
                <a:latin typeface="var(--font-family-head)"/>
              </a:rPr>
              <a:t>organisation</a:t>
            </a:r>
            <a:r>
              <a:rPr lang="en-US" sz="3200" b="1" i="0" dirty="0">
                <a:solidFill>
                  <a:srgbClr val="000000"/>
                </a:solidFill>
                <a:effectLst/>
                <a:latin typeface="var(--font-family-head)"/>
              </a:rPr>
              <a:t> attract candidates?</a:t>
            </a:r>
            <a:br>
              <a:rPr lang="en-US" sz="3200" b="1" i="0" dirty="0">
                <a:solidFill>
                  <a:srgbClr val="000000"/>
                </a:solidFill>
                <a:effectLst/>
                <a:latin typeface="var(--font-family-head)"/>
              </a:rPr>
            </a:br>
            <a:endParaRPr lang="en-GB" sz="3200" dirty="0"/>
          </a:p>
        </p:txBody>
      </p:sp>
      <p:sp>
        <p:nvSpPr>
          <p:cNvPr id="3" name="Content Placeholder 2">
            <a:extLst>
              <a:ext uri="{FF2B5EF4-FFF2-40B4-BE49-F238E27FC236}">
                <a16:creationId xmlns:a16="http://schemas.microsoft.com/office/drawing/2014/main" id="{C8C1EA58-B192-D351-23CD-6E6A6EA9A187}"/>
              </a:ext>
            </a:extLst>
          </p:cNvPr>
          <p:cNvSpPr>
            <a:spLocks noGrp="1"/>
          </p:cNvSpPr>
          <p:nvPr>
            <p:ph idx="1"/>
          </p:nvPr>
        </p:nvSpPr>
        <p:spPr/>
        <p:txBody>
          <a:bodyPr/>
          <a:lstStyle/>
          <a:p>
            <a:r>
              <a:rPr lang="en-GB" sz="1600" b="1" dirty="0">
                <a:latin typeface="Merriweather" panose="00000500000000000000" pitchFamily="2" charset="0"/>
              </a:rPr>
              <a:t>Selecting advertising media </a:t>
            </a:r>
            <a:r>
              <a:rPr lang="en-GB" sz="1600" dirty="0"/>
              <a:t>- </a:t>
            </a:r>
            <a:r>
              <a:rPr lang="en-US" sz="1600" b="0" i="0" dirty="0">
                <a:solidFill>
                  <a:srgbClr val="000000"/>
                </a:solidFill>
                <a:effectLst/>
                <a:latin typeface="Merriweather" panose="00000500000000000000" pitchFamily="2" charset="0"/>
              </a:rPr>
              <a:t>Which are the most effective advertising media for this post? Advertising for many specialist positions is best done through relevant journals and magazines; posts for less skilled work may be filled by contacting the local employment office. Should advertising be local or national? How useful is the Internet?</a:t>
            </a:r>
          </a:p>
          <a:p>
            <a:r>
              <a:rPr lang="en-US" sz="1600" b="1" dirty="0">
                <a:solidFill>
                  <a:srgbClr val="000000"/>
                </a:solidFill>
                <a:latin typeface="Merriweather" panose="00000500000000000000" pitchFamily="2" charset="0"/>
              </a:rPr>
              <a:t>Identifying special requirements </a:t>
            </a:r>
            <a:r>
              <a:rPr lang="en-US" sz="1600" dirty="0">
                <a:solidFill>
                  <a:srgbClr val="000000"/>
                </a:solidFill>
                <a:latin typeface="Merriweather" panose="00000500000000000000" pitchFamily="2" charset="0"/>
              </a:rPr>
              <a:t>- </a:t>
            </a:r>
            <a:r>
              <a:rPr lang="en-US" sz="1600" b="0" i="0" dirty="0">
                <a:solidFill>
                  <a:srgbClr val="000000"/>
                </a:solidFill>
                <a:effectLst/>
                <a:latin typeface="Merriweather" panose="00000500000000000000" pitchFamily="2" charset="0"/>
              </a:rPr>
              <a:t>Do we have special requirements? An </a:t>
            </a:r>
            <a:r>
              <a:rPr lang="en-US" sz="1600" b="0" i="0" dirty="0" err="1">
                <a:solidFill>
                  <a:srgbClr val="000000"/>
                </a:solidFill>
                <a:effectLst/>
                <a:latin typeface="Merriweather" panose="00000500000000000000" pitchFamily="2" charset="0"/>
              </a:rPr>
              <a:t>organisation</a:t>
            </a:r>
            <a:r>
              <a:rPr lang="en-US" sz="1600" b="0" i="0" dirty="0">
                <a:solidFill>
                  <a:srgbClr val="000000"/>
                </a:solidFill>
                <a:effectLst/>
                <a:latin typeface="Merriweather" panose="00000500000000000000" pitchFamily="2" charset="0"/>
              </a:rPr>
              <a:t> may not want it generally known that it is seeking a person for a particular post (for example to keep the information from internal staff or competitors that a particular person is leaving); in this case it may use an agency. </a:t>
            </a:r>
            <a:br>
              <a:rPr lang="en-US" sz="1600" dirty="0"/>
            </a:br>
            <a:r>
              <a:rPr lang="en-US" sz="1600" b="0" i="0" dirty="0">
                <a:solidFill>
                  <a:srgbClr val="000000"/>
                </a:solidFill>
                <a:effectLst/>
                <a:latin typeface="Merriweather" panose="00000500000000000000" pitchFamily="2" charset="0"/>
              </a:rPr>
              <a:t> If an </a:t>
            </a:r>
            <a:r>
              <a:rPr lang="en-US" sz="1600" b="0" i="0" dirty="0" err="1">
                <a:solidFill>
                  <a:srgbClr val="000000"/>
                </a:solidFill>
                <a:effectLst/>
                <a:latin typeface="Merriweather" panose="00000500000000000000" pitchFamily="2" charset="0"/>
              </a:rPr>
              <a:t>organisation</a:t>
            </a:r>
            <a:r>
              <a:rPr lang="en-US" sz="1600" b="0" i="0" dirty="0">
                <a:solidFill>
                  <a:srgbClr val="000000"/>
                </a:solidFill>
                <a:effectLst/>
                <a:latin typeface="Merriweather" panose="00000500000000000000" pitchFamily="2" charset="0"/>
              </a:rPr>
              <a:t> is looking for people from a minority group to improve the balance of the </a:t>
            </a:r>
            <a:r>
              <a:rPr lang="en-US" sz="1600" b="0" i="0" dirty="0" err="1">
                <a:solidFill>
                  <a:srgbClr val="000000"/>
                </a:solidFill>
                <a:effectLst/>
                <a:latin typeface="Merriweather" panose="00000500000000000000" pitchFamily="2" charset="0"/>
              </a:rPr>
              <a:t>organisation's</a:t>
            </a:r>
            <a:r>
              <a:rPr lang="en-US" sz="1600" b="0" i="0" dirty="0">
                <a:solidFill>
                  <a:srgbClr val="000000"/>
                </a:solidFill>
                <a:effectLst/>
                <a:latin typeface="Merriweather" panose="00000500000000000000" pitchFamily="2" charset="0"/>
              </a:rPr>
              <a:t> workforce (or perhaps for its governing body to ensure a balanced view) it may advertise in a minority-specific magazine (but note that there are legal limits to what is acceptable in positively discriminating in this way).</a:t>
            </a:r>
            <a:endParaRPr lang="en-GB" sz="1600" dirty="0"/>
          </a:p>
        </p:txBody>
      </p:sp>
      <p:sp>
        <p:nvSpPr>
          <p:cNvPr id="4" name="Date Placeholder 3">
            <a:extLst>
              <a:ext uri="{FF2B5EF4-FFF2-40B4-BE49-F238E27FC236}">
                <a16:creationId xmlns:a16="http://schemas.microsoft.com/office/drawing/2014/main" id="{3BA8D7DA-ACB4-91C2-5862-3E31B7900CF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6E0DD772-D5F1-089A-7EEE-E98BF4233265}"/>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658583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B605-BB56-C2FD-6C3E-D0D85DCDB21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2800" b="1" i="0">
                <a:effectLst/>
              </a:rPr>
              <a:t>How to select the most suitable candidates?</a:t>
            </a:r>
            <a:br>
              <a:rPr lang="en-US" sz="2800" b="1" i="0">
                <a:effectLst/>
              </a:rPr>
            </a:br>
            <a:endParaRPr lang="en-GB" sz="2800"/>
          </a:p>
        </p:txBody>
      </p:sp>
      <p:pic>
        <p:nvPicPr>
          <p:cNvPr id="6" name="Content Placeholder 5">
            <a:extLst>
              <a:ext uri="{FF2B5EF4-FFF2-40B4-BE49-F238E27FC236}">
                <a16:creationId xmlns:a16="http://schemas.microsoft.com/office/drawing/2014/main" id="{251EA52B-A9D3-B695-DB2C-9DB30C7A7110}"/>
              </a:ext>
            </a:extLst>
          </p:cNvPr>
          <p:cNvPicPr>
            <a:picLocks noGrp="1" noChangeAspect="1"/>
          </p:cNvPicPr>
          <p:nvPr>
            <p:ph idx="1"/>
          </p:nvPr>
        </p:nvPicPr>
        <p:blipFill>
          <a:blip r:embed="rId2"/>
          <a:stretch>
            <a:fillRect/>
          </a:stretch>
        </p:blipFill>
        <p:spPr>
          <a:xfrm>
            <a:off x="457200" y="1772816"/>
            <a:ext cx="8229600" cy="3579875"/>
          </a:xfrm>
          <a:prstGeom prst="rect">
            <a:avLst/>
          </a:prstGeom>
          <a:noFill/>
        </p:spPr>
      </p:pic>
      <p:sp>
        <p:nvSpPr>
          <p:cNvPr id="4" name="Date Placeholder 3">
            <a:extLst>
              <a:ext uri="{FF2B5EF4-FFF2-40B4-BE49-F238E27FC236}">
                <a16:creationId xmlns:a16="http://schemas.microsoft.com/office/drawing/2014/main" id="{5B9AB483-6AFD-D801-C386-03BC5F37D00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3BB760C6-CC47-F2E6-3D1F-3BD207F3D3B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3393427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4F91-16BC-DD66-0D4F-7C15140426D6}"/>
              </a:ext>
            </a:extLst>
          </p:cNvPr>
          <p:cNvSpPr>
            <a:spLocks noGrp="1"/>
          </p:cNvSpPr>
          <p:nvPr>
            <p:ph type="title"/>
          </p:nvPr>
        </p:nvSpPr>
        <p:spPr/>
        <p:txBody>
          <a:bodyPr/>
          <a:lstStyle/>
          <a:p>
            <a:r>
              <a:rPr lang="en-GB" dirty="0"/>
              <a:t>Selecting the most suitable candidate </a:t>
            </a:r>
          </a:p>
        </p:txBody>
      </p:sp>
      <p:sp>
        <p:nvSpPr>
          <p:cNvPr id="3" name="Content Placeholder 2">
            <a:extLst>
              <a:ext uri="{FF2B5EF4-FFF2-40B4-BE49-F238E27FC236}">
                <a16:creationId xmlns:a16="http://schemas.microsoft.com/office/drawing/2014/main" id="{67E61AAB-57D8-B95D-FAB8-75B6B5C1EE72}"/>
              </a:ext>
            </a:extLst>
          </p:cNvPr>
          <p:cNvSpPr>
            <a:spLocks noGrp="1"/>
          </p:cNvSpPr>
          <p:nvPr>
            <p:ph idx="1"/>
          </p:nvPr>
        </p:nvSpPr>
        <p:spPr/>
        <p:txBody>
          <a:bodyPr/>
          <a:lstStyle/>
          <a:p>
            <a:pPr marL="0" indent="0">
              <a:buNone/>
            </a:pPr>
            <a:r>
              <a:rPr lang="en-US" sz="2000" b="0" i="0" dirty="0">
                <a:solidFill>
                  <a:srgbClr val="000000"/>
                </a:solidFill>
                <a:effectLst/>
                <a:latin typeface="Merriweather" panose="00000500000000000000" pitchFamily="2" charset="0"/>
              </a:rPr>
              <a:t>People throughout history have been trying to decide how best to select a member of their hunting team, their army or any other group in their </a:t>
            </a:r>
            <a:r>
              <a:rPr lang="en-US" sz="2000" b="0" i="0" dirty="0" err="1">
                <a:solidFill>
                  <a:srgbClr val="000000"/>
                </a:solidFill>
                <a:effectLst/>
                <a:latin typeface="Merriweather" panose="00000500000000000000" pitchFamily="2" charset="0"/>
              </a:rPr>
              <a:t>organisation</a:t>
            </a:r>
            <a:r>
              <a:rPr lang="en-US" sz="2000" b="0" i="0" dirty="0">
                <a:solidFill>
                  <a:srgbClr val="000000"/>
                </a:solidFill>
                <a:effectLst/>
                <a:latin typeface="Merriweather" panose="00000500000000000000" pitchFamily="2" charset="0"/>
              </a:rPr>
              <a:t>.</a:t>
            </a:r>
          </a:p>
          <a:p>
            <a:pPr marL="0" indent="0">
              <a:buNone/>
            </a:pPr>
            <a:r>
              <a:rPr lang="en-US" sz="2000" dirty="0">
                <a:solidFill>
                  <a:srgbClr val="000000"/>
                </a:solidFill>
                <a:latin typeface="Merriweather" panose="00000500000000000000" pitchFamily="2" charset="0"/>
              </a:rPr>
              <a:t>The Key ideas are :</a:t>
            </a:r>
          </a:p>
          <a:p>
            <a:pPr marL="0" indent="0">
              <a:buNone/>
            </a:pPr>
            <a:r>
              <a:rPr lang="en-US" sz="2000" b="1" dirty="0">
                <a:solidFill>
                  <a:srgbClr val="000000"/>
                </a:solidFill>
                <a:latin typeface="Merriweather" panose="00000500000000000000" pitchFamily="2" charset="0"/>
              </a:rPr>
              <a:t>Practicality </a:t>
            </a:r>
            <a:r>
              <a:rPr lang="en-US" sz="2000" dirty="0">
                <a:solidFill>
                  <a:srgbClr val="000000"/>
                </a:solidFill>
                <a:latin typeface="Merriweather" panose="00000500000000000000" pitchFamily="2" charset="0"/>
              </a:rPr>
              <a:t>- </a:t>
            </a:r>
            <a:r>
              <a:rPr lang="en-US" sz="2000" b="0" i="0" dirty="0">
                <a:solidFill>
                  <a:srgbClr val="000000"/>
                </a:solidFill>
                <a:effectLst/>
                <a:latin typeface="Merriweather" panose="00000500000000000000" pitchFamily="2" charset="0"/>
              </a:rPr>
              <a:t>The most common factors to be considered are costs, availability of staff and resources, and the capabilities of the people running the selection process</a:t>
            </a:r>
            <a:endParaRPr lang="en-US" sz="2000" dirty="0">
              <a:solidFill>
                <a:srgbClr val="000000"/>
              </a:solidFill>
              <a:latin typeface="Merriweather" panose="00000500000000000000" pitchFamily="2" charset="0"/>
            </a:endParaRPr>
          </a:p>
          <a:p>
            <a:pPr marL="0" indent="0">
              <a:buNone/>
            </a:pPr>
            <a:r>
              <a:rPr lang="en-US" sz="2000" b="1" dirty="0">
                <a:solidFill>
                  <a:srgbClr val="000000"/>
                </a:solidFill>
                <a:latin typeface="Merriweather" panose="00000500000000000000" pitchFamily="2" charset="0"/>
              </a:rPr>
              <a:t>Sensitivity</a:t>
            </a:r>
            <a:r>
              <a:rPr lang="en-US" sz="2000" dirty="0">
                <a:solidFill>
                  <a:srgbClr val="000000"/>
                </a:solidFill>
                <a:latin typeface="Merriweather" panose="00000500000000000000" pitchFamily="2" charset="0"/>
              </a:rPr>
              <a:t> - </a:t>
            </a:r>
            <a:r>
              <a:rPr lang="en-US" sz="2000" b="0" i="0" dirty="0">
                <a:solidFill>
                  <a:srgbClr val="000000"/>
                </a:solidFill>
                <a:effectLst/>
                <a:latin typeface="Merriweather" panose="00000500000000000000" pitchFamily="2" charset="0"/>
              </a:rPr>
              <a:t>Will the process distinguish between candidates?</a:t>
            </a:r>
            <a:endParaRPr lang="en-US" sz="2000" dirty="0">
              <a:solidFill>
                <a:srgbClr val="000000"/>
              </a:solidFill>
              <a:latin typeface="Merriweather" panose="00000500000000000000" pitchFamily="2" charset="0"/>
            </a:endParaRPr>
          </a:p>
          <a:p>
            <a:pPr marL="0" indent="0">
              <a:buNone/>
            </a:pPr>
            <a:r>
              <a:rPr lang="en-US" sz="2000" b="1" dirty="0">
                <a:solidFill>
                  <a:srgbClr val="000000"/>
                </a:solidFill>
                <a:latin typeface="Merriweather" panose="00000500000000000000" pitchFamily="2" charset="0"/>
              </a:rPr>
              <a:t>Reliability</a:t>
            </a:r>
            <a:r>
              <a:rPr lang="en-US" sz="2000" dirty="0">
                <a:solidFill>
                  <a:srgbClr val="000000"/>
                </a:solidFill>
                <a:latin typeface="Merriweather" panose="00000500000000000000" pitchFamily="2" charset="0"/>
              </a:rPr>
              <a:t> - </a:t>
            </a:r>
            <a:r>
              <a:rPr lang="en-US" sz="2000" b="0" i="0" dirty="0">
                <a:solidFill>
                  <a:srgbClr val="000000"/>
                </a:solidFill>
                <a:effectLst/>
                <a:latin typeface="Merriweather" panose="00000500000000000000" pitchFamily="2" charset="0"/>
              </a:rPr>
              <a:t>If we ran the process again tomorrow, would we get the same results?</a:t>
            </a:r>
            <a:endParaRPr lang="en-US" sz="2000" dirty="0">
              <a:solidFill>
                <a:srgbClr val="000000"/>
              </a:solidFill>
              <a:latin typeface="Merriweather" panose="00000500000000000000" pitchFamily="2" charset="0"/>
            </a:endParaRPr>
          </a:p>
          <a:p>
            <a:pPr marL="0" indent="0">
              <a:buNone/>
            </a:pPr>
            <a:r>
              <a:rPr lang="en-US" sz="2000" b="1" dirty="0">
                <a:solidFill>
                  <a:srgbClr val="000000"/>
                </a:solidFill>
                <a:latin typeface="Merriweather" panose="00000500000000000000" pitchFamily="2" charset="0"/>
              </a:rPr>
              <a:t>Validity</a:t>
            </a:r>
            <a:r>
              <a:rPr lang="en-US" sz="2000" dirty="0">
                <a:solidFill>
                  <a:srgbClr val="000000"/>
                </a:solidFill>
                <a:latin typeface="Merriweather" panose="00000500000000000000" pitchFamily="2" charset="0"/>
              </a:rPr>
              <a:t> - </a:t>
            </a:r>
            <a:r>
              <a:rPr lang="en-US" sz="2000" b="0" i="0" dirty="0">
                <a:solidFill>
                  <a:srgbClr val="000000"/>
                </a:solidFill>
                <a:effectLst/>
                <a:latin typeface="Merriweather" panose="00000500000000000000" pitchFamily="2" charset="0"/>
              </a:rPr>
              <a:t>Does the result predict actual performance on the job?</a:t>
            </a:r>
            <a:endParaRPr lang="en-GB" sz="2000" dirty="0">
              <a:latin typeface="Merriweather" panose="00000500000000000000" pitchFamily="2" charset="0"/>
            </a:endParaRPr>
          </a:p>
        </p:txBody>
      </p:sp>
      <p:sp>
        <p:nvSpPr>
          <p:cNvPr id="4" name="Date Placeholder 3">
            <a:extLst>
              <a:ext uri="{FF2B5EF4-FFF2-40B4-BE49-F238E27FC236}">
                <a16:creationId xmlns:a16="http://schemas.microsoft.com/office/drawing/2014/main" id="{3E4C2D9F-3873-F5CA-A7F7-F46C14B998A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83C5E91B-EA95-9D73-B1DF-1CFB5E87D850}"/>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982999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C4E20-8833-1CE2-658D-182DE587D66A}"/>
              </a:ext>
            </a:extLst>
          </p:cNvPr>
          <p:cNvSpPr>
            <a:spLocks noGrp="1"/>
          </p:cNvSpPr>
          <p:nvPr>
            <p:ph type="title"/>
          </p:nvPr>
        </p:nvSpPr>
        <p:spPr/>
        <p:txBody>
          <a:bodyPr/>
          <a:lstStyle/>
          <a:p>
            <a:r>
              <a:rPr lang="en-GB" dirty="0"/>
              <a:t>Techniques </a:t>
            </a:r>
          </a:p>
        </p:txBody>
      </p:sp>
      <p:sp>
        <p:nvSpPr>
          <p:cNvPr id="3" name="Content Placeholder 2">
            <a:extLst>
              <a:ext uri="{FF2B5EF4-FFF2-40B4-BE49-F238E27FC236}">
                <a16:creationId xmlns:a16="http://schemas.microsoft.com/office/drawing/2014/main" id="{DC84108B-A32A-F871-17A6-98A41673AD4D}"/>
              </a:ext>
            </a:extLst>
          </p:cNvPr>
          <p:cNvSpPr>
            <a:spLocks noGrp="1"/>
          </p:cNvSpPr>
          <p:nvPr>
            <p:ph idx="1"/>
          </p:nvPr>
        </p:nvSpPr>
        <p:spPr/>
        <p:txBody>
          <a:bodyPr/>
          <a:lstStyle/>
          <a:p>
            <a:r>
              <a:rPr lang="en-GB" sz="2000" b="1" dirty="0">
                <a:latin typeface="Merriweather" panose="00000500000000000000" pitchFamily="2" charset="0"/>
              </a:rPr>
              <a:t>Graphology</a:t>
            </a:r>
            <a:r>
              <a:rPr lang="en-GB" sz="2000" dirty="0">
                <a:latin typeface="Merriweather" panose="00000500000000000000" pitchFamily="2" charset="0"/>
              </a:rPr>
              <a:t> </a:t>
            </a:r>
            <a:r>
              <a:rPr lang="en-GB" sz="2000" dirty="0"/>
              <a:t> - </a:t>
            </a:r>
            <a:r>
              <a:rPr lang="en-US" sz="2000" b="0" i="0" dirty="0">
                <a:solidFill>
                  <a:srgbClr val="000000"/>
                </a:solidFill>
                <a:effectLst/>
                <a:latin typeface="Merriweather" panose="00000500000000000000" pitchFamily="2" charset="0"/>
              </a:rPr>
              <a:t>Every creative endeavor requires that you take risks. If you try and don't succeed, you've still learned something. It took Thomas Edison more than 10,000 tries to invent a viable lightbulb. You're not failing. You're discovering what doesn't work.</a:t>
            </a:r>
          </a:p>
          <a:p>
            <a:r>
              <a:rPr lang="en-US" sz="2000" b="1" dirty="0">
                <a:solidFill>
                  <a:srgbClr val="000000"/>
                </a:solidFill>
                <a:latin typeface="Merriweather" panose="00000500000000000000" pitchFamily="2" charset="0"/>
              </a:rPr>
              <a:t>Work sampling </a:t>
            </a:r>
            <a:r>
              <a:rPr lang="en-US" sz="2000" dirty="0">
                <a:solidFill>
                  <a:srgbClr val="000000"/>
                </a:solidFill>
                <a:latin typeface="Merriweather" panose="00000500000000000000" pitchFamily="2" charset="0"/>
              </a:rPr>
              <a:t>- </a:t>
            </a:r>
            <a:r>
              <a:rPr lang="en-US" sz="2000" b="0" i="0" dirty="0">
                <a:solidFill>
                  <a:srgbClr val="000000"/>
                </a:solidFill>
                <a:effectLst/>
                <a:latin typeface="Merriweather" panose="00000500000000000000" pitchFamily="2" charset="0"/>
              </a:rPr>
              <a:t>Work sampling is </a:t>
            </a:r>
            <a:r>
              <a:rPr lang="en-US" sz="2000" b="0" i="0" dirty="0" err="1">
                <a:solidFill>
                  <a:srgbClr val="000000"/>
                </a:solidFill>
                <a:effectLst/>
                <a:latin typeface="Merriweather" panose="00000500000000000000" pitchFamily="2" charset="0"/>
              </a:rPr>
              <a:t>organisation</a:t>
            </a:r>
            <a:r>
              <a:rPr lang="en-US" sz="2000" b="0" i="0" dirty="0">
                <a:solidFill>
                  <a:srgbClr val="000000"/>
                </a:solidFill>
                <a:effectLst/>
                <a:latin typeface="Merriweather" panose="00000500000000000000" pitchFamily="2" charset="0"/>
              </a:rPr>
              <a:t>- and job-specific. The candidate works through parts of the job under supervision. It is most appropriate for jobs where the outcomes and procedures are clearly defined, but designing it is time-consuming and needs high levels of commitment from existing staff. </a:t>
            </a:r>
            <a:endParaRPr lang="en-GB" sz="2000" dirty="0"/>
          </a:p>
        </p:txBody>
      </p:sp>
      <p:sp>
        <p:nvSpPr>
          <p:cNvPr id="4" name="Date Placeholder 3">
            <a:extLst>
              <a:ext uri="{FF2B5EF4-FFF2-40B4-BE49-F238E27FC236}">
                <a16:creationId xmlns:a16="http://schemas.microsoft.com/office/drawing/2014/main" id="{8FC9FE0B-013E-4C57-06CB-B79FF63493C8}"/>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8249C1D8-6F28-5910-6EE9-6D7F5372488C}"/>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533082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C8ADA-61F3-E14A-8553-B3F0E5B53472}"/>
              </a:ext>
            </a:extLst>
          </p:cNvPr>
          <p:cNvSpPr>
            <a:spLocks noGrp="1"/>
          </p:cNvSpPr>
          <p:nvPr>
            <p:ph type="title"/>
          </p:nvPr>
        </p:nvSpPr>
        <p:spPr>
          <a:xfrm>
            <a:off x="457200" y="274638"/>
            <a:ext cx="8229600" cy="1143000"/>
          </a:xfrm>
        </p:spPr>
        <p:txBody>
          <a:bodyPr wrap="square" anchor="ctr">
            <a:normAutofit/>
          </a:bodyPr>
          <a:lstStyle/>
          <a:p>
            <a:r>
              <a:rPr lang="en-GB" dirty="0"/>
              <a:t>Techniques </a:t>
            </a:r>
          </a:p>
        </p:txBody>
      </p:sp>
      <p:sp>
        <p:nvSpPr>
          <p:cNvPr id="3" name="Content Placeholder 2">
            <a:extLst>
              <a:ext uri="{FF2B5EF4-FFF2-40B4-BE49-F238E27FC236}">
                <a16:creationId xmlns:a16="http://schemas.microsoft.com/office/drawing/2014/main" id="{05439642-0D47-A8EC-9D4A-73F89B74F31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800" b="1" dirty="0"/>
              <a:t>Competence based approach</a:t>
            </a:r>
            <a:r>
              <a:rPr lang="en-GB" sz="1800" dirty="0"/>
              <a:t> - </a:t>
            </a:r>
            <a:r>
              <a:rPr lang="en-US" sz="1800" b="0" i="0" dirty="0">
                <a:effectLst/>
              </a:rPr>
              <a:t>Competence-based approaches require candidates to demonstrate that they have the competences to carry out the job. This can be assessed by requiring proof of past work or by demonstrating competence during the selection process. This approach is clearly more suitable for posts where the required competences can be easily identified and measured. </a:t>
            </a:r>
            <a:endParaRPr lang="en-GB" sz="1800" dirty="0"/>
          </a:p>
        </p:txBody>
      </p:sp>
      <p:pic>
        <p:nvPicPr>
          <p:cNvPr id="6" name="Picture 5">
            <a:extLst>
              <a:ext uri="{FF2B5EF4-FFF2-40B4-BE49-F238E27FC236}">
                <a16:creationId xmlns:a16="http://schemas.microsoft.com/office/drawing/2014/main" id="{04FC31B8-F877-8963-D015-5D52A8768D41}"/>
              </a:ext>
            </a:extLst>
          </p:cNvPr>
          <p:cNvPicPr>
            <a:picLocks noChangeAspect="1"/>
          </p:cNvPicPr>
          <p:nvPr/>
        </p:nvPicPr>
        <p:blipFill>
          <a:blip r:embed="rId2"/>
          <a:stretch>
            <a:fillRect/>
          </a:stretch>
        </p:blipFill>
        <p:spPr>
          <a:xfrm>
            <a:off x="4648200" y="2458865"/>
            <a:ext cx="4038600" cy="2271712"/>
          </a:xfrm>
          <a:prstGeom prst="rect">
            <a:avLst/>
          </a:prstGeom>
          <a:noFill/>
        </p:spPr>
      </p:pic>
      <p:sp>
        <p:nvSpPr>
          <p:cNvPr id="4" name="Date Placeholder 3">
            <a:extLst>
              <a:ext uri="{FF2B5EF4-FFF2-40B4-BE49-F238E27FC236}">
                <a16:creationId xmlns:a16="http://schemas.microsoft.com/office/drawing/2014/main" id="{9233B502-8930-934D-9FF4-CCF1D7BD8D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B14BFD95-99FF-CC32-0319-46940F792C0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2946084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C8ADA-61F3-E14A-8553-B3F0E5B53472}"/>
              </a:ext>
            </a:extLst>
          </p:cNvPr>
          <p:cNvSpPr>
            <a:spLocks noGrp="1"/>
          </p:cNvSpPr>
          <p:nvPr>
            <p:ph type="title"/>
          </p:nvPr>
        </p:nvSpPr>
        <p:spPr>
          <a:xfrm>
            <a:off x="457200" y="274638"/>
            <a:ext cx="8229600" cy="1143000"/>
          </a:xfrm>
        </p:spPr>
        <p:txBody>
          <a:bodyPr wrap="square" anchor="ctr">
            <a:normAutofit/>
          </a:bodyPr>
          <a:lstStyle/>
          <a:p>
            <a:r>
              <a:rPr lang="en-GB" dirty="0"/>
              <a:t>Techniques </a:t>
            </a:r>
          </a:p>
        </p:txBody>
      </p:sp>
      <p:sp>
        <p:nvSpPr>
          <p:cNvPr id="3" name="Content Placeholder 2">
            <a:extLst>
              <a:ext uri="{FF2B5EF4-FFF2-40B4-BE49-F238E27FC236}">
                <a16:creationId xmlns:a16="http://schemas.microsoft.com/office/drawing/2014/main" id="{05439642-0D47-A8EC-9D4A-73F89B74F31E}"/>
              </a:ext>
            </a:extLst>
          </p:cNvPr>
          <p:cNvSpPr>
            <a:spLocks noGrp="1"/>
          </p:cNvSpPr>
          <p:nvPr>
            <p:ph idx="1"/>
          </p:nvPr>
        </p:nvSpPr>
        <p:spPr>
          <a:xfrm>
            <a:off x="457200" y="1600201"/>
            <a:ext cx="8229600" cy="3917032"/>
          </a:xfrm>
        </p:spPr>
        <p:txBody>
          <a:bodyPr wrap="square" anchor="t">
            <a:normAutofit/>
          </a:bodyPr>
          <a:lstStyle/>
          <a:p>
            <a:pPr>
              <a:lnSpc>
                <a:spcPct val="90000"/>
              </a:lnSpc>
            </a:pPr>
            <a:r>
              <a:rPr lang="en-GB" sz="2000" b="1" dirty="0">
                <a:latin typeface="Merriweather" panose="00000500000000000000" pitchFamily="2" charset="0"/>
              </a:rPr>
              <a:t>Psychometric test </a:t>
            </a:r>
            <a:r>
              <a:rPr lang="en-GB" sz="2000" dirty="0">
                <a:latin typeface="Merriweather" panose="00000500000000000000" pitchFamily="2" charset="0"/>
              </a:rPr>
              <a:t>- </a:t>
            </a:r>
            <a:r>
              <a:rPr lang="en-US" sz="2000" b="0" i="0" dirty="0">
                <a:solidFill>
                  <a:srgbClr val="000000"/>
                </a:solidFill>
                <a:effectLst/>
                <a:latin typeface="Merriweather" panose="00000500000000000000" pitchFamily="2" charset="0"/>
              </a:rPr>
              <a:t>Psychometric tests include tests of IQ, attainment, specific cognitive ability and trainability, and personality questionnaires. Many managers are also </a:t>
            </a:r>
            <a:r>
              <a:rPr lang="en-US" sz="2000" b="0" i="0" dirty="0" err="1">
                <a:solidFill>
                  <a:srgbClr val="000000"/>
                </a:solidFill>
                <a:effectLst/>
                <a:latin typeface="Merriweather" panose="00000500000000000000" pitchFamily="2" charset="0"/>
              </a:rPr>
              <a:t>sceptical</a:t>
            </a:r>
            <a:r>
              <a:rPr lang="en-US" sz="2000" b="0" i="0" dirty="0">
                <a:solidFill>
                  <a:srgbClr val="000000"/>
                </a:solidFill>
                <a:effectLst/>
                <a:latin typeface="Merriweather" panose="00000500000000000000" pitchFamily="2" charset="0"/>
              </a:rPr>
              <a:t> of these texts, particularly tests of personality.</a:t>
            </a:r>
          </a:p>
          <a:p>
            <a:pPr>
              <a:lnSpc>
                <a:spcPct val="90000"/>
              </a:lnSpc>
            </a:pPr>
            <a:r>
              <a:rPr lang="en-US" sz="2000" b="1" dirty="0">
                <a:solidFill>
                  <a:srgbClr val="000000"/>
                </a:solidFill>
                <a:latin typeface="Merriweather" panose="00000500000000000000" pitchFamily="2" charset="0"/>
              </a:rPr>
              <a:t>Group Exercises </a:t>
            </a:r>
            <a:r>
              <a:rPr lang="en-US" sz="2000" dirty="0">
                <a:solidFill>
                  <a:srgbClr val="000000"/>
                </a:solidFill>
                <a:latin typeface="Merriweather" panose="00000500000000000000" pitchFamily="2" charset="0"/>
              </a:rPr>
              <a:t>- </a:t>
            </a:r>
            <a:r>
              <a:rPr lang="en-US" sz="2000" b="0" i="0" dirty="0">
                <a:solidFill>
                  <a:srgbClr val="000000"/>
                </a:solidFill>
                <a:effectLst/>
                <a:latin typeface="Merriweather" panose="00000500000000000000" pitchFamily="2" charset="0"/>
              </a:rPr>
              <a:t>Group exercises typically involve asking a group to work through a task that may be typical of those they will encounter at work. The participants are observed throughout the process, but problems arise because the situation cannot be a 'real' one'. It tests how people perform in the test rather than how they would perform at work. Further information can be gathered by asking participants to rate their peers.</a:t>
            </a:r>
            <a:endParaRPr lang="en-GB" sz="2000" dirty="0">
              <a:latin typeface="Merriweather" panose="00000500000000000000" pitchFamily="2" charset="0"/>
            </a:endParaRPr>
          </a:p>
        </p:txBody>
      </p:sp>
      <p:sp>
        <p:nvSpPr>
          <p:cNvPr id="4" name="Date Placeholder 3">
            <a:extLst>
              <a:ext uri="{FF2B5EF4-FFF2-40B4-BE49-F238E27FC236}">
                <a16:creationId xmlns:a16="http://schemas.microsoft.com/office/drawing/2014/main" id="{9233B502-8930-934D-9FF4-CCF1D7BD8D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B14BFD95-99FF-CC32-0319-46940F792C0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24759277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C8ADA-61F3-E14A-8553-B3F0E5B53472}"/>
              </a:ext>
            </a:extLst>
          </p:cNvPr>
          <p:cNvSpPr>
            <a:spLocks noGrp="1"/>
          </p:cNvSpPr>
          <p:nvPr>
            <p:ph type="title"/>
          </p:nvPr>
        </p:nvSpPr>
        <p:spPr>
          <a:xfrm>
            <a:off x="457200" y="274638"/>
            <a:ext cx="8229600" cy="1143000"/>
          </a:xfrm>
        </p:spPr>
        <p:txBody>
          <a:bodyPr wrap="square" anchor="ctr">
            <a:normAutofit/>
          </a:bodyPr>
          <a:lstStyle/>
          <a:p>
            <a:r>
              <a:rPr lang="en-GB" dirty="0"/>
              <a:t>Techniques </a:t>
            </a:r>
          </a:p>
        </p:txBody>
      </p:sp>
      <p:sp>
        <p:nvSpPr>
          <p:cNvPr id="3" name="Content Placeholder 2">
            <a:extLst>
              <a:ext uri="{FF2B5EF4-FFF2-40B4-BE49-F238E27FC236}">
                <a16:creationId xmlns:a16="http://schemas.microsoft.com/office/drawing/2014/main" id="{05439642-0D47-A8EC-9D4A-73F89B74F31E}"/>
              </a:ext>
            </a:extLst>
          </p:cNvPr>
          <p:cNvSpPr>
            <a:spLocks noGrp="1"/>
          </p:cNvSpPr>
          <p:nvPr>
            <p:ph idx="1"/>
          </p:nvPr>
        </p:nvSpPr>
        <p:spPr>
          <a:xfrm>
            <a:off x="457200" y="1600201"/>
            <a:ext cx="8229600" cy="3917032"/>
          </a:xfrm>
        </p:spPr>
        <p:txBody>
          <a:bodyPr wrap="square" anchor="t">
            <a:noAutofit/>
          </a:bodyPr>
          <a:lstStyle/>
          <a:p>
            <a:pPr algn="l" fontAlgn="base"/>
            <a:r>
              <a:rPr lang="en-US" sz="1800" b="1" i="0" dirty="0">
                <a:solidFill>
                  <a:srgbClr val="000000"/>
                </a:solidFill>
                <a:effectLst/>
                <a:latin typeface="Merriweather" panose="00000500000000000000" pitchFamily="2" charset="0"/>
              </a:rPr>
              <a:t>Use of Technology </a:t>
            </a:r>
            <a:r>
              <a:rPr lang="en-US" sz="1800" b="0" i="0" dirty="0">
                <a:solidFill>
                  <a:srgbClr val="000000"/>
                </a:solidFill>
                <a:effectLst/>
                <a:latin typeface="Merriweather" panose="00000500000000000000" pitchFamily="2" charset="0"/>
              </a:rPr>
              <a:t>- The development of the internet and Web has enabled many </a:t>
            </a:r>
            <a:r>
              <a:rPr lang="en-US" sz="1800" b="0" i="0" dirty="0" err="1">
                <a:solidFill>
                  <a:srgbClr val="000000"/>
                </a:solidFill>
                <a:effectLst/>
                <a:latin typeface="Merriweather" panose="00000500000000000000" pitchFamily="2" charset="0"/>
              </a:rPr>
              <a:t>organisations</a:t>
            </a:r>
            <a:r>
              <a:rPr lang="en-US" sz="1800" b="0" i="0" dirty="0">
                <a:solidFill>
                  <a:srgbClr val="000000"/>
                </a:solidFill>
                <a:effectLst/>
                <a:latin typeface="Merriweather" panose="00000500000000000000" pitchFamily="2" charset="0"/>
              </a:rPr>
              <a:t> to pass information to candidates and to begin the sifting process at an early stage.</a:t>
            </a:r>
            <a:br>
              <a:rPr lang="en-US" sz="1800" b="0" i="0" dirty="0">
                <a:solidFill>
                  <a:srgbClr val="000000"/>
                </a:solidFill>
                <a:effectLst/>
                <a:latin typeface="Merriweather" panose="00000500000000000000" pitchFamily="2" charset="0"/>
              </a:rPr>
            </a:br>
            <a:br>
              <a:rPr lang="en-US" sz="1800" b="0" i="0" dirty="0">
                <a:solidFill>
                  <a:srgbClr val="000000"/>
                </a:solidFill>
                <a:effectLst/>
                <a:latin typeface="Merriweather" panose="00000500000000000000" pitchFamily="2" charset="0"/>
              </a:rPr>
            </a:br>
            <a:r>
              <a:rPr lang="en-US" sz="1800" b="0" i="0" dirty="0">
                <a:solidFill>
                  <a:srgbClr val="000000"/>
                </a:solidFill>
                <a:effectLst/>
                <a:latin typeface="Merriweather" panose="00000500000000000000" pitchFamily="2" charset="0"/>
              </a:rPr>
              <a:t>For example, the first recruitment screen on the Government's intelligence and security organization, GCHQ website begins: </a:t>
            </a:r>
            <a:br>
              <a:rPr lang="en-US" sz="1800" b="0" i="0" dirty="0">
                <a:solidFill>
                  <a:srgbClr val="000000"/>
                </a:solidFill>
                <a:effectLst/>
                <a:latin typeface="Merriweather" panose="00000500000000000000" pitchFamily="2" charset="0"/>
              </a:rPr>
            </a:br>
            <a:br>
              <a:rPr lang="en-US" sz="1800" b="0" i="0" dirty="0">
                <a:solidFill>
                  <a:srgbClr val="000000"/>
                </a:solidFill>
                <a:effectLst/>
                <a:latin typeface="Merriweather" panose="00000500000000000000" pitchFamily="2" charset="0"/>
              </a:rPr>
            </a:br>
            <a:r>
              <a:rPr lang="en-US" sz="1800" b="0" i="0" dirty="0">
                <a:solidFill>
                  <a:srgbClr val="000000"/>
                </a:solidFill>
                <a:effectLst/>
                <a:latin typeface="Merriweather" panose="00000500000000000000" pitchFamily="2" charset="0"/>
              </a:rPr>
              <a:t>"</a:t>
            </a:r>
            <a:r>
              <a:rPr lang="en-US" sz="1800" b="0" i="1" dirty="0">
                <a:solidFill>
                  <a:srgbClr val="000000"/>
                </a:solidFill>
                <a:effectLst/>
                <a:latin typeface="Merriweather" panose="00000500000000000000" pitchFamily="2" charset="0"/>
              </a:rPr>
              <a:t>We're always looking for new talent to join our workforce and have developed a specific recruitment website to provide you with all the information necessary so you can assess your suitability and determine if we're right for you</a:t>
            </a:r>
            <a:r>
              <a:rPr lang="en-US" sz="1800" b="0" i="0" dirty="0">
                <a:solidFill>
                  <a:srgbClr val="000000"/>
                </a:solidFill>
                <a:effectLst/>
                <a:latin typeface="Merriweather" panose="00000500000000000000" pitchFamily="2" charset="0"/>
              </a:rPr>
              <a:t>."</a:t>
            </a:r>
            <a:br>
              <a:rPr lang="en-US" sz="1800" b="0" i="0" dirty="0">
                <a:solidFill>
                  <a:srgbClr val="000000"/>
                </a:solidFill>
                <a:effectLst/>
                <a:latin typeface="Merriweather" panose="00000500000000000000" pitchFamily="2" charset="0"/>
              </a:rPr>
            </a:br>
            <a:br>
              <a:rPr lang="en-US" sz="1800" b="0" i="0" dirty="0">
                <a:solidFill>
                  <a:srgbClr val="000000"/>
                </a:solidFill>
                <a:effectLst/>
                <a:latin typeface="Merriweather" panose="00000500000000000000" pitchFamily="2" charset="0"/>
              </a:rPr>
            </a:br>
            <a:r>
              <a:rPr lang="en-US" sz="1800" b="0" i="0" dirty="0">
                <a:solidFill>
                  <a:srgbClr val="000000"/>
                </a:solidFill>
                <a:effectLst/>
                <a:latin typeface="Merriweather" panose="00000500000000000000" pitchFamily="2" charset="0"/>
              </a:rPr>
              <a:t>The aim is clearly that many unsuitable candidates will be discouraged from applying for jobs. </a:t>
            </a:r>
            <a:br>
              <a:rPr lang="en-US" sz="1800" b="0" i="0" dirty="0">
                <a:solidFill>
                  <a:srgbClr val="000000"/>
                </a:solidFill>
                <a:effectLst/>
                <a:latin typeface="Merriweather" panose="00000500000000000000" pitchFamily="2" charset="0"/>
              </a:rPr>
            </a:br>
            <a:br>
              <a:rPr lang="en-US" sz="1600" b="0" i="0" dirty="0">
                <a:solidFill>
                  <a:srgbClr val="000000"/>
                </a:solidFill>
                <a:effectLst/>
                <a:latin typeface="var(--font-family-body)"/>
              </a:rPr>
            </a:br>
            <a:br>
              <a:rPr lang="en-US" sz="1600" b="0" i="0" dirty="0">
                <a:solidFill>
                  <a:srgbClr val="000000"/>
                </a:solidFill>
                <a:effectLst/>
                <a:latin typeface="lato" panose="020F0502020204030203" pitchFamily="34" charset="0"/>
              </a:rPr>
            </a:br>
            <a:endParaRPr lang="en-GB" sz="1600" dirty="0">
              <a:latin typeface="Merriweather" panose="00000500000000000000" pitchFamily="2" charset="0"/>
            </a:endParaRPr>
          </a:p>
        </p:txBody>
      </p:sp>
      <p:sp>
        <p:nvSpPr>
          <p:cNvPr id="4" name="Date Placeholder 3">
            <a:extLst>
              <a:ext uri="{FF2B5EF4-FFF2-40B4-BE49-F238E27FC236}">
                <a16:creationId xmlns:a16="http://schemas.microsoft.com/office/drawing/2014/main" id="{9233B502-8930-934D-9FF4-CCF1D7BD8D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B14BFD95-99FF-CC32-0319-46940F792C0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36431101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9916-C782-234E-313A-9C57799449F6}"/>
              </a:ext>
            </a:extLst>
          </p:cNvPr>
          <p:cNvSpPr>
            <a:spLocks noGrp="1"/>
          </p:cNvSpPr>
          <p:nvPr>
            <p:ph type="title"/>
          </p:nvPr>
        </p:nvSpPr>
        <p:spPr>
          <a:xfrm>
            <a:off x="457200" y="274638"/>
            <a:ext cx="8229600" cy="1143000"/>
          </a:xfrm>
        </p:spPr>
        <p:txBody>
          <a:bodyPr wrap="square" anchor="ctr">
            <a:normAutofit/>
          </a:bodyPr>
          <a:lstStyle/>
          <a:p>
            <a:r>
              <a:rPr lang="en-GB" sz="4100" dirty="0"/>
              <a:t>Psychometric test and assessment </a:t>
            </a:r>
          </a:p>
        </p:txBody>
      </p:sp>
      <p:sp>
        <p:nvSpPr>
          <p:cNvPr id="3" name="Content Placeholder 2">
            <a:extLst>
              <a:ext uri="{FF2B5EF4-FFF2-40B4-BE49-F238E27FC236}">
                <a16:creationId xmlns:a16="http://schemas.microsoft.com/office/drawing/2014/main" id="{26A12AF3-B457-EC8E-081B-1B3FDBCB09E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1500" dirty="0"/>
              <a:t>Psychometric tests can also be given on-line. This means that companies can carry out at least one aspect of assessment without the need for applicants to travel to the recruitment </a:t>
            </a:r>
            <a:r>
              <a:rPr lang="en-US" sz="1500" dirty="0" err="1"/>
              <a:t>centre</a:t>
            </a:r>
            <a:endParaRPr lang="en-US" sz="1500" dirty="0"/>
          </a:p>
          <a:p>
            <a:pPr marL="0" indent="0">
              <a:lnSpc>
                <a:spcPct val="90000"/>
              </a:lnSpc>
              <a:buNone/>
            </a:pPr>
            <a:endParaRPr lang="en-US" sz="1500" dirty="0"/>
          </a:p>
          <a:p>
            <a:pPr>
              <a:lnSpc>
                <a:spcPct val="90000"/>
              </a:lnSpc>
            </a:pPr>
            <a:r>
              <a:rPr lang="en-US" sz="1500" dirty="0"/>
              <a:t>Psychometric Assessment comprises of 2 parts such as :</a:t>
            </a:r>
          </a:p>
          <a:p>
            <a:pPr>
              <a:lnSpc>
                <a:spcPct val="90000"/>
              </a:lnSpc>
            </a:pPr>
            <a:endParaRPr lang="en-US" sz="1500" dirty="0"/>
          </a:p>
          <a:p>
            <a:pPr>
              <a:lnSpc>
                <a:spcPct val="90000"/>
              </a:lnSpc>
              <a:buFont typeface="Wingdings" panose="05000000000000000000" pitchFamily="2" charset="2"/>
              <a:buChar char="q"/>
            </a:pPr>
            <a:r>
              <a:rPr lang="en-US" sz="1500" b="1" i="0" dirty="0">
                <a:effectLst/>
              </a:rPr>
              <a:t>Aptitude assessments</a:t>
            </a:r>
            <a:endParaRPr lang="en-US" sz="1500" dirty="0"/>
          </a:p>
          <a:p>
            <a:pPr marL="0" indent="0">
              <a:lnSpc>
                <a:spcPct val="90000"/>
              </a:lnSpc>
              <a:buNone/>
            </a:pPr>
            <a:r>
              <a:rPr lang="en-US" sz="1500" b="0" i="0" dirty="0">
                <a:effectLst/>
              </a:rPr>
              <a:t>Cover areas such as verbal reasoning, numerical reasoning, non-verbal reasoning and spatial reasoning</a:t>
            </a:r>
          </a:p>
          <a:p>
            <a:pPr fontAlgn="base">
              <a:lnSpc>
                <a:spcPct val="90000"/>
              </a:lnSpc>
              <a:buFont typeface="Wingdings" panose="05000000000000000000" pitchFamily="2" charset="2"/>
              <a:buChar char="q"/>
            </a:pPr>
            <a:r>
              <a:rPr lang="en-US" sz="1500" b="1" i="0" dirty="0">
                <a:effectLst/>
              </a:rPr>
              <a:t>Personality assessments</a:t>
            </a:r>
            <a:endParaRPr lang="en-US" sz="1500" b="0" i="0" dirty="0">
              <a:effectLst/>
            </a:endParaRPr>
          </a:p>
          <a:p>
            <a:pPr marL="0" indent="0" fontAlgn="base">
              <a:lnSpc>
                <a:spcPct val="90000"/>
              </a:lnSpc>
              <a:buNone/>
            </a:pPr>
            <a:r>
              <a:rPr lang="en-US" sz="1500" b="0" i="0" dirty="0">
                <a:effectLst/>
              </a:rPr>
              <a:t>Are focused on the type of person that an individual is and looks at the strongest and weakest traits.</a:t>
            </a:r>
          </a:p>
          <a:p>
            <a:pPr>
              <a:lnSpc>
                <a:spcPct val="90000"/>
              </a:lnSpc>
            </a:pPr>
            <a:endParaRPr lang="en-GB" sz="1500" dirty="0"/>
          </a:p>
        </p:txBody>
      </p:sp>
      <p:pic>
        <p:nvPicPr>
          <p:cNvPr id="6" name="Picture 5">
            <a:extLst>
              <a:ext uri="{FF2B5EF4-FFF2-40B4-BE49-F238E27FC236}">
                <a16:creationId xmlns:a16="http://schemas.microsoft.com/office/drawing/2014/main" id="{75879204-507B-CBB8-7DD1-ADB1D1164982}"/>
              </a:ext>
            </a:extLst>
          </p:cNvPr>
          <p:cNvPicPr>
            <a:picLocks noChangeAspect="1"/>
          </p:cNvPicPr>
          <p:nvPr/>
        </p:nvPicPr>
        <p:blipFill>
          <a:blip r:embed="rId2"/>
          <a:stretch>
            <a:fillRect/>
          </a:stretch>
        </p:blipFill>
        <p:spPr>
          <a:xfrm>
            <a:off x="6177561" y="3389838"/>
            <a:ext cx="2876128" cy="1919815"/>
          </a:xfrm>
          <a:prstGeom prst="rect">
            <a:avLst/>
          </a:prstGeom>
          <a:noFill/>
        </p:spPr>
      </p:pic>
      <p:sp>
        <p:nvSpPr>
          <p:cNvPr id="4" name="Date Placeholder 3">
            <a:extLst>
              <a:ext uri="{FF2B5EF4-FFF2-40B4-BE49-F238E27FC236}">
                <a16:creationId xmlns:a16="http://schemas.microsoft.com/office/drawing/2014/main" id="{E489F07C-2B59-0AB7-6DDD-889044CB3EC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DA5AD918-C052-5959-D06A-5B56226798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36</a:t>
            </a:fld>
            <a:endParaRPr lang="en-GB" altLang="en-US"/>
          </a:p>
        </p:txBody>
      </p:sp>
      <p:pic>
        <p:nvPicPr>
          <p:cNvPr id="7" name="Picture 6">
            <a:extLst>
              <a:ext uri="{FF2B5EF4-FFF2-40B4-BE49-F238E27FC236}">
                <a16:creationId xmlns:a16="http://schemas.microsoft.com/office/drawing/2014/main" id="{B1C76447-66DD-C9E1-6091-148A31C9FF35}"/>
              </a:ext>
            </a:extLst>
          </p:cNvPr>
          <p:cNvPicPr>
            <a:picLocks noChangeAspect="1"/>
          </p:cNvPicPr>
          <p:nvPr/>
        </p:nvPicPr>
        <p:blipFill>
          <a:blip r:embed="rId3"/>
          <a:stretch>
            <a:fillRect/>
          </a:stretch>
        </p:blipFill>
        <p:spPr>
          <a:xfrm>
            <a:off x="4495800" y="3024337"/>
            <a:ext cx="1817393" cy="2564904"/>
          </a:xfrm>
          <a:prstGeom prst="rect">
            <a:avLst/>
          </a:prstGeom>
        </p:spPr>
      </p:pic>
    </p:spTree>
    <p:extLst>
      <p:ext uri="{BB962C8B-B14F-4D97-AF65-F5344CB8AC3E}">
        <p14:creationId xmlns:p14="http://schemas.microsoft.com/office/powerpoint/2010/main" val="2582247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E08D-2C4B-D74F-EEE9-E1DC717C7B7A}"/>
              </a:ext>
            </a:extLst>
          </p:cNvPr>
          <p:cNvSpPr>
            <a:spLocks noGrp="1"/>
          </p:cNvSpPr>
          <p:nvPr>
            <p:ph type="title"/>
          </p:nvPr>
        </p:nvSpPr>
        <p:spPr>
          <a:xfrm>
            <a:off x="719232" y="599457"/>
            <a:ext cx="8229600" cy="1143000"/>
          </a:xfrm>
        </p:spPr>
        <p:txBody>
          <a:bodyPr/>
          <a:lstStyle/>
          <a:p>
            <a:r>
              <a:rPr lang="en-GB" sz="2400" b="1" dirty="0"/>
              <a:t>Advantages and disadvantages of psychometric tests</a:t>
            </a:r>
          </a:p>
        </p:txBody>
      </p:sp>
      <p:sp>
        <p:nvSpPr>
          <p:cNvPr id="4" name="Date Placeholder 3">
            <a:extLst>
              <a:ext uri="{FF2B5EF4-FFF2-40B4-BE49-F238E27FC236}">
                <a16:creationId xmlns:a16="http://schemas.microsoft.com/office/drawing/2014/main" id="{AA8B643A-8FB1-D549-4B5D-A90822E33F5C}"/>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5534B440-E84D-F873-710E-9CBBB2D8EBD0}"/>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
        <p:nvSpPr>
          <p:cNvPr id="6" name="Content Placeholder 5">
            <a:extLst>
              <a:ext uri="{FF2B5EF4-FFF2-40B4-BE49-F238E27FC236}">
                <a16:creationId xmlns:a16="http://schemas.microsoft.com/office/drawing/2014/main" id="{FCC1455F-0454-F047-2296-B78D704F43EC}"/>
              </a:ext>
            </a:extLst>
          </p:cNvPr>
          <p:cNvSpPr>
            <a:spLocks noGrp="1"/>
          </p:cNvSpPr>
          <p:nvPr>
            <p:ph idx="1"/>
          </p:nvPr>
        </p:nvSpPr>
        <p:spPr/>
        <p:txBody>
          <a:bodyPr/>
          <a:lstStyle/>
          <a:p>
            <a:pPr marL="0" indent="0">
              <a:buNone/>
            </a:pPr>
            <a:r>
              <a:rPr lang="en-US" sz="1600" b="1" i="0" dirty="0">
                <a:solidFill>
                  <a:srgbClr val="000000"/>
                </a:solidFill>
                <a:effectLst/>
                <a:latin typeface="Merriweather" panose="00000500000000000000" pitchFamily="2" charset="0"/>
              </a:rPr>
              <a:t>Advantages</a:t>
            </a:r>
            <a:r>
              <a:rPr lang="en-US" sz="1600" b="0" i="0" dirty="0">
                <a:solidFill>
                  <a:srgbClr val="000000"/>
                </a:solidFill>
                <a:effectLst/>
                <a:latin typeface="Merriweather" panose="00000500000000000000" pitchFamily="2" charset="0"/>
              </a:rPr>
              <a:t> </a:t>
            </a:r>
          </a:p>
          <a:p>
            <a:pPr>
              <a:buFont typeface="Wingdings" panose="05000000000000000000" pitchFamily="2" charset="2"/>
              <a:buChar char="q"/>
            </a:pPr>
            <a:r>
              <a:rPr lang="en-US" sz="1600" b="0" i="0" dirty="0">
                <a:solidFill>
                  <a:srgbClr val="000000"/>
                </a:solidFill>
                <a:effectLst/>
                <a:latin typeface="Merriweather" panose="00000500000000000000" pitchFamily="2" charset="0"/>
              </a:rPr>
              <a:t>it gives a more objective overview of an individual</a:t>
            </a:r>
          </a:p>
          <a:p>
            <a:pPr>
              <a:buFont typeface="Wingdings" panose="05000000000000000000" pitchFamily="2" charset="2"/>
              <a:buChar char="q"/>
            </a:pPr>
            <a:r>
              <a:rPr lang="en-US" sz="1600" b="0" i="0" dirty="0">
                <a:solidFill>
                  <a:srgbClr val="000000"/>
                </a:solidFill>
                <a:effectLst/>
                <a:latin typeface="Merriweather" panose="00000500000000000000" pitchFamily="2" charset="0"/>
              </a:rPr>
              <a:t> psychometric assessment are objective, due to the way that the tests have been devised answers that are given are either right or wrong, and hence this approach is completely objective.</a:t>
            </a:r>
          </a:p>
          <a:p>
            <a:pPr marL="0" indent="0">
              <a:buNone/>
            </a:pPr>
            <a:endParaRPr lang="en-US" sz="1600" b="0" i="0" dirty="0">
              <a:solidFill>
                <a:srgbClr val="000000"/>
              </a:solidFill>
              <a:effectLst/>
              <a:latin typeface="Merriweather" panose="00000500000000000000" pitchFamily="2" charset="0"/>
            </a:endParaRPr>
          </a:p>
          <a:p>
            <a:pPr marL="0" indent="0">
              <a:buNone/>
            </a:pPr>
            <a:r>
              <a:rPr lang="en-US" sz="1600" b="1" dirty="0">
                <a:solidFill>
                  <a:srgbClr val="000000"/>
                </a:solidFill>
                <a:latin typeface="Merriweather" panose="00000500000000000000" pitchFamily="2" charset="0"/>
              </a:rPr>
              <a:t>Disadvantages </a:t>
            </a:r>
            <a:endParaRPr lang="en-US" sz="1600" b="1" i="0" dirty="0">
              <a:solidFill>
                <a:srgbClr val="000000"/>
              </a:solidFill>
              <a:effectLst/>
              <a:latin typeface="Merriweather" panose="00000500000000000000" pitchFamily="2" charset="0"/>
            </a:endParaRPr>
          </a:p>
          <a:p>
            <a:pPr algn="l" fontAlgn="base">
              <a:buFont typeface="Wingdings" panose="05000000000000000000" pitchFamily="2" charset="2"/>
              <a:buChar char="q"/>
            </a:pPr>
            <a:r>
              <a:rPr lang="en-US" sz="1600" b="0" i="0" dirty="0">
                <a:solidFill>
                  <a:srgbClr val="000000"/>
                </a:solidFill>
                <a:effectLst/>
                <a:latin typeface="Merriweather" panose="00000500000000000000" pitchFamily="2" charset="0"/>
              </a:rPr>
              <a:t>There is some evidence that people can </a:t>
            </a:r>
            <a:r>
              <a:rPr lang="en-US" sz="1600" b="0" i="0" dirty="0" err="1">
                <a:solidFill>
                  <a:srgbClr val="000000"/>
                </a:solidFill>
                <a:effectLst/>
                <a:latin typeface="Merriweather" panose="00000500000000000000" pitchFamily="2" charset="0"/>
              </a:rPr>
              <a:t>practise</a:t>
            </a:r>
            <a:r>
              <a:rPr lang="en-US" sz="1600" b="0" i="0" dirty="0">
                <a:solidFill>
                  <a:srgbClr val="000000"/>
                </a:solidFill>
                <a:effectLst/>
                <a:latin typeface="Merriweather" panose="00000500000000000000" pitchFamily="2" charset="0"/>
              </a:rPr>
              <a:t> the assessments and improve their scores, although test designers have tried to ensure that is not possible. </a:t>
            </a:r>
          </a:p>
          <a:p>
            <a:pPr algn="l" fontAlgn="base">
              <a:buFont typeface="Wingdings" panose="05000000000000000000" pitchFamily="2" charset="2"/>
              <a:buChar char="q"/>
            </a:pPr>
            <a:r>
              <a:rPr lang="en-US" sz="1600" b="0" i="0" dirty="0">
                <a:solidFill>
                  <a:srgbClr val="000000"/>
                </a:solidFill>
                <a:effectLst/>
                <a:latin typeface="Merriweather" panose="00000500000000000000" pitchFamily="2" charset="0"/>
              </a:rPr>
              <a:t>They can be quite expensive. </a:t>
            </a:r>
          </a:p>
          <a:p>
            <a:pPr algn="l" fontAlgn="base">
              <a:buFont typeface="Wingdings" panose="05000000000000000000" pitchFamily="2" charset="2"/>
              <a:buChar char="q"/>
            </a:pPr>
            <a:r>
              <a:rPr lang="en-US" sz="1600" b="0" i="0" dirty="0">
                <a:solidFill>
                  <a:srgbClr val="000000"/>
                </a:solidFill>
                <a:effectLst/>
                <a:latin typeface="Merriweather" panose="00000500000000000000" pitchFamily="2" charset="0"/>
              </a:rPr>
              <a:t>It is necessary to have a trained person to administer and interpret the assessments </a:t>
            </a:r>
          </a:p>
          <a:p>
            <a:pPr marL="0" indent="0" algn="l" fontAlgn="base">
              <a:buNone/>
            </a:pPr>
            <a:r>
              <a:rPr lang="en-US" sz="1600" dirty="0">
                <a:solidFill>
                  <a:srgbClr val="000000"/>
                </a:solidFill>
                <a:highlight>
                  <a:srgbClr val="FFFF00"/>
                </a:highlight>
                <a:latin typeface="Merriweather" panose="00000500000000000000" pitchFamily="2" charset="0"/>
              </a:rPr>
              <a:t>Further Reading </a:t>
            </a:r>
            <a:r>
              <a:rPr lang="en-US" sz="1600" dirty="0">
                <a:solidFill>
                  <a:srgbClr val="000000"/>
                </a:solidFill>
                <a:latin typeface="Merriweather" panose="00000500000000000000" pitchFamily="2" charset="0"/>
              </a:rPr>
              <a:t>: </a:t>
            </a:r>
            <a:r>
              <a:rPr lang="en-US" sz="1600" dirty="0">
                <a:solidFill>
                  <a:srgbClr val="000000"/>
                </a:solidFill>
                <a:latin typeface="Merriweather" panose="00000500000000000000" pitchFamily="2" charset="0"/>
                <a:hlinkClick r:id="rId2"/>
              </a:rPr>
              <a:t>https://www.shl.com/solutions/products/assessments/</a:t>
            </a:r>
            <a:endParaRPr lang="en-US" sz="1600" b="0" i="0" dirty="0">
              <a:solidFill>
                <a:srgbClr val="000000"/>
              </a:solidFill>
              <a:effectLst/>
              <a:latin typeface="Merriweather" panose="00000500000000000000" pitchFamily="2" charset="0"/>
            </a:endParaRPr>
          </a:p>
          <a:p>
            <a:endParaRPr lang="en-GB" sz="2000" dirty="0"/>
          </a:p>
        </p:txBody>
      </p:sp>
    </p:spTree>
    <p:extLst>
      <p:ext uri="{BB962C8B-B14F-4D97-AF65-F5344CB8AC3E}">
        <p14:creationId xmlns:p14="http://schemas.microsoft.com/office/powerpoint/2010/main" val="2220240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9CC44-E1B3-F3AD-13B2-8354190A1495}"/>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92C74AF2-D806-15A4-5E25-D59863BD2F78}"/>
              </a:ext>
            </a:extLst>
          </p:cNvPr>
          <p:cNvSpPr>
            <a:spLocks noGrp="1"/>
          </p:cNvSpPr>
          <p:nvPr>
            <p:ph idx="1"/>
          </p:nvPr>
        </p:nvSpPr>
        <p:spPr/>
        <p:txBody>
          <a:bodyPr/>
          <a:lstStyle/>
          <a:p>
            <a:pPr marL="0" indent="0" algn="l" fontAlgn="base">
              <a:buNone/>
            </a:pPr>
            <a:r>
              <a:rPr lang="en-US" sz="2400" b="0" i="0" dirty="0">
                <a:solidFill>
                  <a:srgbClr val="000000"/>
                </a:solidFill>
                <a:effectLst/>
                <a:latin typeface="Merriweather" panose="00000500000000000000" pitchFamily="2" charset="0"/>
              </a:rPr>
              <a:t>Read the fact sheet from CIPD </a:t>
            </a:r>
          </a:p>
          <a:p>
            <a:pPr marL="0" indent="0" algn="l" fontAlgn="base">
              <a:buNone/>
            </a:pPr>
            <a:endParaRPr lang="en-US" sz="2400" b="0" i="0" dirty="0">
              <a:solidFill>
                <a:srgbClr val="000000"/>
              </a:solidFill>
              <a:effectLst/>
              <a:latin typeface="Merriweather" panose="00000500000000000000" pitchFamily="2" charset="0"/>
            </a:endParaRPr>
          </a:p>
          <a:p>
            <a:pPr marL="0" indent="0" algn="l" fontAlgn="base">
              <a:buNone/>
            </a:pPr>
            <a:r>
              <a:rPr lang="en-US" sz="2400" b="0" i="0" dirty="0">
                <a:solidFill>
                  <a:srgbClr val="000000"/>
                </a:solidFill>
                <a:effectLst/>
                <a:latin typeface="Merriweather" panose="00000500000000000000" pitchFamily="2" charset="0"/>
                <a:hlinkClick r:id="rId2"/>
              </a:rPr>
              <a:t>https://www.cipd.org/uk/knowledge/factsheets/selection-factsheet/#7265</a:t>
            </a:r>
            <a:endParaRPr lang="en-GB" dirty="0"/>
          </a:p>
        </p:txBody>
      </p:sp>
      <p:sp>
        <p:nvSpPr>
          <p:cNvPr id="4" name="Date Placeholder 3">
            <a:extLst>
              <a:ext uri="{FF2B5EF4-FFF2-40B4-BE49-F238E27FC236}">
                <a16:creationId xmlns:a16="http://schemas.microsoft.com/office/drawing/2014/main" id="{F30CE4B4-CF73-815D-27AA-001446F41E14}"/>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dirty="0"/>
          </a:p>
        </p:txBody>
      </p:sp>
      <p:sp>
        <p:nvSpPr>
          <p:cNvPr id="5" name="Slide Number Placeholder 4">
            <a:extLst>
              <a:ext uri="{FF2B5EF4-FFF2-40B4-BE49-F238E27FC236}">
                <a16:creationId xmlns:a16="http://schemas.microsoft.com/office/drawing/2014/main" id="{D3CFDAAB-2A3E-A59D-E55B-ECFF29434CBA}"/>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15609645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E004-CA43-F5B0-3A2E-ED1C5BE4EFD4}"/>
              </a:ext>
            </a:extLst>
          </p:cNvPr>
          <p:cNvSpPr>
            <a:spLocks noGrp="1"/>
          </p:cNvSpPr>
          <p:nvPr>
            <p:ph type="title"/>
          </p:nvPr>
        </p:nvSpPr>
        <p:spPr>
          <a:xfrm>
            <a:off x="457200" y="274638"/>
            <a:ext cx="8229600" cy="1143000"/>
          </a:xfrm>
        </p:spPr>
        <p:txBody>
          <a:bodyPr wrap="square" anchor="ctr">
            <a:normAutofit/>
          </a:bodyPr>
          <a:lstStyle/>
          <a:p>
            <a:r>
              <a:rPr lang="en-GB" dirty="0"/>
              <a:t>Share your experience </a:t>
            </a:r>
          </a:p>
        </p:txBody>
      </p:sp>
      <p:sp>
        <p:nvSpPr>
          <p:cNvPr id="3" name="Content Placeholder 2">
            <a:extLst>
              <a:ext uri="{FF2B5EF4-FFF2-40B4-BE49-F238E27FC236}">
                <a16:creationId xmlns:a16="http://schemas.microsoft.com/office/drawing/2014/main" id="{88837EA6-34C9-50F1-5AE6-47DA697ED476}"/>
              </a:ext>
            </a:extLst>
          </p:cNvPr>
          <p:cNvSpPr>
            <a:spLocks noGrp="1"/>
          </p:cNvSpPr>
          <p:nvPr>
            <p:ph sz="half" idx="1"/>
          </p:nvPr>
        </p:nvSpPr>
        <p:spPr>
          <a:xfrm>
            <a:off x="457200" y="1600201"/>
            <a:ext cx="4038600" cy="3989040"/>
          </a:xfrm>
        </p:spPr>
        <p:txBody>
          <a:bodyPr wrap="square" anchor="t">
            <a:normAutofit/>
          </a:bodyPr>
          <a:lstStyle/>
          <a:p>
            <a:pPr fontAlgn="base"/>
            <a:r>
              <a:rPr lang="en-US" b="0" i="0">
                <a:effectLst/>
              </a:rPr>
              <a:t>What recruitment techniques have you experienced? </a:t>
            </a:r>
          </a:p>
          <a:p>
            <a:pPr fontAlgn="base"/>
            <a:r>
              <a:rPr lang="en-US" b="0" i="0">
                <a:effectLst/>
              </a:rPr>
              <a:t>What are your thoughts about them? </a:t>
            </a:r>
          </a:p>
          <a:p>
            <a:endParaRPr lang="en-GB" dirty="0"/>
          </a:p>
        </p:txBody>
      </p:sp>
      <p:pic>
        <p:nvPicPr>
          <p:cNvPr id="6" name="Picture 5" descr="A group of people sitting at a table with laptops&#10;&#10;Description automatically generated">
            <a:extLst>
              <a:ext uri="{FF2B5EF4-FFF2-40B4-BE49-F238E27FC236}">
                <a16:creationId xmlns:a16="http://schemas.microsoft.com/office/drawing/2014/main" id="{0E26C475-935F-5B2A-A912-8CA11E763230}"/>
              </a:ext>
            </a:extLst>
          </p:cNvPr>
          <p:cNvPicPr>
            <a:picLocks noChangeAspect="1"/>
          </p:cNvPicPr>
          <p:nvPr/>
        </p:nvPicPr>
        <p:blipFill>
          <a:blip r:embed="rId2"/>
          <a:stretch>
            <a:fillRect/>
          </a:stretch>
        </p:blipFill>
        <p:spPr>
          <a:xfrm>
            <a:off x="4648200" y="2459751"/>
            <a:ext cx="4038600" cy="2269939"/>
          </a:xfrm>
          <a:prstGeom prst="rect">
            <a:avLst/>
          </a:prstGeom>
          <a:noFill/>
        </p:spPr>
      </p:pic>
      <p:sp>
        <p:nvSpPr>
          <p:cNvPr id="4" name="Date Placeholder 3">
            <a:extLst>
              <a:ext uri="{FF2B5EF4-FFF2-40B4-BE49-F238E27FC236}">
                <a16:creationId xmlns:a16="http://schemas.microsoft.com/office/drawing/2014/main" id="{BC76A6C4-AE94-34C1-2A37-4434EF68718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2B498EE9-D12C-F657-6CD1-9A9749C947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39</a:t>
            </a:fld>
            <a:endParaRPr lang="en-GB" altLang="en-US"/>
          </a:p>
        </p:txBody>
      </p:sp>
    </p:spTree>
    <p:extLst>
      <p:ext uri="{BB962C8B-B14F-4D97-AF65-F5344CB8AC3E}">
        <p14:creationId xmlns:p14="http://schemas.microsoft.com/office/powerpoint/2010/main" val="2083073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0C933-2C4A-1A3D-9B71-A3B6F8E90EA5}"/>
              </a:ext>
            </a:extLst>
          </p:cNvPr>
          <p:cNvSpPr>
            <a:spLocks noGrp="1"/>
          </p:cNvSpPr>
          <p:nvPr>
            <p:ph type="title"/>
          </p:nvPr>
        </p:nvSpPr>
        <p:spPr/>
        <p:txBody>
          <a:bodyPr/>
          <a:lstStyle/>
          <a:p>
            <a:r>
              <a:rPr lang="en-US" sz="2800" b="1" i="0" dirty="0">
                <a:solidFill>
                  <a:srgbClr val="000000"/>
                </a:solidFill>
                <a:effectLst/>
                <a:latin typeface="Lato" panose="020F0502020204030203" pitchFamily="34" charset="0"/>
              </a:rPr>
              <a:t>Most selection assessment for a job will involve an interview at some stage in the process</a:t>
            </a:r>
            <a:endParaRPr lang="en-GB" sz="2800" b="1" dirty="0"/>
          </a:p>
        </p:txBody>
      </p:sp>
      <p:sp>
        <p:nvSpPr>
          <p:cNvPr id="3" name="Content Placeholder 2">
            <a:extLst>
              <a:ext uri="{FF2B5EF4-FFF2-40B4-BE49-F238E27FC236}">
                <a16:creationId xmlns:a16="http://schemas.microsoft.com/office/drawing/2014/main" id="{53CC8445-2D5B-09B6-D99E-16CF53E51C71}"/>
              </a:ext>
            </a:extLst>
          </p:cNvPr>
          <p:cNvSpPr>
            <a:spLocks noGrp="1"/>
          </p:cNvSpPr>
          <p:nvPr>
            <p:ph idx="1"/>
          </p:nvPr>
        </p:nvSpPr>
        <p:spPr/>
        <p:txBody>
          <a:bodyPr/>
          <a:lstStyle/>
          <a:p>
            <a:pPr marL="0" indent="0">
              <a:buNone/>
            </a:pPr>
            <a:r>
              <a:rPr lang="en-US" sz="2000" b="0" i="0" dirty="0">
                <a:solidFill>
                  <a:srgbClr val="000000"/>
                </a:solidFill>
                <a:effectLst/>
                <a:latin typeface="Merriweather" panose="00000500000000000000" pitchFamily="2" charset="0"/>
              </a:rPr>
              <a:t>This is an important stage because it allows the </a:t>
            </a:r>
            <a:r>
              <a:rPr lang="en-US" sz="2000" b="0" i="0" dirty="0" err="1">
                <a:solidFill>
                  <a:srgbClr val="000000"/>
                </a:solidFill>
                <a:effectLst/>
                <a:latin typeface="Merriweather" panose="00000500000000000000" pitchFamily="2" charset="0"/>
              </a:rPr>
              <a:t>organisation</a:t>
            </a:r>
            <a:r>
              <a:rPr lang="en-US" sz="2000" b="0" i="0" dirty="0">
                <a:solidFill>
                  <a:srgbClr val="000000"/>
                </a:solidFill>
                <a:effectLst/>
                <a:latin typeface="Merriweather" panose="00000500000000000000" pitchFamily="2" charset="0"/>
              </a:rPr>
              <a:t> to find out more about the experience and qualifications of the applicant. Although the CV or application form has provided some information, there are often details that the interviewer wants to know about.</a:t>
            </a:r>
          </a:p>
          <a:p>
            <a:pPr marL="0" indent="0">
              <a:buNone/>
            </a:pPr>
            <a:r>
              <a:rPr lang="en-US" sz="2000" b="0" i="0" dirty="0">
                <a:solidFill>
                  <a:srgbClr val="000000"/>
                </a:solidFill>
                <a:effectLst/>
                <a:latin typeface="Merriweather" panose="00000500000000000000" pitchFamily="2" charset="0"/>
              </a:rPr>
              <a:t>Interviews are not a reliable way of recruiting. This is because many people are poor interviewers. Various research has looked at the way that people react when they meet an interviewee for the first time. On many occasions an interviewer has already made a decision about whether or not the person is right for the job, before getting to the interview room! </a:t>
            </a:r>
            <a:endParaRPr lang="en-GB" sz="2000" dirty="0"/>
          </a:p>
        </p:txBody>
      </p:sp>
      <p:sp>
        <p:nvSpPr>
          <p:cNvPr id="4" name="Date Placeholder 3">
            <a:extLst>
              <a:ext uri="{FF2B5EF4-FFF2-40B4-BE49-F238E27FC236}">
                <a16:creationId xmlns:a16="http://schemas.microsoft.com/office/drawing/2014/main" id="{2A635FFA-AEEB-8C94-3D26-163700BF66FE}"/>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5C9F90B9-DC04-4286-BEA7-F253CE319636}"/>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228339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4DFD-745C-7465-CD87-94FA737FE75C}"/>
              </a:ext>
            </a:extLst>
          </p:cNvPr>
          <p:cNvSpPr>
            <a:spLocks noGrp="1"/>
          </p:cNvSpPr>
          <p:nvPr>
            <p:ph type="title"/>
          </p:nvPr>
        </p:nvSpPr>
        <p:spPr/>
        <p:txBody>
          <a:bodyPr/>
          <a:lstStyle/>
          <a:p>
            <a:r>
              <a:rPr lang="en-GB" dirty="0"/>
              <a:t>Improving Interviews</a:t>
            </a:r>
          </a:p>
        </p:txBody>
      </p:sp>
      <p:sp>
        <p:nvSpPr>
          <p:cNvPr id="3" name="Content Placeholder 2">
            <a:extLst>
              <a:ext uri="{FF2B5EF4-FFF2-40B4-BE49-F238E27FC236}">
                <a16:creationId xmlns:a16="http://schemas.microsoft.com/office/drawing/2014/main" id="{7834F305-53F0-CB79-BEBF-67F11C3F91B2}"/>
              </a:ext>
            </a:extLst>
          </p:cNvPr>
          <p:cNvSpPr>
            <a:spLocks noGrp="1"/>
          </p:cNvSpPr>
          <p:nvPr>
            <p:ph idx="1"/>
          </p:nvPr>
        </p:nvSpPr>
        <p:spPr/>
        <p:txBody>
          <a:bodyPr/>
          <a:lstStyle/>
          <a:p>
            <a:pPr>
              <a:buFont typeface="Wingdings" panose="05000000000000000000" pitchFamily="2" charset="2"/>
              <a:buChar char="ü"/>
            </a:pPr>
            <a:r>
              <a:rPr lang="en-GB" sz="2000" dirty="0">
                <a:latin typeface="Merriweather" panose="00000500000000000000" pitchFamily="2" charset="0"/>
              </a:rPr>
              <a:t>Ensure interviewers are prepared </a:t>
            </a:r>
          </a:p>
          <a:p>
            <a:pPr>
              <a:buFont typeface="Wingdings" panose="05000000000000000000" pitchFamily="2" charset="2"/>
              <a:buChar char="ü"/>
            </a:pPr>
            <a:r>
              <a:rPr lang="en-US" sz="2000" i="0" dirty="0">
                <a:solidFill>
                  <a:srgbClr val="000000"/>
                </a:solidFill>
                <a:effectLst/>
                <a:latin typeface="Merriweather" panose="00000500000000000000" pitchFamily="2" charset="0"/>
              </a:rPr>
              <a:t>Have a structured approach, requiring the interviewer to work through a set of pre-determined questions</a:t>
            </a:r>
          </a:p>
          <a:p>
            <a:pPr>
              <a:buFont typeface="Wingdings" panose="05000000000000000000" pitchFamily="2" charset="2"/>
              <a:buChar char="ü"/>
            </a:pPr>
            <a:r>
              <a:rPr lang="en-US" sz="2000" i="0" dirty="0">
                <a:solidFill>
                  <a:srgbClr val="000000"/>
                </a:solidFill>
                <a:effectLst/>
                <a:latin typeface="Merriweather" panose="00000500000000000000" pitchFamily="2" charset="0"/>
              </a:rPr>
              <a:t>Have more than one interviewer (this avoids the situation where one interviewer takes an instant like or dislike to an applicant)</a:t>
            </a:r>
          </a:p>
          <a:p>
            <a:pPr>
              <a:buFont typeface="Wingdings" panose="05000000000000000000" pitchFamily="2" charset="2"/>
              <a:buChar char="ü"/>
            </a:pPr>
            <a:r>
              <a:rPr lang="en-US" sz="2000" i="0" dirty="0">
                <a:solidFill>
                  <a:srgbClr val="000000"/>
                </a:solidFill>
                <a:effectLst/>
                <a:latin typeface="Merriweather" panose="00000500000000000000" pitchFamily="2" charset="0"/>
              </a:rPr>
              <a:t>Have a structured way of assessing the responses of the applicant, to ensure that there has been a fair analysis of the responses</a:t>
            </a:r>
          </a:p>
          <a:p>
            <a:pPr marL="0" indent="0" algn="l" fontAlgn="base">
              <a:buNone/>
            </a:pPr>
            <a:r>
              <a:rPr lang="en-US" sz="1600" b="0" i="0" dirty="0">
                <a:solidFill>
                  <a:srgbClr val="000000"/>
                </a:solidFill>
                <a:effectLst/>
                <a:highlight>
                  <a:srgbClr val="FFFF00"/>
                </a:highlight>
                <a:latin typeface="Merriweather" panose="00000500000000000000" pitchFamily="2" charset="0"/>
              </a:rPr>
              <a:t>Read the following factsheet to gain more insight into approaches for selecting employees: </a:t>
            </a:r>
          </a:p>
          <a:p>
            <a:pPr marL="0" indent="0" algn="l" fontAlgn="base">
              <a:buNone/>
            </a:pPr>
            <a:r>
              <a:rPr lang="en-US" sz="1600" b="0" i="0" dirty="0">
                <a:solidFill>
                  <a:srgbClr val="000000"/>
                </a:solidFill>
                <a:effectLst/>
                <a:latin typeface="var(--font-family-body)"/>
                <a:hlinkClick r:id="rId2"/>
              </a:rPr>
              <a:t>https://www.cipd.org/uk/knowledge/factsheets/selection-factsheet/</a:t>
            </a:r>
            <a:endParaRPr lang="en-GB" dirty="0"/>
          </a:p>
        </p:txBody>
      </p:sp>
      <p:sp>
        <p:nvSpPr>
          <p:cNvPr id="4" name="Date Placeholder 3">
            <a:extLst>
              <a:ext uri="{FF2B5EF4-FFF2-40B4-BE49-F238E27FC236}">
                <a16:creationId xmlns:a16="http://schemas.microsoft.com/office/drawing/2014/main" id="{4B839726-3AED-5665-C2F5-4D8857D58175}"/>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AA7829C4-9C59-BD75-24D0-195485E07635}"/>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41962563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4CB4-F395-DB0F-059F-F7E16377E2D4}"/>
              </a:ext>
            </a:extLst>
          </p:cNvPr>
          <p:cNvSpPr>
            <a:spLocks noGrp="1"/>
          </p:cNvSpPr>
          <p:nvPr>
            <p:ph type="title"/>
          </p:nvPr>
        </p:nvSpPr>
        <p:spPr/>
        <p:txBody>
          <a:bodyPr/>
          <a:lstStyle/>
          <a:p>
            <a:r>
              <a:rPr lang="en-GB" dirty="0"/>
              <a:t>Lesson summary</a:t>
            </a:r>
          </a:p>
        </p:txBody>
      </p:sp>
      <p:sp>
        <p:nvSpPr>
          <p:cNvPr id="3" name="Content Placeholder 2">
            <a:extLst>
              <a:ext uri="{FF2B5EF4-FFF2-40B4-BE49-F238E27FC236}">
                <a16:creationId xmlns:a16="http://schemas.microsoft.com/office/drawing/2014/main" id="{5AEAD051-E33C-D29A-4180-6FFC1ABC47CF}"/>
              </a:ext>
            </a:extLst>
          </p:cNvPr>
          <p:cNvSpPr>
            <a:spLocks noGrp="1"/>
          </p:cNvSpPr>
          <p:nvPr>
            <p:ph idx="1"/>
          </p:nvPr>
        </p:nvSpPr>
        <p:spPr/>
        <p:txBody>
          <a:bodyPr/>
          <a:lstStyle/>
          <a:p>
            <a:pPr marL="0" indent="0" algn="l" fontAlgn="base">
              <a:buNone/>
            </a:pPr>
            <a:r>
              <a:rPr lang="en-US" sz="2000" b="0" i="0" dirty="0">
                <a:solidFill>
                  <a:srgbClr val="000000"/>
                </a:solidFill>
                <a:effectLst/>
                <a:latin typeface="Merriweather" panose="00000500000000000000" pitchFamily="2" charset="0"/>
              </a:rPr>
              <a:t>What we see, therefore, is that the process of recruitment and selection is quite complex and involves a number of different stages. We also see that it is very important to have some </a:t>
            </a:r>
            <a:r>
              <a:rPr lang="en-US" sz="2000" b="0" i="0" dirty="0" err="1">
                <a:solidFill>
                  <a:srgbClr val="000000"/>
                </a:solidFill>
                <a:effectLst/>
                <a:latin typeface="Merriweather" panose="00000500000000000000" pitchFamily="2" charset="0"/>
              </a:rPr>
              <a:t>rigour</a:t>
            </a:r>
            <a:r>
              <a:rPr lang="en-US" sz="2000" b="0" i="0" dirty="0">
                <a:solidFill>
                  <a:srgbClr val="000000"/>
                </a:solidFill>
                <a:effectLst/>
                <a:latin typeface="Merriweather" panose="00000500000000000000" pitchFamily="2" charset="0"/>
              </a:rPr>
              <a:t> in the approach to recruitment and selection to ensure that no discrimination occurs.   </a:t>
            </a:r>
            <a:br>
              <a:rPr lang="en-US" sz="2000" b="0" i="0" dirty="0">
                <a:solidFill>
                  <a:srgbClr val="000000"/>
                </a:solidFill>
                <a:effectLst/>
                <a:latin typeface="Merriweather" panose="00000500000000000000" pitchFamily="2" charset="0"/>
              </a:rPr>
            </a:br>
            <a:endParaRPr lang="en-US" sz="2000" b="0" i="0" dirty="0">
              <a:solidFill>
                <a:srgbClr val="000000"/>
              </a:solidFill>
              <a:effectLst/>
              <a:latin typeface="Merriweather" panose="00000500000000000000" pitchFamily="2" charset="0"/>
            </a:endParaRPr>
          </a:p>
          <a:p>
            <a:pPr marL="0" indent="0" algn="l" fontAlgn="base">
              <a:buNone/>
            </a:pPr>
            <a:r>
              <a:rPr lang="en-US" sz="2000" b="0" i="0" dirty="0">
                <a:solidFill>
                  <a:srgbClr val="000000"/>
                </a:solidFill>
                <a:effectLst/>
                <a:latin typeface="Merriweather" panose="00000500000000000000" pitchFamily="2" charset="0"/>
              </a:rPr>
              <a:t>Of course, there is no point in working through the rigorous process of recruitment and selection if there is to be no investment in the employees once they have been recruited. In the next lesson we look at managing employment .    </a:t>
            </a:r>
          </a:p>
          <a:p>
            <a:endParaRPr lang="en-GB" dirty="0"/>
          </a:p>
        </p:txBody>
      </p:sp>
      <p:sp>
        <p:nvSpPr>
          <p:cNvPr id="4" name="Date Placeholder 3">
            <a:extLst>
              <a:ext uri="{FF2B5EF4-FFF2-40B4-BE49-F238E27FC236}">
                <a16:creationId xmlns:a16="http://schemas.microsoft.com/office/drawing/2014/main" id="{704CD1FE-D46D-9A03-8832-1216122C4C49}"/>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FA012099-A7F1-AA7B-95AC-7DB5EC920EF3}"/>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41891640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(2013)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2450546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r>
              <a:rPr lang="en-GB" dirty="0"/>
              <a:t>In week 5 we will learn of how to manage employment</a:t>
            </a:r>
          </a:p>
          <a:p>
            <a:r>
              <a:rPr lang="en-GB" dirty="0"/>
              <a:t>Thank you and see you next week </a:t>
            </a:r>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pic>
        <p:nvPicPr>
          <p:cNvPr id="6" name="Content Placeholder 5">
            <a:extLst>
              <a:ext uri="{FF2B5EF4-FFF2-40B4-BE49-F238E27FC236}">
                <a16:creationId xmlns:a16="http://schemas.microsoft.com/office/drawing/2014/main" id="{71D4CDBB-21BC-B606-2FFA-6375BC1B18D4}"/>
              </a:ext>
            </a:extLst>
          </p:cNvPr>
          <p:cNvPicPr>
            <a:picLocks noGrp="1" noChangeAspect="1"/>
          </p:cNvPicPr>
          <p:nvPr>
            <p:ph sz="quarter" idx="4"/>
          </p:nvPr>
        </p:nvPicPr>
        <p:blipFill>
          <a:blip r:embed="rId2"/>
          <a:stretch>
            <a:fillRect/>
          </a:stretch>
        </p:blipFill>
        <p:spPr>
          <a:xfrm>
            <a:off x="4645025" y="2821266"/>
            <a:ext cx="4041775" cy="2121931"/>
          </a:xfrm>
          <a:prstGeom prst="rect">
            <a:avLst/>
          </a:prstGeom>
        </p:spPr>
      </p:pic>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44</a:t>
            </a:fld>
            <a:endParaRPr lang="en-GB" altLang="en-US"/>
          </a:p>
        </p:txBody>
      </p:sp>
    </p:spTree>
    <p:extLst>
      <p:ext uri="{BB962C8B-B14F-4D97-AF65-F5344CB8AC3E}">
        <p14:creationId xmlns:p14="http://schemas.microsoft.com/office/powerpoint/2010/main" val="1012371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5DD77-185F-8834-C207-FAA0DAC60465}"/>
              </a:ext>
            </a:extLst>
          </p:cNvPr>
          <p:cNvSpPr>
            <a:spLocks noGrp="1"/>
          </p:cNvSpPr>
          <p:nvPr>
            <p:ph type="ctrTitle"/>
          </p:nvPr>
        </p:nvSpPr>
        <p:spPr>
          <a:xfrm>
            <a:off x="683568" y="1988840"/>
            <a:ext cx="7772400" cy="1470025"/>
          </a:xfrm>
        </p:spPr>
        <p:txBody>
          <a:bodyPr wrap="square" anchor="ctr">
            <a:normAutofit/>
          </a:bodyPr>
          <a:lstStyle/>
          <a:p>
            <a:r>
              <a:rPr lang="en-GB" dirty="0"/>
              <a:t>Further Reading </a:t>
            </a:r>
          </a:p>
        </p:txBody>
      </p:sp>
      <p:sp>
        <p:nvSpPr>
          <p:cNvPr id="3" name="Content Placeholder 2">
            <a:extLst>
              <a:ext uri="{FF2B5EF4-FFF2-40B4-BE49-F238E27FC236}">
                <a16:creationId xmlns:a16="http://schemas.microsoft.com/office/drawing/2014/main" id="{F3F0FEDC-B1C0-92A4-AC2A-2ABEC8A34FEE}"/>
              </a:ext>
            </a:extLst>
          </p:cNvPr>
          <p:cNvSpPr>
            <a:spLocks noGrp="1"/>
          </p:cNvSpPr>
          <p:nvPr>
            <p:ph type="subTitle" idx="1"/>
          </p:nvPr>
        </p:nvSpPr>
        <p:spPr>
          <a:xfrm>
            <a:off x="1369368" y="3744615"/>
            <a:ext cx="6400800" cy="1752600"/>
          </a:xfrm>
        </p:spPr>
        <p:txBody>
          <a:bodyPr wrap="square" anchor="t">
            <a:normAutofit/>
          </a:bodyPr>
          <a:lstStyle/>
          <a:p>
            <a:pPr>
              <a:lnSpc>
                <a:spcPct val="90000"/>
              </a:lnSpc>
            </a:pPr>
            <a:r>
              <a:rPr lang="en-GB" sz="3000" dirty="0">
                <a:solidFill>
                  <a:schemeClr val="bg1"/>
                </a:solidFill>
              </a:rPr>
              <a:t>Please read about range of Interviews  at:  </a:t>
            </a:r>
            <a:r>
              <a:rPr lang="en-GB" sz="3000" dirty="0">
                <a:solidFill>
                  <a:schemeClr val="bg1"/>
                </a:solidFill>
                <a:hlinkClick r:id="rId2">
                  <a:extLst>
                    <a:ext uri="{A12FA001-AC4F-418D-AE19-62706E023703}">
                      <ahyp:hlinkClr xmlns:ahyp="http://schemas.microsoft.com/office/drawing/2018/hyperlinkcolor" val="tx"/>
                    </a:ext>
                  </a:extLst>
                </a:hlinkClick>
              </a:rPr>
              <a:t>https://www.indeed.com/hire/c/info/types-of-interviews</a:t>
            </a:r>
            <a:endParaRPr lang="en-GB" sz="3000" dirty="0">
              <a:solidFill>
                <a:schemeClr val="bg1"/>
              </a:solidFill>
            </a:endParaRPr>
          </a:p>
        </p:txBody>
      </p:sp>
      <p:sp>
        <p:nvSpPr>
          <p:cNvPr id="4" name="Date Placeholder 3">
            <a:extLst>
              <a:ext uri="{FF2B5EF4-FFF2-40B4-BE49-F238E27FC236}">
                <a16:creationId xmlns:a16="http://schemas.microsoft.com/office/drawing/2014/main" id="{F2281ABB-140C-FB6E-00C3-A0D8FD1E2173}"/>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D4F43F22-336C-5038-99EB-E1BBA1F067C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45</a:t>
            </a:fld>
            <a:endParaRPr lang="en-GB" altLang="en-US"/>
          </a:p>
        </p:txBody>
      </p:sp>
    </p:spTree>
    <p:extLst>
      <p:ext uri="{BB962C8B-B14F-4D97-AF65-F5344CB8AC3E}">
        <p14:creationId xmlns:p14="http://schemas.microsoft.com/office/powerpoint/2010/main" val="30902562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5DD77-185F-8834-C207-FAA0DAC60465}"/>
              </a:ext>
            </a:extLst>
          </p:cNvPr>
          <p:cNvSpPr>
            <a:spLocks noGrp="1"/>
          </p:cNvSpPr>
          <p:nvPr>
            <p:ph type="title"/>
          </p:nvPr>
        </p:nvSpPr>
        <p:spPr/>
        <p:txBody>
          <a:bodyPr/>
          <a:lstStyle/>
          <a:p>
            <a:r>
              <a:rPr lang="en-GB" dirty="0"/>
              <a:t>Types of Interviews </a:t>
            </a:r>
          </a:p>
        </p:txBody>
      </p:sp>
      <p:sp>
        <p:nvSpPr>
          <p:cNvPr id="3" name="Content Placeholder 2">
            <a:extLst>
              <a:ext uri="{FF2B5EF4-FFF2-40B4-BE49-F238E27FC236}">
                <a16:creationId xmlns:a16="http://schemas.microsoft.com/office/drawing/2014/main" id="{F3F0FEDC-B1C0-92A4-AC2A-2ABEC8A34FEE}"/>
              </a:ext>
            </a:extLst>
          </p:cNvPr>
          <p:cNvSpPr>
            <a:spLocks noGrp="1"/>
          </p:cNvSpPr>
          <p:nvPr>
            <p:ph idx="1"/>
          </p:nvPr>
        </p:nvSpPr>
        <p:spPr/>
        <p:txBody>
          <a:bodyPr/>
          <a:lstStyle/>
          <a:p>
            <a:pPr marL="0" indent="0" algn="l">
              <a:buNone/>
            </a:pPr>
            <a:r>
              <a:rPr lang="en-US" sz="1800" b="0" i="0" dirty="0">
                <a:solidFill>
                  <a:srgbClr val="363F49"/>
                </a:solidFill>
                <a:effectLst/>
                <a:latin typeface="Arial" panose="020B0604020202020204" pitchFamily="34" charset="0"/>
              </a:rPr>
              <a:t>Whatever situation we look at: interviews can be divided into different types due to the freedom of expression. There are three main types here:</a:t>
            </a:r>
          </a:p>
          <a:p>
            <a:pPr marL="0" indent="0" algn="l">
              <a:buNone/>
            </a:pPr>
            <a:r>
              <a:rPr lang="en-US" sz="1800" b="0" i="0" dirty="0">
                <a:solidFill>
                  <a:srgbClr val="363F49"/>
                </a:solidFill>
                <a:effectLst/>
                <a:latin typeface="Arial" panose="020B0604020202020204" pitchFamily="34" charset="0"/>
              </a:rPr>
              <a:t>1. </a:t>
            </a:r>
            <a:r>
              <a:rPr lang="en-US" sz="1800" b="1" i="0" dirty="0">
                <a:solidFill>
                  <a:srgbClr val="363F49"/>
                </a:solidFill>
                <a:effectLst/>
                <a:latin typeface="Arial" panose="020B0604020202020204" pitchFamily="34" charset="0"/>
              </a:rPr>
              <a:t>Structured interviews </a:t>
            </a:r>
            <a:r>
              <a:rPr lang="en-US" sz="1800" b="0" i="0" dirty="0">
                <a:solidFill>
                  <a:srgbClr val="363F49"/>
                </a:solidFill>
                <a:effectLst/>
                <a:latin typeface="Arial" panose="020B0604020202020204" pitchFamily="34" charset="0"/>
              </a:rPr>
              <a:t>- these are formal interviews usually with a predetermined structure and specifically set questions.</a:t>
            </a:r>
          </a:p>
          <a:p>
            <a:pPr marL="0" indent="0" algn="l">
              <a:buNone/>
            </a:pPr>
            <a:r>
              <a:rPr lang="en-US" sz="1800" b="0" i="0" dirty="0">
                <a:solidFill>
                  <a:srgbClr val="363F49"/>
                </a:solidFill>
                <a:effectLst/>
                <a:latin typeface="Arial" panose="020B0604020202020204" pitchFamily="34" charset="0"/>
              </a:rPr>
              <a:t>2. </a:t>
            </a:r>
            <a:r>
              <a:rPr lang="en-US" sz="1800" b="1" i="0" dirty="0">
                <a:solidFill>
                  <a:srgbClr val="363F49"/>
                </a:solidFill>
                <a:effectLst/>
                <a:latin typeface="Arial" panose="020B0604020202020204" pitchFamily="34" charset="0"/>
              </a:rPr>
              <a:t>Semi-structured interviews </a:t>
            </a:r>
            <a:r>
              <a:rPr lang="en-US" sz="1800" b="0" i="0" dirty="0">
                <a:solidFill>
                  <a:srgbClr val="363F49"/>
                </a:solidFill>
                <a:effectLst/>
                <a:latin typeface="Arial" panose="020B0604020202020204" pitchFamily="34" charset="0"/>
              </a:rPr>
              <a:t>- again, there is some degree of formality and structure, but these are balanced with a degree of flexibility in the questions. This encourages the interviewee to open up and provide information, especially with any open-ended questions.</a:t>
            </a:r>
          </a:p>
          <a:p>
            <a:pPr marL="0" indent="0" algn="l">
              <a:buNone/>
            </a:pPr>
            <a:r>
              <a:rPr lang="en-US" sz="1800" b="0" i="0" dirty="0">
                <a:solidFill>
                  <a:srgbClr val="363F49"/>
                </a:solidFill>
                <a:effectLst/>
                <a:latin typeface="Arial" panose="020B0604020202020204" pitchFamily="34" charset="0"/>
              </a:rPr>
              <a:t>3. </a:t>
            </a:r>
            <a:r>
              <a:rPr lang="en-US" sz="1800" b="1" i="0" dirty="0">
                <a:solidFill>
                  <a:srgbClr val="363F49"/>
                </a:solidFill>
                <a:effectLst/>
                <a:latin typeface="Arial" panose="020B0604020202020204" pitchFamily="34" charset="0"/>
              </a:rPr>
              <a:t>Unstructured interviews </a:t>
            </a:r>
            <a:r>
              <a:rPr lang="en-US" sz="1800" b="0" i="0" dirty="0">
                <a:solidFill>
                  <a:srgbClr val="363F49"/>
                </a:solidFill>
                <a:effectLst/>
                <a:latin typeface="Arial" panose="020B0604020202020204" pitchFamily="34" charset="0"/>
              </a:rPr>
              <a:t>- these follow a larger-scale strategy rather than a concrete structure. All relevant questions can be asked depending on the flow of the conversation. Open-ended questions can be particularly suitable in this type of interview.</a:t>
            </a:r>
          </a:p>
        </p:txBody>
      </p:sp>
      <p:sp>
        <p:nvSpPr>
          <p:cNvPr id="4" name="Date Placeholder 3">
            <a:extLst>
              <a:ext uri="{FF2B5EF4-FFF2-40B4-BE49-F238E27FC236}">
                <a16:creationId xmlns:a16="http://schemas.microsoft.com/office/drawing/2014/main" id="{F2281ABB-140C-FB6E-00C3-A0D8FD1E2173}"/>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D4F43F22-336C-5038-99EB-E1BBA1F067C1}"/>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12966843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ADFE8-A12F-3426-9769-08C1B9F58C27}"/>
              </a:ext>
            </a:extLst>
          </p:cNvPr>
          <p:cNvSpPr>
            <a:spLocks noGrp="1"/>
          </p:cNvSpPr>
          <p:nvPr>
            <p:ph type="title"/>
          </p:nvPr>
        </p:nvSpPr>
        <p:spPr/>
        <p:txBody>
          <a:bodyPr/>
          <a:lstStyle/>
          <a:p>
            <a:r>
              <a:rPr lang="en-GB" dirty="0"/>
              <a:t>Structured Interviews </a:t>
            </a:r>
          </a:p>
        </p:txBody>
      </p:sp>
      <p:sp>
        <p:nvSpPr>
          <p:cNvPr id="3" name="Content Placeholder 2">
            <a:extLst>
              <a:ext uri="{FF2B5EF4-FFF2-40B4-BE49-F238E27FC236}">
                <a16:creationId xmlns:a16="http://schemas.microsoft.com/office/drawing/2014/main" id="{888DB8E9-2E8F-D24B-B2DE-6E7861238DC8}"/>
              </a:ext>
            </a:extLst>
          </p:cNvPr>
          <p:cNvSpPr>
            <a:spLocks noGrp="1"/>
          </p:cNvSpPr>
          <p:nvPr>
            <p:ph idx="1"/>
          </p:nvPr>
        </p:nvSpPr>
        <p:spPr/>
        <p:txBody>
          <a:bodyPr/>
          <a:lstStyle/>
          <a:p>
            <a:pPr marL="0" indent="0" algn="l">
              <a:buNone/>
            </a:pPr>
            <a:r>
              <a:rPr lang="en-US" sz="1400" b="1" i="0" dirty="0">
                <a:solidFill>
                  <a:srgbClr val="363F49"/>
                </a:solidFill>
                <a:effectLst/>
                <a:latin typeface="Arial" panose="020B0604020202020204" pitchFamily="34" charset="0"/>
              </a:rPr>
              <a:t>Advantages of these include: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Effectiveness - planning ensures that the correct information is extracted from the interviewee and comparisons can then be made.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Consistency - all interviewees are treated the same under the same circumstances. This protects both the interviewer and interviewee.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Transparency - if questioned about the interview process, the questions and structure will be recorded and evidenced.</a:t>
            </a:r>
          </a:p>
          <a:p>
            <a:pPr marL="0" indent="0" algn="l">
              <a:buNone/>
            </a:pPr>
            <a:r>
              <a:rPr lang="en-US" sz="1400" b="1" i="0" dirty="0">
                <a:solidFill>
                  <a:srgbClr val="363F49"/>
                </a:solidFill>
                <a:effectLst/>
                <a:latin typeface="Arial" panose="020B0604020202020204" pitchFamily="34" charset="0"/>
              </a:rPr>
              <a:t>Disadvantages include: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The interviewee might feel restricted in the answers that he/she gives. Responses may be limited.</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It can be difficult to gauge feelings and attitudes if the process is too rigid and inflexible.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To ensure fairness, questions are asked in sequence. Other lines of enquiry are not followed up.</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The interview can be time-consuming depending on the depth and length of the </a:t>
            </a:r>
            <a:r>
              <a:rPr lang="en-US" sz="1600" b="0" i="0" dirty="0">
                <a:solidFill>
                  <a:srgbClr val="363F49"/>
                </a:solidFill>
                <a:effectLst/>
                <a:latin typeface="Arial" panose="020B0604020202020204" pitchFamily="34" charset="0"/>
              </a:rPr>
              <a:t>questions.</a:t>
            </a:r>
          </a:p>
          <a:p>
            <a:endParaRPr lang="en-GB" dirty="0"/>
          </a:p>
        </p:txBody>
      </p:sp>
      <p:sp>
        <p:nvSpPr>
          <p:cNvPr id="4" name="Date Placeholder 3">
            <a:extLst>
              <a:ext uri="{FF2B5EF4-FFF2-40B4-BE49-F238E27FC236}">
                <a16:creationId xmlns:a16="http://schemas.microsoft.com/office/drawing/2014/main" id="{6E26A4E5-E047-D416-4461-957020310F8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D01FA068-3AE4-0CBD-2943-EFAEB19251F5}"/>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18202964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FC354-4936-B097-1AD6-0648396A9F48}"/>
              </a:ext>
            </a:extLst>
          </p:cNvPr>
          <p:cNvSpPr>
            <a:spLocks noGrp="1"/>
          </p:cNvSpPr>
          <p:nvPr>
            <p:ph type="title"/>
          </p:nvPr>
        </p:nvSpPr>
        <p:spPr/>
        <p:txBody>
          <a:bodyPr/>
          <a:lstStyle/>
          <a:p>
            <a:r>
              <a:rPr lang="en-GB" dirty="0"/>
              <a:t>Semi structured Interviews</a:t>
            </a:r>
          </a:p>
        </p:txBody>
      </p:sp>
      <p:sp>
        <p:nvSpPr>
          <p:cNvPr id="3" name="Content Placeholder 2">
            <a:extLst>
              <a:ext uri="{FF2B5EF4-FFF2-40B4-BE49-F238E27FC236}">
                <a16:creationId xmlns:a16="http://schemas.microsoft.com/office/drawing/2014/main" id="{8B72B79D-0AFA-1FBE-9F38-EB81CC4DA73E}"/>
              </a:ext>
            </a:extLst>
          </p:cNvPr>
          <p:cNvSpPr>
            <a:spLocks noGrp="1"/>
          </p:cNvSpPr>
          <p:nvPr>
            <p:ph idx="1"/>
          </p:nvPr>
        </p:nvSpPr>
        <p:spPr/>
        <p:txBody>
          <a:bodyPr/>
          <a:lstStyle/>
          <a:p>
            <a:pPr marL="0" indent="0" algn="l">
              <a:buNone/>
            </a:pPr>
            <a:r>
              <a:rPr lang="en-US" sz="1800" b="1" i="0" dirty="0">
                <a:solidFill>
                  <a:srgbClr val="363F49"/>
                </a:solidFill>
                <a:effectLst/>
                <a:latin typeface="Arial" panose="020B0604020202020204" pitchFamily="34" charset="0"/>
              </a:rPr>
              <a:t>Advantages of these include</a:t>
            </a:r>
            <a:r>
              <a:rPr lang="en-US" sz="1800" b="0" i="0" dirty="0">
                <a:solidFill>
                  <a:srgbClr val="363F49"/>
                </a:solidFill>
                <a:effectLst/>
                <a:latin typeface="Arial" panose="020B0604020202020204" pitchFamily="34" charset="0"/>
              </a:rPr>
              <a:t>:</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 interviewer can gain more insightful and deeper answers.</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There is a degree of flexibility. This enables the interviewee to lead part of the interview.</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 results are often easy to understand.</a:t>
            </a:r>
          </a:p>
          <a:p>
            <a:pPr marL="0" indent="0" algn="l">
              <a:buNone/>
            </a:pPr>
            <a:r>
              <a:rPr lang="en-US" sz="1800" b="1" i="0" dirty="0">
                <a:solidFill>
                  <a:srgbClr val="363F49"/>
                </a:solidFill>
                <a:effectLst/>
                <a:latin typeface="Arial" panose="020B0604020202020204" pitchFamily="34" charset="0"/>
              </a:rPr>
              <a:t>Disadvantages include:</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Interviewees may not be entirely honest (although this could apply to all types of interviews).</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Being too flexible may lead to the results being unreliable.</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Open-ended questions are difficult to </a:t>
            </a:r>
            <a:r>
              <a:rPr lang="en-US" sz="1800" b="0" i="0" dirty="0" err="1">
                <a:solidFill>
                  <a:srgbClr val="363F49"/>
                </a:solidFill>
                <a:effectLst/>
                <a:latin typeface="Arial" panose="020B0604020202020204" pitchFamily="34" charset="0"/>
              </a:rPr>
              <a:t>analyse</a:t>
            </a:r>
            <a:r>
              <a:rPr lang="en-US" sz="1800" b="0" i="0" dirty="0">
                <a:solidFill>
                  <a:srgbClr val="363F49"/>
                </a:solidFill>
                <a:effectLst/>
                <a:latin typeface="Arial" panose="020B0604020202020204" pitchFamily="34" charset="0"/>
              </a:rPr>
              <a:t> and form patterns.</a:t>
            </a:r>
          </a:p>
          <a:p>
            <a:endParaRPr lang="en-GB" dirty="0"/>
          </a:p>
        </p:txBody>
      </p:sp>
      <p:sp>
        <p:nvSpPr>
          <p:cNvPr id="4" name="Date Placeholder 3">
            <a:extLst>
              <a:ext uri="{FF2B5EF4-FFF2-40B4-BE49-F238E27FC236}">
                <a16:creationId xmlns:a16="http://schemas.microsoft.com/office/drawing/2014/main" id="{31D326C4-2320-2CE9-AC34-EB2A0D079A49}"/>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B28FD11B-76C6-1846-B2B6-EC4B9CD6C4AF}"/>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37010509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A196-D156-E803-0325-3707F2A7083C}"/>
              </a:ext>
            </a:extLst>
          </p:cNvPr>
          <p:cNvSpPr>
            <a:spLocks noGrp="1"/>
          </p:cNvSpPr>
          <p:nvPr>
            <p:ph type="title"/>
          </p:nvPr>
        </p:nvSpPr>
        <p:spPr/>
        <p:txBody>
          <a:bodyPr/>
          <a:lstStyle/>
          <a:p>
            <a:r>
              <a:rPr lang="en-GB" dirty="0"/>
              <a:t>Unstructured Interviews</a:t>
            </a:r>
          </a:p>
        </p:txBody>
      </p:sp>
      <p:sp>
        <p:nvSpPr>
          <p:cNvPr id="3" name="Content Placeholder 2">
            <a:extLst>
              <a:ext uri="{FF2B5EF4-FFF2-40B4-BE49-F238E27FC236}">
                <a16:creationId xmlns:a16="http://schemas.microsoft.com/office/drawing/2014/main" id="{148D3F39-1E15-2D72-D61E-DB3B506715E1}"/>
              </a:ext>
            </a:extLst>
          </p:cNvPr>
          <p:cNvSpPr>
            <a:spLocks noGrp="1"/>
          </p:cNvSpPr>
          <p:nvPr>
            <p:ph idx="1"/>
          </p:nvPr>
        </p:nvSpPr>
        <p:spPr/>
        <p:txBody>
          <a:bodyPr/>
          <a:lstStyle/>
          <a:p>
            <a:pPr marL="0" indent="0" algn="l">
              <a:buNone/>
            </a:pPr>
            <a:r>
              <a:rPr lang="en-US" sz="1800" b="1" i="0" dirty="0">
                <a:solidFill>
                  <a:srgbClr val="363F49"/>
                </a:solidFill>
                <a:effectLst/>
                <a:latin typeface="Arial" panose="020B0604020202020204" pitchFamily="34" charset="0"/>
              </a:rPr>
              <a:t>Advantages of these include:</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 interviewer can gather detailed and comprehensive answers.</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They are very flexible and allow a variety of responses.</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Unstructured questions put the interviewees at ease, enabling them to expand on their answers.</a:t>
            </a:r>
          </a:p>
          <a:p>
            <a:pPr marL="0" indent="0" algn="l">
              <a:buNone/>
            </a:pPr>
            <a:r>
              <a:rPr lang="en-US" sz="1800" b="1" i="0" dirty="0">
                <a:solidFill>
                  <a:srgbClr val="363F49"/>
                </a:solidFill>
                <a:effectLst/>
                <a:latin typeface="Arial" panose="020B0604020202020204" pitchFamily="34" charset="0"/>
              </a:rPr>
              <a:t>Disadvantages include:</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It is difficult to replicate the interview, thereby possibly leading to bias and discrimination.</a:t>
            </a:r>
          </a:p>
          <a:p>
            <a:pPr algn="l">
              <a:buFont typeface="Wingdings" panose="05000000000000000000" pitchFamily="2" charset="2"/>
              <a:buChar char="q"/>
            </a:pPr>
            <a:r>
              <a:rPr lang="en-US" sz="1800" b="0" i="0" dirty="0">
                <a:solidFill>
                  <a:srgbClr val="363F49"/>
                </a:solidFill>
                <a:effectLst/>
                <a:latin typeface="Arial" panose="020B0604020202020204" pitchFamily="34" charset="0"/>
              </a:rPr>
              <a:t>There are issues with </a:t>
            </a:r>
            <a:r>
              <a:rPr lang="en-US" sz="1800" b="0" i="0" dirty="0" err="1">
                <a:solidFill>
                  <a:srgbClr val="363F49"/>
                </a:solidFill>
                <a:effectLst/>
                <a:latin typeface="Arial" panose="020B0604020202020204" pitchFamily="34" charset="0"/>
              </a:rPr>
              <a:t>analysing</a:t>
            </a:r>
            <a:r>
              <a:rPr lang="en-US" sz="1800" b="0" i="0" dirty="0">
                <a:solidFill>
                  <a:srgbClr val="363F49"/>
                </a:solidFill>
                <a:effectLst/>
                <a:latin typeface="Arial" panose="020B0604020202020204" pitchFamily="34" charset="0"/>
              </a:rPr>
              <a:t> and comparing results.</a:t>
            </a:r>
          </a:p>
          <a:p>
            <a:endParaRPr lang="en-GB" dirty="0"/>
          </a:p>
        </p:txBody>
      </p:sp>
      <p:sp>
        <p:nvSpPr>
          <p:cNvPr id="4" name="Date Placeholder 3">
            <a:extLst>
              <a:ext uri="{FF2B5EF4-FFF2-40B4-BE49-F238E27FC236}">
                <a16:creationId xmlns:a16="http://schemas.microsoft.com/office/drawing/2014/main" id="{9D134D59-FBD9-13C6-B955-B0456107DF0B}"/>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23BF36B-E4DF-B199-2700-ADA074B993B0}"/>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10780726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7629-EDF6-C212-8677-F49794BF80CB}"/>
              </a:ext>
            </a:extLst>
          </p:cNvPr>
          <p:cNvSpPr>
            <a:spLocks noGrp="1"/>
          </p:cNvSpPr>
          <p:nvPr>
            <p:ph type="title"/>
          </p:nvPr>
        </p:nvSpPr>
        <p:spPr/>
        <p:txBody>
          <a:bodyPr/>
          <a:lstStyle/>
          <a:p>
            <a:r>
              <a:rPr lang="en-GB" dirty="0"/>
              <a:t>Questioning Techniques </a:t>
            </a:r>
          </a:p>
        </p:txBody>
      </p:sp>
      <p:sp>
        <p:nvSpPr>
          <p:cNvPr id="3" name="Content Placeholder 2">
            <a:extLst>
              <a:ext uri="{FF2B5EF4-FFF2-40B4-BE49-F238E27FC236}">
                <a16:creationId xmlns:a16="http://schemas.microsoft.com/office/drawing/2014/main" id="{8926AC5E-CBF7-2881-E52A-473C158C2545}"/>
              </a:ext>
            </a:extLst>
          </p:cNvPr>
          <p:cNvSpPr>
            <a:spLocks noGrp="1"/>
          </p:cNvSpPr>
          <p:nvPr>
            <p:ph idx="1"/>
          </p:nvPr>
        </p:nvSpPr>
        <p:spPr>
          <a:xfrm>
            <a:off x="457200" y="1600200"/>
            <a:ext cx="8229600" cy="4277071"/>
          </a:xfrm>
        </p:spPr>
        <p:txBody>
          <a:bodyPr/>
          <a:lstStyle/>
          <a:p>
            <a:pPr marL="0" indent="0" algn="l">
              <a:buNone/>
            </a:pPr>
            <a:r>
              <a:rPr lang="en-US" sz="1400" b="0" i="0" dirty="0">
                <a:solidFill>
                  <a:srgbClr val="363F49"/>
                </a:solidFill>
                <a:effectLst/>
                <a:latin typeface="Arial" panose="020B0604020202020204" pitchFamily="34" charset="0"/>
              </a:rPr>
              <a:t>During an interview, a range of questioning techniques may be used. Examples of these are as follows:</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Open - encourages ideas and opinions. ‘Can you tell me why your </a:t>
            </a:r>
            <a:r>
              <a:rPr lang="en-US" sz="1600" b="0" i="0" dirty="0" err="1">
                <a:solidFill>
                  <a:srgbClr val="363F49"/>
                </a:solidFill>
                <a:effectLst/>
                <a:latin typeface="Arial" panose="020B0604020202020204" pitchFamily="34" charset="0"/>
              </a:rPr>
              <a:t>favourite</a:t>
            </a:r>
            <a:r>
              <a:rPr lang="en-US" sz="1600" b="0" i="0" dirty="0">
                <a:solidFill>
                  <a:srgbClr val="363F49"/>
                </a:solidFill>
                <a:effectLst/>
                <a:latin typeface="Arial" panose="020B0604020202020204" pitchFamily="34" charset="0"/>
              </a:rPr>
              <a:t> </a:t>
            </a:r>
            <a:r>
              <a:rPr lang="en-US" sz="1600" b="0" i="0" dirty="0" err="1">
                <a:solidFill>
                  <a:srgbClr val="363F49"/>
                </a:solidFill>
                <a:effectLst/>
                <a:latin typeface="Arial" panose="020B0604020202020204" pitchFamily="34" charset="0"/>
              </a:rPr>
              <a:t>colour</a:t>
            </a:r>
            <a:r>
              <a:rPr lang="en-US" sz="1600" b="0" i="0" dirty="0">
                <a:solidFill>
                  <a:srgbClr val="363F49"/>
                </a:solidFill>
                <a:effectLst/>
                <a:latin typeface="Arial" panose="020B0604020202020204" pitchFamily="34" charset="0"/>
              </a:rPr>
              <a:t> is blue?’</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Closed - ‘What is your </a:t>
            </a:r>
            <a:r>
              <a:rPr lang="en-US" sz="1600" b="0" i="0" dirty="0" err="1">
                <a:solidFill>
                  <a:srgbClr val="363F49"/>
                </a:solidFill>
                <a:effectLst/>
                <a:latin typeface="Arial" panose="020B0604020202020204" pitchFamily="34" charset="0"/>
              </a:rPr>
              <a:t>favourite</a:t>
            </a:r>
            <a:r>
              <a:rPr lang="en-US" sz="1600" b="0" i="0" dirty="0">
                <a:solidFill>
                  <a:srgbClr val="363F49"/>
                </a:solidFill>
                <a:effectLst/>
                <a:latin typeface="Arial" panose="020B0604020202020204" pitchFamily="34" charset="0"/>
              </a:rPr>
              <a:t> </a:t>
            </a:r>
            <a:r>
              <a:rPr lang="en-US" sz="1600" b="0" i="0" dirty="0" err="1">
                <a:solidFill>
                  <a:srgbClr val="363F49"/>
                </a:solidFill>
                <a:effectLst/>
                <a:latin typeface="Arial" panose="020B0604020202020204" pitchFamily="34" charset="0"/>
              </a:rPr>
              <a:t>colour</a:t>
            </a:r>
            <a:r>
              <a:rPr lang="en-US" sz="1600" b="0" i="0" dirty="0">
                <a:solidFill>
                  <a:srgbClr val="363F49"/>
                </a:solidFill>
                <a:effectLst/>
                <a:latin typeface="Arial" panose="020B0604020202020204" pitchFamily="34" charset="0"/>
              </a:rPr>
              <a:t>?’</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Probing - this allows the interviewer to investigate further. ‘Once you have informed the customer of her rights. what was his/her reaction? How did you deal with his/her anger?’</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Socratic - deep questioning. ‘On reflection, how could you have dealt with the customer differently? Do you still agree with your actions? Why?’</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Specific - ‘What were your sales figures for last week?’</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Hypothetical - ‘If you were given a marketing budget of £11k, how would you spend it and why?’</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Reflective - ‘Can you tell me a time when you delegated a task to an employee?’</a:t>
            </a:r>
          </a:p>
          <a:p>
            <a:pPr algn="l">
              <a:buFont typeface="Wingdings" panose="05000000000000000000" pitchFamily="2" charset="2"/>
              <a:buChar char="Ø"/>
            </a:pPr>
            <a:r>
              <a:rPr lang="en-US" sz="1600" b="0" i="0" dirty="0">
                <a:solidFill>
                  <a:srgbClr val="363F49"/>
                </a:solidFill>
                <a:effectLst/>
                <a:latin typeface="Arial" panose="020B0604020202020204" pitchFamily="34" charset="0"/>
              </a:rPr>
              <a:t>Leading - ‘You are ok with that, aren’t you?’</a:t>
            </a:r>
          </a:p>
          <a:p>
            <a:endParaRPr lang="en-GB" dirty="0"/>
          </a:p>
        </p:txBody>
      </p:sp>
      <p:sp>
        <p:nvSpPr>
          <p:cNvPr id="4" name="Date Placeholder 3">
            <a:extLst>
              <a:ext uri="{FF2B5EF4-FFF2-40B4-BE49-F238E27FC236}">
                <a16:creationId xmlns:a16="http://schemas.microsoft.com/office/drawing/2014/main" id="{D636C73A-A72E-96F9-FB50-4E61281C92EA}"/>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4796E73C-4C6B-0437-74D1-6CDA2D57B322}"/>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3014966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5F4C-370E-21FC-3222-6B3784038FA5}"/>
              </a:ext>
            </a:extLst>
          </p:cNvPr>
          <p:cNvSpPr>
            <a:spLocks noGrp="1"/>
          </p:cNvSpPr>
          <p:nvPr>
            <p:ph type="title"/>
          </p:nvPr>
        </p:nvSpPr>
        <p:spPr/>
        <p:txBody>
          <a:bodyPr/>
          <a:lstStyle/>
          <a:p>
            <a:r>
              <a:rPr lang="en-GB" dirty="0"/>
              <a:t>Open and Closed Questions</a:t>
            </a:r>
          </a:p>
        </p:txBody>
      </p:sp>
      <p:sp>
        <p:nvSpPr>
          <p:cNvPr id="3" name="Content Placeholder 2">
            <a:extLst>
              <a:ext uri="{FF2B5EF4-FFF2-40B4-BE49-F238E27FC236}">
                <a16:creationId xmlns:a16="http://schemas.microsoft.com/office/drawing/2014/main" id="{E23BD3BE-59A4-4AC1-A4A8-0D4103F20A10}"/>
              </a:ext>
            </a:extLst>
          </p:cNvPr>
          <p:cNvSpPr>
            <a:spLocks noGrp="1"/>
          </p:cNvSpPr>
          <p:nvPr>
            <p:ph idx="1"/>
          </p:nvPr>
        </p:nvSpPr>
        <p:spPr/>
        <p:txBody>
          <a:bodyPr/>
          <a:lstStyle/>
          <a:p>
            <a:pPr marL="0" indent="0">
              <a:buNone/>
            </a:pPr>
            <a:r>
              <a:rPr lang="en-GB" sz="1400" b="1" dirty="0"/>
              <a:t>Open Questions </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Discover the interviewee’s priorities</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Discover the interviewee’s frame of reference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Let the interviewee talk through his or her opinions without constraints</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Ascertain the depth of the interviewee’s knowledge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Ascertain the level of articulation of the interviewee.</a:t>
            </a:r>
          </a:p>
          <a:p>
            <a:pPr marL="0" indent="0">
              <a:buNone/>
            </a:pPr>
            <a:r>
              <a:rPr lang="en-GB" sz="1400" b="1" dirty="0"/>
              <a:t>Closed Questions </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Save time, energy and money!</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Maintain control over the interview situation</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Obtain specific information from the interviewee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Encourage the interviewee to reconstruct a specific event</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Encourage a shy person to talk</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Avoid extensive explanations on the part of the interviewee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Clarify a point made in answer to an open question.</a:t>
            </a:r>
          </a:p>
          <a:p>
            <a:endParaRPr lang="en-GB" dirty="0"/>
          </a:p>
        </p:txBody>
      </p:sp>
      <p:sp>
        <p:nvSpPr>
          <p:cNvPr id="4" name="Date Placeholder 3">
            <a:extLst>
              <a:ext uri="{FF2B5EF4-FFF2-40B4-BE49-F238E27FC236}">
                <a16:creationId xmlns:a16="http://schemas.microsoft.com/office/drawing/2014/main" id="{297EF542-3BE1-2570-8FB4-FD141715A3D6}"/>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E33A4A5-E680-96C6-3C1D-1968662BB394}"/>
              </a:ext>
            </a:extLst>
          </p:cNvPr>
          <p:cNvSpPr>
            <a:spLocks noGrp="1"/>
          </p:cNvSpPr>
          <p:nvPr>
            <p:ph type="sldNum" sz="quarter" idx="12"/>
          </p:nvPr>
        </p:nvSpPr>
        <p:spPr/>
        <p:txBody>
          <a:bodyPr/>
          <a:lstStyle/>
          <a:p>
            <a:pPr>
              <a:defRPr/>
            </a:pPr>
            <a:fld id="{6550E941-99E4-4403-A917-B30FF69A9617}" type="slidenum">
              <a:rPr lang="en-GB" altLang="en-US" smtClean="0"/>
              <a:pPr>
                <a:defRPr/>
              </a:pPr>
              <a:t>51</a:t>
            </a:fld>
            <a:endParaRPr lang="en-GB" altLang="en-US"/>
          </a:p>
        </p:txBody>
      </p:sp>
    </p:spTree>
    <p:extLst>
      <p:ext uri="{BB962C8B-B14F-4D97-AF65-F5344CB8AC3E}">
        <p14:creationId xmlns:p14="http://schemas.microsoft.com/office/powerpoint/2010/main" val="4999127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0466-C190-EC72-1124-6F53EE458423}"/>
              </a:ext>
            </a:extLst>
          </p:cNvPr>
          <p:cNvSpPr>
            <a:spLocks noGrp="1"/>
          </p:cNvSpPr>
          <p:nvPr>
            <p:ph type="title"/>
          </p:nvPr>
        </p:nvSpPr>
        <p:spPr/>
        <p:txBody>
          <a:bodyPr/>
          <a:lstStyle/>
          <a:p>
            <a:r>
              <a:rPr lang="en-GB" dirty="0"/>
              <a:t>Recruitment and Selection Process</a:t>
            </a:r>
          </a:p>
        </p:txBody>
      </p:sp>
      <p:sp>
        <p:nvSpPr>
          <p:cNvPr id="3" name="Content Placeholder 2">
            <a:extLst>
              <a:ext uri="{FF2B5EF4-FFF2-40B4-BE49-F238E27FC236}">
                <a16:creationId xmlns:a16="http://schemas.microsoft.com/office/drawing/2014/main" id="{9CB06648-E71E-1847-DDE4-869233B5BD97}"/>
              </a:ext>
            </a:extLst>
          </p:cNvPr>
          <p:cNvSpPr>
            <a:spLocks noGrp="1"/>
          </p:cNvSpPr>
          <p:nvPr>
            <p:ph idx="1"/>
          </p:nvPr>
        </p:nvSpPr>
        <p:spPr/>
        <p:txBody>
          <a:bodyPr/>
          <a:lstStyle/>
          <a:p>
            <a:r>
              <a:rPr lang="en-GB" dirty="0"/>
              <a:t>Please read through the recruitment and selection process:</a:t>
            </a:r>
          </a:p>
          <a:p>
            <a:pPr marL="0" indent="0">
              <a:buNone/>
            </a:pPr>
            <a:r>
              <a:rPr lang="en-GB" dirty="0">
                <a:hlinkClick r:id="rId2"/>
              </a:rPr>
              <a:t>https://www.cipd.org/uk/knowledge/factsheets/recruitment-factsheet/</a:t>
            </a:r>
            <a:endParaRPr lang="en-GB" dirty="0"/>
          </a:p>
        </p:txBody>
      </p:sp>
      <p:sp>
        <p:nvSpPr>
          <p:cNvPr id="4" name="Date Placeholder 3">
            <a:extLst>
              <a:ext uri="{FF2B5EF4-FFF2-40B4-BE49-F238E27FC236}">
                <a16:creationId xmlns:a16="http://schemas.microsoft.com/office/drawing/2014/main" id="{934D46BE-B0F8-8C49-37B7-E0F4952A2974}"/>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359C6A03-0F36-D60C-A5CA-943894DD8186}"/>
              </a:ext>
            </a:extLst>
          </p:cNvPr>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40077158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08812-2B44-7473-0D6B-1A1F9CB384A7}"/>
              </a:ext>
            </a:extLst>
          </p:cNvPr>
          <p:cNvSpPr>
            <a:spLocks noGrp="1"/>
          </p:cNvSpPr>
          <p:nvPr>
            <p:ph type="title"/>
          </p:nvPr>
        </p:nvSpPr>
        <p:spPr>
          <a:xfrm>
            <a:off x="457200" y="274638"/>
            <a:ext cx="8229600" cy="1143000"/>
          </a:xfrm>
        </p:spPr>
        <p:txBody>
          <a:bodyPr wrap="square" anchor="ctr">
            <a:normAutofit/>
          </a:bodyPr>
          <a:lstStyle/>
          <a:p>
            <a:r>
              <a:rPr lang="en-GB" dirty="0"/>
              <a:t>Recruitment Process in Hotels </a:t>
            </a:r>
          </a:p>
        </p:txBody>
      </p:sp>
      <p:pic>
        <p:nvPicPr>
          <p:cNvPr id="6" name="Content Placeholder 5" descr="A diagram of a recruitment process&#10;&#10;Description automatically generated">
            <a:extLst>
              <a:ext uri="{FF2B5EF4-FFF2-40B4-BE49-F238E27FC236}">
                <a16:creationId xmlns:a16="http://schemas.microsoft.com/office/drawing/2014/main" id="{4615D9D8-53D1-0FB3-DC42-3906B8612941}"/>
              </a:ext>
            </a:extLst>
          </p:cNvPr>
          <p:cNvPicPr>
            <a:picLocks noGrp="1" noChangeAspect="1"/>
          </p:cNvPicPr>
          <p:nvPr>
            <p:ph sz="half" idx="1"/>
          </p:nvPr>
        </p:nvPicPr>
        <p:blipFill>
          <a:blip r:embed="rId2"/>
          <a:stretch>
            <a:fillRect/>
          </a:stretch>
        </p:blipFill>
        <p:spPr>
          <a:xfrm>
            <a:off x="457200" y="2246838"/>
            <a:ext cx="4038600" cy="2695765"/>
          </a:xfrm>
          <a:prstGeom prst="rect">
            <a:avLst/>
          </a:prstGeom>
          <a:noFill/>
        </p:spPr>
      </p:pic>
      <p:sp>
        <p:nvSpPr>
          <p:cNvPr id="11" name="Content Placeholder 3">
            <a:extLst>
              <a:ext uri="{FF2B5EF4-FFF2-40B4-BE49-F238E27FC236}">
                <a16:creationId xmlns:a16="http://schemas.microsoft.com/office/drawing/2014/main" id="{476BF51D-6218-2C8C-8DB0-057C697D256C}"/>
              </a:ext>
            </a:extLst>
          </p:cNvPr>
          <p:cNvSpPr>
            <a:spLocks noGrp="1"/>
          </p:cNvSpPr>
          <p:nvPr>
            <p:ph sz="half" idx="2"/>
          </p:nvPr>
        </p:nvSpPr>
        <p:spPr>
          <a:xfrm>
            <a:off x="4648200" y="1600201"/>
            <a:ext cx="4038600" cy="3989040"/>
          </a:xfrm>
        </p:spPr>
        <p:txBody>
          <a:bodyPr/>
          <a:lstStyle/>
          <a:p>
            <a:r>
              <a:rPr lang="en-US" dirty="0">
                <a:hlinkClick r:id="rId3"/>
              </a:rPr>
              <a:t>https://www.viettonkinconsulting.com/hr/attract-and-retain-staff-in-vietnam-hospitality-industry/</a:t>
            </a:r>
            <a:endParaRPr lang="en-US" dirty="0"/>
          </a:p>
        </p:txBody>
      </p:sp>
      <p:sp>
        <p:nvSpPr>
          <p:cNvPr id="4" name="Date Placeholder 3">
            <a:extLst>
              <a:ext uri="{FF2B5EF4-FFF2-40B4-BE49-F238E27FC236}">
                <a16:creationId xmlns:a16="http://schemas.microsoft.com/office/drawing/2014/main" id="{D8D59152-DFDF-5512-B966-D1CC0D0BE6F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48D666D2-4819-E44A-45E7-7CD7ABB9E5C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53</a:t>
            </a:fld>
            <a:endParaRPr lang="en-GB" altLang="en-US"/>
          </a:p>
        </p:txBody>
      </p:sp>
    </p:spTree>
    <p:extLst>
      <p:ext uri="{BB962C8B-B14F-4D97-AF65-F5344CB8AC3E}">
        <p14:creationId xmlns:p14="http://schemas.microsoft.com/office/powerpoint/2010/main" val="13089569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0510BA6-C16B-1EB7-0C9F-C8F6F079BEB0}"/>
              </a:ext>
            </a:extLst>
          </p:cNvPr>
          <p:cNvSpPr>
            <a:spLocks noGrp="1"/>
          </p:cNvSpPr>
          <p:nvPr>
            <p:ph type="title"/>
          </p:nvPr>
        </p:nvSpPr>
        <p:spPr>
          <a:xfrm>
            <a:off x="457200" y="274638"/>
            <a:ext cx="8229600" cy="1143000"/>
          </a:xfrm>
        </p:spPr>
        <p:txBody>
          <a:bodyPr/>
          <a:lstStyle/>
          <a:p>
            <a:r>
              <a:rPr lang="en-US" sz="3600" dirty="0"/>
              <a:t>Recruitment and Selection Process Flowchart </a:t>
            </a:r>
          </a:p>
        </p:txBody>
      </p:sp>
      <p:pic>
        <p:nvPicPr>
          <p:cNvPr id="6" name="Content Placeholder 5">
            <a:extLst>
              <a:ext uri="{FF2B5EF4-FFF2-40B4-BE49-F238E27FC236}">
                <a16:creationId xmlns:a16="http://schemas.microsoft.com/office/drawing/2014/main" id="{57E54F77-B004-D112-9FC1-6865DAADC4B0}"/>
              </a:ext>
            </a:extLst>
          </p:cNvPr>
          <p:cNvPicPr>
            <a:picLocks noGrp="1" noChangeAspect="1"/>
          </p:cNvPicPr>
          <p:nvPr>
            <p:ph idx="1"/>
          </p:nvPr>
        </p:nvPicPr>
        <p:blipFill>
          <a:blip r:embed="rId2"/>
          <a:stretch>
            <a:fillRect/>
          </a:stretch>
        </p:blipFill>
        <p:spPr>
          <a:xfrm>
            <a:off x="1090788" y="1600200"/>
            <a:ext cx="6962423" cy="3916363"/>
          </a:xfrm>
          <a:prstGeom prst="rect">
            <a:avLst/>
          </a:prstGeom>
          <a:noFill/>
        </p:spPr>
      </p:pic>
      <p:sp>
        <p:nvSpPr>
          <p:cNvPr id="4" name="Date Placeholder 3">
            <a:extLst>
              <a:ext uri="{FF2B5EF4-FFF2-40B4-BE49-F238E27FC236}">
                <a16:creationId xmlns:a16="http://schemas.microsoft.com/office/drawing/2014/main" id="{E4B63D2B-98F7-CEB6-562E-1C450696A53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02/11/2023</a:t>
            </a:fld>
            <a:endParaRPr lang="en-GB" altLang="en-US" sz="900"/>
          </a:p>
        </p:txBody>
      </p:sp>
      <p:sp>
        <p:nvSpPr>
          <p:cNvPr id="5" name="Slide Number Placeholder 4">
            <a:extLst>
              <a:ext uri="{FF2B5EF4-FFF2-40B4-BE49-F238E27FC236}">
                <a16:creationId xmlns:a16="http://schemas.microsoft.com/office/drawing/2014/main" id="{61291644-FDA3-E346-D78C-FEFA2257A21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54</a:t>
            </a:fld>
            <a:endParaRPr lang="en-GB" altLang="en-US"/>
          </a:p>
        </p:txBody>
      </p:sp>
    </p:spTree>
    <p:extLst>
      <p:ext uri="{BB962C8B-B14F-4D97-AF65-F5344CB8AC3E}">
        <p14:creationId xmlns:p14="http://schemas.microsoft.com/office/powerpoint/2010/main" val="681979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89105-D841-0B53-A551-E33B512F4AD9}"/>
              </a:ext>
            </a:extLst>
          </p:cNvPr>
          <p:cNvSpPr>
            <a:spLocks noGrp="1"/>
          </p:cNvSpPr>
          <p:nvPr>
            <p:ph type="title"/>
          </p:nvPr>
        </p:nvSpPr>
        <p:spPr/>
        <p:txBody>
          <a:bodyPr/>
          <a:lstStyle/>
          <a:p>
            <a:r>
              <a:rPr lang="en-GB" dirty="0"/>
              <a:t>Assessment Guidance </a:t>
            </a:r>
          </a:p>
        </p:txBody>
      </p:sp>
      <p:sp>
        <p:nvSpPr>
          <p:cNvPr id="3" name="Content Placeholder 2">
            <a:extLst>
              <a:ext uri="{FF2B5EF4-FFF2-40B4-BE49-F238E27FC236}">
                <a16:creationId xmlns:a16="http://schemas.microsoft.com/office/drawing/2014/main" id="{12E80792-F4C4-83B3-A4AC-AEB3C7C1564D}"/>
              </a:ext>
            </a:extLst>
          </p:cNvPr>
          <p:cNvSpPr>
            <a:spLocks noGrp="1"/>
          </p:cNvSpPr>
          <p:nvPr>
            <p:ph idx="1"/>
          </p:nvPr>
        </p:nvSpPr>
        <p:spPr/>
        <p:txBody>
          <a:bodyPr/>
          <a:lstStyle/>
          <a:p>
            <a:pPr marL="0" indent="0">
              <a:buNone/>
            </a:pPr>
            <a:r>
              <a:rPr lang="en-GB" dirty="0"/>
              <a:t> Slides 56 -59 will further guide you with the following </a:t>
            </a:r>
          </a:p>
          <a:p>
            <a:r>
              <a:rPr lang="en-GB" dirty="0"/>
              <a:t>Interview process – Slide 7 of your presentation</a:t>
            </a:r>
          </a:p>
          <a:p>
            <a:r>
              <a:rPr lang="en-GB" dirty="0"/>
              <a:t>Reference check/ Job offer / Induction – Slide 9 of your presentation </a:t>
            </a:r>
          </a:p>
        </p:txBody>
      </p:sp>
      <p:sp>
        <p:nvSpPr>
          <p:cNvPr id="4" name="Date Placeholder 3">
            <a:extLst>
              <a:ext uri="{FF2B5EF4-FFF2-40B4-BE49-F238E27FC236}">
                <a16:creationId xmlns:a16="http://schemas.microsoft.com/office/drawing/2014/main" id="{5829D210-5BE4-19C5-2909-E19EAB7DABDB}"/>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18D1F06-F481-F43C-E567-884CC925954C}"/>
              </a:ext>
            </a:extLst>
          </p:cNvPr>
          <p:cNvSpPr>
            <a:spLocks noGrp="1"/>
          </p:cNvSpPr>
          <p:nvPr>
            <p:ph type="sldNum" sz="quarter" idx="12"/>
          </p:nvPr>
        </p:nvSpPr>
        <p:spPr/>
        <p:txBody>
          <a:bodyPr/>
          <a:lstStyle/>
          <a:p>
            <a:pPr>
              <a:defRPr/>
            </a:pPr>
            <a:fld id="{6550E941-99E4-4403-A917-B30FF69A9617}" type="slidenum">
              <a:rPr lang="en-GB" altLang="en-US" smtClean="0"/>
              <a:pPr>
                <a:defRPr/>
              </a:pPr>
              <a:t>55</a:t>
            </a:fld>
            <a:endParaRPr lang="en-GB" altLang="en-US"/>
          </a:p>
        </p:txBody>
      </p:sp>
    </p:spTree>
    <p:extLst>
      <p:ext uri="{BB962C8B-B14F-4D97-AF65-F5344CB8AC3E}">
        <p14:creationId xmlns:p14="http://schemas.microsoft.com/office/powerpoint/2010/main" val="17741939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7D76E-7302-2BE1-B3D3-D3535FF098F3}"/>
              </a:ext>
            </a:extLst>
          </p:cNvPr>
          <p:cNvSpPr>
            <a:spLocks noGrp="1"/>
          </p:cNvSpPr>
          <p:nvPr>
            <p:ph type="title"/>
          </p:nvPr>
        </p:nvSpPr>
        <p:spPr/>
        <p:txBody>
          <a:bodyPr/>
          <a:lstStyle/>
          <a:p>
            <a:r>
              <a:rPr lang="en-GB" dirty="0"/>
              <a:t>Interview Process  </a:t>
            </a:r>
          </a:p>
        </p:txBody>
      </p:sp>
      <p:sp>
        <p:nvSpPr>
          <p:cNvPr id="3" name="Content Placeholder 2">
            <a:extLst>
              <a:ext uri="{FF2B5EF4-FFF2-40B4-BE49-F238E27FC236}">
                <a16:creationId xmlns:a16="http://schemas.microsoft.com/office/drawing/2014/main" id="{68671343-9ECD-7FDB-4E42-CA93EECC15E6}"/>
              </a:ext>
            </a:extLst>
          </p:cNvPr>
          <p:cNvSpPr>
            <a:spLocks noGrp="1"/>
          </p:cNvSpPr>
          <p:nvPr>
            <p:ph idx="1"/>
          </p:nvPr>
        </p:nvSpPr>
        <p:spPr/>
        <p:txBody>
          <a:bodyPr/>
          <a:lstStyle/>
          <a:p>
            <a:pPr>
              <a:buFont typeface="Wingdings" panose="05000000000000000000" pitchFamily="2" charset="2"/>
              <a:buChar char="Ø"/>
            </a:pPr>
            <a:r>
              <a:rPr lang="en-GB" sz="2400" dirty="0"/>
              <a:t>Screening Process ( who should be called for interviews) </a:t>
            </a:r>
          </a:p>
          <a:p>
            <a:pPr>
              <a:buFont typeface="Wingdings" panose="05000000000000000000" pitchFamily="2" charset="2"/>
              <a:buChar char="Ø"/>
            </a:pPr>
            <a:r>
              <a:rPr lang="en-GB" sz="2400" dirty="0"/>
              <a:t>Phone Interviews ( First point of contact to check clarity of speech over the phone and </a:t>
            </a:r>
            <a:r>
              <a:rPr lang="en-GB" sz="2400" dirty="0" err="1"/>
              <a:t>phonethics</a:t>
            </a:r>
            <a:r>
              <a:rPr lang="en-GB" sz="2400" dirty="0"/>
              <a:t>) </a:t>
            </a:r>
          </a:p>
          <a:p>
            <a:pPr>
              <a:buFont typeface="Wingdings" panose="05000000000000000000" pitchFamily="2" charset="2"/>
              <a:buChar char="Ø"/>
            </a:pPr>
            <a:r>
              <a:rPr lang="en-GB" sz="2400" dirty="0"/>
              <a:t>One to One interview – (can be via teams or in person)</a:t>
            </a:r>
          </a:p>
          <a:p>
            <a:pPr>
              <a:buFont typeface="Wingdings" panose="05000000000000000000" pitchFamily="2" charset="2"/>
              <a:buChar char="Ø"/>
            </a:pPr>
            <a:r>
              <a:rPr lang="en-GB" sz="2400" dirty="0"/>
              <a:t>Panel Interview  </a:t>
            </a:r>
            <a:r>
              <a:rPr lang="en-US" sz="1400" b="0" i="0" dirty="0">
                <a:solidFill>
                  <a:srgbClr val="4D5156"/>
                </a:solidFill>
                <a:effectLst/>
              </a:rPr>
              <a:t>(A panel interview is a conversation with two or more team members of a hiring team. The panel might include your potential supervisor, a human resources representative or other decision-makers. In a panel interview, each member has an opportunity to ask you questions about your experience, qualifications and goals)</a:t>
            </a:r>
          </a:p>
          <a:p>
            <a:pPr>
              <a:buFont typeface="Wingdings" panose="05000000000000000000" pitchFamily="2" charset="2"/>
              <a:buChar char="Ø"/>
            </a:pPr>
            <a:r>
              <a:rPr lang="en-GB" sz="2400" dirty="0"/>
              <a:t>Sequential Interview ( A sequence – could be phone interview, then group interviews then one to one) </a:t>
            </a:r>
          </a:p>
        </p:txBody>
      </p:sp>
      <p:sp>
        <p:nvSpPr>
          <p:cNvPr id="4" name="Date Placeholder 3">
            <a:extLst>
              <a:ext uri="{FF2B5EF4-FFF2-40B4-BE49-F238E27FC236}">
                <a16:creationId xmlns:a16="http://schemas.microsoft.com/office/drawing/2014/main" id="{C893E8A6-ACFA-8F3A-CA55-258C97849394}"/>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12BFF47-3EC2-9FFE-54DE-9CCDB0A60AB8}"/>
              </a:ext>
            </a:extLst>
          </p:cNvPr>
          <p:cNvSpPr>
            <a:spLocks noGrp="1"/>
          </p:cNvSpPr>
          <p:nvPr>
            <p:ph type="sldNum" sz="quarter" idx="12"/>
          </p:nvPr>
        </p:nvSpPr>
        <p:spPr/>
        <p:txBody>
          <a:bodyPr/>
          <a:lstStyle/>
          <a:p>
            <a:pPr>
              <a:defRPr/>
            </a:pPr>
            <a:fld id="{6550E941-99E4-4403-A917-B30FF69A9617}" type="slidenum">
              <a:rPr lang="en-GB" altLang="en-US" smtClean="0"/>
              <a:pPr>
                <a:defRPr/>
              </a:pPr>
              <a:t>56</a:t>
            </a:fld>
            <a:endParaRPr lang="en-GB" altLang="en-US"/>
          </a:p>
        </p:txBody>
      </p:sp>
    </p:spTree>
    <p:extLst>
      <p:ext uri="{BB962C8B-B14F-4D97-AF65-F5344CB8AC3E}">
        <p14:creationId xmlns:p14="http://schemas.microsoft.com/office/powerpoint/2010/main" val="15703151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8E7E8-9CCE-2AF6-97B9-804E728442CF}"/>
              </a:ext>
            </a:extLst>
          </p:cNvPr>
          <p:cNvSpPr>
            <a:spLocks noGrp="1"/>
          </p:cNvSpPr>
          <p:nvPr>
            <p:ph type="title"/>
          </p:nvPr>
        </p:nvSpPr>
        <p:spPr/>
        <p:txBody>
          <a:bodyPr/>
          <a:lstStyle/>
          <a:p>
            <a:r>
              <a:rPr lang="en-GB" dirty="0"/>
              <a:t>Assessment slide 7 </a:t>
            </a:r>
          </a:p>
        </p:txBody>
      </p:sp>
      <p:sp>
        <p:nvSpPr>
          <p:cNvPr id="3" name="Content Placeholder 2">
            <a:extLst>
              <a:ext uri="{FF2B5EF4-FFF2-40B4-BE49-F238E27FC236}">
                <a16:creationId xmlns:a16="http://schemas.microsoft.com/office/drawing/2014/main" id="{8A04AA6C-A678-2D0C-209B-82CE7F9011BA}"/>
              </a:ext>
            </a:extLst>
          </p:cNvPr>
          <p:cNvSpPr>
            <a:spLocks noGrp="1"/>
          </p:cNvSpPr>
          <p:nvPr>
            <p:ph idx="1"/>
          </p:nvPr>
        </p:nvSpPr>
        <p:spPr/>
        <p:txBody>
          <a:bodyPr/>
          <a:lstStyle/>
          <a:p>
            <a:pPr marL="0" indent="0">
              <a:buNone/>
            </a:pPr>
            <a:r>
              <a:rPr lang="en-GB" dirty="0"/>
              <a:t>Explain the interview process – here detail why would you go for the following to select the right candidate </a:t>
            </a:r>
          </a:p>
          <a:p>
            <a:pPr>
              <a:buFont typeface="Wingdings" panose="05000000000000000000" pitchFamily="2" charset="2"/>
              <a:buChar char="Ø"/>
            </a:pPr>
            <a:r>
              <a:rPr lang="en-GB" sz="2000" dirty="0"/>
              <a:t>Phone interview – How is this helpful?</a:t>
            </a:r>
          </a:p>
          <a:p>
            <a:pPr>
              <a:buFont typeface="Wingdings" panose="05000000000000000000" pitchFamily="2" charset="2"/>
              <a:buChar char="Ø"/>
            </a:pPr>
            <a:r>
              <a:rPr lang="en-GB" sz="2000" dirty="0"/>
              <a:t>a one to one – What are the benefits ?</a:t>
            </a:r>
          </a:p>
          <a:p>
            <a:pPr>
              <a:buFont typeface="Wingdings" panose="05000000000000000000" pitchFamily="2" charset="2"/>
              <a:buChar char="Ø"/>
            </a:pPr>
            <a:r>
              <a:rPr lang="en-GB" sz="2000" dirty="0"/>
              <a:t>Or a Panel – Why do you think this a fair way to assess your candidate ?</a:t>
            </a:r>
          </a:p>
          <a:p>
            <a:pPr>
              <a:buFont typeface="Wingdings" panose="05000000000000000000" pitchFamily="2" charset="2"/>
              <a:buChar char="Ø"/>
            </a:pPr>
            <a:r>
              <a:rPr lang="en-GB" sz="2000" dirty="0"/>
              <a:t>Or a sequential – What is it involved and why have you chosen this ?</a:t>
            </a:r>
          </a:p>
        </p:txBody>
      </p:sp>
      <p:sp>
        <p:nvSpPr>
          <p:cNvPr id="4" name="Date Placeholder 3">
            <a:extLst>
              <a:ext uri="{FF2B5EF4-FFF2-40B4-BE49-F238E27FC236}">
                <a16:creationId xmlns:a16="http://schemas.microsoft.com/office/drawing/2014/main" id="{7C9706F6-CCE0-30FF-9832-232CC616FDA1}"/>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327AFB73-8543-B91E-F16E-E26858DE0B2A}"/>
              </a:ext>
            </a:extLst>
          </p:cNvPr>
          <p:cNvSpPr>
            <a:spLocks noGrp="1"/>
          </p:cNvSpPr>
          <p:nvPr>
            <p:ph type="sldNum" sz="quarter" idx="12"/>
          </p:nvPr>
        </p:nvSpPr>
        <p:spPr/>
        <p:txBody>
          <a:bodyPr/>
          <a:lstStyle/>
          <a:p>
            <a:pPr>
              <a:defRPr/>
            </a:pPr>
            <a:fld id="{6550E941-99E4-4403-A917-B30FF69A9617}" type="slidenum">
              <a:rPr lang="en-GB" altLang="en-US" smtClean="0"/>
              <a:pPr>
                <a:defRPr/>
              </a:pPr>
              <a:t>57</a:t>
            </a:fld>
            <a:endParaRPr lang="en-GB" altLang="en-US"/>
          </a:p>
        </p:txBody>
      </p:sp>
    </p:spTree>
    <p:extLst>
      <p:ext uri="{BB962C8B-B14F-4D97-AF65-F5344CB8AC3E}">
        <p14:creationId xmlns:p14="http://schemas.microsoft.com/office/powerpoint/2010/main" val="815605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34A5B-D7AF-92F0-68FD-3C94897990E3}"/>
              </a:ext>
            </a:extLst>
          </p:cNvPr>
          <p:cNvSpPr>
            <a:spLocks noGrp="1"/>
          </p:cNvSpPr>
          <p:nvPr>
            <p:ph type="title"/>
          </p:nvPr>
        </p:nvSpPr>
        <p:spPr/>
        <p:txBody>
          <a:bodyPr/>
          <a:lstStyle/>
          <a:p>
            <a:r>
              <a:rPr lang="en-GB" sz="3200" dirty="0"/>
              <a:t>Reference check </a:t>
            </a:r>
          </a:p>
        </p:txBody>
      </p:sp>
      <p:sp>
        <p:nvSpPr>
          <p:cNvPr id="3" name="Content Placeholder 2">
            <a:extLst>
              <a:ext uri="{FF2B5EF4-FFF2-40B4-BE49-F238E27FC236}">
                <a16:creationId xmlns:a16="http://schemas.microsoft.com/office/drawing/2014/main" id="{DF9052EE-9B11-F35D-3691-EDE561F8C582}"/>
              </a:ext>
            </a:extLst>
          </p:cNvPr>
          <p:cNvSpPr>
            <a:spLocks noGrp="1"/>
          </p:cNvSpPr>
          <p:nvPr>
            <p:ph idx="1"/>
          </p:nvPr>
        </p:nvSpPr>
        <p:spPr/>
        <p:txBody>
          <a:bodyPr/>
          <a:lstStyle/>
          <a:p>
            <a:r>
              <a:rPr lang="en-US" b="0" i="0" dirty="0">
                <a:solidFill>
                  <a:srgbClr val="2D2D2D"/>
                </a:solidFill>
                <a:effectLst/>
                <a:latin typeface="Noto Sans" panose="020B0502040504020204" pitchFamily="34" charset="0"/>
              </a:rPr>
              <a:t>At some point during the process, the employer may conduct a background check or a reference check from previous employers. Depending on the results, </a:t>
            </a:r>
            <a:r>
              <a:rPr lang="en-US" dirty="0">
                <a:solidFill>
                  <a:srgbClr val="2D2D2D"/>
                </a:solidFill>
                <a:latin typeface="Noto Sans" panose="020B0502040504020204" pitchFamily="34" charset="0"/>
              </a:rPr>
              <a:t>an </a:t>
            </a:r>
            <a:r>
              <a:rPr lang="en-US" b="0" i="0" dirty="0">
                <a:solidFill>
                  <a:srgbClr val="2D2D2D"/>
                </a:solidFill>
                <a:effectLst/>
                <a:latin typeface="Noto Sans" panose="020B0502040504020204" pitchFamily="34" charset="0"/>
              </a:rPr>
              <a:t>application can progress or be withdrawn from consideration.</a:t>
            </a:r>
            <a:endParaRPr lang="en-GB" dirty="0"/>
          </a:p>
        </p:txBody>
      </p:sp>
      <p:sp>
        <p:nvSpPr>
          <p:cNvPr id="4" name="Date Placeholder 3">
            <a:extLst>
              <a:ext uri="{FF2B5EF4-FFF2-40B4-BE49-F238E27FC236}">
                <a16:creationId xmlns:a16="http://schemas.microsoft.com/office/drawing/2014/main" id="{3A4E9019-6A0C-B863-4DF1-760A6058DC99}"/>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847C715B-5651-E9C8-D30C-724C5B71105C}"/>
              </a:ext>
            </a:extLst>
          </p:cNvPr>
          <p:cNvSpPr>
            <a:spLocks noGrp="1"/>
          </p:cNvSpPr>
          <p:nvPr>
            <p:ph type="sldNum" sz="quarter" idx="12"/>
          </p:nvPr>
        </p:nvSpPr>
        <p:spPr/>
        <p:txBody>
          <a:bodyPr/>
          <a:lstStyle/>
          <a:p>
            <a:pPr>
              <a:defRPr/>
            </a:pPr>
            <a:fld id="{6550E941-99E4-4403-A917-B30FF69A9617}" type="slidenum">
              <a:rPr lang="en-GB" altLang="en-US" smtClean="0"/>
              <a:pPr>
                <a:defRPr/>
              </a:pPr>
              <a:t>58</a:t>
            </a:fld>
            <a:endParaRPr lang="en-GB" altLang="en-US"/>
          </a:p>
        </p:txBody>
      </p:sp>
    </p:spTree>
    <p:extLst>
      <p:ext uri="{BB962C8B-B14F-4D97-AF65-F5344CB8AC3E}">
        <p14:creationId xmlns:p14="http://schemas.microsoft.com/office/powerpoint/2010/main" val="34003151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5FB1-3CDC-8786-E47A-99F08920092C}"/>
              </a:ext>
            </a:extLst>
          </p:cNvPr>
          <p:cNvSpPr>
            <a:spLocks noGrp="1"/>
          </p:cNvSpPr>
          <p:nvPr>
            <p:ph type="title"/>
          </p:nvPr>
        </p:nvSpPr>
        <p:spPr/>
        <p:txBody>
          <a:bodyPr/>
          <a:lstStyle/>
          <a:p>
            <a:r>
              <a:rPr lang="en-GB" dirty="0"/>
              <a:t>Job Offer </a:t>
            </a:r>
          </a:p>
        </p:txBody>
      </p:sp>
      <p:sp>
        <p:nvSpPr>
          <p:cNvPr id="3" name="Content Placeholder 2">
            <a:extLst>
              <a:ext uri="{FF2B5EF4-FFF2-40B4-BE49-F238E27FC236}">
                <a16:creationId xmlns:a16="http://schemas.microsoft.com/office/drawing/2014/main" id="{475D9CC2-E390-A306-3F37-3F5A841FC805}"/>
              </a:ext>
            </a:extLst>
          </p:cNvPr>
          <p:cNvSpPr>
            <a:spLocks noGrp="1"/>
          </p:cNvSpPr>
          <p:nvPr>
            <p:ph idx="1"/>
          </p:nvPr>
        </p:nvSpPr>
        <p:spPr/>
        <p:txBody>
          <a:bodyPr/>
          <a:lstStyle/>
          <a:p>
            <a:pPr marL="0" indent="0">
              <a:buNone/>
            </a:pPr>
            <a:r>
              <a:rPr lang="en-US" sz="2400" b="0" i="0" dirty="0">
                <a:solidFill>
                  <a:srgbClr val="2D2D2D"/>
                </a:solidFill>
                <a:effectLst/>
                <a:latin typeface="Noto Sans" panose="020B0502040504020204" pitchFamily="34" charset="0"/>
              </a:rPr>
              <a:t>If successfully progress through the interview process, the last phase is when the employer makes a job offer. This is when the terms and conditions, compensation and benefits for the position are discussed. It is advisable that candidates make they study the offer carefully before accepting it. If  adjustment is needed, the candidate can make a counteroffer. After negotiations are done, candidate can then either accept or decline the job offer, usually by signing a form.</a:t>
            </a:r>
            <a:endParaRPr lang="en-GB" sz="2400" dirty="0"/>
          </a:p>
        </p:txBody>
      </p:sp>
      <p:sp>
        <p:nvSpPr>
          <p:cNvPr id="4" name="Date Placeholder 3">
            <a:extLst>
              <a:ext uri="{FF2B5EF4-FFF2-40B4-BE49-F238E27FC236}">
                <a16:creationId xmlns:a16="http://schemas.microsoft.com/office/drawing/2014/main" id="{2155B903-37B3-4DD0-0424-C0625D4852ED}"/>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0259B14F-CC8A-ED0F-D2E7-BF19FB107CB5}"/>
              </a:ext>
            </a:extLst>
          </p:cNvPr>
          <p:cNvSpPr>
            <a:spLocks noGrp="1"/>
          </p:cNvSpPr>
          <p:nvPr>
            <p:ph type="sldNum" sz="quarter" idx="12"/>
          </p:nvPr>
        </p:nvSpPr>
        <p:spPr/>
        <p:txBody>
          <a:bodyPr/>
          <a:lstStyle/>
          <a:p>
            <a:pPr>
              <a:defRPr/>
            </a:pPr>
            <a:fld id="{6550E941-99E4-4403-A917-B30FF69A9617}" type="slidenum">
              <a:rPr lang="en-GB" altLang="en-US" smtClean="0"/>
              <a:pPr>
                <a:defRPr/>
              </a:pPr>
              <a:t>59</a:t>
            </a:fld>
            <a:endParaRPr lang="en-GB" altLang="en-US"/>
          </a:p>
        </p:txBody>
      </p:sp>
    </p:spTree>
    <p:extLst>
      <p:ext uri="{BB962C8B-B14F-4D97-AF65-F5344CB8AC3E}">
        <p14:creationId xmlns:p14="http://schemas.microsoft.com/office/powerpoint/2010/main" val="29818049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1FE7-A065-45AD-164A-D4BC5110EE83}"/>
              </a:ext>
            </a:extLst>
          </p:cNvPr>
          <p:cNvSpPr>
            <a:spLocks noGrp="1"/>
          </p:cNvSpPr>
          <p:nvPr>
            <p:ph type="title"/>
          </p:nvPr>
        </p:nvSpPr>
        <p:spPr/>
        <p:txBody>
          <a:bodyPr/>
          <a:lstStyle/>
          <a:p>
            <a:r>
              <a:rPr lang="en-GB" dirty="0"/>
              <a:t>Induction </a:t>
            </a:r>
          </a:p>
        </p:txBody>
      </p:sp>
      <p:sp>
        <p:nvSpPr>
          <p:cNvPr id="3" name="Content Placeholder 2">
            <a:extLst>
              <a:ext uri="{FF2B5EF4-FFF2-40B4-BE49-F238E27FC236}">
                <a16:creationId xmlns:a16="http://schemas.microsoft.com/office/drawing/2014/main" id="{D6CEEDD4-4DDD-BFDD-3D0B-FB03951D9252}"/>
              </a:ext>
            </a:extLst>
          </p:cNvPr>
          <p:cNvSpPr>
            <a:spLocks noGrp="1"/>
          </p:cNvSpPr>
          <p:nvPr>
            <p:ph idx="1"/>
          </p:nvPr>
        </p:nvSpPr>
        <p:spPr/>
        <p:txBody>
          <a:bodyPr/>
          <a:lstStyle/>
          <a:p>
            <a:r>
              <a:rPr lang="en-US" b="0" i="0" dirty="0">
                <a:effectLst/>
                <a:latin typeface="Poppins-Regular"/>
              </a:rPr>
              <a:t>Employee induction is the process by which new employees have an introduction to the organization they will be working for. It is part of the </a:t>
            </a:r>
            <a:r>
              <a:rPr lang="en-US" b="0" i="0" u="none" strike="noStrike" dirty="0">
                <a:effectLst/>
                <a:latin typeface="Poppins-Regular"/>
              </a:rPr>
              <a:t>onboarding</a:t>
            </a:r>
            <a:r>
              <a:rPr lang="en-US" b="0" i="0" dirty="0">
                <a:effectLst/>
                <a:latin typeface="Poppins-Regular"/>
              </a:rPr>
              <a:t> process and is where a new employee learns about the values and </a:t>
            </a:r>
            <a:r>
              <a:rPr lang="en-US" b="0" i="0" u="none" strike="noStrike" dirty="0">
                <a:effectLst/>
                <a:latin typeface="Poppins-Regular"/>
              </a:rPr>
              <a:t>culture</a:t>
            </a:r>
            <a:r>
              <a:rPr lang="en-US" b="0" i="0" dirty="0">
                <a:effectLst/>
                <a:latin typeface="Poppins-Regular"/>
              </a:rPr>
              <a:t> of their employer and their new role.</a:t>
            </a:r>
            <a:endParaRPr lang="en-GB" dirty="0"/>
          </a:p>
        </p:txBody>
      </p:sp>
      <p:sp>
        <p:nvSpPr>
          <p:cNvPr id="4" name="Date Placeholder 3">
            <a:extLst>
              <a:ext uri="{FF2B5EF4-FFF2-40B4-BE49-F238E27FC236}">
                <a16:creationId xmlns:a16="http://schemas.microsoft.com/office/drawing/2014/main" id="{37E85D31-7442-0FB6-ED6F-2750E1C49702}"/>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0879C8CC-0CAB-14A0-391B-5E2B3469FCB6}"/>
              </a:ext>
            </a:extLst>
          </p:cNvPr>
          <p:cNvSpPr>
            <a:spLocks noGrp="1"/>
          </p:cNvSpPr>
          <p:nvPr>
            <p:ph type="sldNum" sz="quarter" idx="12"/>
          </p:nvPr>
        </p:nvSpPr>
        <p:spPr/>
        <p:txBody>
          <a:bodyPr/>
          <a:lstStyle/>
          <a:p>
            <a:pPr>
              <a:defRPr/>
            </a:pPr>
            <a:fld id="{6550E941-99E4-4403-A917-B30FF69A9617}" type="slidenum">
              <a:rPr lang="en-GB" altLang="en-US" smtClean="0"/>
              <a:pPr>
                <a:defRPr/>
              </a:pPr>
              <a:t>60</a:t>
            </a:fld>
            <a:endParaRPr lang="en-GB" altLang="en-US"/>
          </a:p>
        </p:txBody>
      </p:sp>
    </p:spTree>
    <p:extLst>
      <p:ext uri="{BB962C8B-B14F-4D97-AF65-F5344CB8AC3E}">
        <p14:creationId xmlns:p14="http://schemas.microsoft.com/office/powerpoint/2010/main" val="18821355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3D56-E652-5335-37B4-64E91C877C68}"/>
              </a:ext>
            </a:extLst>
          </p:cNvPr>
          <p:cNvSpPr>
            <a:spLocks noGrp="1"/>
          </p:cNvSpPr>
          <p:nvPr>
            <p:ph type="title"/>
          </p:nvPr>
        </p:nvSpPr>
        <p:spPr/>
        <p:txBody>
          <a:bodyPr/>
          <a:lstStyle/>
          <a:p>
            <a:r>
              <a:rPr lang="en-GB" dirty="0"/>
              <a:t>For slide 9 </a:t>
            </a:r>
          </a:p>
        </p:txBody>
      </p:sp>
      <p:sp>
        <p:nvSpPr>
          <p:cNvPr id="3" name="Content Placeholder 2">
            <a:extLst>
              <a:ext uri="{FF2B5EF4-FFF2-40B4-BE49-F238E27FC236}">
                <a16:creationId xmlns:a16="http://schemas.microsoft.com/office/drawing/2014/main" id="{5D378C96-D3C5-449B-198D-B6EC5745760E}"/>
              </a:ext>
            </a:extLst>
          </p:cNvPr>
          <p:cNvSpPr>
            <a:spLocks noGrp="1"/>
          </p:cNvSpPr>
          <p:nvPr>
            <p:ph idx="1"/>
          </p:nvPr>
        </p:nvSpPr>
        <p:spPr/>
        <p:txBody>
          <a:bodyPr/>
          <a:lstStyle/>
          <a:p>
            <a:pPr marL="0" indent="0">
              <a:buNone/>
            </a:pPr>
            <a:r>
              <a:rPr lang="en-GB" dirty="0"/>
              <a:t>Explain the following : </a:t>
            </a:r>
          </a:p>
          <a:p>
            <a:pPr>
              <a:buFont typeface="Wingdings" panose="05000000000000000000" pitchFamily="2" charset="2"/>
              <a:buChar char="ü"/>
            </a:pPr>
            <a:r>
              <a:rPr lang="en-GB" dirty="0"/>
              <a:t>What is a job offer ?</a:t>
            </a:r>
          </a:p>
          <a:p>
            <a:pPr>
              <a:buFont typeface="Wingdings" panose="05000000000000000000" pitchFamily="2" charset="2"/>
              <a:buChar char="ü"/>
            </a:pPr>
            <a:r>
              <a:rPr lang="en-GB" dirty="0"/>
              <a:t>Why a reference check is required and why is it important ?</a:t>
            </a:r>
          </a:p>
          <a:p>
            <a:pPr>
              <a:buFont typeface="Wingdings" panose="05000000000000000000" pitchFamily="2" charset="2"/>
              <a:buChar char="ü"/>
            </a:pPr>
            <a:r>
              <a:rPr lang="en-GB" dirty="0"/>
              <a:t>What is the usefulness of an induction ? </a:t>
            </a:r>
          </a:p>
          <a:p>
            <a:endParaRPr lang="en-GB" dirty="0"/>
          </a:p>
        </p:txBody>
      </p:sp>
      <p:sp>
        <p:nvSpPr>
          <p:cNvPr id="4" name="Date Placeholder 3">
            <a:extLst>
              <a:ext uri="{FF2B5EF4-FFF2-40B4-BE49-F238E27FC236}">
                <a16:creationId xmlns:a16="http://schemas.microsoft.com/office/drawing/2014/main" id="{D2689C00-5192-C942-9394-8B469431C885}"/>
              </a:ext>
            </a:extLst>
          </p:cNvPr>
          <p:cNvSpPr>
            <a:spLocks noGrp="1"/>
          </p:cNvSpPr>
          <p:nvPr>
            <p:ph type="dt" sz="half" idx="10"/>
          </p:nvPr>
        </p:nvSpPr>
        <p:spPr/>
        <p:txBody>
          <a:bodyPr/>
          <a:lstStyle/>
          <a:p>
            <a:pPr>
              <a:defRPr/>
            </a:pPr>
            <a:fld id="{2303D31F-598B-47EE-BA37-93F097A3D676}" type="datetime1">
              <a:rPr lang="en-GB" altLang="en-US" smtClean="0"/>
              <a:pPr>
                <a:defRPr/>
              </a:pPr>
              <a:t>02/11/2023</a:t>
            </a:fld>
            <a:endParaRPr lang="en-GB" altLang="en-US"/>
          </a:p>
        </p:txBody>
      </p:sp>
      <p:sp>
        <p:nvSpPr>
          <p:cNvPr id="5" name="Slide Number Placeholder 4">
            <a:extLst>
              <a:ext uri="{FF2B5EF4-FFF2-40B4-BE49-F238E27FC236}">
                <a16:creationId xmlns:a16="http://schemas.microsoft.com/office/drawing/2014/main" id="{72FB6D43-7AFF-2C07-D431-A7131B80D9B4}"/>
              </a:ext>
            </a:extLst>
          </p:cNvPr>
          <p:cNvSpPr>
            <a:spLocks noGrp="1"/>
          </p:cNvSpPr>
          <p:nvPr>
            <p:ph type="sldNum" sz="quarter" idx="12"/>
          </p:nvPr>
        </p:nvSpPr>
        <p:spPr/>
        <p:txBody>
          <a:bodyPr/>
          <a:lstStyle/>
          <a:p>
            <a:pPr>
              <a:defRPr/>
            </a:pPr>
            <a:fld id="{6550E941-99E4-4403-A917-B30FF69A9617}" type="slidenum">
              <a:rPr lang="en-GB" altLang="en-US" smtClean="0"/>
              <a:pPr>
                <a:defRPr/>
              </a:pPr>
              <a:t>61</a:t>
            </a:fld>
            <a:endParaRPr lang="en-GB" altLang="en-US"/>
          </a:p>
        </p:txBody>
      </p:sp>
    </p:spTree>
    <p:extLst>
      <p:ext uri="{BB962C8B-B14F-4D97-AF65-F5344CB8AC3E}">
        <p14:creationId xmlns:p14="http://schemas.microsoft.com/office/powerpoint/2010/main" val="41919484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2246</TotalTime>
  <Words>4166</Words>
  <Application>Microsoft Office PowerPoint</Application>
  <PresentationFormat>On-screen Show (4:3)</PresentationFormat>
  <Paragraphs>404</Paragraphs>
  <Slides>61</Slides>
  <Notes>1</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61</vt:i4>
      </vt:variant>
    </vt:vector>
  </HeadingPairs>
  <TitlesOfParts>
    <vt:vector size="77" baseType="lpstr">
      <vt:lpstr>Aharoni</vt:lpstr>
      <vt:lpstr>Arial</vt:lpstr>
      <vt:lpstr>Calibri</vt:lpstr>
      <vt:lpstr>Courier New</vt:lpstr>
      <vt:lpstr>lato</vt:lpstr>
      <vt:lpstr>lato</vt:lpstr>
      <vt:lpstr>Merriweather</vt:lpstr>
      <vt:lpstr>Merriweather</vt:lpstr>
      <vt:lpstr>Myriad Pro</vt:lpstr>
      <vt:lpstr>Noto Sans</vt:lpstr>
      <vt:lpstr>Poppins-Regular</vt:lpstr>
      <vt:lpstr>var(--font-family-body)</vt:lpstr>
      <vt:lpstr>var(--font-family-head)</vt:lpstr>
      <vt:lpstr>Verdana</vt:lpstr>
      <vt:lpstr>Wingdings</vt:lpstr>
      <vt:lpstr>20140311PresentationUWTSDTemplate</vt:lpstr>
      <vt:lpstr>LCLM5002</vt:lpstr>
      <vt:lpstr>Class Management </vt:lpstr>
      <vt:lpstr>Aim of the Unit </vt:lpstr>
      <vt:lpstr>Learning outcome </vt:lpstr>
      <vt:lpstr>Session 1 </vt:lpstr>
      <vt:lpstr>Recap of previous lesson  </vt:lpstr>
      <vt:lpstr>Recruitment and selection </vt:lpstr>
      <vt:lpstr>Aim of recruitment and selection </vt:lpstr>
      <vt:lpstr>Recruitment </vt:lpstr>
      <vt:lpstr>Recruiting the right candidate</vt:lpstr>
      <vt:lpstr>Recruitment policy and procedures</vt:lpstr>
      <vt:lpstr>Key part of Recruitment </vt:lpstr>
      <vt:lpstr>Class discussion </vt:lpstr>
      <vt:lpstr>Resourcing and talent Planning </vt:lpstr>
      <vt:lpstr>Which jobs needs to be filled ?</vt:lpstr>
      <vt:lpstr>Job Analysis </vt:lpstr>
      <vt:lpstr>Job Description</vt:lpstr>
      <vt:lpstr>Person specification</vt:lpstr>
      <vt:lpstr>Seven Point Plan </vt:lpstr>
      <vt:lpstr>Seven Point Plan </vt:lpstr>
      <vt:lpstr>Alternatively, there is the Munro-Fraser Five Fold Grading System: </vt:lpstr>
      <vt:lpstr>Now try this – 20 minutes </vt:lpstr>
      <vt:lpstr>Comparing various specifications</vt:lpstr>
      <vt:lpstr>Using the pool of potential employees </vt:lpstr>
      <vt:lpstr>Do you have any question as yet ?</vt:lpstr>
      <vt:lpstr>Break </vt:lpstr>
      <vt:lpstr>Session 2 </vt:lpstr>
      <vt:lpstr>How can organisation attract candidates? </vt:lpstr>
      <vt:lpstr>How can organisation attract candidates? </vt:lpstr>
      <vt:lpstr>How to select the most suitable candidates? </vt:lpstr>
      <vt:lpstr>Selecting the most suitable candidate </vt:lpstr>
      <vt:lpstr>Techniques </vt:lpstr>
      <vt:lpstr>Techniques </vt:lpstr>
      <vt:lpstr>Techniques </vt:lpstr>
      <vt:lpstr>Techniques </vt:lpstr>
      <vt:lpstr>Psychometric test and assessment </vt:lpstr>
      <vt:lpstr>Advantages and disadvantages of psychometric tests</vt:lpstr>
      <vt:lpstr>Further Reading </vt:lpstr>
      <vt:lpstr>Share your experience </vt:lpstr>
      <vt:lpstr>Most selection assessment for a job will involve an interview at some stage in the process</vt:lpstr>
      <vt:lpstr>Improving Interviews</vt:lpstr>
      <vt:lpstr>Lesson summary</vt:lpstr>
      <vt:lpstr>List of Sources </vt:lpstr>
      <vt:lpstr>Thank you </vt:lpstr>
      <vt:lpstr>Further Reading </vt:lpstr>
      <vt:lpstr>Types of Interviews </vt:lpstr>
      <vt:lpstr>Structured Interviews </vt:lpstr>
      <vt:lpstr>Semi structured Interviews</vt:lpstr>
      <vt:lpstr>Unstructured Interviews</vt:lpstr>
      <vt:lpstr>Questioning Techniques </vt:lpstr>
      <vt:lpstr>Open and Closed Questions</vt:lpstr>
      <vt:lpstr>Recruitment and Selection Process</vt:lpstr>
      <vt:lpstr>Recruitment Process in Hotels </vt:lpstr>
      <vt:lpstr>Recruitment and Selection Process Flowchart </vt:lpstr>
      <vt:lpstr>Assessment Guidance </vt:lpstr>
      <vt:lpstr>Interview Process  </vt:lpstr>
      <vt:lpstr>Assessment slide 7 </vt:lpstr>
      <vt:lpstr>Reference check </vt:lpstr>
      <vt:lpstr>Job Offer </vt:lpstr>
      <vt:lpstr>Induction </vt:lpstr>
      <vt:lpstr>For slide 9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88</cp:revision>
  <cp:lastPrinted>2018-07-09T15:27:01Z</cp:lastPrinted>
  <dcterms:created xsi:type="dcterms:W3CDTF">2002-10-07T19:43:58Z</dcterms:created>
  <dcterms:modified xsi:type="dcterms:W3CDTF">2023-11-02T19:40:59Z</dcterms:modified>
</cp:coreProperties>
</file>