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3" r:id="rId1"/>
    <p:sldMasterId id="2147483705" r:id="rId2"/>
    <p:sldMasterId id="2147483726" r:id="rId3"/>
  </p:sldMasterIdLst>
  <p:notesMasterIdLst>
    <p:notesMasterId r:id="rId26"/>
  </p:notesMasterIdLst>
  <p:sldIdLst>
    <p:sldId id="258" r:id="rId4"/>
    <p:sldId id="320" r:id="rId5"/>
    <p:sldId id="318" r:id="rId6"/>
    <p:sldId id="259" r:id="rId7"/>
    <p:sldId id="260" r:id="rId8"/>
    <p:sldId id="351" r:id="rId9"/>
    <p:sldId id="321" r:id="rId10"/>
    <p:sldId id="352" r:id="rId11"/>
    <p:sldId id="353" r:id="rId12"/>
    <p:sldId id="354" r:id="rId13"/>
    <p:sldId id="356" r:id="rId14"/>
    <p:sldId id="293" r:id="rId15"/>
    <p:sldId id="515" r:id="rId16"/>
    <p:sldId id="262" r:id="rId17"/>
    <p:sldId id="538" r:id="rId18"/>
    <p:sldId id="526" r:id="rId19"/>
    <p:sldId id="527" r:id="rId20"/>
    <p:sldId id="528" r:id="rId21"/>
    <p:sldId id="516" r:id="rId22"/>
    <p:sldId id="518" r:id="rId23"/>
    <p:sldId id="529" r:id="rId24"/>
    <p:sldId id="267" r:id="rId25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lá!" id="{2FF3DDF4-E7AD-4066-B8F7-4BF3CD518DFD}">
          <p14:sldIdLst/>
        </p14:section>
        <p14:section name="Com imagens prontas" id="{8E139267-1BC9-486A-9A62-E97BD1ACB04E}">
          <p14:sldIdLst>
            <p14:sldId id="258"/>
            <p14:sldId id="320"/>
            <p14:sldId id="318"/>
            <p14:sldId id="259"/>
            <p14:sldId id="260"/>
            <p14:sldId id="351"/>
            <p14:sldId id="321"/>
            <p14:sldId id="352"/>
            <p14:sldId id="353"/>
            <p14:sldId id="354"/>
            <p14:sldId id="356"/>
            <p14:sldId id="293"/>
            <p14:sldId id="515"/>
            <p14:sldId id="262"/>
            <p14:sldId id="538"/>
            <p14:sldId id="526"/>
            <p14:sldId id="527"/>
            <p14:sldId id="528"/>
            <p14:sldId id="516"/>
            <p14:sldId id="518"/>
            <p14:sldId id="529"/>
            <p14:sldId id="267"/>
          </p14:sldIdLst>
        </p14:section>
        <p14:section name="Insira suas imagens" id="{8BF15B10-83A1-468D-9F8F-198394BD2D57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fael pires" initials="rp" lastIdx="1" clrIdx="0">
    <p:extLst>
      <p:ext uri="{19B8F6BF-5375-455C-9EA6-DF929625EA0E}">
        <p15:presenceInfo xmlns:p15="http://schemas.microsoft.com/office/powerpoint/2012/main" userId="7fab398bac95e57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09090"/>
    <a:srgbClr val="FFFFFF"/>
    <a:srgbClr val="FBB662"/>
    <a:srgbClr val="FC790F"/>
    <a:srgbClr val="FE9100"/>
    <a:srgbClr val="EFAD5E"/>
    <a:srgbClr val="F3AE58"/>
    <a:srgbClr val="FFAB3F"/>
    <a:srgbClr val="FF4E00"/>
    <a:srgbClr val="FF6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294" autoAdjust="0"/>
    <p:restoredTop sz="94660"/>
  </p:normalViewPr>
  <p:slideViewPr>
    <p:cSldViewPr snapToGrid="0">
      <p:cViewPr>
        <p:scale>
          <a:sx n="50" d="100"/>
          <a:sy n="50" d="100"/>
        </p:scale>
        <p:origin x="1488" y="4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EC19D-704E-48D1-A142-BB01C58467AD}" type="datetimeFigureOut">
              <a:rPr lang="pt-BR" smtClean="0"/>
              <a:t>18/04/2022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DB61BC-5D34-4364-B1D2-4E90B2E28F1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58509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033F281-1B82-4E48-B9E9-1E9C7F9DC9F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629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0EC02A6-5DB2-4361-BFA8-F1E4A184B8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E54CCAA6-6926-4B76-977E-7B95E03970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472FBB92-8672-400B-937D-AE28809A4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18/04/2022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D9A7ED62-1CE8-42D4-B3F5-22AA8F937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55A9C7E-9534-4AA1-8EB1-11FC55C25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81880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5285E6A-82CB-463B-AF03-0E1EAA8DE6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4A87C9A-E99B-49CA-8BD6-9088C2A7B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A3553C5-BD19-45AF-B4A8-3E1D76959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18/04/2022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3F29254-D9FD-4A4D-9662-B92E853321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826BE2BF-337B-4577-8210-9B71A6D96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11156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4593AD3-842E-4524-818C-0946FA619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A359B3EE-29F0-49D3-B8E0-EC1D59AF10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AE30430B-C3A8-4849-B709-F2CEBD1D0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18/04/2022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81E21EF6-61EC-44AE-B579-FB5E87363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6700371-1C1E-420F-81B4-0D1618FA7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5740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F129454-C12E-41A1-8B0E-1488B6FB1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D502D8E-8633-4CB1-88D8-96F65DAB08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AC7B62DF-B973-47CC-8B4B-1FD3D28BF1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53F65087-29F1-47A6-9EAA-6D38D73FA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18/04/2022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896DB086-548D-40C5-8B6B-6A96A62EA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196A764E-FEF3-4B48-B4AB-D5EF5B89D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98915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41C993A-CD9B-4BAB-8DEE-6613AC6A2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773140B5-FA5C-446E-8CDC-6CAB55A16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6E96B016-24D8-47B4-B898-305F629766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0DE6FAA2-EE7F-4537-9618-6B91AD2392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9227797E-18B6-4745-96AE-682DF8B08B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1DFCC380-F917-42FC-A3AA-7D95F8874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18/04/2022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5C4E8CAF-EBB4-4934-BD74-36631427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40E377FC-B17C-48F6-AFD9-BC1C41620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76303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F66F9D1-2F15-4160-A2E3-B6D790072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9A75C578-BC78-482E-B4CA-423CB0DBF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18/04/2022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6DBAEC1B-CC64-448E-9301-39B33A176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752E884B-C8AB-4D75-BF40-2864E128AD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56057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348FBE70-E268-4E55-8B65-840532DE8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18/04/2022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A61B685D-1320-4D78-8F85-F9B262E7E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B5A73E2-D008-4943-A2CE-D63BADD65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78530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8DE01BD-5EF8-41A7-A81A-7613B10FD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90FFCC37-F35E-45D4-8105-C236C00BB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ACDC570-A941-45EE-9A0B-03797AFE1F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7E329E04-2225-4662-AE71-8B8C259AA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18/04/2022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99C18869-1CC0-4A9D-BF0C-DBDD60CCA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47E7C6AE-2979-49B5-827F-8A4A15AA2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52628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C10B10A-06A6-4C94-A895-8A9BA99E2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8FE9C4C5-2597-48C1-A0B3-52D8A5B86E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45735EA2-6967-4C48-BD26-D4339A53BC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38BD02E3-DBD1-4640-B3F9-3000EE5B3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18/04/2022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3F8A879D-C37F-4CC9-B3B4-061725A05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71847041-778C-47CA-9FBC-B68D84EF0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79901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77EA5C5-1F0B-44F4-B7BA-A170F5606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FE340BB1-9BB4-475A-AFD4-3966DA0162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3D0236D-6AE9-4566-BA5A-2D059010D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18/04/2022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9BE39305-A726-4E40-BDB2-C065446BA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C6A094D6-3FD6-45C5-A37B-1BB9DA9CF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50838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4D934E86-C8B9-4B42-90F3-D2C06D2B09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6FCFE82A-97DF-4EB5-A69D-26F8076E8E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E6CE40C9-DFDC-45BA-867E-36922155A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18/04/2022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8EA7292-7217-4311-9049-026CAAEFE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BCBC981-B2AA-40BB-AE38-3BC3DAADE8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856998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pt-PT"/>
              <a:t>Clique para editar o estilo de subtítulo do Modelo Global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3892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403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Cabeçalho da Secçã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96842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8323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8451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8216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0827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1AF134F3-EBD5-41FD-B5BE-BAF446816515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7057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PT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5576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975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67219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492630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A9F18C8B-96B5-45F4-AB63-3D6F275087E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-1"/>
            <a:ext cx="12192000" cy="3970117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 algn="r">
              <a:defRPr lang="pt-BR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pt-BR"/>
              <a:t>Clique no ícone central para inserir uma foto nesse espaço.</a:t>
            </a:r>
          </a:p>
        </p:txBody>
      </p:sp>
    </p:spTree>
    <p:extLst>
      <p:ext uri="{BB962C8B-B14F-4D97-AF65-F5344CB8AC3E}">
        <p14:creationId xmlns:p14="http://schemas.microsoft.com/office/powerpoint/2010/main" val="421682509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A9F18C8B-96B5-45F4-AB63-3D6F275087E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-1"/>
            <a:ext cx="12192000" cy="3335383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 algn="r">
              <a:defRPr lang="pt-BR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pt-BR"/>
              <a:t>Clique no ícone central para inserir uma foto nesse espaço.</a:t>
            </a:r>
          </a:p>
        </p:txBody>
      </p:sp>
      <p:sp>
        <p:nvSpPr>
          <p:cNvPr id="3" name="Espaço Reservado para Imagem 6">
            <a:extLst>
              <a:ext uri="{FF2B5EF4-FFF2-40B4-BE49-F238E27FC236}">
                <a16:creationId xmlns:a16="http://schemas.microsoft.com/office/drawing/2014/main" id="{C0E39112-565C-40A7-B44B-0FD577DD79B4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130834" y="3428999"/>
            <a:ext cx="6061166" cy="3429001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 algn="r">
              <a:defRPr lang="pt-BR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pt-BR"/>
              <a:t>Clique no ícone central para inserir uma foto nesse espaço.</a:t>
            </a:r>
          </a:p>
        </p:txBody>
      </p:sp>
      <p:sp>
        <p:nvSpPr>
          <p:cNvPr id="4" name="Espaço Reservado para Imagem 6">
            <a:extLst>
              <a:ext uri="{FF2B5EF4-FFF2-40B4-BE49-F238E27FC236}">
                <a16:creationId xmlns:a16="http://schemas.microsoft.com/office/drawing/2014/main" id="{70A9F2AF-0F7E-4780-9D11-B2A4C6CA8CB1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-1" y="3428999"/>
            <a:ext cx="6043749" cy="3429001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 algn="r">
              <a:defRPr lang="pt-BR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pt-BR"/>
              <a:t>Clique no ícone central para inserir uma foto nesse espaço.</a:t>
            </a:r>
          </a:p>
        </p:txBody>
      </p:sp>
    </p:spTree>
    <p:extLst>
      <p:ext uri="{BB962C8B-B14F-4D97-AF65-F5344CB8AC3E}">
        <p14:creationId xmlns:p14="http://schemas.microsoft.com/office/powerpoint/2010/main" val="30032054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A9F18C8B-96B5-45F4-AB63-3D6F275087E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6096000" cy="6858000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 algn="r">
              <a:defRPr lang="pt-BR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pt-BR"/>
              <a:t>Clique no ícone central para inserir uma foto nesse espaço.</a:t>
            </a:r>
          </a:p>
        </p:txBody>
      </p:sp>
      <p:sp>
        <p:nvSpPr>
          <p:cNvPr id="3" name="Espaço Reservado para Imagem 6">
            <a:extLst>
              <a:ext uri="{FF2B5EF4-FFF2-40B4-BE49-F238E27FC236}">
                <a16:creationId xmlns:a16="http://schemas.microsoft.com/office/drawing/2014/main" id="{C0E39112-565C-40A7-B44B-0FD577DD79B4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217920" y="-2"/>
            <a:ext cx="5974080" cy="3429001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 algn="r">
              <a:defRPr lang="pt-BR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pt-BR"/>
              <a:t>Clique no ícone central para inserir uma foto nesse espaço.</a:t>
            </a:r>
          </a:p>
        </p:txBody>
      </p:sp>
      <p:sp>
        <p:nvSpPr>
          <p:cNvPr id="4" name="Espaço Reservado para Imagem 6">
            <a:extLst>
              <a:ext uri="{FF2B5EF4-FFF2-40B4-BE49-F238E27FC236}">
                <a16:creationId xmlns:a16="http://schemas.microsoft.com/office/drawing/2014/main" id="{70A9F2AF-0F7E-4780-9D11-B2A4C6CA8CB1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217920" y="3558988"/>
            <a:ext cx="5974080" cy="3299012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 algn="r">
              <a:defRPr lang="pt-BR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pt-BR"/>
              <a:t>Clique no ícone central para inserir uma foto nesse espaço.</a:t>
            </a:r>
          </a:p>
        </p:txBody>
      </p:sp>
    </p:spTree>
    <p:extLst>
      <p:ext uri="{BB962C8B-B14F-4D97-AF65-F5344CB8AC3E}">
        <p14:creationId xmlns:p14="http://schemas.microsoft.com/office/powerpoint/2010/main" val="243888511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A9F18C8B-96B5-45F4-AB63-3D6F275087E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096000" y="0"/>
            <a:ext cx="6096000" cy="6858000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 algn="r">
              <a:defRPr lang="pt-BR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pt-BR"/>
              <a:t>Clique no ícone central para inserir uma foto nesse espaço.</a:t>
            </a:r>
          </a:p>
        </p:txBody>
      </p:sp>
      <p:sp>
        <p:nvSpPr>
          <p:cNvPr id="3" name="Espaço Reservado para Imagem 6">
            <a:extLst>
              <a:ext uri="{FF2B5EF4-FFF2-40B4-BE49-F238E27FC236}">
                <a16:creationId xmlns:a16="http://schemas.microsoft.com/office/drawing/2014/main" id="{C0E39112-565C-40A7-B44B-0FD577DD79B4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-2"/>
            <a:ext cx="5974080" cy="3429001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 algn="r">
              <a:defRPr lang="pt-BR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pt-BR"/>
              <a:t>Clique no ícone central para inserir uma foto nesse espaço.</a:t>
            </a:r>
          </a:p>
        </p:txBody>
      </p:sp>
      <p:sp>
        <p:nvSpPr>
          <p:cNvPr id="4" name="Espaço Reservado para Imagem 6">
            <a:extLst>
              <a:ext uri="{FF2B5EF4-FFF2-40B4-BE49-F238E27FC236}">
                <a16:creationId xmlns:a16="http://schemas.microsoft.com/office/drawing/2014/main" id="{70A9F2AF-0F7E-4780-9D11-B2A4C6CA8CB1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3558988"/>
            <a:ext cx="5974080" cy="3299012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 algn="r">
              <a:defRPr lang="pt-BR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pt-BR"/>
              <a:t>Clique no ícone central para inserir uma foto nesse espaço.</a:t>
            </a:r>
          </a:p>
        </p:txBody>
      </p:sp>
    </p:spTree>
    <p:extLst>
      <p:ext uri="{BB962C8B-B14F-4D97-AF65-F5344CB8AC3E}">
        <p14:creationId xmlns:p14="http://schemas.microsoft.com/office/powerpoint/2010/main" val="1961211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A9F18C8B-96B5-45F4-AB63-3D6F275087E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865120" y="0"/>
            <a:ext cx="9326880" cy="6858000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 algn="r">
              <a:defRPr lang="pt-BR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pt-BR"/>
              <a:t>Clique no ícone central para inserir uma foto nesse espaço.</a:t>
            </a:r>
          </a:p>
        </p:txBody>
      </p:sp>
    </p:spTree>
    <p:extLst>
      <p:ext uri="{BB962C8B-B14F-4D97-AF65-F5344CB8AC3E}">
        <p14:creationId xmlns:p14="http://schemas.microsoft.com/office/powerpoint/2010/main" val="339526668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spaço Reservado para Imagem 5">
            <a:extLst>
              <a:ext uri="{FF2B5EF4-FFF2-40B4-BE49-F238E27FC236}">
                <a16:creationId xmlns:a16="http://schemas.microsoft.com/office/drawing/2014/main" id="{8D4652BA-3FA7-4942-A901-3300040CFC6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704393" y="0"/>
            <a:ext cx="6487606" cy="6858000"/>
          </a:xfrm>
          <a:custGeom>
            <a:avLst/>
            <a:gdLst>
              <a:gd name="connsiteX0" fmla="*/ 879286 w 6487606"/>
              <a:gd name="connsiteY0" fmla="*/ 0 h 6858000"/>
              <a:gd name="connsiteX1" fmla="*/ 6487606 w 6487606"/>
              <a:gd name="connsiteY1" fmla="*/ 0 h 6858000"/>
              <a:gd name="connsiteX2" fmla="*/ 6487606 w 6487606"/>
              <a:gd name="connsiteY2" fmla="*/ 6858000 h 6858000"/>
              <a:gd name="connsiteX3" fmla="*/ 0 w 648760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7606" h="6858000">
                <a:moveTo>
                  <a:pt x="879286" y="0"/>
                </a:moveTo>
                <a:lnTo>
                  <a:pt x="6487606" y="0"/>
                </a:lnTo>
                <a:lnTo>
                  <a:pt x="6487606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</p:spPr>
        <p:txBody>
          <a:bodyPr vert="horz" wrap="square" lIns="91440" tIns="45720" rIns="91440" bIns="45720" rtlCol="0">
            <a:noAutofit/>
          </a:bodyPr>
          <a:lstStyle>
            <a:lvl1pPr algn="r">
              <a:defRPr lang="pt-BR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pt-BR"/>
              <a:t>Clique no ícone central para inserir uma foto nesse espaço.</a:t>
            </a:r>
          </a:p>
        </p:txBody>
      </p:sp>
      <p:sp>
        <p:nvSpPr>
          <p:cNvPr id="8" name="Espaço Reservado para Imagem 7">
            <a:extLst>
              <a:ext uri="{FF2B5EF4-FFF2-40B4-BE49-F238E27FC236}">
                <a16:creationId xmlns:a16="http://schemas.microsoft.com/office/drawing/2014/main" id="{EC4DA260-FAC1-4122-B5FB-639A8D972D14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6330841" cy="6858000"/>
          </a:xfrm>
          <a:custGeom>
            <a:avLst/>
            <a:gdLst>
              <a:gd name="connsiteX0" fmla="*/ 0 w 6330841"/>
              <a:gd name="connsiteY0" fmla="*/ 0 h 6858000"/>
              <a:gd name="connsiteX1" fmla="*/ 6330841 w 6330841"/>
              <a:gd name="connsiteY1" fmla="*/ 0 h 6858000"/>
              <a:gd name="connsiteX2" fmla="*/ 5416731 w 6330841"/>
              <a:gd name="connsiteY2" fmla="*/ 6858000 h 6858000"/>
              <a:gd name="connsiteX3" fmla="*/ 0 w 633084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330841" h="6858000">
                <a:moveTo>
                  <a:pt x="0" y="0"/>
                </a:moveTo>
                <a:lnTo>
                  <a:pt x="6330841" y="0"/>
                </a:lnTo>
                <a:lnTo>
                  <a:pt x="541673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</p:spPr>
        <p:txBody>
          <a:bodyPr vert="horz" wrap="square" lIns="91440" tIns="45720" rIns="91440" bIns="45720" rtlCol="0">
            <a:noAutofit/>
          </a:bodyPr>
          <a:lstStyle>
            <a:lvl1pPr algn="l">
              <a:defRPr lang="pt-BR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pt-BR"/>
              <a:t>Clique no ícone central para inserir uma foto nesse espaço.</a:t>
            </a:r>
          </a:p>
        </p:txBody>
      </p:sp>
    </p:spTree>
    <p:extLst>
      <p:ext uri="{BB962C8B-B14F-4D97-AF65-F5344CB8AC3E}">
        <p14:creationId xmlns:p14="http://schemas.microsoft.com/office/powerpoint/2010/main" val="124563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3C0D984A-D8CB-4E9A-8EA6-60A7764F4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0709BB06-8DBA-4873-8A31-4EF275A26E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1B1B4AE-B31A-4482-8B0D-06E3629C0A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9AF11E-2A2C-4922-816B-0E99E76CB417}" type="datetimeFigureOut">
              <a:rPr lang="pt-BR" smtClean="0"/>
              <a:t>18/04/2022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A11F89F-2E0D-4E97-BB35-F8E9E0626B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3B4D94-9418-436D-B6A6-82FDD8961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86516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1AF134F3-EBD5-41FD-B5BE-BAF446816515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6218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66C21669-7E2A-4CC0-BC2B-A089450F1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2B3396B9-A4C9-4112-AE01-A8535086D8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ADFA91DE-D9C0-4A0C-BBD0-FF3D56E950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042702-22A3-4BC1-9099-3EA9C917076E}" type="datetimeFigureOut">
              <a:rPr lang="pt-BR" smtClean="0"/>
              <a:t>18/04/2022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D956C22-E847-4A25-96C8-0117A7A07C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86A675C-8942-4B72-826E-65EA8ADCBB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63870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svg"/><Relationship Id="rId3" Type="http://schemas.microsoft.com/office/2007/relationships/hdphoto" Target="../media/hdphoto2.wdp"/><Relationship Id="rId7" Type="http://schemas.openxmlformats.org/officeDocument/2006/relationships/image" Target="../media/image10.svg"/><Relationship Id="rId12" Type="http://schemas.openxmlformats.org/officeDocument/2006/relationships/image" Target="../media/image1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5.gif"/><Relationship Id="rId5" Type="http://schemas.openxmlformats.org/officeDocument/2006/relationships/image" Target="../media/image34.gif"/><Relationship Id="rId4" Type="http://schemas.openxmlformats.org/officeDocument/2006/relationships/image" Target="../media/image31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microsoft.com/office/2007/relationships/media" Target="../media/media2.mp4"/><Relationship Id="rId7" Type="http://schemas.openxmlformats.org/officeDocument/2006/relationships/slideLayout" Target="../slideLayouts/slideLayout1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11" Type="http://schemas.openxmlformats.org/officeDocument/2006/relationships/image" Target="../media/image39.png"/><Relationship Id="rId5" Type="http://schemas.microsoft.com/office/2007/relationships/media" Target="../media/media3.mp4"/><Relationship Id="rId10" Type="http://schemas.openxmlformats.org/officeDocument/2006/relationships/image" Target="../media/image38.png"/><Relationship Id="rId4" Type="http://schemas.openxmlformats.org/officeDocument/2006/relationships/video" Target="../media/media2.mp4"/><Relationship Id="rId9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48.png"/><Relationship Id="rId3" Type="http://schemas.openxmlformats.org/officeDocument/2006/relationships/image" Target="../media/image43.png"/><Relationship Id="rId7" Type="http://schemas.openxmlformats.org/officeDocument/2006/relationships/image" Target="../media/image45.png"/><Relationship Id="rId12" Type="http://schemas.microsoft.com/office/2007/relationships/hdphoto" Target="../media/hdphoto7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8.xml"/><Relationship Id="rId6" Type="http://schemas.microsoft.com/office/2007/relationships/hdphoto" Target="../media/hdphoto4.wdp"/><Relationship Id="rId11" Type="http://schemas.openxmlformats.org/officeDocument/2006/relationships/image" Target="../media/image47.png"/><Relationship Id="rId5" Type="http://schemas.openxmlformats.org/officeDocument/2006/relationships/image" Target="../media/image44.png"/><Relationship Id="rId10" Type="http://schemas.microsoft.com/office/2007/relationships/hdphoto" Target="../media/hdphoto6.wdp"/><Relationship Id="rId4" Type="http://schemas.microsoft.com/office/2007/relationships/hdphoto" Target="../media/hdphoto3.wdp"/><Relationship Id="rId9" Type="http://schemas.openxmlformats.org/officeDocument/2006/relationships/image" Target="../media/image4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7D00EAA2-0F78-451C-9D24-952F1E6A4A32}"/>
              </a:ext>
            </a:extLst>
          </p:cNvPr>
          <p:cNvSpPr/>
          <p:nvPr/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92E72A78-823E-42DD-8EFF-E3A4216E51DA}"/>
              </a:ext>
            </a:extLst>
          </p:cNvPr>
          <p:cNvSpPr/>
          <p:nvPr/>
        </p:nvSpPr>
        <p:spPr>
          <a:xfrm>
            <a:off x="914400" y="0"/>
            <a:ext cx="11277600" cy="6858000"/>
          </a:xfrm>
          <a:prstGeom prst="rect">
            <a:avLst/>
          </a:prstGeom>
          <a:gradFill flip="none" rotWithShape="1">
            <a:gsLst>
              <a:gs pos="80272">
                <a:srgbClr val="CDCDCD">
                  <a:alpha val="0"/>
                </a:srgbClr>
              </a:gs>
              <a:gs pos="55767">
                <a:srgbClr val="8E8E8E">
                  <a:alpha val="0"/>
                </a:srgbClr>
              </a:gs>
              <a:gs pos="0">
                <a:schemeClr val="accent4">
                  <a:lumMod val="40000"/>
                  <a:lumOff val="60000"/>
                </a:schemeClr>
              </a:gs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bg1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DADB96DD-9B99-4D61-9CA1-27660227DEBC}"/>
              </a:ext>
            </a:extLst>
          </p:cNvPr>
          <p:cNvSpPr txBox="1"/>
          <p:nvPr/>
        </p:nvSpPr>
        <p:spPr>
          <a:xfrm>
            <a:off x="914400" y="1405612"/>
            <a:ext cx="5196254" cy="1323439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noProof="0" dirty="0">
                <a:solidFill>
                  <a:schemeClr val="accent4"/>
                </a:solidFill>
                <a:latin typeface="Montserrat Medium" panose="00000600000000000000" pitchFamily="2" charset="0"/>
              </a:rPr>
              <a:t>CONTEMPORARY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lang="en-US" sz="6000" dirty="0">
                <a:solidFill>
                  <a:prstClr val="white"/>
                </a:solidFill>
                <a:latin typeface="Bebas Neue" panose="020B0606020202050201" pitchFamily="34" charset="0"/>
              </a:rPr>
              <a:t>TECHNOLOGY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6B6063EB-88B2-4F67-9645-AF5FCC18940D}"/>
              </a:ext>
            </a:extLst>
          </p:cNvPr>
          <p:cNvSpPr txBox="1"/>
          <p:nvPr/>
        </p:nvSpPr>
        <p:spPr>
          <a:xfrm>
            <a:off x="4003963" y="6339613"/>
            <a:ext cx="8520546" cy="461665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spc="300" dirty="0" err="1">
                <a:solidFill>
                  <a:prstClr val="white"/>
                </a:solidFill>
                <a:latin typeface="Bebas Neue" panose="020B0606020202050201" pitchFamily="34" charset="0"/>
              </a:rPr>
              <a:t>Certhe</a:t>
            </a:r>
            <a:r>
              <a:rPr lang="en-US" sz="2400" spc="300" dirty="0">
                <a:solidFill>
                  <a:prstClr val="white"/>
                </a:solidFill>
                <a:latin typeface="Bebas Neue" panose="020B0606020202050201" pitchFamily="34" charset="0"/>
              </a:rPr>
              <a:t> skills for the workplace (health and social care)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3B402608-8A65-4A78-B891-4E31CAD1FE57}"/>
              </a:ext>
            </a:extLst>
          </p:cNvPr>
          <p:cNvSpPr txBox="1"/>
          <p:nvPr/>
        </p:nvSpPr>
        <p:spPr>
          <a:xfrm>
            <a:off x="1107828" y="2606222"/>
            <a:ext cx="3297116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>
                <a:solidFill>
                  <a:schemeClr val="accent4"/>
                </a:solidFill>
                <a:latin typeface="Montserrat Medium" panose="00000600000000000000" pitchFamily="2" charset="0"/>
              </a:rPr>
              <a:t>IN</a:t>
            </a:r>
            <a:r>
              <a:rPr lang="en-US" sz="2000" dirty="0">
                <a:solidFill>
                  <a:schemeClr val="accent4"/>
                </a:solidFill>
                <a:latin typeface="Montserrat Medium" panose="00000600000000000000" pitchFamily="2" charset="0"/>
              </a:rPr>
              <a:t> </a:t>
            </a:r>
            <a:r>
              <a:rPr lang="en-US" sz="2400" dirty="0">
                <a:solidFill>
                  <a:schemeClr val="bg1"/>
                </a:solidFill>
                <a:latin typeface="Montserrat Medium" panose="00000600000000000000" pitchFamily="2" charset="0"/>
              </a:rPr>
              <a:t>HEALTHCARE</a:t>
            </a:r>
            <a:r>
              <a:rPr lang="en-US" sz="2000" dirty="0">
                <a:solidFill>
                  <a:schemeClr val="accent4"/>
                </a:solidFill>
                <a:latin typeface="Montserrat Medium" panose="00000600000000000000" pitchFamily="2" charset="0"/>
              </a:rPr>
              <a:t> 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BFDC1709-8E95-448B-8FA2-6124692D666D}"/>
              </a:ext>
            </a:extLst>
          </p:cNvPr>
          <p:cNvSpPr txBox="1"/>
          <p:nvPr/>
        </p:nvSpPr>
        <p:spPr>
          <a:xfrm>
            <a:off x="7525849" y="1237691"/>
            <a:ext cx="519625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6000" dirty="0">
                <a:latin typeface="Modern Love" panose="04090805081005020601" pitchFamily="82" charset="0"/>
              </a:rPr>
              <a:t>LAURA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>
                <a:latin typeface="Modern Love" panose="04090805081005020601" pitchFamily="82" charset="0"/>
              </a:rPr>
              <a:t>Algorithm of Life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C3EFF4C6-7F01-4D70-99F9-AB9459A2A91C}"/>
              </a:ext>
            </a:extLst>
          </p:cNvPr>
          <p:cNvSpPr txBox="1"/>
          <p:nvPr/>
        </p:nvSpPr>
        <p:spPr>
          <a:xfrm>
            <a:off x="7583713" y="5583144"/>
            <a:ext cx="5929746" cy="83099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2000" b="1" dirty="0">
                <a:solidFill>
                  <a:schemeClr val="accent4"/>
                </a:solidFill>
                <a:latin typeface="Montserrat Medium" panose="00000600000000000000" pitchFamily="2" charset="0"/>
              </a:rPr>
              <a:t>IDIGITAL SKILLS AND</a:t>
            </a:r>
            <a:r>
              <a:rPr lang="en-US" sz="2000" dirty="0">
                <a:solidFill>
                  <a:schemeClr val="accent4"/>
                </a:solidFill>
                <a:latin typeface="Montserrat Medium" panose="00000600000000000000" pitchFamily="2" charset="0"/>
              </a:rPr>
              <a:t> </a:t>
            </a:r>
            <a:r>
              <a:rPr lang="en-US" sz="2400" dirty="0">
                <a:solidFill>
                  <a:schemeClr val="bg1"/>
                </a:solidFill>
                <a:latin typeface="Montserrat Medium" panose="00000600000000000000" pitchFamily="2" charset="0"/>
              </a:rPr>
              <a:t>RESEARCH METHODS</a:t>
            </a:r>
            <a:r>
              <a:rPr lang="en-US" sz="2000" dirty="0">
                <a:solidFill>
                  <a:schemeClr val="accent4"/>
                </a:solidFill>
                <a:latin typeface="Montserrat Medium" panose="00000600000000000000" pitchFamily="2" charset="0"/>
              </a:rPr>
              <a:t> </a:t>
            </a:r>
            <a:r>
              <a:rPr lang="en-US" sz="2000" b="1" dirty="0">
                <a:solidFill>
                  <a:schemeClr val="accent4"/>
                </a:solidFill>
                <a:latin typeface="Montserrat Medium" panose="00000600000000000000" pitchFamily="2" charset="0"/>
              </a:rPr>
              <a:t>/ BMSW4003_LON</a:t>
            </a:r>
            <a:endParaRPr lang="en-US" sz="2000" dirty="0">
              <a:solidFill>
                <a:schemeClr val="accent4"/>
              </a:solidFill>
              <a:latin typeface="Montserrat Medium" panose="00000600000000000000" pitchFamily="2" charset="0"/>
            </a:endParaRPr>
          </a:p>
        </p:txBody>
      </p:sp>
      <p:pic>
        <p:nvPicPr>
          <p:cNvPr id="12" name="Imagem 11" descr="Uma imagem com texto&#10;&#10;Descrição gerada automaticamente">
            <a:extLst>
              <a:ext uri="{FF2B5EF4-FFF2-40B4-BE49-F238E27FC236}">
                <a16:creationId xmlns:a16="http://schemas.microsoft.com/office/drawing/2014/main" id="{2F99C9D4-9B5B-4D46-B0F0-6A20E01836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3667" r="96889">
                        <a14:foregroundMark x1="7778" y1="24222" x2="8889" y2="46667"/>
                        <a14:foregroundMark x1="8889" y1="46667" x2="11000" y2="19556"/>
                        <a14:foregroundMark x1="11000" y1="19556" x2="12000" y2="42000"/>
                        <a14:foregroundMark x1="3667" y1="24444" x2="5111" y2="50667"/>
                        <a14:foregroundMark x1="28460" y1="20222" x2="28556" y2="27111"/>
                        <a14:foregroundMark x1="28444" y1="19111" x2="28460" y2="20222"/>
                        <a14:foregroundMark x1="34111" y1="23111" x2="34111" y2="23111"/>
                        <a14:foregroundMark x1="37000" y1="22222" x2="37000" y2="22222"/>
                        <a14:foregroundMark x1="36889" y1="18222" x2="36889" y2="18222"/>
                        <a14:foregroundMark x1="39444" y1="19778" x2="39444" y2="19778"/>
                        <a14:foregroundMark x1="41667" y1="22444" x2="41667" y2="22444"/>
                        <a14:foregroundMark x1="46333" y1="21333" x2="46333" y2="21333"/>
                        <a14:foregroundMark x1="51444" y1="21333" x2="51444" y2="21333"/>
                        <a14:foregroundMark x1="56000" y1="22667" x2="56000" y2="22667"/>
                        <a14:foregroundMark x1="61333" y1="20222" x2="61333" y2="20222"/>
                        <a14:foregroundMark x1="66111" y1="18444" x2="66111" y2="18444"/>
                        <a14:foregroundMark x1="71667" y1="24000" x2="71667" y2="24000"/>
                        <a14:foregroundMark x1="76333" y1="23556" x2="76333" y2="23556"/>
                        <a14:foregroundMark x1="83444" y1="26000" x2="83444" y2="26000"/>
                        <a14:foregroundMark x1="86444" y1="22444" x2="86444" y2="22444"/>
                        <a14:foregroundMark x1="29222" y1="40222" x2="29222" y2="40222"/>
                        <a14:foregroundMark x1="34000" y1="39556" x2="34000" y2="39556"/>
                        <a14:foregroundMark x1="38222" y1="40222" x2="38222" y2="40222"/>
                        <a14:foregroundMark x1="39222" y1="38444" x2="39222" y2="38444"/>
                        <a14:foregroundMark x1="40444" y1="41333" x2="40444" y2="41333"/>
                        <a14:foregroundMark x1="40333" y1="36222" x2="40333" y2="36222"/>
                        <a14:foregroundMark x1="41889" y1="40000" x2="41889" y2="40000"/>
                        <a14:foregroundMark x1="45333" y1="40000" x2="45333" y2="40000"/>
                        <a14:foregroundMark x1="48889" y1="41111" x2="48889" y2="41111"/>
                        <a14:foregroundMark x1="53333" y1="39111" x2="53333" y2="39111"/>
                        <a14:foregroundMark x1="58222" y1="39111" x2="58222" y2="39111"/>
                        <a14:foregroundMark x1="62444" y1="41333" x2="62444" y2="41333"/>
                        <a14:foregroundMark x1="66667" y1="43333" x2="66667" y2="43333"/>
                        <a14:foregroundMark x1="67556" y1="38667" x2="67556" y2="38667"/>
                        <a14:foregroundMark x1="68444" y1="43333" x2="68444" y2="43333"/>
                        <a14:foregroundMark x1="70556" y1="40444" x2="70556" y2="40444"/>
                        <a14:foregroundMark x1="70778" y1="36222" x2="70778" y2="36222"/>
                        <a14:foregroundMark x1="74111" y1="38667" x2="74111" y2="38667"/>
                        <a14:foregroundMark x1="80000" y1="41333" x2="80000" y2="41333"/>
                        <a14:foregroundMark x1="81333" y1="39556" x2="81333" y2="39556"/>
                        <a14:foregroundMark x1="85333" y1="38222" x2="85333" y2="38222"/>
                        <a14:foregroundMark x1="96889" y1="58222" x2="96889" y2="58222"/>
                        <a14:foregroundMark x1="92000" y1="59111" x2="92000" y2="59111"/>
                        <a14:foregroundMark x1="89778" y1="56444" x2="89778" y2="56444"/>
                        <a14:foregroundMark x1="88111" y1="60667" x2="88111" y2="60667"/>
                        <a14:foregroundMark x1="80333" y1="54444" x2="80333" y2="54444"/>
                        <a14:foregroundMark x1="73222" y1="56222" x2="73222" y2="56222"/>
                        <a14:foregroundMark x1="71222" y1="59778" x2="71222" y2="59778"/>
                        <a14:foregroundMark x1="63111" y1="63111" x2="63111" y2="63111"/>
                        <a14:foregroundMark x1="59556" y1="57333" x2="59556" y2="57333"/>
                        <a14:foregroundMark x1="57333" y1="60667" x2="57333" y2="60667"/>
                        <a14:foregroundMark x1="57111" y1="54000" x2="57111" y2="54000"/>
                        <a14:foregroundMark x1="52778" y1="59111" x2="52778" y2="59111"/>
                        <a14:foregroundMark x1="50000" y1="60444" x2="50000" y2="60444"/>
                        <a14:foregroundMark x1="44889" y1="59778" x2="44889" y2="59778"/>
                        <a14:foregroundMark x1="41889" y1="64222" x2="41889" y2="64222"/>
                        <a14:foregroundMark x1="38667" y1="58667" x2="38667" y2="58667"/>
                        <a14:foregroundMark x1="39111" y1="53556" x2="39111" y2="53556"/>
                        <a14:foregroundMark x1="36778" y1="62444" x2="36778" y2="62444"/>
                        <a14:foregroundMark x1="31889" y1="55778" x2="31889" y2="55778"/>
                        <a14:foregroundMark x1="29000" y1="72889" x2="29000" y2="72889"/>
                        <a14:foregroundMark x1="33667" y1="72000" x2="33667" y2="72000"/>
                        <a14:foregroundMark x1="65333" y1="73556" x2="65333" y2="73556"/>
                        <a14:foregroundMark x1="71111" y1="75778" x2="71111" y2="75778"/>
                        <a14:foregroundMark x1="73222" y1="76000" x2="73222" y2="76000"/>
                        <a14:foregroundMark x1="74222" y1="80222" x2="74222" y2="80222"/>
                        <a14:foregroundMark x1="76556" y1="75556" x2="76556" y2="75556"/>
                        <a14:foregroundMark x1="76556" y1="72889" x2="76556" y2="72889"/>
                        <a14:foregroundMark x1="80444" y1="74222" x2="80444" y2="74222"/>
                        <a14:foregroundMark x1="61222" y1="73111" x2="61222" y2="73111"/>
                        <a14:foregroundMark x1="55889" y1="72222" x2="55889" y2="72222"/>
                        <a14:foregroundMark x1="48778" y1="72222" x2="48778" y2="72222"/>
                        <a14:foregroundMark x1="40889" y1="73111" x2="40889" y2="73111"/>
                        <a14:foregroundMark x1="38667" y1="72889" x2="38667" y2="72889"/>
                        <a14:foregroundMark x1="31222" y1="78222" x2="31222" y2="78222"/>
                        <a14:foregroundMark x1="33667" y1="78889" x2="33667" y2="78889"/>
                        <a14:foregroundMark x1="35333" y1="78667" x2="35333" y2="78667"/>
                        <a14:foregroundMark x1="37444" y1="77556" x2="37444" y2="77556"/>
                        <a14:foregroundMark x1="39000" y1="78667" x2="39000" y2="78667"/>
                        <a14:foregroundMark x1="43667" y1="80667" x2="43667" y2="80667"/>
                        <a14:foregroundMark x1="52111" y1="79556" x2="52111" y2="79556"/>
                        <a14:foregroundMark x1="54111" y1="78222" x2="54111" y2="78222"/>
                        <a14:foregroundMark x1="55556" y1="76444" x2="55556" y2="76444"/>
                        <a14:foregroundMark x1="57222" y1="76889" x2="57222" y2="76889"/>
                        <a14:foregroundMark x1="69333" y1="39333" x2="69333" y2="39333"/>
                        <a14:foregroundMark x1="71556" y1="78000" x2="71556" y2="78000"/>
                        <a14:backgroundMark x1="29444" y1="20222" x2="29444" y2="20222"/>
                        <a14:backgroundMark x1="46556" y1="42667" x2="46556" y2="42667"/>
                        <a14:backgroundMark x1="50556" y1="40889" x2="50556" y2="40889"/>
                        <a14:backgroundMark x1="54111" y1="41333" x2="54111" y2="41333"/>
                        <a14:backgroundMark x1="63667" y1="40222" x2="63667" y2="40222"/>
                        <a14:backgroundMark x1="79000" y1="42667" x2="79000" y2="42667"/>
                        <a14:backgroundMark x1="87111" y1="62444" x2="87111" y2="62444"/>
                        <a14:backgroundMark x1="93667" y1="58889" x2="93667" y2="58889"/>
                        <a14:backgroundMark x1="98000" y1="58889" x2="98000" y2="58889"/>
                        <a14:backgroundMark x1="79667" y1="78000" x2="79667" y2="78000"/>
                        <a14:backgroundMark x1="70556" y1="76444" x2="70556" y2="76444"/>
                        <a14:backgroundMark x1="70778" y1="78667" x2="70778" y2="78667"/>
                        <a14:backgroundMark x1="71111" y1="76222" x2="71111" y2="76222"/>
                        <a14:backgroundMark x1="46778" y1="59333" x2="46778" y2="59333"/>
                        <a14:backgroundMark x1="53111" y1="78889" x2="53111" y2="78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717" y="0"/>
            <a:ext cx="1776681" cy="88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160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75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" accel="100000" fill="hold">
                                          <p:stCondLst>
                                            <p:cond delay="6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Imagem 13" descr="Uma imagem com texto, pessoa&#10;&#10;Descrição gerada automaticamente">
            <a:extLst>
              <a:ext uri="{FF2B5EF4-FFF2-40B4-BE49-F238E27FC236}">
                <a16:creationId xmlns:a16="http://schemas.microsoft.com/office/drawing/2014/main" id="{961453D1-0060-4792-A1EE-9012E8CEF2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4" t="-22159" r="1084" b="-22159"/>
          <a:stretch/>
        </p:blipFill>
        <p:spPr>
          <a:xfrm>
            <a:off x="10324" y="-1073240"/>
            <a:ext cx="12150680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EA1E2A30-7B11-4641-B725-802A2008B2EB}"/>
              </a:ext>
            </a:extLst>
          </p:cNvPr>
          <p:cNvSpPr txBox="1"/>
          <p:nvPr/>
        </p:nvSpPr>
        <p:spPr>
          <a:xfrm>
            <a:off x="41319" y="20320"/>
            <a:ext cx="54866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ebas Neue" panose="020B0606020202050201" pitchFamily="34" charset="0"/>
              </a:rPr>
              <a:t>Group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D5309169-54C3-4B27-9073-917D617C3A00}"/>
              </a:ext>
            </a:extLst>
          </p:cNvPr>
          <p:cNvSpPr txBox="1"/>
          <p:nvPr/>
        </p:nvSpPr>
        <p:spPr>
          <a:xfrm>
            <a:off x="0" y="602198"/>
            <a:ext cx="5486621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Member’s</a:t>
            </a: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</p:txBody>
      </p:sp>
      <p:sp>
        <p:nvSpPr>
          <p:cNvPr id="7" name="Fluxograma: Decisão 6">
            <a:extLst>
              <a:ext uri="{FF2B5EF4-FFF2-40B4-BE49-F238E27FC236}">
                <a16:creationId xmlns:a16="http://schemas.microsoft.com/office/drawing/2014/main" id="{A83C5D4A-09DD-43FC-91B2-DC6D52F3A80C}"/>
              </a:ext>
            </a:extLst>
          </p:cNvPr>
          <p:cNvSpPr/>
          <p:nvPr/>
        </p:nvSpPr>
        <p:spPr>
          <a:xfrm>
            <a:off x="1163922" y="4825915"/>
            <a:ext cx="386231" cy="414238"/>
          </a:xfrm>
          <a:prstGeom prst="flowChartDecision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4387F50E-FF24-4704-B005-A07D89149911}"/>
              </a:ext>
            </a:extLst>
          </p:cNvPr>
          <p:cNvSpPr txBox="1"/>
          <p:nvPr/>
        </p:nvSpPr>
        <p:spPr>
          <a:xfrm>
            <a:off x="-22065" y="5309953"/>
            <a:ext cx="27653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Vania dos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prazeres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STUDENT ID 2123859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Montserrat Medium" panose="00000600000000000000" pitchFamily="2" charset="0"/>
              <a:ea typeface="+mn-ea"/>
              <a:cs typeface="+mn-cs"/>
            </a:endParaRPr>
          </a:p>
        </p:txBody>
      </p:sp>
      <p:sp>
        <p:nvSpPr>
          <p:cNvPr id="11" name="Fluxograma: Decisão 10">
            <a:extLst>
              <a:ext uri="{FF2B5EF4-FFF2-40B4-BE49-F238E27FC236}">
                <a16:creationId xmlns:a16="http://schemas.microsoft.com/office/drawing/2014/main" id="{3704E415-6714-47C5-8C83-A03EDBF487E1}"/>
              </a:ext>
            </a:extLst>
          </p:cNvPr>
          <p:cNvSpPr/>
          <p:nvPr/>
        </p:nvSpPr>
        <p:spPr>
          <a:xfrm>
            <a:off x="4196877" y="4825915"/>
            <a:ext cx="386231" cy="414238"/>
          </a:xfrm>
          <a:prstGeom prst="flowChartDecision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5868317D-4A9C-465B-A65E-D550881F7CD8}"/>
              </a:ext>
            </a:extLst>
          </p:cNvPr>
          <p:cNvSpPr txBox="1"/>
          <p:nvPr/>
        </p:nvSpPr>
        <p:spPr>
          <a:xfrm>
            <a:off x="3007304" y="5309953"/>
            <a:ext cx="27653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Zinetty dos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prazeres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STUDENT ID 2123461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Montserrat Medium" panose="00000600000000000000" pitchFamily="2" charset="0"/>
              <a:ea typeface="+mn-ea"/>
              <a:cs typeface="+mn-cs"/>
            </a:endParaRPr>
          </a:p>
        </p:txBody>
      </p:sp>
      <p:sp>
        <p:nvSpPr>
          <p:cNvPr id="17" name="Fluxograma: Decisão 16">
            <a:extLst>
              <a:ext uri="{FF2B5EF4-FFF2-40B4-BE49-F238E27FC236}">
                <a16:creationId xmlns:a16="http://schemas.microsoft.com/office/drawing/2014/main" id="{A80D9BAC-46F1-4EE3-9EB7-345E1149A6A9}"/>
              </a:ext>
            </a:extLst>
          </p:cNvPr>
          <p:cNvSpPr/>
          <p:nvPr/>
        </p:nvSpPr>
        <p:spPr>
          <a:xfrm>
            <a:off x="7226246" y="4825915"/>
            <a:ext cx="386231" cy="414238"/>
          </a:xfrm>
          <a:prstGeom prst="flowChartDecision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B1CCF99F-1736-48F7-93BD-1C9150097418}"/>
              </a:ext>
            </a:extLst>
          </p:cNvPr>
          <p:cNvSpPr txBox="1"/>
          <p:nvPr/>
        </p:nvSpPr>
        <p:spPr>
          <a:xfrm>
            <a:off x="5904678" y="5309428"/>
            <a:ext cx="30293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Aicha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 dos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prazeres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STUDENT</a:t>
            </a:r>
            <a:r>
              <a:rPr kumimoji="0" lang="pt-BR" sz="1200" b="0" i="0" u="none" strike="noStrike" kern="1200" cap="none" spc="0" normalizeH="0" noProof="0" dirty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 </a:t>
            </a:r>
            <a:r>
              <a:rPr kumimoji="0" lang="pt-BR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ID 2124219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Montserrat Medium" panose="00000600000000000000" pitchFamily="2" charset="0"/>
              <a:ea typeface="+mn-ea"/>
              <a:cs typeface="+mn-cs"/>
            </a:endParaRPr>
          </a:p>
        </p:txBody>
      </p:sp>
      <p:sp>
        <p:nvSpPr>
          <p:cNvPr id="20" name="Fluxograma: Decisão 19">
            <a:extLst>
              <a:ext uri="{FF2B5EF4-FFF2-40B4-BE49-F238E27FC236}">
                <a16:creationId xmlns:a16="http://schemas.microsoft.com/office/drawing/2014/main" id="{B8CCA19D-EAD5-4438-8B46-31CB8C92D0DA}"/>
              </a:ext>
            </a:extLst>
          </p:cNvPr>
          <p:cNvSpPr/>
          <p:nvPr/>
        </p:nvSpPr>
        <p:spPr>
          <a:xfrm>
            <a:off x="10255616" y="4825915"/>
            <a:ext cx="386231" cy="414238"/>
          </a:xfrm>
          <a:prstGeom prst="flowChartDecision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74C7240D-A64B-45DD-9034-BE12D1EF67B2}"/>
              </a:ext>
            </a:extLst>
          </p:cNvPr>
          <p:cNvSpPr txBox="1"/>
          <p:nvPr/>
        </p:nvSpPr>
        <p:spPr>
          <a:xfrm>
            <a:off x="8934047" y="5295573"/>
            <a:ext cx="3029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Koushik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modak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Lecturer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Montserrat Medium" panose="00000600000000000000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28962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" presetClass="entr" presetSubtype="4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2" presetClass="entr" presetSubtype="4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500"/>
                            </p:stCondLst>
                            <p:childTnLst>
                              <p:par>
                                <p:cTn id="5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0"/>
                            </p:stCondLst>
                            <p:childTnLst>
                              <p:par>
                                <p:cTn id="58" presetID="2" presetClass="entr" presetSubtype="4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 animBg="1"/>
      <p:bldP spid="8" grpId="0"/>
      <p:bldP spid="11" grpId="0" animBg="1"/>
      <p:bldP spid="12" grpId="0"/>
      <p:bldP spid="17" grpId="0" animBg="1"/>
      <p:bldP spid="18" grpId="0"/>
      <p:bldP spid="20" grpId="0" animBg="1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2">
            <a:extLst>
              <a:ext uri="{FF2B5EF4-FFF2-40B4-BE49-F238E27FC236}">
                <a16:creationId xmlns:a16="http://schemas.microsoft.com/office/drawing/2014/main" id="{FABAD5CE-55D4-44B5-BC29-0C7376DD101B}"/>
              </a:ext>
            </a:extLst>
          </p:cNvPr>
          <p:cNvGrpSpPr/>
          <p:nvPr/>
        </p:nvGrpSpPr>
        <p:grpSpPr>
          <a:xfrm>
            <a:off x="-15348" y="-221097"/>
            <a:ext cx="13048521" cy="6858000"/>
            <a:chOff x="-12207354" y="0"/>
            <a:chExt cx="13048521" cy="6858000"/>
          </a:xfrm>
        </p:grpSpPr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DE0B60EE-6AC8-4443-BD91-5539744F1F0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endParaRPr>
            </a:p>
          </p:txBody>
        </p:sp>
        <p:sp>
          <p:nvSpPr>
            <p:cNvPr id="32" name="Seta: Pentágono 31">
              <a:extLst>
                <a:ext uri="{FF2B5EF4-FFF2-40B4-BE49-F238E27FC236}">
                  <a16:creationId xmlns:a16="http://schemas.microsoft.com/office/drawing/2014/main" id="{61080BD9-06BD-4130-8735-33E7A640D485}"/>
                </a:ext>
              </a:extLst>
            </p:cNvPr>
            <p:cNvSpPr/>
            <p:nvPr/>
          </p:nvSpPr>
          <p:spPr>
            <a:xfrm>
              <a:off x="-1728388" y="1371600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3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endParaRPr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248E0800-8293-4C5F-A44F-668E653604B3}"/>
                </a:ext>
              </a:extLst>
            </p:cNvPr>
            <p:cNvSpPr txBox="1"/>
            <p:nvPr/>
          </p:nvSpPr>
          <p:spPr>
            <a:xfrm>
              <a:off x="-1774688" y="1513552"/>
              <a:ext cx="182733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  <a:ea typeface="+mn-ea"/>
                  <a:cs typeface="+mn-cs"/>
                </a:rPr>
                <a:t>     </a:t>
              </a:r>
              <a:r>
                <a:rPr kumimoji="0" lang="pt-BR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  <a:ea typeface="+mn-ea"/>
                  <a:cs typeface="+mn-cs"/>
                </a:rPr>
                <a:t>topics</a:t>
              </a:r>
              <a:endPara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endParaRPr>
            </a:p>
          </p:txBody>
        </p:sp>
      </p:grpSp>
      <p:sp>
        <p:nvSpPr>
          <p:cNvPr id="80" name="CaixaDeTexto 79">
            <a:extLst>
              <a:ext uri="{FF2B5EF4-FFF2-40B4-BE49-F238E27FC236}">
                <a16:creationId xmlns:a16="http://schemas.microsoft.com/office/drawing/2014/main" id="{68FCE86E-F06A-4088-A48B-C48E664D8D85}"/>
              </a:ext>
            </a:extLst>
          </p:cNvPr>
          <p:cNvSpPr txBox="1"/>
          <p:nvPr/>
        </p:nvSpPr>
        <p:spPr>
          <a:xfrm>
            <a:off x="-1774688" y="5561460"/>
            <a:ext cx="16877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Conclusão </a:t>
            </a:r>
          </a:p>
        </p:txBody>
      </p:sp>
      <p:grpSp>
        <p:nvGrpSpPr>
          <p:cNvPr id="5" name="Agrupar 4">
            <a:extLst>
              <a:ext uri="{FF2B5EF4-FFF2-40B4-BE49-F238E27FC236}">
                <a16:creationId xmlns:a16="http://schemas.microsoft.com/office/drawing/2014/main" id="{48450741-CA9A-4F88-AAEB-37812E60D895}"/>
              </a:ext>
            </a:extLst>
          </p:cNvPr>
          <p:cNvGrpSpPr/>
          <p:nvPr/>
        </p:nvGrpSpPr>
        <p:grpSpPr>
          <a:xfrm>
            <a:off x="922772" y="1915865"/>
            <a:ext cx="3481738" cy="3481738"/>
            <a:chOff x="922772" y="1742242"/>
            <a:chExt cx="3481738" cy="3481738"/>
          </a:xfrm>
        </p:grpSpPr>
        <p:sp>
          <p:nvSpPr>
            <p:cNvPr id="22" name="Semicírculo 21">
              <a:extLst>
                <a:ext uri="{FF2B5EF4-FFF2-40B4-BE49-F238E27FC236}">
                  <a16:creationId xmlns:a16="http://schemas.microsoft.com/office/drawing/2014/main" id="{62F9DD66-3075-4B8D-93D8-43B14E284442}"/>
                </a:ext>
              </a:extLst>
            </p:cNvPr>
            <p:cNvSpPr/>
            <p:nvPr/>
          </p:nvSpPr>
          <p:spPr>
            <a:xfrm rot="5400000">
              <a:off x="922772" y="1742242"/>
              <a:ext cx="3481738" cy="3481738"/>
            </a:xfrm>
            <a:prstGeom prst="blockArc">
              <a:avLst>
                <a:gd name="adj1" fmla="val 10800000"/>
                <a:gd name="adj2" fmla="val 0"/>
                <a:gd name="adj3" fmla="val 4090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4" name="Agrupar 3">
              <a:extLst>
                <a:ext uri="{FF2B5EF4-FFF2-40B4-BE49-F238E27FC236}">
                  <a16:creationId xmlns:a16="http://schemas.microsoft.com/office/drawing/2014/main" id="{94163CEF-C6D0-4ED9-B853-21B8F8499128}"/>
                </a:ext>
              </a:extLst>
            </p:cNvPr>
            <p:cNvGrpSpPr/>
            <p:nvPr/>
          </p:nvGrpSpPr>
          <p:grpSpPr>
            <a:xfrm>
              <a:off x="1241205" y="2060675"/>
              <a:ext cx="2844871" cy="2844871"/>
              <a:chOff x="1241205" y="2060675"/>
              <a:chExt cx="2844871" cy="2844871"/>
            </a:xfrm>
          </p:grpSpPr>
          <p:sp>
            <p:nvSpPr>
              <p:cNvPr id="23" name="Elipse 22">
                <a:extLst>
                  <a:ext uri="{FF2B5EF4-FFF2-40B4-BE49-F238E27FC236}">
                    <a16:creationId xmlns:a16="http://schemas.microsoft.com/office/drawing/2014/main" id="{10113E39-80AB-4C2B-A646-9B1A41B65696}"/>
                  </a:ext>
                </a:extLst>
              </p:cNvPr>
              <p:cNvSpPr/>
              <p:nvPr/>
            </p:nvSpPr>
            <p:spPr>
              <a:xfrm>
                <a:off x="1241205" y="2060675"/>
                <a:ext cx="2844871" cy="2844871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>
                      <a:lumMod val="75000"/>
                    </a:schemeClr>
                  </a:gs>
                  <a:gs pos="100000">
                    <a:schemeClr val="bg1"/>
                  </a:gs>
                </a:gsLst>
                <a:lin ang="0" scaled="1"/>
                <a:tileRect/>
              </a:gradFill>
              <a:ln>
                <a:noFill/>
              </a:ln>
              <a:effectLst>
                <a:outerShdw blurRad="127000" dist="88900" algn="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4" name="Elipse 23">
                <a:extLst>
                  <a:ext uri="{FF2B5EF4-FFF2-40B4-BE49-F238E27FC236}">
                    <a16:creationId xmlns:a16="http://schemas.microsoft.com/office/drawing/2014/main" id="{5794DEE0-6212-4497-B9B9-9EE975121AC4}"/>
                  </a:ext>
                </a:extLst>
              </p:cNvPr>
              <p:cNvSpPr/>
              <p:nvPr/>
            </p:nvSpPr>
            <p:spPr>
              <a:xfrm>
                <a:off x="1367377" y="2186847"/>
                <a:ext cx="2592528" cy="2592528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  <a:effectLst>
                <a:innerShdw blurRad="127000" dist="889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4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cxnSp>
            <p:nvCxnSpPr>
              <p:cNvPr id="43" name="Conector reto 42">
                <a:extLst>
                  <a:ext uri="{FF2B5EF4-FFF2-40B4-BE49-F238E27FC236}">
                    <a16:creationId xmlns:a16="http://schemas.microsoft.com/office/drawing/2014/main" id="{AFE48614-0AA8-4DAC-A915-6D16F36D198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96137" y="3490328"/>
                <a:ext cx="1863574" cy="0"/>
              </a:xfrm>
              <a:prstGeom prst="line">
                <a:avLst/>
              </a:prstGeom>
              <a:ln w="28575"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2" name="CaixaDeTexto 41">
                <a:extLst>
                  <a:ext uri="{FF2B5EF4-FFF2-40B4-BE49-F238E27FC236}">
                    <a16:creationId xmlns:a16="http://schemas.microsoft.com/office/drawing/2014/main" id="{10F7AE14-F638-4D71-9948-B0AA9E502448}"/>
                  </a:ext>
                </a:extLst>
              </p:cNvPr>
              <p:cNvSpPr txBox="1"/>
              <p:nvPr/>
            </p:nvSpPr>
            <p:spPr>
              <a:xfrm>
                <a:off x="1541742" y="2741395"/>
                <a:ext cx="2289726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pt-BR" sz="4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65000"/>
                        <a:lumOff val="35000"/>
                      </a:prstClr>
                    </a:solidFill>
                    <a:effectLst/>
                    <a:uLnTx/>
                    <a:uFillTx/>
                    <a:latin typeface="Bebas Neue" panose="020B0606020202050201" pitchFamily="34" charset="0"/>
                    <a:ea typeface="+mn-ea"/>
                    <a:cs typeface="+mn-cs"/>
                  </a:rPr>
                  <a:t>laura</a:t>
                </a:r>
                <a:endParaRPr kumimoji="0" lang="pt-BR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Bebas Neue" panose="020B0606020202050201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44" name="CaixaDeTexto 43">
                <a:extLst>
                  <a:ext uri="{FF2B5EF4-FFF2-40B4-BE49-F238E27FC236}">
                    <a16:creationId xmlns:a16="http://schemas.microsoft.com/office/drawing/2014/main" id="{07B69E35-369B-4294-A643-9A59F347F8E7}"/>
                  </a:ext>
                </a:extLst>
              </p:cNvPr>
              <p:cNvSpPr txBox="1"/>
              <p:nvPr/>
            </p:nvSpPr>
            <p:spPr>
              <a:xfrm>
                <a:off x="1583061" y="3648798"/>
                <a:ext cx="22897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pt-BR" sz="28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>
                        <a:lumMod val="65000"/>
                        <a:lumOff val="35000"/>
                      </a:prstClr>
                    </a:solidFill>
                    <a:effectLst/>
                    <a:uLnTx/>
                    <a:uFillTx/>
                    <a:latin typeface="Bebas Neue" panose="020B0606020202050201" pitchFamily="34" charset="0"/>
                    <a:ea typeface="+mn-ea"/>
                    <a:cs typeface="+mn-cs"/>
                  </a:rPr>
                  <a:t>algorithm</a:t>
                </a:r>
                <a:r>
                  <a:rPr kumimoji="0" lang="pt-BR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65000"/>
                        <a:lumOff val="35000"/>
                      </a:prstClr>
                    </a:solidFill>
                    <a:effectLst/>
                    <a:uLnTx/>
                    <a:uFillTx/>
                    <a:latin typeface="Bebas Neue" panose="020B0606020202050201" pitchFamily="34" charset="0"/>
                    <a:ea typeface="+mn-ea"/>
                    <a:cs typeface="+mn-cs"/>
                  </a:rPr>
                  <a:t> </a:t>
                </a:r>
                <a:r>
                  <a:rPr kumimoji="0" lang="pt-BR" sz="28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>
                        <a:lumMod val="65000"/>
                        <a:lumOff val="35000"/>
                      </a:prstClr>
                    </a:solidFill>
                    <a:effectLst/>
                    <a:uLnTx/>
                    <a:uFillTx/>
                    <a:latin typeface="Bebas Neue" panose="020B0606020202050201" pitchFamily="34" charset="0"/>
                    <a:ea typeface="+mn-ea"/>
                    <a:cs typeface="+mn-cs"/>
                  </a:rPr>
                  <a:t>of</a:t>
                </a:r>
                <a:r>
                  <a:rPr kumimoji="0" lang="pt-BR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65000"/>
                        <a:lumOff val="35000"/>
                      </a:prstClr>
                    </a:solidFill>
                    <a:effectLst/>
                    <a:uLnTx/>
                    <a:uFillTx/>
                    <a:latin typeface="Bebas Neue" panose="020B0606020202050201" pitchFamily="34" charset="0"/>
                    <a:ea typeface="+mn-ea"/>
                    <a:cs typeface="+mn-cs"/>
                  </a:rPr>
                  <a:t> </a:t>
                </a:r>
                <a:r>
                  <a:rPr kumimoji="0" lang="pt-BR" sz="28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>
                        <a:lumMod val="65000"/>
                        <a:lumOff val="35000"/>
                      </a:prstClr>
                    </a:solidFill>
                    <a:effectLst/>
                    <a:uLnTx/>
                    <a:uFillTx/>
                    <a:latin typeface="Bebas Neue" panose="020B0606020202050201" pitchFamily="34" charset="0"/>
                    <a:ea typeface="+mn-ea"/>
                    <a:cs typeface="+mn-cs"/>
                  </a:rPr>
                  <a:t>life</a:t>
                </a:r>
                <a:endParaRPr kumimoji="0" lang="pt-BR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65000"/>
                      <a:lumOff val="35000"/>
                    </a:prstClr>
                  </a:solidFill>
                  <a:effectLst/>
                  <a:uLnTx/>
                  <a:uFillTx/>
                  <a:latin typeface="Bebas Neue" panose="020B0606020202050201" pitchFamily="34" charset="0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38F78699-9AA8-44F3-81BE-D8797B20F1B2}"/>
              </a:ext>
            </a:extLst>
          </p:cNvPr>
          <p:cNvGrpSpPr/>
          <p:nvPr/>
        </p:nvGrpSpPr>
        <p:grpSpPr>
          <a:xfrm>
            <a:off x="4167352" y="3487362"/>
            <a:ext cx="336458" cy="336458"/>
            <a:chOff x="6233020" y="2105637"/>
            <a:chExt cx="403200" cy="403200"/>
          </a:xfrm>
        </p:grpSpPr>
        <p:sp>
          <p:nvSpPr>
            <p:cNvPr id="26" name="Elipse 25">
              <a:extLst>
                <a:ext uri="{FF2B5EF4-FFF2-40B4-BE49-F238E27FC236}">
                  <a16:creationId xmlns:a16="http://schemas.microsoft.com/office/drawing/2014/main" id="{6B11232B-AEAC-45D9-BCBB-5B8D060777B7}"/>
                </a:ext>
              </a:extLst>
            </p:cNvPr>
            <p:cNvSpPr/>
            <p:nvPr/>
          </p:nvSpPr>
          <p:spPr>
            <a:xfrm>
              <a:off x="6233020" y="2105637"/>
              <a:ext cx="403200" cy="4032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" name="Elipse 26">
              <a:extLst>
                <a:ext uri="{FF2B5EF4-FFF2-40B4-BE49-F238E27FC236}">
                  <a16:creationId xmlns:a16="http://schemas.microsoft.com/office/drawing/2014/main" id="{674B6D45-83F9-4A6D-AC48-0DC449D8B1F8}"/>
                </a:ext>
              </a:extLst>
            </p:cNvPr>
            <p:cNvSpPr/>
            <p:nvPr/>
          </p:nvSpPr>
          <p:spPr>
            <a:xfrm>
              <a:off x="6274420" y="2147037"/>
              <a:ext cx="320400" cy="320400"/>
            </a:xfrm>
            <a:prstGeom prst="ellipse">
              <a:avLst/>
            </a:prstGeom>
            <a:gradFill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01154213-1380-4D80-B725-95AE9FEC4547}"/>
              </a:ext>
            </a:extLst>
          </p:cNvPr>
          <p:cNvGrpSpPr/>
          <p:nvPr/>
        </p:nvGrpSpPr>
        <p:grpSpPr>
          <a:xfrm>
            <a:off x="3120800" y="5052133"/>
            <a:ext cx="336458" cy="336458"/>
            <a:chOff x="6233020" y="2105637"/>
            <a:chExt cx="403200" cy="403200"/>
          </a:xfrm>
        </p:grpSpPr>
        <p:sp>
          <p:nvSpPr>
            <p:cNvPr id="29" name="Elipse 28">
              <a:extLst>
                <a:ext uri="{FF2B5EF4-FFF2-40B4-BE49-F238E27FC236}">
                  <a16:creationId xmlns:a16="http://schemas.microsoft.com/office/drawing/2014/main" id="{9DC0EE86-B0ED-4EF7-B7E4-957C97FE9BF3}"/>
                </a:ext>
              </a:extLst>
            </p:cNvPr>
            <p:cNvSpPr/>
            <p:nvPr/>
          </p:nvSpPr>
          <p:spPr>
            <a:xfrm>
              <a:off x="6233020" y="2105637"/>
              <a:ext cx="403200" cy="4032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Elipse 29">
              <a:extLst>
                <a:ext uri="{FF2B5EF4-FFF2-40B4-BE49-F238E27FC236}">
                  <a16:creationId xmlns:a16="http://schemas.microsoft.com/office/drawing/2014/main" id="{B4F60C23-4701-474A-BAB6-4CD1BD90284A}"/>
                </a:ext>
              </a:extLst>
            </p:cNvPr>
            <p:cNvSpPr/>
            <p:nvPr/>
          </p:nvSpPr>
          <p:spPr>
            <a:xfrm>
              <a:off x="6274420" y="2147037"/>
              <a:ext cx="320400" cy="320400"/>
            </a:xfrm>
            <a:prstGeom prst="ellipse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69000">
                  <a:schemeClr val="accent5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1" name="Agrupar 30">
            <a:extLst>
              <a:ext uri="{FF2B5EF4-FFF2-40B4-BE49-F238E27FC236}">
                <a16:creationId xmlns:a16="http://schemas.microsoft.com/office/drawing/2014/main" id="{B393121E-D66D-40F6-B610-F3CD466E0DC4}"/>
              </a:ext>
            </a:extLst>
          </p:cNvPr>
          <p:cNvGrpSpPr/>
          <p:nvPr/>
        </p:nvGrpSpPr>
        <p:grpSpPr>
          <a:xfrm>
            <a:off x="3854762" y="4482686"/>
            <a:ext cx="336458" cy="336458"/>
            <a:chOff x="6233020" y="2105637"/>
            <a:chExt cx="403200" cy="403200"/>
          </a:xfrm>
        </p:grpSpPr>
        <p:sp>
          <p:nvSpPr>
            <p:cNvPr id="33" name="Elipse 32">
              <a:extLst>
                <a:ext uri="{FF2B5EF4-FFF2-40B4-BE49-F238E27FC236}">
                  <a16:creationId xmlns:a16="http://schemas.microsoft.com/office/drawing/2014/main" id="{1A744E04-1EA2-4A28-93FE-598C13039B43}"/>
                </a:ext>
              </a:extLst>
            </p:cNvPr>
            <p:cNvSpPr/>
            <p:nvPr/>
          </p:nvSpPr>
          <p:spPr>
            <a:xfrm>
              <a:off x="6233020" y="2105637"/>
              <a:ext cx="403200" cy="4032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Elipse 33">
              <a:extLst>
                <a:ext uri="{FF2B5EF4-FFF2-40B4-BE49-F238E27FC236}">
                  <a16:creationId xmlns:a16="http://schemas.microsoft.com/office/drawing/2014/main" id="{618905B0-5FAB-4BCF-8251-C6569FD5246C}"/>
                </a:ext>
              </a:extLst>
            </p:cNvPr>
            <p:cNvSpPr/>
            <p:nvPr/>
          </p:nvSpPr>
          <p:spPr>
            <a:xfrm>
              <a:off x="6274420" y="2147037"/>
              <a:ext cx="320400" cy="320400"/>
            </a:xfrm>
            <a:prstGeom prst="ellipse">
              <a:avLst/>
            </a:prstGeom>
            <a:gradFill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6" name="Agrupar 35">
            <a:extLst>
              <a:ext uri="{FF2B5EF4-FFF2-40B4-BE49-F238E27FC236}">
                <a16:creationId xmlns:a16="http://schemas.microsoft.com/office/drawing/2014/main" id="{98810250-A70A-4D0E-BB09-D3C72A93FEBB}"/>
              </a:ext>
            </a:extLst>
          </p:cNvPr>
          <p:cNvGrpSpPr/>
          <p:nvPr/>
        </p:nvGrpSpPr>
        <p:grpSpPr>
          <a:xfrm>
            <a:off x="3120800" y="1918640"/>
            <a:ext cx="336458" cy="336458"/>
            <a:chOff x="6233020" y="2105637"/>
            <a:chExt cx="403200" cy="403200"/>
          </a:xfrm>
        </p:grpSpPr>
        <p:sp>
          <p:nvSpPr>
            <p:cNvPr id="37" name="Elipse 36">
              <a:extLst>
                <a:ext uri="{FF2B5EF4-FFF2-40B4-BE49-F238E27FC236}">
                  <a16:creationId xmlns:a16="http://schemas.microsoft.com/office/drawing/2014/main" id="{23733447-3198-419E-8D83-3C6230D8E52A}"/>
                </a:ext>
              </a:extLst>
            </p:cNvPr>
            <p:cNvSpPr/>
            <p:nvPr/>
          </p:nvSpPr>
          <p:spPr>
            <a:xfrm>
              <a:off x="6233020" y="2105637"/>
              <a:ext cx="403200" cy="4032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Elipse 37">
              <a:extLst>
                <a:ext uri="{FF2B5EF4-FFF2-40B4-BE49-F238E27FC236}">
                  <a16:creationId xmlns:a16="http://schemas.microsoft.com/office/drawing/2014/main" id="{45B79267-18BC-49F2-A8C9-F4B604C7D779}"/>
                </a:ext>
              </a:extLst>
            </p:cNvPr>
            <p:cNvSpPr/>
            <p:nvPr/>
          </p:nvSpPr>
          <p:spPr>
            <a:xfrm>
              <a:off x="6274420" y="2147037"/>
              <a:ext cx="320400" cy="320400"/>
            </a:xfrm>
            <a:prstGeom prst="ellipse">
              <a:avLst/>
            </a:prstGeom>
            <a:gradFill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069A0FF4-8D44-4C14-B3E0-72D12F0E01FA}"/>
              </a:ext>
            </a:extLst>
          </p:cNvPr>
          <p:cNvGrpSpPr/>
          <p:nvPr/>
        </p:nvGrpSpPr>
        <p:grpSpPr>
          <a:xfrm>
            <a:off x="3854762" y="2533384"/>
            <a:ext cx="336458" cy="336458"/>
            <a:chOff x="6233020" y="2105637"/>
            <a:chExt cx="403200" cy="403200"/>
          </a:xfrm>
        </p:grpSpPr>
        <p:sp>
          <p:nvSpPr>
            <p:cNvPr id="40" name="Elipse 39">
              <a:extLst>
                <a:ext uri="{FF2B5EF4-FFF2-40B4-BE49-F238E27FC236}">
                  <a16:creationId xmlns:a16="http://schemas.microsoft.com/office/drawing/2014/main" id="{2F92862A-1126-4727-84D9-44D8D1D713D0}"/>
                </a:ext>
              </a:extLst>
            </p:cNvPr>
            <p:cNvSpPr/>
            <p:nvPr/>
          </p:nvSpPr>
          <p:spPr>
            <a:xfrm>
              <a:off x="6233020" y="2105637"/>
              <a:ext cx="403200" cy="4032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Elipse 40">
              <a:extLst>
                <a:ext uri="{FF2B5EF4-FFF2-40B4-BE49-F238E27FC236}">
                  <a16:creationId xmlns:a16="http://schemas.microsoft.com/office/drawing/2014/main" id="{B54D4BC7-4123-4F08-9AFE-D19DFC4EE85B}"/>
                </a:ext>
              </a:extLst>
            </p:cNvPr>
            <p:cNvSpPr/>
            <p:nvPr/>
          </p:nvSpPr>
          <p:spPr>
            <a:xfrm>
              <a:off x="6274420" y="2147037"/>
              <a:ext cx="320400" cy="320400"/>
            </a:xfrm>
            <a:prstGeom prst="ellipse">
              <a:avLst/>
            </a:prstGeom>
            <a:gradFill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5" name="Agrupar 44">
            <a:extLst>
              <a:ext uri="{FF2B5EF4-FFF2-40B4-BE49-F238E27FC236}">
                <a16:creationId xmlns:a16="http://schemas.microsoft.com/office/drawing/2014/main" id="{4A73992C-CF80-4872-8356-4C3001F107D1}"/>
              </a:ext>
            </a:extLst>
          </p:cNvPr>
          <p:cNvGrpSpPr/>
          <p:nvPr/>
        </p:nvGrpSpPr>
        <p:grpSpPr>
          <a:xfrm>
            <a:off x="4503810" y="1065708"/>
            <a:ext cx="4935717" cy="1031044"/>
            <a:chOff x="4089600" y="316800"/>
            <a:chExt cx="5914800" cy="1235568"/>
          </a:xfrm>
        </p:grpSpPr>
        <p:sp>
          <p:nvSpPr>
            <p:cNvPr id="46" name="Seta: Pentágono 45">
              <a:extLst>
                <a:ext uri="{FF2B5EF4-FFF2-40B4-BE49-F238E27FC236}">
                  <a16:creationId xmlns:a16="http://schemas.microsoft.com/office/drawing/2014/main" id="{1ED26023-E30C-4F54-BC2E-4BE1067366E9}"/>
                </a:ext>
              </a:extLst>
            </p:cNvPr>
            <p:cNvSpPr/>
            <p:nvPr/>
          </p:nvSpPr>
          <p:spPr>
            <a:xfrm>
              <a:off x="4089600" y="316800"/>
              <a:ext cx="5914800" cy="1105200"/>
            </a:xfrm>
            <a:prstGeom prst="homePlate">
              <a:avLst>
                <a:gd name="adj" fmla="val 30407"/>
              </a:avLst>
            </a:prstGeom>
            <a:gradFill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CaixaDeTexto 46">
              <a:extLst>
                <a:ext uri="{FF2B5EF4-FFF2-40B4-BE49-F238E27FC236}">
                  <a16:creationId xmlns:a16="http://schemas.microsoft.com/office/drawing/2014/main" id="{40E43F69-2780-40D9-BF85-7A0D69960823}"/>
                </a:ext>
              </a:extLst>
            </p:cNvPr>
            <p:cNvSpPr txBox="1"/>
            <p:nvPr/>
          </p:nvSpPr>
          <p:spPr>
            <a:xfrm>
              <a:off x="4799505" y="361071"/>
              <a:ext cx="3223668" cy="5532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  <a:ea typeface="+mn-ea"/>
                  <a:cs typeface="+mn-cs"/>
                </a:rPr>
                <a:t>Laura IN HEALTHCARE</a:t>
              </a:r>
            </a:p>
          </p:txBody>
        </p:sp>
        <p:sp>
          <p:nvSpPr>
            <p:cNvPr id="48" name="CaixaDeTexto 47">
              <a:extLst>
                <a:ext uri="{FF2B5EF4-FFF2-40B4-BE49-F238E27FC236}">
                  <a16:creationId xmlns:a16="http://schemas.microsoft.com/office/drawing/2014/main" id="{DDB4A6EB-374F-4FD2-B26B-CB1147F65B70}"/>
                </a:ext>
              </a:extLst>
            </p:cNvPr>
            <p:cNvSpPr txBox="1"/>
            <p:nvPr/>
          </p:nvSpPr>
          <p:spPr>
            <a:xfrm>
              <a:off x="4799002" y="860814"/>
              <a:ext cx="4527126" cy="691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marR="0" lvl="0" indent="-1714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  <a:ea typeface="+mn-ea"/>
                  <a:cs typeface="+mn-cs"/>
                </a:rPr>
                <a:t>HISTORY / DIAGNOSTIC / ADMINISTRATIVE  SUPPORT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endParaRPr>
            </a:p>
          </p:txBody>
        </p:sp>
      </p:grpSp>
      <p:sp>
        <p:nvSpPr>
          <p:cNvPr id="50" name="Hexágono 49">
            <a:extLst>
              <a:ext uri="{FF2B5EF4-FFF2-40B4-BE49-F238E27FC236}">
                <a16:creationId xmlns:a16="http://schemas.microsoft.com/office/drawing/2014/main" id="{7293E238-8683-4D28-B0D1-803B598E8C2C}"/>
              </a:ext>
            </a:extLst>
          </p:cNvPr>
          <p:cNvSpPr/>
          <p:nvPr/>
        </p:nvSpPr>
        <p:spPr>
          <a:xfrm>
            <a:off x="4114825" y="1052749"/>
            <a:ext cx="1081472" cy="922255"/>
          </a:xfrm>
          <a:prstGeom prst="hexagon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0" scaled="1"/>
          </a:gradFill>
          <a:ln>
            <a:noFill/>
          </a:ln>
          <a:effectLst>
            <a:outerShdw blurRad="88900" dist="1143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</p:txBody>
      </p: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EFA54720-C859-45DD-B0DA-8316204CA4AF}"/>
              </a:ext>
            </a:extLst>
          </p:cNvPr>
          <p:cNvGrpSpPr/>
          <p:nvPr/>
        </p:nvGrpSpPr>
        <p:grpSpPr>
          <a:xfrm>
            <a:off x="5078653" y="2148682"/>
            <a:ext cx="4935717" cy="922255"/>
            <a:chOff x="4778472" y="1614600"/>
            <a:chExt cx="5914800" cy="1105200"/>
          </a:xfrm>
        </p:grpSpPr>
        <p:sp>
          <p:nvSpPr>
            <p:cNvPr id="53" name="Seta: Pentágono 52">
              <a:extLst>
                <a:ext uri="{FF2B5EF4-FFF2-40B4-BE49-F238E27FC236}">
                  <a16:creationId xmlns:a16="http://schemas.microsoft.com/office/drawing/2014/main" id="{806F1152-FE2A-4248-91EC-BF3C5D201995}"/>
                </a:ext>
              </a:extLst>
            </p:cNvPr>
            <p:cNvSpPr/>
            <p:nvPr/>
          </p:nvSpPr>
          <p:spPr>
            <a:xfrm>
              <a:off x="4778472" y="1614600"/>
              <a:ext cx="5914800" cy="1105200"/>
            </a:xfrm>
            <a:prstGeom prst="homePlate">
              <a:avLst>
                <a:gd name="adj" fmla="val 30407"/>
              </a:avLst>
            </a:prstGeom>
            <a:gradFill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4" name="CaixaDeTexto 53">
              <a:extLst>
                <a:ext uri="{FF2B5EF4-FFF2-40B4-BE49-F238E27FC236}">
                  <a16:creationId xmlns:a16="http://schemas.microsoft.com/office/drawing/2014/main" id="{0F2E8FB6-6010-4845-9620-0F67298CF2B3}"/>
                </a:ext>
              </a:extLst>
            </p:cNvPr>
            <p:cNvSpPr txBox="1"/>
            <p:nvPr/>
          </p:nvSpPr>
          <p:spPr>
            <a:xfrm>
              <a:off x="5472287" y="1652458"/>
              <a:ext cx="4215809" cy="5532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  <a:ea typeface="+mn-ea"/>
                  <a:cs typeface="+mn-cs"/>
                </a:rPr>
                <a:t>ROBOT LAURA DURING COVID-19</a:t>
              </a:r>
            </a:p>
          </p:txBody>
        </p:sp>
        <p:sp>
          <p:nvSpPr>
            <p:cNvPr id="55" name="CaixaDeTexto 54">
              <a:extLst>
                <a:ext uri="{FF2B5EF4-FFF2-40B4-BE49-F238E27FC236}">
                  <a16:creationId xmlns:a16="http://schemas.microsoft.com/office/drawing/2014/main" id="{CE436FD7-6A25-411B-9623-373B94214AF1}"/>
                </a:ext>
              </a:extLst>
            </p:cNvPr>
            <p:cNvSpPr txBox="1"/>
            <p:nvPr/>
          </p:nvSpPr>
          <p:spPr>
            <a:xfrm>
              <a:off x="5483028" y="2222998"/>
              <a:ext cx="4574925" cy="3042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marR="0" lvl="0" indent="-1714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  <a:ea typeface="+mn-ea"/>
                  <a:cs typeface="+mn-cs"/>
                </a:rPr>
                <a:t>LAURA CARE : PA DIGITAL</a:t>
              </a:r>
            </a:p>
          </p:txBody>
        </p:sp>
      </p:grpSp>
      <p:grpSp>
        <p:nvGrpSpPr>
          <p:cNvPr id="56" name="Agrupar 55">
            <a:extLst>
              <a:ext uri="{FF2B5EF4-FFF2-40B4-BE49-F238E27FC236}">
                <a16:creationId xmlns:a16="http://schemas.microsoft.com/office/drawing/2014/main" id="{0DCF3B1E-BC91-4536-B2B1-F8000B59879D}"/>
              </a:ext>
            </a:extLst>
          </p:cNvPr>
          <p:cNvGrpSpPr/>
          <p:nvPr/>
        </p:nvGrpSpPr>
        <p:grpSpPr>
          <a:xfrm>
            <a:off x="4537917" y="2127801"/>
            <a:ext cx="1081472" cy="943136"/>
            <a:chOff x="4130472" y="1589577"/>
            <a:chExt cx="1296000" cy="1130223"/>
          </a:xfrm>
        </p:grpSpPr>
        <p:sp>
          <p:nvSpPr>
            <p:cNvPr id="57" name="Hexágono 56">
              <a:extLst>
                <a:ext uri="{FF2B5EF4-FFF2-40B4-BE49-F238E27FC236}">
                  <a16:creationId xmlns:a16="http://schemas.microsoft.com/office/drawing/2014/main" id="{8C8530A2-117B-4FA7-BCA7-94652A2A3E07}"/>
                </a:ext>
              </a:extLst>
            </p:cNvPr>
            <p:cNvSpPr/>
            <p:nvPr/>
          </p:nvSpPr>
          <p:spPr>
            <a:xfrm>
              <a:off x="4130472" y="1614600"/>
              <a:ext cx="1296000" cy="1105200"/>
            </a:xfrm>
            <a:prstGeom prst="hexagon">
              <a:avLst/>
            </a:prstGeom>
            <a:gradFill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>
              <a:outerShdw blurRad="88900" dist="1143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endParaRPr>
            </a:p>
          </p:txBody>
        </p:sp>
        <p:sp>
          <p:nvSpPr>
            <p:cNvPr id="58" name="CaixaDeTexto 57">
              <a:extLst>
                <a:ext uri="{FF2B5EF4-FFF2-40B4-BE49-F238E27FC236}">
                  <a16:creationId xmlns:a16="http://schemas.microsoft.com/office/drawing/2014/main" id="{B0A8FC36-7439-4F1B-BAA1-9C04B094CEF1}"/>
                </a:ext>
              </a:extLst>
            </p:cNvPr>
            <p:cNvSpPr txBox="1"/>
            <p:nvPr/>
          </p:nvSpPr>
          <p:spPr>
            <a:xfrm>
              <a:off x="4271453" y="1589576"/>
              <a:ext cx="1014038" cy="9958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chenfim-saude" pitchFamily="2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59" name="Agrupar 58">
            <a:extLst>
              <a:ext uri="{FF2B5EF4-FFF2-40B4-BE49-F238E27FC236}">
                <a16:creationId xmlns:a16="http://schemas.microsoft.com/office/drawing/2014/main" id="{BF5CD57F-7925-46B5-8217-6C5F71EAD79C}"/>
              </a:ext>
            </a:extLst>
          </p:cNvPr>
          <p:cNvGrpSpPr/>
          <p:nvPr/>
        </p:nvGrpSpPr>
        <p:grpSpPr>
          <a:xfrm>
            <a:off x="5456272" y="3231655"/>
            <a:ext cx="4979102" cy="922255"/>
            <a:chOff x="5230999" y="2912400"/>
            <a:chExt cx="5966791" cy="1105200"/>
          </a:xfrm>
        </p:grpSpPr>
        <p:sp>
          <p:nvSpPr>
            <p:cNvPr id="60" name="Seta: Pentágono 59">
              <a:extLst>
                <a:ext uri="{FF2B5EF4-FFF2-40B4-BE49-F238E27FC236}">
                  <a16:creationId xmlns:a16="http://schemas.microsoft.com/office/drawing/2014/main" id="{ACBBEC8E-E990-4A31-8821-4F8920B407A0}"/>
                </a:ext>
              </a:extLst>
            </p:cNvPr>
            <p:cNvSpPr/>
            <p:nvPr/>
          </p:nvSpPr>
          <p:spPr>
            <a:xfrm>
              <a:off x="5230999" y="2912400"/>
              <a:ext cx="5914800" cy="1105200"/>
            </a:xfrm>
            <a:prstGeom prst="homePlate">
              <a:avLst>
                <a:gd name="adj" fmla="val 30407"/>
              </a:avLst>
            </a:prstGeom>
            <a:gradFill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1" name="CaixaDeTexto 60">
              <a:extLst>
                <a:ext uri="{FF2B5EF4-FFF2-40B4-BE49-F238E27FC236}">
                  <a16:creationId xmlns:a16="http://schemas.microsoft.com/office/drawing/2014/main" id="{4486BBF8-BFC3-4224-9E74-EF6AF1393356}"/>
                </a:ext>
              </a:extLst>
            </p:cNvPr>
            <p:cNvSpPr txBox="1"/>
            <p:nvPr/>
          </p:nvSpPr>
          <p:spPr>
            <a:xfrm>
              <a:off x="5930990" y="2917327"/>
              <a:ext cx="5266800" cy="9958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  <a:ea typeface="+mn-ea"/>
                  <a:cs typeface="+mn-cs"/>
                </a:rPr>
                <a:t>DIGITAL COMUNICATION / DIGITAL IDENTITY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  <a:ea typeface="+mn-ea"/>
                  <a:cs typeface="+mn-cs"/>
                </a:rPr>
                <a:t>WELL-BEING AND SAFETY</a:t>
              </a:r>
            </a:p>
          </p:txBody>
        </p:sp>
        <p:sp>
          <p:nvSpPr>
            <p:cNvPr id="62" name="CaixaDeTexto 61">
              <a:extLst>
                <a:ext uri="{FF2B5EF4-FFF2-40B4-BE49-F238E27FC236}">
                  <a16:creationId xmlns:a16="http://schemas.microsoft.com/office/drawing/2014/main" id="{BB729F51-DAA9-4B70-BD22-BAF296CB8B50}"/>
                </a:ext>
              </a:extLst>
            </p:cNvPr>
            <p:cNvSpPr txBox="1"/>
            <p:nvPr/>
          </p:nvSpPr>
          <p:spPr>
            <a:xfrm>
              <a:off x="5930991" y="3708595"/>
              <a:ext cx="4777264" cy="3042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63" name="Agrupar 62">
            <a:extLst>
              <a:ext uri="{FF2B5EF4-FFF2-40B4-BE49-F238E27FC236}">
                <a16:creationId xmlns:a16="http://schemas.microsoft.com/office/drawing/2014/main" id="{5A7936D0-5291-4626-B863-ED6087A103D8}"/>
              </a:ext>
            </a:extLst>
          </p:cNvPr>
          <p:cNvGrpSpPr/>
          <p:nvPr/>
        </p:nvGrpSpPr>
        <p:grpSpPr>
          <a:xfrm>
            <a:off x="4915536" y="3223675"/>
            <a:ext cx="1081472" cy="930234"/>
            <a:chOff x="4582999" y="2902838"/>
            <a:chExt cx="1296000" cy="1114762"/>
          </a:xfrm>
        </p:grpSpPr>
        <p:sp>
          <p:nvSpPr>
            <p:cNvPr id="64" name="Hexágono 63">
              <a:extLst>
                <a:ext uri="{FF2B5EF4-FFF2-40B4-BE49-F238E27FC236}">
                  <a16:creationId xmlns:a16="http://schemas.microsoft.com/office/drawing/2014/main" id="{A8DBAE06-E10F-43EC-8600-B5251D85C4D7}"/>
                </a:ext>
              </a:extLst>
            </p:cNvPr>
            <p:cNvSpPr/>
            <p:nvPr/>
          </p:nvSpPr>
          <p:spPr>
            <a:xfrm>
              <a:off x="4582999" y="2912400"/>
              <a:ext cx="1296000" cy="1105200"/>
            </a:xfrm>
            <a:prstGeom prst="hexagon">
              <a:avLst/>
            </a:prstGeom>
            <a:gradFill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</a:gradFill>
            <a:ln>
              <a:noFill/>
            </a:ln>
            <a:effectLst>
              <a:outerShdw blurRad="88900" dist="1143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endParaRPr>
            </a:p>
          </p:txBody>
        </p:sp>
        <p:sp>
          <p:nvSpPr>
            <p:cNvPr id="81" name="CaixaDeTexto 80">
              <a:extLst>
                <a:ext uri="{FF2B5EF4-FFF2-40B4-BE49-F238E27FC236}">
                  <a16:creationId xmlns:a16="http://schemas.microsoft.com/office/drawing/2014/main" id="{AB65B1FD-FDA2-4A62-AE07-0A21EEEEFD49}"/>
                </a:ext>
              </a:extLst>
            </p:cNvPr>
            <p:cNvSpPr txBox="1"/>
            <p:nvPr/>
          </p:nvSpPr>
          <p:spPr>
            <a:xfrm>
              <a:off x="4705371" y="2902838"/>
              <a:ext cx="1014038" cy="9958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chenfim-tecnologia" pitchFamily="2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82" name="Agrupar 81">
            <a:extLst>
              <a:ext uri="{FF2B5EF4-FFF2-40B4-BE49-F238E27FC236}">
                <a16:creationId xmlns:a16="http://schemas.microsoft.com/office/drawing/2014/main" id="{D9B8F0F3-BC6C-49DA-9AB2-C05A813087B3}"/>
              </a:ext>
            </a:extLst>
          </p:cNvPr>
          <p:cNvGrpSpPr/>
          <p:nvPr/>
        </p:nvGrpSpPr>
        <p:grpSpPr>
          <a:xfrm>
            <a:off x="5080714" y="4314629"/>
            <a:ext cx="4935717" cy="922255"/>
            <a:chOff x="4780943" y="4210200"/>
            <a:chExt cx="5914800" cy="1105200"/>
          </a:xfrm>
        </p:grpSpPr>
        <p:sp>
          <p:nvSpPr>
            <p:cNvPr id="83" name="Seta: Pentágono 82">
              <a:extLst>
                <a:ext uri="{FF2B5EF4-FFF2-40B4-BE49-F238E27FC236}">
                  <a16:creationId xmlns:a16="http://schemas.microsoft.com/office/drawing/2014/main" id="{15D396E7-2DB4-47FF-9C25-DF0DC28FF7F9}"/>
                </a:ext>
              </a:extLst>
            </p:cNvPr>
            <p:cNvSpPr/>
            <p:nvPr/>
          </p:nvSpPr>
          <p:spPr>
            <a:xfrm>
              <a:off x="4780943" y="4210200"/>
              <a:ext cx="5914800" cy="1105200"/>
            </a:xfrm>
            <a:prstGeom prst="homePlate">
              <a:avLst>
                <a:gd name="adj" fmla="val 30407"/>
              </a:avLst>
            </a:prstGeom>
            <a:gradFill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4" name="CaixaDeTexto 83">
              <a:extLst>
                <a:ext uri="{FF2B5EF4-FFF2-40B4-BE49-F238E27FC236}">
                  <a16:creationId xmlns:a16="http://schemas.microsoft.com/office/drawing/2014/main" id="{40F05C4E-1917-40F6-AFD5-BED0E6841D33}"/>
                </a:ext>
              </a:extLst>
            </p:cNvPr>
            <p:cNvSpPr txBox="1"/>
            <p:nvPr/>
          </p:nvSpPr>
          <p:spPr>
            <a:xfrm>
              <a:off x="5426472" y="4273534"/>
              <a:ext cx="4059850" cy="5532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  <a:ea typeface="+mn-ea"/>
                  <a:cs typeface="+mn-cs"/>
                </a:rPr>
                <a:t>DIGITAL LITERACY FOR EMPLOYEE</a:t>
              </a:r>
            </a:p>
          </p:txBody>
        </p:sp>
        <p:sp>
          <p:nvSpPr>
            <p:cNvPr id="85" name="CaixaDeTexto 84">
              <a:extLst>
                <a:ext uri="{FF2B5EF4-FFF2-40B4-BE49-F238E27FC236}">
                  <a16:creationId xmlns:a16="http://schemas.microsoft.com/office/drawing/2014/main" id="{A0425D01-31E1-457B-A442-FD3071904952}"/>
                </a:ext>
              </a:extLst>
            </p:cNvPr>
            <p:cNvSpPr txBox="1"/>
            <p:nvPr/>
          </p:nvSpPr>
          <p:spPr>
            <a:xfrm>
              <a:off x="5443075" y="4843095"/>
              <a:ext cx="4872284" cy="3042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marR="0" lvl="0" indent="-1714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  <a:ea typeface="+mn-ea"/>
                  <a:cs typeface="+mn-cs"/>
                </a:rPr>
                <a:t>TEACHING E-LEARNING AND SELF DEVELOPMENT</a:t>
              </a:r>
            </a:p>
          </p:txBody>
        </p:sp>
      </p:grpSp>
      <p:grpSp>
        <p:nvGrpSpPr>
          <p:cNvPr id="86" name="Agrupar 85">
            <a:extLst>
              <a:ext uri="{FF2B5EF4-FFF2-40B4-BE49-F238E27FC236}">
                <a16:creationId xmlns:a16="http://schemas.microsoft.com/office/drawing/2014/main" id="{E3F3BB09-F921-45F5-A9AF-E6D452EEB9FE}"/>
              </a:ext>
            </a:extLst>
          </p:cNvPr>
          <p:cNvGrpSpPr/>
          <p:nvPr/>
        </p:nvGrpSpPr>
        <p:grpSpPr>
          <a:xfrm>
            <a:off x="4539979" y="4265296"/>
            <a:ext cx="1081472" cy="971589"/>
            <a:chOff x="4132943" y="4151080"/>
            <a:chExt cx="1296000" cy="1164320"/>
          </a:xfrm>
        </p:grpSpPr>
        <p:sp>
          <p:nvSpPr>
            <p:cNvPr id="87" name="Hexágono 86">
              <a:extLst>
                <a:ext uri="{FF2B5EF4-FFF2-40B4-BE49-F238E27FC236}">
                  <a16:creationId xmlns:a16="http://schemas.microsoft.com/office/drawing/2014/main" id="{F89DA2D9-5F9C-4159-AE74-E059AD338C73}"/>
                </a:ext>
              </a:extLst>
            </p:cNvPr>
            <p:cNvSpPr/>
            <p:nvPr/>
          </p:nvSpPr>
          <p:spPr>
            <a:xfrm>
              <a:off x="4132943" y="4210200"/>
              <a:ext cx="1296000" cy="1105200"/>
            </a:xfrm>
            <a:prstGeom prst="hexagon">
              <a:avLst/>
            </a:prstGeom>
            <a:gradFill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</a:gradFill>
            <a:ln>
              <a:noFill/>
            </a:ln>
            <a:effectLst>
              <a:outerShdw blurRad="88900" dist="1143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endParaRPr>
            </a:p>
          </p:txBody>
        </p:sp>
        <p:sp>
          <p:nvSpPr>
            <p:cNvPr id="88" name="CaixaDeTexto 87">
              <a:extLst>
                <a:ext uri="{FF2B5EF4-FFF2-40B4-BE49-F238E27FC236}">
                  <a16:creationId xmlns:a16="http://schemas.microsoft.com/office/drawing/2014/main" id="{B7A38FCD-454E-4D91-972D-A8096BC70952}"/>
                </a:ext>
              </a:extLst>
            </p:cNvPr>
            <p:cNvSpPr txBox="1"/>
            <p:nvPr/>
          </p:nvSpPr>
          <p:spPr>
            <a:xfrm>
              <a:off x="4249967" y="4151080"/>
              <a:ext cx="1014038" cy="9958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chenfim-tecnologia" pitchFamily="2" charset="0"/>
                <a:ea typeface="+mn-ea"/>
                <a:cs typeface="Arial" panose="020B0604020202020204" pitchFamily="34" charset="0"/>
              </a:endParaRPr>
            </a:p>
          </p:txBody>
        </p:sp>
      </p:grpSp>
      <p:pic>
        <p:nvPicPr>
          <p:cNvPr id="7" name="Imagem 6">
            <a:extLst>
              <a:ext uri="{FF2B5EF4-FFF2-40B4-BE49-F238E27FC236}">
                <a16:creationId xmlns:a16="http://schemas.microsoft.com/office/drawing/2014/main" id="{9A486391-90E9-436D-B582-153AD620D7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89786" y="-130002"/>
            <a:ext cx="4235930" cy="2117965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grpSp>
        <p:nvGrpSpPr>
          <p:cNvPr id="89" name="Agrupar 88">
            <a:extLst>
              <a:ext uri="{FF2B5EF4-FFF2-40B4-BE49-F238E27FC236}">
                <a16:creationId xmlns:a16="http://schemas.microsoft.com/office/drawing/2014/main" id="{7AB64A1E-9CD2-4A09-AF97-8D52C4D8CBF2}"/>
              </a:ext>
            </a:extLst>
          </p:cNvPr>
          <p:cNvGrpSpPr/>
          <p:nvPr/>
        </p:nvGrpSpPr>
        <p:grpSpPr>
          <a:xfrm>
            <a:off x="4521835" y="5397603"/>
            <a:ext cx="4935717" cy="922255"/>
            <a:chOff x="4111200" y="5508000"/>
            <a:chExt cx="5914800" cy="1105200"/>
          </a:xfrm>
        </p:grpSpPr>
        <p:sp>
          <p:nvSpPr>
            <p:cNvPr id="90" name="Seta: Pentágono 89">
              <a:extLst>
                <a:ext uri="{FF2B5EF4-FFF2-40B4-BE49-F238E27FC236}">
                  <a16:creationId xmlns:a16="http://schemas.microsoft.com/office/drawing/2014/main" id="{2FC8E46A-942E-4313-9F41-F0D14EAC23E4}"/>
                </a:ext>
              </a:extLst>
            </p:cNvPr>
            <p:cNvSpPr/>
            <p:nvPr/>
          </p:nvSpPr>
          <p:spPr>
            <a:xfrm>
              <a:off x="4111200" y="5508000"/>
              <a:ext cx="5914800" cy="1105200"/>
            </a:xfrm>
            <a:prstGeom prst="homePlate">
              <a:avLst>
                <a:gd name="adj" fmla="val 30407"/>
              </a:avLst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63000">
                  <a:schemeClr val="accent5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1" name="CaixaDeTexto 90">
              <a:extLst>
                <a:ext uri="{FF2B5EF4-FFF2-40B4-BE49-F238E27FC236}">
                  <a16:creationId xmlns:a16="http://schemas.microsoft.com/office/drawing/2014/main" id="{C6F7A05B-339F-4337-8457-893A1A43860F}"/>
                </a:ext>
              </a:extLst>
            </p:cNvPr>
            <p:cNvSpPr txBox="1"/>
            <p:nvPr/>
          </p:nvSpPr>
          <p:spPr>
            <a:xfrm>
              <a:off x="4772579" y="5551601"/>
              <a:ext cx="4343652" cy="9958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  <a:ea typeface="+mn-ea"/>
                  <a:cs typeface="+mn-cs"/>
                </a:rPr>
                <a:t>RELEVENCE OF PROFICIENCY FOR DATA AND INFORMATION HANDLING</a:t>
              </a:r>
            </a:p>
          </p:txBody>
        </p:sp>
        <p:sp>
          <p:nvSpPr>
            <p:cNvPr id="92" name="CaixaDeTexto 91">
              <a:extLst>
                <a:ext uri="{FF2B5EF4-FFF2-40B4-BE49-F238E27FC236}">
                  <a16:creationId xmlns:a16="http://schemas.microsoft.com/office/drawing/2014/main" id="{A7D98D7D-EE83-45E7-BE8B-A4A49BAF8EBF}"/>
                </a:ext>
              </a:extLst>
            </p:cNvPr>
            <p:cNvSpPr txBox="1"/>
            <p:nvPr/>
          </p:nvSpPr>
          <p:spPr>
            <a:xfrm>
              <a:off x="4783321" y="5961967"/>
              <a:ext cx="4542806" cy="3042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05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  <a:ea typeface="+mn-ea"/>
                  <a:cs typeface="+mn-cs"/>
                </a:rPr>
                <a:t>.</a:t>
              </a:r>
            </a:p>
          </p:txBody>
        </p:sp>
      </p:grpSp>
      <p:grpSp>
        <p:nvGrpSpPr>
          <p:cNvPr id="93" name="Agrupar 92">
            <a:extLst>
              <a:ext uri="{FF2B5EF4-FFF2-40B4-BE49-F238E27FC236}">
                <a16:creationId xmlns:a16="http://schemas.microsoft.com/office/drawing/2014/main" id="{AF8DED13-BB33-40CC-B0FD-67605EFAEDEF}"/>
              </a:ext>
            </a:extLst>
          </p:cNvPr>
          <p:cNvGrpSpPr/>
          <p:nvPr/>
        </p:nvGrpSpPr>
        <p:grpSpPr>
          <a:xfrm>
            <a:off x="3981099" y="5366938"/>
            <a:ext cx="1081472" cy="952919"/>
            <a:chOff x="3463200" y="5471253"/>
            <a:chExt cx="1296000" cy="1141947"/>
          </a:xfrm>
        </p:grpSpPr>
        <p:sp>
          <p:nvSpPr>
            <p:cNvPr id="94" name="Hexágono 93">
              <a:extLst>
                <a:ext uri="{FF2B5EF4-FFF2-40B4-BE49-F238E27FC236}">
                  <a16:creationId xmlns:a16="http://schemas.microsoft.com/office/drawing/2014/main" id="{40642119-15A3-4D6E-93EA-25B6D525A77E}"/>
                </a:ext>
              </a:extLst>
            </p:cNvPr>
            <p:cNvSpPr/>
            <p:nvPr/>
          </p:nvSpPr>
          <p:spPr>
            <a:xfrm>
              <a:off x="3463200" y="5508000"/>
              <a:ext cx="1296000" cy="1105200"/>
            </a:xfrm>
            <a:prstGeom prst="hexagon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68000">
                  <a:schemeClr val="accent5"/>
                </a:gs>
              </a:gsLst>
              <a:lin ang="0" scaled="1"/>
            </a:gradFill>
            <a:ln>
              <a:noFill/>
            </a:ln>
            <a:effectLst>
              <a:outerShdw blurRad="88900" dist="1143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endParaRPr>
            </a:p>
          </p:txBody>
        </p:sp>
        <p:sp>
          <p:nvSpPr>
            <p:cNvPr id="95" name="CaixaDeTexto 94">
              <a:extLst>
                <a:ext uri="{FF2B5EF4-FFF2-40B4-BE49-F238E27FC236}">
                  <a16:creationId xmlns:a16="http://schemas.microsoft.com/office/drawing/2014/main" id="{6D173F7D-47CE-4C21-83F5-16224A88206E}"/>
                </a:ext>
              </a:extLst>
            </p:cNvPr>
            <p:cNvSpPr txBox="1"/>
            <p:nvPr/>
          </p:nvSpPr>
          <p:spPr>
            <a:xfrm>
              <a:off x="3612143" y="5471253"/>
              <a:ext cx="1014038" cy="9958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echenfim-tecnologia" pitchFamily="2" charset="0"/>
                <a:ea typeface="+mn-ea"/>
                <a:cs typeface="Arial" panose="020B0604020202020204" pitchFamily="34" charset="0"/>
              </a:endParaRPr>
            </a:p>
          </p:txBody>
        </p:sp>
      </p:grpSp>
      <p:pic>
        <p:nvPicPr>
          <p:cNvPr id="10" name="Gráfico 9" descr="Kit de primeiros socorros com preenchimento sólido">
            <a:extLst>
              <a:ext uri="{FF2B5EF4-FFF2-40B4-BE49-F238E27FC236}">
                <a16:creationId xmlns:a16="http://schemas.microsoft.com/office/drawing/2014/main" id="{91824D9E-6D2C-4815-8E58-FC71AAF948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87939" y="1171695"/>
            <a:ext cx="744169" cy="744169"/>
          </a:xfrm>
          <a:prstGeom prst="rect">
            <a:avLst/>
          </a:prstGeom>
        </p:spPr>
      </p:pic>
      <p:pic>
        <p:nvPicPr>
          <p:cNvPr id="74" name="Gráfico 73" descr="Covid-19 com preenchimento sólido">
            <a:extLst>
              <a:ext uri="{FF2B5EF4-FFF2-40B4-BE49-F238E27FC236}">
                <a16:creationId xmlns:a16="http://schemas.microsoft.com/office/drawing/2014/main" id="{1534608F-D885-495C-8884-57CC2A93CD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628394" y="2171865"/>
            <a:ext cx="914400" cy="914400"/>
          </a:xfrm>
          <a:prstGeom prst="rect">
            <a:avLst/>
          </a:prstGeom>
        </p:spPr>
      </p:pic>
      <p:pic>
        <p:nvPicPr>
          <p:cNvPr id="77" name="Gráfico 76" descr="Transferir da nuvem com preenchimento sólido">
            <a:extLst>
              <a:ext uri="{FF2B5EF4-FFF2-40B4-BE49-F238E27FC236}">
                <a16:creationId xmlns:a16="http://schemas.microsoft.com/office/drawing/2014/main" id="{84F6ECAC-B815-4957-BB7A-50ACD03F787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27535" y="3335893"/>
            <a:ext cx="826415" cy="717399"/>
          </a:xfrm>
          <a:prstGeom prst="rect">
            <a:avLst/>
          </a:prstGeom>
        </p:spPr>
      </p:pic>
      <p:pic>
        <p:nvPicPr>
          <p:cNvPr id="96" name="Gráfico 95" descr="Portátil com preenchimento sólido">
            <a:extLst>
              <a:ext uri="{FF2B5EF4-FFF2-40B4-BE49-F238E27FC236}">
                <a16:creationId xmlns:a16="http://schemas.microsoft.com/office/drawing/2014/main" id="{3C7B31C5-96AC-405C-9B6C-0CDDDA24271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715609" y="4413249"/>
            <a:ext cx="760350" cy="760350"/>
          </a:xfrm>
          <a:prstGeom prst="rect">
            <a:avLst/>
          </a:prstGeom>
        </p:spPr>
      </p:pic>
      <p:pic>
        <p:nvPicPr>
          <p:cNvPr id="97" name="Gráfico 96" descr="Troféu com preenchimento sólido">
            <a:extLst>
              <a:ext uri="{FF2B5EF4-FFF2-40B4-BE49-F238E27FC236}">
                <a16:creationId xmlns:a16="http://schemas.microsoft.com/office/drawing/2014/main" id="{D3994D23-24E0-4B0F-89FC-57D2DE3EC62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143188" y="5563438"/>
            <a:ext cx="717399" cy="717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1640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5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750"/>
                            </p:stCondLst>
                            <p:childTnLst>
                              <p:par>
                                <p:cTn id="53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250"/>
                            </p:stCondLst>
                            <p:childTnLst>
                              <p:par>
                                <p:cTn id="6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750"/>
                            </p:stCondLst>
                            <p:childTnLst>
                              <p:par>
                                <p:cTn id="6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000"/>
                            </p:stCondLst>
                            <p:childTnLst>
                              <p:par>
                                <p:cTn id="7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500"/>
                            </p:stCondLst>
                            <p:childTnLst>
                              <p:par>
                                <p:cTn id="7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0"/>
                            </p:stCondLst>
                            <p:childTnLst>
                              <p:par>
                                <p:cTn id="8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250"/>
                            </p:stCondLst>
                            <p:childTnLst>
                              <p:par>
                                <p:cTn id="87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750"/>
                            </p:stCondLst>
                            <p:childTnLst>
                              <p:par>
                                <p:cTn id="9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ixaDeTexto 7">
            <a:extLst>
              <a:ext uri="{FF2B5EF4-FFF2-40B4-BE49-F238E27FC236}">
                <a16:creationId xmlns:a16="http://schemas.microsoft.com/office/drawing/2014/main" id="{B3A13A4C-50F2-4735-BDCE-86CEA9AE0517}"/>
              </a:ext>
            </a:extLst>
          </p:cNvPr>
          <p:cNvSpPr txBox="1"/>
          <p:nvPr/>
        </p:nvSpPr>
        <p:spPr>
          <a:xfrm>
            <a:off x="131885" y="0"/>
            <a:ext cx="6699738" cy="120032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Bebas Neue" panose="020B0606020202050201" pitchFamily="34" charset="0"/>
              </a:rPr>
              <a:t>LAURA IN HEALTHCARE</a:t>
            </a: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D9A6BD56-1B87-4F74-BF6E-53847EAEBD41}"/>
              </a:ext>
            </a:extLst>
          </p:cNvPr>
          <p:cNvGrpSpPr/>
          <p:nvPr/>
        </p:nvGrpSpPr>
        <p:grpSpPr>
          <a:xfrm>
            <a:off x="254975" y="2023152"/>
            <a:ext cx="7213639" cy="1231106"/>
            <a:chOff x="131885" y="1942369"/>
            <a:chExt cx="7213639" cy="1231106"/>
          </a:xfrm>
        </p:grpSpPr>
        <p:sp>
          <p:nvSpPr>
            <p:cNvPr id="9" name="Fluxograma: Conector fora de Página 8">
              <a:extLst>
                <a:ext uri="{FF2B5EF4-FFF2-40B4-BE49-F238E27FC236}">
                  <a16:creationId xmlns:a16="http://schemas.microsoft.com/office/drawing/2014/main" id="{AADCCC58-7F85-4821-8A16-06556EB932B3}"/>
                </a:ext>
              </a:extLst>
            </p:cNvPr>
            <p:cNvSpPr/>
            <p:nvPr/>
          </p:nvSpPr>
          <p:spPr>
            <a:xfrm rot="16200000">
              <a:off x="265606" y="1883841"/>
              <a:ext cx="283580" cy="551022"/>
            </a:xfrm>
            <a:prstGeom prst="flowChartOffpageConnector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</a:endParaRPr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7A1E6B49-A25F-4321-8996-8C2E55FA1396}"/>
                </a:ext>
              </a:extLst>
            </p:cNvPr>
            <p:cNvSpPr txBox="1"/>
            <p:nvPr/>
          </p:nvSpPr>
          <p:spPr>
            <a:xfrm>
              <a:off x="645786" y="1942369"/>
              <a:ext cx="6699738" cy="1231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3200" u="sng" dirty="0">
                  <a:solidFill>
                    <a:schemeClr val="accent6">
                      <a:lumMod val="90000"/>
                    </a:schemeClr>
                  </a:solidFill>
                  <a:latin typeface="Bebas Neue" panose="020B0606020202050201" pitchFamily="34" charset="0"/>
                </a:rPr>
                <a:t>HISTORY</a:t>
              </a:r>
              <a:endParaRPr kumimoji="0" lang="en-US" sz="3200" i="0" u="sng" strike="noStrike" kern="1200" cap="none" normalizeH="0" baseline="0" noProof="0" dirty="0">
                <a:ln>
                  <a:noFill/>
                </a:ln>
                <a:solidFill>
                  <a:schemeClr val="accent6">
                    <a:lumMod val="90000"/>
                  </a:schemeClr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  <a:p>
              <a:pPr marL="171450" marR="0" lvl="0" indent="-1714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In 2010, Jacson </a:t>
              </a:r>
              <a:r>
                <a:rPr kumimoji="0" lang="pt-BR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fressatto</a:t>
              </a:r>
              <a:r>
                <a:rPr lang="pt-BR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’</a:t>
              </a: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s daugther </a:t>
              </a:r>
              <a:r>
                <a:rPr kumimoji="0" lang="pt-BR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died</a:t>
              </a: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 </a:t>
              </a:r>
              <a:r>
                <a:rPr kumimoji="0" lang="pt-BR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due</a:t>
              </a: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 to </a:t>
              </a:r>
              <a:r>
                <a:rPr kumimoji="0" lang="pt-BR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sepsi</a:t>
              </a: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  <a:p>
              <a:pPr marL="171450" marR="0" lvl="0" indent="-1714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Creation </a:t>
              </a:r>
              <a:r>
                <a:rPr kumimoji="0" lang="pt-BR" sz="1400" b="0" i="0" u="none" strike="noStrike" kern="1200" cap="none" spc="0" normalizeH="0" baseline="0" noProof="0" dirty="0" err="1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of</a:t>
              </a:r>
              <a:r>
                <a:rPr kumimoji="0" lang="pt-BR" sz="1400" b="0" i="0" u="none" strike="noStrike" kern="1200" cap="none" spc="0" normalizeH="0" baseline="0" noProof="0" dirty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 the</a:t>
              </a:r>
              <a:r>
                <a:rPr lang="pt-BR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 </a:t>
              </a: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world's first risk-management cognitive robot.</a:t>
              </a:r>
            </a:p>
            <a:p>
              <a:pPr marL="171450" marR="0" lvl="0" indent="-1714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Promises to help healthcare professionals saving lives (LAURA, 2022).</a:t>
              </a: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DC36AA9F-5867-4A2D-B43D-D3701F4E4D67}"/>
              </a:ext>
            </a:extLst>
          </p:cNvPr>
          <p:cNvGrpSpPr/>
          <p:nvPr/>
        </p:nvGrpSpPr>
        <p:grpSpPr>
          <a:xfrm>
            <a:off x="131885" y="3429000"/>
            <a:ext cx="6699738" cy="1231106"/>
            <a:chOff x="131885" y="1636132"/>
            <a:chExt cx="6699738" cy="1231106"/>
          </a:xfrm>
        </p:grpSpPr>
        <p:sp>
          <p:nvSpPr>
            <p:cNvPr id="19" name="Fluxograma: Conector fora de Página 18">
              <a:extLst>
                <a:ext uri="{FF2B5EF4-FFF2-40B4-BE49-F238E27FC236}">
                  <a16:creationId xmlns:a16="http://schemas.microsoft.com/office/drawing/2014/main" id="{FB473D5C-0EA5-4CC7-82F3-92B70609C7BA}"/>
                </a:ext>
              </a:extLst>
            </p:cNvPr>
            <p:cNvSpPr/>
            <p:nvPr/>
          </p:nvSpPr>
          <p:spPr>
            <a:xfrm rot="16200000">
              <a:off x="265606" y="1776119"/>
              <a:ext cx="283580" cy="551022"/>
            </a:xfrm>
            <a:prstGeom prst="flowChartOffpageConnector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3A68603E-EF29-42CA-AEDA-2AB1E2545C5B}"/>
                </a:ext>
              </a:extLst>
            </p:cNvPr>
            <p:cNvSpPr txBox="1"/>
            <p:nvPr/>
          </p:nvSpPr>
          <p:spPr>
            <a:xfrm>
              <a:off x="682907" y="1636132"/>
              <a:ext cx="6148716" cy="1231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3200" u="sng" dirty="0">
                  <a:solidFill>
                    <a:schemeClr val="accent6">
                      <a:lumMod val="90000"/>
                    </a:schemeClr>
                  </a:solidFill>
                  <a:latin typeface="Bebas Neue" panose="020B0606020202050201" pitchFamily="34" charset="0"/>
                </a:rPr>
                <a:t>What is </a:t>
              </a:r>
              <a:r>
                <a:rPr lang="en-US" sz="3200" u="sng" dirty="0" err="1">
                  <a:solidFill>
                    <a:schemeClr val="accent6">
                      <a:lumMod val="90000"/>
                    </a:schemeClr>
                  </a:solidFill>
                  <a:latin typeface="Bebas Neue" panose="020B0606020202050201" pitchFamily="34" charset="0"/>
                </a:rPr>
                <a:t>sepsi</a:t>
              </a:r>
              <a:r>
                <a:rPr lang="en-US" sz="3200" u="sng" dirty="0">
                  <a:solidFill>
                    <a:schemeClr val="accent6">
                      <a:lumMod val="90000"/>
                    </a:schemeClr>
                  </a:solidFill>
                  <a:latin typeface="Bebas Neue" panose="020B0606020202050201" pitchFamily="34" charset="0"/>
                </a:rPr>
                <a:t>?</a:t>
              </a:r>
            </a:p>
            <a:p>
              <a:pPr marL="171450" indent="-171450">
                <a:buFont typeface="Arial" panose="020B0604020202020204" pitchFamily="34" charset="0"/>
                <a:buChar char="•"/>
                <a:defRPr/>
              </a:pP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Sepsis is the body's extreme response to an infection</a:t>
              </a:r>
              <a:r>
                <a:rPr lang="pt-BR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.</a:t>
              </a:r>
            </a:p>
            <a:p>
              <a:pPr marL="171450" indent="-171450">
                <a:buFont typeface="Arial" panose="020B0604020202020204" pitchFamily="34" charset="0"/>
                <a:buChar char="•"/>
                <a:defRPr/>
              </a:pPr>
              <a:r>
                <a:rPr lang="pt-BR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With imperceptible </a:t>
              </a:r>
              <a:r>
                <a:rPr lang="pt-BR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progress</a:t>
              </a:r>
              <a:endParaRPr lang="pt-BR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endParaRPr>
            </a:p>
            <a:p>
              <a:pPr marL="171450" indent="-171450">
                <a:buFont typeface="Arial" panose="020B0604020202020204" pitchFamily="34" charset="0"/>
                <a:buChar char="•"/>
                <a:defRPr/>
              </a:pPr>
              <a:r>
                <a:rPr lang="pt-BR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Causes </a:t>
              </a:r>
              <a:r>
                <a:rPr lang="pt-BR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unnecessary</a:t>
              </a:r>
              <a:r>
                <a:rPr lang="pt-BR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 deaths (World Health </a:t>
              </a:r>
              <a:r>
                <a:rPr lang="pt-BR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Organization</a:t>
              </a:r>
              <a:r>
                <a:rPr lang="pt-BR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, 2020).</a:t>
              </a:r>
              <a:endPara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endParaRPr>
            </a:p>
          </p:txBody>
        </p:sp>
      </p:grp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83520911-96D2-4958-9267-32FBD92D4F23}"/>
              </a:ext>
            </a:extLst>
          </p:cNvPr>
          <p:cNvGrpSpPr/>
          <p:nvPr/>
        </p:nvGrpSpPr>
        <p:grpSpPr>
          <a:xfrm>
            <a:off x="230456" y="5126244"/>
            <a:ext cx="6502596" cy="1231106"/>
            <a:chOff x="131884" y="1636132"/>
            <a:chExt cx="6502596" cy="1231106"/>
          </a:xfrm>
        </p:grpSpPr>
        <p:sp>
          <p:nvSpPr>
            <p:cNvPr id="22" name="Fluxograma: Conector fora de Página 21">
              <a:extLst>
                <a:ext uri="{FF2B5EF4-FFF2-40B4-BE49-F238E27FC236}">
                  <a16:creationId xmlns:a16="http://schemas.microsoft.com/office/drawing/2014/main" id="{91CC63B4-3814-4B36-BEE6-8D10333F4802}"/>
                </a:ext>
              </a:extLst>
            </p:cNvPr>
            <p:cNvSpPr/>
            <p:nvPr/>
          </p:nvSpPr>
          <p:spPr>
            <a:xfrm rot="16200000">
              <a:off x="265605" y="1991563"/>
              <a:ext cx="283580" cy="551022"/>
            </a:xfrm>
            <a:prstGeom prst="flowChartOffpageConnector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F35F054F-9135-449D-8CAB-9946AF5B8126}"/>
                </a:ext>
              </a:extLst>
            </p:cNvPr>
            <p:cNvSpPr txBox="1"/>
            <p:nvPr/>
          </p:nvSpPr>
          <p:spPr>
            <a:xfrm>
              <a:off x="682907" y="1636132"/>
              <a:ext cx="5951573" cy="12311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3200" u="sng" dirty="0">
                  <a:solidFill>
                    <a:schemeClr val="accent6">
                      <a:lumMod val="90000"/>
                    </a:schemeClr>
                  </a:solidFill>
                  <a:latin typeface="Bebas Neue" panose="020B0606020202050201" pitchFamily="34" charset="0"/>
                </a:rPr>
                <a:t>diagnostic</a:t>
              </a:r>
            </a:p>
            <a:p>
              <a:pPr marL="171450" marR="0" lvl="0" indent="-17145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Prioritizes care in heath institutions</a:t>
              </a:r>
            </a:p>
            <a:p>
              <a:pPr marL="171450" marR="0" lvl="0" indent="-17145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Manage routine hospital data </a:t>
              </a:r>
            </a:p>
            <a:p>
              <a:pPr marL="171450" marR="0" lvl="0" indent="-17145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Issue</a:t>
              </a:r>
              <a:r>
                <a:rPr lang="pt-BR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 </a:t>
              </a:r>
              <a:r>
                <a:rPr lang="pt-BR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alert</a:t>
              </a:r>
              <a:r>
                <a:rPr lang="pt-BR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 </a:t>
              </a:r>
              <a:r>
                <a:rPr lang="pt-BR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to</a:t>
              </a:r>
              <a:r>
                <a:rPr lang="pt-BR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 </a:t>
              </a:r>
              <a:r>
                <a:rPr lang="pt-BR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the</a:t>
              </a:r>
              <a:r>
                <a:rPr lang="pt-BR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 </a:t>
              </a:r>
              <a:r>
                <a:rPr lang="pt-BR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care</a:t>
              </a:r>
              <a:r>
                <a:rPr lang="pt-BR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 </a:t>
              </a:r>
              <a:r>
                <a:rPr lang="pt-BR" sz="14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team</a:t>
              </a:r>
              <a:r>
                <a:rPr lang="pt-BR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 (LAURA, 2022).</a:t>
              </a:r>
              <a:endPara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endParaRPr>
            </a:p>
          </p:txBody>
        </p:sp>
      </p:grpSp>
      <p:pic>
        <p:nvPicPr>
          <p:cNvPr id="11" name="Imagem 10" descr="Uma imagem com texto, pessoa&#10;&#10;Descrição gerada automaticamente">
            <a:extLst>
              <a:ext uri="{FF2B5EF4-FFF2-40B4-BE49-F238E27FC236}">
                <a16:creationId xmlns:a16="http://schemas.microsoft.com/office/drawing/2014/main" id="{AC63A076-E51E-4FFC-8595-C409BBA502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5" y="0"/>
            <a:ext cx="116780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5352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5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ixaDeTexto 7">
            <a:extLst>
              <a:ext uri="{FF2B5EF4-FFF2-40B4-BE49-F238E27FC236}">
                <a16:creationId xmlns:a16="http://schemas.microsoft.com/office/drawing/2014/main" id="{B3A13A4C-50F2-4735-BDCE-86CEA9AE0517}"/>
              </a:ext>
            </a:extLst>
          </p:cNvPr>
          <p:cNvSpPr txBox="1"/>
          <p:nvPr/>
        </p:nvSpPr>
        <p:spPr>
          <a:xfrm>
            <a:off x="5568287" y="40649"/>
            <a:ext cx="6914669" cy="120032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Bebas Neue" panose="020B0606020202050201" pitchFamily="34" charset="0"/>
              </a:rPr>
              <a:t>LAURA IN HEALTHCARE</a:t>
            </a:r>
          </a:p>
        </p:txBody>
      </p:sp>
      <p:grpSp>
        <p:nvGrpSpPr>
          <p:cNvPr id="6" name="Agrupar 5">
            <a:extLst>
              <a:ext uri="{FF2B5EF4-FFF2-40B4-BE49-F238E27FC236}">
                <a16:creationId xmlns:a16="http://schemas.microsoft.com/office/drawing/2014/main" id="{FC5E6829-B849-4E40-9731-76D6192A68A9}"/>
              </a:ext>
            </a:extLst>
          </p:cNvPr>
          <p:cNvGrpSpPr/>
          <p:nvPr/>
        </p:nvGrpSpPr>
        <p:grpSpPr>
          <a:xfrm>
            <a:off x="5222817" y="1597946"/>
            <a:ext cx="6685586" cy="1661993"/>
            <a:chOff x="131885" y="1636132"/>
            <a:chExt cx="6502600" cy="1661993"/>
          </a:xfrm>
        </p:grpSpPr>
        <p:sp>
          <p:nvSpPr>
            <p:cNvPr id="7" name="Fluxograma: Conector fora de Página 6">
              <a:extLst>
                <a:ext uri="{FF2B5EF4-FFF2-40B4-BE49-F238E27FC236}">
                  <a16:creationId xmlns:a16="http://schemas.microsoft.com/office/drawing/2014/main" id="{8A65DB19-1300-4135-9E72-014C3C85B911}"/>
                </a:ext>
              </a:extLst>
            </p:cNvPr>
            <p:cNvSpPr/>
            <p:nvPr/>
          </p:nvSpPr>
          <p:spPr>
            <a:xfrm rot="16200000">
              <a:off x="265606" y="1991563"/>
              <a:ext cx="283580" cy="551022"/>
            </a:xfrm>
            <a:prstGeom prst="flowChartOffpageConnector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446C1EEF-DC7A-4AF1-BA16-2153401EC2BA}"/>
                </a:ext>
              </a:extLst>
            </p:cNvPr>
            <p:cNvSpPr txBox="1"/>
            <p:nvPr/>
          </p:nvSpPr>
          <p:spPr>
            <a:xfrm>
              <a:off x="682907" y="1636132"/>
              <a:ext cx="5951578" cy="16619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3200" dirty="0">
                  <a:solidFill>
                    <a:schemeClr val="accent6">
                      <a:lumMod val="90000"/>
                    </a:schemeClr>
                  </a:solidFill>
                  <a:latin typeface="Bebas Neue" panose="020B0606020202050201" pitchFamily="34" charset="0"/>
                </a:rPr>
                <a:t>NOSSA SENHORA DA GRAÇA HOSPITAL </a:t>
              </a:r>
            </a:p>
            <a:p>
              <a:pPr marL="171450" indent="-171450">
                <a:buFont typeface="Arial" panose="020B0604020202020204" pitchFamily="34" charset="0"/>
                <a:buChar char="•"/>
                <a:defRPr/>
              </a:pP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Implementation  on July 23, 2016</a:t>
              </a:r>
            </a:p>
            <a:p>
              <a:pPr marL="171450" indent="-171450">
                <a:buFont typeface="Arial" panose="020B0604020202020204" pitchFamily="34" charset="0"/>
                <a:buChar char="•"/>
                <a:defRPr/>
              </a:pP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Connected to electronic medical records </a:t>
              </a:r>
            </a:p>
            <a:p>
              <a:pPr marL="171450" indent="-171450">
                <a:buFont typeface="Arial" panose="020B0604020202020204" pitchFamily="34" charset="0"/>
                <a:buChar char="•"/>
                <a:defRPr/>
              </a:pP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Learn about the identification of patients with risk of sepsis</a:t>
              </a:r>
            </a:p>
            <a:p>
              <a:pPr marL="171450" indent="-171450">
                <a:buFont typeface="Arial" panose="020B0604020202020204" pitchFamily="34" charset="0"/>
                <a:buChar char="•"/>
                <a:defRPr/>
              </a:pP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the robot was trained Systemic Inflammatory Response Syndrome (SIRS) criteria </a:t>
              </a:r>
            </a:p>
          </p:txBody>
        </p:sp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6BD310AD-566B-4D8F-B63E-5AA94D65E397}"/>
              </a:ext>
            </a:extLst>
          </p:cNvPr>
          <p:cNvGrpSpPr/>
          <p:nvPr/>
        </p:nvGrpSpPr>
        <p:grpSpPr>
          <a:xfrm>
            <a:off x="5330977" y="3364370"/>
            <a:ext cx="6605487" cy="1415772"/>
            <a:chOff x="57054" y="1525119"/>
            <a:chExt cx="6605487" cy="1415772"/>
          </a:xfrm>
        </p:grpSpPr>
        <p:sp>
          <p:nvSpPr>
            <p:cNvPr id="13" name="Fluxograma: Conector fora de Página 12">
              <a:extLst>
                <a:ext uri="{FF2B5EF4-FFF2-40B4-BE49-F238E27FC236}">
                  <a16:creationId xmlns:a16="http://schemas.microsoft.com/office/drawing/2014/main" id="{91170494-0C65-44DF-AAF1-C5341F369E60}"/>
                </a:ext>
              </a:extLst>
            </p:cNvPr>
            <p:cNvSpPr/>
            <p:nvPr/>
          </p:nvSpPr>
          <p:spPr>
            <a:xfrm rot="16200000">
              <a:off x="190775" y="1589807"/>
              <a:ext cx="283580" cy="551022"/>
            </a:xfrm>
            <a:prstGeom prst="flowChartOffpageConnector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26DC0504-C8AB-4F11-AA82-8D034941562E}"/>
                </a:ext>
              </a:extLst>
            </p:cNvPr>
            <p:cNvSpPr txBox="1"/>
            <p:nvPr/>
          </p:nvSpPr>
          <p:spPr>
            <a:xfrm>
              <a:off x="710968" y="1525119"/>
              <a:ext cx="5951573" cy="1415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US" sz="3200" dirty="0">
                  <a:solidFill>
                    <a:schemeClr val="accent6">
                      <a:lumMod val="90000"/>
                    </a:schemeClr>
                  </a:solidFill>
                  <a:latin typeface="Bebas Neue" panose="020B0606020202050201" pitchFamily="34" charset="0"/>
                </a:rPr>
                <a:t>Before Laura</a:t>
              </a:r>
            </a:p>
            <a:p>
              <a:pPr marL="171450" marR="0" lvl="0" indent="-1714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Extensive data collection</a:t>
              </a:r>
            </a:p>
            <a:p>
              <a:pPr marL="171450" marR="0" lvl="0" indent="-1714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Delay in deciding on parameters</a:t>
              </a:r>
            </a:p>
            <a:p>
              <a:pPr marL="171450" marR="0" lvl="0" indent="-1714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Causes unnecessary death</a:t>
              </a:r>
            </a:p>
            <a:p>
              <a:pPr marL="171450" marR="0" lvl="0" indent="-1714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endParaRPr>
            </a:p>
          </p:txBody>
        </p:sp>
      </p:grp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1F8A0323-AA70-4999-98F1-E63BCA14DF92}"/>
              </a:ext>
            </a:extLst>
          </p:cNvPr>
          <p:cNvGrpSpPr/>
          <p:nvPr/>
        </p:nvGrpSpPr>
        <p:grpSpPr>
          <a:xfrm>
            <a:off x="5330977" y="4733141"/>
            <a:ext cx="6696630" cy="1661993"/>
            <a:chOff x="131884" y="1605655"/>
            <a:chExt cx="6696630" cy="1661993"/>
          </a:xfrm>
        </p:grpSpPr>
        <p:sp>
          <p:nvSpPr>
            <p:cNvPr id="16" name="Fluxograma: Conector fora de Página 15">
              <a:extLst>
                <a:ext uri="{FF2B5EF4-FFF2-40B4-BE49-F238E27FC236}">
                  <a16:creationId xmlns:a16="http://schemas.microsoft.com/office/drawing/2014/main" id="{2B28E40E-45A4-4581-802A-BCD36740EAC1}"/>
                </a:ext>
              </a:extLst>
            </p:cNvPr>
            <p:cNvSpPr/>
            <p:nvPr/>
          </p:nvSpPr>
          <p:spPr>
            <a:xfrm rot="16200000">
              <a:off x="265605" y="1883841"/>
              <a:ext cx="283580" cy="551022"/>
            </a:xfrm>
            <a:prstGeom prst="flowChartOffpageConnector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77487CCA-D0BB-4EF5-93C5-D6DD5050AF50}"/>
                </a:ext>
              </a:extLst>
            </p:cNvPr>
            <p:cNvSpPr txBox="1"/>
            <p:nvPr/>
          </p:nvSpPr>
          <p:spPr>
            <a:xfrm>
              <a:off x="876941" y="1605655"/>
              <a:ext cx="5951573" cy="16619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3600" dirty="0">
                  <a:solidFill>
                    <a:schemeClr val="accent6">
                      <a:lumMod val="90000"/>
                    </a:schemeClr>
                  </a:solidFill>
                  <a:latin typeface="Bebas Neue" panose="020B0606020202050201" pitchFamily="34" charset="0"/>
                </a:rPr>
                <a:t>results</a:t>
              </a:r>
            </a:p>
            <a:p>
              <a:pPr marL="171450" marR="0" lvl="0" indent="-1714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Improvement in the team's performance (started to be more considerate with patients)</a:t>
              </a:r>
            </a:p>
            <a:p>
              <a:pPr marL="171450" marR="0" lvl="0" indent="-1714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US" sz="14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faster response to patients.</a:t>
              </a:r>
            </a:p>
            <a:p>
              <a:pPr marL="171450" marR="0" lvl="0" indent="-1714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endParaRPr>
            </a:p>
            <a:p>
              <a:pPr marL="171450" marR="0" lvl="0" indent="-17145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endParaRPr>
            </a:p>
          </p:txBody>
        </p:sp>
      </p:grpSp>
      <p:pic>
        <p:nvPicPr>
          <p:cNvPr id="19" name="Imagem 18" descr="Uma imagem com texto, pessoa&#10;&#10;Descrição gerada automaticamente">
            <a:extLst>
              <a:ext uri="{FF2B5EF4-FFF2-40B4-BE49-F238E27FC236}">
                <a16:creationId xmlns:a16="http://schemas.microsoft.com/office/drawing/2014/main" id="{3A982EFC-0305-4E64-BFAB-9742BA0B94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239172" y="0"/>
            <a:ext cx="12192000" cy="6858000"/>
          </a:xfrm>
          <a:prstGeom prst="rect">
            <a:avLst/>
          </a:prstGeom>
        </p:spPr>
      </p:pic>
      <p:sp>
        <p:nvSpPr>
          <p:cNvPr id="18" name="CaixaDeTexto 17">
            <a:extLst>
              <a:ext uri="{FF2B5EF4-FFF2-40B4-BE49-F238E27FC236}">
                <a16:creationId xmlns:a16="http://schemas.microsoft.com/office/drawing/2014/main" id="{9B76DE28-F97E-4B0B-A0E8-6971C9430FF9}"/>
              </a:ext>
            </a:extLst>
          </p:cNvPr>
          <p:cNvSpPr txBox="1"/>
          <p:nvPr/>
        </p:nvSpPr>
        <p:spPr>
          <a:xfrm>
            <a:off x="6096000" y="887603"/>
            <a:ext cx="6798368" cy="64633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Bebas Neue" panose="020B0606020202050201" pitchFamily="34" charset="0"/>
              </a:rPr>
              <a:t>(PILOT PROJECT AT A PRIVATE HOSPITAL)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523152CA-0CED-4AB7-8F7E-03E4A32FC651}"/>
              </a:ext>
            </a:extLst>
          </p:cNvPr>
          <p:cNvSpPr txBox="1"/>
          <p:nvPr/>
        </p:nvSpPr>
        <p:spPr>
          <a:xfrm>
            <a:off x="9637486" y="6395134"/>
            <a:ext cx="258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/>
              <a:t>( Kalil, et al., 2018).</a:t>
            </a:r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2627600197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5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 descr="Uma imagem com lesma-do-mar, consumido&#10;&#10;Descrição gerada automaticamente">
            <a:extLst>
              <a:ext uri="{FF2B5EF4-FFF2-40B4-BE49-F238E27FC236}">
                <a16:creationId xmlns:a16="http://schemas.microsoft.com/office/drawing/2014/main" id="{DD93A47A-A423-4803-8158-1C7D21A0B5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720" cy="6856155"/>
          </a:xfrm>
          <a:prstGeom prst="rect">
            <a:avLst/>
          </a:prstGeom>
        </p:spPr>
      </p:pic>
      <p:sp>
        <p:nvSpPr>
          <p:cNvPr id="3" name="Elipse 2">
            <a:extLst>
              <a:ext uri="{FF2B5EF4-FFF2-40B4-BE49-F238E27FC236}">
                <a16:creationId xmlns:a16="http://schemas.microsoft.com/office/drawing/2014/main" id="{823BA062-F8D6-4FEF-8220-C614A81C3350}"/>
              </a:ext>
            </a:extLst>
          </p:cNvPr>
          <p:cNvSpPr/>
          <p:nvPr/>
        </p:nvSpPr>
        <p:spPr>
          <a:xfrm>
            <a:off x="723895" y="529771"/>
            <a:ext cx="5222631" cy="5222631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342900" sx="102000" sy="102000" algn="ctr" rotWithShape="0">
              <a:prstClr val="black">
                <a:alpha val="1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92B2646-248D-406C-98DD-0754BB798026}"/>
              </a:ext>
            </a:extLst>
          </p:cNvPr>
          <p:cNvSpPr txBox="1"/>
          <p:nvPr/>
        </p:nvSpPr>
        <p:spPr>
          <a:xfrm>
            <a:off x="975211" y="1105598"/>
            <a:ext cx="472000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b="0" i="0" u="none" strike="noStrike" kern="1200" cap="none" spc="0" normalizeH="0" baseline="0" noProof="0" dirty="0">
                <a:ln>
                  <a:noFill/>
                </a:ln>
                <a:solidFill>
                  <a:srgbClr val="E44A67">
                    <a:lumMod val="75000"/>
                  </a:srgb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ROBOT LAURA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b="0" i="0" u="none" strike="noStrike" kern="1200" cap="none" spc="0" normalizeH="0" baseline="0" noProof="0" dirty="0">
                <a:ln>
                  <a:noFill/>
                </a:ln>
                <a:solidFill>
                  <a:srgbClr val="E44A67">
                    <a:lumMod val="75000"/>
                  </a:srgb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DURING COVID-19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11405032-5064-4389-AD4B-9E5447F79404}"/>
              </a:ext>
            </a:extLst>
          </p:cNvPr>
          <p:cNvSpPr txBox="1"/>
          <p:nvPr/>
        </p:nvSpPr>
        <p:spPr>
          <a:xfrm>
            <a:off x="1551924" y="3134209"/>
            <a:ext cx="3520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Creation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 </a:t>
            </a:r>
            <a:r>
              <a:rPr kumimoji="0" lang="pt-BR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of</a:t>
            </a: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LAURA DIGITAL EMERGENCY ROOM </a:t>
            </a:r>
            <a:r>
              <a:rPr kumimoji="0" lang="pt-BR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or</a:t>
            </a:r>
            <a:r>
              <a:rPr kumimoji="0" lang="pt-BR" sz="2400" b="0" i="0" u="none" strike="noStrike" kern="1200" cap="none" spc="0" normalizeH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 P.A DIGITAL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ontserrat Medium" panose="00000600000000000000" pitchFamily="2" charset="0"/>
              <a:ea typeface="+mn-ea"/>
              <a:cs typeface="+mn-cs"/>
            </a:endParaRPr>
          </a:p>
        </p:txBody>
      </p: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BEE9E025-43E8-4F5C-90CA-BF6046F76177}"/>
              </a:ext>
            </a:extLst>
          </p:cNvPr>
          <p:cNvCxnSpPr/>
          <p:nvPr/>
        </p:nvCxnSpPr>
        <p:spPr>
          <a:xfrm>
            <a:off x="1598229" y="2677007"/>
            <a:ext cx="3473967" cy="0"/>
          </a:xfrm>
          <a:prstGeom prst="line">
            <a:avLst/>
          </a:prstGeom>
          <a:ln w="28575" cap="rnd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1571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3" presetClass="entr" presetSubtype="28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27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6" presetClass="entr" presetSubtype="37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>
            <a:extLst>
              <a:ext uri="{FF2B5EF4-FFF2-40B4-BE49-F238E27FC236}">
                <a16:creationId xmlns:a16="http://schemas.microsoft.com/office/drawing/2014/main" id="{37841A60-DDCD-445F-A140-5697F3B5DA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49285" y="-278471"/>
            <a:ext cx="9377207" cy="6367920"/>
          </a:xfrm>
          <a:prstGeom prst="rect">
            <a:avLst/>
          </a:prstGeom>
        </p:spPr>
      </p:pic>
      <p:sp>
        <p:nvSpPr>
          <p:cNvPr id="50" name="Retângulo 49">
            <a:extLst>
              <a:ext uri="{FF2B5EF4-FFF2-40B4-BE49-F238E27FC236}">
                <a16:creationId xmlns:a16="http://schemas.microsoft.com/office/drawing/2014/main" id="{0B07551F-8356-4083-8E49-58044E81582B}"/>
              </a:ext>
            </a:extLst>
          </p:cNvPr>
          <p:cNvSpPr/>
          <p:nvPr/>
        </p:nvSpPr>
        <p:spPr>
          <a:xfrm rot="10800000">
            <a:off x="5659512" y="715881"/>
            <a:ext cx="6528179" cy="6858001"/>
          </a:xfrm>
          <a:prstGeom prst="rect">
            <a:avLst/>
          </a:prstGeom>
          <a:gradFill>
            <a:gsLst>
              <a:gs pos="0">
                <a:srgbClr val="E5E8ED">
                  <a:alpha val="0"/>
                </a:srgb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79F784DB-1642-4FB8-B824-665CE9245A01}"/>
              </a:ext>
            </a:extLst>
          </p:cNvPr>
          <p:cNvSpPr txBox="1"/>
          <p:nvPr/>
        </p:nvSpPr>
        <p:spPr>
          <a:xfrm>
            <a:off x="3816044" y="-50210"/>
            <a:ext cx="67374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72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 </a:t>
            </a:r>
            <a:r>
              <a:rPr lang="en-US" sz="60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DIGITAL EMERGENCY ROOM</a:t>
            </a:r>
            <a:endParaRPr lang="en-US" sz="4400" dirty="0">
              <a:solidFill>
                <a:prstClr val="black">
                  <a:lumMod val="85000"/>
                  <a:lumOff val="15000"/>
                </a:prstClr>
              </a:solidFill>
              <a:latin typeface="Bebas Neue" panose="020B0606020202050201" pitchFamily="34" charset="0"/>
            </a:endParaRP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062DEAE6-80E8-4655-9FCF-47DDCF6D0EAB}"/>
              </a:ext>
            </a:extLst>
          </p:cNvPr>
          <p:cNvSpPr txBox="1"/>
          <p:nvPr/>
        </p:nvSpPr>
        <p:spPr>
          <a:xfrm>
            <a:off x="6693929" y="1423767"/>
            <a:ext cx="52557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Developed in April 2020</a:t>
            </a:r>
            <a:endParaRPr kumimoji="0" lang="en-US" sz="2000" b="1" i="0" u="none" strike="noStrike" kern="1200" cap="none" spc="30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tserrat Medium" panose="00000600000000000000" pitchFamily="2" charset="0"/>
            </a:endParaRPr>
          </a:p>
        </p:txBody>
      </p:sp>
      <p:sp>
        <p:nvSpPr>
          <p:cNvPr id="25" name="Estrela: 5 Pontas 24">
            <a:extLst>
              <a:ext uri="{FF2B5EF4-FFF2-40B4-BE49-F238E27FC236}">
                <a16:creationId xmlns:a16="http://schemas.microsoft.com/office/drawing/2014/main" id="{643950A3-C20C-4061-A248-59BEF76818E4}"/>
              </a:ext>
            </a:extLst>
          </p:cNvPr>
          <p:cNvSpPr/>
          <p:nvPr/>
        </p:nvSpPr>
        <p:spPr>
          <a:xfrm>
            <a:off x="6409670" y="1468301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B17C465F-1D7B-4C7A-9627-82A12856F171}"/>
              </a:ext>
            </a:extLst>
          </p:cNvPr>
          <p:cNvSpPr txBox="1"/>
          <p:nvPr/>
        </p:nvSpPr>
        <p:spPr>
          <a:xfrm>
            <a:off x="6757724" y="1995335"/>
            <a:ext cx="52557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Avoid overcrowding hospitals</a:t>
            </a:r>
          </a:p>
        </p:txBody>
      </p:sp>
      <p:sp>
        <p:nvSpPr>
          <p:cNvPr id="29" name="Estrela: 5 Pontas 28">
            <a:extLst>
              <a:ext uri="{FF2B5EF4-FFF2-40B4-BE49-F238E27FC236}">
                <a16:creationId xmlns:a16="http://schemas.microsoft.com/office/drawing/2014/main" id="{66FA1503-EFF5-4907-BDC7-D478A61597D3}"/>
              </a:ext>
            </a:extLst>
          </p:cNvPr>
          <p:cNvSpPr/>
          <p:nvPr/>
        </p:nvSpPr>
        <p:spPr>
          <a:xfrm>
            <a:off x="6425715" y="2053394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2644DFC2-BB54-4A49-9E93-DF76195656CA}"/>
              </a:ext>
            </a:extLst>
          </p:cNvPr>
          <p:cNvSpPr txBox="1"/>
          <p:nvPr/>
        </p:nvSpPr>
        <p:spPr>
          <a:xfrm>
            <a:off x="6757724" y="2551546"/>
            <a:ext cx="52557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000" b="1" spc="300" dirty="0" err="1">
                <a:solidFill>
                  <a:prstClr val="black"/>
                </a:solidFill>
                <a:latin typeface="Montserrat Medium" panose="00000600000000000000" pitchFamily="2" charset="0"/>
              </a:rPr>
              <a:t>Chatbot</a:t>
            </a: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 - Virtual </a:t>
            </a:r>
            <a:r>
              <a:rPr lang="pt-BR" sz="2000" b="1" spc="300" dirty="0" err="1">
                <a:solidFill>
                  <a:prstClr val="black"/>
                </a:solidFill>
                <a:latin typeface="Montserrat Medium" panose="00000600000000000000" pitchFamily="2" charset="0"/>
              </a:rPr>
              <a:t>solution</a:t>
            </a: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 for </a:t>
            </a:r>
            <a:r>
              <a:rPr lang="pt-BR" sz="2000" b="1" spc="300" dirty="0" err="1">
                <a:solidFill>
                  <a:prstClr val="black"/>
                </a:solidFill>
                <a:latin typeface="Montserrat Medium" panose="00000600000000000000" pitchFamily="2" charset="0"/>
              </a:rPr>
              <a:t>triage</a:t>
            </a: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 of patients</a:t>
            </a:r>
            <a:endParaRPr lang="en-US" sz="2000" b="1" spc="300" dirty="0">
              <a:solidFill>
                <a:prstClr val="black"/>
              </a:solidFill>
              <a:latin typeface="Montserrat Medium" panose="00000600000000000000" pitchFamily="2" charset="0"/>
            </a:endParaRPr>
          </a:p>
        </p:txBody>
      </p:sp>
      <p:sp>
        <p:nvSpPr>
          <p:cNvPr id="32" name="Estrela: 5 Pontas 31">
            <a:extLst>
              <a:ext uri="{FF2B5EF4-FFF2-40B4-BE49-F238E27FC236}">
                <a16:creationId xmlns:a16="http://schemas.microsoft.com/office/drawing/2014/main" id="{2D82A4FB-7DC9-4703-9236-82F2C5DF1732}"/>
              </a:ext>
            </a:extLst>
          </p:cNvPr>
          <p:cNvSpPr/>
          <p:nvPr/>
        </p:nvSpPr>
        <p:spPr>
          <a:xfrm>
            <a:off x="6425715" y="2623974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9A07B95E-04F9-4E56-87AB-C98354D536C1}"/>
              </a:ext>
            </a:extLst>
          </p:cNvPr>
          <p:cNvSpPr txBox="1"/>
          <p:nvPr/>
        </p:nvSpPr>
        <p:spPr>
          <a:xfrm>
            <a:off x="6789808" y="3325325"/>
            <a:ext cx="52557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pt-BR" sz="2000" b="1" spc="300" dirty="0" err="1">
                <a:solidFill>
                  <a:prstClr val="black"/>
                </a:solidFill>
                <a:latin typeface="Montserrat Medium" panose="00000600000000000000" pitchFamily="2" charset="0"/>
              </a:rPr>
              <a:t>Monitoring</a:t>
            </a: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 </a:t>
            </a:r>
            <a:r>
              <a:rPr lang="pt-BR" sz="2000" b="1" spc="300" dirty="0" err="1">
                <a:solidFill>
                  <a:prstClr val="black"/>
                </a:solidFill>
                <a:latin typeface="Montserrat Medium" panose="00000600000000000000" pitchFamily="2" charset="0"/>
              </a:rPr>
              <a:t>the</a:t>
            </a: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 Evolution </a:t>
            </a:r>
            <a:r>
              <a:rPr lang="pt-BR" sz="2000" b="1" spc="300" dirty="0" err="1">
                <a:solidFill>
                  <a:prstClr val="black"/>
                </a:solidFill>
                <a:latin typeface="Montserrat Medium" panose="00000600000000000000" pitchFamily="2" charset="0"/>
              </a:rPr>
              <a:t>of</a:t>
            </a: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 covid </a:t>
            </a:r>
            <a:r>
              <a:rPr lang="pt-BR" sz="2000" b="1" spc="300" dirty="0" err="1">
                <a:solidFill>
                  <a:prstClr val="black"/>
                </a:solidFill>
                <a:latin typeface="Montserrat Medium" panose="00000600000000000000" pitchFamily="2" charset="0"/>
              </a:rPr>
              <a:t>symptoms</a:t>
            </a:r>
            <a:endParaRPr lang="en-US" sz="2000" b="1" spc="300" dirty="0">
              <a:solidFill>
                <a:prstClr val="black"/>
              </a:solidFill>
              <a:latin typeface="Montserrat Medium" panose="00000600000000000000" pitchFamily="2" charset="0"/>
            </a:endParaRPr>
          </a:p>
        </p:txBody>
      </p:sp>
      <p:sp>
        <p:nvSpPr>
          <p:cNvPr id="35" name="Estrela: 5 Pontas 34">
            <a:extLst>
              <a:ext uri="{FF2B5EF4-FFF2-40B4-BE49-F238E27FC236}">
                <a16:creationId xmlns:a16="http://schemas.microsoft.com/office/drawing/2014/main" id="{A68967A1-036E-4BEC-9EC2-C33BE827E4A8}"/>
              </a:ext>
            </a:extLst>
          </p:cNvPr>
          <p:cNvSpPr/>
          <p:nvPr/>
        </p:nvSpPr>
        <p:spPr>
          <a:xfrm>
            <a:off x="6457799" y="3397755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880B8A30-D5B9-4738-9A47-5C650CFD0BC9}"/>
              </a:ext>
            </a:extLst>
          </p:cNvPr>
          <p:cNvSpPr txBox="1"/>
          <p:nvPr/>
        </p:nvSpPr>
        <p:spPr>
          <a:xfrm>
            <a:off x="6805850" y="4099104"/>
            <a:ext cx="52557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000" b="1" spc="300" dirty="0" err="1">
                <a:solidFill>
                  <a:prstClr val="black"/>
                </a:solidFill>
                <a:latin typeface="Montserrat Medium" panose="00000600000000000000" pitchFamily="2" charset="0"/>
              </a:rPr>
              <a:t>Increased</a:t>
            </a: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 </a:t>
            </a:r>
            <a:r>
              <a:rPr lang="pt-BR" sz="2000" b="1" spc="300" dirty="0" err="1">
                <a:solidFill>
                  <a:prstClr val="black"/>
                </a:solidFill>
                <a:latin typeface="Montserrat Medium" panose="00000600000000000000" pitchFamily="2" charset="0"/>
              </a:rPr>
              <a:t>acess</a:t>
            </a: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 to </a:t>
            </a:r>
            <a:r>
              <a:rPr lang="pt-BR" sz="2000" b="1" spc="300" dirty="0" err="1">
                <a:solidFill>
                  <a:prstClr val="black"/>
                </a:solidFill>
                <a:latin typeface="Montserrat Medium" panose="00000600000000000000" pitchFamily="2" charset="0"/>
              </a:rPr>
              <a:t>health</a:t>
            </a: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 in a </a:t>
            </a:r>
            <a:r>
              <a:rPr lang="pt-BR" sz="2000" b="1" spc="300" dirty="0" err="1">
                <a:solidFill>
                  <a:prstClr val="black"/>
                </a:solidFill>
                <a:latin typeface="Montserrat Medium" panose="00000600000000000000" pitchFamily="2" charset="0"/>
              </a:rPr>
              <a:t>coordinated</a:t>
            </a:r>
            <a:r>
              <a:rPr lang="pt-BR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 </a:t>
            </a:r>
            <a:r>
              <a:rPr lang="pt-BR" sz="2000" b="1" spc="300" dirty="0" err="1">
                <a:solidFill>
                  <a:prstClr val="black"/>
                </a:solidFill>
                <a:latin typeface="Montserrat Medium" panose="00000600000000000000" pitchFamily="2" charset="0"/>
              </a:rPr>
              <a:t>manner</a:t>
            </a:r>
            <a:endParaRPr lang="en-US" sz="2000" b="1" spc="300" dirty="0">
              <a:solidFill>
                <a:prstClr val="black"/>
              </a:solidFill>
              <a:latin typeface="Montserrat Medium" panose="00000600000000000000" pitchFamily="2" charset="0"/>
            </a:endParaRPr>
          </a:p>
        </p:txBody>
      </p:sp>
      <p:sp>
        <p:nvSpPr>
          <p:cNvPr id="38" name="Estrela: 5 Pontas 37">
            <a:extLst>
              <a:ext uri="{FF2B5EF4-FFF2-40B4-BE49-F238E27FC236}">
                <a16:creationId xmlns:a16="http://schemas.microsoft.com/office/drawing/2014/main" id="{ABB3AF72-6693-46A8-900E-51808F5358AB}"/>
              </a:ext>
            </a:extLst>
          </p:cNvPr>
          <p:cNvSpPr/>
          <p:nvPr/>
        </p:nvSpPr>
        <p:spPr>
          <a:xfrm>
            <a:off x="6473841" y="4186057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75C7557D-92E9-432B-A2A8-A85DAD34B623}"/>
              </a:ext>
            </a:extLst>
          </p:cNvPr>
          <p:cNvSpPr txBox="1"/>
          <p:nvPr/>
        </p:nvSpPr>
        <p:spPr>
          <a:xfrm>
            <a:off x="6821892" y="4949623"/>
            <a:ext cx="52557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Telemedicine</a:t>
            </a:r>
          </a:p>
        </p:txBody>
      </p:sp>
      <p:sp>
        <p:nvSpPr>
          <p:cNvPr id="41" name="Estrela: 5 Pontas 40">
            <a:extLst>
              <a:ext uri="{FF2B5EF4-FFF2-40B4-BE49-F238E27FC236}">
                <a16:creationId xmlns:a16="http://schemas.microsoft.com/office/drawing/2014/main" id="{BD1BFCC4-245D-43F6-94FC-EE001BFC218B}"/>
              </a:ext>
            </a:extLst>
          </p:cNvPr>
          <p:cNvSpPr/>
          <p:nvPr/>
        </p:nvSpPr>
        <p:spPr>
          <a:xfrm>
            <a:off x="6489883" y="4974349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D13EB1AD-C4BB-464C-8100-0499CCB8056B}"/>
              </a:ext>
            </a:extLst>
          </p:cNvPr>
          <p:cNvSpPr txBox="1"/>
          <p:nvPr/>
        </p:nvSpPr>
        <p:spPr>
          <a:xfrm>
            <a:off x="6808741" y="5434233"/>
            <a:ext cx="52557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Prevents the spread of the coviD-19 virus</a:t>
            </a:r>
          </a:p>
        </p:txBody>
      </p:sp>
      <p:sp>
        <p:nvSpPr>
          <p:cNvPr id="44" name="Estrela: 5 Pontas 43">
            <a:extLst>
              <a:ext uri="{FF2B5EF4-FFF2-40B4-BE49-F238E27FC236}">
                <a16:creationId xmlns:a16="http://schemas.microsoft.com/office/drawing/2014/main" id="{ED2D873C-0E98-4581-A274-FA0A2ABFB81C}"/>
              </a:ext>
            </a:extLst>
          </p:cNvPr>
          <p:cNvSpPr/>
          <p:nvPr/>
        </p:nvSpPr>
        <p:spPr>
          <a:xfrm>
            <a:off x="6489883" y="5544931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ADEB7DFB-5414-4F39-BCC7-015F1FB56B35}"/>
              </a:ext>
            </a:extLst>
          </p:cNvPr>
          <p:cNvSpPr txBox="1"/>
          <p:nvPr/>
        </p:nvSpPr>
        <p:spPr>
          <a:xfrm>
            <a:off x="-8746" y="6646519"/>
            <a:ext cx="16967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rPr>
              <a:t>Fonte: MedicalNewsToday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A514E1F2-943B-4792-B8B8-8F8FCFCED4C9}"/>
              </a:ext>
            </a:extLst>
          </p:cNvPr>
          <p:cNvSpPr txBox="1"/>
          <p:nvPr/>
        </p:nvSpPr>
        <p:spPr>
          <a:xfrm>
            <a:off x="10438548" y="536734"/>
            <a:ext cx="15168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(LAURA,2022).</a:t>
            </a:r>
          </a:p>
        </p:txBody>
      </p:sp>
    </p:spTree>
    <p:extLst>
      <p:ext uri="{BB962C8B-B14F-4D97-AF65-F5344CB8AC3E}">
        <p14:creationId xmlns:p14="http://schemas.microsoft.com/office/powerpoint/2010/main" val="14938868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"/>
                            </p:stCondLst>
                            <p:childTnLst>
                              <p:par>
                                <p:cTn id="12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750"/>
                            </p:stCondLst>
                            <p:childTnLst>
                              <p:par>
                                <p:cTn id="36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5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00"/>
                            </p:stCondLst>
                            <p:childTnLst>
                              <p:par>
                                <p:cTn id="48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250"/>
                            </p:stCondLst>
                            <p:childTnLst>
                              <p:par>
                                <p:cTn id="60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750"/>
                            </p:stCondLst>
                            <p:childTnLst>
                              <p:par>
                                <p:cTn id="6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000"/>
                            </p:stCondLst>
                            <p:childTnLst>
                              <p:par>
                                <p:cTn id="72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500"/>
                            </p:stCondLst>
                            <p:childTnLst>
                              <p:par>
                                <p:cTn id="7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750"/>
                            </p:stCondLst>
                            <p:childTnLst>
                              <p:par>
                                <p:cTn id="84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 animBg="1"/>
      <p:bldP spid="28" grpId="0"/>
      <p:bldP spid="29" grpId="0" animBg="1"/>
      <p:bldP spid="31" grpId="0"/>
      <p:bldP spid="32" grpId="0" animBg="1"/>
      <p:bldP spid="34" grpId="0"/>
      <p:bldP spid="35" grpId="0" animBg="1"/>
      <p:bldP spid="37" grpId="0"/>
      <p:bldP spid="38" grpId="0" animBg="1"/>
      <p:bldP spid="40" grpId="0"/>
      <p:bldP spid="41" grpId="0" animBg="1"/>
      <p:bldP spid="43" grpId="0"/>
      <p:bldP spid="4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orma livre: Forma 29">
            <a:extLst>
              <a:ext uri="{FF2B5EF4-FFF2-40B4-BE49-F238E27FC236}">
                <a16:creationId xmlns:a16="http://schemas.microsoft.com/office/drawing/2014/main" id="{9E5AC142-8436-498A-9B1F-4E265AB8FC89}"/>
              </a:ext>
            </a:extLst>
          </p:cNvPr>
          <p:cNvSpPr/>
          <p:nvPr/>
        </p:nvSpPr>
        <p:spPr>
          <a:xfrm>
            <a:off x="2493662" y="-1763486"/>
            <a:ext cx="3269519" cy="3075224"/>
          </a:xfrm>
          <a:custGeom>
            <a:avLst/>
            <a:gdLst>
              <a:gd name="connsiteX0" fmla="*/ 2731480 w 2731480"/>
              <a:gd name="connsiteY0" fmla="*/ 2939143 h 2939143"/>
              <a:gd name="connsiteX1" fmla="*/ 151566 w 2731480"/>
              <a:gd name="connsiteY1" fmla="*/ 1992086 h 2939143"/>
              <a:gd name="connsiteX2" fmla="*/ 314851 w 2731480"/>
              <a:gd name="connsiteY2" fmla="*/ 359229 h 2939143"/>
              <a:gd name="connsiteX3" fmla="*/ 412823 w 2731480"/>
              <a:gd name="connsiteY3" fmla="*/ 0 h 2939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31480" h="2939143">
                <a:moveTo>
                  <a:pt x="2731480" y="2939143"/>
                </a:moveTo>
                <a:cubicBezTo>
                  <a:pt x="1642908" y="2680607"/>
                  <a:pt x="554337" y="2422072"/>
                  <a:pt x="151566" y="1992086"/>
                </a:cubicBezTo>
                <a:cubicBezTo>
                  <a:pt x="-251205" y="1562100"/>
                  <a:pt x="271308" y="691243"/>
                  <a:pt x="314851" y="359229"/>
                </a:cubicBezTo>
                <a:cubicBezTo>
                  <a:pt x="358394" y="27215"/>
                  <a:pt x="385608" y="13607"/>
                  <a:pt x="412823" y="0"/>
                </a:cubicBez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31" name="Forma livre: Forma 30">
            <a:extLst>
              <a:ext uri="{FF2B5EF4-FFF2-40B4-BE49-F238E27FC236}">
                <a16:creationId xmlns:a16="http://schemas.microsoft.com/office/drawing/2014/main" id="{9F60CA1D-6A25-4761-93EE-02AA8A7CE0EA}"/>
              </a:ext>
            </a:extLst>
          </p:cNvPr>
          <p:cNvSpPr/>
          <p:nvPr/>
        </p:nvSpPr>
        <p:spPr>
          <a:xfrm>
            <a:off x="6335486" y="-1861457"/>
            <a:ext cx="947285" cy="2808514"/>
          </a:xfrm>
          <a:custGeom>
            <a:avLst/>
            <a:gdLst>
              <a:gd name="connsiteX0" fmla="*/ 0 w 947285"/>
              <a:gd name="connsiteY0" fmla="*/ 2808514 h 2808514"/>
              <a:gd name="connsiteX1" fmla="*/ 947057 w 947285"/>
              <a:gd name="connsiteY1" fmla="*/ 1469571 h 2808514"/>
              <a:gd name="connsiteX2" fmla="*/ 97971 w 947285"/>
              <a:gd name="connsiteY2" fmla="*/ 0 h 2808514"/>
              <a:gd name="connsiteX3" fmla="*/ 97971 w 947285"/>
              <a:gd name="connsiteY3" fmla="*/ 0 h 2808514"/>
              <a:gd name="connsiteX4" fmla="*/ 130628 w 947285"/>
              <a:gd name="connsiteY4" fmla="*/ 0 h 2808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47285" h="2808514">
                <a:moveTo>
                  <a:pt x="0" y="2808514"/>
                </a:moveTo>
                <a:cubicBezTo>
                  <a:pt x="465364" y="2373085"/>
                  <a:pt x="930728" y="1937657"/>
                  <a:pt x="947057" y="1469571"/>
                </a:cubicBezTo>
                <a:cubicBezTo>
                  <a:pt x="963386" y="1001485"/>
                  <a:pt x="97971" y="0"/>
                  <a:pt x="97971" y="0"/>
                </a:cubicBezTo>
                <a:lnTo>
                  <a:pt x="97971" y="0"/>
                </a:lnTo>
                <a:lnTo>
                  <a:pt x="130628" y="0"/>
                </a:ln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32" name="Forma livre: Forma 31">
            <a:extLst>
              <a:ext uri="{FF2B5EF4-FFF2-40B4-BE49-F238E27FC236}">
                <a16:creationId xmlns:a16="http://schemas.microsoft.com/office/drawing/2014/main" id="{44378572-A8CF-4CB5-B6ED-35167024C53E}"/>
              </a:ext>
            </a:extLst>
          </p:cNvPr>
          <p:cNvSpPr/>
          <p:nvPr/>
        </p:nvSpPr>
        <p:spPr>
          <a:xfrm>
            <a:off x="7119257" y="-1894114"/>
            <a:ext cx="3003617" cy="3298371"/>
          </a:xfrm>
          <a:custGeom>
            <a:avLst/>
            <a:gdLst>
              <a:gd name="connsiteX0" fmla="*/ 0 w 3003617"/>
              <a:gd name="connsiteY0" fmla="*/ 3298371 h 3298371"/>
              <a:gd name="connsiteX1" fmla="*/ 2775857 w 3003617"/>
              <a:gd name="connsiteY1" fmla="*/ 2481943 h 3298371"/>
              <a:gd name="connsiteX2" fmla="*/ 2645229 w 3003617"/>
              <a:gd name="connsiteY2" fmla="*/ 0 h 32983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03617" h="3298371">
                <a:moveTo>
                  <a:pt x="0" y="3298371"/>
                </a:moveTo>
                <a:cubicBezTo>
                  <a:pt x="1167493" y="3165021"/>
                  <a:pt x="2334986" y="3031671"/>
                  <a:pt x="2775857" y="2481943"/>
                </a:cubicBezTo>
                <a:cubicBezTo>
                  <a:pt x="3216728" y="1932215"/>
                  <a:pt x="2930978" y="966107"/>
                  <a:pt x="2645229" y="0"/>
                </a:cubicBez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8074AA83-3011-4E06-9839-86C21A86EE20}"/>
              </a:ext>
            </a:extLst>
          </p:cNvPr>
          <p:cNvSpPr/>
          <p:nvPr/>
        </p:nvSpPr>
        <p:spPr>
          <a:xfrm>
            <a:off x="1199441" y="4697781"/>
            <a:ext cx="2161309" cy="14071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 Medium" panose="00000600000000000000" pitchFamily="2" charset="0"/>
              </a:rPr>
              <a:t>WHATSAPP</a:t>
            </a:r>
          </a:p>
          <a:p>
            <a:pPr algn="ctr"/>
            <a:endParaRPr lang="pt-BR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Montserrat Medium" panose="00000600000000000000" pitchFamily="2" charset="0"/>
            </a:endParaRPr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6AE1F400-5EC2-4EC2-ADCE-B2B760A1F7DA}"/>
              </a:ext>
            </a:extLst>
          </p:cNvPr>
          <p:cNvSpPr/>
          <p:nvPr/>
        </p:nvSpPr>
        <p:spPr>
          <a:xfrm>
            <a:off x="8194605" y="4697781"/>
            <a:ext cx="3280185" cy="14071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WIDGET </a:t>
            </a:r>
          </a:p>
          <a:p>
            <a:pPr algn="ctr"/>
            <a:r>
              <a:rPr lang="pt-BR" dirty="0"/>
              <a:t>INTEGRATED TO WEBSITE  </a:t>
            </a:r>
          </a:p>
          <a:p>
            <a:pPr algn="ctr"/>
            <a:endParaRPr lang="pt-BR" sz="3600" dirty="0">
              <a:latin typeface="techenfim-engenharia" pitchFamily="2" charset="0"/>
            </a:endParaRPr>
          </a:p>
          <a:p>
            <a:pPr algn="ctr"/>
            <a:endParaRPr lang="pt-PT" dirty="0"/>
          </a:p>
        </p:txBody>
      </p:sp>
      <p:sp>
        <p:nvSpPr>
          <p:cNvPr id="26" name="Forma livre: Forma 25">
            <a:extLst>
              <a:ext uri="{FF2B5EF4-FFF2-40B4-BE49-F238E27FC236}">
                <a16:creationId xmlns:a16="http://schemas.microsoft.com/office/drawing/2014/main" id="{24CE57B7-A552-4283-9440-C5B231B62A3F}"/>
              </a:ext>
            </a:extLst>
          </p:cNvPr>
          <p:cNvSpPr/>
          <p:nvPr/>
        </p:nvSpPr>
        <p:spPr>
          <a:xfrm>
            <a:off x="2450225" y="2828792"/>
            <a:ext cx="3521083" cy="1662546"/>
          </a:xfrm>
          <a:custGeom>
            <a:avLst/>
            <a:gdLst>
              <a:gd name="connsiteX0" fmla="*/ 3519054 w 3519054"/>
              <a:gd name="connsiteY0" fmla="*/ 0 h 1565564"/>
              <a:gd name="connsiteX1" fmla="*/ 2840182 w 3519054"/>
              <a:gd name="connsiteY1" fmla="*/ 623455 h 1565564"/>
              <a:gd name="connsiteX2" fmla="*/ 1177636 w 3519054"/>
              <a:gd name="connsiteY2" fmla="*/ 360218 h 1565564"/>
              <a:gd name="connsiteX3" fmla="*/ 0 w 3519054"/>
              <a:gd name="connsiteY3" fmla="*/ 1565564 h 15655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19054" h="1565564">
                <a:moveTo>
                  <a:pt x="3519054" y="0"/>
                </a:moveTo>
                <a:cubicBezTo>
                  <a:pt x="3374736" y="281709"/>
                  <a:pt x="3230418" y="563419"/>
                  <a:pt x="2840182" y="623455"/>
                </a:cubicBezTo>
                <a:cubicBezTo>
                  <a:pt x="2449946" y="683491"/>
                  <a:pt x="1651000" y="203200"/>
                  <a:pt x="1177636" y="360218"/>
                </a:cubicBezTo>
                <a:cubicBezTo>
                  <a:pt x="704272" y="517236"/>
                  <a:pt x="352136" y="1041400"/>
                  <a:pt x="0" y="1565564"/>
                </a:cubicBez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27" name="Forma livre: Forma 26">
            <a:extLst>
              <a:ext uri="{FF2B5EF4-FFF2-40B4-BE49-F238E27FC236}">
                <a16:creationId xmlns:a16="http://schemas.microsoft.com/office/drawing/2014/main" id="{6DBB6974-9D1E-4217-A247-A7D59C2F64D0}"/>
              </a:ext>
            </a:extLst>
          </p:cNvPr>
          <p:cNvSpPr/>
          <p:nvPr/>
        </p:nvSpPr>
        <p:spPr>
          <a:xfrm>
            <a:off x="6009493" y="2865222"/>
            <a:ext cx="3643746" cy="1662546"/>
          </a:xfrm>
          <a:custGeom>
            <a:avLst/>
            <a:gdLst>
              <a:gd name="connsiteX0" fmla="*/ 0 w 3643746"/>
              <a:gd name="connsiteY0" fmla="*/ 0 h 1662546"/>
              <a:gd name="connsiteX1" fmla="*/ 609600 w 3643746"/>
              <a:gd name="connsiteY1" fmla="*/ 512618 h 1662546"/>
              <a:gd name="connsiteX2" fmla="*/ 3075709 w 3643746"/>
              <a:gd name="connsiteY2" fmla="*/ 290946 h 1662546"/>
              <a:gd name="connsiteX3" fmla="*/ 3643746 w 3643746"/>
              <a:gd name="connsiteY3" fmla="*/ 1662546 h 1662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43746" h="1662546">
                <a:moveTo>
                  <a:pt x="0" y="0"/>
                </a:moveTo>
                <a:cubicBezTo>
                  <a:pt x="48491" y="232063"/>
                  <a:pt x="96982" y="464127"/>
                  <a:pt x="609600" y="512618"/>
                </a:cubicBezTo>
                <a:cubicBezTo>
                  <a:pt x="1122218" y="561109"/>
                  <a:pt x="2570018" y="99291"/>
                  <a:pt x="3075709" y="290946"/>
                </a:cubicBezTo>
                <a:cubicBezTo>
                  <a:pt x="3581400" y="482601"/>
                  <a:pt x="3612573" y="1072573"/>
                  <a:pt x="3643746" y="1662546"/>
                </a:cubicBez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24187D07-652D-4D2B-85D5-78DBB1DA4BD5}"/>
              </a:ext>
            </a:extLst>
          </p:cNvPr>
          <p:cNvGrpSpPr/>
          <p:nvPr/>
        </p:nvGrpSpPr>
        <p:grpSpPr>
          <a:xfrm>
            <a:off x="4146247" y="785473"/>
            <a:ext cx="3646066" cy="2143340"/>
            <a:chOff x="4272967" y="444467"/>
            <a:chExt cx="3646066" cy="2143340"/>
          </a:xfrm>
          <a:solidFill>
            <a:srgbClr val="E18C30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grpSp>
          <p:nvGrpSpPr>
            <p:cNvPr id="9" name="Agrupar 8">
              <a:extLst>
                <a:ext uri="{FF2B5EF4-FFF2-40B4-BE49-F238E27FC236}">
                  <a16:creationId xmlns:a16="http://schemas.microsoft.com/office/drawing/2014/main" id="{4734B2CD-9693-42AB-AE62-7F3B4FC1DD86}"/>
                </a:ext>
              </a:extLst>
            </p:cNvPr>
            <p:cNvGrpSpPr/>
            <p:nvPr/>
          </p:nvGrpSpPr>
          <p:grpSpPr>
            <a:xfrm>
              <a:off x="4272967" y="444467"/>
              <a:ext cx="3646066" cy="2136686"/>
              <a:chOff x="4155440" y="3357541"/>
              <a:chExt cx="2956560" cy="1732619"/>
            </a:xfrm>
            <a:grpFill/>
          </p:grpSpPr>
          <p:sp>
            <p:nvSpPr>
              <p:cNvPr id="11" name="Retângulo: Cantos Arredondados 10">
                <a:extLst>
                  <a:ext uri="{FF2B5EF4-FFF2-40B4-BE49-F238E27FC236}">
                    <a16:creationId xmlns:a16="http://schemas.microsoft.com/office/drawing/2014/main" id="{C59CBD92-455C-4268-9CF6-16871FE48922}"/>
                  </a:ext>
                </a:extLst>
              </p:cNvPr>
              <p:cNvSpPr/>
              <p:nvPr/>
            </p:nvSpPr>
            <p:spPr>
              <a:xfrm>
                <a:off x="4155440" y="4277360"/>
                <a:ext cx="2956560" cy="812800"/>
              </a:xfrm>
              <a:prstGeom prst="roundRect">
                <a:avLst>
                  <a:gd name="adj" fmla="val 50000"/>
                </a:avLst>
              </a:prstGeom>
              <a:grpFill/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" name="Elipse 2">
                <a:extLst>
                  <a:ext uri="{FF2B5EF4-FFF2-40B4-BE49-F238E27FC236}">
                    <a16:creationId xmlns:a16="http://schemas.microsoft.com/office/drawing/2014/main" id="{295ACA6A-0F6E-4350-B1C7-3956AE3C31D5}"/>
                  </a:ext>
                </a:extLst>
              </p:cNvPr>
              <p:cNvSpPr/>
              <p:nvPr/>
            </p:nvSpPr>
            <p:spPr>
              <a:xfrm>
                <a:off x="4582160" y="3789680"/>
                <a:ext cx="894080" cy="894080"/>
              </a:xfrm>
              <a:prstGeom prst="ellipse">
                <a:avLst/>
              </a:prstGeom>
              <a:grpFill/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" name="Elipse 3">
                <a:extLst>
                  <a:ext uri="{FF2B5EF4-FFF2-40B4-BE49-F238E27FC236}">
                    <a16:creationId xmlns:a16="http://schemas.microsoft.com/office/drawing/2014/main" id="{9C2266D9-EAB9-4652-96BD-B34A91F4B501}"/>
                  </a:ext>
                </a:extLst>
              </p:cNvPr>
              <p:cNvSpPr/>
              <p:nvPr/>
            </p:nvSpPr>
            <p:spPr>
              <a:xfrm>
                <a:off x="5137090" y="3357541"/>
                <a:ext cx="1625600" cy="1625600"/>
              </a:xfrm>
              <a:prstGeom prst="ellipse">
                <a:avLst/>
              </a:prstGeom>
              <a:grpFill/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3FD585F5-DBE4-4871-9482-82756E12EB1F}"/>
                </a:ext>
              </a:extLst>
            </p:cNvPr>
            <p:cNvSpPr txBox="1"/>
            <p:nvPr/>
          </p:nvSpPr>
          <p:spPr>
            <a:xfrm>
              <a:off x="4700276" y="1664477"/>
              <a:ext cx="2791448" cy="92333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5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 digital E.R</a:t>
              </a:r>
            </a:p>
          </p:txBody>
        </p:sp>
      </p:grpSp>
      <p:sp>
        <p:nvSpPr>
          <p:cNvPr id="3" name="CaixaDeTexto 2">
            <a:extLst>
              <a:ext uri="{FF2B5EF4-FFF2-40B4-BE49-F238E27FC236}">
                <a16:creationId xmlns:a16="http://schemas.microsoft.com/office/drawing/2014/main" id="{FB29E460-9B34-4431-85F4-115C8FCFA464}"/>
              </a:ext>
            </a:extLst>
          </p:cNvPr>
          <p:cNvSpPr txBox="1"/>
          <p:nvPr/>
        </p:nvSpPr>
        <p:spPr>
          <a:xfrm>
            <a:off x="9728147" y="6488668"/>
            <a:ext cx="2431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(</a:t>
            </a:r>
            <a:r>
              <a:rPr lang="pt-PT" dirty="0" err="1"/>
              <a:t>Morales</a:t>
            </a:r>
            <a:r>
              <a:rPr lang="pt-PT" dirty="0"/>
              <a:t>, </a:t>
            </a:r>
            <a:r>
              <a:rPr lang="pt-PT" dirty="0" err="1"/>
              <a:t>et</a:t>
            </a:r>
            <a:r>
              <a:rPr lang="pt-PT" dirty="0"/>
              <a:t> al., 2021)</a:t>
            </a:r>
          </a:p>
        </p:txBody>
      </p:sp>
      <p:pic>
        <p:nvPicPr>
          <p:cNvPr id="4" name="Gráfico 3" descr="smartphone com preenchimento sólido">
            <a:extLst>
              <a:ext uri="{FF2B5EF4-FFF2-40B4-BE49-F238E27FC236}">
                <a16:creationId xmlns:a16="http://schemas.microsoft.com/office/drawing/2014/main" id="{F457849A-9FA9-4CD0-ACC0-722197D65A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06087" y="5333538"/>
            <a:ext cx="948015" cy="771369"/>
          </a:xfrm>
          <a:prstGeom prst="rect">
            <a:avLst/>
          </a:prstGeom>
        </p:spPr>
      </p:pic>
      <p:pic>
        <p:nvPicPr>
          <p:cNvPr id="6" name="Gráfico 5" descr="Cidade com preenchimento sólido">
            <a:extLst>
              <a:ext uri="{FF2B5EF4-FFF2-40B4-BE49-F238E27FC236}">
                <a16:creationId xmlns:a16="http://schemas.microsoft.com/office/drawing/2014/main" id="{89629B00-9A33-494F-8F7E-BBFA69C6F0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377497" y="526202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827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2" grpId="0" animBg="1"/>
      <p:bldP spid="14" grpId="0" animBg="1"/>
      <p:bldP spid="15" grpId="0" animBg="1"/>
      <p:bldP spid="26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orma livre: Forma 16">
            <a:extLst>
              <a:ext uri="{FF2B5EF4-FFF2-40B4-BE49-F238E27FC236}">
                <a16:creationId xmlns:a16="http://schemas.microsoft.com/office/drawing/2014/main" id="{CA6158E1-6657-4E48-83D0-F8905B982EE5}"/>
              </a:ext>
            </a:extLst>
          </p:cNvPr>
          <p:cNvSpPr/>
          <p:nvPr/>
        </p:nvSpPr>
        <p:spPr>
          <a:xfrm>
            <a:off x="4353636" y="1312867"/>
            <a:ext cx="1335895" cy="1157378"/>
          </a:xfrm>
          <a:custGeom>
            <a:avLst/>
            <a:gdLst>
              <a:gd name="connsiteX0" fmla="*/ 0 w 1323833"/>
              <a:gd name="connsiteY0" fmla="*/ 1241946 h 1241946"/>
              <a:gd name="connsiteX1" fmla="*/ 423080 w 1323833"/>
              <a:gd name="connsiteY1" fmla="*/ 709683 h 1241946"/>
              <a:gd name="connsiteX2" fmla="*/ 1050877 w 1323833"/>
              <a:gd name="connsiteY2" fmla="*/ 627797 h 1241946"/>
              <a:gd name="connsiteX3" fmla="*/ 1323833 w 1323833"/>
              <a:gd name="connsiteY3" fmla="*/ 0 h 12419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23833" h="1241946">
                <a:moveTo>
                  <a:pt x="0" y="1241946"/>
                </a:moveTo>
                <a:cubicBezTo>
                  <a:pt x="123967" y="1026993"/>
                  <a:pt x="247934" y="812041"/>
                  <a:pt x="423080" y="709683"/>
                </a:cubicBezTo>
                <a:cubicBezTo>
                  <a:pt x="598226" y="607325"/>
                  <a:pt x="900752" y="746077"/>
                  <a:pt x="1050877" y="627797"/>
                </a:cubicBezTo>
                <a:cubicBezTo>
                  <a:pt x="1201002" y="509517"/>
                  <a:pt x="1262417" y="254758"/>
                  <a:pt x="1323833" y="0"/>
                </a:cubicBez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21" name="Forma livre: Forma 20">
            <a:extLst>
              <a:ext uri="{FF2B5EF4-FFF2-40B4-BE49-F238E27FC236}">
                <a16:creationId xmlns:a16="http://schemas.microsoft.com/office/drawing/2014/main" id="{89A7B565-132D-418E-87AF-2AA42F041688}"/>
              </a:ext>
            </a:extLst>
          </p:cNvPr>
          <p:cNvSpPr/>
          <p:nvPr/>
        </p:nvSpPr>
        <p:spPr>
          <a:xfrm>
            <a:off x="2606722" y="1282890"/>
            <a:ext cx="1774209" cy="1132764"/>
          </a:xfrm>
          <a:custGeom>
            <a:avLst/>
            <a:gdLst>
              <a:gd name="connsiteX0" fmla="*/ 1774209 w 1774209"/>
              <a:gd name="connsiteY0" fmla="*/ 1132764 h 1132764"/>
              <a:gd name="connsiteX1" fmla="*/ 1119117 w 1774209"/>
              <a:gd name="connsiteY1" fmla="*/ 545910 h 1132764"/>
              <a:gd name="connsiteX2" fmla="*/ 272956 w 1774209"/>
              <a:gd name="connsiteY2" fmla="*/ 655092 h 1132764"/>
              <a:gd name="connsiteX3" fmla="*/ 0 w 1774209"/>
              <a:gd name="connsiteY3" fmla="*/ 0 h 1132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74209" h="1132764">
                <a:moveTo>
                  <a:pt x="1774209" y="1132764"/>
                </a:moveTo>
                <a:cubicBezTo>
                  <a:pt x="1571767" y="879143"/>
                  <a:pt x="1369326" y="625522"/>
                  <a:pt x="1119117" y="545910"/>
                </a:cubicBezTo>
                <a:cubicBezTo>
                  <a:pt x="868908" y="466298"/>
                  <a:pt x="459475" y="746077"/>
                  <a:pt x="272956" y="655092"/>
                </a:cubicBezTo>
                <a:cubicBezTo>
                  <a:pt x="86437" y="564107"/>
                  <a:pt x="43218" y="282053"/>
                  <a:pt x="0" y="0"/>
                </a:cubicBez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3" name="Forma livre: Forma 2">
            <a:extLst>
              <a:ext uri="{FF2B5EF4-FFF2-40B4-BE49-F238E27FC236}">
                <a16:creationId xmlns:a16="http://schemas.microsoft.com/office/drawing/2014/main" id="{8EF40F06-22D6-41E3-BCF5-84A93D11EA3A}"/>
              </a:ext>
            </a:extLst>
          </p:cNvPr>
          <p:cNvSpPr/>
          <p:nvPr/>
        </p:nvSpPr>
        <p:spPr>
          <a:xfrm>
            <a:off x="9370191" y="1202636"/>
            <a:ext cx="752683" cy="3055465"/>
          </a:xfrm>
          <a:custGeom>
            <a:avLst/>
            <a:gdLst>
              <a:gd name="connsiteX0" fmla="*/ 428902 w 971533"/>
              <a:gd name="connsiteY0" fmla="*/ 3389233 h 3389233"/>
              <a:gd name="connsiteX1" fmla="*/ 961164 w 971533"/>
              <a:gd name="connsiteY1" fmla="*/ 2966153 h 3389233"/>
              <a:gd name="connsiteX2" fmla="*/ 5821 w 971533"/>
              <a:gd name="connsiteY2" fmla="*/ 1601377 h 3389233"/>
              <a:gd name="connsiteX3" fmla="*/ 565379 w 971533"/>
              <a:gd name="connsiteY3" fmla="*/ 195657 h 3389233"/>
              <a:gd name="connsiteX4" fmla="*/ 674561 w 971533"/>
              <a:gd name="connsiteY4" fmla="*/ 45532 h 33892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71533" h="3389233">
                <a:moveTo>
                  <a:pt x="428902" y="3389233"/>
                </a:moveTo>
                <a:cubicBezTo>
                  <a:pt x="730290" y="3326681"/>
                  <a:pt x="1031678" y="3264129"/>
                  <a:pt x="961164" y="2966153"/>
                </a:cubicBezTo>
                <a:cubicBezTo>
                  <a:pt x="890651" y="2668177"/>
                  <a:pt x="71785" y="2063126"/>
                  <a:pt x="5821" y="1601377"/>
                </a:cubicBezTo>
                <a:cubicBezTo>
                  <a:pt x="-60143" y="1139628"/>
                  <a:pt x="453922" y="454964"/>
                  <a:pt x="565379" y="195657"/>
                </a:cubicBezTo>
                <a:cubicBezTo>
                  <a:pt x="676836" y="-63650"/>
                  <a:pt x="675698" y="-9059"/>
                  <a:pt x="674561" y="45532"/>
                </a:cubicBez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6" name="Forma livre: Forma 5">
            <a:extLst>
              <a:ext uri="{FF2B5EF4-FFF2-40B4-BE49-F238E27FC236}">
                <a16:creationId xmlns:a16="http://schemas.microsoft.com/office/drawing/2014/main" id="{790C56BC-2E5A-4BDC-A479-C8E6CCBEA95C}"/>
              </a:ext>
            </a:extLst>
          </p:cNvPr>
          <p:cNvSpPr/>
          <p:nvPr/>
        </p:nvSpPr>
        <p:spPr>
          <a:xfrm>
            <a:off x="5356829" y="2883108"/>
            <a:ext cx="1534057" cy="1306755"/>
          </a:xfrm>
          <a:custGeom>
            <a:avLst/>
            <a:gdLst>
              <a:gd name="connsiteX0" fmla="*/ 1173707 w 1786624"/>
              <a:gd name="connsiteY0" fmla="*/ 1269242 h 1269242"/>
              <a:gd name="connsiteX1" fmla="*/ 1733265 w 1786624"/>
              <a:gd name="connsiteY1" fmla="*/ 532263 h 1269242"/>
              <a:gd name="connsiteX2" fmla="*/ 0 w 1786624"/>
              <a:gd name="connsiteY2" fmla="*/ 0 h 1269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786624" h="1269242">
                <a:moveTo>
                  <a:pt x="1173707" y="1269242"/>
                </a:moveTo>
                <a:cubicBezTo>
                  <a:pt x="1551295" y="1006522"/>
                  <a:pt x="1928883" y="743803"/>
                  <a:pt x="1733265" y="532263"/>
                </a:cubicBezTo>
                <a:cubicBezTo>
                  <a:pt x="1537647" y="320723"/>
                  <a:pt x="768823" y="160361"/>
                  <a:pt x="0" y="0"/>
                </a:cubicBez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7" name="Forma livre: Forma 6">
            <a:extLst>
              <a:ext uri="{FF2B5EF4-FFF2-40B4-BE49-F238E27FC236}">
                <a16:creationId xmlns:a16="http://schemas.microsoft.com/office/drawing/2014/main" id="{121AD9AE-4E06-4CA5-A241-3254C42E1687}"/>
              </a:ext>
            </a:extLst>
          </p:cNvPr>
          <p:cNvSpPr/>
          <p:nvPr/>
        </p:nvSpPr>
        <p:spPr>
          <a:xfrm>
            <a:off x="1735733" y="2883107"/>
            <a:ext cx="1365094" cy="1538767"/>
          </a:xfrm>
          <a:custGeom>
            <a:avLst/>
            <a:gdLst>
              <a:gd name="connsiteX0" fmla="*/ 1034764 w 1621617"/>
              <a:gd name="connsiteY0" fmla="*/ 1596788 h 1596788"/>
              <a:gd name="connsiteX1" fmla="*/ 11181 w 1621617"/>
              <a:gd name="connsiteY1" fmla="*/ 723331 h 1596788"/>
              <a:gd name="connsiteX2" fmla="*/ 1621617 w 1621617"/>
              <a:gd name="connsiteY2" fmla="*/ 0 h 159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621617" h="1596788">
                <a:moveTo>
                  <a:pt x="1034764" y="1596788"/>
                </a:moveTo>
                <a:cubicBezTo>
                  <a:pt x="474068" y="1293125"/>
                  <a:pt x="-86628" y="989462"/>
                  <a:pt x="11181" y="723331"/>
                </a:cubicBezTo>
                <a:cubicBezTo>
                  <a:pt x="108990" y="457200"/>
                  <a:pt x="865303" y="228600"/>
                  <a:pt x="1621617" y="0"/>
                </a:cubicBez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30" name="Forma livre: Forma 29">
            <a:extLst>
              <a:ext uri="{FF2B5EF4-FFF2-40B4-BE49-F238E27FC236}">
                <a16:creationId xmlns:a16="http://schemas.microsoft.com/office/drawing/2014/main" id="{9E5AC142-8436-498A-9B1F-4E265AB8FC89}"/>
              </a:ext>
            </a:extLst>
          </p:cNvPr>
          <p:cNvSpPr/>
          <p:nvPr/>
        </p:nvSpPr>
        <p:spPr>
          <a:xfrm>
            <a:off x="2493662" y="5551703"/>
            <a:ext cx="3269519" cy="3075224"/>
          </a:xfrm>
          <a:custGeom>
            <a:avLst/>
            <a:gdLst>
              <a:gd name="connsiteX0" fmla="*/ 2731480 w 2731480"/>
              <a:gd name="connsiteY0" fmla="*/ 2939143 h 2939143"/>
              <a:gd name="connsiteX1" fmla="*/ 151566 w 2731480"/>
              <a:gd name="connsiteY1" fmla="*/ 1992086 h 2939143"/>
              <a:gd name="connsiteX2" fmla="*/ 314851 w 2731480"/>
              <a:gd name="connsiteY2" fmla="*/ 359229 h 2939143"/>
              <a:gd name="connsiteX3" fmla="*/ 412823 w 2731480"/>
              <a:gd name="connsiteY3" fmla="*/ 0 h 2939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31480" h="2939143">
                <a:moveTo>
                  <a:pt x="2731480" y="2939143"/>
                </a:moveTo>
                <a:cubicBezTo>
                  <a:pt x="1642908" y="2680607"/>
                  <a:pt x="554337" y="2422072"/>
                  <a:pt x="151566" y="1992086"/>
                </a:cubicBezTo>
                <a:cubicBezTo>
                  <a:pt x="-251205" y="1562100"/>
                  <a:pt x="271308" y="691243"/>
                  <a:pt x="314851" y="359229"/>
                </a:cubicBezTo>
                <a:cubicBezTo>
                  <a:pt x="358394" y="27215"/>
                  <a:pt x="385608" y="13607"/>
                  <a:pt x="412823" y="0"/>
                </a:cubicBez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31" name="Forma livre: Forma 30">
            <a:extLst>
              <a:ext uri="{FF2B5EF4-FFF2-40B4-BE49-F238E27FC236}">
                <a16:creationId xmlns:a16="http://schemas.microsoft.com/office/drawing/2014/main" id="{9F60CA1D-6A25-4761-93EE-02AA8A7CE0EA}"/>
              </a:ext>
            </a:extLst>
          </p:cNvPr>
          <p:cNvSpPr/>
          <p:nvPr/>
        </p:nvSpPr>
        <p:spPr>
          <a:xfrm>
            <a:off x="6335486" y="5453732"/>
            <a:ext cx="947285" cy="2808514"/>
          </a:xfrm>
          <a:custGeom>
            <a:avLst/>
            <a:gdLst>
              <a:gd name="connsiteX0" fmla="*/ 0 w 947285"/>
              <a:gd name="connsiteY0" fmla="*/ 2808514 h 2808514"/>
              <a:gd name="connsiteX1" fmla="*/ 947057 w 947285"/>
              <a:gd name="connsiteY1" fmla="*/ 1469571 h 2808514"/>
              <a:gd name="connsiteX2" fmla="*/ 97971 w 947285"/>
              <a:gd name="connsiteY2" fmla="*/ 0 h 2808514"/>
              <a:gd name="connsiteX3" fmla="*/ 97971 w 947285"/>
              <a:gd name="connsiteY3" fmla="*/ 0 h 2808514"/>
              <a:gd name="connsiteX4" fmla="*/ 130628 w 947285"/>
              <a:gd name="connsiteY4" fmla="*/ 0 h 2808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47285" h="2808514">
                <a:moveTo>
                  <a:pt x="0" y="2808514"/>
                </a:moveTo>
                <a:cubicBezTo>
                  <a:pt x="465364" y="2373085"/>
                  <a:pt x="930728" y="1937657"/>
                  <a:pt x="947057" y="1469571"/>
                </a:cubicBezTo>
                <a:cubicBezTo>
                  <a:pt x="963386" y="1001485"/>
                  <a:pt x="97971" y="0"/>
                  <a:pt x="97971" y="0"/>
                </a:cubicBezTo>
                <a:lnTo>
                  <a:pt x="97971" y="0"/>
                </a:lnTo>
                <a:lnTo>
                  <a:pt x="130628" y="0"/>
                </a:ln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32" name="Forma livre: Forma 31">
            <a:extLst>
              <a:ext uri="{FF2B5EF4-FFF2-40B4-BE49-F238E27FC236}">
                <a16:creationId xmlns:a16="http://schemas.microsoft.com/office/drawing/2014/main" id="{44378572-A8CF-4CB5-B6ED-35167024C53E}"/>
              </a:ext>
            </a:extLst>
          </p:cNvPr>
          <p:cNvSpPr/>
          <p:nvPr/>
        </p:nvSpPr>
        <p:spPr>
          <a:xfrm>
            <a:off x="7119257" y="5421075"/>
            <a:ext cx="3003617" cy="3298371"/>
          </a:xfrm>
          <a:custGeom>
            <a:avLst/>
            <a:gdLst>
              <a:gd name="connsiteX0" fmla="*/ 0 w 3003617"/>
              <a:gd name="connsiteY0" fmla="*/ 3298371 h 3298371"/>
              <a:gd name="connsiteX1" fmla="*/ 2775857 w 3003617"/>
              <a:gd name="connsiteY1" fmla="*/ 2481943 h 3298371"/>
              <a:gd name="connsiteX2" fmla="*/ 2645229 w 3003617"/>
              <a:gd name="connsiteY2" fmla="*/ 0 h 32983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03617" h="3298371">
                <a:moveTo>
                  <a:pt x="0" y="3298371"/>
                </a:moveTo>
                <a:cubicBezTo>
                  <a:pt x="1167493" y="3165021"/>
                  <a:pt x="2334986" y="3031671"/>
                  <a:pt x="2775857" y="2481943"/>
                </a:cubicBezTo>
                <a:cubicBezTo>
                  <a:pt x="3216728" y="1932215"/>
                  <a:pt x="2930978" y="966107"/>
                  <a:pt x="2645229" y="0"/>
                </a:cubicBez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24187D07-652D-4D2B-85D5-78DBB1DA4BD5}"/>
              </a:ext>
            </a:extLst>
          </p:cNvPr>
          <p:cNvGrpSpPr/>
          <p:nvPr/>
        </p:nvGrpSpPr>
        <p:grpSpPr>
          <a:xfrm>
            <a:off x="4146247" y="8100662"/>
            <a:ext cx="3646066" cy="2143340"/>
            <a:chOff x="4272967" y="444467"/>
            <a:chExt cx="3646066" cy="2143340"/>
          </a:xfrm>
          <a:solidFill>
            <a:srgbClr val="E18C30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grpSp>
          <p:nvGrpSpPr>
            <p:cNvPr id="9" name="Agrupar 8">
              <a:extLst>
                <a:ext uri="{FF2B5EF4-FFF2-40B4-BE49-F238E27FC236}">
                  <a16:creationId xmlns:a16="http://schemas.microsoft.com/office/drawing/2014/main" id="{4734B2CD-9693-42AB-AE62-7F3B4FC1DD86}"/>
                </a:ext>
              </a:extLst>
            </p:cNvPr>
            <p:cNvGrpSpPr/>
            <p:nvPr/>
          </p:nvGrpSpPr>
          <p:grpSpPr>
            <a:xfrm>
              <a:off x="4272967" y="444467"/>
              <a:ext cx="3646066" cy="2136686"/>
              <a:chOff x="4155440" y="3357541"/>
              <a:chExt cx="2956560" cy="1732619"/>
            </a:xfrm>
            <a:grpFill/>
          </p:grpSpPr>
          <p:sp>
            <p:nvSpPr>
              <p:cNvPr id="11" name="Retângulo: Cantos Arredondados 10">
                <a:extLst>
                  <a:ext uri="{FF2B5EF4-FFF2-40B4-BE49-F238E27FC236}">
                    <a16:creationId xmlns:a16="http://schemas.microsoft.com/office/drawing/2014/main" id="{C59CBD92-455C-4268-9CF6-16871FE48922}"/>
                  </a:ext>
                </a:extLst>
              </p:cNvPr>
              <p:cNvSpPr/>
              <p:nvPr/>
            </p:nvSpPr>
            <p:spPr>
              <a:xfrm>
                <a:off x="4155440" y="4277360"/>
                <a:ext cx="2956560" cy="812800"/>
              </a:xfrm>
              <a:prstGeom prst="roundRect">
                <a:avLst>
                  <a:gd name="adj" fmla="val 50000"/>
                </a:avLst>
              </a:prstGeom>
              <a:grpFill/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" name="Elipse 2">
                <a:extLst>
                  <a:ext uri="{FF2B5EF4-FFF2-40B4-BE49-F238E27FC236}">
                    <a16:creationId xmlns:a16="http://schemas.microsoft.com/office/drawing/2014/main" id="{295ACA6A-0F6E-4350-B1C7-3956AE3C31D5}"/>
                  </a:ext>
                </a:extLst>
              </p:cNvPr>
              <p:cNvSpPr/>
              <p:nvPr/>
            </p:nvSpPr>
            <p:spPr>
              <a:xfrm>
                <a:off x="4582160" y="3789680"/>
                <a:ext cx="894080" cy="894080"/>
              </a:xfrm>
              <a:prstGeom prst="ellipse">
                <a:avLst/>
              </a:prstGeom>
              <a:grpFill/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" name="Elipse 3">
                <a:extLst>
                  <a:ext uri="{FF2B5EF4-FFF2-40B4-BE49-F238E27FC236}">
                    <a16:creationId xmlns:a16="http://schemas.microsoft.com/office/drawing/2014/main" id="{9C2266D9-EAB9-4652-96BD-B34A91F4B501}"/>
                  </a:ext>
                </a:extLst>
              </p:cNvPr>
              <p:cNvSpPr/>
              <p:nvPr/>
            </p:nvSpPr>
            <p:spPr>
              <a:xfrm>
                <a:off x="5137090" y="3357541"/>
                <a:ext cx="1625600" cy="1625600"/>
              </a:xfrm>
              <a:prstGeom prst="ellipse">
                <a:avLst/>
              </a:prstGeom>
              <a:grpFill/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3FD585F5-DBE4-4871-9482-82756E12EB1F}"/>
                </a:ext>
              </a:extLst>
            </p:cNvPr>
            <p:cNvSpPr txBox="1"/>
            <p:nvPr/>
          </p:nvSpPr>
          <p:spPr>
            <a:xfrm>
              <a:off x="4700276" y="1664477"/>
              <a:ext cx="2791448" cy="92333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5400" b="0" i="0" u="none" strike="noStrike" kern="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p.A</a:t>
              </a:r>
              <a:r>
                <a:rPr kumimoji="0" lang="pt-BR" sz="54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 digital</a:t>
              </a:r>
            </a:p>
          </p:txBody>
        </p:sp>
      </p:grpSp>
      <p:sp>
        <p:nvSpPr>
          <p:cNvPr id="2" name="Oval 1">
            <a:extLst>
              <a:ext uri="{FF2B5EF4-FFF2-40B4-BE49-F238E27FC236}">
                <a16:creationId xmlns:a16="http://schemas.microsoft.com/office/drawing/2014/main" id="{BB9BB25B-BEFE-4B09-88E0-8FA6BC799A33}"/>
              </a:ext>
            </a:extLst>
          </p:cNvPr>
          <p:cNvSpPr/>
          <p:nvPr/>
        </p:nvSpPr>
        <p:spPr>
          <a:xfrm>
            <a:off x="1883389" y="4253023"/>
            <a:ext cx="1989901" cy="1158657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/>
              <a:t>RED</a:t>
            </a:r>
          </a:p>
          <a:p>
            <a:pPr algn="ctr"/>
            <a:r>
              <a:rPr lang="pt-PT" dirty="0"/>
              <a:t>(SEVERE)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36AC382A-5582-45A1-A596-13ACBBD88EB7}"/>
              </a:ext>
            </a:extLst>
          </p:cNvPr>
          <p:cNvSpPr/>
          <p:nvPr/>
        </p:nvSpPr>
        <p:spPr>
          <a:xfrm>
            <a:off x="5213908" y="4015287"/>
            <a:ext cx="1989901" cy="130675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/>
              <a:t>YELLOW</a:t>
            </a:r>
          </a:p>
          <a:p>
            <a:pPr algn="ctr"/>
            <a:r>
              <a:rPr lang="pt-PT" dirty="0"/>
              <a:t>(MODERATE)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EDDE016-B0B1-4553-A0C5-F706157D5BA9}"/>
              </a:ext>
            </a:extLst>
          </p:cNvPr>
          <p:cNvSpPr/>
          <p:nvPr/>
        </p:nvSpPr>
        <p:spPr>
          <a:xfrm>
            <a:off x="8904438" y="4130190"/>
            <a:ext cx="1810701" cy="1158657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/>
              <a:t>BLUE</a:t>
            </a:r>
          </a:p>
          <a:p>
            <a:pPr algn="ctr"/>
            <a:r>
              <a:rPr lang="pt-PT" dirty="0"/>
              <a:t>(MILD)</a:t>
            </a: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27B7E805-FD7F-4DE9-82E5-DAB6B1DE0CDB}"/>
              </a:ext>
            </a:extLst>
          </p:cNvPr>
          <p:cNvSpPr/>
          <p:nvPr/>
        </p:nvSpPr>
        <p:spPr>
          <a:xfrm>
            <a:off x="3233877" y="2383053"/>
            <a:ext cx="1989901" cy="84311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/>
              <a:t>PATIENTS APPEAR AT BACKOFFICE PAGE</a:t>
            </a:r>
          </a:p>
        </p:txBody>
      </p:sp>
      <p:sp>
        <p:nvSpPr>
          <p:cNvPr id="28" name="Retângulo 27">
            <a:extLst>
              <a:ext uri="{FF2B5EF4-FFF2-40B4-BE49-F238E27FC236}">
                <a16:creationId xmlns:a16="http://schemas.microsoft.com/office/drawing/2014/main" id="{1C8806F1-BC8F-408F-AE90-76874B1022DC}"/>
              </a:ext>
            </a:extLst>
          </p:cNvPr>
          <p:cNvSpPr/>
          <p:nvPr/>
        </p:nvSpPr>
        <p:spPr>
          <a:xfrm>
            <a:off x="8579451" y="249526"/>
            <a:ext cx="2369127" cy="858982"/>
          </a:xfrm>
          <a:prstGeom prst="rect">
            <a:avLst/>
          </a:prstGeom>
          <a:solidFill>
            <a:srgbClr val="447BC4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/>
              <a:t>PATIENTS MONITORED EXCLUSIVE BY LAURA ROBOT</a:t>
            </a:r>
          </a:p>
        </p:txBody>
      </p:sp>
      <p:sp>
        <p:nvSpPr>
          <p:cNvPr id="29" name="Retângulo 28">
            <a:extLst>
              <a:ext uri="{FF2B5EF4-FFF2-40B4-BE49-F238E27FC236}">
                <a16:creationId xmlns:a16="http://schemas.microsoft.com/office/drawing/2014/main" id="{7C512DDE-9DEC-4A6F-8270-7C9D39E735FA}"/>
              </a:ext>
            </a:extLst>
          </p:cNvPr>
          <p:cNvSpPr/>
          <p:nvPr/>
        </p:nvSpPr>
        <p:spPr>
          <a:xfrm>
            <a:off x="4481643" y="272554"/>
            <a:ext cx="2369127" cy="85898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sz="1600" dirty="0"/>
              <a:t>NURSE TELEORIENTATION BY PHONE CALL OR TELECONSULTATION</a:t>
            </a:r>
          </a:p>
        </p:txBody>
      </p:sp>
      <p:sp>
        <p:nvSpPr>
          <p:cNvPr id="33" name="Retângulo 32">
            <a:extLst>
              <a:ext uri="{FF2B5EF4-FFF2-40B4-BE49-F238E27FC236}">
                <a16:creationId xmlns:a16="http://schemas.microsoft.com/office/drawing/2014/main" id="{D999597E-101C-4B0A-9D84-D161E87983C6}"/>
              </a:ext>
            </a:extLst>
          </p:cNvPr>
          <p:cNvSpPr/>
          <p:nvPr/>
        </p:nvSpPr>
        <p:spPr>
          <a:xfrm>
            <a:off x="1364815" y="301635"/>
            <a:ext cx="2369127" cy="85898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/>
              <a:t>PHYSICIEN</a:t>
            </a:r>
          </a:p>
          <a:p>
            <a:pPr algn="ctr"/>
            <a:r>
              <a:rPr lang="pt-PT" dirty="0"/>
              <a:t>CONSULTATION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FC0CBB2D-B51A-4261-8F3D-8D419593378A}"/>
              </a:ext>
            </a:extLst>
          </p:cNvPr>
          <p:cNvSpPr txBox="1"/>
          <p:nvPr/>
        </p:nvSpPr>
        <p:spPr>
          <a:xfrm>
            <a:off x="9728147" y="6488668"/>
            <a:ext cx="2431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(</a:t>
            </a:r>
            <a:r>
              <a:rPr lang="pt-PT" dirty="0" err="1"/>
              <a:t>Morales</a:t>
            </a:r>
            <a:r>
              <a:rPr lang="pt-PT" dirty="0"/>
              <a:t>, </a:t>
            </a:r>
            <a:r>
              <a:rPr lang="pt-PT" dirty="0" err="1"/>
              <a:t>et</a:t>
            </a:r>
            <a:r>
              <a:rPr lang="pt-PT" dirty="0"/>
              <a:t> al., 2021)</a:t>
            </a:r>
          </a:p>
        </p:txBody>
      </p:sp>
    </p:spTree>
    <p:extLst>
      <p:ext uri="{BB962C8B-B14F-4D97-AF65-F5344CB8AC3E}">
        <p14:creationId xmlns:p14="http://schemas.microsoft.com/office/powerpoint/2010/main" val="3314477882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1" grpId="0" animBg="1"/>
      <p:bldP spid="3" grpId="0" animBg="1"/>
      <p:bldP spid="6" grpId="0" animBg="1"/>
      <p:bldP spid="7" grpId="0" animBg="1"/>
      <p:bldP spid="2" grpId="0" animBg="1"/>
      <p:bldP spid="18" grpId="0" animBg="1"/>
      <p:bldP spid="20" grpId="0" animBg="1"/>
      <p:bldP spid="4" grpId="0" animBg="1"/>
      <p:bldP spid="28" grpId="0" animBg="1"/>
      <p:bldP spid="29" grpId="0" animBg="1"/>
      <p:bldP spid="3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6AE1F400-5EC2-4EC2-ADCE-B2B760A1F7DA}"/>
              </a:ext>
            </a:extLst>
          </p:cNvPr>
          <p:cNvSpPr/>
          <p:nvPr/>
        </p:nvSpPr>
        <p:spPr>
          <a:xfrm>
            <a:off x="4329187" y="4697781"/>
            <a:ext cx="3280185" cy="14071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SCREENING WITH VITAL SIGNS</a:t>
            </a:r>
          </a:p>
          <a:p>
            <a:pPr algn="ctr"/>
            <a:r>
              <a:rPr lang="pt-BR" dirty="0"/>
              <a:t>COLLECTION  </a:t>
            </a:r>
          </a:p>
          <a:p>
            <a:pPr algn="ctr"/>
            <a:endParaRPr lang="pt-BR" sz="3600" dirty="0">
              <a:latin typeface="techenfim-saude" pitchFamily="2" charset="0"/>
            </a:endParaRPr>
          </a:p>
          <a:p>
            <a:pPr algn="ctr"/>
            <a:endParaRPr lang="pt-PT" dirty="0"/>
          </a:p>
        </p:txBody>
      </p:sp>
      <p:sp>
        <p:nvSpPr>
          <p:cNvPr id="16" name="Retângulo: Cantos Arredondados 15">
            <a:extLst>
              <a:ext uri="{FF2B5EF4-FFF2-40B4-BE49-F238E27FC236}">
                <a16:creationId xmlns:a16="http://schemas.microsoft.com/office/drawing/2014/main" id="{26C67B5F-EDA0-4EEB-B11C-BE18551016FC}"/>
              </a:ext>
            </a:extLst>
          </p:cNvPr>
          <p:cNvSpPr/>
          <p:nvPr/>
        </p:nvSpPr>
        <p:spPr>
          <a:xfrm>
            <a:off x="4769549" y="1356378"/>
            <a:ext cx="2652901" cy="133883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COMMUNITY HEALTHCARE CLINIC</a:t>
            </a:r>
          </a:p>
          <a:p>
            <a:pPr algn="ctr"/>
            <a:endParaRPr lang="pt-PT" sz="3600" dirty="0">
              <a:latin typeface="techenfim-saude" pitchFamily="2" charset="0"/>
            </a:endParaRPr>
          </a:p>
        </p:txBody>
      </p:sp>
      <p:sp>
        <p:nvSpPr>
          <p:cNvPr id="23" name="Forma livre: Forma 22">
            <a:extLst>
              <a:ext uri="{FF2B5EF4-FFF2-40B4-BE49-F238E27FC236}">
                <a16:creationId xmlns:a16="http://schemas.microsoft.com/office/drawing/2014/main" id="{62B47D5C-47AD-4089-ADF9-1F58CEA0868B}"/>
              </a:ext>
            </a:extLst>
          </p:cNvPr>
          <p:cNvSpPr/>
          <p:nvPr/>
        </p:nvSpPr>
        <p:spPr>
          <a:xfrm>
            <a:off x="5941569" y="2720919"/>
            <a:ext cx="665635" cy="1774249"/>
          </a:xfrm>
          <a:custGeom>
            <a:avLst/>
            <a:gdLst>
              <a:gd name="connsiteX0" fmla="*/ 302964 w 665635"/>
              <a:gd name="connsiteY0" fmla="*/ 0 h 1537855"/>
              <a:gd name="connsiteX1" fmla="*/ 12018 w 665635"/>
              <a:gd name="connsiteY1" fmla="*/ 429491 h 1537855"/>
              <a:gd name="connsiteX2" fmla="*/ 663182 w 665635"/>
              <a:gd name="connsiteY2" fmla="*/ 1039091 h 1537855"/>
              <a:gd name="connsiteX3" fmla="*/ 192128 w 665635"/>
              <a:gd name="connsiteY3" fmla="*/ 1537855 h 1537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5635" h="1537855">
                <a:moveTo>
                  <a:pt x="302964" y="0"/>
                </a:moveTo>
                <a:cubicBezTo>
                  <a:pt x="127473" y="128154"/>
                  <a:pt x="-48018" y="256309"/>
                  <a:pt x="12018" y="429491"/>
                </a:cubicBezTo>
                <a:cubicBezTo>
                  <a:pt x="72054" y="602673"/>
                  <a:pt x="633164" y="854364"/>
                  <a:pt x="663182" y="1039091"/>
                </a:cubicBezTo>
                <a:cubicBezTo>
                  <a:pt x="693200" y="1223818"/>
                  <a:pt x="442664" y="1380836"/>
                  <a:pt x="192128" y="1537855"/>
                </a:cubicBez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21" name="Forma livre: Forma 20">
            <a:extLst>
              <a:ext uri="{FF2B5EF4-FFF2-40B4-BE49-F238E27FC236}">
                <a16:creationId xmlns:a16="http://schemas.microsoft.com/office/drawing/2014/main" id="{0ED9FF73-0B99-4336-B7ED-2FBE17405D9D}"/>
              </a:ext>
            </a:extLst>
          </p:cNvPr>
          <p:cNvSpPr/>
          <p:nvPr/>
        </p:nvSpPr>
        <p:spPr>
          <a:xfrm rot="17481490">
            <a:off x="7183710" y="2450813"/>
            <a:ext cx="665635" cy="860145"/>
          </a:xfrm>
          <a:custGeom>
            <a:avLst/>
            <a:gdLst>
              <a:gd name="connsiteX0" fmla="*/ 302964 w 665635"/>
              <a:gd name="connsiteY0" fmla="*/ 0 h 1537855"/>
              <a:gd name="connsiteX1" fmla="*/ 12018 w 665635"/>
              <a:gd name="connsiteY1" fmla="*/ 429491 h 1537855"/>
              <a:gd name="connsiteX2" fmla="*/ 663182 w 665635"/>
              <a:gd name="connsiteY2" fmla="*/ 1039091 h 1537855"/>
              <a:gd name="connsiteX3" fmla="*/ 192128 w 665635"/>
              <a:gd name="connsiteY3" fmla="*/ 1537855 h 1537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5635" h="1537855">
                <a:moveTo>
                  <a:pt x="302964" y="0"/>
                </a:moveTo>
                <a:cubicBezTo>
                  <a:pt x="127473" y="128154"/>
                  <a:pt x="-48018" y="256309"/>
                  <a:pt x="12018" y="429491"/>
                </a:cubicBezTo>
                <a:cubicBezTo>
                  <a:pt x="72054" y="602673"/>
                  <a:pt x="633164" y="854364"/>
                  <a:pt x="663182" y="1039091"/>
                </a:cubicBezTo>
                <a:cubicBezTo>
                  <a:pt x="693200" y="1223818"/>
                  <a:pt x="442664" y="1380836"/>
                  <a:pt x="192128" y="1537855"/>
                </a:cubicBezTo>
              </a:path>
            </a:pathLst>
          </a:custGeom>
          <a:noFill/>
          <a:ln w="38100">
            <a:tailEnd type="oval" w="lg" len="lg"/>
          </a:ln>
          <a:effectLst>
            <a:outerShdw blurRad="889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22" name="Retângulo: Cantos Arredondados 21">
            <a:extLst>
              <a:ext uri="{FF2B5EF4-FFF2-40B4-BE49-F238E27FC236}">
                <a16:creationId xmlns:a16="http://schemas.microsoft.com/office/drawing/2014/main" id="{B5119B9D-B0D3-433F-A629-83084BCB295B}"/>
              </a:ext>
            </a:extLst>
          </p:cNvPr>
          <p:cNvSpPr/>
          <p:nvPr/>
        </p:nvSpPr>
        <p:spPr>
          <a:xfrm>
            <a:off x="7609372" y="3347477"/>
            <a:ext cx="1477977" cy="93318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dirty="0"/>
              <a:t>QR CODE</a:t>
            </a:r>
          </a:p>
          <a:p>
            <a:pPr algn="ctr"/>
            <a:endParaRPr lang="pt-PT" sz="3600" dirty="0">
              <a:latin typeface="techenfim-tecnologia" pitchFamily="2" charset="0"/>
            </a:endParaRPr>
          </a:p>
        </p:txBody>
      </p:sp>
      <p:pic>
        <p:nvPicPr>
          <p:cNvPr id="5" name="Imagem 4" descr="Uma imagem com pessoa, interior, quarto de hospital, sala&#10;&#10;Descrição gerada automaticamente">
            <a:extLst>
              <a:ext uri="{FF2B5EF4-FFF2-40B4-BE49-F238E27FC236}">
                <a16:creationId xmlns:a16="http://schemas.microsoft.com/office/drawing/2014/main" id="{34840379-0F20-4BFB-9BDE-54A832E27E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171" y="1742121"/>
            <a:ext cx="3811553" cy="25385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45D714F3-D457-425B-953A-695813B55E06}"/>
              </a:ext>
            </a:extLst>
          </p:cNvPr>
          <p:cNvSpPr txBox="1"/>
          <p:nvPr/>
        </p:nvSpPr>
        <p:spPr>
          <a:xfrm>
            <a:off x="9589602" y="6377832"/>
            <a:ext cx="2431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(</a:t>
            </a:r>
            <a:r>
              <a:rPr lang="pt-PT" dirty="0" err="1"/>
              <a:t>Morales</a:t>
            </a:r>
            <a:r>
              <a:rPr lang="pt-PT" dirty="0"/>
              <a:t>, </a:t>
            </a:r>
            <a:r>
              <a:rPr lang="pt-PT" dirty="0" err="1"/>
              <a:t>et</a:t>
            </a:r>
            <a:r>
              <a:rPr lang="pt-PT" dirty="0"/>
              <a:t> al., 2021)</a:t>
            </a:r>
          </a:p>
        </p:txBody>
      </p:sp>
      <p:pic>
        <p:nvPicPr>
          <p:cNvPr id="3" name="Gráfico 2" descr="Masculino médico com preenchimento sólido">
            <a:extLst>
              <a:ext uri="{FF2B5EF4-FFF2-40B4-BE49-F238E27FC236}">
                <a16:creationId xmlns:a16="http://schemas.microsoft.com/office/drawing/2014/main" id="{9660C464-4746-4DF4-ACB5-9440C392CF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63181" y="2055284"/>
            <a:ext cx="665635" cy="665635"/>
          </a:xfrm>
          <a:prstGeom prst="rect">
            <a:avLst/>
          </a:prstGeom>
        </p:spPr>
      </p:pic>
      <p:pic>
        <p:nvPicPr>
          <p:cNvPr id="6" name="Gráfico 5" descr="Processador com preenchimento sólido">
            <a:extLst>
              <a:ext uri="{FF2B5EF4-FFF2-40B4-BE49-F238E27FC236}">
                <a16:creationId xmlns:a16="http://schemas.microsoft.com/office/drawing/2014/main" id="{D826E1E2-5462-47E0-AD40-977A3D7E8F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961654" y="3608043"/>
            <a:ext cx="773412" cy="672617"/>
          </a:xfrm>
          <a:prstGeom prst="rect">
            <a:avLst/>
          </a:prstGeom>
        </p:spPr>
      </p:pic>
      <p:pic>
        <p:nvPicPr>
          <p:cNvPr id="9" name="Gráfico 8" descr="Paciente internado destaque">
            <a:extLst>
              <a:ext uri="{FF2B5EF4-FFF2-40B4-BE49-F238E27FC236}">
                <a16:creationId xmlns:a16="http://schemas.microsoft.com/office/drawing/2014/main" id="{1AB84198-53BF-4CED-A18E-DEFCD272F36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484677" y="522712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110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23" grpId="0" animBg="1"/>
      <p:bldP spid="21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e 2">
            <a:extLst>
              <a:ext uri="{FF2B5EF4-FFF2-40B4-BE49-F238E27FC236}">
                <a16:creationId xmlns:a16="http://schemas.microsoft.com/office/drawing/2014/main" id="{823BA062-F8D6-4FEF-8220-C614A81C3350}"/>
              </a:ext>
            </a:extLst>
          </p:cNvPr>
          <p:cNvSpPr/>
          <p:nvPr/>
        </p:nvSpPr>
        <p:spPr>
          <a:xfrm>
            <a:off x="723895" y="488207"/>
            <a:ext cx="5222631" cy="5222631"/>
          </a:xfrm>
          <a:prstGeom prst="ellipse">
            <a:avLst/>
          </a:prstGeom>
          <a:gradFill flip="none" rotWithShape="1">
            <a:gsLst>
              <a:gs pos="0">
                <a:srgbClr val="F6B27A">
                  <a:tint val="66000"/>
                  <a:satMod val="160000"/>
                </a:srgbClr>
              </a:gs>
              <a:gs pos="50000">
                <a:srgbClr val="F6B27A">
                  <a:tint val="44500"/>
                  <a:satMod val="160000"/>
                </a:srgbClr>
              </a:gs>
              <a:gs pos="100000">
                <a:srgbClr val="F6B27A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342900" sx="102000" sy="102000" algn="ctr" rotWithShape="0">
              <a:prstClr val="black">
                <a:alpha val="1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292B2646-248D-406C-98DD-0754BB798026}"/>
              </a:ext>
            </a:extLst>
          </p:cNvPr>
          <p:cNvSpPr txBox="1"/>
          <p:nvPr/>
        </p:nvSpPr>
        <p:spPr>
          <a:xfrm>
            <a:off x="1218710" y="1694753"/>
            <a:ext cx="4233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3200" dirty="0">
                <a:solidFill>
                  <a:srgbClr val="E44A67">
                    <a:lumMod val="75000"/>
                  </a:srgbClr>
                </a:solidFill>
                <a:latin typeface="Bebas Neue" panose="020B0606020202050201" pitchFamily="34" charset="0"/>
              </a:rPr>
              <a:t>DIGITAL COMUNICATION / DIGITAL IDENTITY</a:t>
            </a:r>
          </a:p>
          <a:p>
            <a:pPr lvl="0" algn="ctr">
              <a:defRPr/>
            </a:pPr>
            <a:r>
              <a:rPr lang="en-US" sz="3200" dirty="0">
                <a:solidFill>
                  <a:srgbClr val="E44A67">
                    <a:lumMod val="75000"/>
                  </a:srgbClr>
                </a:solidFill>
                <a:latin typeface="Bebas Neue" panose="020B0606020202050201" pitchFamily="34" charset="0"/>
              </a:rPr>
              <a:t>WELL-BEING AND SAFETY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11405032-5064-4389-AD4B-9E5447F79404}"/>
              </a:ext>
            </a:extLst>
          </p:cNvPr>
          <p:cNvSpPr txBox="1"/>
          <p:nvPr/>
        </p:nvSpPr>
        <p:spPr>
          <a:xfrm>
            <a:off x="1598229" y="3702795"/>
            <a:ext cx="3520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rPr>
              <a:t>ASSISTANT LAURA</a:t>
            </a:r>
          </a:p>
        </p:txBody>
      </p:sp>
      <p:cxnSp>
        <p:nvCxnSpPr>
          <p:cNvPr id="13" name="Conector reto 12">
            <a:extLst>
              <a:ext uri="{FF2B5EF4-FFF2-40B4-BE49-F238E27FC236}">
                <a16:creationId xmlns:a16="http://schemas.microsoft.com/office/drawing/2014/main" id="{BEE9E025-43E8-4F5C-90CA-BF6046F76177}"/>
              </a:ext>
            </a:extLst>
          </p:cNvPr>
          <p:cNvCxnSpPr/>
          <p:nvPr/>
        </p:nvCxnSpPr>
        <p:spPr>
          <a:xfrm>
            <a:off x="1598229" y="3429000"/>
            <a:ext cx="3473967" cy="0"/>
          </a:xfrm>
          <a:prstGeom prst="line">
            <a:avLst/>
          </a:prstGeom>
          <a:ln w="28575" cap="rnd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agem 7" descr="Uma imagem com texto, eletrónica, mão, telemóvel&#10;&#10;Descrição gerada automaticamente">
            <a:extLst>
              <a:ext uri="{FF2B5EF4-FFF2-40B4-BE49-F238E27FC236}">
                <a16:creationId xmlns:a16="http://schemas.microsoft.com/office/drawing/2014/main" id="{A826AEAD-B48D-4968-9FB8-3368E8374D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842" y="292019"/>
            <a:ext cx="5780966" cy="5996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62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3" presetClass="entr" presetSubtype="28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27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6" presetClass="entr" presetSubtype="37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Agrupar 43">
            <a:extLst>
              <a:ext uri="{FF2B5EF4-FFF2-40B4-BE49-F238E27FC236}">
                <a16:creationId xmlns:a16="http://schemas.microsoft.com/office/drawing/2014/main" id="{B4454818-C006-4049-AEE1-15D7E645BB4B}"/>
              </a:ext>
            </a:extLst>
          </p:cNvPr>
          <p:cNvGrpSpPr/>
          <p:nvPr/>
        </p:nvGrpSpPr>
        <p:grpSpPr>
          <a:xfrm>
            <a:off x="9300929" y="3109900"/>
            <a:ext cx="2167729" cy="1868411"/>
            <a:chOff x="1330944" y="1275127"/>
            <a:chExt cx="2644420" cy="2944117"/>
          </a:xfrm>
        </p:grpSpPr>
        <p:sp>
          <p:nvSpPr>
            <p:cNvPr id="45" name="Retângulo 44">
              <a:extLst>
                <a:ext uri="{FF2B5EF4-FFF2-40B4-BE49-F238E27FC236}">
                  <a16:creationId xmlns:a16="http://schemas.microsoft.com/office/drawing/2014/main" id="{8DFF7B5F-0ABB-4FA3-BA65-174F8C0D823A}"/>
                </a:ext>
              </a:extLst>
            </p:cNvPr>
            <p:cNvSpPr/>
            <p:nvPr/>
          </p:nvSpPr>
          <p:spPr>
            <a:xfrm>
              <a:off x="1484850" y="1275127"/>
              <a:ext cx="2340000" cy="22320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6" name="Retângulo: Cantos Superiores Arredondados 45">
              <a:extLst>
                <a:ext uri="{FF2B5EF4-FFF2-40B4-BE49-F238E27FC236}">
                  <a16:creationId xmlns:a16="http://schemas.microsoft.com/office/drawing/2014/main" id="{122D2C7D-7E31-40D0-BFA8-EBD93F5D0E31}"/>
                </a:ext>
              </a:extLst>
            </p:cNvPr>
            <p:cNvSpPr/>
            <p:nvPr/>
          </p:nvSpPr>
          <p:spPr>
            <a:xfrm rot="10800000">
              <a:off x="1484850" y="3499244"/>
              <a:ext cx="2340000" cy="720000"/>
            </a:xfrm>
            <a:prstGeom prst="round2SameRect">
              <a:avLst>
                <a:gd name="adj1" fmla="val 44630"/>
                <a:gd name="adj2" fmla="val 0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CaixaDeTexto 46">
              <a:extLst>
                <a:ext uri="{FF2B5EF4-FFF2-40B4-BE49-F238E27FC236}">
                  <a16:creationId xmlns:a16="http://schemas.microsoft.com/office/drawing/2014/main" id="{8C48B176-BF22-4BFD-B984-FA6284E9778A}"/>
                </a:ext>
              </a:extLst>
            </p:cNvPr>
            <p:cNvSpPr txBox="1"/>
            <p:nvPr/>
          </p:nvSpPr>
          <p:spPr>
            <a:xfrm>
              <a:off x="1652526" y="2035317"/>
              <a:ext cx="2004647" cy="1503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Function of collecting vital signs at the bedside</a:t>
              </a: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48" name="CaixaDeTexto 47">
              <a:extLst>
                <a:ext uri="{FF2B5EF4-FFF2-40B4-BE49-F238E27FC236}">
                  <a16:creationId xmlns:a16="http://schemas.microsoft.com/office/drawing/2014/main" id="{D268C9D7-64E2-4062-A4C1-ED0EB15189A6}"/>
                </a:ext>
              </a:extLst>
            </p:cNvPr>
            <p:cNvSpPr txBox="1"/>
            <p:nvPr/>
          </p:nvSpPr>
          <p:spPr>
            <a:xfrm>
              <a:off x="1330944" y="3519798"/>
              <a:ext cx="2644420" cy="6304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2000" dirty="0">
                  <a:solidFill>
                    <a:prstClr val="white"/>
                  </a:solidFill>
                  <a:latin typeface="Bebas Neue" panose="020B0606020202050201" pitchFamily="34" charset="0"/>
                </a:rPr>
                <a:t>Bedside assessment</a:t>
              </a:r>
            </a:p>
          </p:txBody>
        </p:sp>
      </p:grpSp>
      <p:grpSp>
        <p:nvGrpSpPr>
          <p:cNvPr id="49" name="Agrupar 48">
            <a:extLst>
              <a:ext uri="{FF2B5EF4-FFF2-40B4-BE49-F238E27FC236}">
                <a16:creationId xmlns:a16="http://schemas.microsoft.com/office/drawing/2014/main" id="{09FDB091-F90B-4EE9-9940-193C133E991C}"/>
              </a:ext>
            </a:extLst>
          </p:cNvPr>
          <p:cNvGrpSpPr/>
          <p:nvPr/>
        </p:nvGrpSpPr>
        <p:grpSpPr>
          <a:xfrm>
            <a:off x="9366820" y="2938012"/>
            <a:ext cx="2360842" cy="546596"/>
            <a:chOff x="5027411" y="2266982"/>
            <a:chExt cx="2880000" cy="861289"/>
          </a:xfrm>
          <a:solidFill>
            <a:schemeClr val="accent1"/>
          </a:solidFill>
        </p:grpSpPr>
        <p:sp>
          <p:nvSpPr>
            <p:cNvPr id="50" name="Retângulo: Cantos Arredondados 49">
              <a:extLst>
                <a:ext uri="{FF2B5EF4-FFF2-40B4-BE49-F238E27FC236}">
                  <a16:creationId xmlns:a16="http://schemas.microsoft.com/office/drawing/2014/main" id="{A6122414-0176-4204-ADD1-EEFCB9305F3A}"/>
                </a:ext>
              </a:extLst>
            </p:cNvPr>
            <p:cNvSpPr/>
            <p:nvPr/>
          </p:nvSpPr>
          <p:spPr>
            <a:xfrm>
              <a:off x="5027411" y="2266982"/>
              <a:ext cx="2880000" cy="720000"/>
            </a:xfrm>
            <a:prstGeom prst="roundRect">
              <a:avLst/>
            </a:prstGeom>
            <a:grpFill/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1" name="CaixaDeTexto 50">
              <a:extLst>
                <a:ext uri="{FF2B5EF4-FFF2-40B4-BE49-F238E27FC236}">
                  <a16:creationId xmlns:a16="http://schemas.microsoft.com/office/drawing/2014/main" id="{DD7CCED4-4350-4DCB-9A41-35CE25A9D729}"/>
                </a:ext>
              </a:extLst>
            </p:cNvPr>
            <p:cNvSpPr txBox="1"/>
            <p:nvPr/>
          </p:nvSpPr>
          <p:spPr>
            <a:xfrm>
              <a:off x="5712851" y="2303816"/>
              <a:ext cx="1509121" cy="8244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80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5</a:t>
              </a:r>
            </a:p>
          </p:txBody>
        </p:sp>
      </p:grpSp>
      <p:grpSp>
        <p:nvGrpSpPr>
          <p:cNvPr id="8" name="Agrupar 7">
            <a:extLst>
              <a:ext uri="{FF2B5EF4-FFF2-40B4-BE49-F238E27FC236}">
                <a16:creationId xmlns:a16="http://schemas.microsoft.com/office/drawing/2014/main" id="{F61879FC-C7A3-4431-B9CE-1226A87CAA79}"/>
              </a:ext>
            </a:extLst>
          </p:cNvPr>
          <p:cNvGrpSpPr/>
          <p:nvPr/>
        </p:nvGrpSpPr>
        <p:grpSpPr>
          <a:xfrm>
            <a:off x="697929" y="4278054"/>
            <a:ext cx="2079244" cy="2133253"/>
            <a:chOff x="1484850" y="1275127"/>
            <a:chExt cx="2340000" cy="3092417"/>
          </a:xfrm>
        </p:grpSpPr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64219557-7F8F-4B75-9436-78E5673B2392}"/>
                </a:ext>
              </a:extLst>
            </p:cNvPr>
            <p:cNvSpPr/>
            <p:nvPr/>
          </p:nvSpPr>
          <p:spPr>
            <a:xfrm>
              <a:off x="1484850" y="1275127"/>
              <a:ext cx="2340000" cy="22320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tângulo: Cantos Superiores Arredondados 6">
              <a:extLst>
                <a:ext uri="{FF2B5EF4-FFF2-40B4-BE49-F238E27FC236}">
                  <a16:creationId xmlns:a16="http://schemas.microsoft.com/office/drawing/2014/main" id="{1C7B2474-8F72-494F-81D8-0AEEF3FFFD90}"/>
                </a:ext>
              </a:extLst>
            </p:cNvPr>
            <p:cNvSpPr/>
            <p:nvPr/>
          </p:nvSpPr>
          <p:spPr>
            <a:xfrm rot="10800000">
              <a:off x="1484850" y="3499244"/>
              <a:ext cx="2340000" cy="720000"/>
            </a:xfrm>
            <a:prstGeom prst="round2SameRect">
              <a:avLst>
                <a:gd name="adj1" fmla="val 44630"/>
                <a:gd name="adj2" fmla="val 0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A33FC0C1-8A93-4366-A5C8-64D571F63827}"/>
                </a:ext>
              </a:extLst>
            </p:cNvPr>
            <p:cNvSpPr txBox="1"/>
            <p:nvPr/>
          </p:nvSpPr>
          <p:spPr>
            <a:xfrm>
              <a:off x="1652526" y="2035318"/>
              <a:ext cx="2004646" cy="10707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Access to the overview of insights</a:t>
              </a: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sp>
          <p:nvSpPr>
            <p:cNvPr id="5" name="CaixaDeTexto 4">
              <a:extLst>
                <a:ext uri="{FF2B5EF4-FFF2-40B4-BE49-F238E27FC236}">
                  <a16:creationId xmlns:a16="http://schemas.microsoft.com/office/drawing/2014/main" id="{0CA1B1FD-B8EB-411D-9107-F832E957E05B}"/>
                </a:ext>
              </a:extLst>
            </p:cNvPr>
            <p:cNvSpPr txBox="1"/>
            <p:nvPr/>
          </p:nvSpPr>
          <p:spPr>
            <a:xfrm>
              <a:off x="1579994" y="3349098"/>
              <a:ext cx="1997730" cy="10184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2000" dirty="0">
                  <a:solidFill>
                    <a:prstClr val="white"/>
                  </a:solidFill>
                  <a:latin typeface="Bebas Neue" panose="020B0606020202050201" pitchFamily="34" charset="0"/>
                </a:rPr>
                <a:t>Decision support center</a:t>
              </a:r>
            </a:p>
          </p:txBody>
        </p:sp>
      </p:grpSp>
      <p:sp>
        <p:nvSpPr>
          <p:cNvPr id="9" name="Retângulo 8">
            <a:extLst>
              <a:ext uri="{FF2B5EF4-FFF2-40B4-BE49-F238E27FC236}">
                <a16:creationId xmlns:a16="http://schemas.microsoft.com/office/drawing/2014/main" id="{799F3998-F3F8-4DF5-95AB-A3EF19F836AC}"/>
              </a:ext>
            </a:extLst>
          </p:cNvPr>
          <p:cNvSpPr/>
          <p:nvPr/>
        </p:nvSpPr>
        <p:spPr>
          <a:xfrm>
            <a:off x="873637" y="-797172"/>
            <a:ext cx="2520000" cy="40893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C8982749-7012-4569-9E0C-15F84AE9CF27}"/>
              </a:ext>
            </a:extLst>
          </p:cNvPr>
          <p:cNvGrpSpPr/>
          <p:nvPr/>
        </p:nvGrpSpPr>
        <p:grpSpPr>
          <a:xfrm>
            <a:off x="2916847" y="4104504"/>
            <a:ext cx="1918185" cy="1954365"/>
            <a:chOff x="1484850" y="1275127"/>
            <a:chExt cx="2340000" cy="3079558"/>
          </a:xfrm>
        </p:grpSpPr>
        <p:sp>
          <p:nvSpPr>
            <p:cNvPr id="13" name="Retângulo 12">
              <a:extLst>
                <a:ext uri="{FF2B5EF4-FFF2-40B4-BE49-F238E27FC236}">
                  <a16:creationId xmlns:a16="http://schemas.microsoft.com/office/drawing/2014/main" id="{37A06AC6-7E75-468E-A40C-D3A7DED1BF3B}"/>
                </a:ext>
              </a:extLst>
            </p:cNvPr>
            <p:cNvSpPr/>
            <p:nvPr/>
          </p:nvSpPr>
          <p:spPr>
            <a:xfrm>
              <a:off x="1484850" y="1275127"/>
              <a:ext cx="2340000" cy="2232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tângulo: Cantos Superiores Arredondados 13">
              <a:extLst>
                <a:ext uri="{FF2B5EF4-FFF2-40B4-BE49-F238E27FC236}">
                  <a16:creationId xmlns:a16="http://schemas.microsoft.com/office/drawing/2014/main" id="{FF2E075A-031D-4681-9A66-7806593B8FA0}"/>
                </a:ext>
              </a:extLst>
            </p:cNvPr>
            <p:cNvSpPr/>
            <p:nvPr/>
          </p:nvSpPr>
          <p:spPr>
            <a:xfrm rot="10800000">
              <a:off x="1484850" y="3499244"/>
              <a:ext cx="2340000" cy="720000"/>
            </a:xfrm>
            <a:prstGeom prst="round2SameRect">
              <a:avLst>
                <a:gd name="adj1" fmla="val 44630"/>
                <a:gd name="adj2" fmla="val 0"/>
              </a:avLst>
            </a:prstGeom>
            <a:solidFill>
              <a:schemeClr val="accent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3D4DB7F3-3BF6-4F39-9338-7EF8A03F4F43}"/>
                </a:ext>
              </a:extLst>
            </p:cNvPr>
            <p:cNvSpPr txBox="1"/>
            <p:nvPr/>
          </p:nvSpPr>
          <p:spPr>
            <a:xfrm>
              <a:off x="1652526" y="2035317"/>
              <a:ext cx="2004646" cy="8244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400" dirty="0">
                  <a:solidFill>
                    <a:prstClr val="white"/>
                  </a:solidFill>
                  <a:latin typeface="Montserrat Medium" panose="00000600000000000000" pitchFamily="2" charset="0"/>
                </a:rPr>
                <a:t>Complete list of all patients</a:t>
              </a: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endParaRPr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3C163F2D-7197-4986-BBE5-B2FE78B4C8E6}"/>
                </a:ext>
              </a:extLst>
            </p:cNvPr>
            <p:cNvSpPr txBox="1"/>
            <p:nvPr/>
          </p:nvSpPr>
          <p:spPr>
            <a:xfrm>
              <a:off x="1581829" y="3530230"/>
              <a:ext cx="2205187" cy="8244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ctr">
                <a:defRPr/>
              </a:pPr>
              <a:r>
                <a:rPr lang="pt-BR" sz="2800" dirty="0">
                  <a:solidFill>
                    <a:prstClr val="white"/>
                  </a:solidFill>
                  <a:latin typeface="Bebas Neue" panose="020B0606020202050201" pitchFamily="34" charset="0"/>
                </a:rPr>
                <a:t>My patients</a:t>
              </a:r>
            </a:p>
          </p:txBody>
        </p:sp>
      </p:grpSp>
      <p:sp>
        <p:nvSpPr>
          <p:cNvPr id="17" name="Retângulo 16">
            <a:extLst>
              <a:ext uri="{FF2B5EF4-FFF2-40B4-BE49-F238E27FC236}">
                <a16:creationId xmlns:a16="http://schemas.microsoft.com/office/drawing/2014/main" id="{7F28E270-1308-4207-87CF-631F8B466171}"/>
              </a:ext>
            </a:extLst>
          </p:cNvPr>
          <p:cNvSpPr/>
          <p:nvPr/>
        </p:nvSpPr>
        <p:spPr>
          <a:xfrm>
            <a:off x="3444117" y="-1142612"/>
            <a:ext cx="2520000" cy="40893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52AD4117-37A6-4263-8ABA-433500F6CD0F}"/>
              </a:ext>
            </a:extLst>
          </p:cNvPr>
          <p:cNvGrpSpPr/>
          <p:nvPr/>
        </p:nvGrpSpPr>
        <p:grpSpPr>
          <a:xfrm>
            <a:off x="4917532" y="3759064"/>
            <a:ext cx="2289285" cy="1913128"/>
            <a:chOff x="1262995" y="1275127"/>
            <a:chExt cx="2792707" cy="3014580"/>
          </a:xfrm>
        </p:grpSpPr>
        <p:sp>
          <p:nvSpPr>
            <p:cNvPr id="22" name="Retângulo 21">
              <a:extLst>
                <a:ext uri="{FF2B5EF4-FFF2-40B4-BE49-F238E27FC236}">
                  <a16:creationId xmlns:a16="http://schemas.microsoft.com/office/drawing/2014/main" id="{D62173AA-EC0A-4963-A258-8380616EA021}"/>
                </a:ext>
              </a:extLst>
            </p:cNvPr>
            <p:cNvSpPr/>
            <p:nvPr/>
          </p:nvSpPr>
          <p:spPr>
            <a:xfrm>
              <a:off x="1484850" y="1275127"/>
              <a:ext cx="2340000" cy="22320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Retângulo: Cantos Superiores Arredondados 22">
              <a:extLst>
                <a:ext uri="{FF2B5EF4-FFF2-40B4-BE49-F238E27FC236}">
                  <a16:creationId xmlns:a16="http://schemas.microsoft.com/office/drawing/2014/main" id="{958EA154-0E0E-4BDD-9A23-2F57480FA8B4}"/>
                </a:ext>
              </a:extLst>
            </p:cNvPr>
            <p:cNvSpPr/>
            <p:nvPr/>
          </p:nvSpPr>
          <p:spPr>
            <a:xfrm rot="10800000">
              <a:off x="1484850" y="3499244"/>
              <a:ext cx="2340000" cy="720000"/>
            </a:xfrm>
            <a:prstGeom prst="round2SameRect">
              <a:avLst>
                <a:gd name="adj1" fmla="val 44630"/>
                <a:gd name="adj2" fmla="val 0"/>
              </a:avLst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11BEA10A-5051-4A3E-88DF-3E04A699B6DD}"/>
                </a:ext>
              </a:extLst>
            </p:cNvPr>
            <p:cNvSpPr txBox="1"/>
            <p:nvPr/>
          </p:nvSpPr>
          <p:spPr>
            <a:xfrm>
              <a:off x="1262995" y="1715127"/>
              <a:ext cx="2792707" cy="18429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r>
                <a:rPr lang="en-US" sz="1400" dirty="0">
                  <a:solidFill>
                    <a:prstClr val="white"/>
                  </a:solidFill>
                  <a:latin typeface="Montserrat Medium" panose="00000600000000000000" pitchFamily="2" charset="0"/>
                </a:rPr>
                <a:t>Access to the complete timeline with the main events of the patient’s hospitalization</a:t>
              </a:r>
              <a:endParaRPr lang="pt-BR" sz="1400" dirty="0">
                <a:solidFill>
                  <a:prstClr val="white"/>
                </a:solidFill>
                <a:latin typeface="Montserrat Medium" panose="00000600000000000000" pitchFamily="2" charset="0"/>
              </a:endParaRP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93012CB5-C365-475C-994F-AE4F7EA0A636}"/>
                </a:ext>
              </a:extLst>
            </p:cNvPr>
            <p:cNvSpPr txBox="1"/>
            <p:nvPr/>
          </p:nvSpPr>
          <p:spPr>
            <a:xfrm>
              <a:off x="1703813" y="3465252"/>
              <a:ext cx="1998083" cy="8244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pt-BR"/>
              </a:defPPr>
              <a:lvl1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2800">
                  <a:solidFill>
                    <a:prstClr val="white"/>
                  </a:solidFill>
                  <a:latin typeface="Bebas Neue" panose="020B0606020202050201" pitchFamily="34" charset="0"/>
                </a:defRPr>
              </a:lvl1pPr>
            </a:lstStyle>
            <a:p>
              <a:r>
                <a:rPr lang="pt-BR" dirty="0"/>
                <a:t>Timeline</a:t>
              </a:r>
            </a:p>
          </p:txBody>
        </p:sp>
      </p:grpSp>
      <p:sp>
        <p:nvSpPr>
          <p:cNvPr id="26" name="Retângulo 25">
            <a:extLst>
              <a:ext uri="{FF2B5EF4-FFF2-40B4-BE49-F238E27FC236}">
                <a16:creationId xmlns:a16="http://schemas.microsoft.com/office/drawing/2014/main" id="{DFED1D1A-8513-42FD-80E2-663238F26AEF}"/>
              </a:ext>
            </a:extLst>
          </p:cNvPr>
          <p:cNvSpPr/>
          <p:nvPr/>
        </p:nvSpPr>
        <p:spPr>
          <a:xfrm>
            <a:off x="6014597" y="-1488052"/>
            <a:ext cx="2520000" cy="40893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30" name="Agrupar 29">
            <a:extLst>
              <a:ext uri="{FF2B5EF4-FFF2-40B4-BE49-F238E27FC236}">
                <a16:creationId xmlns:a16="http://schemas.microsoft.com/office/drawing/2014/main" id="{39EDDC53-DB3E-4B68-94F2-9EA980EEF603}"/>
              </a:ext>
            </a:extLst>
          </p:cNvPr>
          <p:cNvGrpSpPr/>
          <p:nvPr/>
        </p:nvGrpSpPr>
        <p:grpSpPr>
          <a:xfrm>
            <a:off x="7198401" y="3469044"/>
            <a:ext cx="2083553" cy="1913580"/>
            <a:chOff x="1433640" y="1275127"/>
            <a:chExt cx="2541731" cy="3015292"/>
          </a:xfrm>
        </p:grpSpPr>
        <p:sp>
          <p:nvSpPr>
            <p:cNvPr id="31" name="Retângulo 30">
              <a:extLst>
                <a:ext uri="{FF2B5EF4-FFF2-40B4-BE49-F238E27FC236}">
                  <a16:creationId xmlns:a16="http://schemas.microsoft.com/office/drawing/2014/main" id="{9B03B812-7443-41FA-959C-CC3C15F563BF}"/>
                </a:ext>
              </a:extLst>
            </p:cNvPr>
            <p:cNvSpPr/>
            <p:nvPr/>
          </p:nvSpPr>
          <p:spPr>
            <a:xfrm>
              <a:off x="1484850" y="1275127"/>
              <a:ext cx="2340000" cy="2232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Retângulo: Cantos Superiores Arredondados 31">
              <a:extLst>
                <a:ext uri="{FF2B5EF4-FFF2-40B4-BE49-F238E27FC236}">
                  <a16:creationId xmlns:a16="http://schemas.microsoft.com/office/drawing/2014/main" id="{FA3189ED-ECF6-4CED-99C2-73DACA1A15EB}"/>
                </a:ext>
              </a:extLst>
            </p:cNvPr>
            <p:cNvSpPr/>
            <p:nvPr/>
          </p:nvSpPr>
          <p:spPr>
            <a:xfrm rot="10800000">
              <a:off x="1484850" y="3499244"/>
              <a:ext cx="2340000" cy="720000"/>
            </a:xfrm>
            <a:prstGeom prst="round2SameRect">
              <a:avLst>
                <a:gd name="adj1" fmla="val 44630"/>
                <a:gd name="adj2" fmla="val 0"/>
              </a:avLst>
            </a:pr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CaixaDeTexto 32">
              <a:extLst>
                <a:ext uri="{FF2B5EF4-FFF2-40B4-BE49-F238E27FC236}">
                  <a16:creationId xmlns:a16="http://schemas.microsoft.com/office/drawing/2014/main" id="{80355EFC-BE64-4F34-AC3F-9D37418553FD}"/>
                </a:ext>
              </a:extLst>
            </p:cNvPr>
            <p:cNvSpPr txBox="1"/>
            <p:nvPr/>
          </p:nvSpPr>
          <p:spPr>
            <a:xfrm>
              <a:off x="1652526" y="1943837"/>
              <a:ext cx="2004646" cy="1503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1400" dirty="0" err="1">
                  <a:solidFill>
                    <a:prstClr val="white"/>
                  </a:solidFill>
                  <a:latin typeface="Montserrat Medium" panose="00000600000000000000" pitchFamily="2" charset="0"/>
                </a:rPr>
                <a:t>Information</a:t>
              </a:r>
              <a:r>
                <a:rPr lang="pt-BR" sz="1400" dirty="0">
                  <a:solidFill>
                    <a:prstClr val="white"/>
                  </a:solidFill>
                  <a:latin typeface="Montserrat Medium" panose="00000600000000000000" pitchFamily="2" charset="0"/>
                </a:rPr>
                <a:t> </a:t>
              </a:r>
              <a:r>
                <a:rPr lang="en-US" sz="1400" dirty="0">
                  <a:solidFill>
                    <a:prstClr val="white"/>
                  </a:solidFill>
                  <a:latin typeface="Montserrat Medium" panose="00000600000000000000" pitchFamily="2" charset="0"/>
                </a:rPr>
                <a:t>about exam results and alerts</a:t>
              </a:r>
              <a:endParaRPr lang="pt-BR" sz="1400" dirty="0">
                <a:solidFill>
                  <a:prstClr val="white"/>
                </a:solidFill>
                <a:latin typeface="Montserrat Medium" panose="00000600000000000000" pitchFamily="2" charset="0"/>
              </a:endParaRPr>
            </a:p>
          </p:txBody>
        </p:sp>
        <p:sp>
          <p:nvSpPr>
            <p:cNvPr id="34" name="CaixaDeTexto 33">
              <a:extLst>
                <a:ext uri="{FF2B5EF4-FFF2-40B4-BE49-F238E27FC236}">
                  <a16:creationId xmlns:a16="http://schemas.microsoft.com/office/drawing/2014/main" id="{0847D412-F1DD-427A-8C4F-96E863781AC7}"/>
                </a:ext>
              </a:extLst>
            </p:cNvPr>
            <p:cNvSpPr txBox="1"/>
            <p:nvPr/>
          </p:nvSpPr>
          <p:spPr>
            <a:xfrm>
              <a:off x="1433640" y="3465964"/>
              <a:ext cx="2541731" cy="8244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2800" dirty="0">
                  <a:solidFill>
                    <a:prstClr val="white"/>
                  </a:solidFill>
                  <a:latin typeface="Bebas Neue" panose="020B0606020202050201" pitchFamily="34" charset="0"/>
                </a:rPr>
                <a:t>Notifications</a:t>
              </a:r>
            </a:p>
          </p:txBody>
        </p:sp>
      </p:grpSp>
      <p:sp>
        <p:nvSpPr>
          <p:cNvPr id="35" name="Retângulo 34">
            <a:extLst>
              <a:ext uri="{FF2B5EF4-FFF2-40B4-BE49-F238E27FC236}">
                <a16:creationId xmlns:a16="http://schemas.microsoft.com/office/drawing/2014/main" id="{09B32AD6-F0AD-40B8-A4A0-B7CFBADBF30A}"/>
              </a:ext>
            </a:extLst>
          </p:cNvPr>
          <p:cNvSpPr/>
          <p:nvPr/>
        </p:nvSpPr>
        <p:spPr>
          <a:xfrm>
            <a:off x="8585077" y="-1833492"/>
            <a:ext cx="2520000" cy="40893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393FC268-7A3F-4DC4-9B9A-34A639323825}"/>
              </a:ext>
            </a:extLst>
          </p:cNvPr>
          <p:cNvGrpSpPr/>
          <p:nvPr/>
        </p:nvGrpSpPr>
        <p:grpSpPr>
          <a:xfrm>
            <a:off x="274716" y="4260709"/>
            <a:ext cx="2805010" cy="523220"/>
            <a:chOff x="4618352" y="2239651"/>
            <a:chExt cx="3421840" cy="824447"/>
          </a:xfrm>
          <a:solidFill>
            <a:schemeClr val="accent1"/>
          </a:solidFill>
        </p:grpSpPr>
        <p:sp>
          <p:nvSpPr>
            <p:cNvPr id="10" name="Retângulo: Cantos Arredondados 9">
              <a:extLst>
                <a:ext uri="{FF2B5EF4-FFF2-40B4-BE49-F238E27FC236}">
                  <a16:creationId xmlns:a16="http://schemas.microsoft.com/office/drawing/2014/main" id="{84A1FE88-A28A-47B9-AF27-CA47849BA504}"/>
                </a:ext>
              </a:extLst>
            </p:cNvPr>
            <p:cNvSpPr/>
            <p:nvPr/>
          </p:nvSpPr>
          <p:spPr>
            <a:xfrm>
              <a:off x="5027411" y="2266982"/>
              <a:ext cx="2880000" cy="720000"/>
            </a:xfrm>
            <a:prstGeom prst="roundRect">
              <a:avLst/>
            </a:prstGeom>
            <a:grpFill/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" name="CaixaDeTexto 2">
              <a:extLst>
                <a:ext uri="{FF2B5EF4-FFF2-40B4-BE49-F238E27FC236}">
                  <a16:creationId xmlns:a16="http://schemas.microsoft.com/office/drawing/2014/main" id="{D9C06666-526D-426C-95DD-202B5C15BA34}"/>
                </a:ext>
              </a:extLst>
            </p:cNvPr>
            <p:cNvSpPr txBox="1"/>
            <p:nvPr/>
          </p:nvSpPr>
          <p:spPr>
            <a:xfrm>
              <a:off x="4618352" y="2239651"/>
              <a:ext cx="3421840" cy="8244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80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1</a:t>
              </a:r>
            </a:p>
          </p:txBody>
        </p:sp>
      </p:grpSp>
      <p:grpSp>
        <p:nvGrpSpPr>
          <p:cNvPr id="18" name="Agrupar 17">
            <a:extLst>
              <a:ext uri="{FF2B5EF4-FFF2-40B4-BE49-F238E27FC236}">
                <a16:creationId xmlns:a16="http://schemas.microsoft.com/office/drawing/2014/main" id="{85BC7546-CFB8-4C40-BC07-FA30A7E7653B}"/>
              </a:ext>
            </a:extLst>
          </p:cNvPr>
          <p:cNvGrpSpPr/>
          <p:nvPr/>
        </p:nvGrpSpPr>
        <p:grpSpPr>
          <a:xfrm>
            <a:off x="2856585" y="3932617"/>
            <a:ext cx="2360844" cy="546596"/>
            <a:chOff x="5027411" y="2266982"/>
            <a:chExt cx="2880000" cy="861288"/>
          </a:xfrm>
        </p:grpSpPr>
        <p:sp>
          <p:nvSpPr>
            <p:cNvPr id="19" name="Retângulo: Cantos Arredondados 18">
              <a:extLst>
                <a:ext uri="{FF2B5EF4-FFF2-40B4-BE49-F238E27FC236}">
                  <a16:creationId xmlns:a16="http://schemas.microsoft.com/office/drawing/2014/main" id="{BAFF60D2-A6DB-45E5-9304-FE585451981A}"/>
                </a:ext>
              </a:extLst>
            </p:cNvPr>
            <p:cNvSpPr/>
            <p:nvPr/>
          </p:nvSpPr>
          <p:spPr>
            <a:xfrm>
              <a:off x="5027411" y="2266982"/>
              <a:ext cx="2880000" cy="720000"/>
            </a:xfrm>
            <a:prstGeom prst="round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CaixaDeTexto 19">
              <a:extLst>
                <a:ext uri="{FF2B5EF4-FFF2-40B4-BE49-F238E27FC236}">
                  <a16:creationId xmlns:a16="http://schemas.microsoft.com/office/drawing/2014/main" id="{E670500B-E27E-4A8C-BA86-B67C020DEC38}"/>
                </a:ext>
              </a:extLst>
            </p:cNvPr>
            <p:cNvSpPr txBox="1"/>
            <p:nvPr/>
          </p:nvSpPr>
          <p:spPr>
            <a:xfrm>
              <a:off x="5712840" y="2303816"/>
              <a:ext cx="1509120" cy="8244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2800" dirty="0">
                  <a:solidFill>
                    <a:prstClr val="white"/>
                  </a:solidFill>
                  <a:latin typeface="Bebas Neue" panose="020B0606020202050201" pitchFamily="34" charset="0"/>
                </a:rPr>
                <a:t> 2</a:t>
              </a:r>
            </a:p>
          </p:txBody>
        </p:sp>
      </p:grp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9C07EC84-61F1-45AF-9119-2F6EB22C30A5}"/>
              </a:ext>
            </a:extLst>
          </p:cNvPr>
          <p:cNvGrpSpPr/>
          <p:nvPr/>
        </p:nvGrpSpPr>
        <p:grpSpPr>
          <a:xfrm>
            <a:off x="5039122" y="3587176"/>
            <a:ext cx="2360842" cy="546596"/>
            <a:chOff x="5027411" y="2266982"/>
            <a:chExt cx="2880000" cy="861289"/>
          </a:xfrm>
          <a:solidFill>
            <a:schemeClr val="accent3"/>
          </a:solidFill>
        </p:grpSpPr>
        <p:sp>
          <p:nvSpPr>
            <p:cNvPr id="28" name="Retângulo: Cantos Arredondados 27">
              <a:extLst>
                <a:ext uri="{FF2B5EF4-FFF2-40B4-BE49-F238E27FC236}">
                  <a16:creationId xmlns:a16="http://schemas.microsoft.com/office/drawing/2014/main" id="{FE2F81CC-9D0D-455E-B0E9-8BC876514C97}"/>
                </a:ext>
              </a:extLst>
            </p:cNvPr>
            <p:cNvSpPr/>
            <p:nvPr/>
          </p:nvSpPr>
          <p:spPr>
            <a:xfrm>
              <a:off x="5027411" y="2266982"/>
              <a:ext cx="2880000" cy="720000"/>
            </a:xfrm>
            <a:prstGeom prst="roundRect">
              <a:avLst/>
            </a:prstGeom>
            <a:grpFill/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6B0B36FC-8A63-48E1-A36E-9E4DE255EE77}"/>
                </a:ext>
              </a:extLst>
            </p:cNvPr>
            <p:cNvSpPr txBox="1"/>
            <p:nvPr/>
          </p:nvSpPr>
          <p:spPr>
            <a:xfrm>
              <a:off x="5712851" y="2303816"/>
              <a:ext cx="1509121" cy="8244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r>
                <a:rPr lang="pt-BR" sz="2800" dirty="0">
                  <a:solidFill>
                    <a:prstClr val="white"/>
                  </a:solidFill>
                  <a:latin typeface="Bebas Neue" panose="020B0606020202050201" pitchFamily="34" charset="0"/>
                </a:rPr>
                <a:t>3</a:t>
              </a:r>
            </a:p>
          </p:txBody>
        </p:sp>
      </p:grpSp>
      <p:grpSp>
        <p:nvGrpSpPr>
          <p:cNvPr id="36" name="Agrupar 35">
            <a:extLst>
              <a:ext uri="{FF2B5EF4-FFF2-40B4-BE49-F238E27FC236}">
                <a16:creationId xmlns:a16="http://schemas.microsoft.com/office/drawing/2014/main" id="{0EFD996A-2991-4E9F-8192-096D480982A3}"/>
              </a:ext>
            </a:extLst>
          </p:cNvPr>
          <p:cNvGrpSpPr/>
          <p:nvPr/>
        </p:nvGrpSpPr>
        <p:grpSpPr>
          <a:xfrm>
            <a:off x="7180109" y="3297156"/>
            <a:ext cx="2360842" cy="546596"/>
            <a:chOff x="5027411" y="2266982"/>
            <a:chExt cx="2880000" cy="861289"/>
          </a:xfrm>
          <a:solidFill>
            <a:schemeClr val="accent4"/>
          </a:solidFill>
        </p:grpSpPr>
        <p:sp>
          <p:nvSpPr>
            <p:cNvPr id="37" name="Retângulo: Cantos Arredondados 36">
              <a:extLst>
                <a:ext uri="{FF2B5EF4-FFF2-40B4-BE49-F238E27FC236}">
                  <a16:creationId xmlns:a16="http://schemas.microsoft.com/office/drawing/2014/main" id="{C4F1307E-D89B-4074-AE8D-FD2DA19B3A11}"/>
                </a:ext>
              </a:extLst>
            </p:cNvPr>
            <p:cNvSpPr/>
            <p:nvPr/>
          </p:nvSpPr>
          <p:spPr>
            <a:xfrm>
              <a:off x="5027411" y="2266982"/>
              <a:ext cx="2880000" cy="720000"/>
            </a:xfrm>
            <a:prstGeom prst="roundRect">
              <a:avLst/>
            </a:prstGeom>
            <a:grpFill/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CaixaDeTexto 37">
              <a:extLst>
                <a:ext uri="{FF2B5EF4-FFF2-40B4-BE49-F238E27FC236}">
                  <a16:creationId xmlns:a16="http://schemas.microsoft.com/office/drawing/2014/main" id="{300D32D2-EFA3-4D33-97DB-A00D9C28A3C5}"/>
                </a:ext>
              </a:extLst>
            </p:cNvPr>
            <p:cNvSpPr txBox="1"/>
            <p:nvPr/>
          </p:nvSpPr>
          <p:spPr>
            <a:xfrm>
              <a:off x="5712851" y="2303816"/>
              <a:ext cx="1509121" cy="8244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r>
                <a:rPr lang="pt-BR" sz="2800" dirty="0">
                  <a:solidFill>
                    <a:prstClr val="white"/>
                  </a:solidFill>
                  <a:latin typeface="Bebas Neue" panose="020B0606020202050201" pitchFamily="34" charset="0"/>
                </a:rPr>
                <a:t>4</a:t>
              </a:r>
            </a:p>
          </p:txBody>
        </p:sp>
      </p:grpSp>
      <p:grpSp>
        <p:nvGrpSpPr>
          <p:cNvPr id="39" name="Agrupar 38">
            <a:extLst>
              <a:ext uri="{FF2B5EF4-FFF2-40B4-BE49-F238E27FC236}">
                <a16:creationId xmlns:a16="http://schemas.microsoft.com/office/drawing/2014/main" id="{0C08AA09-8EEB-46AA-B8ED-BC3880CA8867}"/>
              </a:ext>
            </a:extLst>
          </p:cNvPr>
          <p:cNvGrpSpPr/>
          <p:nvPr/>
        </p:nvGrpSpPr>
        <p:grpSpPr>
          <a:xfrm>
            <a:off x="307107" y="151909"/>
            <a:ext cx="9875983" cy="923330"/>
            <a:chOff x="157639" y="116739"/>
            <a:chExt cx="7461098" cy="923330"/>
          </a:xfrm>
        </p:grpSpPr>
        <p:sp>
          <p:nvSpPr>
            <p:cNvPr id="40" name="CaixaDeTexto 39">
              <a:extLst>
                <a:ext uri="{FF2B5EF4-FFF2-40B4-BE49-F238E27FC236}">
                  <a16:creationId xmlns:a16="http://schemas.microsoft.com/office/drawing/2014/main" id="{33E5A691-58D7-4CE7-A2F6-BCB7DD839613}"/>
                </a:ext>
              </a:extLst>
            </p:cNvPr>
            <p:cNvSpPr txBox="1"/>
            <p:nvPr/>
          </p:nvSpPr>
          <p:spPr>
            <a:xfrm>
              <a:off x="157639" y="116739"/>
              <a:ext cx="746109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54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ASSISTENT LAURA </a:t>
              </a:r>
              <a:r>
                <a:rPr lang="pt-BR" sz="32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rPr>
                <a:t>(</a:t>
              </a:r>
              <a:r>
                <a:rPr lang="pt-BR" sz="3200" b="1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rPr>
                <a:t>Digital Comunication)</a:t>
              </a:r>
              <a:endPara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</p:txBody>
        </p:sp>
        <p:cxnSp>
          <p:nvCxnSpPr>
            <p:cNvPr id="41" name="Conector reto 40">
              <a:extLst>
                <a:ext uri="{FF2B5EF4-FFF2-40B4-BE49-F238E27FC236}">
                  <a16:creationId xmlns:a16="http://schemas.microsoft.com/office/drawing/2014/main" id="{C02FF997-01BC-404A-B995-BC72818C0256}"/>
                </a:ext>
              </a:extLst>
            </p:cNvPr>
            <p:cNvCxnSpPr>
              <a:cxnSpLocks/>
            </p:cNvCxnSpPr>
            <p:nvPr/>
          </p:nvCxnSpPr>
          <p:spPr>
            <a:xfrm>
              <a:off x="184015" y="961681"/>
              <a:ext cx="5699708" cy="0"/>
            </a:xfrm>
            <a:prstGeom prst="line">
              <a:avLst/>
            </a:prstGeom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Conector reto 41">
              <a:extLst>
                <a:ext uri="{FF2B5EF4-FFF2-40B4-BE49-F238E27FC236}">
                  <a16:creationId xmlns:a16="http://schemas.microsoft.com/office/drawing/2014/main" id="{69FF282B-BAC7-43D5-BB11-0C936395EA24}"/>
                </a:ext>
              </a:extLst>
            </p:cNvPr>
            <p:cNvCxnSpPr>
              <a:cxnSpLocks/>
            </p:cNvCxnSpPr>
            <p:nvPr/>
          </p:nvCxnSpPr>
          <p:spPr>
            <a:xfrm>
              <a:off x="186945" y="1017769"/>
              <a:ext cx="5070854" cy="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1" name="Imagem 60" descr="Uma imagem com texto, propriedade, eletrónica, mão&#10;&#10;Descrição gerada automaticamente">
            <a:extLst>
              <a:ext uri="{FF2B5EF4-FFF2-40B4-BE49-F238E27FC236}">
                <a16:creationId xmlns:a16="http://schemas.microsoft.com/office/drawing/2014/main" id="{ABF392CD-3521-499F-9F87-AE093F93FC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7096" y="543001"/>
            <a:ext cx="2262738" cy="2347095"/>
          </a:xfrm>
          <a:prstGeom prst="rect">
            <a:avLst/>
          </a:prstGeom>
        </p:spPr>
      </p:pic>
      <p:pic>
        <p:nvPicPr>
          <p:cNvPr id="63" name="Imagem 62" descr="Uma imagem com texto, eletrónica, mão, telemóvel&#10;&#10;Descrição gerada automaticamente">
            <a:extLst>
              <a:ext uri="{FF2B5EF4-FFF2-40B4-BE49-F238E27FC236}">
                <a16:creationId xmlns:a16="http://schemas.microsoft.com/office/drawing/2014/main" id="{9B213621-BB3C-4B07-B6EB-1D6C6DD73A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4075" y="1068720"/>
            <a:ext cx="2364890" cy="2453054"/>
          </a:xfrm>
          <a:prstGeom prst="rect">
            <a:avLst/>
          </a:prstGeom>
        </p:spPr>
      </p:pic>
      <p:pic>
        <p:nvPicPr>
          <p:cNvPr id="65" name="Imagem 64" descr="Uma imagem com texto, eletrónica, mão, telemóvel&#10;&#10;Descrição gerada automaticamente">
            <a:extLst>
              <a:ext uri="{FF2B5EF4-FFF2-40B4-BE49-F238E27FC236}">
                <a16:creationId xmlns:a16="http://schemas.microsoft.com/office/drawing/2014/main" id="{28C41D20-7C1B-4481-8E21-9AA73394AF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5218" y="1437506"/>
            <a:ext cx="2351522" cy="2439188"/>
          </a:xfrm>
          <a:prstGeom prst="rect">
            <a:avLst/>
          </a:prstGeom>
        </p:spPr>
      </p:pic>
      <p:pic>
        <p:nvPicPr>
          <p:cNvPr id="67" name="Imagem 66" descr="Uma imagem com texto, propriedade, eletrónica, mão&#10;&#10;Descrição gerada automaticamente">
            <a:extLst>
              <a:ext uri="{FF2B5EF4-FFF2-40B4-BE49-F238E27FC236}">
                <a16:creationId xmlns:a16="http://schemas.microsoft.com/office/drawing/2014/main" id="{8856D164-20B7-4F55-B1FB-5D4D1DA13C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1080" y="797624"/>
            <a:ext cx="2371126" cy="2459523"/>
          </a:xfrm>
          <a:prstGeom prst="rect">
            <a:avLst/>
          </a:prstGeom>
        </p:spPr>
      </p:pic>
      <p:pic>
        <p:nvPicPr>
          <p:cNvPr id="69" name="Imagem 68" descr="Uma imagem com texto, propriedade, eletrónica, pessoa&#10;&#10;Descrição gerada automaticamente">
            <a:extLst>
              <a:ext uri="{FF2B5EF4-FFF2-40B4-BE49-F238E27FC236}">
                <a16:creationId xmlns:a16="http://schemas.microsoft.com/office/drawing/2014/main" id="{92D46EC0-32A1-42C8-B535-F70D4F902E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001" y="1849858"/>
            <a:ext cx="2283231" cy="2368352"/>
          </a:xfrm>
          <a:prstGeom prst="rect">
            <a:avLst/>
          </a:prstGeom>
        </p:spPr>
      </p:pic>
      <p:sp>
        <p:nvSpPr>
          <p:cNvPr id="56" name="CaixaDeTexto 55">
            <a:extLst>
              <a:ext uri="{FF2B5EF4-FFF2-40B4-BE49-F238E27FC236}">
                <a16:creationId xmlns:a16="http://schemas.microsoft.com/office/drawing/2014/main" id="{F96F0522-2180-4EF6-B6C6-2DC011EBA030}"/>
              </a:ext>
            </a:extLst>
          </p:cNvPr>
          <p:cNvSpPr txBox="1"/>
          <p:nvPr/>
        </p:nvSpPr>
        <p:spPr>
          <a:xfrm>
            <a:off x="10034546" y="6411307"/>
            <a:ext cx="17552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dirty="0"/>
              <a:t>(LAURA, 2022)</a:t>
            </a:r>
          </a:p>
        </p:txBody>
      </p:sp>
    </p:spTree>
    <p:extLst>
      <p:ext uri="{BB962C8B-B14F-4D97-AF65-F5344CB8AC3E}">
        <p14:creationId xmlns:p14="http://schemas.microsoft.com/office/powerpoint/2010/main" val="389033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2" presetClass="entr" presetSubtype="8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7" dur="500"/>
                                            <p:tgtEl>
                                              <p:spTgt spid="1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2" presetClass="entr" presetSubtype="1" fill="hold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0" dur="1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1" dur="1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2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4" dur="600"/>
                                            <p:tgtEl>
                                              <p:spTgt spid="6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5" fill="hold">
                          <p:stCondLst>
                            <p:cond delay="indefinite"/>
                          </p:stCondLst>
                          <p:childTnLst>
                            <p:par>
                              <p:cTn id="1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7" presetID="22" presetClass="entr" presetSubtype="8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19" dur="5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0" presetID="2" presetClass="entr" presetSubtype="1" fill="hold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2" dur="15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3" dur="15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4" presetID="10" presetClass="entr" presetSubtype="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6" dur="1500"/>
                                            <p:tgtEl>
                                              <p:spTgt spid="6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7" fill="hold">
                          <p:stCondLst>
                            <p:cond delay="indefinite"/>
                          </p:stCondLst>
                          <p:childTnLst>
                            <p:par>
                              <p:cTn id="2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9" presetID="22" presetClass="entr" presetSubtype="8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31" dur="500"/>
                                            <p:tgtEl>
                                              <p:spTgt spid="2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2" presetID="2" presetClass="entr" presetSubtype="1" fill="hold" nodeType="withEffect" p14:presetBounceEnd="66667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4" dur="1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5" dur="1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6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8" dur="1500"/>
                                            <p:tgtEl>
                                              <p:spTgt spid="6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9" fill="hold">
                          <p:stCondLst>
                            <p:cond delay="indefinite"/>
                          </p:stCondLst>
                          <p:childTnLst>
                            <p:par>
                              <p:cTn id="4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1" presetID="22" presetClass="entr" presetSubtype="8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3" dur="500"/>
                                            <p:tgtEl>
                                              <p:spTgt spid="3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4" presetID="2" presetClass="entr" presetSubtype="1" fill="hold" nodeType="withEffect" p14:presetBounceEnd="66667">
                                      <p:stCondLst>
                                        <p:cond delay="1500"/>
                                      </p:stCondLst>
                                      <p:childTnLst>
                                        <p:set>
                                          <p:cBhvr>
                                            <p:cTn id="4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6" dur="1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7" dur="1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8" presetID="10" presetClass="entr" presetSubtype="0" fill="hold" nodeType="withEffect">
                                      <p:stCondLst>
                                        <p:cond delay="1500"/>
                                      </p:stCondLst>
                                      <p:childTnLst>
                                        <p:set>
                                          <p:cBhvr>
                                            <p:cTn id="4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50" dur="1500"/>
                                            <p:tgtEl>
                                              <p:spTgt spid="6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1" fill="hold">
                          <p:stCondLst>
                            <p:cond delay="indefinite"/>
                          </p:stCondLst>
                          <p:childTnLst>
                            <p:par>
                              <p:cTn id="5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3" presetID="22" presetClass="entr" presetSubtype="8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55" dur="500"/>
                                            <p:tgtEl>
                                              <p:spTgt spid="4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6" presetID="2" presetClass="entr" presetSubtype="1" fill="hold" nodeType="withEffect" p14:presetBounceEnd="66667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5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8" dur="1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9" dur="1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0" presetID="10" presetClass="entr" presetSubtype="0" fill="hold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6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62" dur="500"/>
                                            <p:tgtEl>
                                              <p:spTgt spid="6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2" presetClass="entr" presetSubtype="8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7" dur="500"/>
                                            <p:tgtEl>
                                              <p:spTgt spid="1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2" presetClass="entr" presetSubtype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" dur="1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1" dur="1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2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4" dur="600"/>
                                            <p:tgtEl>
                                              <p:spTgt spid="6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5" fill="hold">
                          <p:stCondLst>
                            <p:cond delay="indefinite"/>
                          </p:stCondLst>
                          <p:childTnLst>
                            <p:par>
                              <p:cTn id="1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7" presetID="22" presetClass="entr" presetSubtype="8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19" dur="500"/>
                                            <p:tgtEl>
                                              <p:spTgt spid="1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0" presetID="2" presetClass="entr" presetSubtype="1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2" dur="15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3" dur="15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4" presetID="10" presetClass="entr" presetSubtype="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6" dur="1500"/>
                                            <p:tgtEl>
                                              <p:spTgt spid="6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7" fill="hold">
                          <p:stCondLst>
                            <p:cond delay="indefinite"/>
                          </p:stCondLst>
                          <p:childTnLst>
                            <p:par>
                              <p:cTn id="2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9" presetID="22" presetClass="entr" presetSubtype="8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31" dur="500"/>
                                            <p:tgtEl>
                                              <p:spTgt spid="2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2" presetID="2" presetClass="entr" presetSubtype="1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4" dur="1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6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3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38" dur="1500"/>
                                            <p:tgtEl>
                                              <p:spTgt spid="6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9" fill="hold">
                          <p:stCondLst>
                            <p:cond delay="indefinite"/>
                          </p:stCondLst>
                          <p:childTnLst>
                            <p:par>
                              <p:cTn id="4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1" presetID="22" presetClass="entr" presetSubtype="8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43" dur="500"/>
                                            <p:tgtEl>
                                              <p:spTgt spid="3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4" presetID="2" presetClass="entr" presetSubtype="1" fill="hold" nodeType="withEffect">
                                      <p:stCondLst>
                                        <p:cond delay="1500"/>
                                      </p:stCondLst>
                                      <p:childTnLst>
                                        <p:set>
                                          <p:cBhvr>
                                            <p:cTn id="4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6" dur="1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7" dur="1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8" presetID="10" presetClass="entr" presetSubtype="0" fill="hold" nodeType="withEffect">
                                      <p:stCondLst>
                                        <p:cond delay="1500"/>
                                      </p:stCondLst>
                                      <p:childTnLst>
                                        <p:set>
                                          <p:cBhvr>
                                            <p:cTn id="4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50" dur="1500"/>
                                            <p:tgtEl>
                                              <p:spTgt spid="6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1" fill="hold">
                          <p:stCondLst>
                            <p:cond delay="indefinite"/>
                          </p:stCondLst>
                          <p:childTnLst>
                            <p:par>
                              <p:cTn id="5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3" presetID="22" presetClass="entr" presetSubtype="8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wipe(left)">
                                          <p:cBhvr>
                                            <p:cTn id="55" dur="500"/>
                                            <p:tgtEl>
                                              <p:spTgt spid="4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6" presetID="2" presetClass="entr" presetSubtype="1" fill="hold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5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8" dur="1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9" dur="1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0" presetID="10" presetClass="entr" presetSubtype="0" fill="hold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6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62" dur="500"/>
                                            <p:tgtEl>
                                              <p:spTgt spid="6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Marcador de Posição de Conteúdo 15" descr="Uma imagem com propriedade, pessoa, mão&#10;&#10;Descrição gerada automaticamente">
            <a:extLst>
              <a:ext uri="{FF2B5EF4-FFF2-40B4-BE49-F238E27FC236}">
                <a16:creationId xmlns:a16="http://schemas.microsoft.com/office/drawing/2014/main" id="{EEA72DBC-F981-4CB9-B1FB-F95EF42D2AB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04" r="12619"/>
          <a:stretch/>
        </p:blipFill>
        <p:spPr>
          <a:xfrm>
            <a:off x="7769929" y="-180339"/>
            <a:ext cx="4296229" cy="6500450"/>
          </a:xfrm>
          <a:prstGeom prst="rect">
            <a:avLst/>
          </a:prstGeom>
        </p:spPr>
      </p:pic>
      <p:pic>
        <p:nvPicPr>
          <p:cNvPr id="18" name="Marcador de Posição de Conteúdo 15" descr="Uma imagem com propriedade, pessoa, mão&#10;&#10;Descrição gerada automaticamente">
            <a:extLst>
              <a:ext uri="{FF2B5EF4-FFF2-40B4-BE49-F238E27FC236}">
                <a16:creationId xmlns:a16="http://schemas.microsoft.com/office/drawing/2014/main" id="{455D82CF-68EC-48A4-84CD-DF05B14501B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13" r="13397"/>
          <a:stretch/>
        </p:blipFill>
        <p:spPr>
          <a:xfrm>
            <a:off x="4365522" y="-186472"/>
            <a:ext cx="4071895" cy="6520646"/>
          </a:xfrm>
          <a:prstGeom prst="rect">
            <a:avLst/>
          </a:prstGeom>
        </p:spPr>
      </p:pic>
      <p:pic>
        <p:nvPicPr>
          <p:cNvPr id="16" name="Marcador de Posição de Conteúdo 15" descr="Uma imagem com propriedade, pessoa, mão&#10;&#10;Descrição gerada automaticamente">
            <a:extLst>
              <a:ext uri="{FF2B5EF4-FFF2-40B4-BE49-F238E27FC236}">
                <a16:creationId xmlns:a16="http://schemas.microsoft.com/office/drawing/2014/main" id="{B78E8C14-4F01-431F-B8B6-AE1E57D9ED4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ph sz="half" idx="4294967295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04" r="12619"/>
          <a:stretch/>
        </p:blipFill>
        <p:spPr>
          <a:xfrm>
            <a:off x="0" y="-171450"/>
            <a:ext cx="4295775" cy="6500813"/>
          </a:xfrm>
        </p:spPr>
      </p:pic>
      <p:sp>
        <p:nvSpPr>
          <p:cNvPr id="19" name="CaixaDeTexto 18">
            <a:extLst>
              <a:ext uri="{FF2B5EF4-FFF2-40B4-BE49-F238E27FC236}">
                <a16:creationId xmlns:a16="http://schemas.microsoft.com/office/drawing/2014/main" id="{98E93C3F-0C3E-4E42-9594-8F8DB82A5533}"/>
              </a:ext>
            </a:extLst>
          </p:cNvPr>
          <p:cNvSpPr txBox="1"/>
          <p:nvPr/>
        </p:nvSpPr>
        <p:spPr>
          <a:xfrm>
            <a:off x="307107" y="132694"/>
            <a:ext cx="98759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4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Digital identity</a:t>
            </a:r>
            <a:endParaRPr kumimoji="0" lang="pt-BR" sz="32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ontserrat Medium" panose="00000600000000000000" pitchFamily="2" charset="0"/>
            </a:endParaRP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1F126BC2-6F89-41C5-8F4C-AFD5077FEB1B}"/>
              </a:ext>
            </a:extLst>
          </p:cNvPr>
          <p:cNvSpPr txBox="1"/>
          <p:nvPr/>
        </p:nvSpPr>
        <p:spPr>
          <a:xfrm>
            <a:off x="270863" y="5450515"/>
            <a:ext cx="18791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8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  <a:ea typeface="Verdana" panose="020B0604030504040204" pitchFamily="34" charset="0"/>
              </a:rPr>
              <a:t>WEBSITE</a:t>
            </a:r>
            <a:endParaRPr kumimoji="0" lang="pt-BR" sz="28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  <a:ea typeface="Verdana" panose="020B0604030504040204" pitchFamily="34" charset="0"/>
            </a:endParaRP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99266553-4584-43EC-A9C3-83D8D4533011}"/>
              </a:ext>
            </a:extLst>
          </p:cNvPr>
          <p:cNvSpPr txBox="1"/>
          <p:nvPr/>
        </p:nvSpPr>
        <p:spPr>
          <a:xfrm>
            <a:off x="4437620" y="5450515"/>
            <a:ext cx="18791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8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  <a:ea typeface="Verdana" panose="020B0604030504040204" pitchFamily="34" charset="0"/>
              </a:rPr>
              <a:t>INSTAGRAM</a:t>
            </a:r>
            <a:endParaRPr kumimoji="0" lang="pt-BR" sz="28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  <a:ea typeface="Verdana" panose="020B0604030504040204" pitchFamily="34" charset="0"/>
            </a:endParaRP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DAB562F5-ABD7-4621-B886-F06030E1C6C0}"/>
              </a:ext>
            </a:extLst>
          </p:cNvPr>
          <p:cNvSpPr txBox="1"/>
          <p:nvPr/>
        </p:nvSpPr>
        <p:spPr>
          <a:xfrm>
            <a:off x="7877919" y="5450515"/>
            <a:ext cx="18791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8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  <a:ea typeface="Verdana" panose="020B0604030504040204" pitchFamily="34" charset="0"/>
              </a:rPr>
              <a:t>YOUTUBE</a:t>
            </a:r>
            <a:endParaRPr kumimoji="0" lang="pt-BR" sz="28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  <a:ea typeface="Verdana" panose="020B0604030504040204" pitchFamily="34" charset="0"/>
            </a:endParaRPr>
          </a:p>
        </p:txBody>
      </p:sp>
      <p:pic>
        <p:nvPicPr>
          <p:cNvPr id="25" name="Screen_Recording_20220328-211920_Instagram">
            <a:hlinkClick r:id="" action="ppaction://media"/>
            <a:extLst>
              <a:ext uri="{FF2B5EF4-FFF2-40B4-BE49-F238E27FC236}">
                <a16:creationId xmlns:a16="http://schemas.microsoft.com/office/drawing/2014/main" id="{5EEEE7B7-902F-4BE6-8410-1B6B415828E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407331" y="1727413"/>
            <a:ext cx="1523210" cy="3384912"/>
          </a:xfrm>
          <a:prstGeom prst="rect">
            <a:avLst/>
          </a:prstGeom>
        </p:spPr>
      </p:pic>
      <p:pic>
        <p:nvPicPr>
          <p:cNvPr id="26" name="Screen_Recording_20220328-212119_YouTube">
            <a:hlinkClick r:id="" action="ppaction://media"/>
            <a:extLst>
              <a:ext uri="{FF2B5EF4-FFF2-40B4-BE49-F238E27FC236}">
                <a16:creationId xmlns:a16="http://schemas.microsoft.com/office/drawing/2014/main" id="{CD3E9277-9936-4A3A-AD4B-123ABA58AB9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990453" y="1731813"/>
            <a:ext cx="1525148" cy="3389217"/>
          </a:xfrm>
          <a:prstGeom prst="rect">
            <a:avLst/>
          </a:prstGeom>
        </p:spPr>
      </p:pic>
      <p:pic>
        <p:nvPicPr>
          <p:cNvPr id="2" name="Screen_Recording_20220328-211810_Chrome">
            <a:hlinkClick r:id="" action="ppaction://media"/>
            <a:extLst>
              <a:ext uri="{FF2B5EF4-FFF2-40B4-BE49-F238E27FC236}">
                <a16:creationId xmlns:a16="http://schemas.microsoft.com/office/drawing/2014/main" id="{C2B04332-8167-4EA5-88DE-91654B3239AF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220800" y="1731161"/>
            <a:ext cx="1534205" cy="3409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661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7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9712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434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4053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2136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25" repeatCount="indefinite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ao ar livre, estrada, homem, rua&#10;&#10;Descrição gerada automaticamente">
            <a:extLst>
              <a:ext uri="{FF2B5EF4-FFF2-40B4-BE49-F238E27FC236}">
                <a16:creationId xmlns:a16="http://schemas.microsoft.com/office/drawing/2014/main" id="{7671D4DB-E0CC-4265-93FC-A92F24BB4F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38" r="21756"/>
          <a:stretch/>
        </p:blipFill>
        <p:spPr>
          <a:xfrm>
            <a:off x="6512560" y="0"/>
            <a:ext cx="5679439" cy="6858000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B83BF53C-0BD2-41DB-8576-0AABA4557DAF}"/>
              </a:ext>
            </a:extLst>
          </p:cNvPr>
          <p:cNvSpPr txBox="1"/>
          <p:nvPr/>
        </p:nvSpPr>
        <p:spPr>
          <a:xfrm>
            <a:off x="81959" y="124695"/>
            <a:ext cx="63649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i="0" u="none" strike="noStrike" kern="1200" cap="none" spc="30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Well-being and safety</a:t>
            </a:r>
          </a:p>
        </p:txBody>
      </p:sp>
      <p:cxnSp>
        <p:nvCxnSpPr>
          <p:cNvPr id="5" name="Conector reto 4">
            <a:extLst>
              <a:ext uri="{FF2B5EF4-FFF2-40B4-BE49-F238E27FC236}">
                <a16:creationId xmlns:a16="http://schemas.microsoft.com/office/drawing/2014/main" id="{AC1F8B9F-2AE7-4198-9AFB-FEC77C40777D}"/>
              </a:ext>
            </a:extLst>
          </p:cNvPr>
          <p:cNvCxnSpPr/>
          <p:nvPr/>
        </p:nvCxnSpPr>
        <p:spPr>
          <a:xfrm>
            <a:off x="1011115" y="1732085"/>
            <a:ext cx="0" cy="5125915"/>
          </a:xfrm>
          <a:prstGeom prst="line">
            <a:avLst/>
          </a:prstGeom>
          <a:ln w="762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e 5">
            <a:extLst>
              <a:ext uri="{FF2B5EF4-FFF2-40B4-BE49-F238E27FC236}">
                <a16:creationId xmlns:a16="http://schemas.microsoft.com/office/drawing/2014/main" id="{C2F96902-C6FC-4320-A5CE-6A888F63246F}"/>
              </a:ext>
            </a:extLst>
          </p:cNvPr>
          <p:cNvSpPr/>
          <p:nvPr/>
        </p:nvSpPr>
        <p:spPr>
          <a:xfrm>
            <a:off x="896815" y="1644455"/>
            <a:ext cx="228600" cy="2286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Elipse 6">
            <a:extLst>
              <a:ext uri="{FF2B5EF4-FFF2-40B4-BE49-F238E27FC236}">
                <a16:creationId xmlns:a16="http://schemas.microsoft.com/office/drawing/2014/main" id="{D13D3B61-47AC-4068-92F6-B43051480D01}"/>
              </a:ext>
            </a:extLst>
          </p:cNvPr>
          <p:cNvSpPr/>
          <p:nvPr/>
        </p:nvSpPr>
        <p:spPr>
          <a:xfrm>
            <a:off x="896815" y="5820215"/>
            <a:ext cx="228600" cy="2286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Elipse 7">
            <a:extLst>
              <a:ext uri="{FF2B5EF4-FFF2-40B4-BE49-F238E27FC236}">
                <a16:creationId xmlns:a16="http://schemas.microsoft.com/office/drawing/2014/main" id="{BAA27663-C7AB-4F47-98F8-BC361BB34837}"/>
              </a:ext>
            </a:extLst>
          </p:cNvPr>
          <p:cNvSpPr/>
          <p:nvPr/>
        </p:nvSpPr>
        <p:spPr>
          <a:xfrm>
            <a:off x="896815" y="3036375"/>
            <a:ext cx="228600" cy="2286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Elipse 8">
            <a:extLst>
              <a:ext uri="{FF2B5EF4-FFF2-40B4-BE49-F238E27FC236}">
                <a16:creationId xmlns:a16="http://schemas.microsoft.com/office/drawing/2014/main" id="{39F2F32C-7168-4B97-B0AE-DE412E62CD9B}"/>
              </a:ext>
            </a:extLst>
          </p:cNvPr>
          <p:cNvSpPr/>
          <p:nvPr/>
        </p:nvSpPr>
        <p:spPr>
          <a:xfrm>
            <a:off x="896815" y="4428295"/>
            <a:ext cx="228600" cy="2286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F7B47827-71B5-4030-B439-16B136B86493}"/>
              </a:ext>
            </a:extLst>
          </p:cNvPr>
          <p:cNvSpPr txBox="1"/>
          <p:nvPr/>
        </p:nvSpPr>
        <p:spPr>
          <a:xfrm>
            <a:off x="1256790" y="1569039"/>
            <a:ext cx="5255770" cy="10495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health security</a:t>
            </a:r>
          </a:p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Allows health professionals and patients to communicate without being face to face, creating security for both.</a:t>
            </a: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0B229B12-CD8E-4B6C-952C-A34B12F460B8}"/>
              </a:ext>
            </a:extLst>
          </p:cNvPr>
          <p:cNvSpPr txBox="1"/>
          <p:nvPr/>
        </p:nvSpPr>
        <p:spPr>
          <a:xfrm>
            <a:off x="1191102" y="2741755"/>
            <a:ext cx="52557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Cost reduction</a:t>
            </a:r>
          </a:p>
          <a:p>
            <a:pPr lvl="0">
              <a:defRPr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the reduction of medical errors and the non-use of paper, consequently, cause cost reduction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w Cen MT" panose="020B0602020104020603" pitchFamily="34" charset="0"/>
              <a:ea typeface="+mn-ea"/>
              <a:cs typeface="+mn-cs"/>
            </a:endParaRP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9DAC0F59-3261-4B95-9AD7-934D7997DF7F}"/>
              </a:ext>
            </a:extLst>
          </p:cNvPr>
          <p:cNvSpPr txBox="1"/>
          <p:nvPr/>
        </p:nvSpPr>
        <p:spPr>
          <a:xfrm>
            <a:off x="1191102" y="4133675"/>
            <a:ext cx="52557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Performance improvement</a:t>
            </a:r>
          </a:p>
          <a:p>
            <a:pPr lvl="0">
              <a:defRPr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contributes to increasing the level of satisfaction of health professionals, helping to improve their performance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4631358A-5F2B-46E6-8B44-B8722D9B582B}"/>
              </a:ext>
            </a:extLst>
          </p:cNvPr>
          <p:cNvSpPr txBox="1"/>
          <p:nvPr/>
        </p:nvSpPr>
        <p:spPr>
          <a:xfrm>
            <a:off x="1191102" y="5422031"/>
            <a:ext cx="52557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Safety and confidentiality </a:t>
            </a:r>
          </a:p>
          <a:p>
            <a:pPr lvl="0">
              <a:defRPr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They created an internal security application called Lead Ghost to protect intrusion in the databases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8A2466C6-1CC9-428D-B78A-EF0D9D2C09FE}"/>
              </a:ext>
            </a:extLst>
          </p:cNvPr>
          <p:cNvSpPr txBox="1"/>
          <p:nvPr/>
        </p:nvSpPr>
        <p:spPr>
          <a:xfrm>
            <a:off x="609379" y="817539"/>
            <a:ext cx="54866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LAURA's creation is all focused on the well-being and safety of the patient and employees</a:t>
            </a: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EDC2A658-FA1F-4875-974F-0D23AF791A46}"/>
              </a:ext>
            </a:extLst>
          </p:cNvPr>
          <p:cNvSpPr txBox="1"/>
          <p:nvPr/>
        </p:nvSpPr>
        <p:spPr>
          <a:xfrm>
            <a:off x="5000161" y="2485179"/>
            <a:ext cx="19936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(LAURA, 2022</a:t>
            </a:r>
            <a:r>
              <a:rPr lang="pt-PT" sz="1100" dirty="0"/>
              <a:t>)</a:t>
            </a: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 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9B33E35C-C72F-485A-A000-2FDE6A049B5A}"/>
              </a:ext>
            </a:extLst>
          </p:cNvPr>
          <p:cNvSpPr txBox="1"/>
          <p:nvPr/>
        </p:nvSpPr>
        <p:spPr>
          <a:xfrm>
            <a:off x="4001587" y="3601376"/>
            <a:ext cx="130905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(LAURA, 2022</a:t>
            </a:r>
            <a:r>
              <a:rPr lang="pt-PT" sz="1100" dirty="0"/>
              <a:t>)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w Cen MT" panose="020B0602020104020603" pitchFamily="34" charset="0"/>
            </a:endParaRP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7F377341-4837-4B90-93AF-36FE5D0DF6BA}"/>
              </a:ext>
            </a:extLst>
          </p:cNvPr>
          <p:cNvSpPr txBox="1"/>
          <p:nvPr/>
        </p:nvSpPr>
        <p:spPr>
          <a:xfrm>
            <a:off x="4235547" y="5024822"/>
            <a:ext cx="52557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(</a:t>
            </a:r>
            <a:r>
              <a:rPr lang="en-US" sz="11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Conçalves</a:t>
            </a: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, et al., 2020</a:t>
            </a:r>
            <a:r>
              <a:rPr lang="pt-PT" sz="1100" dirty="0"/>
              <a:t>)</a:t>
            </a:r>
            <a:endParaRPr lang="en-US" sz="1100" dirty="0">
              <a:solidFill>
                <a:schemeClr val="tx1">
                  <a:lumMod val="85000"/>
                  <a:lumOff val="15000"/>
                </a:schemeClr>
              </a:solidFill>
              <a:latin typeface="Montserrat Medium" panose="00000600000000000000" pitchFamily="2" charset="0"/>
            </a:endParaRP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681C757C-7A8C-4F70-B366-18B04EADF1B2}"/>
              </a:ext>
            </a:extLst>
          </p:cNvPr>
          <p:cNvSpPr txBox="1"/>
          <p:nvPr/>
        </p:nvSpPr>
        <p:spPr>
          <a:xfrm>
            <a:off x="4001587" y="6134384"/>
            <a:ext cx="16326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(</a:t>
            </a:r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Tupinambi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, 2018</a:t>
            </a:r>
            <a:r>
              <a:rPr lang="pt-PT" sz="1200" dirty="0"/>
              <a:t>)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Montserrat Medium" panose="000006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49421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5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750"/>
                            </p:stCondLst>
                            <p:childTnLst>
                              <p:par>
                                <p:cTn id="34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45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5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500"/>
                            </p:stCondLst>
                            <p:childTnLst>
                              <p:par>
                                <p:cTn id="47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45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500"/>
                            </p:stCondLst>
                            <p:childTnLst>
                              <p:par>
                                <p:cTn id="61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5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250"/>
                            </p:stCondLst>
                            <p:childTnLst>
                              <p:par>
                                <p:cTn id="74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45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750"/>
                            </p:stCondLst>
                            <p:childTnLst>
                              <p:par>
                                <p:cTn id="81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45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  <p:bldP spid="13" grpId="0"/>
      <p:bldP spid="20" grpId="0"/>
      <p:bldP spid="21" grpId="0"/>
      <p:bldP spid="22" grpId="0"/>
      <p:bldP spid="2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5C0BB8A4-6560-450D-BF39-76115F3E6AF6}"/>
              </a:ext>
            </a:extLst>
          </p:cNvPr>
          <p:cNvSpPr/>
          <p:nvPr/>
        </p:nvSpPr>
        <p:spPr>
          <a:xfrm>
            <a:off x="2177944" y="1695342"/>
            <a:ext cx="7920000" cy="4320000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7897E76-5B36-4C20-914B-B23A4780BA8C}"/>
              </a:ext>
            </a:extLst>
          </p:cNvPr>
          <p:cNvGrpSpPr/>
          <p:nvPr/>
        </p:nvGrpSpPr>
        <p:grpSpPr>
          <a:xfrm>
            <a:off x="1874542" y="526059"/>
            <a:ext cx="9576430" cy="6144888"/>
            <a:chOff x="1874542" y="526059"/>
            <a:chExt cx="9576430" cy="6144888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F6847AD6-1175-4DB4-BC8E-3208F0A1B2EC}"/>
                </a:ext>
              </a:extLst>
            </p:cNvPr>
            <p:cNvSpPr/>
            <p:nvPr/>
          </p:nvSpPr>
          <p:spPr>
            <a:xfrm>
              <a:off x="2481346" y="1467009"/>
              <a:ext cx="7920000" cy="4320000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 w="38100">
              <a:noFill/>
            </a:ln>
            <a:effectLst>
              <a:outerShdw blurRad="279400" dist="38100" dir="66000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tângulo 6">
              <a:extLst>
                <a:ext uri="{FF2B5EF4-FFF2-40B4-BE49-F238E27FC236}">
                  <a16:creationId xmlns:a16="http://schemas.microsoft.com/office/drawing/2014/main" id="{5C197FEA-F760-457F-AE1C-C2FE31EB0687}"/>
                </a:ext>
              </a:extLst>
            </p:cNvPr>
            <p:cNvSpPr/>
            <p:nvPr/>
          </p:nvSpPr>
          <p:spPr>
            <a:xfrm>
              <a:off x="10401346" y="1251125"/>
              <a:ext cx="1049626" cy="541982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Triângulo isósceles 7">
              <a:extLst>
                <a:ext uri="{FF2B5EF4-FFF2-40B4-BE49-F238E27FC236}">
                  <a16:creationId xmlns:a16="http://schemas.microsoft.com/office/drawing/2014/main" id="{BA7AC4CA-1E0D-4F8C-855A-8882E9F8D694}"/>
                </a:ext>
              </a:extLst>
            </p:cNvPr>
            <p:cNvSpPr/>
            <p:nvPr/>
          </p:nvSpPr>
          <p:spPr>
            <a:xfrm rot="5400000">
              <a:off x="2060176" y="1421382"/>
              <a:ext cx="394284" cy="448056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Triângulo isósceles 8">
              <a:extLst>
                <a:ext uri="{FF2B5EF4-FFF2-40B4-BE49-F238E27FC236}">
                  <a16:creationId xmlns:a16="http://schemas.microsoft.com/office/drawing/2014/main" id="{64E5C2FC-CA67-4646-BE10-DE5FBA505751}"/>
                </a:ext>
              </a:extLst>
            </p:cNvPr>
            <p:cNvSpPr/>
            <p:nvPr/>
          </p:nvSpPr>
          <p:spPr>
            <a:xfrm rot="16200000">
              <a:off x="10052503" y="5827952"/>
              <a:ext cx="394284" cy="303402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Seta: Divisa 9">
              <a:extLst>
                <a:ext uri="{FF2B5EF4-FFF2-40B4-BE49-F238E27FC236}">
                  <a16:creationId xmlns:a16="http://schemas.microsoft.com/office/drawing/2014/main" id="{2216C6EB-C978-438A-8DD5-22B5FE330785}"/>
                </a:ext>
              </a:extLst>
            </p:cNvPr>
            <p:cNvSpPr/>
            <p:nvPr/>
          </p:nvSpPr>
          <p:spPr>
            <a:xfrm rot="16200000">
              <a:off x="3115547" y="1087110"/>
              <a:ext cx="1730064" cy="1333845"/>
            </a:xfrm>
            <a:prstGeom prst="chevron">
              <a:avLst>
                <a:gd name="adj" fmla="val 28925"/>
              </a:avLst>
            </a:prstGeom>
            <a:solidFill>
              <a:schemeClr val="accent1"/>
            </a:solidFill>
            <a:ln>
              <a:noFill/>
            </a:ln>
            <a:effectLst>
              <a:outerShdw blurRad="279400" sx="108000" sy="108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496512BA-4ADF-4458-9C77-04951AD5E92B}"/>
                </a:ext>
              </a:extLst>
            </p:cNvPr>
            <p:cNvSpPr/>
            <p:nvPr/>
          </p:nvSpPr>
          <p:spPr>
            <a:xfrm>
              <a:off x="1874542" y="526059"/>
              <a:ext cx="9576430" cy="94322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23D7B9CD-75D4-42A2-9265-A55096A54227}"/>
                </a:ext>
              </a:extLst>
            </p:cNvPr>
            <p:cNvSpPr txBox="1"/>
            <p:nvPr/>
          </p:nvSpPr>
          <p:spPr>
            <a:xfrm>
              <a:off x="3549756" y="1335402"/>
              <a:ext cx="861646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8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Gill Sans MT" panose="020B0502020104020203" pitchFamily="34" charset="0"/>
                  <a:ea typeface="+mn-ea"/>
                  <a:cs typeface="+mn-cs"/>
                </a:rPr>
                <a:t>“</a:t>
              </a:r>
            </a:p>
          </p:txBody>
        </p:sp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DAFCFE18-F88A-474F-BCDD-BF9D5878F4D8}"/>
                </a:ext>
              </a:extLst>
            </p:cNvPr>
            <p:cNvGrpSpPr/>
            <p:nvPr/>
          </p:nvGrpSpPr>
          <p:grpSpPr>
            <a:xfrm>
              <a:off x="2949884" y="2606328"/>
              <a:ext cx="7258725" cy="3253045"/>
              <a:chOff x="3015844" y="2655859"/>
              <a:chExt cx="7258725" cy="3253045"/>
            </a:xfrm>
          </p:grpSpPr>
          <p:sp>
            <p:nvSpPr>
              <p:cNvPr id="14" name="CaixaDeTexto 13">
                <a:extLst>
                  <a:ext uri="{FF2B5EF4-FFF2-40B4-BE49-F238E27FC236}">
                    <a16:creationId xmlns:a16="http://schemas.microsoft.com/office/drawing/2014/main" id="{D15E5F4B-AEE0-4245-9AAB-C76992CB2C57}"/>
                  </a:ext>
                </a:extLst>
              </p:cNvPr>
              <p:cNvSpPr txBox="1"/>
              <p:nvPr/>
            </p:nvSpPr>
            <p:spPr>
              <a:xfrm>
                <a:off x="3015844" y="2655859"/>
                <a:ext cx="7091003" cy="31085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Candara" panose="020E0502030303020204" pitchFamily="34" charset="0"/>
                  </a:rPr>
                  <a:t>Individuals' awareness, attitude, and ability to </a:t>
                </a:r>
                <a:r>
                  <a:rPr kumimoji="0" lang="en-US" sz="28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Candara" panose="020E0502030303020204" pitchFamily="34" charset="0"/>
                  </a:rPr>
                  <a:t>utilise</a:t>
                </a:r>
                <a:r>
                  <a:rPr kumimoji="0" lang="en-US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Candara" panose="020E0502030303020204" pitchFamily="34" charset="0"/>
                  </a:rPr>
                  <a:t> digital tools and facilities to find, access, manage, integrate, evaluate, </a:t>
                </a:r>
                <a:r>
                  <a:rPr kumimoji="0" lang="en-US" sz="28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Candara" panose="020E0502030303020204" pitchFamily="34" charset="0"/>
                  </a:rPr>
                  <a:t>analyse</a:t>
                </a:r>
                <a:r>
                  <a:rPr kumimoji="0" lang="en-US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Candara" panose="020E0502030303020204" pitchFamily="34" charset="0"/>
                  </a:rPr>
                  <a:t>, </a:t>
                </a:r>
                <a:r>
                  <a:rPr kumimoji="0" lang="en-US" sz="2800" b="1" i="0" u="none" strike="noStrike" kern="1200" cap="none" spc="0" normalizeH="0" baseline="0" noProof="0" dirty="0" err="1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Candara" panose="020E0502030303020204" pitchFamily="34" charset="0"/>
                  </a:rPr>
                  <a:t>synthesise</a:t>
                </a:r>
                <a:r>
                  <a:rPr kumimoji="0" lang="en-US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Candara" panose="020E0502030303020204" pitchFamily="34" charset="0"/>
                  </a:rPr>
                  <a:t> digital resources, generate new knowledge, produce media expressions, and communicate with others are referred to as digital literacy.</a:t>
                </a:r>
              </a:p>
            </p:txBody>
          </p:sp>
          <p:sp>
            <p:nvSpPr>
              <p:cNvPr id="15" name="CaixaDeTexto 14">
                <a:extLst>
                  <a:ext uri="{FF2B5EF4-FFF2-40B4-BE49-F238E27FC236}">
                    <a16:creationId xmlns:a16="http://schemas.microsoft.com/office/drawing/2014/main" id="{8E0A5D19-F7A7-4932-979E-22DA456AD9EC}"/>
                  </a:ext>
                </a:extLst>
              </p:cNvPr>
              <p:cNvSpPr txBox="1"/>
              <p:nvPr/>
            </p:nvSpPr>
            <p:spPr>
              <a:xfrm>
                <a:off x="7576868" y="5533352"/>
                <a:ext cx="2697701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pt-PT" sz="1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(</a:t>
                </a:r>
                <a:r>
                  <a:rPr lang="pt-PT" sz="1800" dirty="0" err="1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Colin</a:t>
                </a:r>
                <a:r>
                  <a:rPr lang="pt-PT" sz="1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</a:t>
                </a:r>
                <a:r>
                  <a:rPr lang="pt-PT" sz="1800" dirty="0" err="1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Lankshear</a:t>
                </a:r>
                <a:r>
                  <a:rPr lang="pt-PT" sz="1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, 2008)</a:t>
                </a:r>
              </a:p>
            </p:txBody>
          </p:sp>
        </p:grpSp>
      </p:grp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43969C19-BC54-4822-AE1F-A8CCA5E19BAC}"/>
              </a:ext>
            </a:extLst>
          </p:cNvPr>
          <p:cNvSpPr txBox="1"/>
          <p:nvPr/>
        </p:nvSpPr>
        <p:spPr>
          <a:xfrm>
            <a:off x="3040380" y="87658"/>
            <a:ext cx="61112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60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</a:rPr>
              <a:t>Digital </a:t>
            </a:r>
            <a:r>
              <a:rPr kumimoji="0" lang="pt-BR" sz="600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</a:rPr>
              <a:t>literacy</a:t>
            </a:r>
            <a:endParaRPr kumimoji="0" lang="pt-BR" sz="60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10888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1A574AC3-EB9E-4BFD-A0C5-DCEEDFF21A25}"/>
              </a:ext>
            </a:extLst>
          </p:cNvPr>
          <p:cNvSpPr txBox="1"/>
          <p:nvPr/>
        </p:nvSpPr>
        <p:spPr>
          <a:xfrm>
            <a:off x="6609144" y="98612"/>
            <a:ext cx="54866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defRPr/>
            </a:pPr>
            <a:r>
              <a:rPr lang="en-US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DIGITAL LITERACY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CC2A349C-DC1A-4776-9113-501EE5F1BDBE}"/>
              </a:ext>
            </a:extLst>
          </p:cNvPr>
          <p:cNvSpPr txBox="1"/>
          <p:nvPr/>
        </p:nvSpPr>
        <p:spPr>
          <a:xfrm>
            <a:off x="6609144" y="528804"/>
            <a:ext cx="54866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defRPr/>
            </a:pPr>
            <a:r>
              <a:rPr lang="en-US" sz="72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FOR EMPLOYEE</a:t>
            </a: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2308C2AE-724F-4C7A-8F40-EB20C9F99698}"/>
              </a:ext>
            </a:extLst>
          </p:cNvPr>
          <p:cNvGrpSpPr/>
          <p:nvPr/>
        </p:nvGrpSpPr>
        <p:grpSpPr>
          <a:xfrm>
            <a:off x="6215605" y="2023292"/>
            <a:ext cx="5930096" cy="830997"/>
            <a:chOff x="131885" y="1845992"/>
            <a:chExt cx="6502595" cy="830997"/>
          </a:xfrm>
        </p:grpSpPr>
        <p:sp>
          <p:nvSpPr>
            <p:cNvPr id="9" name="Fluxograma: Conector fora de Página 8">
              <a:extLst>
                <a:ext uri="{FF2B5EF4-FFF2-40B4-BE49-F238E27FC236}">
                  <a16:creationId xmlns:a16="http://schemas.microsoft.com/office/drawing/2014/main" id="{FE56BC3B-5F95-4252-B27C-4F8A9C2EE916}"/>
                </a:ext>
              </a:extLst>
            </p:cNvPr>
            <p:cNvSpPr/>
            <p:nvPr/>
          </p:nvSpPr>
          <p:spPr>
            <a:xfrm rot="16200000">
              <a:off x="265606" y="1776119"/>
              <a:ext cx="283580" cy="551022"/>
            </a:xfrm>
            <a:prstGeom prst="flowChartOffpageConnector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1E91AC09-5E51-4895-8089-134103998165}"/>
                </a:ext>
              </a:extLst>
            </p:cNvPr>
            <p:cNvSpPr txBox="1"/>
            <p:nvPr/>
          </p:nvSpPr>
          <p:spPr>
            <a:xfrm>
              <a:off x="682907" y="1845992"/>
              <a:ext cx="595157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The participation of nurses begins in the development phase of the system, or pre-implementation phase</a:t>
              </a:r>
            </a:p>
          </p:txBody>
        </p:sp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2203229D-26D4-4A24-B156-E5A6AF07CAAB}"/>
              </a:ext>
            </a:extLst>
          </p:cNvPr>
          <p:cNvGrpSpPr/>
          <p:nvPr/>
        </p:nvGrpSpPr>
        <p:grpSpPr>
          <a:xfrm>
            <a:off x="6215605" y="3423498"/>
            <a:ext cx="5930096" cy="769441"/>
            <a:chOff x="131885" y="1980902"/>
            <a:chExt cx="6502595" cy="769441"/>
          </a:xfrm>
        </p:grpSpPr>
        <p:sp>
          <p:nvSpPr>
            <p:cNvPr id="12" name="Fluxograma: Conector fora de Página 11">
              <a:extLst>
                <a:ext uri="{FF2B5EF4-FFF2-40B4-BE49-F238E27FC236}">
                  <a16:creationId xmlns:a16="http://schemas.microsoft.com/office/drawing/2014/main" id="{29583630-050C-4E04-AD4F-211BBC02BF04}"/>
                </a:ext>
              </a:extLst>
            </p:cNvPr>
            <p:cNvSpPr/>
            <p:nvPr/>
          </p:nvSpPr>
          <p:spPr>
            <a:xfrm rot="16200000">
              <a:off x="265606" y="1883841"/>
              <a:ext cx="283580" cy="551022"/>
            </a:xfrm>
            <a:prstGeom prst="flowChartOffpageConnector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A966A778-A4C5-413E-9A45-687DA9B7823D}"/>
                </a:ext>
              </a:extLst>
            </p:cNvPr>
            <p:cNvSpPr txBox="1"/>
            <p:nvPr/>
          </p:nvSpPr>
          <p:spPr>
            <a:xfrm>
              <a:off x="682907" y="1980902"/>
              <a:ext cx="5951573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Revise </a:t>
              </a: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conduct an initial moment of awareness-raising with the healthcare teams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endParaRPr>
            </a:p>
          </p:txBody>
        </p:sp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7DF2EB6A-B3D7-4917-A81D-AFAACC036270}"/>
              </a:ext>
            </a:extLst>
          </p:cNvPr>
          <p:cNvGrpSpPr/>
          <p:nvPr/>
        </p:nvGrpSpPr>
        <p:grpSpPr>
          <a:xfrm>
            <a:off x="6216934" y="4622816"/>
            <a:ext cx="5930096" cy="1261884"/>
            <a:chOff x="131885" y="1636132"/>
            <a:chExt cx="6502595" cy="1261884"/>
          </a:xfrm>
        </p:grpSpPr>
        <p:sp>
          <p:nvSpPr>
            <p:cNvPr id="15" name="Fluxograma: Conector fora de Página 14">
              <a:extLst>
                <a:ext uri="{FF2B5EF4-FFF2-40B4-BE49-F238E27FC236}">
                  <a16:creationId xmlns:a16="http://schemas.microsoft.com/office/drawing/2014/main" id="{A5688B26-55AB-41B8-B562-012A67B5FAD8}"/>
                </a:ext>
              </a:extLst>
            </p:cNvPr>
            <p:cNvSpPr/>
            <p:nvPr/>
          </p:nvSpPr>
          <p:spPr>
            <a:xfrm rot="16200000">
              <a:off x="265606" y="1883841"/>
              <a:ext cx="283580" cy="551022"/>
            </a:xfrm>
            <a:prstGeom prst="flowChartOffpageConnector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2C7A9314-ADAF-4145-9B71-33575855B6BC}"/>
                </a:ext>
              </a:extLst>
            </p:cNvPr>
            <p:cNvSpPr txBox="1"/>
            <p:nvPr/>
          </p:nvSpPr>
          <p:spPr>
            <a:xfrm>
              <a:off x="682907" y="1636132"/>
              <a:ext cx="5951573" cy="12618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By nurses are communication, empathy, attentive listening, and technical knowledge about the tool and the nursing work process in that specific hospital context.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endParaRPr>
            </a:p>
          </p:txBody>
        </p:sp>
      </p:grpSp>
      <p:pic>
        <p:nvPicPr>
          <p:cNvPr id="3" name="Imagem 2" descr="Uma imagem com texto, pessoa&#10;&#10;Descrição gerada automaticamente">
            <a:extLst>
              <a:ext uri="{FF2B5EF4-FFF2-40B4-BE49-F238E27FC236}">
                <a16:creationId xmlns:a16="http://schemas.microsoft.com/office/drawing/2014/main" id="{8660FC58-1E31-458B-8DF5-E0E0E0CC16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81694" y="0"/>
            <a:ext cx="11877076" cy="6858000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26FBBA77-CC04-4972-932C-8D21F57B18A5}"/>
              </a:ext>
            </a:extLst>
          </p:cNvPr>
          <p:cNvSpPr txBox="1"/>
          <p:nvPr/>
        </p:nvSpPr>
        <p:spPr>
          <a:xfrm>
            <a:off x="9260115" y="6502400"/>
            <a:ext cx="2510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/>
              <a:t> (Gonçalves, et al., 2020)</a:t>
            </a:r>
          </a:p>
        </p:txBody>
      </p:sp>
    </p:spTree>
    <p:extLst>
      <p:ext uri="{BB962C8B-B14F-4D97-AF65-F5344CB8AC3E}">
        <p14:creationId xmlns:p14="http://schemas.microsoft.com/office/powerpoint/2010/main" val="13326326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5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1A574AC3-EB9E-4BFD-A0C5-DCEEDFF21A25}"/>
              </a:ext>
            </a:extLst>
          </p:cNvPr>
          <p:cNvSpPr txBox="1"/>
          <p:nvPr/>
        </p:nvSpPr>
        <p:spPr>
          <a:xfrm>
            <a:off x="44970" y="59960"/>
            <a:ext cx="54866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DIGITAL LITERACY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CC2A349C-DC1A-4776-9113-501EE5F1BDBE}"/>
              </a:ext>
            </a:extLst>
          </p:cNvPr>
          <p:cNvSpPr txBox="1"/>
          <p:nvPr/>
        </p:nvSpPr>
        <p:spPr>
          <a:xfrm>
            <a:off x="44969" y="536449"/>
            <a:ext cx="54866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72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FOR EMPLOYEE</a:t>
            </a:r>
          </a:p>
        </p:txBody>
      </p:sp>
      <p:grpSp>
        <p:nvGrpSpPr>
          <p:cNvPr id="8" name="Agrupar 7">
            <a:extLst>
              <a:ext uri="{FF2B5EF4-FFF2-40B4-BE49-F238E27FC236}">
                <a16:creationId xmlns:a16="http://schemas.microsoft.com/office/drawing/2014/main" id="{F168F1FB-1F9E-4A56-A85E-BCE7A948284A}"/>
              </a:ext>
            </a:extLst>
          </p:cNvPr>
          <p:cNvGrpSpPr/>
          <p:nvPr/>
        </p:nvGrpSpPr>
        <p:grpSpPr>
          <a:xfrm>
            <a:off x="165904" y="2434096"/>
            <a:ext cx="5930096" cy="584775"/>
            <a:chOff x="131885" y="1831002"/>
            <a:chExt cx="6502595" cy="584775"/>
          </a:xfrm>
        </p:grpSpPr>
        <p:sp>
          <p:nvSpPr>
            <p:cNvPr id="9" name="Fluxograma: Conector fora de Página 8">
              <a:extLst>
                <a:ext uri="{FF2B5EF4-FFF2-40B4-BE49-F238E27FC236}">
                  <a16:creationId xmlns:a16="http://schemas.microsoft.com/office/drawing/2014/main" id="{C655061C-3A82-4A42-9379-CDBB5FB77D28}"/>
                </a:ext>
              </a:extLst>
            </p:cNvPr>
            <p:cNvSpPr/>
            <p:nvPr/>
          </p:nvSpPr>
          <p:spPr>
            <a:xfrm rot="16200000">
              <a:off x="265606" y="1776119"/>
              <a:ext cx="283580" cy="551022"/>
            </a:xfrm>
            <a:prstGeom prst="flowChartOffpageConnector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CaixaDeTexto 9">
              <a:extLst>
                <a:ext uri="{FF2B5EF4-FFF2-40B4-BE49-F238E27FC236}">
                  <a16:creationId xmlns:a16="http://schemas.microsoft.com/office/drawing/2014/main" id="{CBBB5841-8EC9-4730-B667-42528E8ABC1E}"/>
                </a:ext>
              </a:extLst>
            </p:cNvPr>
            <p:cNvSpPr txBox="1"/>
            <p:nvPr/>
          </p:nvSpPr>
          <p:spPr>
            <a:xfrm>
              <a:off x="682907" y="1831002"/>
              <a:ext cx="595157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It is important to note that the Laura® nurses are not informatics specialists</a:t>
              </a:r>
            </a:p>
          </p:txBody>
        </p:sp>
      </p:grpSp>
      <p:grpSp>
        <p:nvGrpSpPr>
          <p:cNvPr id="11" name="Agrupar 10">
            <a:extLst>
              <a:ext uri="{FF2B5EF4-FFF2-40B4-BE49-F238E27FC236}">
                <a16:creationId xmlns:a16="http://schemas.microsoft.com/office/drawing/2014/main" id="{42EA8C6E-7C01-4C9C-B0D0-611E99D1E4DA}"/>
              </a:ext>
            </a:extLst>
          </p:cNvPr>
          <p:cNvGrpSpPr/>
          <p:nvPr/>
        </p:nvGrpSpPr>
        <p:grpSpPr>
          <a:xfrm>
            <a:off x="165904" y="3976461"/>
            <a:ext cx="5930096" cy="360188"/>
            <a:chOff x="131885" y="2043225"/>
            <a:chExt cx="6502595" cy="360188"/>
          </a:xfrm>
        </p:grpSpPr>
        <p:sp>
          <p:nvSpPr>
            <p:cNvPr id="12" name="Fluxograma: Conector fora de Página 11">
              <a:extLst>
                <a:ext uri="{FF2B5EF4-FFF2-40B4-BE49-F238E27FC236}">
                  <a16:creationId xmlns:a16="http://schemas.microsoft.com/office/drawing/2014/main" id="{9D656938-49BD-40F0-B0C8-0288F05EB976}"/>
                </a:ext>
              </a:extLst>
            </p:cNvPr>
            <p:cNvSpPr/>
            <p:nvPr/>
          </p:nvSpPr>
          <p:spPr>
            <a:xfrm rot="16200000">
              <a:off x="265606" y="1986112"/>
              <a:ext cx="283580" cy="551022"/>
            </a:xfrm>
            <a:prstGeom prst="flowChartOffpageConnector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4B1EE156-D1CA-45CE-8877-C528B70A31C6}"/>
                </a:ext>
              </a:extLst>
            </p:cNvPr>
            <p:cNvSpPr txBox="1"/>
            <p:nvPr/>
          </p:nvSpPr>
          <p:spPr>
            <a:xfrm>
              <a:off x="682907" y="2043225"/>
              <a:ext cx="5951573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Understanding the functioning of the algorithm</a:t>
              </a:r>
              <a:r>
                <a:rPr lang="pt-B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Montserrat Medium" panose="00000600000000000000" pitchFamily="2" charset="0"/>
                </a:rPr>
                <a:t>.</a:t>
              </a:r>
              <a:endPara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endParaRPr>
            </a:p>
          </p:txBody>
        </p:sp>
      </p:grpSp>
      <p:pic>
        <p:nvPicPr>
          <p:cNvPr id="20" name="Imagem 19" descr="Uma imagem com texto, pessoa&#10;&#10;Descrição gerada automaticamente">
            <a:extLst>
              <a:ext uri="{FF2B5EF4-FFF2-40B4-BE49-F238E27FC236}">
                <a16:creationId xmlns:a16="http://schemas.microsoft.com/office/drawing/2014/main" id="{ABEFF653-06B6-41FA-8892-1E9CE95B71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3951" y="0"/>
            <a:ext cx="11877076" cy="6858000"/>
          </a:xfrm>
          <a:prstGeom prst="rect">
            <a:avLst/>
          </a:prstGeom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85BFA352-AB93-49F9-B662-4875185175CB}"/>
              </a:ext>
            </a:extLst>
          </p:cNvPr>
          <p:cNvSpPr txBox="1"/>
          <p:nvPr/>
        </p:nvSpPr>
        <p:spPr>
          <a:xfrm>
            <a:off x="165904" y="6428708"/>
            <a:ext cx="2510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 (Gonçalves, </a:t>
            </a:r>
            <a:r>
              <a:rPr lang="pt-PT" dirty="0" err="1"/>
              <a:t>et</a:t>
            </a:r>
            <a:r>
              <a:rPr lang="pt-PT" dirty="0"/>
              <a:t> al., 2020)</a:t>
            </a:r>
          </a:p>
        </p:txBody>
      </p:sp>
    </p:spTree>
    <p:extLst>
      <p:ext uri="{BB962C8B-B14F-4D97-AF65-F5344CB8AC3E}">
        <p14:creationId xmlns:p14="http://schemas.microsoft.com/office/powerpoint/2010/main" val="3750852264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5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tângulo 49">
            <a:extLst>
              <a:ext uri="{FF2B5EF4-FFF2-40B4-BE49-F238E27FC236}">
                <a16:creationId xmlns:a16="http://schemas.microsoft.com/office/drawing/2014/main" id="{0B07551F-8356-4083-8E49-58044E81582B}"/>
              </a:ext>
            </a:extLst>
          </p:cNvPr>
          <p:cNvSpPr/>
          <p:nvPr/>
        </p:nvSpPr>
        <p:spPr>
          <a:xfrm rot="10800000">
            <a:off x="5953760" y="-2"/>
            <a:ext cx="6238240" cy="6858001"/>
          </a:xfrm>
          <a:prstGeom prst="rect">
            <a:avLst/>
          </a:prstGeom>
          <a:gradFill>
            <a:gsLst>
              <a:gs pos="0">
                <a:srgbClr val="E5E8ED">
                  <a:alpha val="0"/>
                </a:srgb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062DEAE6-80E8-4655-9FCF-47DDCF6D0EAB}"/>
              </a:ext>
            </a:extLst>
          </p:cNvPr>
          <p:cNvSpPr txBox="1"/>
          <p:nvPr/>
        </p:nvSpPr>
        <p:spPr>
          <a:xfrm>
            <a:off x="6991978" y="1402362"/>
            <a:ext cx="590623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Reduced the hospital mortality rate by 25%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30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tserrat Medium" panose="00000600000000000000" pitchFamily="2" charset="0"/>
            </a:endParaRPr>
          </a:p>
        </p:txBody>
      </p:sp>
      <p:sp>
        <p:nvSpPr>
          <p:cNvPr id="25" name="Estrela: 5 Pontas 24">
            <a:extLst>
              <a:ext uri="{FF2B5EF4-FFF2-40B4-BE49-F238E27FC236}">
                <a16:creationId xmlns:a16="http://schemas.microsoft.com/office/drawing/2014/main" id="{643950A3-C20C-4061-A248-59BEF76818E4}"/>
              </a:ext>
            </a:extLst>
          </p:cNvPr>
          <p:cNvSpPr/>
          <p:nvPr/>
        </p:nvSpPr>
        <p:spPr>
          <a:xfrm>
            <a:off x="6730513" y="1468301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B17C465F-1D7B-4C7A-9627-82A12856F171}"/>
              </a:ext>
            </a:extLst>
          </p:cNvPr>
          <p:cNvSpPr txBox="1"/>
          <p:nvPr/>
        </p:nvSpPr>
        <p:spPr>
          <a:xfrm>
            <a:off x="7062522" y="2404407"/>
            <a:ext cx="52557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Length of hospitalization decreased by 10%</a:t>
            </a:r>
          </a:p>
        </p:txBody>
      </p:sp>
      <p:sp>
        <p:nvSpPr>
          <p:cNvPr id="29" name="Estrela: 5 Pontas 28">
            <a:extLst>
              <a:ext uri="{FF2B5EF4-FFF2-40B4-BE49-F238E27FC236}">
                <a16:creationId xmlns:a16="http://schemas.microsoft.com/office/drawing/2014/main" id="{66FA1503-EFF5-4907-BDC7-D478A61597D3}"/>
              </a:ext>
            </a:extLst>
          </p:cNvPr>
          <p:cNvSpPr/>
          <p:nvPr/>
        </p:nvSpPr>
        <p:spPr>
          <a:xfrm>
            <a:off x="6730513" y="2462466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2644DFC2-BB54-4A49-9E93-DF76195656CA}"/>
              </a:ext>
            </a:extLst>
          </p:cNvPr>
          <p:cNvSpPr txBox="1"/>
          <p:nvPr/>
        </p:nvSpPr>
        <p:spPr>
          <a:xfrm>
            <a:off x="7062522" y="3297505"/>
            <a:ext cx="52557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Analyzed more than 8.6 million calls</a:t>
            </a:r>
          </a:p>
        </p:txBody>
      </p:sp>
      <p:sp>
        <p:nvSpPr>
          <p:cNvPr id="32" name="Estrela: 5 Pontas 31">
            <a:extLst>
              <a:ext uri="{FF2B5EF4-FFF2-40B4-BE49-F238E27FC236}">
                <a16:creationId xmlns:a16="http://schemas.microsoft.com/office/drawing/2014/main" id="{2D82A4FB-7DC9-4703-9236-82F2C5DF1732}"/>
              </a:ext>
            </a:extLst>
          </p:cNvPr>
          <p:cNvSpPr/>
          <p:nvPr/>
        </p:nvSpPr>
        <p:spPr>
          <a:xfrm>
            <a:off x="6730513" y="3369933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9A07B95E-04F9-4E56-87AB-C98354D536C1}"/>
              </a:ext>
            </a:extLst>
          </p:cNvPr>
          <p:cNvSpPr txBox="1"/>
          <p:nvPr/>
        </p:nvSpPr>
        <p:spPr>
          <a:xfrm>
            <a:off x="7062522" y="4215662"/>
            <a:ext cx="52557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1,5 millions average monthly savings with digitization of care coordination</a:t>
            </a:r>
          </a:p>
        </p:txBody>
      </p:sp>
      <p:sp>
        <p:nvSpPr>
          <p:cNvPr id="35" name="Estrela: 5 Pontas 34">
            <a:extLst>
              <a:ext uri="{FF2B5EF4-FFF2-40B4-BE49-F238E27FC236}">
                <a16:creationId xmlns:a16="http://schemas.microsoft.com/office/drawing/2014/main" id="{A68967A1-036E-4BEC-9EC2-C33BE827E4A8}"/>
              </a:ext>
            </a:extLst>
          </p:cNvPr>
          <p:cNvSpPr/>
          <p:nvPr/>
        </p:nvSpPr>
        <p:spPr>
          <a:xfrm>
            <a:off x="6730513" y="4288092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880B8A30-D5B9-4738-9A47-5C650CFD0BC9}"/>
              </a:ext>
            </a:extLst>
          </p:cNvPr>
          <p:cNvSpPr txBox="1"/>
          <p:nvPr/>
        </p:nvSpPr>
        <p:spPr>
          <a:xfrm>
            <a:off x="7062522" y="5374448"/>
            <a:ext cx="52557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2000" b="1" spc="300" dirty="0">
                <a:solidFill>
                  <a:prstClr val="black"/>
                </a:solidFill>
                <a:latin typeface="Montserrat Medium" panose="00000600000000000000" pitchFamily="2" charset="0"/>
              </a:rPr>
              <a:t>Currently operates in 40 health institutions</a:t>
            </a:r>
          </a:p>
        </p:txBody>
      </p:sp>
      <p:sp>
        <p:nvSpPr>
          <p:cNvPr id="38" name="Estrela: 5 Pontas 37">
            <a:extLst>
              <a:ext uri="{FF2B5EF4-FFF2-40B4-BE49-F238E27FC236}">
                <a16:creationId xmlns:a16="http://schemas.microsoft.com/office/drawing/2014/main" id="{ABB3AF72-6693-46A8-900E-51808F5358AB}"/>
              </a:ext>
            </a:extLst>
          </p:cNvPr>
          <p:cNvSpPr/>
          <p:nvPr/>
        </p:nvSpPr>
        <p:spPr>
          <a:xfrm>
            <a:off x="6730513" y="5461401"/>
            <a:ext cx="284259" cy="284259"/>
          </a:xfrm>
          <a:prstGeom prst="star5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0" name="Agrupar 19">
            <a:extLst>
              <a:ext uri="{FF2B5EF4-FFF2-40B4-BE49-F238E27FC236}">
                <a16:creationId xmlns:a16="http://schemas.microsoft.com/office/drawing/2014/main" id="{A775B3A6-EFAB-4699-A119-DFB8B450C6F2}"/>
              </a:ext>
            </a:extLst>
          </p:cNvPr>
          <p:cNvGrpSpPr/>
          <p:nvPr/>
        </p:nvGrpSpPr>
        <p:grpSpPr>
          <a:xfrm>
            <a:off x="342020" y="327345"/>
            <a:ext cx="9875983" cy="1138773"/>
            <a:chOff x="184015" y="292175"/>
            <a:chExt cx="7461098" cy="1138773"/>
          </a:xfrm>
        </p:grpSpPr>
        <p:sp>
          <p:nvSpPr>
            <p:cNvPr id="21" name="CaixaDeTexto 20">
              <a:extLst>
                <a:ext uri="{FF2B5EF4-FFF2-40B4-BE49-F238E27FC236}">
                  <a16:creationId xmlns:a16="http://schemas.microsoft.com/office/drawing/2014/main" id="{636188A0-D2CE-46CB-A0C4-4FF6516D3A0E}"/>
                </a:ext>
              </a:extLst>
            </p:cNvPr>
            <p:cNvSpPr txBox="1"/>
            <p:nvPr/>
          </p:nvSpPr>
          <p:spPr>
            <a:xfrm>
              <a:off x="184015" y="292175"/>
              <a:ext cx="7461098" cy="11387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US" sz="36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RELEVENCE OF PROFICIENCY FOR DATA AND INFORMATION HANDLING</a:t>
              </a:r>
            </a:p>
            <a:p>
              <a:pPr>
                <a:defRPr/>
              </a:pPr>
              <a:endPara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endParaRPr>
            </a:p>
          </p:txBody>
        </p:sp>
        <p:cxnSp>
          <p:nvCxnSpPr>
            <p:cNvPr id="22" name="Conector reto 40">
              <a:extLst>
                <a:ext uri="{FF2B5EF4-FFF2-40B4-BE49-F238E27FC236}">
                  <a16:creationId xmlns:a16="http://schemas.microsoft.com/office/drawing/2014/main" id="{617D953C-F97E-44DA-8DE3-BFE5DCFFF023}"/>
                </a:ext>
              </a:extLst>
            </p:cNvPr>
            <p:cNvCxnSpPr>
              <a:cxnSpLocks/>
            </p:cNvCxnSpPr>
            <p:nvPr/>
          </p:nvCxnSpPr>
          <p:spPr>
            <a:xfrm>
              <a:off x="184015" y="961681"/>
              <a:ext cx="5699708" cy="0"/>
            </a:xfrm>
            <a:prstGeom prst="line">
              <a:avLst/>
            </a:prstGeom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ector reto 41">
              <a:extLst>
                <a:ext uri="{FF2B5EF4-FFF2-40B4-BE49-F238E27FC236}">
                  <a16:creationId xmlns:a16="http://schemas.microsoft.com/office/drawing/2014/main" id="{25B17B3A-B2E6-472B-8ABC-CE44F1EFCFAA}"/>
                </a:ext>
              </a:extLst>
            </p:cNvPr>
            <p:cNvCxnSpPr>
              <a:cxnSpLocks/>
            </p:cNvCxnSpPr>
            <p:nvPr/>
          </p:nvCxnSpPr>
          <p:spPr>
            <a:xfrm>
              <a:off x="186945" y="1017769"/>
              <a:ext cx="5070854" cy="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Forma livre: Forma 26">
            <a:extLst>
              <a:ext uri="{FF2B5EF4-FFF2-40B4-BE49-F238E27FC236}">
                <a16:creationId xmlns:a16="http://schemas.microsoft.com/office/drawing/2014/main" id="{322FFB18-CBEA-45A7-BCED-B49225AAE2DB}"/>
              </a:ext>
            </a:extLst>
          </p:cNvPr>
          <p:cNvSpPr/>
          <p:nvPr/>
        </p:nvSpPr>
        <p:spPr>
          <a:xfrm>
            <a:off x="2187094" y="3284907"/>
            <a:ext cx="3062170" cy="548310"/>
          </a:xfrm>
          <a:custGeom>
            <a:avLst/>
            <a:gdLst>
              <a:gd name="connsiteX0" fmla="*/ 0 w 4205493"/>
              <a:gd name="connsiteY0" fmla="*/ 0 h 702000"/>
              <a:gd name="connsiteX1" fmla="*/ 178903 w 4205493"/>
              <a:gd name="connsiteY1" fmla="*/ 0 h 702000"/>
              <a:gd name="connsiteX2" fmla="*/ 222446 w 4205493"/>
              <a:gd name="connsiteY2" fmla="*/ 62094 h 702000"/>
              <a:gd name="connsiteX3" fmla="*/ 1017372 w 4205493"/>
              <a:gd name="connsiteY3" fmla="*/ 368802 h 702000"/>
              <a:gd name="connsiteX4" fmla="*/ 1042286 w 4205493"/>
              <a:gd name="connsiteY4" fmla="*/ 358711 h 702000"/>
              <a:gd name="connsiteX5" fmla="*/ 986535 w 4205493"/>
              <a:gd name="connsiteY5" fmla="*/ 245194 h 702000"/>
              <a:gd name="connsiteX6" fmla="*/ 917081 w 4205493"/>
              <a:gd name="connsiteY6" fmla="*/ 85482 h 702000"/>
              <a:gd name="connsiteX7" fmla="*/ 882684 w 4205493"/>
              <a:gd name="connsiteY7" fmla="*/ 0 h 702000"/>
              <a:gd name="connsiteX8" fmla="*/ 3422570 w 4205493"/>
              <a:gd name="connsiteY8" fmla="*/ 0 h 702000"/>
              <a:gd name="connsiteX9" fmla="*/ 3394927 w 4205493"/>
              <a:gd name="connsiteY9" fmla="*/ 76533 h 702000"/>
              <a:gd name="connsiteX10" fmla="*/ 3330292 w 4205493"/>
              <a:gd name="connsiteY10" fmla="*/ 237229 h 702000"/>
              <a:gd name="connsiteX11" fmla="*/ 3313440 w 4205493"/>
              <a:gd name="connsiteY11" fmla="*/ 272864 h 702000"/>
              <a:gd name="connsiteX12" fmla="*/ 3335045 w 4205493"/>
              <a:gd name="connsiteY12" fmla="*/ 268855 h 702000"/>
              <a:gd name="connsiteX13" fmla="*/ 3869270 w 4205493"/>
              <a:gd name="connsiteY13" fmla="*/ 51751 h 702000"/>
              <a:gd name="connsiteX14" fmla="*/ 3931378 w 4205493"/>
              <a:gd name="connsiteY14" fmla="*/ 0 h 702000"/>
              <a:gd name="connsiteX15" fmla="*/ 4205493 w 4205493"/>
              <a:gd name="connsiteY15" fmla="*/ 0 h 702000"/>
              <a:gd name="connsiteX16" fmla="*/ 4137455 w 4205493"/>
              <a:gd name="connsiteY16" fmla="*/ 123721 h 702000"/>
              <a:gd name="connsiteX17" fmla="*/ 3658040 w 4205493"/>
              <a:gd name="connsiteY17" fmla="*/ 414506 h 702000"/>
              <a:gd name="connsiteX18" fmla="*/ 3289227 w 4205493"/>
              <a:gd name="connsiteY18" fmla="*/ 324062 h 702000"/>
              <a:gd name="connsiteX19" fmla="*/ 3235664 w 4205493"/>
              <a:gd name="connsiteY19" fmla="*/ 437317 h 702000"/>
              <a:gd name="connsiteX20" fmla="*/ 3069607 w 4205493"/>
              <a:gd name="connsiteY20" fmla="*/ 698140 h 702000"/>
              <a:gd name="connsiteX21" fmla="*/ 3066177 w 4205493"/>
              <a:gd name="connsiteY21" fmla="*/ 702000 h 702000"/>
              <a:gd name="connsiteX22" fmla="*/ 1244593 w 4205493"/>
              <a:gd name="connsiteY22" fmla="*/ 702000 h 702000"/>
              <a:gd name="connsiteX23" fmla="*/ 1161983 w 4205493"/>
              <a:gd name="connsiteY23" fmla="*/ 579697 h 702000"/>
              <a:gd name="connsiteX24" fmla="*/ 1084083 w 4205493"/>
              <a:gd name="connsiteY24" fmla="*/ 443818 h 702000"/>
              <a:gd name="connsiteX25" fmla="*/ 1044686 w 4205493"/>
              <a:gd name="connsiteY25" fmla="*/ 363598 h 702000"/>
              <a:gd name="connsiteX26" fmla="*/ 817824 w 4205493"/>
              <a:gd name="connsiteY26" fmla="*/ 532489 h 702000"/>
              <a:gd name="connsiteX27" fmla="*/ 77219 w 4205493"/>
              <a:gd name="connsiteY27" fmla="*/ 135502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4205493" h="702000">
                <a:moveTo>
                  <a:pt x="0" y="0"/>
                </a:moveTo>
                <a:lnTo>
                  <a:pt x="178903" y="0"/>
                </a:lnTo>
                <a:lnTo>
                  <a:pt x="222446" y="62094"/>
                </a:lnTo>
                <a:cubicBezTo>
                  <a:pt x="437347" y="319121"/>
                  <a:pt x="807318" y="420643"/>
                  <a:pt x="1017372" y="368802"/>
                </a:cubicBezTo>
                <a:lnTo>
                  <a:pt x="1042286" y="358711"/>
                </a:lnTo>
                <a:lnTo>
                  <a:pt x="986535" y="245194"/>
                </a:lnTo>
                <a:cubicBezTo>
                  <a:pt x="962913" y="193358"/>
                  <a:pt x="939806" y="140020"/>
                  <a:pt x="917081" y="85482"/>
                </a:cubicBezTo>
                <a:lnTo>
                  <a:pt x="882684" y="0"/>
                </a:lnTo>
                <a:lnTo>
                  <a:pt x="3422570" y="0"/>
                </a:lnTo>
                <a:lnTo>
                  <a:pt x="3394927" y="76533"/>
                </a:lnTo>
                <a:cubicBezTo>
                  <a:pt x="3374126" y="131376"/>
                  <a:pt x="3352650" y="185045"/>
                  <a:pt x="3330292" y="237229"/>
                </a:cubicBezTo>
                <a:lnTo>
                  <a:pt x="3313440" y="272864"/>
                </a:lnTo>
                <a:lnTo>
                  <a:pt x="3335045" y="268855"/>
                </a:lnTo>
                <a:cubicBezTo>
                  <a:pt x="3564288" y="218633"/>
                  <a:pt x="3739022" y="143220"/>
                  <a:pt x="3869270" y="51751"/>
                </a:cubicBezTo>
                <a:lnTo>
                  <a:pt x="3931378" y="0"/>
                </a:lnTo>
                <a:lnTo>
                  <a:pt x="4205493" y="0"/>
                </a:lnTo>
                <a:lnTo>
                  <a:pt x="4137455" y="123721"/>
                </a:lnTo>
                <a:cubicBezTo>
                  <a:pt x="4001208" y="336680"/>
                  <a:pt x="3822777" y="454904"/>
                  <a:pt x="3658040" y="414506"/>
                </a:cubicBezTo>
                <a:lnTo>
                  <a:pt x="3289227" y="324062"/>
                </a:lnTo>
                <a:lnTo>
                  <a:pt x="3235664" y="437317"/>
                </a:lnTo>
                <a:cubicBezTo>
                  <a:pt x="3185504" y="532669"/>
                  <a:pt x="3130707" y="620435"/>
                  <a:pt x="3069607" y="698140"/>
                </a:cubicBezTo>
                <a:lnTo>
                  <a:pt x="3066177" y="702000"/>
                </a:lnTo>
                <a:lnTo>
                  <a:pt x="1244593" y="702000"/>
                </a:lnTo>
                <a:lnTo>
                  <a:pt x="1161983" y="579697"/>
                </a:lnTo>
                <a:cubicBezTo>
                  <a:pt x="1135236" y="536509"/>
                  <a:pt x="1109314" y="491115"/>
                  <a:pt x="1084083" y="443818"/>
                </a:cubicBezTo>
                <a:lnTo>
                  <a:pt x="1044686" y="363598"/>
                </a:lnTo>
                <a:lnTo>
                  <a:pt x="817824" y="532489"/>
                </a:lnTo>
                <a:cubicBezTo>
                  <a:pt x="608765" y="650724"/>
                  <a:pt x="298346" y="476042"/>
                  <a:pt x="77219" y="135502"/>
                </a:cubicBezTo>
                <a:close/>
              </a:path>
            </a:pathLst>
          </a:custGeom>
          <a:gradFill>
            <a:gsLst>
              <a:gs pos="54000">
                <a:srgbClr val="FC790F"/>
              </a:gs>
              <a:gs pos="92000">
                <a:srgbClr val="FD9201"/>
              </a:gs>
              <a:gs pos="100000">
                <a:srgbClr val="FC9201"/>
              </a:gs>
            </a:gsLst>
            <a:lin ang="13500000" scaled="1"/>
          </a:gradFill>
          <a:ln>
            <a:noFill/>
          </a:ln>
          <a:effectLst>
            <a:innerShdw blurRad="165100" dist="889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30" name="Forma livre: Forma 29">
            <a:extLst>
              <a:ext uri="{FF2B5EF4-FFF2-40B4-BE49-F238E27FC236}">
                <a16:creationId xmlns:a16="http://schemas.microsoft.com/office/drawing/2014/main" id="{B603E685-D392-457F-8EFA-78FD0896DDC8}"/>
              </a:ext>
            </a:extLst>
          </p:cNvPr>
          <p:cNvSpPr/>
          <p:nvPr/>
        </p:nvSpPr>
        <p:spPr>
          <a:xfrm>
            <a:off x="2284850" y="1678497"/>
            <a:ext cx="2900960" cy="524894"/>
          </a:xfrm>
          <a:custGeom>
            <a:avLst/>
            <a:gdLst>
              <a:gd name="connsiteX0" fmla="*/ 2309528 w 3984092"/>
              <a:gd name="connsiteY0" fmla="*/ 0 h 672020"/>
              <a:gd name="connsiteX1" fmla="*/ 3984092 w 3984092"/>
              <a:gd name="connsiteY1" fmla="*/ 345212 h 672020"/>
              <a:gd name="connsiteX2" fmla="*/ 3867675 w 3984092"/>
              <a:gd name="connsiteY2" fmla="*/ 529473 h 672020"/>
              <a:gd name="connsiteX3" fmla="*/ 3796151 w 3984092"/>
              <a:gd name="connsiteY3" fmla="*/ 672020 h 672020"/>
              <a:gd name="connsiteX4" fmla="*/ 187373 w 3984092"/>
              <a:gd name="connsiteY4" fmla="*/ 672020 h 672020"/>
              <a:gd name="connsiteX5" fmla="*/ 116037 w 3984092"/>
              <a:gd name="connsiteY5" fmla="*/ 533537 h 672020"/>
              <a:gd name="connsiteX6" fmla="*/ 0 w 3984092"/>
              <a:gd name="connsiteY6" fmla="*/ 345212 h 672020"/>
              <a:gd name="connsiteX7" fmla="*/ 2309528 w 3984092"/>
              <a:gd name="connsiteY7" fmla="*/ 0 h 67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4092" h="672020">
                <a:moveTo>
                  <a:pt x="2309528" y="0"/>
                </a:moveTo>
                <a:cubicBezTo>
                  <a:pt x="3021336" y="0"/>
                  <a:pt x="3627316" y="115071"/>
                  <a:pt x="3984092" y="345212"/>
                </a:cubicBezTo>
                <a:cubicBezTo>
                  <a:pt x="3942583" y="402919"/>
                  <a:pt x="3903941" y="464583"/>
                  <a:pt x="3867675" y="529473"/>
                </a:cubicBezTo>
                <a:lnTo>
                  <a:pt x="3796151" y="672020"/>
                </a:lnTo>
                <a:lnTo>
                  <a:pt x="187373" y="672020"/>
                </a:lnTo>
                <a:lnTo>
                  <a:pt x="116037" y="533537"/>
                </a:lnTo>
                <a:cubicBezTo>
                  <a:pt x="79063" y="467473"/>
                  <a:pt x="40489" y="404460"/>
                  <a:pt x="0" y="345212"/>
                </a:cubicBezTo>
                <a:cubicBezTo>
                  <a:pt x="780085" y="115071"/>
                  <a:pt x="1597721" y="0"/>
                  <a:pt x="2309528" y="0"/>
                </a:cubicBezTo>
                <a:close/>
              </a:path>
            </a:pathLst>
          </a:custGeom>
          <a:gradFill>
            <a:gsLst>
              <a:gs pos="8000">
                <a:srgbClr val="FFD181"/>
              </a:gs>
              <a:gs pos="40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33" name="Forma livre: Forma 32">
            <a:extLst>
              <a:ext uri="{FF2B5EF4-FFF2-40B4-BE49-F238E27FC236}">
                <a16:creationId xmlns:a16="http://schemas.microsoft.com/office/drawing/2014/main" id="{5BE3D26E-B71F-4371-9B44-7345474BB5B8}"/>
              </a:ext>
            </a:extLst>
          </p:cNvPr>
          <p:cNvSpPr/>
          <p:nvPr/>
        </p:nvSpPr>
        <p:spPr>
          <a:xfrm>
            <a:off x="2074761" y="2197438"/>
            <a:ext cx="3291159" cy="548310"/>
          </a:xfrm>
          <a:custGeom>
            <a:avLst/>
            <a:gdLst>
              <a:gd name="connsiteX0" fmla="*/ 481538 w 4519979"/>
              <a:gd name="connsiteY0" fmla="*/ 0 h 702000"/>
              <a:gd name="connsiteX1" fmla="*/ 4079184 w 4519979"/>
              <a:gd name="connsiteY1" fmla="*/ 0 h 702000"/>
              <a:gd name="connsiteX2" fmla="*/ 4054181 w 4519979"/>
              <a:gd name="connsiteY2" fmla="*/ 49831 h 702000"/>
              <a:gd name="connsiteX3" fmla="*/ 4196793 w 4519979"/>
              <a:gd name="connsiteY3" fmla="*/ 65738 h 702000"/>
              <a:gd name="connsiteX4" fmla="*/ 4508862 w 4519979"/>
              <a:gd name="connsiteY4" fmla="*/ 550619 h 702000"/>
              <a:gd name="connsiteX5" fmla="*/ 4519979 w 4519979"/>
              <a:gd name="connsiteY5" fmla="*/ 702000 h 702000"/>
              <a:gd name="connsiteX6" fmla="*/ 4344317 w 4519979"/>
              <a:gd name="connsiteY6" fmla="*/ 702000 h 702000"/>
              <a:gd name="connsiteX7" fmla="*/ 4340910 w 4519979"/>
              <a:gd name="connsiteY7" fmla="*/ 675851 h 702000"/>
              <a:gd name="connsiteX8" fmla="*/ 4031135 w 4519979"/>
              <a:gd name="connsiteY8" fmla="*/ 112199 h 702000"/>
              <a:gd name="connsiteX9" fmla="*/ 4028900 w 4519979"/>
              <a:gd name="connsiteY9" fmla="*/ 110580 h 702000"/>
              <a:gd name="connsiteX10" fmla="*/ 3963167 w 4519979"/>
              <a:gd name="connsiteY10" fmla="*/ 268681 h 702000"/>
              <a:gd name="connsiteX11" fmla="*/ 3841568 w 4519979"/>
              <a:gd name="connsiteY11" fmla="*/ 614941 h 702000"/>
              <a:gd name="connsiteX12" fmla="*/ 3813912 w 4519979"/>
              <a:gd name="connsiteY12" fmla="*/ 702000 h 702000"/>
              <a:gd name="connsiteX13" fmla="*/ 775617 w 4519979"/>
              <a:gd name="connsiteY13" fmla="*/ 702000 h 702000"/>
              <a:gd name="connsiteX14" fmla="*/ 747476 w 4519979"/>
              <a:gd name="connsiteY14" fmla="*/ 625690 h 702000"/>
              <a:gd name="connsiteX15" fmla="*/ 609725 w 4519979"/>
              <a:gd name="connsiteY15" fmla="*/ 277838 h 702000"/>
              <a:gd name="connsiteX16" fmla="*/ 562885 w 4519979"/>
              <a:gd name="connsiteY16" fmla="*/ 173154 h 702000"/>
              <a:gd name="connsiteX17" fmla="*/ 517126 w 4519979"/>
              <a:gd name="connsiteY17" fmla="*/ 232903 h 702000"/>
              <a:gd name="connsiteX18" fmla="*/ 292673 w 4519979"/>
              <a:gd name="connsiteY18" fmla="*/ 631012 h 702000"/>
              <a:gd name="connsiteX19" fmla="*/ 267496 w 4519979"/>
              <a:gd name="connsiteY19" fmla="*/ 702000 h 702000"/>
              <a:gd name="connsiteX20" fmla="*/ 0 w 4519979"/>
              <a:gd name="connsiteY20" fmla="*/ 702000 h 702000"/>
              <a:gd name="connsiteX21" fmla="*/ 9419 w 4519979"/>
              <a:gd name="connsiteY21" fmla="*/ 621245 h 702000"/>
              <a:gd name="connsiteX22" fmla="*/ 183539 w 4519979"/>
              <a:gd name="connsiteY22" fmla="*/ 348269 h 702000"/>
              <a:gd name="connsiteX23" fmla="*/ 548807 w 4519979"/>
              <a:gd name="connsiteY23" fmla="*/ 141689 h 702000"/>
              <a:gd name="connsiteX24" fmla="*/ 511001 w 4519979"/>
              <a:gd name="connsiteY24" fmla="*/ 57197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519979" h="702000">
                <a:moveTo>
                  <a:pt x="481538" y="0"/>
                </a:moveTo>
                <a:lnTo>
                  <a:pt x="4079184" y="0"/>
                </a:lnTo>
                <a:lnTo>
                  <a:pt x="4054181" y="49831"/>
                </a:lnTo>
                <a:lnTo>
                  <a:pt x="4196793" y="65738"/>
                </a:lnTo>
                <a:cubicBezTo>
                  <a:pt x="4361528" y="106136"/>
                  <a:pt x="4473579" y="295597"/>
                  <a:pt x="4508862" y="550619"/>
                </a:cubicBezTo>
                <a:lnTo>
                  <a:pt x="4519979" y="702000"/>
                </a:lnTo>
                <a:lnTo>
                  <a:pt x="4344317" y="702000"/>
                </a:lnTo>
                <a:lnTo>
                  <a:pt x="4340910" y="675851"/>
                </a:lnTo>
                <a:cubicBezTo>
                  <a:pt x="4295331" y="442551"/>
                  <a:pt x="4165348" y="230303"/>
                  <a:pt x="4031135" y="112199"/>
                </a:cubicBezTo>
                <a:lnTo>
                  <a:pt x="4028900" y="110580"/>
                </a:lnTo>
                <a:lnTo>
                  <a:pt x="3963167" y="268681"/>
                </a:lnTo>
                <a:cubicBezTo>
                  <a:pt x="3920063" y="380968"/>
                  <a:pt x="3880084" y="497213"/>
                  <a:pt x="3841568" y="614941"/>
                </a:cubicBezTo>
                <a:lnTo>
                  <a:pt x="3813912" y="702000"/>
                </a:lnTo>
                <a:lnTo>
                  <a:pt x="775617" y="702000"/>
                </a:lnTo>
                <a:lnTo>
                  <a:pt x="747476" y="625690"/>
                </a:lnTo>
                <a:cubicBezTo>
                  <a:pt x="703037" y="507701"/>
                  <a:pt x="657473" y="390946"/>
                  <a:pt x="609725" y="277838"/>
                </a:cubicBezTo>
                <a:lnTo>
                  <a:pt x="562885" y="173154"/>
                </a:lnTo>
                <a:lnTo>
                  <a:pt x="517126" y="232903"/>
                </a:lnTo>
                <a:cubicBezTo>
                  <a:pt x="414571" y="375448"/>
                  <a:pt x="341394" y="508140"/>
                  <a:pt x="292673" y="631012"/>
                </a:cubicBezTo>
                <a:lnTo>
                  <a:pt x="267496" y="702000"/>
                </a:lnTo>
                <a:lnTo>
                  <a:pt x="0" y="702000"/>
                </a:lnTo>
                <a:lnTo>
                  <a:pt x="9419" y="621245"/>
                </a:lnTo>
                <a:cubicBezTo>
                  <a:pt x="35686" y="496219"/>
                  <a:pt x="93943" y="398941"/>
                  <a:pt x="183539" y="348269"/>
                </a:cubicBezTo>
                <a:lnTo>
                  <a:pt x="548807" y="141689"/>
                </a:lnTo>
                <a:lnTo>
                  <a:pt x="511001" y="57197"/>
                </a:lnTo>
                <a:close/>
              </a:path>
            </a:pathLst>
          </a:custGeom>
          <a:gradFill>
            <a:gsLst>
              <a:gs pos="94645">
                <a:srgbClr val="F8D4AA"/>
              </a:gs>
              <a:gs pos="49000">
                <a:srgbClr val="FFAA41"/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rgbClr val="FED282"/>
              </a:gs>
            </a:gsLst>
            <a:lin ang="13500000" scaled="1"/>
          </a:gradFill>
          <a:ln>
            <a:noFill/>
          </a:ln>
          <a:effectLst>
            <a:innerShdw blurRad="165100" dist="889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36" name="Forma livre: Forma 35">
            <a:extLst>
              <a:ext uri="{FF2B5EF4-FFF2-40B4-BE49-F238E27FC236}">
                <a16:creationId xmlns:a16="http://schemas.microsoft.com/office/drawing/2014/main" id="{C6C46B57-0F3F-4478-890A-FDC91F9A9D16}"/>
              </a:ext>
            </a:extLst>
          </p:cNvPr>
          <p:cNvSpPr/>
          <p:nvPr/>
        </p:nvSpPr>
        <p:spPr>
          <a:xfrm>
            <a:off x="2069876" y="2736597"/>
            <a:ext cx="3296605" cy="548310"/>
          </a:xfrm>
          <a:custGeom>
            <a:avLst/>
            <a:gdLst>
              <a:gd name="connsiteX0" fmla="*/ 4351457 w 4527459"/>
              <a:gd name="connsiteY0" fmla="*/ 0 h 702000"/>
              <a:gd name="connsiteX1" fmla="*/ 4526932 w 4527459"/>
              <a:gd name="connsiteY1" fmla="*/ 0 h 702000"/>
              <a:gd name="connsiteX2" fmla="*/ 4527340 w 4527459"/>
              <a:gd name="connsiteY2" fmla="*/ 5559 h 702000"/>
              <a:gd name="connsiteX3" fmla="*/ 4490974 w 4527459"/>
              <a:gd name="connsiteY3" fmla="*/ 357158 h 702000"/>
              <a:gd name="connsiteX4" fmla="*/ 4379599 w 4527459"/>
              <a:gd name="connsiteY4" fmla="*/ 690363 h 702000"/>
              <a:gd name="connsiteX5" fmla="*/ 4373200 w 4527459"/>
              <a:gd name="connsiteY5" fmla="*/ 702000 h 702000"/>
              <a:gd name="connsiteX6" fmla="*/ 4101214 w 4527459"/>
              <a:gd name="connsiteY6" fmla="*/ 702000 h 702000"/>
              <a:gd name="connsiteX7" fmla="*/ 4150967 w 4527459"/>
              <a:gd name="connsiteY7" fmla="*/ 660544 h 702000"/>
              <a:gd name="connsiteX8" fmla="*/ 4363007 w 4527459"/>
              <a:gd name="connsiteY8" fmla="*/ 88643 h 702000"/>
              <a:gd name="connsiteX9" fmla="*/ 783538 w 4527459"/>
              <a:gd name="connsiteY9" fmla="*/ 0 h 702000"/>
              <a:gd name="connsiteX10" fmla="*/ 3819585 w 4527459"/>
              <a:gd name="connsiteY10" fmla="*/ 0 h 702000"/>
              <a:gd name="connsiteX11" fmla="*/ 3735456 w 4527459"/>
              <a:gd name="connsiteY11" fmla="*/ 264833 h 702000"/>
              <a:gd name="connsiteX12" fmla="*/ 3621422 w 4527459"/>
              <a:gd name="connsiteY12" fmla="*/ 614059 h 702000"/>
              <a:gd name="connsiteX13" fmla="*/ 3589658 w 4527459"/>
              <a:gd name="connsiteY13" fmla="*/ 702000 h 702000"/>
              <a:gd name="connsiteX14" fmla="*/ 1047273 w 4527459"/>
              <a:gd name="connsiteY14" fmla="*/ 702000 h 702000"/>
              <a:gd name="connsiteX15" fmla="*/ 1015825 w 4527459"/>
              <a:gd name="connsiteY15" fmla="*/ 623846 h 702000"/>
              <a:gd name="connsiteX16" fmla="*/ 885196 w 4527459"/>
              <a:gd name="connsiteY16" fmla="*/ 275669 h 702000"/>
              <a:gd name="connsiteX17" fmla="*/ 6331 w 4527459"/>
              <a:gd name="connsiteY17" fmla="*/ 0 h 702000"/>
              <a:gd name="connsiteX18" fmla="*/ 273048 w 4527459"/>
              <a:gd name="connsiteY18" fmla="*/ 0 h 702000"/>
              <a:gd name="connsiteX19" fmla="*/ 267355 w 4527459"/>
              <a:gd name="connsiteY19" fmla="*/ 16052 h 702000"/>
              <a:gd name="connsiteX20" fmla="*/ 315647 w 4527459"/>
              <a:gd name="connsiteY20" fmla="*/ 663689 h 702000"/>
              <a:gd name="connsiteX21" fmla="*/ 342513 w 4527459"/>
              <a:gd name="connsiteY21" fmla="*/ 702000 h 702000"/>
              <a:gd name="connsiteX22" fmla="*/ 164041 w 4527459"/>
              <a:gd name="connsiteY22" fmla="*/ 702000 h 702000"/>
              <a:gd name="connsiteX23" fmla="*/ 154379 w 4527459"/>
              <a:gd name="connsiteY23" fmla="*/ 685046 h 702000"/>
              <a:gd name="connsiteX24" fmla="*/ 552 w 4527459"/>
              <a:gd name="connsiteY24" fmla="*/ 49549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527459" h="702000">
                <a:moveTo>
                  <a:pt x="4351457" y="0"/>
                </a:moveTo>
                <a:lnTo>
                  <a:pt x="4526932" y="0"/>
                </a:lnTo>
                <a:lnTo>
                  <a:pt x="4527340" y="5559"/>
                </a:lnTo>
                <a:cubicBezTo>
                  <a:pt x="4528786" y="116722"/>
                  <a:pt x="4517177" y="235703"/>
                  <a:pt x="4490974" y="357158"/>
                </a:cubicBezTo>
                <a:cubicBezTo>
                  <a:pt x="4464771" y="478614"/>
                  <a:pt x="4426454" y="591045"/>
                  <a:pt x="4379599" y="690363"/>
                </a:cubicBezTo>
                <a:lnTo>
                  <a:pt x="4373200" y="702000"/>
                </a:lnTo>
                <a:lnTo>
                  <a:pt x="4101214" y="702000"/>
                </a:lnTo>
                <a:lnTo>
                  <a:pt x="4150967" y="660544"/>
                </a:lnTo>
                <a:cubicBezTo>
                  <a:pt x="4320474" y="491949"/>
                  <a:pt x="4375688" y="287216"/>
                  <a:pt x="4363007" y="88643"/>
                </a:cubicBezTo>
                <a:close/>
                <a:moveTo>
                  <a:pt x="783538" y="0"/>
                </a:moveTo>
                <a:lnTo>
                  <a:pt x="3819585" y="0"/>
                </a:lnTo>
                <a:lnTo>
                  <a:pt x="3735456" y="264833"/>
                </a:lnTo>
                <a:cubicBezTo>
                  <a:pt x="3698200" y="383056"/>
                  <a:pt x="3660744" y="500289"/>
                  <a:pt x="3621422" y="614059"/>
                </a:cubicBezTo>
                <a:lnTo>
                  <a:pt x="3589658" y="702000"/>
                </a:lnTo>
                <a:lnTo>
                  <a:pt x="1047273" y="702000"/>
                </a:lnTo>
                <a:lnTo>
                  <a:pt x="1015825" y="623846"/>
                </a:lnTo>
                <a:cubicBezTo>
                  <a:pt x="971638" y="510575"/>
                  <a:pt x="928449" y="393712"/>
                  <a:pt x="885196" y="275669"/>
                </a:cubicBezTo>
                <a:close/>
                <a:moveTo>
                  <a:pt x="6331" y="0"/>
                </a:moveTo>
                <a:lnTo>
                  <a:pt x="273048" y="0"/>
                </a:lnTo>
                <a:lnTo>
                  <a:pt x="267355" y="16052"/>
                </a:lnTo>
                <a:cubicBezTo>
                  <a:pt x="184556" y="281472"/>
                  <a:pt x="219340" y="497224"/>
                  <a:pt x="315647" y="663689"/>
                </a:cubicBezTo>
                <a:lnTo>
                  <a:pt x="342513" y="702000"/>
                </a:lnTo>
                <a:lnTo>
                  <a:pt x="164041" y="702000"/>
                </a:lnTo>
                <a:lnTo>
                  <a:pt x="154379" y="685046"/>
                </a:lnTo>
                <a:cubicBezTo>
                  <a:pt x="44823" y="464854"/>
                  <a:pt x="-5940" y="238123"/>
                  <a:pt x="552" y="49549"/>
                </a:cubicBezTo>
                <a:close/>
              </a:path>
            </a:pathLst>
          </a:custGeom>
          <a:gradFill>
            <a:gsLst>
              <a:gs pos="54000">
                <a:srgbClr val="FE9100"/>
              </a:gs>
              <a:gs pos="96500">
                <a:srgbClr val="FEAB3C"/>
              </a:gs>
              <a:gs pos="93000">
                <a:srgbClr val="FDAD3E"/>
              </a:gs>
              <a:gs pos="82728">
                <a:srgbClr val="FFAB3F"/>
              </a:gs>
              <a:gs pos="100000">
                <a:srgbClr val="FFA93A"/>
              </a:gs>
            </a:gsLst>
            <a:lin ang="13500000" scaled="1"/>
          </a:gradFill>
          <a:ln>
            <a:noFill/>
          </a:ln>
          <a:effectLst>
            <a:innerShdw blurRad="165100" dist="889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39" name="Forma livre: Forma 38">
            <a:extLst>
              <a:ext uri="{FF2B5EF4-FFF2-40B4-BE49-F238E27FC236}">
                <a16:creationId xmlns:a16="http://schemas.microsoft.com/office/drawing/2014/main" id="{E4E0AEDA-B47A-4834-86F7-6B10E60DBFF3}"/>
              </a:ext>
            </a:extLst>
          </p:cNvPr>
          <p:cNvSpPr/>
          <p:nvPr/>
        </p:nvSpPr>
        <p:spPr>
          <a:xfrm>
            <a:off x="3096356" y="3808060"/>
            <a:ext cx="1327655" cy="548310"/>
          </a:xfrm>
          <a:custGeom>
            <a:avLst/>
            <a:gdLst>
              <a:gd name="connsiteX0" fmla="*/ 0 w 1823363"/>
              <a:gd name="connsiteY0" fmla="*/ 0 h 702000"/>
              <a:gd name="connsiteX1" fmla="*/ 1823363 w 1823363"/>
              <a:gd name="connsiteY1" fmla="*/ 0 h 702000"/>
              <a:gd name="connsiteX2" fmla="*/ 1729199 w 1823363"/>
              <a:gd name="connsiteY2" fmla="*/ 105981 h 702000"/>
              <a:gd name="connsiteX3" fmla="*/ 1060822 w 1823363"/>
              <a:gd name="connsiteY3" fmla="*/ 358195 h 702000"/>
              <a:gd name="connsiteX4" fmla="*/ 1114257 w 1823363"/>
              <a:gd name="connsiteY4" fmla="*/ 616302 h 702000"/>
              <a:gd name="connsiteX5" fmla="*/ 1134210 w 1823363"/>
              <a:gd name="connsiteY5" fmla="*/ 702000 h 702000"/>
              <a:gd name="connsiteX6" fmla="*/ 517760 w 1823363"/>
              <a:gd name="connsiteY6" fmla="*/ 702000 h 702000"/>
              <a:gd name="connsiteX7" fmla="*/ 549066 w 1823363"/>
              <a:gd name="connsiteY7" fmla="*/ 622677 h 702000"/>
              <a:gd name="connsiteX8" fmla="*/ 646476 w 1823363"/>
              <a:gd name="connsiteY8" fmla="*/ 358195 h 702000"/>
              <a:gd name="connsiteX9" fmla="*/ 1002 w 1823363"/>
              <a:gd name="connsiteY9" fmla="*/ 1484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3363" h="702000">
                <a:moveTo>
                  <a:pt x="0" y="0"/>
                </a:moveTo>
                <a:lnTo>
                  <a:pt x="1823363" y="0"/>
                </a:lnTo>
                <a:lnTo>
                  <a:pt x="1729199" y="105981"/>
                </a:lnTo>
                <a:cubicBezTo>
                  <a:pt x="1559656" y="273546"/>
                  <a:pt x="1345529" y="370502"/>
                  <a:pt x="1060822" y="358195"/>
                </a:cubicBezTo>
                <a:cubicBezTo>
                  <a:pt x="1079050" y="452517"/>
                  <a:pt x="1096811" y="538242"/>
                  <a:pt x="1114257" y="616302"/>
                </a:cubicBezTo>
                <a:lnTo>
                  <a:pt x="1134210" y="702000"/>
                </a:lnTo>
                <a:lnTo>
                  <a:pt x="517760" y="702000"/>
                </a:lnTo>
                <a:lnTo>
                  <a:pt x="549066" y="622677"/>
                </a:lnTo>
                <a:cubicBezTo>
                  <a:pt x="579425" y="543852"/>
                  <a:pt x="611790" y="456085"/>
                  <a:pt x="646476" y="358195"/>
                </a:cubicBezTo>
                <a:cubicBezTo>
                  <a:pt x="377775" y="372964"/>
                  <a:pt x="172166" y="232344"/>
                  <a:pt x="1002" y="1484"/>
                </a:cubicBezTo>
                <a:close/>
              </a:path>
            </a:pathLst>
          </a:custGeom>
          <a:gradFill>
            <a:gsLst>
              <a:gs pos="54000">
                <a:srgbClr val="FF6D00"/>
              </a:gs>
              <a:gs pos="92000">
                <a:srgbClr val="FC790F"/>
              </a:gs>
              <a:gs pos="100000">
                <a:srgbClr val="FE831A"/>
              </a:gs>
            </a:gsLst>
            <a:lin ang="13500000" scaled="1"/>
          </a:gradFill>
          <a:ln>
            <a:noFill/>
          </a:ln>
          <a:effectLst>
            <a:innerShdw blurRad="165100" dist="889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42" name="Forma livre: Forma 41">
            <a:extLst>
              <a:ext uri="{FF2B5EF4-FFF2-40B4-BE49-F238E27FC236}">
                <a16:creationId xmlns:a16="http://schemas.microsoft.com/office/drawing/2014/main" id="{A1FC06A7-B58C-457D-B298-4A25CB018A85}"/>
              </a:ext>
            </a:extLst>
          </p:cNvPr>
          <p:cNvSpPr/>
          <p:nvPr/>
        </p:nvSpPr>
        <p:spPr>
          <a:xfrm>
            <a:off x="3117743" y="4349778"/>
            <a:ext cx="1029849" cy="548310"/>
          </a:xfrm>
          <a:custGeom>
            <a:avLst/>
            <a:gdLst>
              <a:gd name="connsiteX0" fmla="*/ 485798 w 1414365"/>
              <a:gd name="connsiteY0" fmla="*/ 0 h 702000"/>
              <a:gd name="connsiteX1" fmla="*/ 1106357 w 1414365"/>
              <a:gd name="connsiteY1" fmla="*/ 0 h 702000"/>
              <a:gd name="connsiteX2" fmla="*/ 1110829 w 1414365"/>
              <a:gd name="connsiteY2" fmla="*/ 19210 h 702000"/>
              <a:gd name="connsiteX3" fmla="*/ 1396958 w 1414365"/>
              <a:gd name="connsiteY3" fmla="*/ 686186 h 702000"/>
              <a:gd name="connsiteX4" fmla="*/ 1414365 w 1414365"/>
              <a:gd name="connsiteY4" fmla="*/ 702000 h 702000"/>
              <a:gd name="connsiteX5" fmla="*/ 0 w 1414365"/>
              <a:gd name="connsiteY5" fmla="*/ 702000 h 702000"/>
              <a:gd name="connsiteX6" fmla="*/ 13714 w 1414365"/>
              <a:gd name="connsiteY6" fmla="*/ 693303 h 702000"/>
              <a:gd name="connsiteX7" fmla="*/ 475613 w 1414365"/>
              <a:gd name="connsiteY7" fmla="*/ 25808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14365" h="702000">
                <a:moveTo>
                  <a:pt x="485798" y="0"/>
                </a:moveTo>
                <a:lnTo>
                  <a:pt x="1106357" y="0"/>
                </a:lnTo>
                <a:lnTo>
                  <a:pt x="1110829" y="19210"/>
                </a:lnTo>
                <a:cubicBezTo>
                  <a:pt x="1205246" y="407656"/>
                  <a:pt x="1292353" y="578307"/>
                  <a:pt x="1396958" y="686186"/>
                </a:cubicBezTo>
                <a:lnTo>
                  <a:pt x="1414365" y="702000"/>
                </a:lnTo>
                <a:lnTo>
                  <a:pt x="0" y="702000"/>
                </a:lnTo>
                <a:lnTo>
                  <a:pt x="13714" y="693303"/>
                </a:lnTo>
                <a:cubicBezTo>
                  <a:pt x="152971" y="608666"/>
                  <a:pt x="262359" y="552141"/>
                  <a:pt x="475613" y="25808"/>
                </a:cubicBezTo>
                <a:close/>
              </a:path>
            </a:pathLst>
          </a:custGeom>
          <a:gradFill>
            <a:gsLst>
              <a:gs pos="54000">
                <a:srgbClr val="FF4E00"/>
              </a:gs>
              <a:gs pos="81000">
                <a:srgbClr val="FF6C00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3500000" scaled="1"/>
          </a:gradFill>
          <a:ln>
            <a:noFill/>
          </a:ln>
          <a:effectLst>
            <a:innerShdw blurRad="165100" dist="889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45" name="Forma livre: Forma 44">
            <a:extLst>
              <a:ext uri="{FF2B5EF4-FFF2-40B4-BE49-F238E27FC236}">
                <a16:creationId xmlns:a16="http://schemas.microsoft.com/office/drawing/2014/main" id="{FEC23087-EE02-4F5E-83C9-21887A6DE112}"/>
              </a:ext>
            </a:extLst>
          </p:cNvPr>
          <p:cNvSpPr/>
          <p:nvPr/>
        </p:nvSpPr>
        <p:spPr>
          <a:xfrm>
            <a:off x="2712268" y="4893121"/>
            <a:ext cx="1978059" cy="548310"/>
          </a:xfrm>
          <a:custGeom>
            <a:avLst/>
            <a:gdLst>
              <a:gd name="connsiteX0" fmla="*/ 566893 w 2716607"/>
              <a:gd name="connsiteY0" fmla="*/ 0 h 702000"/>
              <a:gd name="connsiteX1" fmla="*/ 1964236 w 2716607"/>
              <a:gd name="connsiteY1" fmla="*/ 0 h 702000"/>
              <a:gd name="connsiteX2" fmla="*/ 2012768 w 2716607"/>
              <a:gd name="connsiteY2" fmla="*/ 44092 h 702000"/>
              <a:gd name="connsiteX3" fmla="*/ 2716607 w 2716607"/>
              <a:gd name="connsiteY3" fmla="*/ 695131 h 702000"/>
              <a:gd name="connsiteX4" fmla="*/ 1666444 w 2716607"/>
              <a:gd name="connsiteY4" fmla="*/ 702000 h 702000"/>
              <a:gd name="connsiteX5" fmla="*/ 0 w 2716607"/>
              <a:gd name="connsiteY5" fmla="*/ 702000 h 702000"/>
              <a:gd name="connsiteX6" fmla="*/ 54158 w 2716607"/>
              <a:gd name="connsiteY6" fmla="*/ 605192 h 702000"/>
              <a:gd name="connsiteX7" fmla="*/ 512970 w 2716607"/>
              <a:gd name="connsiteY7" fmla="*/ 34195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16607" h="702000">
                <a:moveTo>
                  <a:pt x="566893" y="0"/>
                </a:moveTo>
                <a:lnTo>
                  <a:pt x="1964236" y="0"/>
                </a:lnTo>
                <a:lnTo>
                  <a:pt x="2012768" y="44092"/>
                </a:lnTo>
                <a:cubicBezTo>
                  <a:pt x="2175368" y="175259"/>
                  <a:pt x="2384533" y="233251"/>
                  <a:pt x="2716607" y="695131"/>
                </a:cubicBezTo>
                <a:lnTo>
                  <a:pt x="1666444" y="702000"/>
                </a:lnTo>
                <a:lnTo>
                  <a:pt x="0" y="702000"/>
                </a:lnTo>
                <a:lnTo>
                  <a:pt x="54158" y="605192"/>
                </a:lnTo>
                <a:cubicBezTo>
                  <a:pt x="267907" y="233128"/>
                  <a:pt x="403264" y="108251"/>
                  <a:pt x="512970" y="34195"/>
                </a:cubicBezTo>
                <a:close/>
              </a:path>
            </a:pathLst>
          </a:custGeom>
          <a:gradFill>
            <a:gsLst>
              <a:gs pos="54000">
                <a:srgbClr val="E65101"/>
              </a:gs>
              <a:gs pos="92000">
                <a:srgbClr val="FF4E00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3500000" scaled="1"/>
          </a:gradFill>
          <a:ln>
            <a:noFill/>
          </a:ln>
          <a:effectLst>
            <a:innerShdw blurRad="165100" dist="889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B0D645B0-DB94-4156-9AF7-F2AD404C64CA}"/>
              </a:ext>
            </a:extLst>
          </p:cNvPr>
          <p:cNvSpPr txBox="1"/>
          <p:nvPr/>
        </p:nvSpPr>
        <p:spPr>
          <a:xfrm>
            <a:off x="9984718" y="6429481"/>
            <a:ext cx="2207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(LAURA, 2022)</a:t>
            </a:r>
          </a:p>
        </p:txBody>
      </p:sp>
    </p:spTree>
    <p:extLst>
      <p:ext uri="{BB962C8B-B14F-4D97-AF65-F5344CB8AC3E}">
        <p14:creationId xmlns:p14="http://schemas.microsoft.com/office/powerpoint/2010/main" val="1470586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"/>
                            </p:stCondLst>
                            <p:childTnLst>
                              <p:par>
                                <p:cTn id="12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750"/>
                            </p:stCondLst>
                            <p:childTnLst>
                              <p:par>
                                <p:cTn id="36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5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00"/>
                            </p:stCondLst>
                            <p:childTnLst>
                              <p:par>
                                <p:cTn id="48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250"/>
                            </p:stCondLst>
                            <p:childTnLst>
                              <p:par>
                                <p:cTn id="60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 animBg="1"/>
      <p:bldP spid="28" grpId="0"/>
      <p:bldP spid="29" grpId="0" animBg="1"/>
      <p:bldP spid="31" grpId="0"/>
      <p:bldP spid="32" grpId="0" animBg="1"/>
      <p:bldP spid="34" grpId="0"/>
      <p:bldP spid="35" grpId="0" animBg="1"/>
      <p:bldP spid="37" grpId="0"/>
      <p:bldP spid="3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orma livre: Forma 33">
            <a:extLst>
              <a:ext uri="{FF2B5EF4-FFF2-40B4-BE49-F238E27FC236}">
                <a16:creationId xmlns:a16="http://schemas.microsoft.com/office/drawing/2014/main" id="{BC17D9EA-3241-467E-9FC8-94E33F57CDD5}"/>
              </a:ext>
            </a:extLst>
          </p:cNvPr>
          <p:cNvSpPr/>
          <p:nvPr/>
        </p:nvSpPr>
        <p:spPr>
          <a:xfrm>
            <a:off x="4390646" y="2940133"/>
            <a:ext cx="3062170" cy="548310"/>
          </a:xfrm>
          <a:custGeom>
            <a:avLst/>
            <a:gdLst>
              <a:gd name="connsiteX0" fmla="*/ 0 w 4205493"/>
              <a:gd name="connsiteY0" fmla="*/ 0 h 702000"/>
              <a:gd name="connsiteX1" fmla="*/ 178903 w 4205493"/>
              <a:gd name="connsiteY1" fmla="*/ 0 h 702000"/>
              <a:gd name="connsiteX2" fmla="*/ 222446 w 4205493"/>
              <a:gd name="connsiteY2" fmla="*/ 62094 h 702000"/>
              <a:gd name="connsiteX3" fmla="*/ 1017372 w 4205493"/>
              <a:gd name="connsiteY3" fmla="*/ 368802 h 702000"/>
              <a:gd name="connsiteX4" fmla="*/ 1042286 w 4205493"/>
              <a:gd name="connsiteY4" fmla="*/ 358711 h 702000"/>
              <a:gd name="connsiteX5" fmla="*/ 986535 w 4205493"/>
              <a:gd name="connsiteY5" fmla="*/ 245194 h 702000"/>
              <a:gd name="connsiteX6" fmla="*/ 917081 w 4205493"/>
              <a:gd name="connsiteY6" fmla="*/ 85482 h 702000"/>
              <a:gd name="connsiteX7" fmla="*/ 882684 w 4205493"/>
              <a:gd name="connsiteY7" fmla="*/ 0 h 702000"/>
              <a:gd name="connsiteX8" fmla="*/ 3422570 w 4205493"/>
              <a:gd name="connsiteY8" fmla="*/ 0 h 702000"/>
              <a:gd name="connsiteX9" fmla="*/ 3394927 w 4205493"/>
              <a:gd name="connsiteY9" fmla="*/ 76533 h 702000"/>
              <a:gd name="connsiteX10" fmla="*/ 3330292 w 4205493"/>
              <a:gd name="connsiteY10" fmla="*/ 237229 h 702000"/>
              <a:gd name="connsiteX11" fmla="*/ 3313440 w 4205493"/>
              <a:gd name="connsiteY11" fmla="*/ 272864 h 702000"/>
              <a:gd name="connsiteX12" fmla="*/ 3335045 w 4205493"/>
              <a:gd name="connsiteY12" fmla="*/ 268855 h 702000"/>
              <a:gd name="connsiteX13" fmla="*/ 3869270 w 4205493"/>
              <a:gd name="connsiteY13" fmla="*/ 51751 h 702000"/>
              <a:gd name="connsiteX14" fmla="*/ 3931378 w 4205493"/>
              <a:gd name="connsiteY14" fmla="*/ 0 h 702000"/>
              <a:gd name="connsiteX15" fmla="*/ 4205493 w 4205493"/>
              <a:gd name="connsiteY15" fmla="*/ 0 h 702000"/>
              <a:gd name="connsiteX16" fmla="*/ 4137455 w 4205493"/>
              <a:gd name="connsiteY16" fmla="*/ 123721 h 702000"/>
              <a:gd name="connsiteX17" fmla="*/ 3658040 w 4205493"/>
              <a:gd name="connsiteY17" fmla="*/ 414506 h 702000"/>
              <a:gd name="connsiteX18" fmla="*/ 3289227 w 4205493"/>
              <a:gd name="connsiteY18" fmla="*/ 324062 h 702000"/>
              <a:gd name="connsiteX19" fmla="*/ 3235664 w 4205493"/>
              <a:gd name="connsiteY19" fmla="*/ 437317 h 702000"/>
              <a:gd name="connsiteX20" fmla="*/ 3069607 w 4205493"/>
              <a:gd name="connsiteY20" fmla="*/ 698140 h 702000"/>
              <a:gd name="connsiteX21" fmla="*/ 3066177 w 4205493"/>
              <a:gd name="connsiteY21" fmla="*/ 702000 h 702000"/>
              <a:gd name="connsiteX22" fmla="*/ 1244593 w 4205493"/>
              <a:gd name="connsiteY22" fmla="*/ 702000 h 702000"/>
              <a:gd name="connsiteX23" fmla="*/ 1161983 w 4205493"/>
              <a:gd name="connsiteY23" fmla="*/ 579697 h 702000"/>
              <a:gd name="connsiteX24" fmla="*/ 1084083 w 4205493"/>
              <a:gd name="connsiteY24" fmla="*/ 443818 h 702000"/>
              <a:gd name="connsiteX25" fmla="*/ 1044686 w 4205493"/>
              <a:gd name="connsiteY25" fmla="*/ 363598 h 702000"/>
              <a:gd name="connsiteX26" fmla="*/ 817824 w 4205493"/>
              <a:gd name="connsiteY26" fmla="*/ 532489 h 702000"/>
              <a:gd name="connsiteX27" fmla="*/ 77219 w 4205493"/>
              <a:gd name="connsiteY27" fmla="*/ 135502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4205493" h="702000">
                <a:moveTo>
                  <a:pt x="0" y="0"/>
                </a:moveTo>
                <a:lnTo>
                  <a:pt x="178903" y="0"/>
                </a:lnTo>
                <a:lnTo>
                  <a:pt x="222446" y="62094"/>
                </a:lnTo>
                <a:cubicBezTo>
                  <a:pt x="437347" y="319121"/>
                  <a:pt x="807318" y="420643"/>
                  <a:pt x="1017372" y="368802"/>
                </a:cubicBezTo>
                <a:lnTo>
                  <a:pt x="1042286" y="358711"/>
                </a:lnTo>
                <a:lnTo>
                  <a:pt x="986535" y="245194"/>
                </a:lnTo>
                <a:cubicBezTo>
                  <a:pt x="962913" y="193358"/>
                  <a:pt x="939806" y="140020"/>
                  <a:pt x="917081" y="85482"/>
                </a:cubicBezTo>
                <a:lnTo>
                  <a:pt x="882684" y="0"/>
                </a:lnTo>
                <a:lnTo>
                  <a:pt x="3422570" y="0"/>
                </a:lnTo>
                <a:lnTo>
                  <a:pt x="3394927" y="76533"/>
                </a:lnTo>
                <a:cubicBezTo>
                  <a:pt x="3374126" y="131376"/>
                  <a:pt x="3352650" y="185045"/>
                  <a:pt x="3330292" y="237229"/>
                </a:cubicBezTo>
                <a:lnTo>
                  <a:pt x="3313440" y="272864"/>
                </a:lnTo>
                <a:lnTo>
                  <a:pt x="3335045" y="268855"/>
                </a:lnTo>
                <a:cubicBezTo>
                  <a:pt x="3564288" y="218633"/>
                  <a:pt x="3739022" y="143220"/>
                  <a:pt x="3869270" y="51751"/>
                </a:cubicBezTo>
                <a:lnTo>
                  <a:pt x="3931378" y="0"/>
                </a:lnTo>
                <a:lnTo>
                  <a:pt x="4205493" y="0"/>
                </a:lnTo>
                <a:lnTo>
                  <a:pt x="4137455" y="123721"/>
                </a:lnTo>
                <a:cubicBezTo>
                  <a:pt x="4001208" y="336680"/>
                  <a:pt x="3822777" y="454904"/>
                  <a:pt x="3658040" y="414506"/>
                </a:cubicBezTo>
                <a:lnTo>
                  <a:pt x="3289227" y="324062"/>
                </a:lnTo>
                <a:lnTo>
                  <a:pt x="3235664" y="437317"/>
                </a:lnTo>
                <a:cubicBezTo>
                  <a:pt x="3185504" y="532669"/>
                  <a:pt x="3130707" y="620435"/>
                  <a:pt x="3069607" y="698140"/>
                </a:cubicBezTo>
                <a:lnTo>
                  <a:pt x="3066177" y="702000"/>
                </a:lnTo>
                <a:lnTo>
                  <a:pt x="1244593" y="702000"/>
                </a:lnTo>
                <a:lnTo>
                  <a:pt x="1161983" y="579697"/>
                </a:lnTo>
                <a:cubicBezTo>
                  <a:pt x="1135236" y="536509"/>
                  <a:pt x="1109314" y="491115"/>
                  <a:pt x="1084083" y="443818"/>
                </a:cubicBezTo>
                <a:lnTo>
                  <a:pt x="1044686" y="363598"/>
                </a:lnTo>
                <a:lnTo>
                  <a:pt x="817824" y="532489"/>
                </a:lnTo>
                <a:cubicBezTo>
                  <a:pt x="608765" y="650724"/>
                  <a:pt x="298346" y="476042"/>
                  <a:pt x="77219" y="135502"/>
                </a:cubicBezTo>
                <a:close/>
              </a:path>
            </a:pathLst>
          </a:custGeom>
          <a:gradFill>
            <a:gsLst>
              <a:gs pos="54000">
                <a:srgbClr val="FC790F"/>
              </a:gs>
              <a:gs pos="92000">
                <a:srgbClr val="FD9201"/>
              </a:gs>
              <a:gs pos="100000">
                <a:srgbClr val="FC9201"/>
              </a:gs>
            </a:gsLst>
            <a:lin ang="13500000" scaled="1"/>
          </a:gradFill>
          <a:ln>
            <a:noFill/>
          </a:ln>
          <a:effectLst>
            <a:innerShdw blurRad="165100" dist="889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52" name="Forma livre: Forma 51">
            <a:extLst>
              <a:ext uri="{FF2B5EF4-FFF2-40B4-BE49-F238E27FC236}">
                <a16:creationId xmlns:a16="http://schemas.microsoft.com/office/drawing/2014/main" id="{9FB48D78-B157-41C0-9252-7CDD3E93D2B4}"/>
              </a:ext>
            </a:extLst>
          </p:cNvPr>
          <p:cNvSpPr/>
          <p:nvPr/>
        </p:nvSpPr>
        <p:spPr>
          <a:xfrm>
            <a:off x="4488402" y="1333723"/>
            <a:ext cx="2900960" cy="524894"/>
          </a:xfrm>
          <a:custGeom>
            <a:avLst/>
            <a:gdLst>
              <a:gd name="connsiteX0" fmla="*/ 2309528 w 3984092"/>
              <a:gd name="connsiteY0" fmla="*/ 0 h 672020"/>
              <a:gd name="connsiteX1" fmla="*/ 3984092 w 3984092"/>
              <a:gd name="connsiteY1" fmla="*/ 345212 h 672020"/>
              <a:gd name="connsiteX2" fmla="*/ 3867675 w 3984092"/>
              <a:gd name="connsiteY2" fmla="*/ 529473 h 672020"/>
              <a:gd name="connsiteX3" fmla="*/ 3796151 w 3984092"/>
              <a:gd name="connsiteY3" fmla="*/ 672020 h 672020"/>
              <a:gd name="connsiteX4" fmla="*/ 187373 w 3984092"/>
              <a:gd name="connsiteY4" fmla="*/ 672020 h 672020"/>
              <a:gd name="connsiteX5" fmla="*/ 116037 w 3984092"/>
              <a:gd name="connsiteY5" fmla="*/ 533537 h 672020"/>
              <a:gd name="connsiteX6" fmla="*/ 0 w 3984092"/>
              <a:gd name="connsiteY6" fmla="*/ 345212 h 672020"/>
              <a:gd name="connsiteX7" fmla="*/ 2309528 w 3984092"/>
              <a:gd name="connsiteY7" fmla="*/ 0 h 67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4092" h="672020">
                <a:moveTo>
                  <a:pt x="2309528" y="0"/>
                </a:moveTo>
                <a:cubicBezTo>
                  <a:pt x="3021336" y="0"/>
                  <a:pt x="3627316" y="115071"/>
                  <a:pt x="3984092" y="345212"/>
                </a:cubicBezTo>
                <a:cubicBezTo>
                  <a:pt x="3942583" y="402919"/>
                  <a:pt x="3903941" y="464583"/>
                  <a:pt x="3867675" y="529473"/>
                </a:cubicBezTo>
                <a:lnTo>
                  <a:pt x="3796151" y="672020"/>
                </a:lnTo>
                <a:lnTo>
                  <a:pt x="187373" y="672020"/>
                </a:lnTo>
                <a:lnTo>
                  <a:pt x="116037" y="533537"/>
                </a:lnTo>
                <a:cubicBezTo>
                  <a:pt x="79063" y="467473"/>
                  <a:pt x="40489" y="404460"/>
                  <a:pt x="0" y="345212"/>
                </a:cubicBezTo>
                <a:cubicBezTo>
                  <a:pt x="780085" y="115071"/>
                  <a:pt x="1597721" y="0"/>
                  <a:pt x="2309528" y="0"/>
                </a:cubicBezTo>
                <a:close/>
              </a:path>
            </a:pathLst>
          </a:custGeom>
          <a:gradFill>
            <a:gsLst>
              <a:gs pos="8000">
                <a:srgbClr val="FFD181"/>
              </a:gs>
              <a:gs pos="40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53" name="Forma livre: Forma 52">
            <a:extLst>
              <a:ext uri="{FF2B5EF4-FFF2-40B4-BE49-F238E27FC236}">
                <a16:creationId xmlns:a16="http://schemas.microsoft.com/office/drawing/2014/main" id="{817B874F-6F9D-42EA-A134-A6A2A07DB8B5}"/>
              </a:ext>
            </a:extLst>
          </p:cNvPr>
          <p:cNvSpPr/>
          <p:nvPr/>
        </p:nvSpPr>
        <p:spPr>
          <a:xfrm>
            <a:off x="4278313" y="1852664"/>
            <a:ext cx="3291159" cy="548310"/>
          </a:xfrm>
          <a:custGeom>
            <a:avLst/>
            <a:gdLst>
              <a:gd name="connsiteX0" fmla="*/ 481538 w 4519979"/>
              <a:gd name="connsiteY0" fmla="*/ 0 h 702000"/>
              <a:gd name="connsiteX1" fmla="*/ 4079184 w 4519979"/>
              <a:gd name="connsiteY1" fmla="*/ 0 h 702000"/>
              <a:gd name="connsiteX2" fmla="*/ 4054181 w 4519979"/>
              <a:gd name="connsiteY2" fmla="*/ 49831 h 702000"/>
              <a:gd name="connsiteX3" fmla="*/ 4196793 w 4519979"/>
              <a:gd name="connsiteY3" fmla="*/ 65738 h 702000"/>
              <a:gd name="connsiteX4" fmla="*/ 4508862 w 4519979"/>
              <a:gd name="connsiteY4" fmla="*/ 550619 h 702000"/>
              <a:gd name="connsiteX5" fmla="*/ 4519979 w 4519979"/>
              <a:gd name="connsiteY5" fmla="*/ 702000 h 702000"/>
              <a:gd name="connsiteX6" fmla="*/ 4344317 w 4519979"/>
              <a:gd name="connsiteY6" fmla="*/ 702000 h 702000"/>
              <a:gd name="connsiteX7" fmla="*/ 4340910 w 4519979"/>
              <a:gd name="connsiteY7" fmla="*/ 675851 h 702000"/>
              <a:gd name="connsiteX8" fmla="*/ 4031135 w 4519979"/>
              <a:gd name="connsiteY8" fmla="*/ 112199 h 702000"/>
              <a:gd name="connsiteX9" fmla="*/ 4028900 w 4519979"/>
              <a:gd name="connsiteY9" fmla="*/ 110580 h 702000"/>
              <a:gd name="connsiteX10" fmla="*/ 3963167 w 4519979"/>
              <a:gd name="connsiteY10" fmla="*/ 268681 h 702000"/>
              <a:gd name="connsiteX11" fmla="*/ 3841568 w 4519979"/>
              <a:gd name="connsiteY11" fmla="*/ 614941 h 702000"/>
              <a:gd name="connsiteX12" fmla="*/ 3813912 w 4519979"/>
              <a:gd name="connsiteY12" fmla="*/ 702000 h 702000"/>
              <a:gd name="connsiteX13" fmla="*/ 775617 w 4519979"/>
              <a:gd name="connsiteY13" fmla="*/ 702000 h 702000"/>
              <a:gd name="connsiteX14" fmla="*/ 747476 w 4519979"/>
              <a:gd name="connsiteY14" fmla="*/ 625690 h 702000"/>
              <a:gd name="connsiteX15" fmla="*/ 609725 w 4519979"/>
              <a:gd name="connsiteY15" fmla="*/ 277838 h 702000"/>
              <a:gd name="connsiteX16" fmla="*/ 562885 w 4519979"/>
              <a:gd name="connsiteY16" fmla="*/ 173154 h 702000"/>
              <a:gd name="connsiteX17" fmla="*/ 517126 w 4519979"/>
              <a:gd name="connsiteY17" fmla="*/ 232903 h 702000"/>
              <a:gd name="connsiteX18" fmla="*/ 292673 w 4519979"/>
              <a:gd name="connsiteY18" fmla="*/ 631012 h 702000"/>
              <a:gd name="connsiteX19" fmla="*/ 267496 w 4519979"/>
              <a:gd name="connsiteY19" fmla="*/ 702000 h 702000"/>
              <a:gd name="connsiteX20" fmla="*/ 0 w 4519979"/>
              <a:gd name="connsiteY20" fmla="*/ 702000 h 702000"/>
              <a:gd name="connsiteX21" fmla="*/ 9419 w 4519979"/>
              <a:gd name="connsiteY21" fmla="*/ 621245 h 702000"/>
              <a:gd name="connsiteX22" fmla="*/ 183539 w 4519979"/>
              <a:gd name="connsiteY22" fmla="*/ 348269 h 702000"/>
              <a:gd name="connsiteX23" fmla="*/ 548807 w 4519979"/>
              <a:gd name="connsiteY23" fmla="*/ 141689 h 702000"/>
              <a:gd name="connsiteX24" fmla="*/ 511001 w 4519979"/>
              <a:gd name="connsiteY24" fmla="*/ 57197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519979" h="702000">
                <a:moveTo>
                  <a:pt x="481538" y="0"/>
                </a:moveTo>
                <a:lnTo>
                  <a:pt x="4079184" y="0"/>
                </a:lnTo>
                <a:lnTo>
                  <a:pt x="4054181" y="49831"/>
                </a:lnTo>
                <a:lnTo>
                  <a:pt x="4196793" y="65738"/>
                </a:lnTo>
                <a:cubicBezTo>
                  <a:pt x="4361528" y="106136"/>
                  <a:pt x="4473579" y="295597"/>
                  <a:pt x="4508862" y="550619"/>
                </a:cubicBezTo>
                <a:lnTo>
                  <a:pt x="4519979" y="702000"/>
                </a:lnTo>
                <a:lnTo>
                  <a:pt x="4344317" y="702000"/>
                </a:lnTo>
                <a:lnTo>
                  <a:pt x="4340910" y="675851"/>
                </a:lnTo>
                <a:cubicBezTo>
                  <a:pt x="4295331" y="442551"/>
                  <a:pt x="4165348" y="230303"/>
                  <a:pt x="4031135" y="112199"/>
                </a:cubicBezTo>
                <a:lnTo>
                  <a:pt x="4028900" y="110580"/>
                </a:lnTo>
                <a:lnTo>
                  <a:pt x="3963167" y="268681"/>
                </a:lnTo>
                <a:cubicBezTo>
                  <a:pt x="3920063" y="380968"/>
                  <a:pt x="3880084" y="497213"/>
                  <a:pt x="3841568" y="614941"/>
                </a:cubicBezTo>
                <a:lnTo>
                  <a:pt x="3813912" y="702000"/>
                </a:lnTo>
                <a:lnTo>
                  <a:pt x="775617" y="702000"/>
                </a:lnTo>
                <a:lnTo>
                  <a:pt x="747476" y="625690"/>
                </a:lnTo>
                <a:cubicBezTo>
                  <a:pt x="703037" y="507701"/>
                  <a:pt x="657473" y="390946"/>
                  <a:pt x="609725" y="277838"/>
                </a:cubicBezTo>
                <a:lnTo>
                  <a:pt x="562885" y="173154"/>
                </a:lnTo>
                <a:lnTo>
                  <a:pt x="517126" y="232903"/>
                </a:lnTo>
                <a:cubicBezTo>
                  <a:pt x="414571" y="375448"/>
                  <a:pt x="341394" y="508140"/>
                  <a:pt x="292673" y="631012"/>
                </a:cubicBezTo>
                <a:lnTo>
                  <a:pt x="267496" y="702000"/>
                </a:lnTo>
                <a:lnTo>
                  <a:pt x="0" y="702000"/>
                </a:lnTo>
                <a:lnTo>
                  <a:pt x="9419" y="621245"/>
                </a:lnTo>
                <a:cubicBezTo>
                  <a:pt x="35686" y="496219"/>
                  <a:pt x="93943" y="398941"/>
                  <a:pt x="183539" y="348269"/>
                </a:cubicBezTo>
                <a:lnTo>
                  <a:pt x="548807" y="141689"/>
                </a:lnTo>
                <a:lnTo>
                  <a:pt x="511001" y="57197"/>
                </a:lnTo>
                <a:close/>
              </a:path>
            </a:pathLst>
          </a:custGeom>
          <a:gradFill>
            <a:gsLst>
              <a:gs pos="94645">
                <a:srgbClr val="F8D4AA"/>
              </a:gs>
              <a:gs pos="49000">
                <a:srgbClr val="FFAA41"/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rgbClr val="FED282"/>
              </a:gs>
            </a:gsLst>
            <a:lin ang="13500000" scaled="1"/>
          </a:gradFill>
          <a:ln>
            <a:noFill/>
          </a:ln>
          <a:effectLst>
            <a:innerShdw blurRad="165100" dist="889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54" name="Forma livre: Forma 53">
            <a:extLst>
              <a:ext uri="{FF2B5EF4-FFF2-40B4-BE49-F238E27FC236}">
                <a16:creationId xmlns:a16="http://schemas.microsoft.com/office/drawing/2014/main" id="{96755AE4-3860-40BE-A6C9-4B5198FCA618}"/>
              </a:ext>
            </a:extLst>
          </p:cNvPr>
          <p:cNvSpPr/>
          <p:nvPr/>
        </p:nvSpPr>
        <p:spPr>
          <a:xfrm>
            <a:off x="4273428" y="2391823"/>
            <a:ext cx="3296605" cy="548310"/>
          </a:xfrm>
          <a:custGeom>
            <a:avLst/>
            <a:gdLst>
              <a:gd name="connsiteX0" fmla="*/ 4351457 w 4527459"/>
              <a:gd name="connsiteY0" fmla="*/ 0 h 702000"/>
              <a:gd name="connsiteX1" fmla="*/ 4526932 w 4527459"/>
              <a:gd name="connsiteY1" fmla="*/ 0 h 702000"/>
              <a:gd name="connsiteX2" fmla="*/ 4527340 w 4527459"/>
              <a:gd name="connsiteY2" fmla="*/ 5559 h 702000"/>
              <a:gd name="connsiteX3" fmla="*/ 4490974 w 4527459"/>
              <a:gd name="connsiteY3" fmla="*/ 357158 h 702000"/>
              <a:gd name="connsiteX4" fmla="*/ 4379599 w 4527459"/>
              <a:gd name="connsiteY4" fmla="*/ 690363 h 702000"/>
              <a:gd name="connsiteX5" fmla="*/ 4373200 w 4527459"/>
              <a:gd name="connsiteY5" fmla="*/ 702000 h 702000"/>
              <a:gd name="connsiteX6" fmla="*/ 4101214 w 4527459"/>
              <a:gd name="connsiteY6" fmla="*/ 702000 h 702000"/>
              <a:gd name="connsiteX7" fmla="*/ 4150967 w 4527459"/>
              <a:gd name="connsiteY7" fmla="*/ 660544 h 702000"/>
              <a:gd name="connsiteX8" fmla="*/ 4363007 w 4527459"/>
              <a:gd name="connsiteY8" fmla="*/ 88643 h 702000"/>
              <a:gd name="connsiteX9" fmla="*/ 783538 w 4527459"/>
              <a:gd name="connsiteY9" fmla="*/ 0 h 702000"/>
              <a:gd name="connsiteX10" fmla="*/ 3819585 w 4527459"/>
              <a:gd name="connsiteY10" fmla="*/ 0 h 702000"/>
              <a:gd name="connsiteX11" fmla="*/ 3735456 w 4527459"/>
              <a:gd name="connsiteY11" fmla="*/ 264833 h 702000"/>
              <a:gd name="connsiteX12" fmla="*/ 3621422 w 4527459"/>
              <a:gd name="connsiteY12" fmla="*/ 614059 h 702000"/>
              <a:gd name="connsiteX13" fmla="*/ 3589658 w 4527459"/>
              <a:gd name="connsiteY13" fmla="*/ 702000 h 702000"/>
              <a:gd name="connsiteX14" fmla="*/ 1047273 w 4527459"/>
              <a:gd name="connsiteY14" fmla="*/ 702000 h 702000"/>
              <a:gd name="connsiteX15" fmla="*/ 1015825 w 4527459"/>
              <a:gd name="connsiteY15" fmla="*/ 623846 h 702000"/>
              <a:gd name="connsiteX16" fmla="*/ 885196 w 4527459"/>
              <a:gd name="connsiteY16" fmla="*/ 275669 h 702000"/>
              <a:gd name="connsiteX17" fmla="*/ 6331 w 4527459"/>
              <a:gd name="connsiteY17" fmla="*/ 0 h 702000"/>
              <a:gd name="connsiteX18" fmla="*/ 273048 w 4527459"/>
              <a:gd name="connsiteY18" fmla="*/ 0 h 702000"/>
              <a:gd name="connsiteX19" fmla="*/ 267355 w 4527459"/>
              <a:gd name="connsiteY19" fmla="*/ 16052 h 702000"/>
              <a:gd name="connsiteX20" fmla="*/ 315647 w 4527459"/>
              <a:gd name="connsiteY20" fmla="*/ 663689 h 702000"/>
              <a:gd name="connsiteX21" fmla="*/ 342513 w 4527459"/>
              <a:gd name="connsiteY21" fmla="*/ 702000 h 702000"/>
              <a:gd name="connsiteX22" fmla="*/ 164041 w 4527459"/>
              <a:gd name="connsiteY22" fmla="*/ 702000 h 702000"/>
              <a:gd name="connsiteX23" fmla="*/ 154379 w 4527459"/>
              <a:gd name="connsiteY23" fmla="*/ 685046 h 702000"/>
              <a:gd name="connsiteX24" fmla="*/ 552 w 4527459"/>
              <a:gd name="connsiteY24" fmla="*/ 49549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527459" h="702000">
                <a:moveTo>
                  <a:pt x="4351457" y="0"/>
                </a:moveTo>
                <a:lnTo>
                  <a:pt x="4526932" y="0"/>
                </a:lnTo>
                <a:lnTo>
                  <a:pt x="4527340" y="5559"/>
                </a:lnTo>
                <a:cubicBezTo>
                  <a:pt x="4528786" y="116722"/>
                  <a:pt x="4517177" y="235703"/>
                  <a:pt x="4490974" y="357158"/>
                </a:cubicBezTo>
                <a:cubicBezTo>
                  <a:pt x="4464771" y="478614"/>
                  <a:pt x="4426454" y="591045"/>
                  <a:pt x="4379599" y="690363"/>
                </a:cubicBezTo>
                <a:lnTo>
                  <a:pt x="4373200" y="702000"/>
                </a:lnTo>
                <a:lnTo>
                  <a:pt x="4101214" y="702000"/>
                </a:lnTo>
                <a:lnTo>
                  <a:pt x="4150967" y="660544"/>
                </a:lnTo>
                <a:cubicBezTo>
                  <a:pt x="4320474" y="491949"/>
                  <a:pt x="4375688" y="287216"/>
                  <a:pt x="4363007" y="88643"/>
                </a:cubicBezTo>
                <a:close/>
                <a:moveTo>
                  <a:pt x="783538" y="0"/>
                </a:moveTo>
                <a:lnTo>
                  <a:pt x="3819585" y="0"/>
                </a:lnTo>
                <a:lnTo>
                  <a:pt x="3735456" y="264833"/>
                </a:lnTo>
                <a:cubicBezTo>
                  <a:pt x="3698200" y="383056"/>
                  <a:pt x="3660744" y="500289"/>
                  <a:pt x="3621422" y="614059"/>
                </a:cubicBezTo>
                <a:lnTo>
                  <a:pt x="3589658" y="702000"/>
                </a:lnTo>
                <a:lnTo>
                  <a:pt x="1047273" y="702000"/>
                </a:lnTo>
                <a:lnTo>
                  <a:pt x="1015825" y="623846"/>
                </a:lnTo>
                <a:cubicBezTo>
                  <a:pt x="971638" y="510575"/>
                  <a:pt x="928449" y="393712"/>
                  <a:pt x="885196" y="275669"/>
                </a:cubicBezTo>
                <a:close/>
                <a:moveTo>
                  <a:pt x="6331" y="0"/>
                </a:moveTo>
                <a:lnTo>
                  <a:pt x="273048" y="0"/>
                </a:lnTo>
                <a:lnTo>
                  <a:pt x="267355" y="16052"/>
                </a:lnTo>
                <a:cubicBezTo>
                  <a:pt x="184556" y="281472"/>
                  <a:pt x="219340" y="497224"/>
                  <a:pt x="315647" y="663689"/>
                </a:cubicBezTo>
                <a:lnTo>
                  <a:pt x="342513" y="702000"/>
                </a:lnTo>
                <a:lnTo>
                  <a:pt x="164041" y="702000"/>
                </a:lnTo>
                <a:lnTo>
                  <a:pt x="154379" y="685046"/>
                </a:lnTo>
                <a:cubicBezTo>
                  <a:pt x="44823" y="464854"/>
                  <a:pt x="-5940" y="238123"/>
                  <a:pt x="552" y="49549"/>
                </a:cubicBezTo>
                <a:close/>
              </a:path>
            </a:pathLst>
          </a:custGeom>
          <a:gradFill>
            <a:gsLst>
              <a:gs pos="54000">
                <a:srgbClr val="FE9100"/>
              </a:gs>
              <a:gs pos="96500">
                <a:srgbClr val="FEAB3C"/>
              </a:gs>
              <a:gs pos="93000">
                <a:srgbClr val="FDAD3E"/>
              </a:gs>
              <a:gs pos="82728">
                <a:srgbClr val="FFAB3F"/>
              </a:gs>
              <a:gs pos="100000">
                <a:srgbClr val="FFA93A"/>
              </a:gs>
            </a:gsLst>
            <a:lin ang="13500000" scaled="1"/>
          </a:gradFill>
          <a:ln>
            <a:noFill/>
          </a:ln>
          <a:effectLst>
            <a:innerShdw blurRad="165100" dist="889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55" name="Forma livre: Forma 54">
            <a:extLst>
              <a:ext uri="{FF2B5EF4-FFF2-40B4-BE49-F238E27FC236}">
                <a16:creationId xmlns:a16="http://schemas.microsoft.com/office/drawing/2014/main" id="{B576825F-9311-42F3-93FC-9238C25F2E9E}"/>
              </a:ext>
            </a:extLst>
          </p:cNvPr>
          <p:cNvSpPr/>
          <p:nvPr/>
        </p:nvSpPr>
        <p:spPr>
          <a:xfrm>
            <a:off x="5299908" y="3463286"/>
            <a:ext cx="1327655" cy="548310"/>
          </a:xfrm>
          <a:custGeom>
            <a:avLst/>
            <a:gdLst>
              <a:gd name="connsiteX0" fmla="*/ 0 w 1823363"/>
              <a:gd name="connsiteY0" fmla="*/ 0 h 702000"/>
              <a:gd name="connsiteX1" fmla="*/ 1823363 w 1823363"/>
              <a:gd name="connsiteY1" fmla="*/ 0 h 702000"/>
              <a:gd name="connsiteX2" fmla="*/ 1729199 w 1823363"/>
              <a:gd name="connsiteY2" fmla="*/ 105981 h 702000"/>
              <a:gd name="connsiteX3" fmla="*/ 1060822 w 1823363"/>
              <a:gd name="connsiteY3" fmla="*/ 358195 h 702000"/>
              <a:gd name="connsiteX4" fmla="*/ 1114257 w 1823363"/>
              <a:gd name="connsiteY4" fmla="*/ 616302 h 702000"/>
              <a:gd name="connsiteX5" fmla="*/ 1134210 w 1823363"/>
              <a:gd name="connsiteY5" fmla="*/ 702000 h 702000"/>
              <a:gd name="connsiteX6" fmla="*/ 517760 w 1823363"/>
              <a:gd name="connsiteY6" fmla="*/ 702000 h 702000"/>
              <a:gd name="connsiteX7" fmla="*/ 549066 w 1823363"/>
              <a:gd name="connsiteY7" fmla="*/ 622677 h 702000"/>
              <a:gd name="connsiteX8" fmla="*/ 646476 w 1823363"/>
              <a:gd name="connsiteY8" fmla="*/ 358195 h 702000"/>
              <a:gd name="connsiteX9" fmla="*/ 1002 w 1823363"/>
              <a:gd name="connsiteY9" fmla="*/ 1484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3363" h="702000">
                <a:moveTo>
                  <a:pt x="0" y="0"/>
                </a:moveTo>
                <a:lnTo>
                  <a:pt x="1823363" y="0"/>
                </a:lnTo>
                <a:lnTo>
                  <a:pt x="1729199" y="105981"/>
                </a:lnTo>
                <a:cubicBezTo>
                  <a:pt x="1559656" y="273546"/>
                  <a:pt x="1345529" y="370502"/>
                  <a:pt x="1060822" y="358195"/>
                </a:cubicBezTo>
                <a:cubicBezTo>
                  <a:pt x="1079050" y="452517"/>
                  <a:pt x="1096811" y="538242"/>
                  <a:pt x="1114257" y="616302"/>
                </a:cubicBezTo>
                <a:lnTo>
                  <a:pt x="1134210" y="702000"/>
                </a:lnTo>
                <a:lnTo>
                  <a:pt x="517760" y="702000"/>
                </a:lnTo>
                <a:lnTo>
                  <a:pt x="549066" y="622677"/>
                </a:lnTo>
                <a:cubicBezTo>
                  <a:pt x="579425" y="543852"/>
                  <a:pt x="611790" y="456085"/>
                  <a:pt x="646476" y="358195"/>
                </a:cubicBezTo>
                <a:cubicBezTo>
                  <a:pt x="377775" y="372964"/>
                  <a:pt x="172166" y="232344"/>
                  <a:pt x="1002" y="1484"/>
                </a:cubicBezTo>
                <a:close/>
              </a:path>
            </a:pathLst>
          </a:custGeom>
          <a:gradFill>
            <a:gsLst>
              <a:gs pos="54000">
                <a:srgbClr val="FF6D00"/>
              </a:gs>
              <a:gs pos="92000">
                <a:srgbClr val="FC790F"/>
              </a:gs>
              <a:gs pos="100000">
                <a:srgbClr val="FE831A"/>
              </a:gs>
            </a:gsLst>
            <a:lin ang="13500000" scaled="1"/>
          </a:gradFill>
          <a:ln>
            <a:noFill/>
          </a:ln>
          <a:effectLst>
            <a:innerShdw blurRad="165100" dist="889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56" name="Forma livre: Forma 55">
            <a:extLst>
              <a:ext uri="{FF2B5EF4-FFF2-40B4-BE49-F238E27FC236}">
                <a16:creationId xmlns:a16="http://schemas.microsoft.com/office/drawing/2014/main" id="{2DA3E7DD-02F5-4E31-8B3B-41C4803E9035}"/>
              </a:ext>
            </a:extLst>
          </p:cNvPr>
          <p:cNvSpPr/>
          <p:nvPr/>
        </p:nvSpPr>
        <p:spPr>
          <a:xfrm>
            <a:off x="5321295" y="4005004"/>
            <a:ext cx="1029849" cy="548310"/>
          </a:xfrm>
          <a:custGeom>
            <a:avLst/>
            <a:gdLst>
              <a:gd name="connsiteX0" fmla="*/ 485798 w 1414365"/>
              <a:gd name="connsiteY0" fmla="*/ 0 h 702000"/>
              <a:gd name="connsiteX1" fmla="*/ 1106357 w 1414365"/>
              <a:gd name="connsiteY1" fmla="*/ 0 h 702000"/>
              <a:gd name="connsiteX2" fmla="*/ 1110829 w 1414365"/>
              <a:gd name="connsiteY2" fmla="*/ 19210 h 702000"/>
              <a:gd name="connsiteX3" fmla="*/ 1396958 w 1414365"/>
              <a:gd name="connsiteY3" fmla="*/ 686186 h 702000"/>
              <a:gd name="connsiteX4" fmla="*/ 1414365 w 1414365"/>
              <a:gd name="connsiteY4" fmla="*/ 702000 h 702000"/>
              <a:gd name="connsiteX5" fmla="*/ 0 w 1414365"/>
              <a:gd name="connsiteY5" fmla="*/ 702000 h 702000"/>
              <a:gd name="connsiteX6" fmla="*/ 13714 w 1414365"/>
              <a:gd name="connsiteY6" fmla="*/ 693303 h 702000"/>
              <a:gd name="connsiteX7" fmla="*/ 475613 w 1414365"/>
              <a:gd name="connsiteY7" fmla="*/ 25808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14365" h="702000">
                <a:moveTo>
                  <a:pt x="485798" y="0"/>
                </a:moveTo>
                <a:lnTo>
                  <a:pt x="1106357" y="0"/>
                </a:lnTo>
                <a:lnTo>
                  <a:pt x="1110829" y="19210"/>
                </a:lnTo>
                <a:cubicBezTo>
                  <a:pt x="1205246" y="407656"/>
                  <a:pt x="1292353" y="578307"/>
                  <a:pt x="1396958" y="686186"/>
                </a:cubicBezTo>
                <a:lnTo>
                  <a:pt x="1414365" y="702000"/>
                </a:lnTo>
                <a:lnTo>
                  <a:pt x="0" y="702000"/>
                </a:lnTo>
                <a:lnTo>
                  <a:pt x="13714" y="693303"/>
                </a:lnTo>
                <a:cubicBezTo>
                  <a:pt x="152971" y="608666"/>
                  <a:pt x="262359" y="552141"/>
                  <a:pt x="475613" y="25808"/>
                </a:cubicBezTo>
                <a:close/>
              </a:path>
            </a:pathLst>
          </a:custGeom>
          <a:gradFill>
            <a:gsLst>
              <a:gs pos="54000">
                <a:srgbClr val="FF4E00"/>
              </a:gs>
              <a:gs pos="81000">
                <a:srgbClr val="FF6C00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3500000" scaled="1"/>
          </a:gradFill>
          <a:ln>
            <a:noFill/>
          </a:ln>
          <a:effectLst>
            <a:innerShdw blurRad="165100" dist="889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57" name="Forma livre: Forma 56">
            <a:extLst>
              <a:ext uri="{FF2B5EF4-FFF2-40B4-BE49-F238E27FC236}">
                <a16:creationId xmlns:a16="http://schemas.microsoft.com/office/drawing/2014/main" id="{1C789B20-900F-4ED7-AD66-30B892F9226A}"/>
              </a:ext>
            </a:extLst>
          </p:cNvPr>
          <p:cNvSpPr/>
          <p:nvPr/>
        </p:nvSpPr>
        <p:spPr>
          <a:xfrm>
            <a:off x="4915820" y="4548347"/>
            <a:ext cx="1978059" cy="548310"/>
          </a:xfrm>
          <a:custGeom>
            <a:avLst/>
            <a:gdLst>
              <a:gd name="connsiteX0" fmla="*/ 566893 w 2716607"/>
              <a:gd name="connsiteY0" fmla="*/ 0 h 702000"/>
              <a:gd name="connsiteX1" fmla="*/ 1964236 w 2716607"/>
              <a:gd name="connsiteY1" fmla="*/ 0 h 702000"/>
              <a:gd name="connsiteX2" fmla="*/ 2012768 w 2716607"/>
              <a:gd name="connsiteY2" fmla="*/ 44092 h 702000"/>
              <a:gd name="connsiteX3" fmla="*/ 2716607 w 2716607"/>
              <a:gd name="connsiteY3" fmla="*/ 695131 h 702000"/>
              <a:gd name="connsiteX4" fmla="*/ 1666444 w 2716607"/>
              <a:gd name="connsiteY4" fmla="*/ 702000 h 702000"/>
              <a:gd name="connsiteX5" fmla="*/ 0 w 2716607"/>
              <a:gd name="connsiteY5" fmla="*/ 702000 h 702000"/>
              <a:gd name="connsiteX6" fmla="*/ 54158 w 2716607"/>
              <a:gd name="connsiteY6" fmla="*/ 605192 h 702000"/>
              <a:gd name="connsiteX7" fmla="*/ 512970 w 2716607"/>
              <a:gd name="connsiteY7" fmla="*/ 34195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16607" h="702000">
                <a:moveTo>
                  <a:pt x="566893" y="0"/>
                </a:moveTo>
                <a:lnTo>
                  <a:pt x="1964236" y="0"/>
                </a:lnTo>
                <a:lnTo>
                  <a:pt x="2012768" y="44092"/>
                </a:lnTo>
                <a:cubicBezTo>
                  <a:pt x="2175368" y="175259"/>
                  <a:pt x="2384533" y="233251"/>
                  <a:pt x="2716607" y="695131"/>
                </a:cubicBezTo>
                <a:lnTo>
                  <a:pt x="1666444" y="702000"/>
                </a:lnTo>
                <a:lnTo>
                  <a:pt x="0" y="702000"/>
                </a:lnTo>
                <a:lnTo>
                  <a:pt x="54158" y="605192"/>
                </a:lnTo>
                <a:cubicBezTo>
                  <a:pt x="267907" y="233128"/>
                  <a:pt x="403264" y="108251"/>
                  <a:pt x="512970" y="34195"/>
                </a:cubicBezTo>
                <a:close/>
              </a:path>
            </a:pathLst>
          </a:custGeom>
          <a:gradFill>
            <a:gsLst>
              <a:gs pos="54000">
                <a:srgbClr val="E65101"/>
              </a:gs>
              <a:gs pos="92000">
                <a:srgbClr val="FF4E00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3500000" scaled="1"/>
          </a:gradFill>
          <a:ln>
            <a:noFill/>
          </a:ln>
          <a:effectLst>
            <a:innerShdw blurRad="165100" dist="889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grpSp>
        <p:nvGrpSpPr>
          <p:cNvPr id="62" name="Agrupar 61">
            <a:extLst>
              <a:ext uri="{FF2B5EF4-FFF2-40B4-BE49-F238E27FC236}">
                <a16:creationId xmlns:a16="http://schemas.microsoft.com/office/drawing/2014/main" id="{8707C027-070F-43A6-8337-3E4110EEA111}"/>
              </a:ext>
            </a:extLst>
          </p:cNvPr>
          <p:cNvGrpSpPr/>
          <p:nvPr/>
        </p:nvGrpSpPr>
        <p:grpSpPr>
          <a:xfrm>
            <a:off x="342020" y="327345"/>
            <a:ext cx="9875983" cy="1138773"/>
            <a:chOff x="184015" y="292175"/>
            <a:chExt cx="7461098" cy="1138773"/>
          </a:xfrm>
        </p:grpSpPr>
        <p:sp>
          <p:nvSpPr>
            <p:cNvPr id="63" name="CaixaDeTexto 62">
              <a:extLst>
                <a:ext uri="{FF2B5EF4-FFF2-40B4-BE49-F238E27FC236}">
                  <a16:creationId xmlns:a16="http://schemas.microsoft.com/office/drawing/2014/main" id="{6A9C5E81-38A3-4E51-9491-3E388FC52B20}"/>
                </a:ext>
              </a:extLst>
            </p:cNvPr>
            <p:cNvSpPr txBox="1"/>
            <p:nvPr/>
          </p:nvSpPr>
          <p:spPr>
            <a:xfrm>
              <a:off x="184015" y="292175"/>
              <a:ext cx="7461098" cy="11387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US" sz="36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RELEVENCE OF PROFICIENCY FOR DATA AND INFORMATION HANDLING</a:t>
              </a:r>
            </a:p>
            <a:p>
              <a:pPr>
                <a:defRPr/>
              </a:pPr>
              <a:endPara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endParaRPr>
            </a:p>
          </p:txBody>
        </p:sp>
        <p:cxnSp>
          <p:nvCxnSpPr>
            <p:cNvPr id="64" name="Conector reto 40">
              <a:extLst>
                <a:ext uri="{FF2B5EF4-FFF2-40B4-BE49-F238E27FC236}">
                  <a16:creationId xmlns:a16="http://schemas.microsoft.com/office/drawing/2014/main" id="{CB92D98E-FE6D-4505-B83A-DF42E80765A2}"/>
                </a:ext>
              </a:extLst>
            </p:cNvPr>
            <p:cNvCxnSpPr>
              <a:cxnSpLocks/>
            </p:cNvCxnSpPr>
            <p:nvPr/>
          </p:nvCxnSpPr>
          <p:spPr>
            <a:xfrm>
              <a:off x="184015" y="961681"/>
              <a:ext cx="5699708" cy="0"/>
            </a:xfrm>
            <a:prstGeom prst="line">
              <a:avLst/>
            </a:prstGeom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Conector reto 41">
              <a:extLst>
                <a:ext uri="{FF2B5EF4-FFF2-40B4-BE49-F238E27FC236}">
                  <a16:creationId xmlns:a16="http://schemas.microsoft.com/office/drawing/2014/main" id="{55A084F8-6E86-4FBF-A8AA-186D27C52584}"/>
                </a:ext>
              </a:extLst>
            </p:cNvPr>
            <p:cNvCxnSpPr>
              <a:cxnSpLocks/>
            </p:cNvCxnSpPr>
            <p:nvPr/>
          </p:nvCxnSpPr>
          <p:spPr>
            <a:xfrm>
              <a:off x="186945" y="1017769"/>
              <a:ext cx="5070854" cy="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9" name="CaixaDeTexto 68">
            <a:extLst>
              <a:ext uri="{FF2B5EF4-FFF2-40B4-BE49-F238E27FC236}">
                <a16:creationId xmlns:a16="http://schemas.microsoft.com/office/drawing/2014/main" id="{57B57341-063C-4386-8AF0-BE68F3465795}"/>
              </a:ext>
            </a:extLst>
          </p:cNvPr>
          <p:cNvSpPr txBox="1"/>
          <p:nvPr/>
        </p:nvSpPr>
        <p:spPr>
          <a:xfrm>
            <a:off x="579251" y="2426348"/>
            <a:ext cx="43948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8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</a:rPr>
              <a:t>Achieved </a:t>
            </a:r>
            <a:r>
              <a:rPr kumimoji="0" lang="pt-BR" sz="480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</a:rPr>
              <a:t>So</a:t>
            </a:r>
            <a:r>
              <a:rPr kumimoji="0" lang="pt-BR" sz="48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</a:rPr>
              <a:t> </a:t>
            </a:r>
            <a:r>
              <a:rPr kumimoji="0" lang="pt-BR" sz="480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</a:rPr>
              <a:t>Far</a:t>
            </a:r>
            <a:endParaRPr kumimoji="0" lang="pt-BR" sz="48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  <p:sp>
        <p:nvSpPr>
          <p:cNvPr id="70" name="CaixaDeTexto 69">
            <a:extLst>
              <a:ext uri="{FF2B5EF4-FFF2-40B4-BE49-F238E27FC236}">
                <a16:creationId xmlns:a16="http://schemas.microsoft.com/office/drawing/2014/main" id="{9ABB413E-6653-4FC2-8BD1-BBC3603FAC5C}"/>
              </a:ext>
            </a:extLst>
          </p:cNvPr>
          <p:cNvSpPr txBox="1"/>
          <p:nvPr/>
        </p:nvSpPr>
        <p:spPr>
          <a:xfrm>
            <a:off x="290495" y="1967897"/>
            <a:ext cx="31008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</a:rPr>
              <a:t>What Laura </a:t>
            </a:r>
            <a:r>
              <a:rPr kumimoji="0" lang="pt-BR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</a:rPr>
              <a:t>Has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ontserrat Medium" panose="000006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6772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orma livre: Forma 33">
            <a:extLst>
              <a:ext uri="{FF2B5EF4-FFF2-40B4-BE49-F238E27FC236}">
                <a16:creationId xmlns:a16="http://schemas.microsoft.com/office/drawing/2014/main" id="{BC17D9EA-3241-467E-9FC8-94E33F57CDD5}"/>
              </a:ext>
            </a:extLst>
          </p:cNvPr>
          <p:cNvSpPr/>
          <p:nvPr/>
        </p:nvSpPr>
        <p:spPr>
          <a:xfrm>
            <a:off x="3528563" y="3068259"/>
            <a:ext cx="4205493" cy="702000"/>
          </a:xfrm>
          <a:custGeom>
            <a:avLst/>
            <a:gdLst>
              <a:gd name="connsiteX0" fmla="*/ 0 w 4205493"/>
              <a:gd name="connsiteY0" fmla="*/ 0 h 702000"/>
              <a:gd name="connsiteX1" fmla="*/ 178903 w 4205493"/>
              <a:gd name="connsiteY1" fmla="*/ 0 h 702000"/>
              <a:gd name="connsiteX2" fmla="*/ 222446 w 4205493"/>
              <a:gd name="connsiteY2" fmla="*/ 62094 h 702000"/>
              <a:gd name="connsiteX3" fmla="*/ 1017372 w 4205493"/>
              <a:gd name="connsiteY3" fmla="*/ 368802 h 702000"/>
              <a:gd name="connsiteX4" fmla="*/ 1042286 w 4205493"/>
              <a:gd name="connsiteY4" fmla="*/ 358711 h 702000"/>
              <a:gd name="connsiteX5" fmla="*/ 986535 w 4205493"/>
              <a:gd name="connsiteY5" fmla="*/ 245194 h 702000"/>
              <a:gd name="connsiteX6" fmla="*/ 917081 w 4205493"/>
              <a:gd name="connsiteY6" fmla="*/ 85482 h 702000"/>
              <a:gd name="connsiteX7" fmla="*/ 882684 w 4205493"/>
              <a:gd name="connsiteY7" fmla="*/ 0 h 702000"/>
              <a:gd name="connsiteX8" fmla="*/ 3422570 w 4205493"/>
              <a:gd name="connsiteY8" fmla="*/ 0 h 702000"/>
              <a:gd name="connsiteX9" fmla="*/ 3394927 w 4205493"/>
              <a:gd name="connsiteY9" fmla="*/ 76533 h 702000"/>
              <a:gd name="connsiteX10" fmla="*/ 3330292 w 4205493"/>
              <a:gd name="connsiteY10" fmla="*/ 237229 h 702000"/>
              <a:gd name="connsiteX11" fmla="*/ 3313440 w 4205493"/>
              <a:gd name="connsiteY11" fmla="*/ 272864 h 702000"/>
              <a:gd name="connsiteX12" fmla="*/ 3335045 w 4205493"/>
              <a:gd name="connsiteY12" fmla="*/ 268855 h 702000"/>
              <a:gd name="connsiteX13" fmla="*/ 3869270 w 4205493"/>
              <a:gd name="connsiteY13" fmla="*/ 51751 h 702000"/>
              <a:gd name="connsiteX14" fmla="*/ 3931378 w 4205493"/>
              <a:gd name="connsiteY14" fmla="*/ 0 h 702000"/>
              <a:gd name="connsiteX15" fmla="*/ 4205493 w 4205493"/>
              <a:gd name="connsiteY15" fmla="*/ 0 h 702000"/>
              <a:gd name="connsiteX16" fmla="*/ 4137455 w 4205493"/>
              <a:gd name="connsiteY16" fmla="*/ 123721 h 702000"/>
              <a:gd name="connsiteX17" fmla="*/ 3658040 w 4205493"/>
              <a:gd name="connsiteY17" fmla="*/ 414506 h 702000"/>
              <a:gd name="connsiteX18" fmla="*/ 3289227 w 4205493"/>
              <a:gd name="connsiteY18" fmla="*/ 324062 h 702000"/>
              <a:gd name="connsiteX19" fmla="*/ 3235664 w 4205493"/>
              <a:gd name="connsiteY19" fmla="*/ 437317 h 702000"/>
              <a:gd name="connsiteX20" fmla="*/ 3069607 w 4205493"/>
              <a:gd name="connsiteY20" fmla="*/ 698140 h 702000"/>
              <a:gd name="connsiteX21" fmla="*/ 3066177 w 4205493"/>
              <a:gd name="connsiteY21" fmla="*/ 702000 h 702000"/>
              <a:gd name="connsiteX22" fmla="*/ 1244593 w 4205493"/>
              <a:gd name="connsiteY22" fmla="*/ 702000 h 702000"/>
              <a:gd name="connsiteX23" fmla="*/ 1161983 w 4205493"/>
              <a:gd name="connsiteY23" fmla="*/ 579697 h 702000"/>
              <a:gd name="connsiteX24" fmla="*/ 1084083 w 4205493"/>
              <a:gd name="connsiteY24" fmla="*/ 443818 h 702000"/>
              <a:gd name="connsiteX25" fmla="*/ 1044686 w 4205493"/>
              <a:gd name="connsiteY25" fmla="*/ 363598 h 702000"/>
              <a:gd name="connsiteX26" fmla="*/ 817824 w 4205493"/>
              <a:gd name="connsiteY26" fmla="*/ 532489 h 702000"/>
              <a:gd name="connsiteX27" fmla="*/ 77219 w 4205493"/>
              <a:gd name="connsiteY27" fmla="*/ 135502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4205493" h="702000">
                <a:moveTo>
                  <a:pt x="0" y="0"/>
                </a:moveTo>
                <a:lnTo>
                  <a:pt x="178903" y="0"/>
                </a:lnTo>
                <a:lnTo>
                  <a:pt x="222446" y="62094"/>
                </a:lnTo>
                <a:cubicBezTo>
                  <a:pt x="437347" y="319121"/>
                  <a:pt x="807318" y="420643"/>
                  <a:pt x="1017372" y="368802"/>
                </a:cubicBezTo>
                <a:lnTo>
                  <a:pt x="1042286" y="358711"/>
                </a:lnTo>
                <a:lnTo>
                  <a:pt x="986535" y="245194"/>
                </a:lnTo>
                <a:cubicBezTo>
                  <a:pt x="962913" y="193358"/>
                  <a:pt x="939806" y="140020"/>
                  <a:pt x="917081" y="85482"/>
                </a:cubicBezTo>
                <a:lnTo>
                  <a:pt x="882684" y="0"/>
                </a:lnTo>
                <a:lnTo>
                  <a:pt x="3422570" y="0"/>
                </a:lnTo>
                <a:lnTo>
                  <a:pt x="3394927" y="76533"/>
                </a:lnTo>
                <a:cubicBezTo>
                  <a:pt x="3374126" y="131376"/>
                  <a:pt x="3352650" y="185045"/>
                  <a:pt x="3330292" y="237229"/>
                </a:cubicBezTo>
                <a:lnTo>
                  <a:pt x="3313440" y="272864"/>
                </a:lnTo>
                <a:lnTo>
                  <a:pt x="3335045" y="268855"/>
                </a:lnTo>
                <a:cubicBezTo>
                  <a:pt x="3564288" y="218633"/>
                  <a:pt x="3739022" y="143220"/>
                  <a:pt x="3869270" y="51751"/>
                </a:cubicBezTo>
                <a:lnTo>
                  <a:pt x="3931378" y="0"/>
                </a:lnTo>
                <a:lnTo>
                  <a:pt x="4205493" y="0"/>
                </a:lnTo>
                <a:lnTo>
                  <a:pt x="4137455" y="123721"/>
                </a:lnTo>
                <a:cubicBezTo>
                  <a:pt x="4001208" y="336680"/>
                  <a:pt x="3822777" y="454904"/>
                  <a:pt x="3658040" y="414506"/>
                </a:cubicBezTo>
                <a:lnTo>
                  <a:pt x="3289227" y="324062"/>
                </a:lnTo>
                <a:lnTo>
                  <a:pt x="3235664" y="437317"/>
                </a:lnTo>
                <a:cubicBezTo>
                  <a:pt x="3185504" y="532669"/>
                  <a:pt x="3130707" y="620435"/>
                  <a:pt x="3069607" y="698140"/>
                </a:cubicBezTo>
                <a:lnTo>
                  <a:pt x="3066177" y="702000"/>
                </a:lnTo>
                <a:lnTo>
                  <a:pt x="1244593" y="702000"/>
                </a:lnTo>
                <a:lnTo>
                  <a:pt x="1161983" y="579697"/>
                </a:lnTo>
                <a:cubicBezTo>
                  <a:pt x="1135236" y="536509"/>
                  <a:pt x="1109314" y="491115"/>
                  <a:pt x="1084083" y="443818"/>
                </a:cubicBezTo>
                <a:lnTo>
                  <a:pt x="1044686" y="363598"/>
                </a:lnTo>
                <a:lnTo>
                  <a:pt x="817824" y="532489"/>
                </a:lnTo>
                <a:cubicBezTo>
                  <a:pt x="608765" y="650724"/>
                  <a:pt x="298346" y="476042"/>
                  <a:pt x="77219" y="135502"/>
                </a:cubicBezTo>
                <a:close/>
              </a:path>
            </a:pathLst>
          </a:custGeom>
          <a:gradFill>
            <a:gsLst>
              <a:gs pos="54000">
                <a:srgbClr val="FC790F"/>
              </a:gs>
              <a:gs pos="92000">
                <a:srgbClr val="FD9201"/>
              </a:gs>
              <a:gs pos="100000">
                <a:srgbClr val="FC9201"/>
              </a:gs>
            </a:gsLst>
            <a:lin ang="13500000" scaled="1"/>
          </a:gradFill>
          <a:ln>
            <a:noFill/>
          </a:ln>
          <a:effectLst>
            <a:innerShdw blurRad="165100" dist="889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52" name="Forma livre: Forma 51">
            <a:extLst>
              <a:ext uri="{FF2B5EF4-FFF2-40B4-BE49-F238E27FC236}">
                <a16:creationId xmlns:a16="http://schemas.microsoft.com/office/drawing/2014/main" id="{9FB48D78-B157-41C0-9252-7CDD3E93D2B4}"/>
              </a:ext>
            </a:extLst>
          </p:cNvPr>
          <p:cNvSpPr/>
          <p:nvPr/>
        </p:nvSpPr>
        <p:spPr>
          <a:xfrm>
            <a:off x="4187472" y="1009394"/>
            <a:ext cx="3984092" cy="672020"/>
          </a:xfrm>
          <a:custGeom>
            <a:avLst/>
            <a:gdLst>
              <a:gd name="connsiteX0" fmla="*/ 2309528 w 3984092"/>
              <a:gd name="connsiteY0" fmla="*/ 0 h 672020"/>
              <a:gd name="connsiteX1" fmla="*/ 3984092 w 3984092"/>
              <a:gd name="connsiteY1" fmla="*/ 345212 h 672020"/>
              <a:gd name="connsiteX2" fmla="*/ 3867675 w 3984092"/>
              <a:gd name="connsiteY2" fmla="*/ 529473 h 672020"/>
              <a:gd name="connsiteX3" fmla="*/ 3796151 w 3984092"/>
              <a:gd name="connsiteY3" fmla="*/ 672020 h 672020"/>
              <a:gd name="connsiteX4" fmla="*/ 187373 w 3984092"/>
              <a:gd name="connsiteY4" fmla="*/ 672020 h 672020"/>
              <a:gd name="connsiteX5" fmla="*/ 116037 w 3984092"/>
              <a:gd name="connsiteY5" fmla="*/ 533537 h 672020"/>
              <a:gd name="connsiteX6" fmla="*/ 0 w 3984092"/>
              <a:gd name="connsiteY6" fmla="*/ 345212 h 672020"/>
              <a:gd name="connsiteX7" fmla="*/ 2309528 w 3984092"/>
              <a:gd name="connsiteY7" fmla="*/ 0 h 67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4092" h="672020">
                <a:moveTo>
                  <a:pt x="2309528" y="0"/>
                </a:moveTo>
                <a:cubicBezTo>
                  <a:pt x="3021336" y="0"/>
                  <a:pt x="3627316" y="115071"/>
                  <a:pt x="3984092" y="345212"/>
                </a:cubicBezTo>
                <a:cubicBezTo>
                  <a:pt x="3942583" y="402919"/>
                  <a:pt x="3903941" y="464583"/>
                  <a:pt x="3867675" y="529473"/>
                </a:cubicBezTo>
                <a:lnTo>
                  <a:pt x="3796151" y="672020"/>
                </a:lnTo>
                <a:lnTo>
                  <a:pt x="187373" y="672020"/>
                </a:lnTo>
                <a:lnTo>
                  <a:pt x="116037" y="533537"/>
                </a:lnTo>
                <a:cubicBezTo>
                  <a:pt x="79063" y="467473"/>
                  <a:pt x="40489" y="404460"/>
                  <a:pt x="0" y="345212"/>
                </a:cubicBezTo>
                <a:cubicBezTo>
                  <a:pt x="780085" y="115071"/>
                  <a:pt x="1597721" y="0"/>
                  <a:pt x="2309528" y="0"/>
                </a:cubicBezTo>
                <a:close/>
              </a:path>
            </a:pathLst>
          </a:custGeom>
          <a:gradFill>
            <a:gsLst>
              <a:gs pos="8000">
                <a:srgbClr val="FFD181"/>
              </a:gs>
              <a:gs pos="40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53" name="Forma livre: Forma 52">
            <a:extLst>
              <a:ext uri="{FF2B5EF4-FFF2-40B4-BE49-F238E27FC236}">
                <a16:creationId xmlns:a16="http://schemas.microsoft.com/office/drawing/2014/main" id="{817B874F-6F9D-42EA-A134-A6A2A07DB8B5}"/>
              </a:ext>
            </a:extLst>
          </p:cNvPr>
          <p:cNvSpPr/>
          <p:nvPr/>
        </p:nvSpPr>
        <p:spPr>
          <a:xfrm>
            <a:off x="3344306" y="1675975"/>
            <a:ext cx="4519979" cy="702000"/>
          </a:xfrm>
          <a:custGeom>
            <a:avLst/>
            <a:gdLst>
              <a:gd name="connsiteX0" fmla="*/ 481538 w 4519979"/>
              <a:gd name="connsiteY0" fmla="*/ 0 h 702000"/>
              <a:gd name="connsiteX1" fmla="*/ 4079184 w 4519979"/>
              <a:gd name="connsiteY1" fmla="*/ 0 h 702000"/>
              <a:gd name="connsiteX2" fmla="*/ 4054181 w 4519979"/>
              <a:gd name="connsiteY2" fmla="*/ 49831 h 702000"/>
              <a:gd name="connsiteX3" fmla="*/ 4196793 w 4519979"/>
              <a:gd name="connsiteY3" fmla="*/ 65738 h 702000"/>
              <a:gd name="connsiteX4" fmla="*/ 4508862 w 4519979"/>
              <a:gd name="connsiteY4" fmla="*/ 550619 h 702000"/>
              <a:gd name="connsiteX5" fmla="*/ 4519979 w 4519979"/>
              <a:gd name="connsiteY5" fmla="*/ 702000 h 702000"/>
              <a:gd name="connsiteX6" fmla="*/ 4344317 w 4519979"/>
              <a:gd name="connsiteY6" fmla="*/ 702000 h 702000"/>
              <a:gd name="connsiteX7" fmla="*/ 4340910 w 4519979"/>
              <a:gd name="connsiteY7" fmla="*/ 675851 h 702000"/>
              <a:gd name="connsiteX8" fmla="*/ 4031135 w 4519979"/>
              <a:gd name="connsiteY8" fmla="*/ 112199 h 702000"/>
              <a:gd name="connsiteX9" fmla="*/ 4028900 w 4519979"/>
              <a:gd name="connsiteY9" fmla="*/ 110580 h 702000"/>
              <a:gd name="connsiteX10" fmla="*/ 3963167 w 4519979"/>
              <a:gd name="connsiteY10" fmla="*/ 268681 h 702000"/>
              <a:gd name="connsiteX11" fmla="*/ 3841568 w 4519979"/>
              <a:gd name="connsiteY11" fmla="*/ 614941 h 702000"/>
              <a:gd name="connsiteX12" fmla="*/ 3813912 w 4519979"/>
              <a:gd name="connsiteY12" fmla="*/ 702000 h 702000"/>
              <a:gd name="connsiteX13" fmla="*/ 775617 w 4519979"/>
              <a:gd name="connsiteY13" fmla="*/ 702000 h 702000"/>
              <a:gd name="connsiteX14" fmla="*/ 747476 w 4519979"/>
              <a:gd name="connsiteY14" fmla="*/ 625690 h 702000"/>
              <a:gd name="connsiteX15" fmla="*/ 609725 w 4519979"/>
              <a:gd name="connsiteY15" fmla="*/ 277838 h 702000"/>
              <a:gd name="connsiteX16" fmla="*/ 562885 w 4519979"/>
              <a:gd name="connsiteY16" fmla="*/ 173154 h 702000"/>
              <a:gd name="connsiteX17" fmla="*/ 517126 w 4519979"/>
              <a:gd name="connsiteY17" fmla="*/ 232903 h 702000"/>
              <a:gd name="connsiteX18" fmla="*/ 292673 w 4519979"/>
              <a:gd name="connsiteY18" fmla="*/ 631012 h 702000"/>
              <a:gd name="connsiteX19" fmla="*/ 267496 w 4519979"/>
              <a:gd name="connsiteY19" fmla="*/ 702000 h 702000"/>
              <a:gd name="connsiteX20" fmla="*/ 0 w 4519979"/>
              <a:gd name="connsiteY20" fmla="*/ 702000 h 702000"/>
              <a:gd name="connsiteX21" fmla="*/ 9419 w 4519979"/>
              <a:gd name="connsiteY21" fmla="*/ 621245 h 702000"/>
              <a:gd name="connsiteX22" fmla="*/ 183539 w 4519979"/>
              <a:gd name="connsiteY22" fmla="*/ 348269 h 702000"/>
              <a:gd name="connsiteX23" fmla="*/ 548807 w 4519979"/>
              <a:gd name="connsiteY23" fmla="*/ 141689 h 702000"/>
              <a:gd name="connsiteX24" fmla="*/ 511001 w 4519979"/>
              <a:gd name="connsiteY24" fmla="*/ 57197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519979" h="702000">
                <a:moveTo>
                  <a:pt x="481538" y="0"/>
                </a:moveTo>
                <a:lnTo>
                  <a:pt x="4079184" y="0"/>
                </a:lnTo>
                <a:lnTo>
                  <a:pt x="4054181" y="49831"/>
                </a:lnTo>
                <a:lnTo>
                  <a:pt x="4196793" y="65738"/>
                </a:lnTo>
                <a:cubicBezTo>
                  <a:pt x="4361528" y="106136"/>
                  <a:pt x="4473579" y="295597"/>
                  <a:pt x="4508862" y="550619"/>
                </a:cubicBezTo>
                <a:lnTo>
                  <a:pt x="4519979" y="702000"/>
                </a:lnTo>
                <a:lnTo>
                  <a:pt x="4344317" y="702000"/>
                </a:lnTo>
                <a:lnTo>
                  <a:pt x="4340910" y="675851"/>
                </a:lnTo>
                <a:cubicBezTo>
                  <a:pt x="4295331" y="442551"/>
                  <a:pt x="4165348" y="230303"/>
                  <a:pt x="4031135" y="112199"/>
                </a:cubicBezTo>
                <a:lnTo>
                  <a:pt x="4028900" y="110580"/>
                </a:lnTo>
                <a:lnTo>
                  <a:pt x="3963167" y="268681"/>
                </a:lnTo>
                <a:cubicBezTo>
                  <a:pt x="3920063" y="380968"/>
                  <a:pt x="3880084" y="497213"/>
                  <a:pt x="3841568" y="614941"/>
                </a:cubicBezTo>
                <a:lnTo>
                  <a:pt x="3813912" y="702000"/>
                </a:lnTo>
                <a:lnTo>
                  <a:pt x="775617" y="702000"/>
                </a:lnTo>
                <a:lnTo>
                  <a:pt x="747476" y="625690"/>
                </a:lnTo>
                <a:cubicBezTo>
                  <a:pt x="703037" y="507701"/>
                  <a:pt x="657473" y="390946"/>
                  <a:pt x="609725" y="277838"/>
                </a:cubicBezTo>
                <a:lnTo>
                  <a:pt x="562885" y="173154"/>
                </a:lnTo>
                <a:lnTo>
                  <a:pt x="517126" y="232903"/>
                </a:lnTo>
                <a:cubicBezTo>
                  <a:pt x="414571" y="375448"/>
                  <a:pt x="341394" y="508140"/>
                  <a:pt x="292673" y="631012"/>
                </a:cubicBezTo>
                <a:lnTo>
                  <a:pt x="267496" y="702000"/>
                </a:lnTo>
                <a:lnTo>
                  <a:pt x="0" y="702000"/>
                </a:lnTo>
                <a:lnTo>
                  <a:pt x="9419" y="621245"/>
                </a:lnTo>
                <a:cubicBezTo>
                  <a:pt x="35686" y="496219"/>
                  <a:pt x="93943" y="398941"/>
                  <a:pt x="183539" y="348269"/>
                </a:cubicBezTo>
                <a:lnTo>
                  <a:pt x="548807" y="141689"/>
                </a:lnTo>
                <a:lnTo>
                  <a:pt x="511001" y="57197"/>
                </a:lnTo>
                <a:close/>
              </a:path>
            </a:pathLst>
          </a:custGeom>
          <a:gradFill>
            <a:gsLst>
              <a:gs pos="94645">
                <a:srgbClr val="F8D4AA"/>
              </a:gs>
              <a:gs pos="49000">
                <a:srgbClr val="FFAA41"/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rgbClr val="FED282"/>
              </a:gs>
            </a:gsLst>
            <a:lin ang="13500000" scaled="1"/>
          </a:gradFill>
          <a:ln>
            <a:noFill/>
          </a:ln>
          <a:effectLst>
            <a:innerShdw blurRad="165100" dist="889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54" name="Forma livre: Forma 53">
            <a:extLst>
              <a:ext uri="{FF2B5EF4-FFF2-40B4-BE49-F238E27FC236}">
                <a16:creationId xmlns:a16="http://schemas.microsoft.com/office/drawing/2014/main" id="{96755AE4-3860-40BE-A6C9-4B5198FCA618}"/>
              </a:ext>
            </a:extLst>
          </p:cNvPr>
          <p:cNvSpPr/>
          <p:nvPr/>
        </p:nvSpPr>
        <p:spPr>
          <a:xfrm>
            <a:off x="4012149" y="2366259"/>
            <a:ext cx="4527459" cy="702000"/>
          </a:xfrm>
          <a:custGeom>
            <a:avLst/>
            <a:gdLst>
              <a:gd name="connsiteX0" fmla="*/ 4351457 w 4527459"/>
              <a:gd name="connsiteY0" fmla="*/ 0 h 702000"/>
              <a:gd name="connsiteX1" fmla="*/ 4526932 w 4527459"/>
              <a:gd name="connsiteY1" fmla="*/ 0 h 702000"/>
              <a:gd name="connsiteX2" fmla="*/ 4527340 w 4527459"/>
              <a:gd name="connsiteY2" fmla="*/ 5559 h 702000"/>
              <a:gd name="connsiteX3" fmla="*/ 4490974 w 4527459"/>
              <a:gd name="connsiteY3" fmla="*/ 357158 h 702000"/>
              <a:gd name="connsiteX4" fmla="*/ 4379599 w 4527459"/>
              <a:gd name="connsiteY4" fmla="*/ 690363 h 702000"/>
              <a:gd name="connsiteX5" fmla="*/ 4373200 w 4527459"/>
              <a:gd name="connsiteY5" fmla="*/ 702000 h 702000"/>
              <a:gd name="connsiteX6" fmla="*/ 4101214 w 4527459"/>
              <a:gd name="connsiteY6" fmla="*/ 702000 h 702000"/>
              <a:gd name="connsiteX7" fmla="*/ 4150967 w 4527459"/>
              <a:gd name="connsiteY7" fmla="*/ 660544 h 702000"/>
              <a:gd name="connsiteX8" fmla="*/ 4363007 w 4527459"/>
              <a:gd name="connsiteY8" fmla="*/ 88643 h 702000"/>
              <a:gd name="connsiteX9" fmla="*/ 783538 w 4527459"/>
              <a:gd name="connsiteY9" fmla="*/ 0 h 702000"/>
              <a:gd name="connsiteX10" fmla="*/ 3819585 w 4527459"/>
              <a:gd name="connsiteY10" fmla="*/ 0 h 702000"/>
              <a:gd name="connsiteX11" fmla="*/ 3735456 w 4527459"/>
              <a:gd name="connsiteY11" fmla="*/ 264833 h 702000"/>
              <a:gd name="connsiteX12" fmla="*/ 3621422 w 4527459"/>
              <a:gd name="connsiteY12" fmla="*/ 614059 h 702000"/>
              <a:gd name="connsiteX13" fmla="*/ 3589658 w 4527459"/>
              <a:gd name="connsiteY13" fmla="*/ 702000 h 702000"/>
              <a:gd name="connsiteX14" fmla="*/ 1047273 w 4527459"/>
              <a:gd name="connsiteY14" fmla="*/ 702000 h 702000"/>
              <a:gd name="connsiteX15" fmla="*/ 1015825 w 4527459"/>
              <a:gd name="connsiteY15" fmla="*/ 623846 h 702000"/>
              <a:gd name="connsiteX16" fmla="*/ 885196 w 4527459"/>
              <a:gd name="connsiteY16" fmla="*/ 275669 h 702000"/>
              <a:gd name="connsiteX17" fmla="*/ 6331 w 4527459"/>
              <a:gd name="connsiteY17" fmla="*/ 0 h 702000"/>
              <a:gd name="connsiteX18" fmla="*/ 273048 w 4527459"/>
              <a:gd name="connsiteY18" fmla="*/ 0 h 702000"/>
              <a:gd name="connsiteX19" fmla="*/ 267355 w 4527459"/>
              <a:gd name="connsiteY19" fmla="*/ 16052 h 702000"/>
              <a:gd name="connsiteX20" fmla="*/ 315647 w 4527459"/>
              <a:gd name="connsiteY20" fmla="*/ 663689 h 702000"/>
              <a:gd name="connsiteX21" fmla="*/ 342513 w 4527459"/>
              <a:gd name="connsiteY21" fmla="*/ 702000 h 702000"/>
              <a:gd name="connsiteX22" fmla="*/ 164041 w 4527459"/>
              <a:gd name="connsiteY22" fmla="*/ 702000 h 702000"/>
              <a:gd name="connsiteX23" fmla="*/ 154379 w 4527459"/>
              <a:gd name="connsiteY23" fmla="*/ 685046 h 702000"/>
              <a:gd name="connsiteX24" fmla="*/ 552 w 4527459"/>
              <a:gd name="connsiteY24" fmla="*/ 49549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527459" h="702000">
                <a:moveTo>
                  <a:pt x="4351457" y="0"/>
                </a:moveTo>
                <a:lnTo>
                  <a:pt x="4526932" y="0"/>
                </a:lnTo>
                <a:lnTo>
                  <a:pt x="4527340" y="5559"/>
                </a:lnTo>
                <a:cubicBezTo>
                  <a:pt x="4528786" y="116722"/>
                  <a:pt x="4517177" y="235703"/>
                  <a:pt x="4490974" y="357158"/>
                </a:cubicBezTo>
                <a:cubicBezTo>
                  <a:pt x="4464771" y="478614"/>
                  <a:pt x="4426454" y="591045"/>
                  <a:pt x="4379599" y="690363"/>
                </a:cubicBezTo>
                <a:lnTo>
                  <a:pt x="4373200" y="702000"/>
                </a:lnTo>
                <a:lnTo>
                  <a:pt x="4101214" y="702000"/>
                </a:lnTo>
                <a:lnTo>
                  <a:pt x="4150967" y="660544"/>
                </a:lnTo>
                <a:cubicBezTo>
                  <a:pt x="4320474" y="491949"/>
                  <a:pt x="4375688" y="287216"/>
                  <a:pt x="4363007" y="88643"/>
                </a:cubicBezTo>
                <a:close/>
                <a:moveTo>
                  <a:pt x="783538" y="0"/>
                </a:moveTo>
                <a:lnTo>
                  <a:pt x="3819585" y="0"/>
                </a:lnTo>
                <a:lnTo>
                  <a:pt x="3735456" y="264833"/>
                </a:lnTo>
                <a:cubicBezTo>
                  <a:pt x="3698200" y="383056"/>
                  <a:pt x="3660744" y="500289"/>
                  <a:pt x="3621422" y="614059"/>
                </a:cubicBezTo>
                <a:lnTo>
                  <a:pt x="3589658" y="702000"/>
                </a:lnTo>
                <a:lnTo>
                  <a:pt x="1047273" y="702000"/>
                </a:lnTo>
                <a:lnTo>
                  <a:pt x="1015825" y="623846"/>
                </a:lnTo>
                <a:cubicBezTo>
                  <a:pt x="971638" y="510575"/>
                  <a:pt x="928449" y="393712"/>
                  <a:pt x="885196" y="275669"/>
                </a:cubicBezTo>
                <a:close/>
                <a:moveTo>
                  <a:pt x="6331" y="0"/>
                </a:moveTo>
                <a:lnTo>
                  <a:pt x="273048" y="0"/>
                </a:lnTo>
                <a:lnTo>
                  <a:pt x="267355" y="16052"/>
                </a:lnTo>
                <a:cubicBezTo>
                  <a:pt x="184556" y="281472"/>
                  <a:pt x="219340" y="497224"/>
                  <a:pt x="315647" y="663689"/>
                </a:cubicBezTo>
                <a:lnTo>
                  <a:pt x="342513" y="702000"/>
                </a:lnTo>
                <a:lnTo>
                  <a:pt x="164041" y="702000"/>
                </a:lnTo>
                <a:lnTo>
                  <a:pt x="154379" y="685046"/>
                </a:lnTo>
                <a:cubicBezTo>
                  <a:pt x="44823" y="464854"/>
                  <a:pt x="-5940" y="238123"/>
                  <a:pt x="552" y="49549"/>
                </a:cubicBezTo>
                <a:close/>
              </a:path>
            </a:pathLst>
          </a:custGeom>
          <a:gradFill>
            <a:gsLst>
              <a:gs pos="54000">
                <a:srgbClr val="FE9100"/>
              </a:gs>
              <a:gs pos="96500">
                <a:srgbClr val="FEAB3C"/>
              </a:gs>
              <a:gs pos="93000">
                <a:srgbClr val="FDAD3E"/>
              </a:gs>
              <a:gs pos="82728">
                <a:srgbClr val="FFAB3F"/>
              </a:gs>
              <a:gs pos="100000">
                <a:srgbClr val="FFA93A"/>
              </a:gs>
            </a:gsLst>
            <a:lin ang="13500000" scaled="1"/>
          </a:gradFill>
          <a:ln>
            <a:noFill/>
          </a:ln>
          <a:effectLst>
            <a:innerShdw blurRad="165100" dist="889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55" name="Forma livre: Forma 54">
            <a:extLst>
              <a:ext uri="{FF2B5EF4-FFF2-40B4-BE49-F238E27FC236}">
                <a16:creationId xmlns:a16="http://schemas.microsoft.com/office/drawing/2014/main" id="{B576825F-9311-42F3-93FC-9238C25F2E9E}"/>
              </a:ext>
            </a:extLst>
          </p:cNvPr>
          <p:cNvSpPr/>
          <p:nvPr/>
        </p:nvSpPr>
        <p:spPr>
          <a:xfrm>
            <a:off x="5316958" y="3772395"/>
            <a:ext cx="1823363" cy="702000"/>
          </a:xfrm>
          <a:custGeom>
            <a:avLst/>
            <a:gdLst>
              <a:gd name="connsiteX0" fmla="*/ 0 w 1823363"/>
              <a:gd name="connsiteY0" fmla="*/ 0 h 702000"/>
              <a:gd name="connsiteX1" fmla="*/ 1823363 w 1823363"/>
              <a:gd name="connsiteY1" fmla="*/ 0 h 702000"/>
              <a:gd name="connsiteX2" fmla="*/ 1729199 w 1823363"/>
              <a:gd name="connsiteY2" fmla="*/ 105981 h 702000"/>
              <a:gd name="connsiteX3" fmla="*/ 1060822 w 1823363"/>
              <a:gd name="connsiteY3" fmla="*/ 358195 h 702000"/>
              <a:gd name="connsiteX4" fmla="*/ 1114257 w 1823363"/>
              <a:gd name="connsiteY4" fmla="*/ 616302 h 702000"/>
              <a:gd name="connsiteX5" fmla="*/ 1134210 w 1823363"/>
              <a:gd name="connsiteY5" fmla="*/ 702000 h 702000"/>
              <a:gd name="connsiteX6" fmla="*/ 517760 w 1823363"/>
              <a:gd name="connsiteY6" fmla="*/ 702000 h 702000"/>
              <a:gd name="connsiteX7" fmla="*/ 549066 w 1823363"/>
              <a:gd name="connsiteY7" fmla="*/ 622677 h 702000"/>
              <a:gd name="connsiteX8" fmla="*/ 646476 w 1823363"/>
              <a:gd name="connsiteY8" fmla="*/ 358195 h 702000"/>
              <a:gd name="connsiteX9" fmla="*/ 1002 w 1823363"/>
              <a:gd name="connsiteY9" fmla="*/ 1484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3363" h="702000">
                <a:moveTo>
                  <a:pt x="0" y="0"/>
                </a:moveTo>
                <a:lnTo>
                  <a:pt x="1823363" y="0"/>
                </a:lnTo>
                <a:lnTo>
                  <a:pt x="1729199" y="105981"/>
                </a:lnTo>
                <a:cubicBezTo>
                  <a:pt x="1559656" y="273546"/>
                  <a:pt x="1345529" y="370502"/>
                  <a:pt x="1060822" y="358195"/>
                </a:cubicBezTo>
                <a:cubicBezTo>
                  <a:pt x="1079050" y="452517"/>
                  <a:pt x="1096811" y="538242"/>
                  <a:pt x="1114257" y="616302"/>
                </a:cubicBezTo>
                <a:lnTo>
                  <a:pt x="1134210" y="702000"/>
                </a:lnTo>
                <a:lnTo>
                  <a:pt x="517760" y="702000"/>
                </a:lnTo>
                <a:lnTo>
                  <a:pt x="549066" y="622677"/>
                </a:lnTo>
                <a:cubicBezTo>
                  <a:pt x="579425" y="543852"/>
                  <a:pt x="611790" y="456085"/>
                  <a:pt x="646476" y="358195"/>
                </a:cubicBezTo>
                <a:cubicBezTo>
                  <a:pt x="377775" y="372964"/>
                  <a:pt x="172166" y="232344"/>
                  <a:pt x="1002" y="1484"/>
                </a:cubicBezTo>
                <a:close/>
              </a:path>
            </a:pathLst>
          </a:custGeom>
          <a:gradFill>
            <a:gsLst>
              <a:gs pos="54000">
                <a:srgbClr val="FF6D00"/>
              </a:gs>
              <a:gs pos="92000">
                <a:srgbClr val="FC790F"/>
              </a:gs>
              <a:gs pos="100000">
                <a:srgbClr val="FE831A"/>
              </a:gs>
            </a:gsLst>
            <a:lin ang="13500000" scaled="1"/>
          </a:gradFill>
          <a:ln>
            <a:noFill/>
          </a:ln>
          <a:effectLst>
            <a:innerShdw blurRad="165100" dist="889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56" name="Forma livre: Forma 55">
            <a:extLst>
              <a:ext uri="{FF2B5EF4-FFF2-40B4-BE49-F238E27FC236}">
                <a16:creationId xmlns:a16="http://schemas.microsoft.com/office/drawing/2014/main" id="{2DA3E7DD-02F5-4E31-8B3B-41C4803E9035}"/>
              </a:ext>
            </a:extLst>
          </p:cNvPr>
          <p:cNvSpPr/>
          <p:nvPr/>
        </p:nvSpPr>
        <p:spPr>
          <a:xfrm>
            <a:off x="4956589" y="4465955"/>
            <a:ext cx="1414365" cy="702000"/>
          </a:xfrm>
          <a:custGeom>
            <a:avLst/>
            <a:gdLst>
              <a:gd name="connsiteX0" fmla="*/ 485798 w 1414365"/>
              <a:gd name="connsiteY0" fmla="*/ 0 h 702000"/>
              <a:gd name="connsiteX1" fmla="*/ 1106357 w 1414365"/>
              <a:gd name="connsiteY1" fmla="*/ 0 h 702000"/>
              <a:gd name="connsiteX2" fmla="*/ 1110829 w 1414365"/>
              <a:gd name="connsiteY2" fmla="*/ 19210 h 702000"/>
              <a:gd name="connsiteX3" fmla="*/ 1396958 w 1414365"/>
              <a:gd name="connsiteY3" fmla="*/ 686186 h 702000"/>
              <a:gd name="connsiteX4" fmla="*/ 1414365 w 1414365"/>
              <a:gd name="connsiteY4" fmla="*/ 702000 h 702000"/>
              <a:gd name="connsiteX5" fmla="*/ 0 w 1414365"/>
              <a:gd name="connsiteY5" fmla="*/ 702000 h 702000"/>
              <a:gd name="connsiteX6" fmla="*/ 13714 w 1414365"/>
              <a:gd name="connsiteY6" fmla="*/ 693303 h 702000"/>
              <a:gd name="connsiteX7" fmla="*/ 475613 w 1414365"/>
              <a:gd name="connsiteY7" fmla="*/ 25808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14365" h="702000">
                <a:moveTo>
                  <a:pt x="485798" y="0"/>
                </a:moveTo>
                <a:lnTo>
                  <a:pt x="1106357" y="0"/>
                </a:lnTo>
                <a:lnTo>
                  <a:pt x="1110829" y="19210"/>
                </a:lnTo>
                <a:cubicBezTo>
                  <a:pt x="1205246" y="407656"/>
                  <a:pt x="1292353" y="578307"/>
                  <a:pt x="1396958" y="686186"/>
                </a:cubicBezTo>
                <a:lnTo>
                  <a:pt x="1414365" y="702000"/>
                </a:lnTo>
                <a:lnTo>
                  <a:pt x="0" y="702000"/>
                </a:lnTo>
                <a:lnTo>
                  <a:pt x="13714" y="693303"/>
                </a:lnTo>
                <a:cubicBezTo>
                  <a:pt x="152971" y="608666"/>
                  <a:pt x="262359" y="552141"/>
                  <a:pt x="475613" y="25808"/>
                </a:cubicBezTo>
                <a:close/>
              </a:path>
            </a:pathLst>
          </a:custGeom>
          <a:gradFill>
            <a:gsLst>
              <a:gs pos="54000">
                <a:srgbClr val="FF4E00"/>
              </a:gs>
              <a:gs pos="81000">
                <a:srgbClr val="FF6C00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3500000" scaled="1"/>
          </a:gradFill>
          <a:ln>
            <a:noFill/>
          </a:ln>
          <a:effectLst>
            <a:innerShdw blurRad="165100" dist="889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sp>
        <p:nvSpPr>
          <p:cNvPr id="57" name="Forma livre: Forma 56">
            <a:extLst>
              <a:ext uri="{FF2B5EF4-FFF2-40B4-BE49-F238E27FC236}">
                <a16:creationId xmlns:a16="http://schemas.microsoft.com/office/drawing/2014/main" id="{1C789B20-900F-4ED7-AD66-30B892F9226A}"/>
              </a:ext>
            </a:extLst>
          </p:cNvPr>
          <p:cNvSpPr/>
          <p:nvPr/>
        </p:nvSpPr>
        <p:spPr>
          <a:xfrm>
            <a:off x="4924372" y="5161596"/>
            <a:ext cx="2716607" cy="702000"/>
          </a:xfrm>
          <a:custGeom>
            <a:avLst/>
            <a:gdLst>
              <a:gd name="connsiteX0" fmla="*/ 566893 w 2716607"/>
              <a:gd name="connsiteY0" fmla="*/ 0 h 702000"/>
              <a:gd name="connsiteX1" fmla="*/ 1964236 w 2716607"/>
              <a:gd name="connsiteY1" fmla="*/ 0 h 702000"/>
              <a:gd name="connsiteX2" fmla="*/ 2012768 w 2716607"/>
              <a:gd name="connsiteY2" fmla="*/ 44092 h 702000"/>
              <a:gd name="connsiteX3" fmla="*/ 2716607 w 2716607"/>
              <a:gd name="connsiteY3" fmla="*/ 695131 h 702000"/>
              <a:gd name="connsiteX4" fmla="*/ 1666444 w 2716607"/>
              <a:gd name="connsiteY4" fmla="*/ 702000 h 702000"/>
              <a:gd name="connsiteX5" fmla="*/ 0 w 2716607"/>
              <a:gd name="connsiteY5" fmla="*/ 702000 h 702000"/>
              <a:gd name="connsiteX6" fmla="*/ 54158 w 2716607"/>
              <a:gd name="connsiteY6" fmla="*/ 605192 h 702000"/>
              <a:gd name="connsiteX7" fmla="*/ 512970 w 2716607"/>
              <a:gd name="connsiteY7" fmla="*/ 34195 h 70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16607" h="702000">
                <a:moveTo>
                  <a:pt x="566893" y="0"/>
                </a:moveTo>
                <a:lnTo>
                  <a:pt x="1964236" y="0"/>
                </a:lnTo>
                <a:lnTo>
                  <a:pt x="2012768" y="44092"/>
                </a:lnTo>
                <a:cubicBezTo>
                  <a:pt x="2175368" y="175259"/>
                  <a:pt x="2384533" y="233251"/>
                  <a:pt x="2716607" y="695131"/>
                </a:cubicBezTo>
                <a:lnTo>
                  <a:pt x="1666444" y="702000"/>
                </a:lnTo>
                <a:lnTo>
                  <a:pt x="0" y="702000"/>
                </a:lnTo>
                <a:lnTo>
                  <a:pt x="54158" y="605192"/>
                </a:lnTo>
                <a:cubicBezTo>
                  <a:pt x="267907" y="233128"/>
                  <a:pt x="403264" y="108251"/>
                  <a:pt x="512970" y="34195"/>
                </a:cubicBezTo>
                <a:close/>
              </a:path>
            </a:pathLst>
          </a:custGeom>
          <a:gradFill>
            <a:gsLst>
              <a:gs pos="54000">
                <a:srgbClr val="E65101"/>
              </a:gs>
              <a:gs pos="92000">
                <a:srgbClr val="FF4E00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3500000" scaled="1"/>
          </a:gradFill>
          <a:ln>
            <a:noFill/>
          </a:ln>
          <a:effectLst>
            <a:innerShdw blurRad="165100" dist="889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PT"/>
          </a:p>
        </p:txBody>
      </p: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4DC80E50-1F65-43C2-BF7D-008407A650E6}"/>
              </a:ext>
            </a:extLst>
          </p:cNvPr>
          <p:cNvGrpSpPr/>
          <p:nvPr/>
        </p:nvGrpSpPr>
        <p:grpSpPr>
          <a:xfrm>
            <a:off x="8267741" y="1094155"/>
            <a:ext cx="1753682" cy="827173"/>
            <a:chOff x="8267741" y="1094155"/>
            <a:chExt cx="1753682" cy="827173"/>
          </a:xfrm>
        </p:grpSpPr>
        <p:grpSp>
          <p:nvGrpSpPr>
            <p:cNvPr id="24" name="Agrupar 23">
              <a:extLst>
                <a:ext uri="{FF2B5EF4-FFF2-40B4-BE49-F238E27FC236}">
                  <a16:creationId xmlns:a16="http://schemas.microsoft.com/office/drawing/2014/main" id="{D09D5627-FA44-4F33-AEC7-EDE64BE1BDB0}"/>
                </a:ext>
              </a:extLst>
            </p:cNvPr>
            <p:cNvGrpSpPr/>
            <p:nvPr/>
          </p:nvGrpSpPr>
          <p:grpSpPr>
            <a:xfrm>
              <a:off x="8267741" y="1094155"/>
              <a:ext cx="1493977" cy="827173"/>
              <a:chOff x="7478756" y="770085"/>
              <a:chExt cx="1668544" cy="923826"/>
            </a:xfrm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grpSpPr>
          <p:cxnSp>
            <p:nvCxnSpPr>
              <p:cNvPr id="27" name="Conector reto 187">
                <a:extLst>
                  <a:ext uri="{FF2B5EF4-FFF2-40B4-BE49-F238E27FC236}">
                    <a16:creationId xmlns:a16="http://schemas.microsoft.com/office/drawing/2014/main" id="{63A32E72-353B-4067-8CC3-96B034595208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478756" y="1231998"/>
                <a:ext cx="1206631" cy="0"/>
              </a:xfrm>
              <a:prstGeom prst="line">
                <a:avLst/>
              </a:prstGeom>
              <a:ln w="28575">
                <a:solidFill>
                  <a:srgbClr val="909090"/>
                </a:solidFill>
                <a:tailEnd type="oval"/>
              </a:ln>
              <a:effectLst>
                <a:innerShdw blurRad="114300">
                  <a:prstClr val="black"/>
                </a:inn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" name="Elipse 188">
                <a:extLst>
                  <a:ext uri="{FF2B5EF4-FFF2-40B4-BE49-F238E27FC236}">
                    <a16:creationId xmlns:a16="http://schemas.microsoft.com/office/drawing/2014/main" id="{AAC2E2FE-92FF-4B18-BD25-26395EA7664D}"/>
                  </a:ext>
                </a:extLst>
              </p:cNvPr>
              <p:cNvSpPr/>
              <p:nvPr/>
            </p:nvSpPr>
            <p:spPr>
              <a:xfrm>
                <a:off x="8223474" y="770085"/>
                <a:ext cx="923826" cy="923826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6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pic>
          <p:nvPicPr>
            <p:cNvPr id="3" name="Imagem 2" descr="Uma imagem com texto, álcool&#10;&#10;Descrição gerada automaticamente">
              <a:extLst>
                <a:ext uri="{FF2B5EF4-FFF2-40B4-BE49-F238E27FC236}">
                  <a16:creationId xmlns:a16="http://schemas.microsoft.com/office/drawing/2014/main" id="{673CC2D3-9758-4307-9955-BAA85AF400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57332" y="1133702"/>
              <a:ext cx="1364091" cy="749894"/>
            </a:xfrm>
            <a:prstGeom prst="rect">
              <a:avLst/>
            </a:prstGeom>
          </p:spPr>
        </p:pic>
      </p:grp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95AD3BC9-5BB5-4F56-80C6-56B093AE06AB}"/>
              </a:ext>
            </a:extLst>
          </p:cNvPr>
          <p:cNvGrpSpPr/>
          <p:nvPr/>
        </p:nvGrpSpPr>
        <p:grpSpPr>
          <a:xfrm>
            <a:off x="2269904" y="1398897"/>
            <a:ext cx="1493977" cy="827173"/>
            <a:chOff x="1927139" y="1712797"/>
            <a:chExt cx="1493977" cy="827173"/>
          </a:xfrm>
        </p:grpSpPr>
        <p:grpSp>
          <p:nvGrpSpPr>
            <p:cNvPr id="30" name="Agrupar 29">
              <a:extLst>
                <a:ext uri="{FF2B5EF4-FFF2-40B4-BE49-F238E27FC236}">
                  <a16:creationId xmlns:a16="http://schemas.microsoft.com/office/drawing/2014/main" id="{DFB9E5C0-E6DF-4DC4-A6B7-4083D63D2DBE}"/>
                </a:ext>
              </a:extLst>
            </p:cNvPr>
            <p:cNvGrpSpPr/>
            <p:nvPr/>
          </p:nvGrpSpPr>
          <p:grpSpPr>
            <a:xfrm>
              <a:off x="1927139" y="1712797"/>
              <a:ext cx="1493977" cy="827173"/>
              <a:chOff x="2868805" y="1866923"/>
              <a:chExt cx="1668544" cy="923826"/>
            </a:xfrm>
          </p:grpSpPr>
          <p:cxnSp>
            <p:nvCxnSpPr>
              <p:cNvPr id="33" name="Conector reto 192">
                <a:extLst>
                  <a:ext uri="{FF2B5EF4-FFF2-40B4-BE49-F238E27FC236}">
                    <a16:creationId xmlns:a16="http://schemas.microsoft.com/office/drawing/2014/main" id="{413E200A-B406-4513-BF45-24D1D65DB9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330718" y="2328836"/>
                <a:ext cx="1206631" cy="0"/>
              </a:xfrm>
              <a:prstGeom prst="line">
                <a:avLst/>
              </a:prstGeom>
              <a:ln w="28575">
                <a:solidFill>
                  <a:srgbClr val="909090"/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5" name="Elipse 193">
                <a:extLst>
                  <a:ext uri="{FF2B5EF4-FFF2-40B4-BE49-F238E27FC236}">
                    <a16:creationId xmlns:a16="http://schemas.microsoft.com/office/drawing/2014/main" id="{E3D69603-3871-4052-B53E-10FD4620FA2D}"/>
                  </a:ext>
                </a:extLst>
              </p:cNvPr>
              <p:cNvSpPr/>
              <p:nvPr/>
            </p:nvSpPr>
            <p:spPr>
              <a:xfrm flipH="1">
                <a:off x="2868805" y="1866923"/>
                <a:ext cx="923826" cy="923826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6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pic>
          <p:nvPicPr>
            <p:cNvPr id="6" name="Imagem 5" descr="Uma imagem com texto&#10;&#10;Descrição gerada automaticamente">
              <a:extLst>
                <a:ext uri="{FF2B5EF4-FFF2-40B4-BE49-F238E27FC236}">
                  <a16:creationId xmlns:a16="http://schemas.microsoft.com/office/drawing/2014/main" id="{89B023FF-BCDE-4AF2-ADDF-626EC2B0847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6731" b="94231" l="34737" r="64211">
                          <a14:foregroundMark x1="41579" y1="25000" x2="41579" y2="25000"/>
                          <a14:foregroundMark x1="45789" y1="90385" x2="45789" y2="90385"/>
                          <a14:foregroundMark x1="47895" y1="33654" x2="47895" y2="33654"/>
                          <a14:foregroundMark x1="48947" y1="90385" x2="48947" y2="90385"/>
                          <a14:foregroundMark x1="54211" y1="89423" x2="54211" y2="89423"/>
                          <a14:foregroundMark x1="60000" y1="95192" x2="50000" y2="95192"/>
                          <a14:foregroundMark x1="41579" y1="13462" x2="41579" y2="13462"/>
                          <a14:foregroundMark x1="37895" y1="6731" x2="37895" y2="67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774" t="-6747" r="31774" b="-2"/>
            <a:stretch/>
          </p:blipFill>
          <p:spPr>
            <a:xfrm>
              <a:off x="2107195" y="1727787"/>
              <a:ext cx="477182" cy="764877"/>
            </a:xfrm>
            <a:prstGeom prst="rect">
              <a:avLst/>
            </a:prstGeom>
          </p:spPr>
        </p:pic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E8372CC7-6CBF-4FB1-ADCF-DBB7425FE894}"/>
              </a:ext>
            </a:extLst>
          </p:cNvPr>
          <p:cNvGrpSpPr/>
          <p:nvPr/>
        </p:nvGrpSpPr>
        <p:grpSpPr>
          <a:xfrm>
            <a:off x="8712627" y="2453402"/>
            <a:ext cx="1493977" cy="827173"/>
            <a:chOff x="9188966" y="2468392"/>
            <a:chExt cx="1493977" cy="827173"/>
          </a:xfrm>
        </p:grpSpPr>
        <p:cxnSp>
          <p:nvCxnSpPr>
            <p:cNvPr id="46" name="Conector reto 172">
              <a:extLst>
                <a:ext uri="{FF2B5EF4-FFF2-40B4-BE49-F238E27FC236}">
                  <a16:creationId xmlns:a16="http://schemas.microsoft.com/office/drawing/2014/main" id="{BD95A9AA-91A3-46F1-BE63-ECE06695DDF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188966" y="2881979"/>
              <a:ext cx="1080390" cy="0"/>
            </a:xfrm>
            <a:prstGeom prst="line">
              <a:avLst/>
            </a:prstGeom>
            <a:ln w="28575">
              <a:solidFill>
                <a:srgbClr val="909090"/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Elipse 173">
              <a:extLst>
                <a:ext uri="{FF2B5EF4-FFF2-40B4-BE49-F238E27FC236}">
                  <a16:creationId xmlns:a16="http://schemas.microsoft.com/office/drawing/2014/main" id="{8BC3EC37-4E79-43B8-83A9-EF8ACA8F78AF}"/>
                </a:ext>
              </a:extLst>
            </p:cNvPr>
            <p:cNvSpPr/>
            <p:nvPr/>
          </p:nvSpPr>
          <p:spPr>
            <a:xfrm>
              <a:off x="9855770" y="2468392"/>
              <a:ext cx="827173" cy="827173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innerShdw blurRad="1143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9" name="Imagem 8">
            <a:extLst>
              <a:ext uri="{FF2B5EF4-FFF2-40B4-BE49-F238E27FC236}">
                <a16:creationId xmlns:a16="http://schemas.microsoft.com/office/drawing/2014/main" id="{FE409B40-26CF-459B-8CB8-CB1ABC91E22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966" b="88966" l="9434" r="91698">
                        <a14:foregroundMark x1="9811" y1="54483" x2="9811" y2="54483"/>
                        <a14:foregroundMark x1="13208" y1="55862" x2="13208" y2="55862"/>
                        <a14:foregroundMark x1="18868" y1="55862" x2="18868" y2="55862"/>
                        <a14:foregroundMark x1="26038" y1="46897" x2="26038" y2="46897"/>
                        <a14:foregroundMark x1="32453" y1="55862" x2="32453" y2="55862"/>
                        <a14:foregroundMark x1="36981" y1="46897" x2="36981" y2="46897"/>
                        <a14:foregroundMark x1="44151" y1="52414" x2="44151" y2="52414"/>
                        <a14:foregroundMark x1="51321" y1="50345" x2="51321" y2="50345"/>
                        <a14:foregroundMark x1="55472" y1="46207" x2="55472" y2="46207"/>
                        <a14:foregroundMark x1="59623" y1="56552" x2="59623" y2="56552"/>
                        <a14:foregroundMark x1="66792" y1="44828" x2="66792" y2="44828"/>
                        <a14:foregroundMark x1="75094" y1="33793" x2="75094" y2="33793"/>
                        <a14:foregroundMark x1="79245" y1="29655" x2="79245" y2="29655"/>
                        <a14:foregroundMark x1="83396" y1="31034" x2="83396" y2="31034"/>
                        <a14:foregroundMark x1="87547" y1="35862" x2="87547" y2="35862"/>
                        <a14:foregroundMark x1="89811" y1="40690" x2="89811" y2="40690"/>
                        <a14:foregroundMark x1="91321" y1="43448" x2="91321" y2="43448"/>
                        <a14:foregroundMark x1="91321" y1="50345" x2="91321" y2="50345"/>
                        <a14:foregroundMark x1="91698" y1="58621" x2="91698" y2="58621"/>
                        <a14:foregroundMark x1="88679" y1="63448" x2="88679" y2="63448"/>
                        <a14:foregroundMark x1="85283" y1="67586" x2="85283" y2="67586"/>
                        <a14:foregroundMark x1="81509" y1="68966" x2="81509" y2="68966"/>
                        <a14:foregroundMark x1="78113" y1="66897" x2="78113" y2="66897"/>
                        <a14:foregroundMark x1="74717" y1="63448" x2="74717" y2="63448"/>
                        <a14:foregroundMark x1="82264" y1="56552" x2="82264" y2="56552"/>
                        <a14:foregroundMark x1="78868" y1="48276" x2="78868" y2="482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4892"/>
          <a:stretch/>
        </p:blipFill>
        <p:spPr>
          <a:xfrm>
            <a:off x="9409712" y="2142301"/>
            <a:ext cx="911213" cy="1420135"/>
          </a:xfrm>
          <a:prstGeom prst="rect">
            <a:avLst/>
          </a:prstGeom>
        </p:spPr>
      </p:pic>
      <p:grpSp>
        <p:nvGrpSpPr>
          <p:cNvPr id="15" name="Agrupar 14">
            <a:extLst>
              <a:ext uri="{FF2B5EF4-FFF2-40B4-BE49-F238E27FC236}">
                <a16:creationId xmlns:a16="http://schemas.microsoft.com/office/drawing/2014/main" id="{D6F36315-D143-4BD4-9919-E04BB644E441}"/>
              </a:ext>
            </a:extLst>
          </p:cNvPr>
          <p:cNvGrpSpPr/>
          <p:nvPr/>
        </p:nvGrpSpPr>
        <p:grpSpPr>
          <a:xfrm>
            <a:off x="2076650" y="3119836"/>
            <a:ext cx="1650652" cy="827173"/>
            <a:chOff x="1708157" y="3065244"/>
            <a:chExt cx="1650652" cy="827173"/>
          </a:xfrm>
        </p:grpSpPr>
        <p:grpSp>
          <p:nvGrpSpPr>
            <p:cNvPr id="50" name="Agrupar 49">
              <a:extLst>
                <a:ext uri="{FF2B5EF4-FFF2-40B4-BE49-F238E27FC236}">
                  <a16:creationId xmlns:a16="http://schemas.microsoft.com/office/drawing/2014/main" id="{1FF7ADD4-6018-4647-8339-24AE06CFAC7E}"/>
                </a:ext>
              </a:extLst>
            </p:cNvPr>
            <p:cNvGrpSpPr/>
            <p:nvPr/>
          </p:nvGrpSpPr>
          <p:grpSpPr>
            <a:xfrm>
              <a:off x="1864833" y="3065244"/>
              <a:ext cx="1493976" cy="827173"/>
              <a:chOff x="3369531" y="3835554"/>
              <a:chExt cx="1668544" cy="923826"/>
            </a:xfrm>
          </p:grpSpPr>
          <p:cxnSp>
            <p:nvCxnSpPr>
              <p:cNvPr id="59" name="Conector reto 182">
                <a:extLst>
                  <a:ext uri="{FF2B5EF4-FFF2-40B4-BE49-F238E27FC236}">
                    <a16:creationId xmlns:a16="http://schemas.microsoft.com/office/drawing/2014/main" id="{780F7413-FAE1-4D81-8C48-CDB5B57CD26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31444" y="4297467"/>
                <a:ext cx="1206631" cy="0"/>
              </a:xfrm>
              <a:prstGeom prst="line">
                <a:avLst/>
              </a:prstGeom>
              <a:ln w="28575">
                <a:solidFill>
                  <a:srgbClr val="909090"/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0" name="Elipse 183">
                <a:extLst>
                  <a:ext uri="{FF2B5EF4-FFF2-40B4-BE49-F238E27FC236}">
                    <a16:creationId xmlns:a16="http://schemas.microsoft.com/office/drawing/2014/main" id="{6B89BB72-26FE-49E9-B656-E4BED5D248EE}"/>
                  </a:ext>
                </a:extLst>
              </p:cNvPr>
              <p:cNvSpPr/>
              <p:nvPr/>
            </p:nvSpPr>
            <p:spPr>
              <a:xfrm flipH="1">
                <a:off x="3369531" y="3835554"/>
                <a:ext cx="923826" cy="923826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6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pic>
          <p:nvPicPr>
            <p:cNvPr id="11" name="Imagem 10" descr="Uma imagem com texto&#10;&#10;Descrição gerada automaticamente">
              <a:extLst>
                <a:ext uri="{FF2B5EF4-FFF2-40B4-BE49-F238E27FC236}">
                  <a16:creationId xmlns:a16="http://schemas.microsoft.com/office/drawing/2014/main" id="{57864CBF-D86C-4B37-BB17-4406DAA09A4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>
                          <a14:foregroundMark x1="38868" y1="28966" x2="49057" y2="28276"/>
                          <a14:foregroundMark x1="49057" y1="28276" x2="54340" y2="33793"/>
                          <a14:foregroundMark x1="43396" y1="26207" x2="58491" y2="24828"/>
                          <a14:foregroundMark x1="58491" y1="24828" x2="73962" y2="31724"/>
                          <a14:foregroundMark x1="73962" y1="31724" x2="77358" y2="46207"/>
                          <a14:foregroundMark x1="71321" y1="24828" x2="78868" y2="44138"/>
                          <a14:foregroundMark x1="78868" y1="44138" x2="78868" y2="45517"/>
                          <a14:foregroundMark x1="79245" y1="35172" x2="79245" y2="35172"/>
                          <a14:foregroundMark x1="22642" y1="80000" x2="38868" y2="75172"/>
                          <a14:foregroundMark x1="38868" y1="75172" x2="76604" y2="77931"/>
                          <a14:foregroundMark x1="76604" y1="77931" x2="78491" y2="77241"/>
                          <a14:foregroundMark x1="17736" y1="79310" x2="25660" y2="70345"/>
                          <a14:foregroundMark x1="17736" y1="77931" x2="18491" y2="76552"/>
                          <a14:foregroundMark x1="27170" y1="42759" x2="27170" y2="42759"/>
                          <a14:foregroundMark x1="29811" y1="80690" x2="55472" y2="85517"/>
                          <a14:foregroundMark x1="56226" y1="81379" x2="69434" y2="84828"/>
                          <a14:foregroundMark x1="69434" y1="84828" x2="81132" y2="78621"/>
                          <a14:foregroundMark x1="81132" y1="78621" x2="71321" y2="84828"/>
                          <a14:foregroundMark x1="71321" y1="84828" x2="69811" y2="82069"/>
                          <a14:foregroundMark x1="63396" y1="20690" x2="75849" y2="23448"/>
                          <a14:foregroundMark x1="75849" y1="23448" x2="80377" y2="47586"/>
                          <a14:foregroundMark x1="80377" y1="47586" x2="79623" y2="6275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08157" y="3173812"/>
              <a:ext cx="1124149" cy="615100"/>
            </a:xfrm>
            <a:prstGeom prst="rect">
              <a:avLst/>
            </a:prstGeom>
          </p:spPr>
        </p:pic>
      </p:grpSp>
      <p:grpSp>
        <p:nvGrpSpPr>
          <p:cNvPr id="66" name="Agrupar 65">
            <a:extLst>
              <a:ext uri="{FF2B5EF4-FFF2-40B4-BE49-F238E27FC236}">
                <a16:creationId xmlns:a16="http://schemas.microsoft.com/office/drawing/2014/main" id="{4744243D-9E43-4CF7-A988-D47A876BEBFB}"/>
              </a:ext>
            </a:extLst>
          </p:cNvPr>
          <p:cNvGrpSpPr/>
          <p:nvPr/>
        </p:nvGrpSpPr>
        <p:grpSpPr>
          <a:xfrm>
            <a:off x="3459681" y="4380131"/>
            <a:ext cx="1493976" cy="827173"/>
            <a:chOff x="3369531" y="3835554"/>
            <a:chExt cx="1668544" cy="923826"/>
          </a:xfrm>
        </p:grpSpPr>
        <p:cxnSp>
          <p:nvCxnSpPr>
            <p:cNvPr id="67" name="Conector reto 182">
              <a:extLst>
                <a:ext uri="{FF2B5EF4-FFF2-40B4-BE49-F238E27FC236}">
                  <a16:creationId xmlns:a16="http://schemas.microsoft.com/office/drawing/2014/main" id="{25776701-429D-4ACF-B39E-8DC6C17EDDCB}"/>
                </a:ext>
              </a:extLst>
            </p:cNvPr>
            <p:cNvCxnSpPr>
              <a:cxnSpLocks/>
            </p:cNvCxnSpPr>
            <p:nvPr/>
          </p:nvCxnSpPr>
          <p:spPr>
            <a:xfrm>
              <a:off x="3831444" y="4297467"/>
              <a:ext cx="1206631" cy="0"/>
            </a:xfrm>
            <a:prstGeom prst="line">
              <a:avLst/>
            </a:prstGeom>
            <a:ln w="28575">
              <a:solidFill>
                <a:srgbClr val="909090"/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Elipse 183">
              <a:extLst>
                <a:ext uri="{FF2B5EF4-FFF2-40B4-BE49-F238E27FC236}">
                  <a16:creationId xmlns:a16="http://schemas.microsoft.com/office/drawing/2014/main" id="{6297D90E-0936-4192-BC83-C402275749D9}"/>
                </a:ext>
              </a:extLst>
            </p:cNvPr>
            <p:cNvSpPr/>
            <p:nvPr/>
          </p:nvSpPr>
          <p:spPr>
            <a:xfrm flipH="1">
              <a:off x="3369531" y="3835554"/>
              <a:ext cx="923826" cy="923826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innerShdw blurRad="1143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72" name="Agrupar 71">
            <a:extLst>
              <a:ext uri="{FF2B5EF4-FFF2-40B4-BE49-F238E27FC236}">
                <a16:creationId xmlns:a16="http://schemas.microsoft.com/office/drawing/2014/main" id="{964539FF-AA5D-4CEB-A6FD-C9E6BF307688}"/>
              </a:ext>
            </a:extLst>
          </p:cNvPr>
          <p:cNvGrpSpPr/>
          <p:nvPr/>
        </p:nvGrpSpPr>
        <p:grpSpPr>
          <a:xfrm>
            <a:off x="7053063" y="3632976"/>
            <a:ext cx="1689917" cy="827173"/>
            <a:chOff x="7257783" y="3632976"/>
            <a:chExt cx="1689917" cy="827173"/>
          </a:xfrm>
        </p:grpSpPr>
        <p:grpSp>
          <p:nvGrpSpPr>
            <p:cNvPr id="63" name="Agrupar 62">
              <a:extLst>
                <a:ext uri="{FF2B5EF4-FFF2-40B4-BE49-F238E27FC236}">
                  <a16:creationId xmlns:a16="http://schemas.microsoft.com/office/drawing/2014/main" id="{4FB1DE1A-2608-4421-8732-0239E4D153D3}"/>
                </a:ext>
              </a:extLst>
            </p:cNvPr>
            <p:cNvGrpSpPr/>
            <p:nvPr/>
          </p:nvGrpSpPr>
          <p:grpSpPr>
            <a:xfrm rot="10800000">
              <a:off x="7257783" y="3632976"/>
              <a:ext cx="1493976" cy="827173"/>
              <a:chOff x="3369531" y="3835554"/>
              <a:chExt cx="1668544" cy="923826"/>
            </a:xfrm>
          </p:grpSpPr>
          <p:cxnSp>
            <p:nvCxnSpPr>
              <p:cNvPr id="64" name="Conector reto 182">
                <a:extLst>
                  <a:ext uri="{FF2B5EF4-FFF2-40B4-BE49-F238E27FC236}">
                    <a16:creationId xmlns:a16="http://schemas.microsoft.com/office/drawing/2014/main" id="{0DEFAB81-7453-4AE8-8CD5-A57FD0A1D51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31444" y="4297467"/>
                <a:ext cx="1206631" cy="0"/>
              </a:xfrm>
              <a:prstGeom prst="line">
                <a:avLst/>
              </a:prstGeom>
              <a:ln w="28575">
                <a:solidFill>
                  <a:srgbClr val="909090"/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5" name="Elipse 183">
                <a:extLst>
                  <a:ext uri="{FF2B5EF4-FFF2-40B4-BE49-F238E27FC236}">
                    <a16:creationId xmlns:a16="http://schemas.microsoft.com/office/drawing/2014/main" id="{CCA342AB-D78F-40EC-9612-E4E1DB4BEF6E}"/>
                  </a:ext>
                </a:extLst>
              </p:cNvPr>
              <p:cNvSpPr/>
              <p:nvPr/>
            </p:nvSpPr>
            <p:spPr>
              <a:xfrm flipH="1">
                <a:off x="3369531" y="3835554"/>
                <a:ext cx="923826" cy="923826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6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pic>
          <p:nvPicPr>
            <p:cNvPr id="21" name="Imagem 20" descr="Uma imagem com texto, ClipArt&#10;&#10;Descrição gerada automaticamente">
              <a:extLst>
                <a:ext uri="{FF2B5EF4-FFF2-40B4-BE49-F238E27FC236}">
                  <a16:creationId xmlns:a16="http://schemas.microsoft.com/office/drawing/2014/main" id="{343276DE-62FB-4AA7-9E62-AB06C36FD01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>
                          <a14:foregroundMark x1="21990" y1="42857" x2="21990" y2="42857"/>
                          <a14:foregroundMark x1="35602" y1="53333" x2="35602" y2="53333"/>
                          <a14:foregroundMark x1="31937" y1="67619" x2="31937" y2="67619"/>
                          <a14:foregroundMark x1="30890" y1="79048" x2="30890" y2="79048"/>
                          <a14:foregroundMark x1="29843" y1="83810" x2="29843" y2="83810"/>
                          <a14:foregroundMark x1="45026" y1="42857" x2="45026" y2="42857"/>
                          <a14:foregroundMark x1="42408" y1="50476" x2="42408" y2="50476"/>
                          <a14:foregroundMark x1="54450" y1="45714" x2="54450" y2="45714"/>
                          <a14:foregroundMark x1="60733" y1="49524" x2="60733" y2="49524"/>
                          <a14:foregroundMark x1="71728" y1="53333" x2="71728" y2="53333"/>
                          <a14:foregroundMark x1="79058" y1="45714" x2="79058" y2="4857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828804" y="3753104"/>
              <a:ext cx="1118896" cy="615100"/>
            </a:xfrm>
            <a:prstGeom prst="rect">
              <a:avLst/>
            </a:prstGeom>
          </p:spPr>
        </p:pic>
      </p:grpSp>
      <p:pic>
        <p:nvPicPr>
          <p:cNvPr id="74" name="Imagem 73">
            <a:extLst>
              <a:ext uri="{FF2B5EF4-FFF2-40B4-BE49-F238E27FC236}">
                <a16:creationId xmlns:a16="http://schemas.microsoft.com/office/drawing/2014/main" id="{7BEB678F-C743-40C3-8F37-5B011D88335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>
                        <a14:foregroundMark x1="18750" y1="46484" x2="18750" y2="46484"/>
                        <a14:foregroundMark x1="50391" y1="55078" x2="50391" y2="55078"/>
                        <a14:foregroundMark x1="62305" y1="50977" x2="62305" y2="50977"/>
                        <a14:foregroundMark x1="62109" y1="44531" x2="63672" y2="45703"/>
                        <a14:foregroundMark x1="63086" y1="53125" x2="61719" y2="47852"/>
                        <a14:foregroundMark x1="68555" y1="48633" x2="68555" y2="52930"/>
                        <a14:foregroundMark x1="71289" y1="45117" x2="71289" y2="45117"/>
                        <a14:foregroundMark x1="78320" y1="47852" x2="78125" y2="49219"/>
                        <a14:foregroundMark x1="77734" y1="45703" x2="77734" y2="45703"/>
                        <a14:foregroundMark x1="77734" y1="45703" x2="77734" y2="45703"/>
                        <a14:foregroundMark x1="16992" y1="47852" x2="16992" y2="47852"/>
                        <a14:foregroundMark x1="41797" y1="50781" x2="41797" y2="50781"/>
                        <a14:foregroundMark x1="51367" y1="55273" x2="51367" y2="55273"/>
                        <a14:foregroundMark x1="69141" y1="47266" x2="69141" y2="47266"/>
                        <a14:foregroundMark x1="77539" y1="44531" x2="77539" y2="44531"/>
                        <a14:foregroundMark x1="78711" y1="54102" x2="78711" y2="541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679" y="4255573"/>
            <a:ext cx="1049311" cy="1049311"/>
          </a:xfrm>
          <a:prstGeom prst="rect">
            <a:avLst/>
          </a:prstGeom>
        </p:spPr>
      </p:pic>
      <p:grpSp>
        <p:nvGrpSpPr>
          <p:cNvPr id="77" name="Agrupar 76">
            <a:extLst>
              <a:ext uri="{FF2B5EF4-FFF2-40B4-BE49-F238E27FC236}">
                <a16:creationId xmlns:a16="http://schemas.microsoft.com/office/drawing/2014/main" id="{FDAC1F87-552F-4A90-94A6-C20D85D54500}"/>
              </a:ext>
            </a:extLst>
          </p:cNvPr>
          <p:cNvGrpSpPr/>
          <p:nvPr/>
        </p:nvGrpSpPr>
        <p:grpSpPr>
          <a:xfrm>
            <a:off x="7668532" y="5121395"/>
            <a:ext cx="1493976" cy="827173"/>
            <a:chOff x="7668532" y="5121395"/>
            <a:chExt cx="1493976" cy="827173"/>
          </a:xfrm>
        </p:grpSpPr>
        <p:grpSp>
          <p:nvGrpSpPr>
            <p:cNvPr id="69" name="Agrupar 68">
              <a:extLst>
                <a:ext uri="{FF2B5EF4-FFF2-40B4-BE49-F238E27FC236}">
                  <a16:creationId xmlns:a16="http://schemas.microsoft.com/office/drawing/2014/main" id="{0C4E3076-26AC-4392-A711-AF07C93CCF3F}"/>
                </a:ext>
              </a:extLst>
            </p:cNvPr>
            <p:cNvGrpSpPr/>
            <p:nvPr/>
          </p:nvGrpSpPr>
          <p:grpSpPr>
            <a:xfrm rot="10800000">
              <a:off x="7668532" y="5121395"/>
              <a:ext cx="1493976" cy="827173"/>
              <a:chOff x="3369531" y="3835554"/>
              <a:chExt cx="1668544" cy="923826"/>
            </a:xfrm>
          </p:grpSpPr>
          <p:cxnSp>
            <p:nvCxnSpPr>
              <p:cNvPr id="70" name="Conector reto 182">
                <a:extLst>
                  <a:ext uri="{FF2B5EF4-FFF2-40B4-BE49-F238E27FC236}">
                    <a16:creationId xmlns:a16="http://schemas.microsoft.com/office/drawing/2014/main" id="{310C9F34-BA33-4CBF-8B47-04F3DC4B2B9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31444" y="4297467"/>
                <a:ext cx="1206631" cy="0"/>
              </a:xfrm>
              <a:prstGeom prst="line">
                <a:avLst/>
              </a:prstGeom>
              <a:ln w="28575">
                <a:solidFill>
                  <a:srgbClr val="909090"/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1" name="Elipse 183">
                <a:extLst>
                  <a:ext uri="{FF2B5EF4-FFF2-40B4-BE49-F238E27FC236}">
                    <a16:creationId xmlns:a16="http://schemas.microsoft.com/office/drawing/2014/main" id="{0E30FA96-770E-452F-B6F9-3B6C8640E198}"/>
                  </a:ext>
                </a:extLst>
              </p:cNvPr>
              <p:cNvSpPr/>
              <p:nvPr/>
            </p:nvSpPr>
            <p:spPr>
              <a:xfrm flipH="1">
                <a:off x="3369531" y="3835554"/>
                <a:ext cx="923826" cy="923826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ffectLst>
                <a:innerShdw blurRad="114300">
                  <a:prstClr val="black"/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6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pic>
          <p:nvPicPr>
            <p:cNvPr id="76" name="Imagem 75">
              <a:extLst>
                <a:ext uri="{FF2B5EF4-FFF2-40B4-BE49-F238E27FC236}">
                  <a16:creationId xmlns:a16="http://schemas.microsoft.com/office/drawing/2014/main" id="{D6736AA6-4099-4D31-89F9-C76C9632B92E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91153" y="5280311"/>
              <a:ext cx="740663" cy="464569"/>
            </a:xfrm>
            <a:prstGeom prst="rect">
              <a:avLst/>
            </a:prstGeom>
          </p:spPr>
        </p:pic>
      </p:grpSp>
      <p:grpSp>
        <p:nvGrpSpPr>
          <p:cNvPr id="82" name="Agrupar 81">
            <a:extLst>
              <a:ext uri="{FF2B5EF4-FFF2-40B4-BE49-F238E27FC236}">
                <a16:creationId xmlns:a16="http://schemas.microsoft.com/office/drawing/2014/main" id="{381609F5-A2E1-4E0D-B16B-802E7544F2EF}"/>
              </a:ext>
            </a:extLst>
          </p:cNvPr>
          <p:cNvGrpSpPr/>
          <p:nvPr/>
        </p:nvGrpSpPr>
        <p:grpSpPr>
          <a:xfrm>
            <a:off x="342020" y="134841"/>
            <a:ext cx="9875983" cy="1138773"/>
            <a:chOff x="184015" y="292175"/>
            <a:chExt cx="7461098" cy="1138773"/>
          </a:xfrm>
        </p:grpSpPr>
        <p:sp>
          <p:nvSpPr>
            <p:cNvPr id="83" name="CaixaDeTexto 82">
              <a:extLst>
                <a:ext uri="{FF2B5EF4-FFF2-40B4-BE49-F238E27FC236}">
                  <a16:creationId xmlns:a16="http://schemas.microsoft.com/office/drawing/2014/main" id="{0ED61E02-D55C-42C8-A116-583A912C9D4F}"/>
                </a:ext>
              </a:extLst>
            </p:cNvPr>
            <p:cNvSpPr txBox="1"/>
            <p:nvPr/>
          </p:nvSpPr>
          <p:spPr>
            <a:xfrm>
              <a:off x="184015" y="292175"/>
              <a:ext cx="7461098" cy="11387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US" sz="36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rPr>
                <a:t>RELEVENCE OF PROFICIENCY FOR DATA AND INFORMATION HANDLING</a:t>
              </a:r>
            </a:p>
            <a:p>
              <a:pPr>
                <a:defRPr/>
              </a:pPr>
              <a:endParaRPr kumimoji="0" lang="pt-BR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endParaRPr>
            </a:p>
          </p:txBody>
        </p:sp>
        <p:cxnSp>
          <p:nvCxnSpPr>
            <p:cNvPr id="84" name="Conector reto 40">
              <a:extLst>
                <a:ext uri="{FF2B5EF4-FFF2-40B4-BE49-F238E27FC236}">
                  <a16:creationId xmlns:a16="http://schemas.microsoft.com/office/drawing/2014/main" id="{667BA6F5-203C-4237-A7D5-4F609DFBAEC3}"/>
                </a:ext>
              </a:extLst>
            </p:cNvPr>
            <p:cNvCxnSpPr>
              <a:cxnSpLocks/>
            </p:cNvCxnSpPr>
            <p:nvPr/>
          </p:nvCxnSpPr>
          <p:spPr>
            <a:xfrm>
              <a:off x="184015" y="961681"/>
              <a:ext cx="5699708" cy="0"/>
            </a:xfrm>
            <a:prstGeom prst="line">
              <a:avLst/>
            </a:prstGeom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Conector reto 41">
              <a:extLst>
                <a:ext uri="{FF2B5EF4-FFF2-40B4-BE49-F238E27FC236}">
                  <a16:creationId xmlns:a16="http://schemas.microsoft.com/office/drawing/2014/main" id="{856534A9-2BF4-486A-A79A-534593286C16}"/>
                </a:ext>
              </a:extLst>
            </p:cNvPr>
            <p:cNvCxnSpPr>
              <a:cxnSpLocks/>
            </p:cNvCxnSpPr>
            <p:nvPr/>
          </p:nvCxnSpPr>
          <p:spPr>
            <a:xfrm>
              <a:off x="186945" y="1017769"/>
              <a:ext cx="5070854" cy="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6" name="CaixaDeTexto 85">
            <a:extLst>
              <a:ext uri="{FF2B5EF4-FFF2-40B4-BE49-F238E27FC236}">
                <a16:creationId xmlns:a16="http://schemas.microsoft.com/office/drawing/2014/main" id="{150DCDED-B7C5-4E3E-A66D-0BBAD5450641}"/>
              </a:ext>
            </a:extLst>
          </p:cNvPr>
          <p:cNvSpPr txBox="1"/>
          <p:nvPr/>
        </p:nvSpPr>
        <p:spPr>
          <a:xfrm>
            <a:off x="9781099" y="1286409"/>
            <a:ext cx="21061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</a:rPr>
              <a:t>50+ Health 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</a:rPr>
              <a:t>innovatiors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</a:rPr>
              <a:t> award 2020</a:t>
            </a:r>
          </a:p>
        </p:txBody>
      </p:sp>
      <p:sp>
        <p:nvSpPr>
          <p:cNvPr id="87" name="CaixaDeTexto 86">
            <a:extLst>
              <a:ext uri="{FF2B5EF4-FFF2-40B4-BE49-F238E27FC236}">
                <a16:creationId xmlns:a16="http://schemas.microsoft.com/office/drawing/2014/main" id="{2CA4F666-875B-4ECD-A6ED-F7D3B3C142CA}"/>
              </a:ext>
            </a:extLst>
          </p:cNvPr>
          <p:cNvSpPr txBox="1"/>
          <p:nvPr/>
        </p:nvSpPr>
        <p:spPr>
          <a:xfrm>
            <a:off x="739735" y="1501396"/>
            <a:ext cx="161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</a:rPr>
              <a:t>100 </a:t>
            </a: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</a:rPr>
              <a:t>strartups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</a:rPr>
              <a:t> to watch</a:t>
            </a:r>
          </a:p>
        </p:txBody>
      </p:sp>
      <p:sp>
        <p:nvSpPr>
          <p:cNvPr id="88" name="CaixaDeTexto 87">
            <a:extLst>
              <a:ext uri="{FF2B5EF4-FFF2-40B4-BE49-F238E27FC236}">
                <a16:creationId xmlns:a16="http://schemas.microsoft.com/office/drawing/2014/main" id="{E09EDE82-637A-4969-A7CA-90B38075D772}"/>
              </a:ext>
            </a:extLst>
          </p:cNvPr>
          <p:cNvSpPr txBox="1"/>
          <p:nvPr/>
        </p:nvSpPr>
        <p:spPr>
          <a:xfrm>
            <a:off x="9985554" y="2738272"/>
            <a:ext cx="18336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</a:rPr>
              <a:t>Accelerate 2030</a:t>
            </a:r>
          </a:p>
        </p:txBody>
      </p:sp>
      <p:sp>
        <p:nvSpPr>
          <p:cNvPr id="89" name="CaixaDeTexto 88">
            <a:extLst>
              <a:ext uri="{FF2B5EF4-FFF2-40B4-BE49-F238E27FC236}">
                <a16:creationId xmlns:a16="http://schemas.microsoft.com/office/drawing/2014/main" id="{CC8F9DEA-736F-4867-BB55-0CDCB0915C53}"/>
              </a:ext>
            </a:extLst>
          </p:cNvPr>
          <p:cNvSpPr txBox="1"/>
          <p:nvPr/>
        </p:nvSpPr>
        <p:spPr>
          <a:xfrm>
            <a:off x="653223" y="3436299"/>
            <a:ext cx="18336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</a:rPr>
              <a:t>Xvi</a:t>
            </a: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</a:rPr>
              <a:t> international sepsis forum</a:t>
            </a:r>
          </a:p>
        </p:txBody>
      </p:sp>
      <p:sp>
        <p:nvSpPr>
          <p:cNvPr id="90" name="CaixaDeTexto 89">
            <a:extLst>
              <a:ext uri="{FF2B5EF4-FFF2-40B4-BE49-F238E27FC236}">
                <a16:creationId xmlns:a16="http://schemas.microsoft.com/office/drawing/2014/main" id="{27B17B80-54E9-4E9C-A7D0-448EAC588DC6}"/>
              </a:ext>
            </a:extLst>
          </p:cNvPr>
          <p:cNvSpPr txBox="1"/>
          <p:nvPr/>
        </p:nvSpPr>
        <p:spPr>
          <a:xfrm>
            <a:off x="8391153" y="3914166"/>
            <a:ext cx="238366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</a:rPr>
              <a:t>Pfizer challenge</a:t>
            </a:r>
          </a:p>
        </p:txBody>
      </p:sp>
      <p:sp>
        <p:nvSpPr>
          <p:cNvPr id="91" name="CaixaDeTexto 90">
            <a:extLst>
              <a:ext uri="{FF2B5EF4-FFF2-40B4-BE49-F238E27FC236}">
                <a16:creationId xmlns:a16="http://schemas.microsoft.com/office/drawing/2014/main" id="{F0A30D08-3202-4CD9-829E-1414B4845400}"/>
              </a:ext>
            </a:extLst>
          </p:cNvPr>
          <p:cNvSpPr txBox="1"/>
          <p:nvPr/>
        </p:nvSpPr>
        <p:spPr>
          <a:xfrm>
            <a:off x="1718136" y="4687010"/>
            <a:ext cx="238366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</a:rPr>
              <a:t>SAP.IO</a:t>
            </a:r>
          </a:p>
        </p:txBody>
      </p:sp>
      <p:sp>
        <p:nvSpPr>
          <p:cNvPr id="92" name="CaixaDeTexto 91">
            <a:extLst>
              <a:ext uri="{FF2B5EF4-FFF2-40B4-BE49-F238E27FC236}">
                <a16:creationId xmlns:a16="http://schemas.microsoft.com/office/drawing/2014/main" id="{F810856D-408A-4D95-8722-C70782B0B0D7}"/>
              </a:ext>
            </a:extLst>
          </p:cNvPr>
          <p:cNvSpPr txBox="1"/>
          <p:nvPr/>
        </p:nvSpPr>
        <p:spPr>
          <a:xfrm>
            <a:off x="8938508" y="5411755"/>
            <a:ext cx="23836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</a:rPr>
              <a:t>TOP 100 OPEN  STARUPS</a:t>
            </a:r>
          </a:p>
          <a:p>
            <a:pPr algn="ctr">
              <a:defRPr/>
            </a:pPr>
            <a:endParaRPr lang="en-US" sz="1600" dirty="0">
              <a:solidFill>
                <a:prstClr val="black">
                  <a:lumMod val="85000"/>
                  <a:lumOff val="15000"/>
                </a:prstClr>
              </a:solidFill>
              <a:latin typeface="Montserrat Medium" panose="00000600000000000000" pitchFamily="2" charset="0"/>
            </a:endParaRPr>
          </a:p>
        </p:txBody>
      </p:sp>
      <p:sp>
        <p:nvSpPr>
          <p:cNvPr id="58" name="CaixaDeTexto 57">
            <a:extLst>
              <a:ext uri="{FF2B5EF4-FFF2-40B4-BE49-F238E27FC236}">
                <a16:creationId xmlns:a16="http://schemas.microsoft.com/office/drawing/2014/main" id="{52AD3E85-D467-4001-872B-30E92B4C89CF}"/>
              </a:ext>
            </a:extLst>
          </p:cNvPr>
          <p:cNvSpPr txBox="1"/>
          <p:nvPr/>
        </p:nvSpPr>
        <p:spPr>
          <a:xfrm>
            <a:off x="9865318" y="6488668"/>
            <a:ext cx="21061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dirty="0"/>
              <a:t>(LAURA, 2022)</a:t>
            </a:r>
          </a:p>
        </p:txBody>
      </p:sp>
    </p:spTree>
    <p:extLst>
      <p:ext uri="{BB962C8B-B14F-4D97-AF65-F5344CB8AC3E}">
        <p14:creationId xmlns:p14="http://schemas.microsoft.com/office/powerpoint/2010/main" val="21361342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tângulo 15">
            <a:extLst>
              <a:ext uri="{FF2B5EF4-FFF2-40B4-BE49-F238E27FC236}">
                <a16:creationId xmlns:a16="http://schemas.microsoft.com/office/drawing/2014/main" id="{CD8E1AD8-E21D-459A-B1B2-004EE3FB62F6}"/>
              </a:ext>
            </a:extLst>
          </p:cNvPr>
          <p:cNvSpPr/>
          <p:nvPr/>
        </p:nvSpPr>
        <p:spPr>
          <a:xfrm>
            <a:off x="0" y="1477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03200" dist="127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2800" dirty="0">
              <a:latin typeface="Bebas Neue" panose="020B0606020202050201" pitchFamily="34" charset="0"/>
            </a:endParaRPr>
          </a:p>
        </p:txBody>
      </p:sp>
      <p:sp>
        <p:nvSpPr>
          <p:cNvPr id="82" name="CaixaDeTexto 81">
            <a:extLst>
              <a:ext uri="{FF2B5EF4-FFF2-40B4-BE49-F238E27FC236}">
                <a16:creationId xmlns:a16="http://schemas.microsoft.com/office/drawing/2014/main" id="{DEEEE808-AA0C-42AB-86CE-EDB17D7F08FB}"/>
              </a:ext>
            </a:extLst>
          </p:cNvPr>
          <p:cNvSpPr txBox="1"/>
          <p:nvPr/>
        </p:nvSpPr>
        <p:spPr>
          <a:xfrm>
            <a:off x="1918037" y="753110"/>
            <a:ext cx="7743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Gonçalves L, et al., (2020). Implementation of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an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Artificial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Intelligence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-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Algorithm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for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sepsis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detection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. </a:t>
            </a:r>
            <a:r>
              <a:rPr lang="pt-BR" sz="1400" i="1" dirty="0">
                <a:solidFill>
                  <a:srgbClr val="5E5E5E"/>
                </a:solidFill>
                <a:latin typeface="Montserrat Medium" panose="00000600000000000000" pitchFamily="2" charset="0"/>
              </a:rPr>
              <a:t>Revista Brasileira de Enfermagem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,  3(73), e20180421</a:t>
            </a:r>
          </a:p>
        </p:txBody>
      </p:sp>
      <p:sp>
        <p:nvSpPr>
          <p:cNvPr id="43" name="Retângulo 42">
            <a:extLst>
              <a:ext uri="{FF2B5EF4-FFF2-40B4-BE49-F238E27FC236}">
                <a16:creationId xmlns:a16="http://schemas.microsoft.com/office/drawing/2014/main" id="{C60CCBF0-9E27-46B9-A8B6-B141AA1CC4E0}"/>
              </a:ext>
            </a:extLst>
          </p:cNvPr>
          <p:cNvSpPr/>
          <p:nvPr/>
        </p:nvSpPr>
        <p:spPr>
          <a:xfrm>
            <a:off x="2570433" y="5699179"/>
            <a:ext cx="2286923" cy="7685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4" name="Retângulo 43">
            <a:extLst>
              <a:ext uri="{FF2B5EF4-FFF2-40B4-BE49-F238E27FC236}">
                <a16:creationId xmlns:a16="http://schemas.microsoft.com/office/drawing/2014/main" id="{12A50CFD-A3A5-44F3-8741-E5231EBD5B49}"/>
              </a:ext>
            </a:extLst>
          </p:cNvPr>
          <p:cNvSpPr/>
          <p:nvPr/>
        </p:nvSpPr>
        <p:spPr>
          <a:xfrm>
            <a:off x="2804335" y="4486434"/>
            <a:ext cx="2286923" cy="7685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5" name="Retângulo 44">
            <a:extLst>
              <a:ext uri="{FF2B5EF4-FFF2-40B4-BE49-F238E27FC236}">
                <a16:creationId xmlns:a16="http://schemas.microsoft.com/office/drawing/2014/main" id="{54990B2A-34F9-468B-92E6-62BF9086A3F4}"/>
              </a:ext>
            </a:extLst>
          </p:cNvPr>
          <p:cNvSpPr/>
          <p:nvPr/>
        </p:nvSpPr>
        <p:spPr>
          <a:xfrm>
            <a:off x="2598256" y="3307260"/>
            <a:ext cx="2259100" cy="7685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6" name="Retângulo 45">
            <a:extLst>
              <a:ext uri="{FF2B5EF4-FFF2-40B4-BE49-F238E27FC236}">
                <a16:creationId xmlns:a16="http://schemas.microsoft.com/office/drawing/2014/main" id="{F02A60F6-4E5F-4F1D-BD78-8D121BD7C1E7}"/>
              </a:ext>
            </a:extLst>
          </p:cNvPr>
          <p:cNvSpPr/>
          <p:nvPr/>
        </p:nvSpPr>
        <p:spPr>
          <a:xfrm>
            <a:off x="3027983" y="2140559"/>
            <a:ext cx="2035007" cy="7685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4" name="Forma Livre: Forma 3">
            <a:extLst>
              <a:ext uri="{FF2B5EF4-FFF2-40B4-BE49-F238E27FC236}">
                <a16:creationId xmlns:a16="http://schemas.microsoft.com/office/drawing/2014/main" id="{66A97C89-355D-480D-95C0-99FE5ADBF292}"/>
              </a:ext>
            </a:extLst>
          </p:cNvPr>
          <p:cNvSpPr/>
          <p:nvPr/>
        </p:nvSpPr>
        <p:spPr>
          <a:xfrm rot="5400000" flipV="1">
            <a:off x="-2485815" y="3553035"/>
            <a:ext cx="7099075" cy="958656"/>
          </a:xfrm>
          <a:custGeom>
            <a:avLst/>
            <a:gdLst>
              <a:gd name="connsiteX0" fmla="*/ 0 w 12624575"/>
              <a:gd name="connsiteY0" fmla="*/ 915719 h 1785712"/>
              <a:gd name="connsiteX1" fmla="*/ 220582 w 12624575"/>
              <a:gd name="connsiteY1" fmla="*/ 915719 h 1785712"/>
              <a:gd name="connsiteX2" fmla="*/ 882460 w 12624575"/>
              <a:gd name="connsiteY2" fmla="*/ 251072 h 1785712"/>
              <a:gd name="connsiteX3" fmla="*/ 1549865 w 12624575"/>
              <a:gd name="connsiteY3" fmla="*/ 910169 h 1785712"/>
              <a:gd name="connsiteX4" fmla="*/ 1550364 w 12624575"/>
              <a:gd name="connsiteY4" fmla="*/ 910165 h 1785712"/>
              <a:gd name="connsiteX5" fmla="*/ 1569484 w 12624575"/>
              <a:gd name="connsiteY5" fmla="*/ 1085621 h 1785712"/>
              <a:gd name="connsiteX6" fmla="*/ 2439015 w 12624575"/>
              <a:gd name="connsiteY6" fmla="*/ 1785705 h 1785712"/>
              <a:gd name="connsiteX7" fmla="*/ 3302670 w 12624575"/>
              <a:gd name="connsiteY7" fmla="*/ 1078385 h 1785712"/>
              <a:gd name="connsiteX8" fmla="*/ 3320044 w 12624575"/>
              <a:gd name="connsiteY8" fmla="*/ 905558 h 1785712"/>
              <a:gd name="connsiteX9" fmla="*/ 3321922 w 12624575"/>
              <a:gd name="connsiteY9" fmla="*/ 905558 h 1785712"/>
              <a:gd name="connsiteX10" fmla="*/ 3983801 w 12624575"/>
              <a:gd name="connsiteY10" fmla="*/ 240911 h 1785712"/>
              <a:gd name="connsiteX11" fmla="*/ 4651206 w 12624575"/>
              <a:gd name="connsiteY11" fmla="*/ 900008 h 1785712"/>
              <a:gd name="connsiteX12" fmla="*/ 4651705 w 12624575"/>
              <a:gd name="connsiteY12" fmla="*/ 900004 h 1785712"/>
              <a:gd name="connsiteX13" fmla="*/ 4670825 w 12624575"/>
              <a:gd name="connsiteY13" fmla="*/ 1075460 h 1785712"/>
              <a:gd name="connsiteX14" fmla="*/ 5540356 w 12624575"/>
              <a:gd name="connsiteY14" fmla="*/ 1775544 h 1785712"/>
              <a:gd name="connsiteX15" fmla="*/ 6404010 w 12624575"/>
              <a:gd name="connsiteY15" fmla="*/ 1068224 h 1785712"/>
              <a:gd name="connsiteX16" fmla="*/ 6421384 w 12624575"/>
              <a:gd name="connsiteY16" fmla="*/ 895397 h 1785712"/>
              <a:gd name="connsiteX17" fmla="*/ 6423262 w 12624575"/>
              <a:gd name="connsiteY17" fmla="*/ 895397 h 1785712"/>
              <a:gd name="connsiteX18" fmla="*/ 7085140 w 12624575"/>
              <a:gd name="connsiteY18" fmla="*/ 230750 h 1785712"/>
              <a:gd name="connsiteX19" fmla="*/ 7752545 w 12624575"/>
              <a:gd name="connsiteY19" fmla="*/ 889847 h 1785712"/>
              <a:gd name="connsiteX20" fmla="*/ 7753045 w 12624575"/>
              <a:gd name="connsiteY20" fmla="*/ 889843 h 1785712"/>
              <a:gd name="connsiteX21" fmla="*/ 7772164 w 12624575"/>
              <a:gd name="connsiteY21" fmla="*/ 1065299 h 1785712"/>
              <a:gd name="connsiteX22" fmla="*/ 8641695 w 12624575"/>
              <a:gd name="connsiteY22" fmla="*/ 1765383 h 1785712"/>
              <a:gd name="connsiteX23" fmla="*/ 9505350 w 12624575"/>
              <a:gd name="connsiteY23" fmla="*/ 1058063 h 1785712"/>
              <a:gd name="connsiteX24" fmla="*/ 9522724 w 12624575"/>
              <a:gd name="connsiteY24" fmla="*/ 885236 h 1785712"/>
              <a:gd name="connsiteX25" fmla="*/ 9524602 w 12624575"/>
              <a:gd name="connsiteY25" fmla="*/ 885236 h 1785712"/>
              <a:gd name="connsiteX26" fmla="*/ 10186480 w 12624575"/>
              <a:gd name="connsiteY26" fmla="*/ 220589 h 1785712"/>
              <a:gd name="connsiteX27" fmla="*/ 10853885 w 12624575"/>
              <a:gd name="connsiteY27" fmla="*/ 879686 h 1785712"/>
              <a:gd name="connsiteX28" fmla="*/ 10854384 w 12624575"/>
              <a:gd name="connsiteY28" fmla="*/ 879682 h 1785712"/>
              <a:gd name="connsiteX29" fmla="*/ 10873505 w 12624575"/>
              <a:gd name="connsiteY29" fmla="*/ 1055138 h 1785712"/>
              <a:gd name="connsiteX30" fmla="*/ 11743035 w 12624575"/>
              <a:gd name="connsiteY30" fmla="*/ 1755222 h 1785712"/>
              <a:gd name="connsiteX31" fmla="*/ 12624575 w 12624575"/>
              <a:gd name="connsiteY31" fmla="*/ 869994 h 1785712"/>
              <a:gd name="connsiteX32" fmla="*/ 12403993 w 12624575"/>
              <a:gd name="connsiteY32" fmla="*/ 869994 h 1785712"/>
              <a:gd name="connsiteX33" fmla="*/ 11742115 w 12624575"/>
              <a:gd name="connsiteY33" fmla="*/ 1534641 h 1785712"/>
              <a:gd name="connsiteX34" fmla="*/ 11074710 w 12624575"/>
              <a:gd name="connsiteY34" fmla="*/ 875544 h 1785712"/>
              <a:gd name="connsiteX35" fmla="*/ 11074211 w 12624575"/>
              <a:gd name="connsiteY35" fmla="*/ 875548 h 1785712"/>
              <a:gd name="connsiteX36" fmla="*/ 11055091 w 12624575"/>
              <a:gd name="connsiteY36" fmla="*/ 700092 h 1785712"/>
              <a:gd name="connsiteX37" fmla="*/ 10185560 w 12624575"/>
              <a:gd name="connsiteY37" fmla="*/ 8 h 1785712"/>
              <a:gd name="connsiteX38" fmla="*/ 9321906 w 12624575"/>
              <a:gd name="connsiteY38" fmla="*/ 707328 h 1785712"/>
              <a:gd name="connsiteX39" fmla="*/ 9304531 w 12624575"/>
              <a:gd name="connsiteY39" fmla="*/ 880155 h 1785712"/>
              <a:gd name="connsiteX40" fmla="*/ 9302653 w 12624575"/>
              <a:gd name="connsiteY40" fmla="*/ 880155 h 1785712"/>
              <a:gd name="connsiteX41" fmla="*/ 8640775 w 12624575"/>
              <a:gd name="connsiteY41" fmla="*/ 1544802 h 1785712"/>
              <a:gd name="connsiteX42" fmla="*/ 7973370 w 12624575"/>
              <a:gd name="connsiteY42" fmla="*/ 885705 h 1785712"/>
              <a:gd name="connsiteX43" fmla="*/ 7972871 w 12624575"/>
              <a:gd name="connsiteY43" fmla="*/ 885709 h 1785712"/>
              <a:gd name="connsiteX44" fmla="*/ 7953751 w 12624575"/>
              <a:gd name="connsiteY44" fmla="*/ 710253 h 1785712"/>
              <a:gd name="connsiteX45" fmla="*/ 7084220 w 12624575"/>
              <a:gd name="connsiteY45" fmla="*/ 10169 h 1785712"/>
              <a:gd name="connsiteX46" fmla="*/ 6220566 w 12624575"/>
              <a:gd name="connsiteY46" fmla="*/ 717489 h 1785712"/>
              <a:gd name="connsiteX47" fmla="*/ 6203192 w 12624575"/>
              <a:gd name="connsiteY47" fmla="*/ 890316 h 1785712"/>
              <a:gd name="connsiteX48" fmla="*/ 6201313 w 12624575"/>
              <a:gd name="connsiteY48" fmla="*/ 890316 h 1785712"/>
              <a:gd name="connsiteX49" fmla="*/ 5539435 w 12624575"/>
              <a:gd name="connsiteY49" fmla="*/ 1554963 h 1785712"/>
              <a:gd name="connsiteX50" fmla="*/ 4872031 w 12624575"/>
              <a:gd name="connsiteY50" fmla="*/ 895866 h 1785712"/>
              <a:gd name="connsiteX51" fmla="*/ 4871532 w 12624575"/>
              <a:gd name="connsiteY51" fmla="*/ 895870 h 1785712"/>
              <a:gd name="connsiteX52" fmla="*/ 4852411 w 12624575"/>
              <a:gd name="connsiteY52" fmla="*/ 720414 h 1785712"/>
              <a:gd name="connsiteX53" fmla="*/ 3982881 w 12624575"/>
              <a:gd name="connsiteY53" fmla="*/ 20330 h 1785712"/>
              <a:gd name="connsiteX54" fmla="*/ 3119226 w 12624575"/>
              <a:gd name="connsiteY54" fmla="*/ 727650 h 1785712"/>
              <a:gd name="connsiteX55" fmla="*/ 3101851 w 12624575"/>
              <a:gd name="connsiteY55" fmla="*/ 900477 h 1785712"/>
              <a:gd name="connsiteX56" fmla="*/ 3099973 w 12624575"/>
              <a:gd name="connsiteY56" fmla="*/ 900477 h 1785712"/>
              <a:gd name="connsiteX57" fmla="*/ 2438095 w 12624575"/>
              <a:gd name="connsiteY57" fmla="*/ 1565124 h 1785712"/>
              <a:gd name="connsiteX58" fmla="*/ 1770690 w 12624575"/>
              <a:gd name="connsiteY58" fmla="*/ 906027 h 1785712"/>
              <a:gd name="connsiteX59" fmla="*/ 1770191 w 12624575"/>
              <a:gd name="connsiteY59" fmla="*/ 906031 h 1785712"/>
              <a:gd name="connsiteX60" fmla="*/ 1751071 w 12624575"/>
              <a:gd name="connsiteY60" fmla="*/ 730575 h 1785712"/>
              <a:gd name="connsiteX61" fmla="*/ 881540 w 12624575"/>
              <a:gd name="connsiteY61" fmla="*/ 30491 h 1785712"/>
              <a:gd name="connsiteX62" fmla="*/ 0 w 12624575"/>
              <a:gd name="connsiteY62" fmla="*/ 915719 h 1785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12624575" h="1785712">
                <a:moveTo>
                  <a:pt x="0" y="915719"/>
                </a:moveTo>
                <a:lnTo>
                  <a:pt x="220582" y="915719"/>
                </a:lnTo>
                <a:cubicBezTo>
                  <a:pt x="220582" y="549725"/>
                  <a:pt x="516469" y="252600"/>
                  <a:pt x="882460" y="251072"/>
                </a:cubicBezTo>
                <a:cubicBezTo>
                  <a:pt x="1248451" y="249544"/>
                  <a:pt x="1546809" y="544187"/>
                  <a:pt x="1549865" y="910169"/>
                </a:cubicBezTo>
                <a:lnTo>
                  <a:pt x="1550364" y="910165"/>
                </a:lnTo>
                <a:lnTo>
                  <a:pt x="1569484" y="1085621"/>
                </a:lnTo>
                <a:cubicBezTo>
                  <a:pt x="1654936" y="1487255"/>
                  <a:pt x="2012492" y="1787486"/>
                  <a:pt x="2439015" y="1785705"/>
                </a:cubicBezTo>
                <a:cubicBezTo>
                  <a:pt x="2865538" y="1783925"/>
                  <a:pt x="3220575" y="1480719"/>
                  <a:pt x="3302670" y="1078385"/>
                </a:cubicBezTo>
                <a:lnTo>
                  <a:pt x="3320044" y="905558"/>
                </a:lnTo>
                <a:lnTo>
                  <a:pt x="3321922" y="905558"/>
                </a:lnTo>
                <a:cubicBezTo>
                  <a:pt x="3321922" y="539564"/>
                  <a:pt x="3617810" y="242439"/>
                  <a:pt x="3983801" y="240911"/>
                </a:cubicBezTo>
                <a:cubicBezTo>
                  <a:pt x="4349792" y="239383"/>
                  <a:pt x="4648150" y="534026"/>
                  <a:pt x="4651206" y="900008"/>
                </a:cubicBezTo>
                <a:lnTo>
                  <a:pt x="4651705" y="900004"/>
                </a:lnTo>
                <a:lnTo>
                  <a:pt x="4670825" y="1075460"/>
                </a:lnTo>
                <a:cubicBezTo>
                  <a:pt x="4756276" y="1477094"/>
                  <a:pt x="5113832" y="1777325"/>
                  <a:pt x="5540356" y="1775544"/>
                </a:cubicBezTo>
                <a:cubicBezTo>
                  <a:pt x="5966879" y="1773764"/>
                  <a:pt x="6321915" y="1470558"/>
                  <a:pt x="6404010" y="1068224"/>
                </a:cubicBezTo>
                <a:lnTo>
                  <a:pt x="6421384" y="895397"/>
                </a:lnTo>
                <a:lnTo>
                  <a:pt x="6423262" y="895397"/>
                </a:lnTo>
                <a:cubicBezTo>
                  <a:pt x="6423262" y="529403"/>
                  <a:pt x="6719149" y="232278"/>
                  <a:pt x="7085140" y="230750"/>
                </a:cubicBezTo>
                <a:cubicBezTo>
                  <a:pt x="7451131" y="229222"/>
                  <a:pt x="7749490" y="523865"/>
                  <a:pt x="7752545" y="889847"/>
                </a:cubicBezTo>
                <a:lnTo>
                  <a:pt x="7753045" y="889843"/>
                </a:lnTo>
                <a:lnTo>
                  <a:pt x="7772164" y="1065299"/>
                </a:lnTo>
                <a:cubicBezTo>
                  <a:pt x="7857616" y="1466933"/>
                  <a:pt x="8215172" y="1767163"/>
                  <a:pt x="8641695" y="1765383"/>
                </a:cubicBezTo>
                <a:cubicBezTo>
                  <a:pt x="9068218" y="1763602"/>
                  <a:pt x="9423255" y="1460397"/>
                  <a:pt x="9505350" y="1058063"/>
                </a:cubicBezTo>
                <a:lnTo>
                  <a:pt x="9522724" y="885236"/>
                </a:lnTo>
                <a:lnTo>
                  <a:pt x="9524602" y="885236"/>
                </a:lnTo>
                <a:cubicBezTo>
                  <a:pt x="9524602" y="519242"/>
                  <a:pt x="9820489" y="222117"/>
                  <a:pt x="10186480" y="220589"/>
                </a:cubicBezTo>
                <a:cubicBezTo>
                  <a:pt x="10552471" y="219061"/>
                  <a:pt x="10850829" y="513704"/>
                  <a:pt x="10853885" y="879686"/>
                </a:cubicBezTo>
                <a:lnTo>
                  <a:pt x="10854384" y="879682"/>
                </a:lnTo>
                <a:lnTo>
                  <a:pt x="10873505" y="1055138"/>
                </a:lnTo>
                <a:cubicBezTo>
                  <a:pt x="10958956" y="1456772"/>
                  <a:pt x="11316512" y="1757002"/>
                  <a:pt x="11743035" y="1755222"/>
                </a:cubicBezTo>
                <a:cubicBezTo>
                  <a:pt x="12230490" y="1753187"/>
                  <a:pt x="12624575" y="1357454"/>
                  <a:pt x="12624575" y="869994"/>
                </a:cubicBezTo>
                <a:lnTo>
                  <a:pt x="12403993" y="869994"/>
                </a:lnTo>
                <a:cubicBezTo>
                  <a:pt x="12403993" y="1235988"/>
                  <a:pt x="12108106" y="1533113"/>
                  <a:pt x="11742115" y="1534641"/>
                </a:cubicBezTo>
                <a:cubicBezTo>
                  <a:pt x="11376124" y="1536169"/>
                  <a:pt x="11077766" y="1241526"/>
                  <a:pt x="11074710" y="875544"/>
                </a:cubicBezTo>
                <a:lnTo>
                  <a:pt x="11074211" y="875548"/>
                </a:lnTo>
                <a:lnTo>
                  <a:pt x="11055091" y="700092"/>
                </a:lnTo>
                <a:cubicBezTo>
                  <a:pt x="10969640" y="298458"/>
                  <a:pt x="10612083" y="-1773"/>
                  <a:pt x="10185560" y="8"/>
                </a:cubicBezTo>
                <a:cubicBezTo>
                  <a:pt x="9759037" y="1789"/>
                  <a:pt x="9404000" y="304994"/>
                  <a:pt x="9321906" y="707328"/>
                </a:cubicBezTo>
                <a:lnTo>
                  <a:pt x="9304531" y="880155"/>
                </a:lnTo>
                <a:lnTo>
                  <a:pt x="9302653" y="880155"/>
                </a:lnTo>
                <a:cubicBezTo>
                  <a:pt x="9302653" y="1246149"/>
                  <a:pt x="9006766" y="1543274"/>
                  <a:pt x="8640775" y="1544802"/>
                </a:cubicBezTo>
                <a:cubicBezTo>
                  <a:pt x="8274784" y="1546330"/>
                  <a:pt x="7976426" y="1251687"/>
                  <a:pt x="7973370" y="885705"/>
                </a:cubicBezTo>
                <a:lnTo>
                  <a:pt x="7972871" y="885709"/>
                </a:lnTo>
                <a:lnTo>
                  <a:pt x="7953751" y="710253"/>
                </a:lnTo>
                <a:cubicBezTo>
                  <a:pt x="7868300" y="308619"/>
                  <a:pt x="7510744" y="8388"/>
                  <a:pt x="7084220" y="10169"/>
                </a:cubicBezTo>
                <a:cubicBezTo>
                  <a:pt x="6657697" y="11950"/>
                  <a:pt x="6302661" y="315155"/>
                  <a:pt x="6220566" y="717489"/>
                </a:cubicBezTo>
                <a:lnTo>
                  <a:pt x="6203192" y="890316"/>
                </a:lnTo>
                <a:lnTo>
                  <a:pt x="6201313" y="890316"/>
                </a:lnTo>
                <a:cubicBezTo>
                  <a:pt x="6201313" y="1256310"/>
                  <a:pt x="5905426" y="1553435"/>
                  <a:pt x="5539435" y="1554963"/>
                </a:cubicBezTo>
                <a:cubicBezTo>
                  <a:pt x="5173445" y="1556491"/>
                  <a:pt x="4875087" y="1261848"/>
                  <a:pt x="4872031" y="895866"/>
                </a:cubicBezTo>
                <a:lnTo>
                  <a:pt x="4871532" y="895870"/>
                </a:lnTo>
                <a:lnTo>
                  <a:pt x="4852411" y="720414"/>
                </a:lnTo>
                <a:cubicBezTo>
                  <a:pt x="4766960" y="318780"/>
                  <a:pt x="4409404" y="18549"/>
                  <a:pt x="3982881" y="20330"/>
                </a:cubicBezTo>
                <a:cubicBezTo>
                  <a:pt x="3556358" y="22111"/>
                  <a:pt x="3201321" y="325316"/>
                  <a:pt x="3119226" y="727650"/>
                </a:cubicBezTo>
                <a:lnTo>
                  <a:pt x="3101851" y="900477"/>
                </a:lnTo>
                <a:lnTo>
                  <a:pt x="3099973" y="900477"/>
                </a:lnTo>
                <a:cubicBezTo>
                  <a:pt x="3099973" y="1266471"/>
                  <a:pt x="2804086" y="1563596"/>
                  <a:pt x="2438095" y="1565124"/>
                </a:cubicBezTo>
                <a:cubicBezTo>
                  <a:pt x="2072104" y="1566652"/>
                  <a:pt x="1773746" y="1272009"/>
                  <a:pt x="1770690" y="906027"/>
                </a:cubicBezTo>
                <a:lnTo>
                  <a:pt x="1770191" y="906031"/>
                </a:lnTo>
                <a:lnTo>
                  <a:pt x="1751071" y="730575"/>
                </a:lnTo>
                <a:cubicBezTo>
                  <a:pt x="1665620" y="328941"/>
                  <a:pt x="1308063" y="28710"/>
                  <a:pt x="881540" y="30491"/>
                </a:cubicBezTo>
                <a:cubicBezTo>
                  <a:pt x="394085" y="32526"/>
                  <a:pt x="0" y="428259"/>
                  <a:pt x="0" y="915719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>
              <a:solidFill>
                <a:schemeClr val="tx1"/>
              </a:solidFill>
            </a:endParaRPr>
          </a:p>
        </p:txBody>
      </p:sp>
      <p:grpSp>
        <p:nvGrpSpPr>
          <p:cNvPr id="12" name="Agrupar 11">
            <a:extLst>
              <a:ext uri="{FF2B5EF4-FFF2-40B4-BE49-F238E27FC236}">
                <a16:creationId xmlns:a16="http://schemas.microsoft.com/office/drawing/2014/main" id="{70084E7B-348A-415D-8BA1-1A08BE5F8C10}"/>
              </a:ext>
            </a:extLst>
          </p:cNvPr>
          <p:cNvGrpSpPr/>
          <p:nvPr/>
        </p:nvGrpSpPr>
        <p:grpSpPr>
          <a:xfrm>
            <a:off x="823538" y="615219"/>
            <a:ext cx="780472" cy="692525"/>
            <a:chOff x="3350786" y="866916"/>
            <a:chExt cx="745200" cy="745200"/>
          </a:xfrm>
        </p:grpSpPr>
        <p:sp>
          <p:nvSpPr>
            <p:cNvPr id="73" name="Elipse 72">
              <a:extLst>
                <a:ext uri="{FF2B5EF4-FFF2-40B4-BE49-F238E27FC236}">
                  <a16:creationId xmlns:a16="http://schemas.microsoft.com/office/drawing/2014/main" id="{E4438195-0BBF-41D3-B10F-AE5846B5B958}"/>
                </a:ext>
              </a:extLst>
            </p:cNvPr>
            <p:cNvSpPr/>
            <p:nvPr/>
          </p:nvSpPr>
          <p:spPr>
            <a:xfrm>
              <a:off x="3350786" y="866916"/>
              <a:ext cx="745200" cy="7452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74" name="Forma Livre: Forma 73">
              <a:extLst>
                <a:ext uri="{FF2B5EF4-FFF2-40B4-BE49-F238E27FC236}">
                  <a16:creationId xmlns:a16="http://schemas.microsoft.com/office/drawing/2014/main" id="{84117CE1-9302-47AA-9BBD-14BCCD4AC8E4}"/>
                </a:ext>
              </a:extLst>
            </p:cNvPr>
            <p:cNvSpPr/>
            <p:nvPr/>
          </p:nvSpPr>
          <p:spPr>
            <a:xfrm>
              <a:off x="3430553" y="946683"/>
              <a:ext cx="585665" cy="585665"/>
            </a:xfrm>
            <a:custGeom>
              <a:avLst/>
              <a:gdLst/>
              <a:ahLst/>
              <a:cxnLst/>
              <a:rect l="l" t="t" r="r" b="b"/>
              <a:pathLst>
                <a:path w="1472270" h="1472270">
                  <a:moveTo>
                    <a:pt x="470349" y="305634"/>
                  </a:moveTo>
                  <a:lnTo>
                    <a:pt x="470349" y="464130"/>
                  </a:lnTo>
                  <a:lnTo>
                    <a:pt x="641037" y="464130"/>
                  </a:lnTo>
                  <a:lnTo>
                    <a:pt x="641037" y="1159074"/>
                  </a:lnTo>
                  <a:lnTo>
                    <a:pt x="838547" y="1159074"/>
                  </a:lnTo>
                  <a:lnTo>
                    <a:pt x="838547" y="305634"/>
                  </a:lnTo>
                  <a:close/>
                  <a:moveTo>
                    <a:pt x="736135" y="0"/>
                  </a:moveTo>
                  <a:cubicBezTo>
                    <a:pt x="1142691" y="0"/>
                    <a:pt x="1472270" y="329579"/>
                    <a:pt x="1472270" y="736135"/>
                  </a:cubicBezTo>
                  <a:cubicBezTo>
                    <a:pt x="1472270" y="1142691"/>
                    <a:pt x="1142691" y="1472270"/>
                    <a:pt x="736135" y="1472270"/>
                  </a:cubicBezTo>
                  <a:cubicBezTo>
                    <a:pt x="329579" y="1472270"/>
                    <a:pt x="0" y="1142691"/>
                    <a:pt x="0" y="736135"/>
                  </a:cubicBezTo>
                  <a:cubicBezTo>
                    <a:pt x="0" y="329579"/>
                    <a:pt x="329579" y="0"/>
                    <a:pt x="73613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pt-BR"/>
            </a:p>
          </p:txBody>
        </p:sp>
      </p:grp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AB47B7E1-DC97-4906-A969-173AC5D28B05}"/>
              </a:ext>
            </a:extLst>
          </p:cNvPr>
          <p:cNvGrpSpPr/>
          <p:nvPr/>
        </p:nvGrpSpPr>
        <p:grpSpPr>
          <a:xfrm>
            <a:off x="604201" y="1491622"/>
            <a:ext cx="709289" cy="671609"/>
            <a:chOff x="3369178" y="1834870"/>
            <a:chExt cx="745200" cy="745200"/>
          </a:xfrm>
        </p:grpSpPr>
        <p:sp>
          <p:nvSpPr>
            <p:cNvPr id="71" name="Elipse 70">
              <a:extLst>
                <a:ext uri="{FF2B5EF4-FFF2-40B4-BE49-F238E27FC236}">
                  <a16:creationId xmlns:a16="http://schemas.microsoft.com/office/drawing/2014/main" id="{FCAD936D-3FB9-459C-AC17-3515A10C9C8A}"/>
                </a:ext>
              </a:extLst>
            </p:cNvPr>
            <p:cNvSpPr/>
            <p:nvPr/>
          </p:nvSpPr>
          <p:spPr>
            <a:xfrm>
              <a:off x="3369178" y="1834870"/>
              <a:ext cx="745200" cy="7452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72" name="Forma Livre: Forma 71">
              <a:extLst>
                <a:ext uri="{FF2B5EF4-FFF2-40B4-BE49-F238E27FC236}">
                  <a16:creationId xmlns:a16="http://schemas.microsoft.com/office/drawing/2014/main" id="{A9C46528-A3F1-4906-AEEF-DDA1F3D54DBC}"/>
                </a:ext>
              </a:extLst>
            </p:cNvPr>
            <p:cNvSpPr/>
            <p:nvPr/>
          </p:nvSpPr>
          <p:spPr>
            <a:xfrm>
              <a:off x="3448945" y="1914637"/>
              <a:ext cx="585665" cy="585665"/>
            </a:xfrm>
            <a:custGeom>
              <a:avLst/>
              <a:gdLst/>
              <a:ahLst/>
              <a:cxnLst/>
              <a:rect l="l" t="t" r="r" b="b"/>
              <a:pathLst>
                <a:path w="1472270" h="1472270">
                  <a:moveTo>
                    <a:pt x="724241" y="291004"/>
                  </a:moveTo>
                  <a:cubicBezTo>
                    <a:pt x="648650" y="291004"/>
                    <a:pt x="581594" y="305024"/>
                    <a:pt x="523073" y="333066"/>
                  </a:cubicBezTo>
                  <a:cubicBezTo>
                    <a:pt x="464551" y="361108"/>
                    <a:pt x="418628" y="399919"/>
                    <a:pt x="385303" y="449500"/>
                  </a:cubicBezTo>
                  <a:lnTo>
                    <a:pt x="529169" y="542159"/>
                  </a:lnTo>
                  <a:cubicBezTo>
                    <a:pt x="549489" y="513711"/>
                    <a:pt x="574686" y="492375"/>
                    <a:pt x="604759" y="478151"/>
                  </a:cubicBezTo>
                  <a:cubicBezTo>
                    <a:pt x="634833" y="463927"/>
                    <a:pt x="668564" y="456815"/>
                    <a:pt x="705953" y="456815"/>
                  </a:cubicBezTo>
                  <a:cubicBezTo>
                    <a:pt x="750657" y="456815"/>
                    <a:pt x="784591" y="465959"/>
                    <a:pt x="807756" y="484247"/>
                  </a:cubicBezTo>
                  <a:cubicBezTo>
                    <a:pt x="830921" y="502535"/>
                    <a:pt x="842503" y="528748"/>
                    <a:pt x="842503" y="562885"/>
                  </a:cubicBezTo>
                  <a:cubicBezTo>
                    <a:pt x="842503" y="586457"/>
                    <a:pt x="836407" y="610231"/>
                    <a:pt x="824215" y="634209"/>
                  </a:cubicBezTo>
                  <a:cubicBezTo>
                    <a:pt x="812023" y="658186"/>
                    <a:pt x="788452" y="686837"/>
                    <a:pt x="753502" y="720162"/>
                  </a:cubicBezTo>
                  <a:lnTo>
                    <a:pt x="424318" y="1031058"/>
                  </a:lnTo>
                  <a:lnTo>
                    <a:pt x="424318" y="1159074"/>
                  </a:lnTo>
                  <a:lnTo>
                    <a:pt x="1069274" y="1159074"/>
                  </a:lnTo>
                  <a:lnTo>
                    <a:pt x="1069274" y="998140"/>
                  </a:lnTo>
                  <a:lnTo>
                    <a:pt x="702295" y="998140"/>
                  </a:lnTo>
                  <a:lnTo>
                    <a:pt x="898586" y="812821"/>
                  </a:lnTo>
                  <a:cubicBezTo>
                    <a:pt x="954670" y="760802"/>
                    <a:pt x="992465" y="714473"/>
                    <a:pt x="1011972" y="673833"/>
                  </a:cubicBezTo>
                  <a:cubicBezTo>
                    <a:pt x="1031479" y="633193"/>
                    <a:pt x="1041233" y="589708"/>
                    <a:pt x="1041233" y="543378"/>
                  </a:cubicBezTo>
                  <a:cubicBezTo>
                    <a:pt x="1041233" y="492172"/>
                    <a:pt x="1028025" y="447671"/>
                    <a:pt x="1001609" y="409876"/>
                  </a:cubicBezTo>
                  <a:cubicBezTo>
                    <a:pt x="975193" y="372081"/>
                    <a:pt x="938210" y="342820"/>
                    <a:pt x="890662" y="322093"/>
                  </a:cubicBezTo>
                  <a:cubicBezTo>
                    <a:pt x="843113" y="301367"/>
                    <a:pt x="787639" y="291004"/>
                    <a:pt x="724241" y="291004"/>
                  </a:cubicBezTo>
                  <a:close/>
                  <a:moveTo>
                    <a:pt x="736135" y="0"/>
                  </a:moveTo>
                  <a:cubicBezTo>
                    <a:pt x="1142691" y="0"/>
                    <a:pt x="1472270" y="329579"/>
                    <a:pt x="1472270" y="736135"/>
                  </a:cubicBezTo>
                  <a:cubicBezTo>
                    <a:pt x="1472270" y="1142691"/>
                    <a:pt x="1142691" y="1472270"/>
                    <a:pt x="736135" y="1472270"/>
                  </a:cubicBezTo>
                  <a:cubicBezTo>
                    <a:pt x="329579" y="1472270"/>
                    <a:pt x="0" y="1142691"/>
                    <a:pt x="0" y="736135"/>
                  </a:cubicBezTo>
                  <a:cubicBezTo>
                    <a:pt x="0" y="329579"/>
                    <a:pt x="329579" y="0"/>
                    <a:pt x="73613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pt-BR"/>
            </a:p>
          </p:txBody>
        </p:sp>
      </p:grp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11739E21-0965-4820-A414-C3452D5C7881}"/>
              </a:ext>
            </a:extLst>
          </p:cNvPr>
          <p:cNvGrpSpPr/>
          <p:nvPr/>
        </p:nvGrpSpPr>
        <p:grpSpPr>
          <a:xfrm>
            <a:off x="859130" y="2376300"/>
            <a:ext cx="709289" cy="671610"/>
            <a:chOff x="3345000" y="2808632"/>
            <a:chExt cx="745200" cy="745200"/>
          </a:xfrm>
        </p:grpSpPr>
        <p:sp>
          <p:nvSpPr>
            <p:cNvPr id="69" name="Elipse 68">
              <a:extLst>
                <a:ext uri="{FF2B5EF4-FFF2-40B4-BE49-F238E27FC236}">
                  <a16:creationId xmlns:a16="http://schemas.microsoft.com/office/drawing/2014/main" id="{707A0CD7-61A1-48FF-9DF0-4E50FA57CF37}"/>
                </a:ext>
              </a:extLst>
            </p:cNvPr>
            <p:cNvSpPr/>
            <p:nvPr/>
          </p:nvSpPr>
          <p:spPr>
            <a:xfrm>
              <a:off x="3345000" y="2808632"/>
              <a:ext cx="745200" cy="7452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dirty="0"/>
            </a:p>
          </p:txBody>
        </p:sp>
        <p:sp>
          <p:nvSpPr>
            <p:cNvPr id="70" name="Forma Livre: Forma 69">
              <a:extLst>
                <a:ext uri="{FF2B5EF4-FFF2-40B4-BE49-F238E27FC236}">
                  <a16:creationId xmlns:a16="http://schemas.microsoft.com/office/drawing/2014/main" id="{6D81B51D-481C-42B7-B3C4-52BCC7802D45}"/>
                </a:ext>
              </a:extLst>
            </p:cNvPr>
            <p:cNvSpPr/>
            <p:nvPr/>
          </p:nvSpPr>
          <p:spPr>
            <a:xfrm>
              <a:off x="3424767" y="2888399"/>
              <a:ext cx="585665" cy="585665"/>
            </a:xfrm>
            <a:custGeom>
              <a:avLst/>
              <a:gdLst/>
              <a:ahLst/>
              <a:cxnLst/>
              <a:rect l="l" t="t" r="r" b="b"/>
              <a:pathLst>
                <a:path w="1472270" h="1472270">
                  <a:moveTo>
                    <a:pt x="430152" y="305634"/>
                  </a:moveTo>
                  <a:lnTo>
                    <a:pt x="430152" y="464130"/>
                  </a:lnTo>
                  <a:lnTo>
                    <a:pt x="793473" y="464130"/>
                  </a:lnTo>
                  <a:lnTo>
                    <a:pt x="617909" y="662860"/>
                  </a:lnTo>
                  <a:lnTo>
                    <a:pt x="617909" y="793314"/>
                  </a:lnTo>
                  <a:lnTo>
                    <a:pt x="708129" y="793314"/>
                  </a:lnTo>
                  <a:cubicBezTo>
                    <a:pt x="814606" y="793314"/>
                    <a:pt x="867845" y="828265"/>
                    <a:pt x="867845" y="898165"/>
                  </a:cubicBezTo>
                  <a:cubicBezTo>
                    <a:pt x="867845" y="933116"/>
                    <a:pt x="853621" y="960141"/>
                    <a:pt x="825173" y="979242"/>
                  </a:cubicBezTo>
                  <a:cubicBezTo>
                    <a:pt x="796725" y="998343"/>
                    <a:pt x="757710" y="1007893"/>
                    <a:pt x="708129" y="1007893"/>
                  </a:cubicBezTo>
                  <a:cubicBezTo>
                    <a:pt x="663425" y="1007893"/>
                    <a:pt x="619737" y="1001188"/>
                    <a:pt x="577065" y="987777"/>
                  </a:cubicBezTo>
                  <a:cubicBezTo>
                    <a:pt x="534393" y="974365"/>
                    <a:pt x="496801" y="955468"/>
                    <a:pt x="464289" y="931084"/>
                  </a:cubicBezTo>
                  <a:lnTo>
                    <a:pt x="387480" y="1082265"/>
                  </a:lnTo>
                  <a:cubicBezTo>
                    <a:pt x="428120" y="1111525"/>
                    <a:pt x="477497" y="1134081"/>
                    <a:pt x="535613" y="1149930"/>
                  </a:cubicBezTo>
                  <a:cubicBezTo>
                    <a:pt x="593728" y="1165780"/>
                    <a:pt x="652859" y="1173705"/>
                    <a:pt x="713006" y="1173705"/>
                  </a:cubicBezTo>
                  <a:cubicBezTo>
                    <a:pt x="790222" y="1173705"/>
                    <a:pt x="855449" y="1161106"/>
                    <a:pt x="908688" y="1135909"/>
                  </a:cubicBezTo>
                  <a:cubicBezTo>
                    <a:pt x="961926" y="1110713"/>
                    <a:pt x="1001550" y="1077185"/>
                    <a:pt x="1027560" y="1035325"/>
                  </a:cubicBezTo>
                  <a:cubicBezTo>
                    <a:pt x="1053569" y="993466"/>
                    <a:pt x="1066574" y="947746"/>
                    <a:pt x="1066574" y="898165"/>
                  </a:cubicBezTo>
                  <a:cubicBezTo>
                    <a:pt x="1066574" y="833954"/>
                    <a:pt x="1046661" y="780106"/>
                    <a:pt x="1006833" y="736621"/>
                  </a:cubicBezTo>
                  <a:cubicBezTo>
                    <a:pt x="967006" y="693137"/>
                    <a:pt x="909704" y="665298"/>
                    <a:pt x="834926" y="653106"/>
                  </a:cubicBezTo>
                  <a:lnTo>
                    <a:pt x="1027560" y="433650"/>
                  </a:lnTo>
                  <a:lnTo>
                    <a:pt x="1027560" y="305634"/>
                  </a:lnTo>
                  <a:close/>
                  <a:moveTo>
                    <a:pt x="736135" y="0"/>
                  </a:moveTo>
                  <a:cubicBezTo>
                    <a:pt x="1142691" y="0"/>
                    <a:pt x="1472270" y="329579"/>
                    <a:pt x="1472270" y="736135"/>
                  </a:cubicBezTo>
                  <a:cubicBezTo>
                    <a:pt x="1472270" y="1142691"/>
                    <a:pt x="1142691" y="1472270"/>
                    <a:pt x="736135" y="1472270"/>
                  </a:cubicBezTo>
                  <a:cubicBezTo>
                    <a:pt x="329579" y="1472270"/>
                    <a:pt x="0" y="1142691"/>
                    <a:pt x="0" y="736135"/>
                  </a:cubicBezTo>
                  <a:cubicBezTo>
                    <a:pt x="0" y="329579"/>
                    <a:pt x="329579" y="0"/>
                    <a:pt x="73613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pt-BR"/>
            </a:p>
          </p:txBody>
        </p:sp>
      </p:grpSp>
      <p:grpSp>
        <p:nvGrpSpPr>
          <p:cNvPr id="35" name="Agrupar 34">
            <a:extLst>
              <a:ext uri="{FF2B5EF4-FFF2-40B4-BE49-F238E27FC236}">
                <a16:creationId xmlns:a16="http://schemas.microsoft.com/office/drawing/2014/main" id="{247966E3-831A-4DC9-AF60-AF50B40E1C7C}"/>
              </a:ext>
            </a:extLst>
          </p:cNvPr>
          <p:cNvGrpSpPr/>
          <p:nvPr/>
        </p:nvGrpSpPr>
        <p:grpSpPr>
          <a:xfrm>
            <a:off x="548528" y="3212738"/>
            <a:ext cx="764961" cy="736671"/>
            <a:chOff x="3366894" y="3794660"/>
            <a:chExt cx="745831" cy="745831"/>
          </a:xfrm>
        </p:grpSpPr>
        <p:sp>
          <p:nvSpPr>
            <p:cNvPr id="67" name="Elipse 66">
              <a:extLst>
                <a:ext uri="{FF2B5EF4-FFF2-40B4-BE49-F238E27FC236}">
                  <a16:creationId xmlns:a16="http://schemas.microsoft.com/office/drawing/2014/main" id="{3864AB6D-B723-4507-BBEE-1E61A3374869}"/>
                </a:ext>
              </a:extLst>
            </p:cNvPr>
            <p:cNvSpPr/>
            <p:nvPr/>
          </p:nvSpPr>
          <p:spPr>
            <a:xfrm>
              <a:off x="3366894" y="3794660"/>
              <a:ext cx="745831" cy="745831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68" name="Forma Livre: Forma 67">
              <a:extLst>
                <a:ext uri="{FF2B5EF4-FFF2-40B4-BE49-F238E27FC236}">
                  <a16:creationId xmlns:a16="http://schemas.microsoft.com/office/drawing/2014/main" id="{B97C3A5E-9C80-4751-9E68-96801655E9AC}"/>
                </a:ext>
              </a:extLst>
            </p:cNvPr>
            <p:cNvSpPr/>
            <p:nvPr/>
          </p:nvSpPr>
          <p:spPr>
            <a:xfrm>
              <a:off x="3449590" y="3879214"/>
              <a:ext cx="586161" cy="586161"/>
            </a:xfrm>
            <a:custGeom>
              <a:avLst/>
              <a:gdLst/>
              <a:ahLst/>
              <a:cxnLst/>
              <a:rect l="l" t="t" r="r" b="b"/>
              <a:pathLst>
                <a:path w="1472270" h="1472270">
                  <a:moveTo>
                    <a:pt x="678425" y="256939"/>
                  </a:moveTo>
                  <a:lnTo>
                    <a:pt x="276089" y="798264"/>
                  </a:lnTo>
                  <a:lnTo>
                    <a:pt x="276089" y="931157"/>
                  </a:lnTo>
                  <a:lnTo>
                    <a:pt x="735728" y="931157"/>
                  </a:lnTo>
                  <a:lnTo>
                    <a:pt x="735728" y="1110379"/>
                  </a:lnTo>
                  <a:lnTo>
                    <a:pt x="928361" y="1110379"/>
                  </a:lnTo>
                  <a:lnTo>
                    <a:pt x="928361" y="931157"/>
                  </a:lnTo>
                  <a:lnTo>
                    <a:pt x="1067350" y="931157"/>
                  </a:lnTo>
                  <a:lnTo>
                    <a:pt x="1067350" y="770222"/>
                  </a:lnTo>
                  <a:lnTo>
                    <a:pt x="928361" y="770222"/>
                  </a:lnTo>
                  <a:lnTo>
                    <a:pt x="928361" y="610507"/>
                  </a:lnTo>
                  <a:lnTo>
                    <a:pt x="741824" y="610507"/>
                  </a:lnTo>
                  <a:lnTo>
                    <a:pt x="741824" y="770222"/>
                  </a:lnTo>
                  <a:lnTo>
                    <a:pt x="512614" y="770222"/>
                  </a:lnTo>
                  <a:lnTo>
                    <a:pt x="885689" y="256939"/>
                  </a:lnTo>
                  <a:close/>
                  <a:moveTo>
                    <a:pt x="736135" y="0"/>
                  </a:moveTo>
                  <a:cubicBezTo>
                    <a:pt x="1142691" y="0"/>
                    <a:pt x="1472270" y="329579"/>
                    <a:pt x="1472270" y="736135"/>
                  </a:cubicBezTo>
                  <a:cubicBezTo>
                    <a:pt x="1472270" y="1142691"/>
                    <a:pt x="1142691" y="1472270"/>
                    <a:pt x="736135" y="1472270"/>
                  </a:cubicBezTo>
                  <a:cubicBezTo>
                    <a:pt x="329579" y="1472270"/>
                    <a:pt x="0" y="1142691"/>
                    <a:pt x="0" y="736135"/>
                  </a:cubicBezTo>
                  <a:cubicBezTo>
                    <a:pt x="0" y="329579"/>
                    <a:pt x="329579" y="0"/>
                    <a:pt x="73613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pt-BR"/>
            </a:p>
          </p:txBody>
        </p:sp>
      </p:grpSp>
      <p:cxnSp>
        <p:nvCxnSpPr>
          <p:cNvPr id="65" name="Conector reto 64">
            <a:extLst>
              <a:ext uri="{FF2B5EF4-FFF2-40B4-BE49-F238E27FC236}">
                <a16:creationId xmlns:a16="http://schemas.microsoft.com/office/drawing/2014/main" id="{360B1DBE-DF82-4F29-B786-F3C6F6613CD7}"/>
              </a:ext>
            </a:extLst>
          </p:cNvPr>
          <p:cNvCxnSpPr>
            <a:cxnSpLocks/>
          </p:cNvCxnSpPr>
          <p:nvPr/>
        </p:nvCxnSpPr>
        <p:spPr>
          <a:xfrm>
            <a:off x="1866064" y="718083"/>
            <a:ext cx="0" cy="614914"/>
          </a:xfrm>
          <a:prstGeom prst="line">
            <a:avLst/>
          </a:prstGeom>
          <a:ln w="57150" cap="rnd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" name="Agrupar 35">
            <a:extLst>
              <a:ext uri="{FF2B5EF4-FFF2-40B4-BE49-F238E27FC236}">
                <a16:creationId xmlns:a16="http://schemas.microsoft.com/office/drawing/2014/main" id="{70C2E1E0-BFEE-4780-8F69-376FE56268AD}"/>
              </a:ext>
            </a:extLst>
          </p:cNvPr>
          <p:cNvGrpSpPr/>
          <p:nvPr/>
        </p:nvGrpSpPr>
        <p:grpSpPr>
          <a:xfrm>
            <a:off x="798444" y="4093561"/>
            <a:ext cx="780472" cy="708643"/>
            <a:chOff x="3332895" y="4779240"/>
            <a:chExt cx="745831" cy="745831"/>
          </a:xfrm>
        </p:grpSpPr>
        <p:sp>
          <p:nvSpPr>
            <p:cNvPr id="86" name="Elipse 85">
              <a:extLst>
                <a:ext uri="{FF2B5EF4-FFF2-40B4-BE49-F238E27FC236}">
                  <a16:creationId xmlns:a16="http://schemas.microsoft.com/office/drawing/2014/main" id="{0298AE99-E41C-4EFE-920D-E949ED73C6B4}"/>
                </a:ext>
              </a:extLst>
            </p:cNvPr>
            <p:cNvSpPr/>
            <p:nvPr/>
          </p:nvSpPr>
          <p:spPr>
            <a:xfrm>
              <a:off x="3332895" y="4779240"/>
              <a:ext cx="745831" cy="745831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93" name="Forma Livre: Forma 92">
              <a:extLst>
                <a:ext uri="{FF2B5EF4-FFF2-40B4-BE49-F238E27FC236}">
                  <a16:creationId xmlns:a16="http://schemas.microsoft.com/office/drawing/2014/main" id="{D1B54584-CAD2-4119-A12C-9DC48431EAA0}"/>
                </a:ext>
              </a:extLst>
            </p:cNvPr>
            <p:cNvSpPr/>
            <p:nvPr/>
          </p:nvSpPr>
          <p:spPr>
            <a:xfrm>
              <a:off x="3401778" y="4848123"/>
              <a:ext cx="608064" cy="608064"/>
            </a:xfrm>
            <a:custGeom>
              <a:avLst/>
              <a:gdLst/>
              <a:ahLst/>
              <a:cxnLst/>
              <a:rect l="l" t="t" r="r" b="b"/>
              <a:pathLst>
                <a:path w="608064" h="608064">
                  <a:moveTo>
                    <a:pt x="197069" y="101588"/>
                  </a:moveTo>
                  <a:lnTo>
                    <a:pt x="176838" y="323006"/>
                  </a:lnTo>
                  <a:lnTo>
                    <a:pt x="277431" y="323006"/>
                  </a:lnTo>
                  <a:cubicBezTo>
                    <a:pt x="311150" y="323006"/>
                    <a:pt x="334846" y="327314"/>
                    <a:pt x="348521" y="335931"/>
                  </a:cubicBezTo>
                  <a:cubicBezTo>
                    <a:pt x="362196" y="344548"/>
                    <a:pt x="369033" y="357286"/>
                    <a:pt x="369033" y="374146"/>
                  </a:cubicBezTo>
                  <a:cubicBezTo>
                    <a:pt x="369033" y="390256"/>
                    <a:pt x="362477" y="402806"/>
                    <a:pt x="349364" y="411798"/>
                  </a:cubicBezTo>
                  <a:cubicBezTo>
                    <a:pt x="336251" y="420790"/>
                    <a:pt x="318268" y="425285"/>
                    <a:pt x="295414" y="425285"/>
                  </a:cubicBezTo>
                  <a:cubicBezTo>
                    <a:pt x="274809" y="425285"/>
                    <a:pt x="254765" y="422194"/>
                    <a:pt x="235283" y="416013"/>
                  </a:cubicBezTo>
                  <a:cubicBezTo>
                    <a:pt x="215801" y="409831"/>
                    <a:pt x="198567" y="401120"/>
                    <a:pt x="183581" y="389881"/>
                  </a:cubicBezTo>
                  <a:lnTo>
                    <a:pt x="147615" y="459566"/>
                  </a:lnTo>
                  <a:cubicBezTo>
                    <a:pt x="166347" y="473053"/>
                    <a:pt x="189107" y="483450"/>
                    <a:pt x="215895" y="490755"/>
                  </a:cubicBezTo>
                  <a:cubicBezTo>
                    <a:pt x="242682" y="498061"/>
                    <a:pt x="269938" y="501714"/>
                    <a:pt x="297662" y="501714"/>
                  </a:cubicBezTo>
                  <a:cubicBezTo>
                    <a:pt x="333629" y="501714"/>
                    <a:pt x="363882" y="495813"/>
                    <a:pt x="388421" y="484012"/>
                  </a:cubicBezTo>
                  <a:cubicBezTo>
                    <a:pt x="412961" y="472210"/>
                    <a:pt x="431225" y="456475"/>
                    <a:pt x="443214" y="436806"/>
                  </a:cubicBezTo>
                  <a:cubicBezTo>
                    <a:pt x="455202" y="417137"/>
                    <a:pt x="461197" y="395313"/>
                    <a:pt x="461197" y="371336"/>
                  </a:cubicBezTo>
                  <a:cubicBezTo>
                    <a:pt x="461197" y="334245"/>
                    <a:pt x="447991" y="304648"/>
                    <a:pt x="421578" y="282544"/>
                  </a:cubicBezTo>
                  <a:cubicBezTo>
                    <a:pt x="395165" y="260439"/>
                    <a:pt x="354234" y="249387"/>
                    <a:pt x="298786" y="249387"/>
                  </a:cubicBezTo>
                  <a:lnTo>
                    <a:pt x="266754" y="249387"/>
                  </a:lnTo>
                  <a:lnTo>
                    <a:pt x="272935" y="174644"/>
                  </a:lnTo>
                  <a:lnTo>
                    <a:pt x="437032" y="174644"/>
                  </a:lnTo>
                  <a:lnTo>
                    <a:pt x="437032" y="101588"/>
                  </a:lnTo>
                  <a:close/>
                  <a:moveTo>
                    <a:pt x="304032" y="0"/>
                  </a:moveTo>
                  <a:cubicBezTo>
                    <a:pt x="471944" y="0"/>
                    <a:pt x="608064" y="136120"/>
                    <a:pt x="608064" y="304032"/>
                  </a:cubicBezTo>
                  <a:cubicBezTo>
                    <a:pt x="608064" y="471944"/>
                    <a:pt x="471944" y="608064"/>
                    <a:pt x="304032" y="608064"/>
                  </a:cubicBezTo>
                  <a:cubicBezTo>
                    <a:pt x="136120" y="608064"/>
                    <a:pt x="0" y="471944"/>
                    <a:pt x="0" y="304032"/>
                  </a:cubicBezTo>
                  <a:cubicBezTo>
                    <a:pt x="0" y="136120"/>
                    <a:pt x="136120" y="0"/>
                    <a:pt x="30403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pt-BR"/>
            </a:p>
          </p:txBody>
        </p:sp>
      </p:grpSp>
      <p:grpSp>
        <p:nvGrpSpPr>
          <p:cNvPr id="37" name="Agrupar 36">
            <a:extLst>
              <a:ext uri="{FF2B5EF4-FFF2-40B4-BE49-F238E27FC236}">
                <a16:creationId xmlns:a16="http://schemas.microsoft.com/office/drawing/2014/main" id="{39432D4C-A989-40A9-9D74-F4F9BE8EA4C0}"/>
              </a:ext>
            </a:extLst>
          </p:cNvPr>
          <p:cNvGrpSpPr/>
          <p:nvPr/>
        </p:nvGrpSpPr>
        <p:grpSpPr>
          <a:xfrm>
            <a:off x="604201" y="4974713"/>
            <a:ext cx="727272" cy="712170"/>
            <a:chOff x="3366894" y="5751476"/>
            <a:chExt cx="745831" cy="745831"/>
          </a:xfrm>
        </p:grpSpPr>
        <p:sp>
          <p:nvSpPr>
            <p:cNvPr id="89" name="Elipse 88">
              <a:extLst>
                <a:ext uri="{FF2B5EF4-FFF2-40B4-BE49-F238E27FC236}">
                  <a16:creationId xmlns:a16="http://schemas.microsoft.com/office/drawing/2014/main" id="{E3FE86DF-1223-49FF-A55B-C1D29E897948}"/>
                </a:ext>
              </a:extLst>
            </p:cNvPr>
            <p:cNvSpPr/>
            <p:nvPr/>
          </p:nvSpPr>
          <p:spPr>
            <a:xfrm>
              <a:off x="3366894" y="5751476"/>
              <a:ext cx="745831" cy="745831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94" name="Forma Livre: Forma 93">
              <a:extLst>
                <a:ext uri="{FF2B5EF4-FFF2-40B4-BE49-F238E27FC236}">
                  <a16:creationId xmlns:a16="http://schemas.microsoft.com/office/drawing/2014/main" id="{B7CAC918-30D5-4738-A173-DD5686FCB302}"/>
                </a:ext>
              </a:extLst>
            </p:cNvPr>
            <p:cNvSpPr/>
            <p:nvPr/>
          </p:nvSpPr>
          <p:spPr>
            <a:xfrm>
              <a:off x="3435777" y="5820359"/>
              <a:ext cx="608064" cy="608064"/>
            </a:xfrm>
            <a:custGeom>
              <a:avLst/>
              <a:gdLst/>
              <a:ahLst/>
              <a:cxnLst/>
              <a:rect l="l" t="t" r="r" b="b"/>
              <a:pathLst>
                <a:path w="608064" h="608064">
                  <a:moveTo>
                    <a:pt x="303398" y="316262"/>
                  </a:moveTo>
                  <a:cubicBezTo>
                    <a:pt x="323629" y="316262"/>
                    <a:pt x="339832" y="321601"/>
                    <a:pt x="352008" y="332278"/>
                  </a:cubicBezTo>
                  <a:cubicBezTo>
                    <a:pt x="364185" y="342956"/>
                    <a:pt x="370273" y="357286"/>
                    <a:pt x="370273" y="375270"/>
                  </a:cubicBezTo>
                  <a:cubicBezTo>
                    <a:pt x="370273" y="393253"/>
                    <a:pt x="364185" y="407489"/>
                    <a:pt x="352008" y="417980"/>
                  </a:cubicBezTo>
                  <a:cubicBezTo>
                    <a:pt x="339832" y="428470"/>
                    <a:pt x="324003" y="433715"/>
                    <a:pt x="304522" y="433715"/>
                  </a:cubicBezTo>
                  <a:cubicBezTo>
                    <a:pt x="283166" y="433715"/>
                    <a:pt x="266307" y="428283"/>
                    <a:pt x="253944" y="417418"/>
                  </a:cubicBezTo>
                  <a:cubicBezTo>
                    <a:pt x="241580" y="406553"/>
                    <a:pt x="235399" y="392503"/>
                    <a:pt x="235399" y="375270"/>
                  </a:cubicBezTo>
                  <a:cubicBezTo>
                    <a:pt x="235399" y="358036"/>
                    <a:pt x="241768" y="343893"/>
                    <a:pt x="254506" y="332840"/>
                  </a:cubicBezTo>
                  <a:cubicBezTo>
                    <a:pt x="267244" y="321788"/>
                    <a:pt x="283541" y="316262"/>
                    <a:pt x="303398" y="316262"/>
                  </a:cubicBezTo>
                  <a:close/>
                  <a:moveTo>
                    <a:pt x="334306" y="94844"/>
                  </a:moveTo>
                  <a:cubicBezTo>
                    <a:pt x="294593" y="94844"/>
                    <a:pt x="259657" y="103086"/>
                    <a:pt x="229498" y="119571"/>
                  </a:cubicBezTo>
                  <a:cubicBezTo>
                    <a:pt x="199339" y="136056"/>
                    <a:pt x="175829" y="160220"/>
                    <a:pt x="158970" y="192066"/>
                  </a:cubicBezTo>
                  <a:cubicBezTo>
                    <a:pt x="142111" y="223911"/>
                    <a:pt x="133681" y="262125"/>
                    <a:pt x="133681" y="306709"/>
                  </a:cubicBezTo>
                  <a:cubicBezTo>
                    <a:pt x="133681" y="369275"/>
                    <a:pt x="149229" y="417418"/>
                    <a:pt x="180325" y="451136"/>
                  </a:cubicBezTo>
                  <a:cubicBezTo>
                    <a:pt x="211421" y="484855"/>
                    <a:pt x="254506" y="501714"/>
                    <a:pt x="309579" y="501714"/>
                  </a:cubicBezTo>
                  <a:cubicBezTo>
                    <a:pt x="337303" y="501714"/>
                    <a:pt x="362499" y="496375"/>
                    <a:pt x="385165" y="485698"/>
                  </a:cubicBezTo>
                  <a:cubicBezTo>
                    <a:pt x="407831" y="475020"/>
                    <a:pt x="425721" y="459753"/>
                    <a:pt x="438834" y="439897"/>
                  </a:cubicBezTo>
                  <a:cubicBezTo>
                    <a:pt x="451946" y="420040"/>
                    <a:pt x="458503" y="396999"/>
                    <a:pt x="458503" y="370774"/>
                  </a:cubicBezTo>
                  <a:cubicBezTo>
                    <a:pt x="458503" y="346422"/>
                    <a:pt x="452508" y="324973"/>
                    <a:pt x="440519" y="306428"/>
                  </a:cubicBezTo>
                  <a:cubicBezTo>
                    <a:pt x="428531" y="287882"/>
                    <a:pt x="412233" y="273552"/>
                    <a:pt x="391628" y="263437"/>
                  </a:cubicBezTo>
                  <a:cubicBezTo>
                    <a:pt x="371022" y="253321"/>
                    <a:pt x="348168" y="248263"/>
                    <a:pt x="323067" y="248263"/>
                  </a:cubicBezTo>
                  <a:cubicBezTo>
                    <a:pt x="281481" y="248263"/>
                    <a:pt x="249073" y="259877"/>
                    <a:pt x="225845" y="283106"/>
                  </a:cubicBezTo>
                  <a:cubicBezTo>
                    <a:pt x="227344" y="246015"/>
                    <a:pt x="237834" y="217729"/>
                    <a:pt x="257316" y="198247"/>
                  </a:cubicBezTo>
                  <a:cubicBezTo>
                    <a:pt x="276797" y="178766"/>
                    <a:pt x="303210" y="169025"/>
                    <a:pt x="336554" y="169025"/>
                  </a:cubicBezTo>
                  <a:cubicBezTo>
                    <a:pt x="366151" y="169025"/>
                    <a:pt x="390691" y="175581"/>
                    <a:pt x="410173" y="188694"/>
                  </a:cubicBezTo>
                  <a:lnTo>
                    <a:pt x="443891" y="121819"/>
                  </a:lnTo>
                  <a:cubicBezTo>
                    <a:pt x="430404" y="113202"/>
                    <a:pt x="414013" y="106552"/>
                    <a:pt x="394718" y="101869"/>
                  </a:cubicBezTo>
                  <a:cubicBezTo>
                    <a:pt x="375424" y="97186"/>
                    <a:pt x="355287" y="94844"/>
                    <a:pt x="334306" y="94844"/>
                  </a:cubicBezTo>
                  <a:close/>
                  <a:moveTo>
                    <a:pt x="304032" y="0"/>
                  </a:moveTo>
                  <a:cubicBezTo>
                    <a:pt x="471944" y="0"/>
                    <a:pt x="608064" y="136120"/>
                    <a:pt x="608064" y="304032"/>
                  </a:cubicBezTo>
                  <a:cubicBezTo>
                    <a:pt x="608064" y="471944"/>
                    <a:pt x="471944" y="608064"/>
                    <a:pt x="304032" y="608064"/>
                  </a:cubicBezTo>
                  <a:cubicBezTo>
                    <a:pt x="136120" y="608064"/>
                    <a:pt x="0" y="471944"/>
                    <a:pt x="0" y="304032"/>
                  </a:cubicBezTo>
                  <a:cubicBezTo>
                    <a:pt x="0" y="136120"/>
                    <a:pt x="136120" y="0"/>
                    <a:pt x="30403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pt-BR"/>
            </a:p>
          </p:txBody>
        </p:sp>
      </p:grpSp>
      <p:sp>
        <p:nvSpPr>
          <p:cNvPr id="95" name="CaixaDeTexto 94">
            <a:extLst>
              <a:ext uri="{FF2B5EF4-FFF2-40B4-BE49-F238E27FC236}">
                <a16:creationId xmlns:a16="http://schemas.microsoft.com/office/drawing/2014/main" id="{EA146AA0-2C3D-452E-9468-98DE1791423E}"/>
              </a:ext>
            </a:extLst>
          </p:cNvPr>
          <p:cNvSpPr txBox="1"/>
          <p:nvPr/>
        </p:nvSpPr>
        <p:spPr>
          <a:xfrm>
            <a:off x="2133535" y="1571698"/>
            <a:ext cx="77439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Kalil, A. et al., (2018). Sepsis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risk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assessment: a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retrospective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analysis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after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a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cognitive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risk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management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robot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(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Robot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Laura®)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implementation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in a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clinical-surgical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</a:t>
            </a:r>
            <a:r>
              <a:rPr lang="pt-BR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unit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. </a:t>
            </a:r>
            <a:r>
              <a:rPr lang="pt-BR" sz="1400" i="1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Research</a:t>
            </a:r>
            <a:r>
              <a:rPr lang="pt-BR" sz="1400" i="1" dirty="0">
                <a:solidFill>
                  <a:srgbClr val="5E5E5E"/>
                </a:solidFill>
                <a:latin typeface="Montserrat Medium" panose="00000600000000000000" pitchFamily="2" charset="0"/>
              </a:rPr>
              <a:t> </a:t>
            </a:r>
            <a:r>
              <a:rPr lang="pt-BR" sz="1400" i="1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on</a:t>
            </a:r>
            <a:r>
              <a:rPr lang="pt-BR" sz="1400" i="1" dirty="0">
                <a:solidFill>
                  <a:srgbClr val="5E5E5E"/>
                </a:solidFill>
                <a:latin typeface="Montserrat Medium" panose="00000600000000000000" pitchFamily="2" charset="0"/>
              </a:rPr>
              <a:t> </a:t>
            </a:r>
            <a:r>
              <a:rPr lang="pt-BR" sz="1400" i="1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Biomedical</a:t>
            </a:r>
            <a:r>
              <a:rPr lang="pt-BR" sz="1400" i="1" dirty="0">
                <a:solidFill>
                  <a:srgbClr val="5E5E5E"/>
                </a:solidFill>
                <a:latin typeface="Montserrat Medium" panose="00000600000000000000" pitchFamily="2" charset="0"/>
              </a:rPr>
              <a:t> </a:t>
            </a:r>
            <a:r>
              <a:rPr lang="pt-BR" sz="1400" i="1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Engineering</a:t>
            </a:r>
            <a:r>
              <a:rPr lang="pt-BR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, 34(4), pp. 310-316.</a:t>
            </a:r>
          </a:p>
        </p:txBody>
      </p:sp>
      <p:cxnSp>
        <p:nvCxnSpPr>
          <p:cNvPr id="96" name="Conector reto 95">
            <a:extLst>
              <a:ext uri="{FF2B5EF4-FFF2-40B4-BE49-F238E27FC236}">
                <a16:creationId xmlns:a16="http://schemas.microsoft.com/office/drawing/2014/main" id="{514AC3BE-2539-491A-A32B-B415E8895E0D}"/>
              </a:ext>
            </a:extLst>
          </p:cNvPr>
          <p:cNvCxnSpPr>
            <a:cxnSpLocks/>
          </p:cNvCxnSpPr>
          <p:nvPr/>
        </p:nvCxnSpPr>
        <p:spPr>
          <a:xfrm>
            <a:off x="2081562" y="1593821"/>
            <a:ext cx="0" cy="614914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CaixaDeTexto 96">
            <a:extLst>
              <a:ext uri="{FF2B5EF4-FFF2-40B4-BE49-F238E27FC236}">
                <a16:creationId xmlns:a16="http://schemas.microsoft.com/office/drawing/2014/main" id="{1BF76968-BA47-4073-BFF0-162C36CF13D8}"/>
              </a:ext>
            </a:extLst>
          </p:cNvPr>
          <p:cNvSpPr txBox="1"/>
          <p:nvPr/>
        </p:nvSpPr>
        <p:spPr>
          <a:xfrm>
            <a:off x="1858813" y="2482306"/>
            <a:ext cx="77439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Morales, H., Guedes, M., Silva, J. &amp; </a:t>
            </a:r>
            <a:r>
              <a:rPr lang="en-US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Massuda</a:t>
            </a:r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, A., 2021. COVID-19 in Brazil—Preliminary Analysis of Response Supported by Artificial Intelligence in Municipalities. </a:t>
            </a:r>
            <a:r>
              <a:rPr lang="en-US" sz="1400" i="1" dirty="0">
                <a:solidFill>
                  <a:srgbClr val="5E5E5E"/>
                </a:solidFill>
                <a:latin typeface="Montserrat Medium" panose="00000600000000000000" pitchFamily="2" charset="0"/>
              </a:rPr>
              <a:t>Frontiers in Digital Health</a:t>
            </a:r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, Volume 3, e648585.</a:t>
            </a:r>
            <a:endParaRPr lang="pt-BR" sz="1400" dirty="0">
              <a:solidFill>
                <a:srgbClr val="5E5E5E"/>
              </a:solidFill>
              <a:latin typeface="Montserrat Medium" panose="00000600000000000000" pitchFamily="2" charset="0"/>
            </a:endParaRPr>
          </a:p>
        </p:txBody>
      </p:sp>
      <p:cxnSp>
        <p:nvCxnSpPr>
          <p:cNvPr id="98" name="Conector reto 97">
            <a:extLst>
              <a:ext uri="{FF2B5EF4-FFF2-40B4-BE49-F238E27FC236}">
                <a16:creationId xmlns:a16="http://schemas.microsoft.com/office/drawing/2014/main" id="{02F52244-4D62-403C-A408-00FC5669C8A2}"/>
              </a:ext>
            </a:extLst>
          </p:cNvPr>
          <p:cNvCxnSpPr>
            <a:cxnSpLocks/>
          </p:cNvCxnSpPr>
          <p:nvPr/>
        </p:nvCxnSpPr>
        <p:spPr>
          <a:xfrm>
            <a:off x="1806840" y="2431459"/>
            <a:ext cx="0" cy="614914"/>
          </a:xfrm>
          <a:prstGeom prst="line">
            <a:avLst/>
          </a:prstGeom>
          <a:ln w="5715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CaixaDeTexto 98">
            <a:extLst>
              <a:ext uri="{FF2B5EF4-FFF2-40B4-BE49-F238E27FC236}">
                <a16:creationId xmlns:a16="http://schemas.microsoft.com/office/drawing/2014/main" id="{EDFD4D3D-438D-4A81-8292-4B5EF3F36B43}"/>
              </a:ext>
            </a:extLst>
          </p:cNvPr>
          <p:cNvSpPr txBox="1"/>
          <p:nvPr/>
        </p:nvSpPr>
        <p:spPr>
          <a:xfrm>
            <a:off x="2112411" y="3394874"/>
            <a:ext cx="7743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© ROBÔ LAURA, (2022). </a:t>
            </a:r>
            <a:r>
              <a:rPr lang="en-US" sz="1400" i="1" dirty="0">
                <a:solidFill>
                  <a:srgbClr val="5E5E5E"/>
                </a:solidFill>
                <a:latin typeface="Montserrat Medium" panose="00000600000000000000" pitchFamily="2" charset="0"/>
              </a:rPr>
              <a:t>LAURA</a:t>
            </a:r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. [Online]  Available at: https://laura-br.com/en/ [Accessed on 6 March 2022].</a:t>
            </a:r>
          </a:p>
        </p:txBody>
      </p:sp>
      <p:cxnSp>
        <p:nvCxnSpPr>
          <p:cNvPr id="100" name="Conector reto 99">
            <a:extLst>
              <a:ext uri="{FF2B5EF4-FFF2-40B4-BE49-F238E27FC236}">
                <a16:creationId xmlns:a16="http://schemas.microsoft.com/office/drawing/2014/main" id="{9A9289D8-E4A5-4B42-86B3-84656B43C7F1}"/>
              </a:ext>
            </a:extLst>
          </p:cNvPr>
          <p:cNvCxnSpPr>
            <a:cxnSpLocks/>
          </p:cNvCxnSpPr>
          <p:nvPr/>
        </p:nvCxnSpPr>
        <p:spPr>
          <a:xfrm>
            <a:off x="2060438" y="3364347"/>
            <a:ext cx="0" cy="614914"/>
          </a:xfrm>
          <a:prstGeom prst="line">
            <a:avLst/>
          </a:prstGeom>
          <a:ln w="57150" cap="rnd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CaixaDeTexto 100">
            <a:extLst>
              <a:ext uri="{FF2B5EF4-FFF2-40B4-BE49-F238E27FC236}">
                <a16:creationId xmlns:a16="http://schemas.microsoft.com/office/drawing/2014/main" id="{174FF4AF-D864-4CD8-8511-CAA8F61C19CE}"/>
              </a:ext>
            </a:extLst>
          </p:cNvPr>
          <p:cNvSpPr txBox="1"/>
          <p:nvPr/>
        </p:nvSpPr>
        <p:spPr>
          <a:xfrm>
            <a:off x="1856739" y="4207112"/>
            <a:ext cx="77439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Tupinambá, R., (2018). </a:t>
            </a:r>
            <a:r>
              <a:rPr lang="en-US" sz="1400" i="1" dirty="0">
                <a:solidFill>
                  <a:srgbClr val="5E5E5E"/>
                </a:solidFill>
                <a:latin typeface="Montserrat Medium" panose="00000600000000000000" pitchFamily="2" charset="0"/>
              </a:rPr>
              <a:t>CRYPTO ID</a:t>
            </a:r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. [Online]  Available at: https://cryptoid.com.br/banco-de-noticias/30283-sonho-de-laura-robolaura-o-algoritimo-da-vida-surpreende-a-sepse/[Accessed on 6 March 2022].</a:t>
            </a:r>
          </a:p>
        </p:txBody>
      </p:sp>
      <p:cxnSp>
        <p:nvCxnSpPr>
          <p:cNvPr id="102" name="Conector reto 101">
            <a:extLst>
              <a:ext uri="{FF2B5EF4-FFF2-40B4-BE49-F238E27FC236}">
                <a16:creationId xmlns:a16="http://schemas.microsoft.com/office/drawing/2014/main" id="{6447EF7B-7CE9-4556-9F64-84CF140802D8}"/>
              </a:ext>
            </a:extLst>
          </p:cNvPr>
          <p:cNvCxnSpPr>
            <a:cxnSpLocks/>
          </p:cNvCxnSpPr>
          <p:nvPr/>
        </p:nvCxnSpPr>
        <p:spPr>
          <a:xfrm>
            <a:off x="1804766" y="4213415"/>
            <a:ext cx="0" cy="614914"/>
          </a:xfrm>
          <a:prstGeom prst="line">
            <a:avLst/>
          </a:prstGeom>
          <a:ln w="57150" cap="rnd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CaixaDeTexto 102">
            <a:extLst>
              <a:ext uri="{FF2B5EF4-FFF2-40B4-BE49-F238E27FC236}">
                <a16:creationId xmlns:a16="http://schemas.microsoft.com/office/drawing/2014/main" id="{AF4BFC1C-84C3-4F1D-A8ED-82D978332329}"/>
              </a:ext>
            </a:extLst>
          </p:cNvPr>
          <p:cNvSpPr txBox="1"/>
          <p:nvPr/>
        </p:nvSpPr>
        <p:spPr>
          <a:xfrm>
            <a:off x="2129386" y="5062422"/>
            <a:ext cx="77439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World Health Organization, 2020. </a:t>
            </a:r>
            <a:r>
              <a:rPr lang="en-US" sz="1400" i="1" dirty="0">
                <a:solidFill>
                  <a:srgbClr val="5E5E5E"/>
                </a:solidFill>
                <a:latin typeface="Montserrat Medium" panose="00000600000000000000" pitchFamily="2" charset="0"/>
              </a:rPr>
              <a:t>WHO</a:t>
            </a:r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. [Online] </a:t>
            </a:r>
          </a:p>
          <a:p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Available at: https://www.who.int/news-room/fact-sheets/detail/sepsis</a:t>
            </a:r>
          </a:p>
          <a:p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[</a:t>
            </a:r>
            <a:r>
              <a:rPr lang="en-US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Acedido</a:t>
            </a:r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</a:t>
            </a:r>
            <a:r>
              <a:rPr lang="en-US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em</a:t>
            </a:r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 6 March 2022].</a:t>
            </a:r>
          </a:p>
        </p:txBody>
      </p:sp>
      <p:cxnSp>
        <p:nvCxnSpPr>
          <p:cNvPr id="104" name="Conector reto 103">
            <a:extLst>
              <a:ext uri="{FF2B5EF4-FFF2-40B4-BE49-F238E27FC236}">
                <a16:creationId xmlns:a16="http://schemas.microsoft.com/office/drawing/2014/main" id="{7ACDFC83-5C97-49A9-814C-8B063A11A3A0}"/>
              </a:ext>
            </a:extLst>
          </p:cNvPr>
          <p:cNvCxnSpPr>
            <a:cxnSpLocks/>
          </p:cNvCxnSpPr>
          <p:nvPr/>
        </p:nvCxnSpPr>
        <p:spPr>
          <a:xfrm>
            <a:off x="2077414" y="5143073"/>
            <a:ext cx="0" cy="614914"/>
          </a:xfrm>
          <a:prstGeom prst="line">
            <a:avLst/>
          </a:prstGeom>
          <a:ln w="57150" cap="rnd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CaixaDeTexto 105">
            <a:extLst>
              <a:ext uri="{FF2B5EF4-FFF2-40B4-BE49-F238E27FC236}">
                <a16:creationId xmlns:a16="http://schemas.microsoft.com/office/drawing/2014/main" id="{9CAFCF43-B923-40A5-9158-251C11B7BF74}"/>
              </a:ext>
            </a:extLst>
          </p:cNvPr>
          <p:cNvSpPr txBox="1"/>
          <p:nvPr/>
        </p:nvSpPr>
        <p:spPr>
          <a:xfrm>
            <a:off x="1244546" y="85647"/>
            <a:ext cx="54024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Bebas Neue" panose="020B0606020202050201" pitchFamily="34" charset="0"/>
              </a:rPr>
              <a:t>REFERENCEs</a:t>
            </a:r>
          </a:p>
        </p:txBody>
      </p:sp>
      <p:pic>
        <p:nvPicPr>
          <p:cNvPr id="3" name="Gráfico 2" descr="Distintivo 7 com preenchimento sólido">
            <a:extLst>
              <a:ext uri="{FF2B5EF4-FFF2-40B4-BE49-F238E27FC236}">
                <a16:creationId xmlns:a16="http://schemas.microsoft.com/office/drawing/2014/main" id="{D48B4561-4569-4596-8820-82507A9704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7854" y="5775594"/>
            <a:ext cx="884763" cy="884763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60" name="CaixaDeTexto 59">
            <a:extLst>
              <a:ext uri="{FF2B5EF4-FFF2-40B4-BE49-F238E27FC236}">
                <a16:creationId xmlns:a16="http://schemas.microsoft.com/office/drawing/2014/main" id="{F2FDCEFD-ACD5-4F37-AD2A-16BEEAA19ACB}"/>
              </a:ext>
            </a:extLst>
          </p:cNvPr>
          <p:cNvSpPr txBox="1"/>
          <p:nvPr/>
        </p:nvSpPr>
        <p:spPr>
          <a:xfrm>
            <a:off x="1805537" y="5940100"/>
            <a:ext cx="77439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Colin </a:t>
            </a:r>
            <a:r>
              <a:rPr lang="en-US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Lankshear</a:t>
            </a:r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, M. K., 2008. Digital Literacies: Concepts, Policies and Practices. </a:t>
            </a:r>
            <a:r>
              <a:rPr lang="en-US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Em</a:t>
            </a:r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: M. K. Colin </a:t>
            </a:r>
            <a:r>
              <a:rPr lang="en-US" sz="1400" dirty="0" err="1">
                <a:solidFill>
                  <a:srgbClr val="5E5E5E"/>
                </a:solidFill>
                <a:latin typeface="Montserrat Medium" panose="00000600000000000000" pitchFamily="2" charset="0"/>
              </a:rPr>
              <a:t>Lankshear</a:t>
            </a:r>
            <a:r>
              <a:rPr lang="en-US" sz="1400" dirty="0">
                <a:solidFill>
                  <a:srgbClr val="5E5E5E"/>
                </a:solidFill>
                <a:latin typeface="Montserrat Medium" panose="00000600000000000000" pitchFamily="2" charset="0"/>
              </a:rPr>
              <a:t>, ed. Digital Literacies: Concepts, Policies and Practices. New York: Peter Lang Publishing, pp. 163-165</a:t>
            </a:r>
          </a:p>
        </p:txBody>
      </p:sp>
      <p:cxnSp>
        <p:nvCxnSpPr>
          <p:cNvPr id="61" name="Conector reto 103">
            <a:extLst>
              <a:ext uri="{FF2B5EF4-FFF2-40B4-BE49-F238E27FC236}">
                <a16:creationId xmlns:a16="http://schemas.microsoft.com/office/drawing/2014/main" id="{8DB79BBE-D0CC-45E3-A069-1515CD754798}"/>
              </a:ext>
            </a:extLst>
          </p:cNvPr>
          <p:cNvCxnSpPr>
            <a:cxnSpLocks/>
          </p:cNvCxnSpPr>
          <p:nvPr/>
        </p:nvCxnSpPr>
        <p:spPr>
          <a:xfrm>
            <a:off x="1753564" y="5962223"/>
            <a:ext cx="0" cy="614914"/>
          </a:xfrm>
          <a:prstGeom prst="line">
            <a:avLst/>
          </a:prstGeom>
          <a:ln w="57150" cap="rnd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98543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75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75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750"/>
                            </p:stCondLst>
                            <p:childTnLst>
                              <p:par>
                                <p:cTn id="24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250"/>
                            </p:stCondLst>
                            <p:childTnLst>
                              <p:par>
                                <p:cTn id="31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3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75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500"/>
                            </p:stCondLst>
                            <p:childTnLst>
                              <p:par>
                                <p:cTn id="46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8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250"/>
                            </p:stCondLst>
                            <p:childTnLst>
                              <p:par>
                                <p:cTn id="54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750"/>
                            </p:stCondLst>
                            <p:childTnLst>
                              <p:par>
                                <p:cTn id="61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75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75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500"/>
                            </p:stCondLst>
                            <p:childTnLst>
                              <p:par>
                                <p:cTn id="6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6000"/>
                            </p:stCondLst>
                            <p:childTnLst>
                              <p:par>
                                <p:cTn id="76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8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75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75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6750"/>
                            </p:stCondLst>
                            <p:childTnLst>
                              <p:par>
                                <p:cTn id="84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7250"/>
                            </p:stCondLst>
                            <p:childTnLst>
                              <p:par>
                                <p:cTn id="91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93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75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75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8000"/>
                            </p:stCondLst>
                            <p:childTnLst>
                              <p:par>
                                <p:cTn id="9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8500"/>
                            </p:stCondLst>
                            <p:childTnLst>
                              <p:par>
                                <p:cTn id="106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7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7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" grpId="0"/>
      <p:bldP spid="4" grpId="0" animBg="1"/>
      <p:bldP spid="95" grpId="0"/>
      <p:bldP spid="97" grpId="0"/>
      <p:bldP spid="99" grpId="0"/>
      <p:bldP spid="101" grpId="0"/>
      <p:bldP spid="103" grpId="0"/>
      <p:bldP spid="6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 descr="Silhueta de árvores e nuvens no céu&#10;&#10;Descrição gerada automaticamente">
            <a:extLst>
              <a:ext uri="{FF2B5EF4-FFF2-40B4-BE49-F238E27FC236}">
                <a16:creationId xmlns:a16="http://schemas.microsoft.com/office/drawing/2014/main" id="{6EFA8A2C-8E47-4034-830B-6950FAF9BC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7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D44BEB4D-5B4B-4CD1-9DB3-DB487D4936FB}"/>
              </a:ext>
            </a:extLst>
          </p:cNvPr>
          <p:cNvSpPr txBox="1"/>
          <p:nvPr/>
        </p:nvSpPr>
        <p:spPr>
          <a:xfrm>
            <a:off x="-325582" y="0"/>
            <a:ext cx="1284316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7200" dirty="0">
                <a:solidFill>
                  <a:prstClr val="black"/>
                </a:solidFill>
                <a:latin typeface="Bebas Neue" panose="020B0606020202050201" pitchFamily="34" charset="0"/>
              </a:rPr>
              <a:t>We did it!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Time for questions!</a:t>
            </a:r>
            <a:endParaRPr kumimoji="0" lang="en-US" sz="6600" b="0" i="0" u="none" strike="noStrike" kern="1200" cap="none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45423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Tema do Office">
  <a:themeElements>
    <a:clrScheme name="TechEnfim - Modelo 6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FCDB2"/>
      </a:accent1>
      <a:accent2>
        <a:srgbClr val="FFB4A2"/>
      </a:accent2>
      <a:accent3>
        <a:srgbClr val="E5989B"/>
      </a:accent3>
      <a:accent4>
        <a:srgbClr val="B5838D"/>
      </a:accent4>
      <a:accent5>
        <a:srgbClr val="6D6875"/>
      </a:accent5>
      <a:accent6>
        <a:srgbClr val="FFCDB2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Retrospetiva">
  <a:themeElements>
    <a:clrScheme name="Retrospetiva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tiva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3.xml><?xml version="1.0" encoding="utf-8"?>
<a:theme xmlns:a="http://schemas.openxmlformats.org/drawingml/2006/main" name="1_Tema do Office">
  <a:themeElements>
    <a:clrScheme name="TechEnfim - Modelo 6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FCDB2"/>
      </a:accent1>
      <a:accent2>
        <a:srgbClr val="FFB4A2"/>
      </a:accent2>
      <a:accent3>
        <a:srgbClr val="E5989B"/>
      </a:accent3>
      <a:accent4>
        <a:srgbClr val="B5838D"/>
      </a:accent4>
      <a:accent5>
        <a:srgbClr val="6D6875"/>
      </a:accent5>
      <a:accent6>
        <a:srgbClr val="FFCDB2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3042</TotalTime>
  <Words>1149</Words>
  <Application>Microsoft Office PowerPoint</Application>
  <PresentationFormat>Ecrã Panorâmico</PresentationFormat>
  <Paragraphs>180</Paragraphs>
  <Slides>22</Slides>
  <Notes>1</Notes>
  <HiddenSlides>0</HiddenSlides>
  <MMClips>3</MMClips>
  <ScaleCrop>false</ScaleCrop>
  <HeadingPairs>
    <vt:vector size="6" baseType="variant">
      <vt:variant>
        <vt:lpstr>Tipos de letra usados</vt:lpstr>
      </vt:variant>
      <vt:variant>
        <vt:i4>12</vt:i4>
      </vt:variant>
      <vt:variant>
        <vt:lpstr>Tema</vt:lpstr>
      </vt:variant>
      <vt:variant>
        <vt:i4>3</vt:i4>
      </vt:variant>
      <vt:variant>
        <vt:lpstr>Títulos dos diapositivos</vt:lpstr>
      </vt:variant>
      <vt:variant>
        <vt:i4>22</vt:i4>
      </vt:variant>
    </vt:vector>
  </HeadingPairs>
  <TitlesOfParts>
    <vt:vector size="37" baseType="lpstr">
      <vt:lpstr>Arial</vt:lpstr>
      <vt:lpstr>Bebas Neue</vt:lpstr>
      <vt:lpstr>Calibri</vt:lpstr>
      <vt:lpstr>Calibri Light</vt:lpstr>
      <vt:lpstr>Candara</vt:lpstr>
      <vt:lpstr>Gill Sans MT</vt:lpstr>
      <vt:lpstr>Modern Love</vt:lpstr>
      <vt:lpstr>Montserrat Medium</vt:lpstr>
      <vt:lpstr>techenfim-engenharia</vt:lpstr>
      <vt:lpstr>techenfim-saude</vt:lpstr>
      <vt:lpstr>techenfim-tecnologia</vt:lpstr>
      <vt:lpstr>Tw Cen MT</vt:lpstr>
      <vt:lpstr>Tema do Office</vt:lpstr>
      <vt:lpstr>Retrospetiva</vt:lpstr>
      <vt:lpstr>1_Tema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rafael pires</dc:creator>
  <cp:lastModifiedBy>Ermelindo</cp:lastModifiedBy>
  <cp:revision>19</cp:revision>
  <dcterms:created xsi:type="dcterms:W3CDTF">2021-07-03T22:10:36Z</dcterms:created>
  <dcterms:modified xsi:type="dcterms:W3CDTF">2022-04-18T18:54:56Z</dcterms:modified>
</cp:coreProperties>
</file>