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327" r:id="rId2"/>
    <p:sldId id="364" r:id="rId3"/>
    <p:sldId id="365" r:id="rId4"/>
    <p:sldId id="366" r:id="rId5"/>
    <p:sldId id="367" r:id="rId6"/>
    <p:sldId id="368" r:id="rId7"/>
    <p:sldId id="369" r:id="rId8"/>
    <p:sldId id="370" r:id="rId9"/>
    <p:sldId id="386" r:id="rId10"/>
    <p:sldId id="371" r:id="rId11"/>
    <p:sldId id="379" r:id="rId12"/>
    <p:sldId id="381" r:id="rId13"/>
    <p:sldId id="372" r:id="rId14"/>
    <p:sldId id="388" r:id="rId15"/>
    <p:sldId id="382" r:id="rId16"/>
    <p:sldId id="383" r:id="rId17"/>
    <p:sldId id="384" r:id="rId18"/>
    <p:sldId id="387" r:id="rId19"/>
    <p:sldId id="373" r:id="rId20"/>
    <p:sldId id="374" r:id="rId21"/>
    <p:sldId id="375" r:id="rId22"/>
    <p:sldId id="376" r:id="rId23"/>
    <p:sldId id="377" r:id="rId24"/>
    <p:sldId id="378" r:id="rId25"/>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C0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342" autoAdjust="0"/>
    <p:restoredTop sz="94660"/>
  </p:normalViewPr>
  <p:slideViewPr>
    <p:cSldViewPr>
      <p:cViewPr varScale="1">
        <p:scale>
          <a:sx n="41" d="100"/>
          <a:sy n="41" d="100"/>
        </p:scale>
        <p:origin x="50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cs typeface="+mn-cs"/>
              </a:defRPr>
            </a:lvl1pPr>
          </a:lstStyle>
          <a:p>
            <a:pPr>
              <a:defRPr/>
            </a:pPr>
            <a:fld id="{8B173FFF-B17E-49EF-94CE-1EDBCBD6213E}" type="datetimeFigureOut">
              <a:rPr lang="en-GB"/>
              <a:pPr>
                <a:defRPr/>
              </a:pPr>
              <a:t>14/12/2018</a:t>
            </a:fld>
            <a:endParaRPr lang="en-GB"/>
          </a:p>
        </p:txBody>
      </p:sp>
      <p:sp>
        <p:nvSpPr>
          <p:cNvPr id="5120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cs typeface="+mn-cs"/>
              </a:defRPr>
            </a:lvl1pPr>
          </a:lstStyle>
          <a:p>
            <a:pPr>
              <a:defRPr/>
            </a:pPr>
            <a:fld id="{5B985A58-FAAF-4BA2-A35A-174B25AF21A9}" type="slidenum">
              <a:rPr lang="en-GB"/>
              <a:pPr>
                <a:defRPr/>
              </a:pPr>
              <a:t>‹#›</a:t>
            </a:fld>
            <a:endParaRPr lang="en-GB"/>
          </a:p>
        </p:txBody>
      </p:sp>
    </p:spTree>
    <p:extLst>
      <p:ext uri="{BB962C8B-B14F-4D97-AF65-F5344CB8AC3E}">
        <p14:creationId xmlns:p14="http://schemas.microsoft.com/office/powerpoint/2010/main" val="19216694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42F64FF-81FB-4417-B2E5-4EF31364D6AB}" type="datetimeFigureOut">
              <a:rPr lang="en-GB"/>
              <a:pPr>
                <a:defRPr/>
              </a:pPr>
              <a:t>14/12/2018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D37478C-864D-4D83-A0F1-81486552DF6A}" type="slidenum">
              <a:rPr lang="en-GB"/>
              <a:pPr>
                <a:defRPr/>
              </a:pPr>
              <a:t>‹#›</a:t>
            </a:fld>
            <a:endParaRPr lang="en-GB"/>
          </a:p>
        </p:txBody>
      </p:sp>
    </p:spTree>
    <p:extLst>
      <p:ext uri="{BB962C8B-B14F-4D97-AF65-F5344CB8AC3E}">
        <p14:creationId xmlns:p14="http://schemas.microsoft.com/office/powerpoint/2010/main" val="35799348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1651836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626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58982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82658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0136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5725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FA0E98-467C-4377-B05F-F99636FEE4C1}"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131490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33708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8482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9156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36763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83355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5571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907070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23603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064650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37478C-864D-4D83-A0F1-81486552DF6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06845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37478C-864D-4D83-A0F1-81486552DF6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67466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3119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187874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96166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14/12/2018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35178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14/12/2018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2357339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14/12/2018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578587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14/12/2018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77656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14/12/2018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305680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14/12/2018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416909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158041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14/12/2018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8688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14/12/2018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hyperlink" Target="http://algeroisementvotre.free.fr/"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jp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916832"/>
            <a:ext cx="9144000" cy="4941168"/>
          </a:xfrm>
          <a:prstGeom prst="rect">
            <a:avLst/>
          </a:prstGeom>
        </p:spPr>
        <p:txBody>
          <a:bodyPr wrap="square" lIns="540000" tIns="360000" rIns="540000" bIns="360000" numCol="2" spcCol="360000">
            <a:normAutofit fontScale="92500" lnSpcReduction="10000"/>
          </a:bodyPr>
          <a:lstStyle/>
          <a:p>
            <a:pPr fontAlgn="auto">
              <a:spcBef>
                <a:spcPts val="0"/>
              </a:spcBef>
              <a:spcAft>
                <a:spcPts val="0"/>
              </a:spcAft>
              <a:defRPr/>
            </a:pPr>
            <a:r>
              <a:rPr lang="en-GB" sz="2800" b="1" u="sng" dirty="0" smtClean="0">
                <a:solidFill>
                  <a:prstClr val="white"/>
                </a:solidFill>
                <a:latin typeface="+mn-lt"/>
              </a:rPr>
              <a:t>1. </a:t>
            </a:r>
            <a:r>
              <a:rPr lang="en-GB" sz="2800" b="1" i="1" u="sng" dirty="0" smtClean="0">
                <a:solidFill>
                  <a:prstClr val="white"/>
                </a:solidFill>
                <a:latin typeface="+mn-lt"/>
              </a:rPr>
              <a:t>Battle </a:t>
            </a:r>
            <a:r>
              <a:rPr lang="en-GB" sz="2800" b="1" i="1" u="sng" dirty="0">
                <a:solidFill>
                  <a:prstClr val="white"/>
                </a:solidFill>
                <a:latin typeface="+mn-lt"/>
              </a:rPr>
              <a:t>of </a:t>
            </a:r>
            <a:r>
              <a:rPr lang="en-GB" sz="2800" b="1" i="1" u="sng" dirty="0" smtClean="0">
                <a:solidFill>
                  <a:prstClr val="white"/>
                </a:solidFill>
                <a:latin typeface="+mn-lt"/>
              </a:rPr>
              <a:t>Algiers</a:t>
            </a:r>
          </a:p>
          <a:p>
            <a:pPr fontAlgn="auto">
              <a:spcBef>
                <a:spcPts val="0"/>
              </a:spcBef>
              <a:spcAft>
                <a:spcPts val="0"/>
              </a:spcAft>
              <a:defRPr/>
            </a:pPr>
            <a:endParaRPr lang="en-GB" sz="2800" b="1" i="1" u="sng" dirty="0" smtClean="0">
              <a:solidFill>
                <a:prstClr val="white"/>
              </a:solidFill>
              <a:latin typeface="+mn-lt"/>
            </a:endParaRPr>
          </a:p>
          <a:p>
            <a:pPr fontAlgn="auto">
              <a:spcBef>
                <a:spcPts val="0"/>
              </a:spcBef>
              <a:spcAft>
                <a:spcPts val="0"/>
              </a:spcAft>
              <a:defRPr/>
            </a:pPr>
            <a:r>
              <a:rPr lang="en-GB" sz="2800" b="1" u="sng" dirty="0" smtClean="0">
                <a:solidFill>
                  <a:prstClr val="white"/>
                </a:solidFill>
                <a:latin typeface="+mn-lt"/>
              </a:rPr>
              <a:t>2. Fanon’s Algiers</a:t>
            </a:r>
          </a:p>
          <a:p>
            <a:pPr marL="457200" indent="-457200" fontAlgn="auto">
              <a:spcBef>
                <a:spcPts val="0"/>
              </a:spcBef>
              <a:spcAft>
                <a:spcPts val="0"/>
              </a:spcAft>
              <a:buFontTx/>
              <a:buChar char="-"/>
              <a:defRPr/>
            </a:pPr>
            <a:r>
              <a:rPr lang="en-GB" sz="2800" u="sng" dirty="0" smtClean="0">
                <a:solidFill>
                  <a:prstClr val="white"/>
                </a:solidFill>
                <a:latin typeface="+mn-lt"/>
              </a:rPr>
              <a:t>Frantz Fanon</a:t>
            </a:r>
          </a:p>
          <a:p>
            <a:pPr marL="457200" indent="-457200" fontAlgn="auto">
              <a:spcBef>
                <a:spcPts val="0"/>
              </a:spcBef>
              <a:spcAft>
                <a:spcPts val="0"/>
              </a:spcAft>
              <a:buFontTx/>
              <a:buChar char="-"/>
              <a:defRPr/>
            </a:pPr>
            <a:r>
              <a:rPr lang="en-GB" sz="2800" u="sng" dirty="0" smtClean="0">
                <a:solidFill>
                  <a:prstClr val="white"/>
                </a:solidFill>
                <a:latin typeface="+mn-lt"/>
              </a:rPr>
              <a:t>Algeria Unveiled</a:t>
            </a:r>
          </a:p>
          <a:p>
            <a:pPr fontAlgn="auto">
              <a:spcBef>
                <a:spcPts val="0"/>
              </a:spcBef>
              <a:spcAft>
                <a:spcPts val="0"/>
              </a:spcAft>
              <a:defRPr/>
            </a:pPr>
            <a:endParaRPr lang="en-GB" sz="2800" b="1" u="sng" dirty="0" smtClean="0">
              <a:solidFill>
                <a:prstClr val="white"/>
              </a:solidFill>
              <a:latin typeface="+mn-lt"/>
            </a:endParaRPr>
          </a:p>
          <a:p>
            <a:pPr fontAlgn="auto">
              <a:spcBef>
                <a:spcPts val="0"/>
              </a:spcBef>
              <a:spcAft>
                <a:spcPts val="0"/>
              </a:spcAft>
              <a:defRPr/>
            </a:pPr>
            <a:r>
              <a:rPr lang="en-GB" sz="2800" b="1" u="sng" dirty="0" smtClean="0">
                <a:solidFill>
                  <a:prstClr val="white"/>
                </a:solidFill>
                <a:latin typeface="+mn-lt"/>
              </a:rPr>
              <a:t>3</a:t>
            </a:r>
            <a:r>
              <a:rPr lang="en-GB" sz="2800" b="1" u="sng" dirty="0">
                <a:solidFill>
                  <a:prstClr val="white"/>
                </a:solidFill>
                <a:latin typeface="+mn-lt"/>
              </a:rPr>
              <a:t>. </a:t>
            </a:r>
            <a:r>
              <a:rPr lang="en-GB" sz="2800" b="1" u="sng" dirty="0" err="1">
                <a:solidFill>
                  <a:prstClr val="white"/>
                </a:solidFill>
                <a:latin typeface="+mn-lt"/>
              </a:rPr>
              <a:t>Assia</a:t>
            </a:r>
            <a:r>
              <a:rPr lang="en-GB" sz="2800" b="1" u="sng" dirty="0">
                <a:solidFill>
                  <a:prstClr val="white"/>
                </a:solidFill>
                <a:latin typeface="+mn-lt"/>
              </a:rPr>
              <a:t> Djebar</a:t>
            </a:r>
          </a:p>
          <a:p>
            <a:pPr fontAlgn="auto">
              <a:spcBef>
                <a:spcPts val="0"/>
              </a:spcBef>
              <a:spcAft>
                <a:spcPts val="0"/>
              </a:spcAft>
              <a:defRPr/>
            </a:pPr>
            <a:endParaRPr lang="en-GB" sz="2800" b="1" u="sng" dirty="0" smtClean="0">
              <a:solidFill>
                <a:prstClr val="white"/>
              </a:solidFill>
              <a:latin typeface="+mn-lt"/>
            </a:endParaRPr>
          </a:p>
          <a:p>
            <a:pPr fontAlgn="auto">
              <a:spcBef>
                <a:spcPts val="0"/>
              </a:spcBef>
              <a:spcAft>
                <a:spcPts val="0"/>
              </a:spcAft>
              <a:defRPr/>
            </a:pPr>
            <a:r>
              <a:rPr lang="en-GB" sz="2800" b="1" u="sng" dirty="0" smtClean="0">
                <a:solidFill>
                  <a:prstClr val="white"/>
                </a:solidFill>
                <a:latin typeface="+mn-lt"/>
              </a:rPr>
              <a:t>4. Fanon v Camus</a:t>
            </a:r>
          </a:p>
          <a:p>
            <a:pPr fontAlgn="auto">
              <a:spcBef>
                <a:spcPts val="0"/>
              </a:spcBef>
              <a:spcAft>
                <a:spcPts val="0"/>
              </a:spcAft>
              <a:defRPr/>
            </a:pPr>
            <a:endParaRPr lang="en-GB" sz="2800" b="1" u="sng" dirty="0" smtClean="0">
              <a:solidFill>
                <a:prstClr val="white"/>
              </a:solidFill>
              <a:latin typeface="+mn-lt"/>
            </a:endParaRPr>
          </a:p>
          <a:p>
            <a:pPr fontAlgn="auto">
              <a:spcBef>
                <a:spcPts val="0"/>
              </a:spcBef>
              <a:spcAft>
                <a:spcPts val="0"/>
              </a:spcAft>
              <a:defRPr/>
            </a:pPr>
            <a:endParaRPr lang="en-GB" sz="2800" b="1" u="sng" dirty="0">
              <a:solidFill>
                <a:prstClr val="white"/>
              </a:solidFill>
              <a:latin typeface="+mn-lt"/>
            </a:endParaRPr>
          </a:p>
          <a:p>
            <a:pPr fontAlgn="auto">
              <a:spcBef>
                <a:spcPts val="0"/>
              </a:spcBef>
              <a:spcAft>
                <a:spcPts val="0"/>
              </a:spcAft>
              <a:defRPr/>
            </a:pPr>
            <a:r>
              <a:rPr lang="en-GB" sz="2800" b="1" u="sng" dirty="0" smtClean="0">
                <a:solidFill>
                  <a:prstClr val="white"/>
                </a:solidFill>
                <a:latin typeface="Calibri"/>
              </a:rPr>
              <a:t>5. War of Independence</a:t>
            </a:r>
          </a:p>
          <a:p>
            <a:pPr marL="457200" indent="-457200" fontAlgn="auto">
              <a:spcBef>
                <a:spcPts val="0"/>
              </a:spcBef>
              <a:spcAft>
                <a:spcPts val="0"/>
              </a:spcAft>
              <a:buFontTx/>
              <a:buChar char="-"/>
              <a:defRPr/>
            </a:pPr>
            <a:r>
              <a:rPr lang="en-GB" sz="2800" dirty="0" smtClean="0">
                <a:solidFill>
                  <a:prstClr val="white"/>
                </a:solidFill>
                <a:latin typeface="Calibri"/>
              </a:rPr>
              <a:t>Outcome </a:t>
            </a:r>
            <a:r>
              <a:rPr lang="en-GB" sz="2800" dirty="0">
                <a:solidFill>
                  <a:prstClr val="white"/>
                </a:solidFill>
                <a:latin typeface="Calibri"/>
              </a:rPr>
              <a:t>and </a:t>
            </a:r>
            <a:r>
              <a:rPr lang="en-GB" sz="2800" dirty="0" smtClean="0">
                <a:solidFill>
                  <a:prstClr val="white"/>
                </a:solidFill>
                <a:latin typeface="Calibri"/>
              </a:rPr>
              <a:t>Legacies</a:t>
            </a:r>
          </a:p>
          <a:p>
            <a:pPr marL="457200" indent="-457200" fontAlgn="auto">
              <a:spcBef>
                <a:spcPts val="0"/>
              </a:spcBef>
              <a:spcAft>
                <a:spcPts val="0"/>
              </a:spcAft>
              <a:buFontTx/>
              <a:buChar char="-"/>
              <a:defRPr/>
            </a:pPr>
            <a:r>
              <a:rPr lang="en-GB" sz="2800" i="1" dirty="0" err="1" smtClean="0">
                <a:solidFill>
                  <a:prstClr val="white"/>
                </a:solidFill>
                <a:latin typeface="Calibri"/>
              </a:rPr>
              <a:t>Nostalgérie</a:t>
            </a:r>
            <a:endParaRPr lang="en-GB" sz="2800" i="1" dirty="0" smtClean="0">
              <a:solidFill>
                <a:prstClr val="white"/>
              </a:solidFill>
              <a:latin typeface="Calibri"/>
            </a:endParaRPr>
          </a:p>
          <a:p>
            <a:pPr marL="457200" indent="-457200" fontAlgn="auto">
              <a:spcBef>
                <a:spcPts val="0"/>
              </a:spcBef>
              <a:spcAft>
                <a:spcPts val="0"/>
              </a:spcAft>
              <a:buFontTx/>
              <a:buChar char="-"/>
              <a:defRPr/>
            </a:pPr>
            <a:endParaRPr lang="en-GB" sz="2800" b="1" i="1" u="sng" dirty="0" smtClean="0">
              <a:solidFill>
                <a:prstClr val="white"/>
              </a:solidFill>
              <a:latin typeface="Calibri"/>
            </a:endParaRPr>
          </a:p>
          <a:p>
            <a:pPr fontAlgn="auto">
              <a:spcBef>
                <a:spcPts val="0"/>
              </a:spcBef>
              <a:spcAft>
                <a:spcPts val="0"/>
              </a:spcAft>
              <a:defRPr/>
            </a:pPr>
            <a:r>
              <a:rPr lang="en-GB" sz="2800" b="1" u="sng" dirty="0" smtClean="0">
                <a:solidFill>
                  <a:prstClr val="white"/>
                </a:solidFill>
                <a:latin typeface="Calibri"/>
              </a:rPr>
              <a:t>6. Postcolonial Algiers</a:t>
            </a:r>
          </a:p>
          <a:p>
            <a:pPr marL="457200" indent="-457200" fontAlgn="auto">
              <a:spcBef>
                <a:spcPts val="0"/>
              </a:spcBef>
              <a:spcAft>
                <a:spcPts val="0"/>
              </a:spcAft>
              <a:buFontTx/>
              <a:buChar char="-"/>
              <a:defRPr/>
            </a:pPr>
            <a:r>
              <a:rPr lang="en-GB" sz="2800" dirty="0" smtClean="0">
                <a:solidFill>
                  <a:prstClr val="white"/>
                </a:solidFill>
                <a:latin typeface="Calibri"/>
              </a:rPr>
              <a:t>Black Panthers</a:t>
            </a:r>
          </a:p>
          <a:p>
            <a:pPr marL="457200" indent="-457200" fontAlgn="auto">
              <a:spcBef>
                <a:spcPts val="0"/>
              </a:spcBef>
              <a:spcAft>
                <a:spcPts val="0"/>
              </a:spcAft>
              <a:buFontTx/>
              <a:buChar char="-"/>
              <a:defRPr/>
            </a:pPr>
            <a:r>
              <a:rPr lang="en-GB" sz="2800" dirty="0" smtClean="0">
                <a:solidFill>
                  <a:prstClr val="white"/>
                </a:solidFill>
                <a:latin typeface="Calibri"/>
              </a:rPr>
              <a:t>Changing Cityscape</a:t>
            </a:r>
          </a:p>
          <a:p>
            <a:pPr marL="457200" indent="-457200" fontAlgn="auto">
              <a:spcBef>
                <a:spcPts val="0"/>
              </a:spcBef>
              <a:spcAft>
                <a:spcPts val="0"/>
              </a:spcAft>
              <a:buFontTx/>
              <a:buChar char="-"/>
              <a:defRPr/>
            </a:pPr>
            <a:r>
              <a:rPr lang="en-GB" sz="2800" dirty="0" smtClean="0">
                <a:solidFill>
                  <a:prstClr val="white"/>
                </a:solidFill>
                <a:latin typeface="Calibri"/>
              </a:rPr>
              <a:t>Urban Palimpsests</a:t>
            </a:r>
          </a:p>
          <a:p>
            <a:pPr fontAlgn="auto">
              <a:spcBef>
                <a:spcPts val="0"/>
              </a:spcBef>
              <a:spcAft>
                <a:spcPts val="0"/>
              </a:spcAft>
              <a:defRPr/>
            </a:pPr>
            <a:endParaRPr lang="en-GB" sz="2800" b="1" u="sng" dirty="0" smtClean="0">
              <a:solidFill>
                <a:prstClr val="white"/>
              </a:solidFill>
              <a:latin typeface="+mn-lt"/>
            </a:endParaRPr>
          </a:p>
          <a:p>
            <a:pPr fontAlgn="auto">
              <a:spcBef>
                <a:spcPts val="0"/>
              </a:spcBef>
              <a:spcAft>
                <a:spcPts val="0"/>
              </a:spcAft>
              <a:defRPr/>
            </a:pPr>
            <a:endParaRPr lang="en-GB" sz="2000" b="1" u="sng" dirty="0" smtClean="0">
              <a:solidFill>
                <a:prstClr val="white"/>
              </a:solidFill>
              <a:latin typeface="+mn-lt"/>
            </a:endParaRPr>
          </a:p>
          <a:p>
            <a:pPr marL="285750" indent="-285750" fontAlgn="auto">
              <a:spcBef>
                <a:spcPts val="0"/>
              </a:spcBef>
              <a:spcAft>
                <a:spcPts val="0"/>
              </a:spcAft>
              <a:buFontTx/>
              <a:buChar char="-"/>
              <a:defRPr/>
            </a:pPr>
            <a:endParaRPr lang="en-GB" sz="2000" dirty="0">
              <a:solidFill>
                <a:prstClr val="white"/>
              </a:solidFill>
              <a:latin typeface="+mn-lt"/>
            </a:endParaRPr>
          </a:p>
          <a:p>
            <a:pPr fontAlgn="auto">
              <a:spcBef>
                <a:spcPts val="0"/>
              </a:spcBef>
              <a:spcAft>
                <a:spcPts val="0"/>
              </a:spcAft>
              <a:defRPr/>
            </a:pPr>
            <a:endParaRPr lang="en-GB" sz="1700" b="1" u="sng" dirty="0" smtClean="0">
              <a:solidFill>
                <a:prstClr val="white"/>
              </a:solidFill>
              <a:latin typeface="+mn-lt"/>
            </a:endParaRPr>
          </a:p>
        </p:txBody>
      </p:sp>
      <p:sp>
        <p:nvSpPr>
          <p:cNvPr id="5" name="Rectangle 4"/>
          <p:cNvSpPr/>
          <p:nvPr/>
        </p:nvSpPr>
        <p:spPr>
          <a:xfrm>
            <a:off x="-34925" y="-100013"/>
            <a:ext cx="9144000" cy="2383208"/>
          </a:xfrm>
          <a:prstGeom prst="rect">
            <a:avLst/>
          </a:prstGeom>
        </p:spPr>
        <p:txBody>
          <a:bodyPr lIns="540000" tIns="540000" rIns="540000" bIns="540000">
            <a:spAutoFit/>
          </a:bodyPr>
          <a:lstStyle/>
          <a:p>
            <a:pPr fontAlgn="auto">
              <a:spcBef>
                <a:spcPts val="0"/>
              </a:spcBef>
              <a:spcAft>
                <a:spcPts val="0"/>
              </a:spcAft>
              <a:defRPr/>
            </a:pPr>
            <a:r>
              <a:rPr lang="en-GB" sz="2800" b="1" dirty="0" smtClean="0">
                <a:solidFill>
                  <a:srgbClr val="FF0000"/>
                </a:solidFill>
                <a:effectLst>
                  <a:outerShdw blurRad="38100" dist="38100" dir="2700000" algn="tl">
                    <a:srgbClr val="000000">
                      <a:alpha val="43137"/>
                    </a:srgbClr>
                  </a:outerShdw>
                </a:effectLst>
                <a:latin typeface="Calibri"/>
              </a:rPr>
              <a:t>Week 3: Algiers: Colonial City</a:t>
            </a:r>
          </a:p>
          <a:p>
            <a:pPr fontAlgn="auto">
              <a:spcBef>
                <a:spcPts val="0"/>
              </a:spcBef>
              <a:spcAft>
                <a:spcPts val="0"/>
              </a:spcAft>
              <a:defRPr/>
            </a:pPr>
            <a:r>
              <a:rPr lang="en-GB" sz="2800" b="1" dirty="0">
                <a:solidFill>
                  <a:srgbClr val="FF0000"/>
                </a:solidFill>
                <a:effectLst>
                  <a:outerShdw blurRad="38100" dist="38100" dir="2700000" algn="tl">
                    <a:srgbClr val="000000">
                      <a:alpha val="43137"/>
                    </a:srgbClr>
                  </a:outerShdw>
                </a:effectLst>
                <a:latin typeface="Calibri"/>
              </a:rPr>
              <a:t>Lecture 12: Algiers, Third World Capital: Frantz Fanon and Beyond</a:t>
            </a:r>
          </a:p>
        </p:txBody>
      </p:sp>
    </p:spTree>
    <p:extLst>
      <p:ext uri="{BB962C8B-B14F-4D97-AF65-F5344CB8AC3E}">
        <p14:creationId xmlns:p14="http://schemas.microsoft.com/office/powerpoint/2010/main" val="15651128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Arial" charset="0"/>
                <a:ea typeface="+mn-ea"/>
                <a:cs typeface="Arial" charset="0"/>
              </a:rPr>
              <a:t> </a:t>
            </a:r>
          </a:p>
          <a:p>
            <a:pPr marL="0" marR="0" lvl="0" indent="0" algn="r" defTabSz="914400" rtl="0" eaLnBrk="1" fontAlgn="base" latinLnBrk="0" hangingPunct="1">
              <a:lnSpc>
                <a:spcPct val="100000"/>
              </a:lnSpc>
              <a:spcBef>
                <a:spcPct val="0"/>
              </a:spcBef>
              <a:spcAft>
                <a:spcPct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charset="0"/>
              <a:ea typeface="+mn-ea"/>
              <a:cs typeface="Arial" charset="0"/>
            </a:endParaRPr>
          </a:p>
        </p:txBody>
      </p:sp>
      <p:sp>
        <p:nvSpPr>
          <p:cNvPr id="9" name="Rectangle 8"/>
          <p:cNvSpPr/>
          <p:nvPr/>
        </p:nvSpPr>
        <p:spPr>
          <a:xfrm>
            <a:off x="-25478" y="0"/>
            <a:ext cx="5667226" cy="8261741"/>
          </a:xfrm>
          <a:prstGeom prst="rect">
            <a:avLst/>
          </a:prstGeom>
        </p:spPr>
        <p:txBody>
          <a:bodyPr wrap="square" lIns="540000" tIns="540000" rIns="540000" bIns="54000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u="sng" strike="noStrike" kern="1200" cap="none" spc="0" normalizeH="0" baseline="0" noProof="0" dirty="0" smtClean="0">
                <a:ln>
                  <a:noFill/>
                </a:ln>
                <a:solidFill>
                  <a:prstClr val="white"/>
                </a:solidFill>
                <a:effectLst/>
                <a:uLnTx/>
                <a:uFillTx/>
                <a:latin typeface="Calibri"/>
                <a:ea typeface="+mn-ea"/>
                <a:cs typeface="Arial" charset="0"/>
              </a:rPr>
              <a:t>1. </a:t>
            </a:r>
            <a:r>
              <a:rPr kumimoji="0" lang="en-GB" sz="2400" b="1" i="1" u="sng" strike="noStrike" kern="1200" cap="none" spc="0" normalizeH="0" baseline="0" noProof="0" dirty="0" smtClean="0">
                <a:ln>
                  <a:noFill/>
                </a:ln>
                <a:solidFill>
                  <a:prstClr val="white"/>
                </a:solidFill>
                <a:effectLst/>
                <a:uLnTx/>
                <a:uFillTx/>
                <a:latin typeface="Calibri"/>
                <a:ea typeface="+mn-ea"/>
                <a:cs typeface="Arial" charset="0"/>
              </a:rPr>
              <a:t>The Battle of Algiers </a:t>
            </a:r>
            <a:r>
              <a:rPr kumimoji="0" lang="en-GB" sz="2400" b="1" i="0" u="sng" strike="noStrike" kern="1200" cap="none" spc="0" normalizeH="0" baseline="0" noProof="0" dirty="0" smtClean="0">
                <a:ln>
                  <a:noFill/>
                </a:ln>
                <a:solidFill>
                  <a:prstClr val="white"/>
                </a:solidFill>
                <a:effectLst/>
                <a:uLnTx/>
                <a:uFillTx/>
                <a:latin typeface="Calibri"/>
                <a:ea typeface="+mn-ea"/>
                <a:cs typeface="Arial" charset="0"/>
              </a:rPr>
              <a:t>(1966)</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1" u="sng" strike="noStrike" kern="1200" cap="none" spc="0" normalizeH="0" baseline="0" noProof="0" dirty="0">
              <a:ln>
                <a:noFill/>
              </a:ln>
              <a:solidFill>
                <a:prstClr val="white"/>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1" u="none" strike="noStrike" kern="1200" cap="none" spc="0" normalizeH="0" baseline="0" noProof="0" dirty="0" smtClean="0">
                <a:ln>
                  <a:noFill/>
                </a:ln>
                <a:solidFill>
                  <a:prstClr val="white"/>
                </a:solidFill>
                <a:effectLst/>
                <a:uLnTx/>
                <a:uFillTx/>
                <a:latin typeface="Calibri"/>
                <a:ea typeface="+mn-ea"/>
                <a:cs typeface="Arial" charset="0"/>
              </a:rPr>
              <a:t>Things to consider: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1" u="none"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smtClean="0">
                <a:ln>
                  <a:noFill/>
                </a:ln>
                <a:solidFill>
                  <a:prstClr val="white"/>
                </a:solidFill>
                <a:effectLst/>
                <a:uLnTx/>
                <a:uFillTx/>
                <a:latin typeface="Calibri"/>
                <a:ea typeface="+mn-ea"/>
                <a:cs typeface="Arial" charset="0"/>
              </a:rPr>
              <a:t>Use of cityscape, built environment</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smtClean="0">
                <a:ln>
                  <a:noFill/>
                </a:ln>
                <a:solidFill>
                  <a:prstClr val="white"/>
                </a:solidFill>
                <a:effectLst/>
                <a:uLnTx/>
                <a:uFillTx/>
                <a:latin typeface="Calibri"/>
                <a:ea typeface="+mn-ea"/>
                <a:cs typeface="Arial" charset="0"/>
              </a:rPr>
              <a:t>Role of women (and relationship to Frantz Fanon’s writing)</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smtClean="0">
                <a:ln>
                  <a:noFill/>
                </a:ln>
                <a:solidFill>
                  <a:prstClr val="white"/>
                </a:solidFill>
                <a:effectLst/>
                <a:uLnTx/>
                <a:uFillTx/>
                <a:latin typeface="Calibri"/>
                <a:ea typeface="+mn-ea"/>
                <a:cs typeface="Arial" charset="0"/>
              </a:rPr>
              <a:t>Film as ‘origin narrative’ or ‘invented tradition’ for newly-independent Algeria</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smtClean="0">
                <a:ln>
                  <a:noFill/>
                </a:ln>
                <a:solidFill>
                  <a:prstClr val="white"/>
                </a:solidFill>
                <a:effectLst/>
                <a:uLnTx/>
                <a:uFillTx/>
                <a:latin typeface="Calibri"/>
                <a:ea typeface="+mn-ea"/>
                <a:cs typeface="Arial" charset="0"/>
              </a:rPr>
              <a:t>Use of non-professional actors</a:t>
            </a: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smtClean="0">
                <a:ln>
                  <a:noFill/>
                </a:ln>
                <a:solidFill>
                  <a:prstClr val="white"/>
                </a:solidFill>
                <a:effectLst/>
                <a:uLnTx/>
                <a:uFillTx/>
                <a:latin typeface="Calibri"/>
                <a:ea typeface="+mn-ea"/>
                <a:cs typeface="Arial" charset="0"/>
              </a:rPr>
              <a:t>Military tactics and counterinsurgency</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1" u="none" strike="noStrike" kern="1200" cap="none" spc="0" normalizeH="0" baseline="0" noProof="0" dirty="0">
              <a:ln>
                <a:noFill/>
              </a:ln>
              <a:solidFill>
                <a:prstClr val="white"/>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1" u="none" strike="noStrike" kern="1200" cap="none" spc="0" normalizeH="0" baseline="0" noProof="0" dirty="0" smtClean="0">
              <a:ln>
                <a:noFill/>
              </a:ln>
              <a:solidFill>
                <a:prstClr val="white"/>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000" b="1" i="0" u="sng" strike="noStrike" kern="1200" cap="none" spc="0" normalizeH="0" baseline="0" noProof="0" dirty="0" smtClean="0">
              <a:ln>
                <a:noFill/>
              </a:ln>
              <a:solidFill>
                <a:prstClr val="white"/>
              </a:solidFill>
              <a:effectLst/>
              <a:uLnTx/>
              <a:uFillTx/>
              <a:latin typeface="Arial" charset="0"/>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white"/>
              </a:solidFill>
              <a:effectLst/>
              <a:uLnTx/>
              <a:uFillTx/>
              <a:latin typeface="Arial" charset="0"/>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400" b="1" i="0" u="sng" strike="noStrike" kern="1200" cap="none" spc="0" normalizeH="0" baseline="0" noProof="0" dirty="0" smtClean="0">
              <a:ln>
                <a:noFill/>
              </a:ln>
              <a:solidFill>
                <a:prstClr val="white"/>
              </a:solidFill>
              <a:effectLst/>
              <a:uLnTx/>
              <a:uFillTx/>
              <a:latin typeface="Arial" charset="0"/>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400" b="1" i="0" u="sng" strike="noStrike" kern="1200" cap="none" spc="0" normalizeH="0" baseline="0" noProof="0" dirty="0">
              <a:ln>
                <a:noFill/>
              </a:ln>
              <a:solidFill>
                <a:prstClr val="white"/>
              </a:solidFill>
              <a:effectLst/>
              <a:uLnTx/>
              <a:uFillTx/>
              <a:latin typeface="Arial" charset="0"/>
              <a:ea typeface="+mn-ea"/>
              <a:cs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754" y="914946"/>
            <a:ext cx="3536896" cy="2032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6754" y="2908996"/>
            <a:ext cx="3536896" cy="195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7226" y="4863132"/>
            <a:ext cx="3556424" cy="199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01608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7687357" cy="6759452"/>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2. Fanon’s Algiers: Frantz Fanon (1925–1961)</a:t>
            </a:r>
            <a:endParaRPr kumimoji="0" lang="en-GB" sz="17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b. Martinique French Caribbean colony (&amp; still an overseas </a:t>
            </a:r>
            <a:r>
              <a:rPr kumimoji="0" lang="en-GB" sz="1800" b="0" i="1" u="none" strike="noStrike" kern="1200" cap="none" spc="0" normalizeH="0" baseline="0" noProof="0" dirty="0" smtClean="0">
                <a:ln>
                  <a:noFill/>
                </a:ln>
                <a:solidFill>
                  <a:prstClr val="white"/>
                </a:solidFill>
                <a:effectLst/>
                <a:uLnTx/>
                <a:uFillTx/>
                <a:latin typeface="Calibri"/>
                <a:ea typeface="+mn-ea"/>
                <a:cs typeface="+mn-cs"/>
              </a:rPr>
              <a:t>department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of France)</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sng" strike="noStrike" kern="1200" cap="none" spc="0" normalizeH="0" baseline="0" noProof="0" dirty="0" smtClean="0">
                <a:ln>
                  <a:noFill/>
                </a:ln>
                <a:solidFill>
                  <a:prstClr val="white"/>
                </a:solidFill>
                <a:effectLst/>
                <a:uLnTx/>
                <a:uFillTx/>
                <a:latin typeface="Calibri"/>
                <a:ea typeface="+mn-ea"/>
                <a:cs typeface="+mn-cs"/>
              </a:rPr>
              <a:t>WWII: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Martinique ruled by collaborationist government; Fanon joined Free French army; served during Alsace campaign</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sng" strike="noStrike" kern="1200" cap="none" spc="0" normalizeH="0" baseline="0" noProof="0" dirty="0" smtClean="0">
                <a:ln>
                  <a:noFill/>
                </a:ln>
                <a:solidFill>
                  <a:prstClr val="white"/>
                </a:solidFill>
                <a:effectLst/>
                <a:uLnTx/>
                <a:uFillTx/>
                <a:latin typeface="Calibri"/>
                <a:ea typeface="+mn-ea"/>
                <a:cs typeface="+mn-cs"/>
              </a:rPr>
              <a:t>Post-war:</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Fanon friends with  </a:t>
            </a:r>
            <a:r>
              <a:rPr kumimoji="0" lang="en-GB" sz="1800" b="0" i="0" u="none" strike="noStrike" kern="1200" cap="none" spc="0" normalizeH="0" baseline="0" noProof="0" dirty="0" err="1" smtClean="0">
                <a:ln>
                  <a:noFill/>
                </a:ln>
                <a:solidFill>
                  <a:prstClr val="white"/>
                </a:solidFill>
                <a:effectLst/>
                <a:uLnTx/>
                <a:uFillTx/>
                <a:latin typeface="Calibri"/>
                <a:ea typeface="+mn-ea"/>
                <a:cs typeface="+mn-cs"/>
              </a:rPr>
              <a:t>Aimé</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a:t>
            </a:r>
            <a:r>
              <a:rPr kumimoji="0" lang="en-GB" sz="1800" b="0" i="0" u="none" strike="noStrike" kern="1200" cap="none" spc="0" normalizeH="0" baseline="0" noProof="0" dirty="0" err="1" smtClean="0">
                <a:ln>
                  <a:noFill/>
                </a:ln>
                <a:solidFill>
                  <a:prstClr val="white"/>
                </a:solidFill>
                <a:effectLst/>
                <a:uLnTx/>
                <a:uFillTx/>
                <a:latin typeface="Calibri"/>
                <a:ea typeface="+mn-ea"/>
                <a:cs typeface="+mn-cs"/>
              </a:rPr>
              <a:t>Césaire</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a:t>
            </a:r>
            <a:r>
              <a:rPr kumimoji="0" lang="en-GB" sz="1800" b="0" i="0" u="none" strike="noStrike" kern="1200" cap="none" spc="0" normalizeH="0" baseline="0" noProof="0" dirty="0" err="1" smtClean="0">
                <a:ln>
                  <a:noFill/>
                </a:ln>
                <a:solidFill>
                  <a:prstClr val="white"/>
                </a:solidFill>
                <a:effectLst/>
                <a:uLnTx/>
                <a:uFillTx/>
                <a:latin typeface="Calibri"/>
                <a:ea typeface="+mn-ea"/>
                <a:cs typeface="+mn-cs"/>
              </a:rPr>
              <a:t>Martiniquean</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Communist politician and author of seminal </a:t>
            </a:r>
            <a:r>
              <a:rPr kumimoji="0" lang="en-GB" sz="1800" b="0" i="1" u="none" strike="noStrike" kern="1200" cap="none" spc="0" normalizeH="0" baseline="0" noProof="0" dirty="0" smtClean="0">
                <a:ln>
                  <a:noFill/>
                </a:ln>
                <a:solidFill>
                  <a:prstClr val="white"/>
                </a:solidFill>
                <a:effectLst/>
                <a:uLnTx/>
                <a:uFillTx/>
                <a:latin typeface="Calibri"/>
                <a:ea typeface="+mn-ea"/>
                <a:cs typeface="+mn-cs"/>
              </a:rPr>
              <a:t>Discourse on Colonialism</a:t>
            </a:r>
            <a:r>
              <a:rPr kumimoji="0" lang="en-GB" sz="1800" b="0" i="0" u="none" strike="noStrike" kern="1200" cap="none" spc="0" normalizeH="0" baseline="0" noProof="0" dirty="0">
                <a:ln>
                  <a:noFill/>
                </a:ln>
                <a:solidFill>
                  <a:prstClr val="white"/>
                </a:solidFill>
                <a:effectLst/>
                <a:uLnTx/>
                <a:uFillTx/>
                <a:latin typeface="Calibri"/>
                <a:ea typeface="+mn-ea"/>
                <a:cs typeface="+mn-cs"/>
              </a:rPr>
              <a:t>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(1950); studied medicine and psychiatry at Lyon; disillusioned by racism encountered in France and in military</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1" u="none" strike="noStrike" kern="1200" cap="none" spc="0" normalizeH="0" baseline="0" noProof="0" dirty="0" smtClean="0">
                <a:ln>
                  <a:noFill/>
                </a:ln>
                <a:solidFill>
                  <a:prstClr val="white"/>
                </a:solidFill>
                <a:effectLst/>
                <a:uLnTx/>
                <a:uFillTx/>
                <a:latin typeface="Calibri"/>
                <a:ea typeface="+mn-ea"/>
                <a:cs typeface="+mn-cs"/>
              </a:rPr>
              <a:t>Black Skins White Masks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(1952) applied psychoanalytic methods to study racism and imperialism.</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Moved from France to Algiers, 1953; joined Algerian Liberation Front, 1955, and did fieldwork in Algeria; exiled to Tunis, 1956. Published account of Algerian War (</a:t>
            </a:r>
            <a:r>
              <a:rPr kumimoji="0" lang="en-GB" sz="1800" b="0" i="1" u="none" strike="noStrike" kern="1200" cap="none" spc="0" normalizeH="0" baseline="0" noProof="0" dirty="0" smtClean="0">
                <a:ln>
                  <a:noFill/>
                </a:ln>
                <a:solidFill>
                  <a:prstClr val="white"/>
                </a:solidFill>
                <a:effectLst/>
                <a:uLnTx/>
                <a:uFillTx/>
                <a:latin typeface="Calibri"/>
                <a:ea typeface="+mn-ea"/>
                <a:cs typeface="+mn-cs"/>
              </a:rPr>
              <a:t>A Dying </a:t>
            </a:r>
            <a:r>
              <a:rPr kumimoji="0" lang="en-GB" sz="1800" b="0" i="1" u="none" strike="noStrike" kern="1200" cap="none" spc="0" normalizeH="0" baseline="0" noProof="0" dirty="0" err="1" smtClean="0">
                <a:ln>
                  <a:noFill/>
                </a:ln>
                <a:solidFill>
                  <a:prstClr val="white"/>
                </a:solidFill>
                <a:effectLst/>
                <a:uLnTx/>
                <a:uFillTx/>
                <a:latin typeface="Calibri"/>
                <a:ea typeface="+mn-ea"/>
                <a:cs typeface="+mn-cs"/>
              </a:rPr>
              <a:t>Colonialisim</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1959</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Died of leukaemia 1961; last book </a:t>
            </a:r>
            <a:r>
              <a:rPr kumimoji="0" lang="en-GB" sz="1800" b="0" i="1" u="none" strike="noStrike" kern="1200" cap="none" spc="0" normalizeH="0" baseline="0" noProof="0" dirty="0" smtClean="0">
                <a:ln>
                  <a:noFill/>
                </a:ln>
                <a:solidFill>
                  <a:prstClr val="white"/>
                </a:solidFill>
                <a:effectLst/>
                <a:uLnTx/>
                <a:uFillTx/>
                <a:latin typeface="Calibri"/>
                <a:ea typeface="+mn-ea"/>
                <a:cs typeface="+mn-cs"/>
              </a:rPr>
              <a:t>Wretched of the Earth</a:t>
            </a:r>
            <a:r>
              <a:rPr kumimoji="0" lang="en-GB" sz="1800" b="0" i="0" u="none" strike="noStrike" kern="1200" cap="none" spc="0" normalizeH="0" baseline="0" noProof="0" dirty="0">
                <a:ln>
                  <a:noFill/>
                </a:ln>
                <a:solidFill>
                  <a:prstClr val="white"/>
                </a:solidFill>
                <a:effectLst/>
                <a:uLnTx/>
                <a:uFillTx/>
                <a:latin typeface="Calibri"/>
                <a:ea typeface="+mn-ea"/>
                <a:cs typeface="+mn-cs"/>
              </a:rPr>
              <a:t>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elaborated Fanon’s study of imperialism, racism; advocated use of violence in liberation movements</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Key works: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Black Skin, White Masks </a:t>
            </a: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(1952 [English translation 1967])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A Dying Colonialism </a:t>
            </a: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(1959 [English translation 1965])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The Wretched of the Earth </a:t>
            </a: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(1961 [English translation 1963])</a:t>
            </a:r>
            <a:endParaRPr kumimoji="0" lang="en-GB" sz="1800" b="1" i="1"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431260" y="-1389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7687355"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7687355"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93955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4712738"/>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2. Fanon’s Algiers: Algeria Unveiled</a:t>
            </a:r>
            <a:endParaRPr kumimoji="0" lang="en-GB" sz="17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smtClean="0">
                <a:ln>
                  <a:noFill/>
                </a:ln>
                <a:solidFill>
                  <a:prstClr val="white"/>
                </a:solidFill>
                <a:effectLst/>
                <a:uLnTx/>
                <a:uFillTx/>
                <a:latin typeface="Calibri"/>
                <a:ea typeface="+mn-ea"/>
                <a:cs typeface="+mn-cs"/>
              </a:rPr>
              <a:t>What </a:t>
            </a:r>
            <a:r>
              <a:rPr kumimoji="0" lang="en-GB" sz="2300" b="1" i="0" u="none" strike="noStrike" kern="1200" cap="none" spc="0" normalizeH="0" baseline="0" noProof="0" dirty="0">
                <a:ln>
                  <a:noFill/>
                </a:ln>
                <a:solidFill>
                  <a:prstClr val="white"/>
                </a:solidFill>
                <a:effectLst/>
                <a:uLnTx/>
                <a:uFillTx/>
                <a:latin typeface="Calibri"/>
                <a:ea typeface="+mn-ea"/>
                <a:cs typeface="+mn-cs"/>
              </a:rPr>
              <a:t>details does ‘Algeria Unveiled’ provide about the </a:t>
            </a:r>
            <a:r>
              <a:rPr kumimoji="0" lang="en-GB" sz="2300" b="1" i="0" u="none" strike="noStrike" kern="1200" cap="none" spc="0" normalizeH="0" baseline="0" noProof="0" dirty="0">
                <a:ln>
                  <a:noFill/>
                </a:ln>
                <a:solidFill>
                  <a:srgbClr val="FFFF00"/>
                </a:solidFill>
                <a:effectLst/>
                <a:uLnTx/>
                <a:uFillTx/>
                <a:latin typeface="Calibri"/>
                <a:ea typeface="+mn-ea"/>
                <a:cs typeface="+mn-cs"/>
              </a:rPr>
              <a:t>geography</a:t>
            </a:r>
            <a:r>
              <a:rPr kumimoji="0" lang="en-GB" sz="2300" b="1" i="0" u="none" strike="noStrike" kern="1200" cap="none" spc="0" normalizeH="0" baseline="0" noProof="0" dirty="0">
                <a:ln>
                  <a:noFill/>
                </a:ln>
                <a:solidFill>
                  <a:prstClr val="white"/>
                </a:solidFill>
                <a:effectLst/>
                <a:uLnTx/>
                <a:uFillTx/>
                <a:latin typeface="Calibri"/>
                <a:ea typeface="+mn-ea"/>
                <a:cs typeface="+mn-cs"/>
              </a:rPr>
              <a:t> and </a:t>
            </a:r>
            <a:r>
              <a:rPr kumimoji="0" lang="en-GB" sz="2300" b="1" i="0" u="none" strike="noStrike" kern="1200" cap="none" spc="0" normalizeH="0" baseline="0" noProof="0" dirty="0">
                <a:ln>
                  <a:noFill/>
                </a:ln>
                <a:solidFill>
                  <a:srgbClr val="FFFF00"/>
                </a:solidFill>
                <a:effectLst/>
                <a:uLnTx/>
                <a:uFillTx/>
                <a:latin typeface="Calibri"/>
                <a:ea typeface="+mn-ea"/>
                <a:cs typeface="+mn-cs"/>
              </a:rPr>
              <a:t>architecture</a:t>
            </a:r>
            <a:r>
              <a:rPr kumimoji="0" lang="en-GB" sz="2300" b="1" i="0" u="none" strike="noStrike" kern="1200" cap="none" spc="0" normalizeH="0" baseline="0" noProof="0" dirty="0">
                <a:ln>
                  <a:noFill/>
                </a:ln>
                <a:solidFill>
                  <a:prstClr val="white"/>
                </a:solidFill>
                <a:effectLst/>
                <a:uLnTx/>
                <a:uFillTx/>
                <a:latin typeface="Calibri"/>
                <a:ea typeface="+mn-ea"/>
                <a:cs typeface="+mn-cs"/>
              </a:rPr>
              <a:t> of colonial Algiers? In what ways might Fanon’s account be used as evidence of how </a:t>
            </a:r>
            <a:r>
              <a:rPr kumimoji="0" lang="en-GB" sz="2300" b="1" i="0" u="none" strike="noStrike" kern="1200" cap="none" spc="0" normalizeH="0" baseline="0" noProof="0" dirty="0">
                <a:ln>
                  <a:noFill/>
                </a:ln>
                <a:solidFill>
                  <a:srgbClr val="FFFF00"/>
                </a:solidFill>
                <a:effectLst/>
                <a:uLnTx/>
                <a:uFillTx/>
                <a:latin typeface="Calibri"/>
                <a:ea typeface="+mn-ea"/>
                <a:cs typeface="+mn-cs"/>
              </a:rPr>
              <a:t>urbanism</a:t>
            </a:r>
            <a:r>
              <a:rPr kumimoji="0" lang="en-GB" sz="2300" b="1" i="0" u="none" strike="noStrike" kern="1200" cap="none" spc="0" normalizeH="0" baseline="0" noProof="0" dirty="0">
                <a:ln>
                  <a:noFill/>
                </a:ln>
                <a:solidFill>
                  <a:prstClr val="white"/>
                </a:solidFill>
                <a:effectLst/>
                <a:uLnTx/>
                <a:uFillTx/>
                <a:latin typeface="Calibri"/>
                <a:ea typeface="+mn-ea"/>
                <a:cs typeface="+mn-cs"/>
              </a:rPr>
              <a:t> functioned as a means for expressing, enacting and enforcing </a:t>
            </a:r>
            <a:r>
              <a:rPr kumimoji="0" lang="en-GB" sz="2300" b="1" i="0" u="none" strike="noStrike" kern="1200" cap="none" spc="0" normalizeH="0" baseline="0" noProof="0" dirty="0">
                <a:ln>
                  <a:noFill/>
                </a:ln>
                <a:solidFill>
                  <a:srgbClr val="FFFF00"/>
                </a:solidFill>
                <a:effectLst/>
                <a:uLnTx/>
                <a:uFillTx/>
                <a:latin typeface="Calibri"/>
                <a:ea typeface="+mn-ea"/>
                <a:cs typeface="+mn-cs"/>
              </a:rPr>
              <a:t>colonial rule</a:t>
            </a:r>
            <a:r>
              <a:rPr kumimoji="0" lang="en-GB" sz="2300" b="1" i="0" u="none" strike="noStrike" kern="1200" cap="none" spc="0" normalizeH="0" baseline="0" noProof="0" dirty="0">
                <a:ln>
                  <a:noFill/>
                </a:ln>
                <a:solidFill>
                  <a:prstClr val="white"/>
                </a:solidFill>
                <a:effectLst/>
                <a:uLnTx/>
                <a:uFillTx/>
                <a:latin typeface="Calibri"/>
                <a:ea typeface="+mn-ea"/>
                <a:cs typeface="+mn-cs"/>
              </a:rPr>
              <a:t>? What does Fanon have to say about </a:t>
            </a:r>
            <a:r>
              <a:rPr kumimoji="0" lang="en-GB" sz="2300" b="1" i="0" u="none" strike="noStrike" kern="1200" cap="none" spc="0" normalizeH="0" baseline="0" noProof="0" dirty="0">
                <a:ln>
                  <a:noFill/>
                </a:ln>
                <a:solidFill>
                  <a:srgbClr val="FFFF00"/>
                </a:solidFill>
                <a:effectLst/>
                <a:uLnTx/>
                <a:uFillTx/>
                <a:latin typeface="Calibri"/>
                <a:ea typeface="+mn-ea"/>
                <a:cs typeface="+mn-cs"/>
              </a:rPr>
              <a:t>the </a:t>
            </a:r>
            <a:r>
              <a:rPr kumimoji="0" lang="en-GB" sz="2300" b="1" i="0" u="none" strike="noStrike" kern="1200" cap="none" spc="0" normalizeH="0" baseline="0" noProof="0" dirty="0" smtClean="0">
                <a:ln>
                  <a:noFill/>
                </a:ln>
                <a:solidFill>
                  <a:srgbClr val="FFFF00"/>
                </a:solidFill>
                <a:effectLst/>
                <a:uLnTx/>
                <a:uFillTx/>
                <a:latin typeface="Calibri"/>
                <a:ea typeface="+mn-ea"/>
                <a:cs typeface="+mn-cs"/>
              </a:rPr>
              <a:t>Casbah</a:t>
            </a:r>
            <a:r>
              <a:rPr kumimoji="0" lang="en-GB" sz="2300" b="1" i="0" u="none" strike="noStrike" kern="1200" cap="none" spc="0" normalizeH="0" baseline="0" noProof="0" dirty="0" smtClean="0">
                <a:ln>
                  <a:noFill/>
                </a:ln>
                <a:solidFill>
                  <a:prstClr val="white"/>
                </a:solidFill>
                <a:effectLst/>
                <a:uLnTx/>
                <a:uFillTx/>
                <a:latin typeface="Calibri"/>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300" b="1" dirty="0">
              <a:solidFill>
                <a:prstClr val="white"/>
              </a:solidFill>
              <a:latin typeface="Calibri"/>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300" b="1" noProof="0" dirty="0" smtClean="0">
                <a:solidFill>
                  <a:prstClr val="white"/>
                </a:solidFill>
                <a:latin typeface="Calibri"/>
                <a:cs typeface="+mn-cs"/>
              </a:rPr>
              <a:t>And how does the above relate to the depiction of the city in</a:t>
            </a:r>
            <a:r>
              <a:rPr lang="en-GB" sz="2300" b="1" i="1" u="sng" noProof="0" dirty="0" smtClean="0">
                <a:solidFill>
                  <a:prstClr val="white"/>
                </a:solidFill>
                <a:latin typeface="Calibri"/>
                <a:cs typeface="+mn-cs"/>
              </a:rPr>
              <a:t> </a:t>
            </a:r>
            <a:r>
              <a:rPr lang="en-GB" sz="2300" b="1" i="1" noProof="0" dirty="0" smtClean="0">
                <a:solidFill>
                  <a:prstClr val="white"/>
                </a:solidFill>
                <a:latin typeface="Calibri"/>
                <a:cs typeface="+mn-cs"/>
              </a:rPr>
              <a:t>The Battle of Algiers</a:t>
            </a:r>
            <a:r>
              <a:rPr lang="en-GB" sz="2300" b="1" noProof="0" dirty="0" smtClean="0">
                <a:solidFill>
                  <a:prstClr val="white"/>
                </a:solidFill>
                <a:latin typeface="Calibri"/>
                <a:cs typeface="+mn-cs"/>
              </a:rPr>
              <a:t>?</a:t>
            </a:r>
            <a:endParaRPr kumimoji="0" lang="en-GB" sz="2300" b="1" strike="noStrike" kern="1200" cap="none" spc="0" normalizeH="0" baseline="0" noProof="0" dirty="0">
              <a:ln>
                <a:noFill/>
              </a:ln>
              <a:solidFill>
                <a:prstClr val="white"/>
              </a:solidFill>
              <a:effectLst/>
              <a:uLnTx/>
              <a:uFillTx/>
              <a:latin typeface="Calibri"/>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300" b="1" i="0" u="none" strike="noStrike" kern="1200" cap="none" spc="0" normalizeH="0" baseline="0" noProof="0" dirty="0" smtClean="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65271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7144173"/>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2. Fanon’s Algiers: Algeria Unveiled</a:t>
            </a:r>
            <a:endParaRPr kumimoji="0" lang="en-GB" sz="17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smtClean="0">
                <a:ln>
                  <a:noFill/>
                </a:ln>
                <a:solidFill>
                  <a:prstClr val="white"/>
                </a:solidFill>
                <a:effectLst/>
                <a:uLnTx/>
                <a:uFillTx/>
                <a:latin typeface="Calibri"/>
                <a:ea typeface="+mn-ea"/>
                <a:cs typeface="+mn-cs"/>
              </a:rPr>
              <a:t>What </a:t>
            </a:r>
            <a:r>
              <a:rPr kumimoji="0" lang="en-GB" sz="2300" b="1" i="0" u="none" strike="noStrike" kern="1200" cap="none" spc="0" normalizeH="0" baseline="0" noProof="0" dirty="0">
                <a:ln>
                  <a:noFill/>
                </a:ln>
                <a:solidFill>
                  <a:prstClr val="white"/>
                </a:solidFill>
                <a:effectLst/>
                <a:uLnTx/>
                <a:uFillTx/>
                <a:latin typeface="Calibri"/>
                <a:ea typeface="+mn-ea"/>
                <a:cs typeface="+mn-cs"/>
              </a:rPr>
              <a:t>details does ‘Algeria Unveiled’ provide about the </a:t>
            </a:r>
            <a:r>
              <a:rPr kumimoji="0" lang="en-GB" sz="2300" b="1" i="0" u="none" strike="noStrike" kern="1200" cap="none" spc="0" normalizeH="0" baseline="0" noProof="0" dirty="0">
                <a:ln>
                  <a:noFill/>
                </a:ln>
                <a:solidFill>
                  <a:srgbClr val="FFFF00"/>
                </a:solidFill>
                <a:effectLst/>
                <a:uLnTx/>
                <a:uFillTx/>
                <a:latin typeface="Calibri"/>
                <a:ea typeface="+mn-ea"/>
                <a:cs typeface="+mn-cs"/>
              </a:rPr>
              <a:t>geography</a:t>
            </a:r>
            <a:r>
              <a:rPr kumimoji="0" lang="en-GB" sz="2300" b="1" i="0" u="none" strike="noStrike" kern="1200" cap="none" spc="0" normalizeH="0" baseline="0" noProof="0" dirty="0">
                <a:ln>
                  <a:noFill/>
                </a:ln>
                <a:solidFill>
                  <a:prstClr val="white"/>
                </a:solidFill>
                <a:effectLst/>
                <a:uLnTx/>
                <a:uFillTx/>
                <a:latin typeface="Calibri"/>
                <a:ea typeface="+mn-ea"/>
                <a:cs typeface="+mn-cs"/>
              </a:rPr>
              <a:t> and </a:t>
            </a:r>
            <a:r>
              <a:rPr kumimoji="0" lang="en-GB" sz="2300" b="1" i="0" u="none" strike="noStrike" kern="1200" cap="none" spc="0" normalizeH="0" baseline="0" noProof="0" dirty="0">
                <a:ln>
                  <a:noFill/>
                </a:ln>
                <a:solidFill>
                  <a:srgbClr val="FFFF00"/>
                </a:solidFill>
                <a:effectLst/>
                <a:uLnTx/>
                <a:uFillTx/>
                <a:latin typeface="Calibri"/>
                <a:ea typeface="+mn-ea"/>
                <a:cs typeface="+mn-cs"/>
              </a:rPr>
              <a:t>architecture</a:t>
            </a:r>
            <a:r>
              <a:rPr kumimoji="0" lang="en-GB" sz="2300" b="1" i="0" u="none" strike="noStrike" kern="1200" cap="none" spc="0" normalizeH="0" baseline="0" noProof="0" dirty="0">
                <a:ln>
                  <a:noFill/>
                </a:ln>
                <a:solidFill>
                  <a:prstClr val="white"/>
                </a:solidFill>
                <a:effectLst/>
                <a:uLnTx/>
                <a:uFillTx/>
                <a:latin typeface="Calibri"/>
                <a:ea typeface="+mn-ea"/>
                <a:cs typeface="+mn-cs"/>
              </a:rPr>
              <a:t> of colonial Algiers? In what ways might Fanon’s account be used as evidence of how </a:t>
            </a:r>
            <a:r>
              <a:rPr kumimoji="0" lang="en-GB" sz="2300" b="1" i="0" u="none" strike="noStrike" kern="1200" cap="none" spc="0" normalizeH="0" baseline="0" noProof="0" dirty="0">
                <a:ln>
                  <a:noFill/>
                </a:ln>
                <a:solidFill>
                  <a:srgbClr val="FFFF00"/>
                </a:solidFill>
                <a:effectLst/>
                <a:uLnTx/>
                <a:uFillTx/>
                <a:latin typeface="Calibri"/>
                <a:ea typeface="+mn-ea"/>
                <a:cs typeface="+mn-cs"/>
              </a:rPr>
              <a:t>urbanism</a:t>
            </a:r>
            <a:r>
              <a:rPr kumimoji="0" lang="en-GB" sz="2300" b="1" i="0" u="none" strike="noStrike" kern="1200" cap="none" spc="0" normalizeH="0" baseline="0" noProof="0" dirty="0">
                <a:ln>
                  <a:noFill/>
                </a:ln>
                <a:solidFill>
                  <a:prstClr val="white"/>
                </a:solidFill>
                <a:effectLst/>
                <a:uLnTx/>
                <a:uFillTx/>
                <a:latin typeface="Calibri"/>
                <a:ea typeface="+mn-ea"/>
                <a:cs typeface="+mn-cs"/>
              </a:rPr>
              <a:t> functioned as a means for expressing, enacting and enforcing </a:t>
            </a:r>
            <a:r>
              <a:rPr kumimoji="0" lang="en-GB" sz="2300" b="1" i="0" u="none" strike="noStrike" kern="1200" cap="none" spc="0" normalizeH="0" baseline="0" noProof="0" dirty="0">
                <a:ln>
                  <a:noFill/>
                </a:ln>
                <a:solidFill>
                  <a:srgbClr val="FFFF00"/>
                </a:solidFill>
                <a:effectLst/>
                <a:uLnTx/>
                <a:uFillTx/>
                <a:latin typeface="Calibri"/>
                <a:ea typeface="+mn-ea"/>
                <a:cs typeface="+mn-cs"/>
              </a:rPr>
              <a:t>colonial rule</a:t>
            </a:r>
            <a:r>
              <a:rPr kumimoji="0" lang="en-GB" sz="2300" b="1" i="0" u="none" strike="noStrike" kern="1200" cap="none" spc="0" normalizeH="0" baseline="0" noProof="0" dirty="0">
                <a:ln>
                  <a:noFill/>
                </a:ln>
                <a:solidFill>
                  <a:prstClr val="white"/>
                </a:solidFill>
                <a:effectLst/>
                <a:uLnTx/>
                <a:uFillTx/>
                <a:latin typeface="Calibri"/>
                <a:ea typeface="+mn-ea"/>
                <a:cs typeface="+mn-cs"/>
              </a:rPr>
              <a:t>? What does Fanon have to say about </a:t>
            </a:r>
            <a:r>
              <a:rPr kumimoji="0" lang="en-GB" sz="2300" b="1" i="0" u="none" strike="noStrike" kern="1200" cap="none" spc="0" normalizeH="0" baseline="0" noProof="0" dirty="0">
                <a:ln>
                  <a:noFill/>
                </a:ln>
                <a:solidFill>
                  <a:srgbClr val="FFFF00"/>
                </a:solidFill>
                <a:effectLst/>
                <a:uLnTx/>
                <a:uFillTx/>
                <a:latin typeface="Calibri"/>
                <a:ea typeface="+mn-ea"/>
                <a:cs typeface="+mn-cs"/>
              </a:rPr>
              <a:t>the </a:t>
            </a:r>
            <a:r>
              <a:rPr kumimoji="0" lang="en-GB" sz="2300" b="1" i="0" u="none" strike="noStrike" kern="1200" cap="none" spc="0" normalizeH="0" baseline="0" noProof="0" dirty="0" err="1" smtClean="0">
                <a:ln>
                  <a:noFill/>
                </a:ln>
                <a:solidFill>
                  <a:srgbClr val="FFFF00"/>
                </a:solidFill>
                <a:effectLst/>
                <a:uLnTx/>
                <a:uFillTx/>
                <a:latin typeface="Calibri"/>
                <a:ea typeface="+mn-ea"/>
                <a:cs typeface="+mn-cs"/>
              </a:rPr>
              <a:t>Casbah</a:t>
            </a:r>
            <a:r>
              <a:rPr kumimoji="0" lang="en-GB" sz="2300" b="1" i="0" u="none" strike="noStrike" kern="1200" cap="none" spc="0" normalizeH="0" baseline="0" noProof="0" dirty="0" smtClean="0">
                <a:ln>
                  <a:noFill/>
                </a:ln>
                <a:solidFill>
                  <a:prstClr val="white"/>
                </a:solidFill>
                <a:effectLst/>
                <a:uLnTx/>
                <a:uFillTx/>
                <a:latin typeface="Calibri"/>
                <a:ea typeface="+mn-ea"/>
                <a:cs typeface="+mn-cs"/>
              </a:rPr>
              <a:t>? </a:t>
            </a:r>
            <a:endParaRPr kumimoji="0" lang="en-GB" sz="23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a:ln>
                  <a:noFill/>
                </a:ln>
                <a:solidFill>
                  <a:prstClr val="white"/>
                </a:solidFill>
                <a:effectLst/>
                <a:uLnTx/>
                <a:uFillTx/>
                <a:latin typeface="Calibri"/>
                <a:ea typeface="+mn-ea"/>
                <a:cs typeface="+mn-cs"/>
              </a:rPr>
              <a:t>What details does Fanon provide about how the geography and architecture of Algiers functioned </a:t>
            </a:r>
            <a:r>
              <a:rPr kumimoji="0" lang="en-GB" sz="2300" b="1" i="1" u="none" strike="noStrike" kern="1200" cap="none" spc="0" normalizeH="0" baseline="0" noProof="0" dirty="0">
                <a:ln>
                  <a:noFill/>
                </a:ln>
                <a:solidFill>
                  <a:srgbClr val="FFFF00"/>
                </a:solidFill>
                <a:effectLst/>
                <a:uLnTx/>
                <a:uFillTx/>
                <a:latin typeface="Calibri"/>
                <a:ea typeface="+mn-ea"/>
                <a:cs typeface="+mn-cs"/>
              </a:rPr>
              <a:t>during the Algerian War of Independence</a:t>
            </a:r>
            <a:r>
              <a:rPr kumimoji="0" lang="en-GB" sz="2300" b="1" i="0" u="none" strike="noStrike" kern="1200" cap="none" spc="0" normalizeH="0" baseline="0" noProof="0" dirty="0">
                <a:ln>
                  <a:noFill/>
                </a:ln>
                <a:solidFill>
                  <a:prstClr val="white"/>
                </a:solidFill>
                <a:effectLst/>
                <a:uLnTx/>
                <a:uFillTx/>
                <a:latin typeface="Calibri"/>
                <a:ea typeface="+mn-ea"/>
                <a:cs typeface="+mn-cs"/>
              </a:rPr>
              <a:t>? What </a:t>
            </a:r>
            <a:r>
              <a:rPr kumimoji="0" lang="en-GB" sz="2300" b="1" i="0" u="none" strike="noStrike" kern="1200" cap="none" spc="0" normalizeH="0" baseline="0" noProof="0" dirty="0">
                <a:ln>
                  <a:noFill/>
                </a:ln>
                <a:solidFill>
                  <a:srgbClr val="FFFF00"/>
                </a:solidFill>
                <a:effectLst/>
                <a:uLnTx/>
                <a:uFillTx/>
                <a:latin typeface="Calibri"/>
                <a:ea typeface="+mn-ea"/>
                <a:cs typeface="+mn-cs"/>
              </a:rPr>
              <a:t>tactical</a:t>
            </a:r>
            <a:r>
              <a:rPr kumimoji="0" lang="en-GB" sz="2300" b="1" i="0" u="none" strike="noStrike" kern="1200" cap="none" spc="0" normalizeH="0" baseline="0" noProof="0" dirty="0">
                <a:ln>
                  <a:noFill/>
                </a:ln>
                <a:solidFill>
                  <a:prstClr val="white"/>
                </a:solidFill>
                <a:effectLst/>
                <a:uLnTx/>
                <a:uFillTx/>
                <a:latin typeface="Calibri"/>
                <a:ea typeface="+mn-ea"/>
                <a:cs typeface="+mn-cs"/>
              </a:rPr>
              <a:t> and </a:t>
            </a:r>
            <a:r>
              <a:rPr kumimoji="0" lang="en-GB" sz="2300" b="1" i="0" u="none" strike="noStrike" kern="1200" cap="none" spc="0" normalizeH="0" baseline="0" noProof="0" dirty="0">
                <a:ln>
                  <a:noFill/>
                </a:ln>
                <a:solidFill>
                  <a:srgbClr val="FFFF00"/>
                </a:solidFill>
                <a:effectLst/>
                <a:uLnTx/>
                <a:uFillTx/>
                <a:latin typeface="Calibri"/>
                <a:ea typeface="+mn-ea"/>
                <a:cs typeface="+mn-cs"/>
              </a:rPr>
              <a:t>strategic</a:t>
            </a:r>
            <a:r>
              <a:rPr kumimoji="0" lang="en-GB" sz="2300" b="1" i="0" u="none" strike="noStrike" kern="1200" cap="none" spc="0" normalizeH="0" baseline="0" noProof="0" dirty="0">
                <a:ln>
                  <a:noFill/>
                </a:ln>
                <a:solidFill>
                  <a:prstClr val="white"/>
                </a:solidFill>
                <a:effectLst/>
                <a:uLnTx/>
                <a:uFillTx/>
                <a:latin typeface="Calibri"/>
                <a:ea typeface="+mn-ea"/>
                <a:cs typeface="+mn-cs"/>
              </a:rPr>
              <a:t> uses was the cityscape put to by members of the National Liberation Front (NLF)? And, conversely, how was the cityscape used by counterrevolutionary forces in response to NLF activity</a:t>
            </a:r>
            <a:r>
              <a:rPr kumimoji="0" lang="en-GB" sz="2300" b="1" i="0" u="none" strike="noStrike" kern="1200" cap="none" spc="0" normalizeH="0" baseline="0" noProof="0" dirty="0" smtClean="0">
                <a:ln>
                  <a:noFill/>
                </a:ln>
                <a:solidFill>
                  <a:prstClr val="white"/>
                </a:solidFill>
                <a:effectLst/>
                <a:uLnTx/>
                <a:uFillTx/>
                <a:latin typeface="Calibri"/>
                <a:ea typeface="+mn-ea"/>
                <a:cs typeface="+mn-cs"/>
              </a:rPr>
              <a:t>?</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300" b="1" dirty="0">
              <a:solidFill>
                <a:prstClr val="white"/>
              </a:solidFill>
              <a:latin typeface="Calibri"/>
              <a:cs typeface="+mn-cs"/>
            </a:endParaRPr>
          </a:p>
          <a:p>
            <a:pPr marL="285750" indent="-285750" algn="just" fontAlgn="auto">
              <a:spcBef>
                <a:spcPts val="0"/>
              </a:spcBef>
              <a:spcAft>
                <a:spcPts val="0"/>
              </a:spcAft>
              <a:buFont typeface="Arial" panose="020B0604020202020204" pitchFamily="34" charset="0"/>
              <a:buChar char="•"/>
              <a:defRPr/>
            </a:pPr>
            <a:r>
              <a:rPr lang="en-GB" sz="2300" b="1" dirty="0">
                <a:solidFill>
                  <a:prstClr val="white"/>
                </a:solidFill>
                <a:latin typeface="Calibri"/>
              </a:rPr>
              <a:t>And how does the above relate to the depiction of the city in</a:t>
            </a:r>
            <a:r>
              <a:rPr lang="en-GB" sz="2300" b="1" i="1" u="sng" dirty="0">
                <a:solidFill>
                  <a:prstClr val="white"/>
                </a:solidFill>
                <a:latin typeface="Calibri"/>
              </a:rPr>
              <a:t> </a:t>
            </a:r>
            <a:r>
              <a:rPr lang="en-GB" sz="2300" b="1" i="1" dirty="0">
                <a:solidFill>
                  <a:prstClr val="white"/>
                </a:solidFill>
                <a:latin typeface="Calibri"/>
              </a:rPr>
              <a:t>The Battle of Algiers</a:t>
            </a:r>
            <a:r>
              <a:rPr lang="en-GB" sz="2300" b="1" dirty="0">
                <a:solidFill>
                  <a:prstClr val="white"/>
                </a:solidFill>
                <a:latin typeface="Calibri"/>
              </a:rPr>
              <a:t>?</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3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711808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7621226"/>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2. Fanon’s Algiers: Algeria </a:t>
            </a:r>
            <a:r>
              <a:rPr kumimoji="0" lang="en-GB" sz="2200" b="1"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Unveiled</a:t>
            </a:r>
            <a:endParaRPr kumimoji="0" lang="en-GB" sz="1700" b="1"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a:ln>
                  <a:noFill/>
                </a:ln>
                <a:solidFill>
                  <a:prstClr val="white"/>
                </a:solidFill>
                <a:effectLst/>
                <a:uLnTx/>
                <a:uFillTx/>
                <a:latin typeface="Calibri"/>
                <a:ea typeface="+mn-ea"/>
                <a:cs typeface="+mn-cs"/>
              </a:rPr>
              <a:t>How does Fanon characterise the experiences of Muslim </a:t>
            </a:r>
            <a:r>
              <a:rPr kumimoji="0" lang="en-GB" sz="2300" b="1" i="0" u="none" strike="noStrike" kern="1200" cap="none" spc="0" normalizeH="0" baseline="0" noProof="0" dirty="0">
                <a:ln>
                  <a:noFill/>
                </a:ln>
                <a:solidFill>
                  <a:srgbClr val="FFFF00"/>
                </a:solidFill>
                <a:effectLst/>
                <a:uLnTx/>
                <a:uFillTx/>
                <a:latin typeface="Calibri"/>
                <a:ea typeface="+mn-ea"/>
                <a:cs typeface="+mn-cs"/>
              </a:rPr>
              <a:t>women</a:t>
            </a:r>
            <a:r>
              <a:rPr kumimoji="0" lang="en-GB" sz="2300" b="1" i="0" u="none" strike="noStrike" kern="1200" cap="none" spc="0" normalizeH="0" baseline="0" noProof="0" dirty="0">
                <a:ln>
                  <a:noFill/>
                </a:ln>
                <a:solidFill>
                  <a:prstClr val="white"/>
                </a:solidFill>
                <a:effectLst/>
                <a:uLnTx/>
                <a:uFillTx/>
                <a:latin typeface="Calibri"/>
                <a:ea typeface="+mn-ea"/>
                <a:cs typeface="+mn-cs"/>
              </a:rPr>
              <a:t> a) in traditional, pre-colonial Algeria and b) during the era of French imperialism? What roles did women perform in Algerian society, and were they impacted by colonisation? </a:t>
            </a:r>
            <a:endParaRPr kumimoji="0" lang="en-GB" sz="2300" b="0" i="0" u="none" strike="noStrike" kern="1200" cap="none" spc="0" normalizeH="0" baseline="0" noProof="0" dirty="0">
              <a:ln>
                <a:noFill/>
              </a:ln>
              <a:solidFill>
                <a:prstClr val="white"/>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1"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smtClean="0">
                <a:ln>
                  <a:noFill/>
                </a:ln>
                <a:solidFill>
                  <a:prstClr val="white"/>
                </a:solidFill>
                <a:effectLst/>
                <a:uLnTx/>
                <a:uFillTx/>
                <a:latin typeface="Calibri"/>
                <a:ea typeface="+mn-ea"/>
                <a:cs typeface="+mn-cs"/>
              </a:rPr>
              <a:t>According </a:t>
            </a:r>
            <a:r>
              <a:rPr kumimoji="0" lang="en-GB" sz="2300" b="1" i="0" u="none" strike="noStrike" kern="1200" cap="none" spc="0" normalizeH="0" baseline="0" noProof="0" dirty="0">
                <a:ln>
                  <a:noFill/>
                </a:ln>
                <a:solidFill>
                  <a:prstClr val="white"/>
                </a:solidFill>
                <a:effectLst/>
                <a:uLnTx/>
                <a:uFillTx/>
                <a:latin typeface="Calibri"/>
                <a:ea typeface="+mn-ea"/>
                <a:cs typeface="+mn-cs"/>
              </a:rPr>
              <a:t>to Fanon, what significance did the ‘</a:t>
            </a:r>
            <a:r>
              <a:rPr kumimoji="0" lang="en-GB" sz="2300" b="1" i="0" u="none" strike="noStrike" kern="1200" cap="none" spc="0" normalizeH="0" baseline="0" noProof="0" dirty="0">
                <a:ln>
                  <a:noFill/>
                </a:ln>
                <a:solidFill>
                  <a:srgbClr val="FFFF00"/>
                </a:solidFill>
                <a:effectLst/>
                <a:uLnTx/>
                <a:uFillTx/>
                <a:latin typeface="Calibri"/>
                <a:ea typeface="+mn-ea"/>
                <a:cs typeface="+mn-cs"/>
              </a:rPr>
              <a:t>veil</a:t>
            </a:r>
            <a:r>
              <a:rPr kumimoji="0" lang="en-GB" sz="2300" b="1" i="0" u="none" strike="noStrike" kern="1200" cap="none" spc="0" normalizeH="0" baseline="0" noProof="0" dirty="0">
                <a:ln>
                  <a:noFill/>
                </a:ln>
                <a:solidFill>
                  <a:prstClr val="white"/>
                </a:solidFill>
                <a:effectLst/>
                <a:uLnTx/>
                <a:uFillTx/>
                <a:latin typeface="Calibri"/>
                <a:ea typeface="+mn-ea"/>
                <a:cs typeface="+mn-cs"/>
              </a:rPr>
              <a:t>’ in colonial Algeria? What connotations does Fanon suggest were associated with veils by European colonialists? And what does he suggest was the utility of veils for women themselves?</a:t>
            </a:r>
            <a:endParaRPr kumimoji="0" lang="en-GB" sz="23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a:ea typeface="+mn-ea"/>
              <a:cs typeface="+mn-cs"/>
            </a:endParaRPr>
          </a:p>
          <a:p>
            <a:pPr marL="285750" indent="-285750" algn="just" fontAlgn="auto">
              <a:spcBef>
                <a:spcPts val="0"/>
              </a:spcBef>
              <a:spcAft>
                <a:spcPts val="0"/>
              </a:spcAft>
              <a:buFont typeface="Arial" panose="020B0604020202020204" pitchFamily="34" charset="0"/>
              <a:buChar char="•"/>
              <a:defRPr/>
            </a:pPr>
            <a:r>
              <a:rPr kumimoji="0" lang="en-GB" sz="2300" b="1" i="0" u="none" strike="noStrike" kern="1200" cap="none" spc="0" normalizeH="0" baseline="0" noProof="0" dirty="0">
                <a:ln>
                  <a:noFill/>
                </a:ln>
                <a:solidFill>
                  <a:prstClr val="white"/>
                </a:solidFill>
                <a:effectLst/>
                <a:uLnTx/>
                <a:uFillTx/>
                <a:latin typeface="Calibri"/>
                <a:ea typeface="+mn-ea"/>
                <a:cs typeface="+mn-cs"/>
              </a:rPr>
              <a:t>According to Fanon, in what ways were women’s lives impacted by the independence movement? </a:t>
            </a:r>
            <a:r>
              <a:rPr kumimoji="0" lang="en-GB" sz="2300" b="1" i="0" u="none" strike="noStrike" kern="1200" cap="none" spc="0" normalizeH="0" baseline="0" noProof="0" dirty="0">
                <a:ln>
                  <a:noFill/>
                </a:ln>
                <a:solidFill>
                  <a:srgbClr val="FFFF00"/>
                </a:solidFill>
                <a:effectLst/>
                <a:uLnTx/>
                <a:uFillTx/>
                <a:latin typeface="Calibri"/>
                <a:ea typeface="+mn-ea"/>
                <a:cs typeface="+mn-cs"/>
              </a:rPr>
              <a:t>What roles did women perform in the NLF? </a:t>
            </a:r>
            <a:r>
              <a:rPr kumimoji="0" lang="en-GB" sz="2300" b="1" i="0" u="none" strike="noStrike" kern="1200" cap="none" spc="0" normalizeH="0" baseline="0" noProof="0" dirty="0">
                <a:ln>
                  <a:noFill/>
                </a:ln>
                <a:solidFill>
                  <a:prstClr val="white"/>
                </a:solidFill>
                <a:effectLst/>
                <a:uLnTx/>
                <a:uFillTx/>
                <a:latin typeface="Calibri"/>
                <a:ea typeface="+mn-ea"/>
                <a:cs typeface="+mn-cs"/>
              </a:rPr>
              <a:t>Did attitudes towards the veiling of women remain constant or did they shift over time? </a:t>
            </a:r>
            <a:r>
              <a:rPr kumimoji="0" lang="en-GB" sz="2300" b="1" i="0" u="none" strike="noStrike" kern="1200" cap="none" spc="0" normalizeH="0" baseline="0" noProof="0" dirty="0">
                <a:ln>
                  <a:noFill/>
                </a:ln>
                <a:solidFill>
                  <a:srgbClr val="FFFF00"/>
                </a:solidFill>
                <a:effectLst/>
                <a:uLnTx/>
                <a:uFillTx/>
                <a:latin typeface="Calibri"/>
                <a:ea typeface="+mn-ea"/>
                <a:cs typeface="+mn-cs"/>
              </a:rPr>
              <a:t>Did women’s relationship to the Algiers cityscape change during the revolution</a:t>
            </a:r>
            <a:r>
              <a:rPr kumimoji="0" lang="en-GB" sz="2300" b="1" i="0" u="none" strike="noStrike" kern="1200" cap="none" spc="0" normalizeH="0" baseline="0" noProof="0" dirty="0" smtClean="0">
                <a:ln>
                  <a:noFill/>
                </a:ln>
                <a:solidFill>
                  <a:srgbClr val="FFFF00"/>
                </a:solidFill>
                <a:effectLst/>
                <a:uLnTx/>
                <a:uFillTx/>
                <a:latin typeface="Calibri"/>
                <a:ea typeface="+mn-ea"/>
                <a:cs typeface="+mn-cs"/>
              </a:rPr>
              <a:t>? </a:t>
            </a:r>
            <a:r>
              <a:rPr lang="en-GB" sz="2300" b="1" dirty="0">
                <a:solidFill>
                  <a:prstClr val="white"/>
                </a:solidFill>
                <a:latin typeface="Calibri"/>
              </a:rPr>
              <a:t>And how does </a:t>
            </a:r>
            <a:r>
              <a:rPr lang="en-GB" sz="2300" b="1" dirty="0" smtClean="0">
                <a:solidFill>
                  <a:prstClr val="white"/>
                </a:solidFill>
                <a:latin typeface="Calibri"/>
              </a:rPr>
              <a:t>this relate to women’s depiction in</a:t>
            </a:r>
            <a:r>
              <a:rPr lang="en-GB" sz="2300" b="1" i="1" u="sng" dirty="0" smtClean="0">
                <a:solidFill>
                  <a:prstClr val="white"/>
                </a:solidFill>
                <a:latin typeface="Calibri"/>
              </a:rPr>
              <a:t> </a:t>
            </a:r>
            <a:r>
              <a:rPr lang="en-GB" sz="2300" b="1" i="1" dirty="0">
                <a:solidFill>
                  <a:prstClr val="white"/>
                </a:solidFill>
                <a:latin typeface="Calibri"/>
              </a:rPr>
              <a:t>The Battle of Algiers</a:t>
            </a:r>
            <a:r>
              <a:rPr lang="en-GB" sz="2300" b="1" dirty="0">
                <a:solidFill>
                  <a:prstClr val="white"/>
                </a:solidFill>
                <a:latin typeface="Calibri"/>
              </a:rPr>
              <a:t>?</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300" b="0" i="0" u="none" strike="noStrike" kern="1200" cap="none" spc="0" normalizeH="0" baseline="0" noProof="0" dirty="0">
              <a:ln>
                <a:noFill/>
              </a:ln>
              <a:solidFill>
                <a:srgbClr val="FFFF0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12400946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charset="0"/>
              <a:ea typeface="+mn-ea"/>
              <a:cs typeface="Arial" charset="0"/>
            </a:endParaRPr>
          </a:p>
        </p:txBody>
      </p:sp>
      <p:sp>
        <p:nvSpPr>
          <p:cNvPr id="4" name="Rectangle 3"/>
          <p:cNvSpPr/>
          <p:nvPr/>
        </p:nvSpPr>
        <p:spPr>
          <a:xfrm>
            <a:off x="4985038" y="8757592"/>
            <a:ext cx="4572000" cy="707886"/>
          </a:xfrm>
          <a:prstGeom prst="rect">
            <a:avLst/>
          </a:prstGeom>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fr-FR" sz="2000" b="0" i="0" u="none" strike="noStrike" kern="1200" cap="none" spc="0" normalizeH="0" baseline="0" noProof="0" dirty="0" smtClean="0">
                <a:ln>
                  <a:noFill/>
                </a:ln>
                <a:solidFill>
                  <a:srgbClr val="FFFF00"/>
                </a:solidFill>
                <a:effectLst/>
                <a:uLnTx/>
                <a:uFillTx/>
                <a:latin typeface="Calibri"/>
                <a:ea typeface="+mn-ea"/>
                <a:cs typeface="Arial" charset="0"/>
              </a:rPr>
              <a:t>Pierre-Auguste </a:t>
            </a:r>
            <a:r>
              <a:rPr kumimoji="0" lang="fr-FR" sz="2000" b="0" i="0" u="none" strike="noStrike" kern="1200" cap="none" spc="0" normalizeH="0" baseline="0" noProof="0" dirty="0">
                <a:ln>
                  <a:noFill/>
                </a:ln>
                <a:solidFill>
                  <a:srgbClr val="FFFF00"/>
                </a:solidFill>
                <a:effectLst/>
                <a:uLnTx/>
                <a:uFillTx/>
                <a:latin typeface="Calibri"/>
                <a:ea typeface="+mn-ea"/>
                <a:cs typeface="Arial" charset="0"/>
              </a:rPr>
              <a:t>Renoir, </a:t>
            </a:r>
            <a:r>
              <a:rPr kumimoji="0" lang="en-US" sz="2000" b="0" i="1" u="none" strike="noStrike" kern="1200" cap="none" spc="0" normalizeH="0" baseline="0" noProof="0" dirty="0">
                <a:ln>
                  <a:noFill/>
                </a:ln>
                <a:solidFill>
                  <a:srgbClr val="FFFF00"/>
                </a:solidFill>
                <a:effectLst/>
                <a:uLnTx/>
                <a:uFillTx/>
                <a:latin typeface="Calibri"/>
                <a:ea typeface="+mn-ea"/>
                <a:cs typeface="Arial" charset="0"/>
              </a:rPr>
              <a:t>Parisian Women in Algerian Costume (The </a:t>
            </a:r>
            <a:r>
              <a:rPr kumimoji="0" lang="en-US" sz="2000" b="0" i="1" u="none" strike="noStrike" kern="1200" cap="none" spc="0" normalizeH="0" baseline="0" noProof="0" dirty="0" smtClean="0">
                <a:ln>
                  <a:noFill/>
                </a:ln>
                <a:solidFill>
                  <a:srgbClr val="FFFF00"/>
                </a:solidFill>
                <a:effectLst/>
                <a:uLnTx/>
                <a:uFillTx/>
                <a:latin typeface="Calibri"/>
                <a:ea typeface="+mn-ea"/>
                <a:cs typeface="Arial" charset="0"/>
              </a:rPr>
              <a:t>Harem</a:t>
            </a:r>
            <a:r>
              <a:rPr kumimoji="0" lang="en-US" sz="2000" b="0" i="0" u="none" strike="noStrike" kern="1200" cap="none" spc="0" normalizeH="0" baseline="0" noProof="0" dirty="0" smtClean="0">
                <a:ln>
                  <a:noFill/>
                </a:ln>
                <a:solidFill>
                  <a:srgbClr val="FFFF00"/>
                </a:solidFill>
                <a:effectLst/>
                <a:uLnTx/>
                <a:uFillTx/>
                <a:latin typeface="Calibri"/>
                <a:ea typeface="+mn-ea"/>
                <a:cs typeface="Arial" charset="0"/>
              </a:rPr>
              <a:t>), 1872</a:t>
            </a:r>
            <a:endParaRPr kumimoji="0" lang="en-US" sz="2000" b="0" i="0" u="none" strike="noStrike" kern="1200" cap="none" spc="0" normalizeH="0" baseline="0" noProof="0" dirty="0">
              <a:ln>
                <a:noFill/>
              </a:ln>
              <a:solidFill>
                <a:srgbClr val="FFFF00"/>
              </a:solidFill>
              <a:effectLst/>
              <a:uLnTx/>
              <a:uFillTx/>
              <a:latin typeface="Calibri"/>
              <a:ea typeface="+mn-ea"/>
              <a:cs typeface="Arial" charset="0"/>
            </a:endParaRPr>
          </a:p>
        </p:txBody>
      </p:sp>
      <p:pic>
        <p:nvPicPr>
          <p:cNvPr id="6" name="Picture 5"/>
          <p:cNvPicPr>
            <a:picLocks noChangeAspect="1"/>
          </p:cNvPicPr>
          <p:nvPr/>
        </p:nvPicPr>
        <p:blipFill>
          <a:blip r:embed="rId3"/>
          <a:stretch>
            <a:fillRect/>
          </a:stretch>
        </p:blipFill>
        <p:spPr>
          <a:xfrm>
            <a:off x="2828" y="922807"/>
            <a:ext cx="2726780" cy="3753183"/>
          </a:xfrm>
          <a:prstGeom prst="rect">
            <a:avLst/>
          </a:prstGeom>
        </p:spPr>
      </p:pic>
      <p:pic>
        <p:nvPicPr>
          <p:cNvPr id="7" name="Picture 6"/>
          <p:cNvPicPr>
            <a:picLocks noChangeAspect="1"/>
          </p:cNvPicPr>
          <p:nvPr/>
        </p:nvPicPr>
        <p:blipFill>
          <a:blip r:embed="rId4"/>
          <a:stretch>
            <a:fillRect/>
          </a:stretch>
        </p:blipFill>
        <p:spPr>
          <a:xfrm>
            <a:off x="-26988" y="4337699"/>
            <a:ext cx="3279552" cy="2520301"/>
          </a:xfrm>
          <a:prstGeom prst="rect">
            <a:avLst/>
          </a:prstGeom>
        </p:spPr>
      </p:pic>
      <p:pic>
        <p:nvPicPr>
          <p:cNvPr id="8" name="Picture 7"/>
          <p:cNvPicPr>
            <a:picLocks noChangeAspect="1"/>
          </p:cNvPicPr>
          <p:nvPr/>
        </p:nvPicPr>
        <p:blipFill>
          <a:blip r:embed="rId5"/>
          <a:stretch>
            <a:fillRect/>
          </a:stretch>
        </p:blipFill>
        <p:spPr>
          <a:xfrm>
            <a:off x="4780479" y="476673"/>
            <a:ext cx="4358575" cy="6381327"/>
          </a:xfrm>
          <a:prstGeom prst="rect">
            <a:avLst/>
          </a:prstGeom>
        </p:spPr>
      </p:pic>
      <p:sp>
        <p:nvSpPr>
          <p:cNvPr id="9" name="Rectangle 8"/>
          <p:cNvSpPr/>
          <p:nvPr/>
        </p:nvSpPr>
        <p:spPr>
          <a:xfrm>
            <a:off x="3252564" y="4370910"/>
            <a:ext cx="1218492" cy="2308324"/>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Calibri"/>
                <a:ea typeface="+mn-ea"/>
                <a:cs typeface="Arial" charset="0"/>
              </a:rPr>
              <a:t>Le Corbusier, </a:t>
            </a:r>
            <a:r>
              <a:rPr kumimoji="0" lang="en-US" sz="1600" b="0" i="1" u="none" strike="noStrike" kern="1200" cap="none" spc="0" normalizeH="0" baseline="0" noProof="0" dirty="0" err="1">
                <a:ln>
                  <a:noFill/>
                </a:ln>
                <a:solidFill>
                  <a:prstClr val="white"/>
                </a:solidFill>
                <a:effectLst/>
                <a:uLnTx/>
                <a:uFillTx/>
                <a:latin typeface="Calibri"/>
                <a:ea typeface="+mn-ea"/>
                <a:cs typeface="Arial" charset="0"/>
              </a:rPr>
              <a:t>Fathma</a:t>
            </a:r>
            <a:r>
              <a:rPr kumimoji="0" lang="en-US" sz="1600" b="0" i="0" u="none" strike="noStrike" kern="1200" cap="none" spc="0" normalizeH="0" baseline="0" noProof="0" dirty="0">
                <a:ln>
                  <a:noFill/>
                </a:ln>
                <a:solidFill>
                  <a:prstClr val="white"/>
                </a:solidFill>
                <a:effectLst/>
                <a:uLnTx/>
                <a:uFillTx/>
                <a:latin typeface="Calibri"/>
                <a:ea typeface="+mn-ea"/>
                <a:cs typeface="Arial" charset="0"/>
              </a:rPr>
              <a:t>, </a:t>
            </a:r>
            <a:r>
              <a:rPr kumimoji="0" lang="en-US" sz="1600" b="0" i="0" u="none" strike="noStrike" kern="1200" cap="none" spc="0" normalizeH="0" baseline="0" noProof="0" dirty="0" smtClean="0">
                <a:ln>
                  <a:noFill/>
                </a:ln>
                <a:solidFill>
                  <a:prstClr val="white"/>
                </a:solidFill>
                <a:effectLst/>
                <a:uLnTx/>
                <a:uFillTx/>
                <a:latin typeface="Calibri"/>
                <a:ea typeface="+mn-ea"/>
                <a:cs typeface="Arial" charset="0"/>
              </a:rPr>
              <a:t>1939; sketches of Algerian women and plan for Algiers</a:t>
            </a:r>
            <a:endParaRPr kumimoji="0" lang="en-US" sz="1600" b="0" i="0" u="none" strike="noStrike" kern="1200" cap="none" spc="0" normalizeH="0" baseline="0" noProof="0" dirty="0">
              <a:ln>
                <a:noFill/>
              </a:ln>
              <a:solidFill>
                <a:prstClr val="white"/>
              </a:solidFill>
              <a:effectLst/>
              <a:uLnTx/>
              <a:uFillTx/>
              <a:latin typeface="Calibri"/>
              <a:ea typeface="+mn-ea"/>
              <a:cs typeface="Arial" charset="0"/>
            </a:endParaRPr>
          </a:p>
        </p:txBody>
      </p:sp>
      <p:sp>
        <p:nvSpPr>
          <p:cNvPr id="11" name="TextBox 10"/>
          <p:cNvSpPr txBox="1"/>
          <p:nvPr/>
        </p:nvSpPr>
        <p:spPr>
          <a:xfrm>
            <a:off x="-2" y="-13894"/>
            <a:ext cx="9144002" cy="1219474"/>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2. Fanon’s Algiers: Algeria </a:t>
            </a:r>
            <a:r>
              <a:rPr kumimoji="0" lang="en-GB" sz="2200" b="1"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Unveiled</a:t>
            </a:r>
            <a:endParaRPr kumimoji="0" lang="en-GB" sz="1700" b="1"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endParaRPr>
          </a:p>
        </p:txBody>
      </p:sp>
      <p:pic>
        <p:nvPicPr>
          <p:cNvPr id="12"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14817" y="930035"/>
            <a:ext cx="2716171" cy="3407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62715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3543187"/>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2. Fanon’s Algiers: Algeria Unveiled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smtClean="0">
                <a:ln>
                  <a:noFill/>
                </a:ln>
                <a:solidFill>
                  <a:prstClr val="white"/>
                </a:solidFill>
                <a:effectLst/>
                <a:uLnTx/>
                <a:uFillTx/>
                <a:latin typeface="Calibri"/>
                <a:ea typeface="+mn-ea"/>
                <a:cs typeface="+mn-cs"/>
              </a:rPr>
              <a:t>What </a:t>
            </a:r>
            <a:r>
              <a:rPr kumimoji="0" lang="en-GB" sz="2400" b="1" i="0" u="none" strike="noStrike" kern="1200" cap="none" spc="0" normalizeH="0" baseline="0" noProof="0" dirty="0">
                <a:ln>
                  <a:noFill/>
                </a:ln>
                <a:solidFill>
                  <a:srgbClr val="FFFF00"/>
                </a:solidFill>
                <a:effectLst/>
                <a:uLnTx/>
                <a:uFillTx/>
                <a:latin typeface="Calibri"/>
                <a:ea typeface="+mn-ea"/>
                <a:cs typeface="+mn-cs"/>
              </a:rPr>
              <a:t>criticisms</a:t>
            </a:r>
            <a:r>
              <a:rPr kumimoji="0" lang="en-GB" sz="2400" b="1" i="0" u="none" strike="noStrike" kern="1200" cap="none" spc="0" normalizeH="0" baseline="0" noProof="0" dirty="0">
                <a:ln>
                  <a:noFill/>
                </a:ln>
                <a:solidFill>
                  <a:prstClr val="white"/>
                </a:solidFill>
                <a:effectLst/>
                <a:uLnTx/>
                <a:uFillTx/>
                <a:latin typeface="Calibri"/>
                <a:ea typeface="+mn-ea"/>
                <a:cs typeface="+mn-cs"/>
              </a:rPr>
              <a:t> might be directed towards Fanon’s account? How might </a:t>
            </a:r>
            <a:r>
              <a:rPr kumimoji="0" lang="en-GB" sz="2400" b="1" i="0" u="none" strike="noStrike" kern="1200" cap="none" spc="0" normalizeH="0" baseline="0" noProof="0" dirty="0" smtClean="0">
                <a:ln>
                  <a:noFill/>
                </a:ln>
                <a:solidFill>
                  <a:prstClr val="white"/>
                </a:solidFill>
                <a:effectLst/>
                <a:uLnTx/>
                <a:uFillTx/>
                <a:latin typeface="Calibri"/>
                <a:ea typeface="+mn-ea"/>
                <a:cs typeface="+mn-cs"/>
              </a:rPr>
              <a:t>feminists, for instance, react </a:t>
            </a:r>
            <a:r>
              <a:rPr kumimoji="0" lang="en-GB" sz="2400" b="1" i="0" u="none" strike="noStrike" kern="1200" cap="none" spc="0" normalizeH="0" baseline="0" noProof="0" dirty="0">
                <a:ln>
                  <a:noFill/>
                </a:ln>
                <a:solidFill>
                  <a:prstClr val="white"/>
                </a:solidFill>
                <a:effectLst/>
                <a:uLnTx/>
                <a:uFillTx/>
                <a:latin typeface="Calibri"/>
                <a:ea typeface="+mn-ea"/>
                <a:cs typeface="+mn-cs"/>
              </a:rPr>
              <a:t>to the ideas and attitudes expressed in ‘Algeria </a:t>
            </a:r>
            <a:r>
              <a:rPr kumimoji="0" lang="en-GB" sz="2400" b="1" i="0" u="none" strike="noStrike" kern="1200" cap="none" spc="0" normalizeH="0" baseline="0" noProof="0" dirty="0" smtClean="0">
                <a:ln>
                  <a:noFill/>
                </a:ln>
                <a:solidFill>
                  <a:prstClr val="white"/>
                </a:solidFill>
                <a:effectLst/>
                <a:uLnTx/>
                <a:uFillTx/>
                <a:latin typeface="Calibri"/>
                <a:ea typeface="+mn-ea"/>
                <a:cs typeface="+mn-cs"/>
              </a:rPr>
              <a:t>Unveiled’? </a:t>
            </a:r>
            <a:r>
              <a:rPr kumimoji="0" lang="en-GB" sz="2400" b="1" i="0" u="none" strike="noStrike" kern="1200" cap="none" spc="0" normalizeH="0" baseline="0" noProof="0" dirty="0">
                <a:ln>
                  <a:noFill/>
                </a:ln>
                <a:solidFill>
                  <a:prstClr val="white"/>
                </a:solidFill>
                <a:effectLst/>
                <a:uLnTx/>
                <a:uFillTx/>
                <a:latin typeface="Calibri"/>
                <a:ea typeface="+mn-ea"/>
                <a:cs typeface="+mn-cs"/>
              </a:rPr>
              <a:t>And what counter-arguments to Fanon might be posed by European, </a:t>
            </a:r>
            <a:r>
              <a:rPr kumimoji="0" lang="en-GB" sz="2400" b="1" i="1" u="none" strike="noStrike" kern="1200" cap="none" spc="0" normalizeH="0" baseline="0" noProof="0" dirty="0" smtClean="0">
                <a:ln>
                  <a:noFill/>
                </a:ln>
                <a:solidFill>
                  <a:prstClr val="white"/>
                </a:solidFill>
                <a:effectLst/>
                <a:uLnTx/>
                <a:uFillTx/>
                <a:latin typeface="Calibri"/>
                <a:ea typeface="+mn-ea"/>
                <a:cs typeface="+mn-cs"/>
              </a:rPr>
              <a:t>pied-noir</a:t>
            </a:r>
            <a:r>
              <a:rPr kumimoji="0" lang="en-GB" sz="2400" b="1" i="0" u="none" strike="noStrike" kern="1200" cap="none" spc="0" normalizeH="0" baseline="0" noProof="0" dirty="0" smtClean="0">
                <a:ln>
                  <a:noFill/>
                </a:ln>
                <a:solidFill>
                  <a:prstClr val="white"/>
                </a:solidFill>
                <a:effectLst/>
                <a:uLnTx/>
                <a:uFillTx/>
                <a:latin typeface="Calibri"/>
                <a:ea typeface="+mn-ea"/>
                <a:cs typeface="+mn-cs"/>
              </a:rPr>
              <a:t> </a:t>
            </a:r>
            <a:r>
              <a:rPr kumimoji="0" lang="en-GB" sz="2400" b="1" i="0" u="none" strike="noStrike" kern="1200" cap="none" spc="0" normalizeH="0" baseline="0" noProof="0" dirty="0">
                <a:ln>
                  <a:noFill/>
                </a:ln>
                <a:solidFill>
                  <a:prstClr val="white"/>
                </a:solidFill>
                <a:effectLst/>
                <a:uLnTx/>
                <a:uFillTx/>
                <a:latin typeface="Calibri"/>
                <a:ea typeface="+mn-ea"/>
                <a:cs typeface="+mn-cs"/>
              </a:rPr>
              <a:t>residents of Algiers? </a:t>
            </a:r>
            <a:endParaRPr kumimoji="0" lang="en-GB" sz="2400" b="1"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300" b="1"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6177626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67" y="-34232"/>
            <a:ext cx="4897817" cy="6445859"/>
          </a:xfrm>
          <a:prstGeom prst="rect">
            <a:avLst/>
          </a:prstGeom>
        </p:spPr>
        <p:txBody>
          <a:bodyPr wrap="square" lIns="540000" tIns="540000" rIns="540000" bIns="540000">
            <a:spAutoFit/>
          </a:bodyPr>
          <a:lstStyle/>
          <a:p>
            <a:pPr lvl="0" fontAlgn="auto">
              <a:spcBef>
                <a:spcPts val="0"/>
              </a:spcBef>
              <a:spcAft>
                <a:spcPts val="0"/>
              </a:spcAft>
              <a:defRPr/>
            </a:pPr>
            <a:r>
              <a:rPr lang="en-GB" sz="2400" b="1" u="sng" dirty="0">
                <a:solidFill>
                  <a:prstClr val="white"/>
                </a:solidFill>
                <a:latin typeface="Calibri"/>
              </a:rPr>
              <a:t>3. </a:t>
            </a:r>
            <a:r>
              <a:rPr lang="en-GB" sz="2400" b="1" u="sng" dirty="0" err="1">
                <a:solidFill>
                  <a:prstClr val="white"/>
                </a:solidFill>
                <a:latin typeface="Calibri"/>
              </a:rPr>
              <a:t>Assia</a:t>
            </a:r>
            <a:r>
              <a:rPr lang="en-GB" sz="2400" b="1" u="sng" dirty="0">
                <a:solidFill>
                  <a:prstClr val="white"/>
                </a:solidFill>
                <a:latin typeface="Calibri"/>
              </a:rPr>
              <a:t> Djebar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mn-lt"/>
            </a:endParaRPr>
          </a:p>
          <a:p>
            <a:pPr fontAlgn="auto">
              <a:spcBef>
                <a:spcPts val="0"/>
              </a:spcBef>
              <a:spcAft>
                <a:spcPts val="0"/>
              </a:spcAft>
              <a:defRPr/>
            </a:pPr>
            <a:r>
              <a:rPr lang="en-GB" sz="2000" dirty="0" smtClean="0">
                <a:latin typeface="+mn-lt"/>
              </a:rPr>
              <a:t>'Forbidden </a:t>
            </a:r>
            <a:r>
              <a:rPr lang="en-GB" sz="2000" dirty="0">
                <a:latin typeface="+mn-lt"/>
              </a:rPr>
              <a:t>Gaze, Severed Sound,' </a:t>
            </a:r>
            <a:r>
              <a:rPr lang="en-GB" sz="2000" i="1" dirty="0">
                <a:latin typeface="+mn-lt"/>
              </a:rPr>
              <a:t>Women of Algiers in Their Apartment </a:t>
            </a:r>
            <a:r>
              <a:rPr lang="en-GB" sz="2000" dirty="0">
                <a:latin typeface="+mn-lt"/>
              </a:rPr>
              <a:t>(Charlottesville, Virginia: University of Virginia Press, 1999 [1980]), pp. 133–151.</a:t>
            </a:r>
          </a:p>
          <a:p>
            <a:pPr marR="0" lvl="0" algn="l" defTabSz="914400" rtl="0" eaLnBrk="1" fontAlgn="auto" latinLnBrk="0" hangingPunct="1">
              <a:lnSpc>
                <a:spcPct val="100000"/>
              </a:lnSpc>
              <a:spcBef>
                <a:spcPts val="0"/>
              </a:spcBef>
              <a:spcAft>
                <a:spcPts val="0"/>
              </a:spcAft>
              <a:buClrTx/>
              <a:buSzTx/>
              <a:tabLst/>
              <a:defRPr/>
            </a:pPr>
            <a:endParaRPr kumimoji="0" lang="en-GB" sz="2000" b="0" i="1" u="none" strike="noStrike" kern="1200" cap="none" spc="0" normalizeH="0" baseline="0" noProof="0" dirty="0">
              <a:ln>
                <a:noFill/>
              </a:ln>
              <a:solidFill>
                <a:prstClr val="white"/>
              </a:solidFill>
              <a:effectLst/>
              <a:uLnTx/>
              <a:uFillTx/>
              <a:latin typeface="+mn-lt"/>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smtClean="0">
                <a:solidFill>
                  <a:prstClr val="white"/>
                </a:solidFill>
                <a:latin typeface="+mn-lt"/>
                <a:cs typeface="+mn-cs"/>
              </a:rPr>
              <a:t>What comparisons and contrasts can be drawn between Fanon’s account and Djebar’s interpretations of the experiences of women in Algiers?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u="none" strike="noStrike" kern="1200" cap="none" spc="0" normalizeH="0" baseline="0" noProof="0" dirty="0">
              <a:ln>
                <a:noFill/>
              </a:ln>
              <a:solidFill>
                <a:prstClr val="white"/>
              </a:solidFill>
              <a:effectLst/>
              <a:uLnTx/>
              <a:uFillTx/>
              <a:latin typeface="+mn-lt"/>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smtClean="0">
                <a:solidFill>
                  <a:prstClr val="white"/>
                </a:solidFill>
                <a:latin typeface="+mn-lt"/>
                <a:cs typeface="+mn-cs"/>
              </a:rPr>
              <a:t>What insights might Djebar provide about colonial </a:t>
            </a:r>
            <a:r>
              <a:rPr lang="en-GB" sz="2000" i="1" dirty="0" smtClean="0">
                <a:solidFill>
                  <a:prstClr val="white"/>
                </a:solidFill>
                <a:latin typeface="+mn-lt"/>
                <a:cs typeface="+mn-cs"/>
              </a:rPr>
              <a:t>and </a:t>
            </a:r>
            <a:r>
              <a:rPr lang="en-GB" sz="2000" dirty="0" smtClean="0">
                <a:solidFill>
                  <a:prstClr val="white"/>
                </a:solidFill>
                <a:latin typeface="+mn-lt"/>
                <a:cs typeface="+mn-cs"/>
              </a:rPr>
              <a:t>postcolonial Algiers?</a:t>
            </a:r>
            <a:endParaRPr kumimoji="0" lang="en-GB" sz="2000" b="0" u="none" strike="noStrike" kern="1200" cap="none" spc="0" normalizeH="0" baseline="0" noProof="0" dirty="0">
              <a:ln>
                <a:noFill/>
              </a:ln>
              <a:solidFill>
                <a:prstClr val="white"/>
              </a:solidFill>
              <a:effectLst/>
              <a:uLnTx/>
              <a:uFillTx/>
              <a:latin typeface="Calibri"/>
              <a:cs typeface="+mn-cs"/>
            </a:endParaRPr>
          </a:p>
        </p:txBody>
      </p:sp>
      <p:pic>
        <p:nvPicPr>
          <p:cNvPr id="3" name="Picture 2"/>
          <p:cNvPicPr>
            <a:picLocks noChangeAspect="1"/>
          </p:cNvPicPr>
          <p:nvPr/>
        </p:nvPicPr>
        <p:blipFill>
          <a:blip r:embed="rId2"/>
          <a:stretch>
            <a:fillRect/>
          </a:stretch>
        </p:blipFill>
        <p:spPr>
          <a:xfrm>
            <a:off x="4857750" y="0"/>
            <a:ext cx="4286250" cy="3076575"/>
          </a:xfrm>
          <a:prstGeom prst="rect">
            <a:avLst/>
          </a:prstGeom>
        </p:spPr>
      </p:pic>
      <p:pic>
        <p:nvPicPr>
          <p:cNvPr id="4" name="Picture 3"/>
          <p:cNvPicPr>
            <a:picLocks noChangeAspect="1"/>
          </p:cNvPicPr>
          <p:nvPr/>
        </p:nvPicPr>
        <p:blipFill rotWithShape="1">
          <a:blip r:embed="rId3"/>
          <a:srcRect l="17800" t="2214" r="17941" b="6364"/>
          <a:stretch/>
        </p:blipFill>
        <p:spPr>
          <a:xfrm>
            <a:off x="6660232" y="3076575"/>
            <a:ext cx="2483768" cy="3798704"/>
          </a:xfrm>
          <a:prstGeom prst="rect">
            <a:avLst/>
          </a:prstGeom>
        </p:spPr>
      </p:pic>
    </p:spTree>
    <p:extLst>
      <p:ext uri="{BB962C8B-B14F-4D97-AF65-F5344CB8AC3E}">
        <p14:creationId xmlns:p14="http://schemas.microsoft.com/office/powerpoint/2010/main" val="4143703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5235958"/>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Arial" charset="0"/>
              </a:rPr>
              <a:t>4. Fanon vs Camus</a:t>
            </a:r>
            <a:endParaRPr kumimoji="0" lang="en-GB" sz="2400" b="1" i="0" u="sng" strike="noStrike" kern="1200" cap="none" spc="0" normalizeH="0" baseline="0" noProof="0" dirty="0">
              <a:ln>
                <a:noFill/>
              </a:ln>
              <a:solidFill>
                <a:prstClr val="white"/>
              </a:solidFill>
              <a:effectLst/>
              <a:uLnTx/>
              <a:uFillTx/>
              <a:latin typeface="Calibri"/>
              <a:ea typeface="+mn-ea"/>
              <a:cs typeface="Arial"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300" b="1"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smtClean="0">
                <a:ln>
                  <a:noFill/>
                </a:ln>
                <a:solidFill>
                  <a:srgbClr val="FFFF00"/>
                </a:solidFill>
                <a:effectLst/>
                <a:uLnTx/>
                <a:uFillTx/>
                <a:latin typeface="Calibri"/>
                <a:ea typeface="+mn-ea"/>
                <a:cs typeface="+mn-cs"/>
              </a:rPr>
              <a:t>How </a:t>
            </a:r>
            <a:r>
              <a:rPr kumimoji="0" lang="en-GB" sz="2400" b="1" i="0" u="none" strike="noStrike" kern="1200" cap="none" spc="0" normalizeH="0" baseline="0" noProof="0" dirty="0">
                <a:ln>
                  <a:noFill/>
                </a:ln>
                <a:solidFill>
                  <a:srgbClr val="FFFF00"/>
                </a:solidFill>
                <a:effectLst/>
                <a:uLnTx/>
                <a:uFillTx/>
                <a:latin typeface="Calibri"/>
                <a:ea typeface="+mn-ea"/>
                <a:cs typeface="+mn-cs"/>
              </a:rPr>
              <a:t>might Fanon’s </a:t>
            </a:r>
            <a:r>
              <a:rPr kumimoji="0" lang="en-GB" sz="2400" b="1" i="0" u="none" strike="noStrike" kern="1200" cap="none" spc="0" normalizeH="0" baseline="0" noProof="0" dirty="0" smtClean="0">
                <a:ln>
                  <a:noFill/>
                </a:ln>
                <a:solidFill>
                  <a:srgbClr val="FFFF00"/>
                </a:solidFill>
                <a:effectLst/>
                <a:uLnTx/>
                <a:uFillTx/>
                <a:latin typeface="Calibri"/>
                <a:ea typeface="+mn-ea"/>
                <a:cs typeface="+mn-cs"/>
              </a:rPr>
              <a:t>account of Algiers be </a:t>
            </a:r>
            <a:r>
              <a:rPr kumimoji="0" lang="en-GB" sz="2400" b="1" i="0" u="none" strike="noStrike" kern="1200" cap="none" spc="0" normalizeH="0" baseline="0" noProof="0" dirty="0">
                <a:ln>
                  <a:noFill/>
                </a:ln>
                <a:solidFill>
                  <a:srgbClr val="FFFF00"/>
                </a:solidFill>
                <a:effectLst/>
                <a:uLnTx/>
                <a:uFillTx/>
                <a:latin typeface="Calibri"/>
                <a:ea typeface="+mn-ea"/>
                <a:cs typeface="+mn-cs"/>
              </a:rPr>
              <a:t>contrasted with Camus’? </a:t>
            </a:r>
            <a:endParaRPr kumimoji="0" lang="en-GB" sz="2400" b="1" i="0" u="none" strike="noStrike" kern="1200" cap="none" spc="0" normalizeH="0" baseline="0" noProof="0" dirty="0" smtClean="0">
              <a:ln>
                <a:noFill/>
              </a:ln>
              <a:solidFill>
                <a:srgbClr val="FFFF00"/>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Albert </a:t>
            </a:r>
            <a:r>
              <a:rPr kumimoji="0" lang="en-GB" sz="2400" b="0" i="0" u="none" strike="noStrike" kern="1200" cap="none" spc="0" normalizeH="0" baseline="0" noProof="0" dirty="0">
                <a:ln>
                  <a:noFill/>
                </a:ln>
                <a:solidFill>
                  <a:prstClr val="white"/>
                </a:solidFill>
                <a:effectLst/>
                <a:uLnTx/>
                <a:uFillTx/>
                <a:latin typeface="Calibri"/>
                <a:ea typeface="+mn-ea"/>
                <a:cs typeface="+mn-cs"/>
              </a:rPr>
              <a:t>Camus, </a:t>
            </a: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a:t>
            </a:r>
            <a:r>
              <a:rPr kumimoji="0" lang="en-GB" sz="2400" b="0" i="0" u="none" strike="noStrike" kern="1200" cap="none" spc="0" normalizeH="0" baseline="0" noProof="0" dirty="0">
                <a:ln>
                  <a:noFill/>
                </a:ln>
                <a:solidFill>
                  <a:prstClr val="white"/>
                </a:solidFill>
                <a:effectLst/>
                <a:uLnTx/>
                <a:uFillTx/>
                <a:latin typeface="Calibri"/>
                <a:ea typeface="+mn-ea"/>
                <a:cs typeface="+mn-cs"/>
              </a:rPr>
              <a:t>Algeria’ (1958</a:t>
            </a: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uLnTx/>
                <a:uFillTx/>
                <a:latin typeface="Calibri"/>
                <a:ea typeface="+mn-ea"/>
                <a:cs typeface="+mn-cs"/>
              </a:rPr>
              <a:t>What reasons does Camus provide for his decision not to support the NLF and the independence cause? How does he weigh up, and ultimately reject, nationalists’ arguments?</a:t>
            </a:r>
            <a:endParaRPr kumimoji="0" lang="en-GB" sz="24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23197422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13" y="34724"/>
            <a:ext cx="9155113" cy="7553855"/>
          </a:xfrm>
          <a:prstGeom prst="rect">
            <a:avLst/>
          </a:prstGeom>
        </p:spPr>
        <p:txBody>
          <a:bodyPr wrap="square" lIns="540000" tIns="540000" rIns="540000" bIns="540000">
            <a:spAutoFit/>
          </a:bodyPr>
          <a:lstStyle/>
          <a:p>
            <a:pPr lvl="0" fontAlgn="auto">
              <a:spcBef>
                <a:spcPts val="0"/>
              </a:spcBef>
              <a:spcAft>
                <a:spcPts val="0"/>
              </a:spcAft>
              <a:defRPr/>
            </a:pPr>
            <a:r>
              <a:rPr lang="en-GB" sz="2400" b="1" u="sng" dirty="0" smtClean="0">
                <a:solidFill>
                  <a:prstClr val="white"/>
                </a:solidFill>
                <a:latin typeface="Calibri"/>
              </a:rPr>
              <a:t>4. Fanon vs Camus</a:t>
            </a:r>
            <a:endParaRPr lang="en-GB" sz="2400" b="1" u="sng" dirty="0">
              <a:solidFill>
                <a:prstClr val="white"/>
              </a:solidFill>
              <a:latin typeface="Calibri"/>
            </a:endParaRPr>
          </a:p>
          <a:p>
            <a:pPr>
              <a:defRPr/>
            </a:pPr>
            <a:endParaRPr lang="en-GB" sz="2400" dirty="0" smtClean="0">
              <a:solidFill>
                <a:srgbClr val="FFFF00"/>
              </a:solidFill>
              <a:latin typeface="+mn-lt"/>
            </a:endParaRPr>
          </a:p>
          <a:p>
            <a:pPr algn="just">
              <a:defRPr/>
            </a:pPr>
            <a:r>
              <a:rPr lang="en-GB" sz="2800" dirty="0" smtClean="0">
                <a:solidFill>
                  <a:srgbClr val="FFFF00"/>
                </a:solidFill>
                <a:latin typeface="+mn-lt"/>
              </a:rPr>
              <a:t>“</a:t>
            </a:r>
            <a:r>
              <a:rPr lang="en-GB" sz="2400" dirty="0" smtClean="0">
                <a:solidFill>
                  <a:srgbClr val="FFFF00"/>
                </a:solidFill>
                <a:latin typeface="+mn-lt"/>
              </a:rPr>
              <a:t>One must recognise that with regard to Algeria,  </a:t>
            </a:r>
            <a:r>
              <a:rPr lang="en-GB" sz="2400" dirty="0">
                <a:solidFill>
                  <a:srgbClr val="FFFF00"/>
                </a:solidFill>
                <a:latin typeface="+mn-lt"/>
              </a:rPr>
              <a:t>national independence  is a formula </a:t>
            </a:r>
            <a:r>
              <a:rPr lang="en-GB" sz="2400" dirty="0" smtClean="0">
                <a:solidFill>
                  <a:srgbClr val="FFFF00"/>
                </a:solidFill>
                <a:latin typeface="+mn-lt"/>
              </a:rPr>
              <a:t>of pure passion</a:t>
            </a:r>
            <a:r>
              <a:rPr lang="en-GB" sz="2400" dirty="0">
                <a:solidFill>
                  <a:srgbClr val="FFFF00"/>
                </a:solidFill>
                <a:latin typeface="+mn-lt"/>
              </a:rPr>
              <a:t>. There  has  never  yet  been  an Algerian nation. The Jews, Turks, Greeks, Italians, </a:t>
            </a:r>
            <a:r>
              <a:rPr lang="en-GB" sz="2400" dirty="0" smtClean="0">
                <a:solidFill>
                  <a:srgbClr val="FFFF00"/>
                </a:solidFill>
                <a:latin typeface="+mn-lt"/>
              </a:rPr>
              <a:t>or </a:t>
            </a:r>
            <a:r>
              <a:rPr lang="en-GB" sz="2400" dirty="0">
                <a:solidFill>
                  <a:srgbClr val="FFFF00"/>
                </a:solidFill>
                <a:latin typeface="+mn-lt"/>
              </a:rPr>
              <a:t>Berbers would </a:t>
            </a:r>
            <a:r>
              <a:rPr lang="en-GB" sz="2400" dirty="0" smtClean="0">
                <a:solidFill>
                  <a:srgbClr val="FFFF00"/>
                </a:solidFill>
                <a:latin typeface="+mn-lt"/>
              </a:rPr>
              <a:t>have as much right to reclaim  </a:t>
            </a:r>
            <a:r>
              <a:rPr lang="en-GB" sz="2400" dirty="0">
                <a:solidFill>
                  <a:srgbClr val="FFFF00"/>
                </a:solidFill>
                <a:latin typeface="+mn-lt"/>
              </a:rPr>
              <a:t>the  </a:t>
            </a:r>
            <a:r>
              <a:rPr lang="en-GB" sz="2400" dirty="0" smtClean="0">
                <a:solidFill>
                  <a:srgbClr val="FFFF00"/>
                </a:solidFill>
                <a:latin typeface="+mn-lt"/>
              </a:rPr>
              <a:t>direction of this virtual nation</a:t>
            </a:r>
            <a:r>
              <a:rPr lang="en-GB" sz="2400" dirty="0">
                <a:solidFill>
                  <a:srgbClr val="FFFF00"/>
                </a:solidFill>
                <a:latin typeface="+mn-lt"/>
              </a:rPr>
              <a:t>. </a:t>
            </a:r>
            <a:r>
              <a:rPr lang="en-GB" sz="2400" dirty="0" smtClean="0">
                <a:solidFill>
                  <a:srgbClr val="FFFF00"/>
                </a:solidFill>
                <a:latin typeface="+mn-lt"/>
              </a:rPr>
              <a:t>Actually, </a:t>
            </a:r>
            <a:r>
              <a:rPr lang="en-GB" sz="2400" dirty="0">
                <a:solidFill>
                  <a:srgbClr val="FFFF00"/>
                </a:solidFill>
                <a:latin typeface="+mn-lt"/>
              </a:rPr>
              <a:t>the </a:t>
            </a:r>
            <a:r>
              <a:rPr lang="en-GB" sz="2400" dirty="0" smtClean="0">
                <a:solidFill>
                  <a:srgbClr val="FFFF00"/>
                </a:solidFill>
                <a:latin typeface="+mn-lt"/>
              </a:rPr>
              <a:t>Arabs do not form Algeria alone. </a:t>
            </a:r>
            <a:r>
              <a:rPr lang="en-GB" sz="2400" dirty="0">
                <a:solidFill>
                  <a:srgbClr val="FFFF00"/>
                </a:solidFill>
                <a:latin typeface="+mn-lt"/>
              </a:rPr>
              <a:t>The  </a:t>
            </a:r>
            <a:r>
              <a:rPr lang="en-GB" sz="2400" dirty="0" smtClean="0">
                <a:solidFill>
                  <a:srgbClr val="FFFF00"/>
                </a:solidFill>
                <a:latin typeface="+mn-lt"/>
              </a:rPr>
              <a:t>importance and the antiquity of the French  settlement  </a:t>
            </a:r>
            <a:r>
              <a:rPr lang="en-GB" sz="2400" dirty="0">
                <a:solidFill>
                  <a:srgbClr val="FFFF00"/>
                </a:solidFill>
                <a:latin typeface="+mn-lt"/>
              </a:rPr>
              <a:t>in  particular,  </a:t>
            </a:r>
            <a:r>
              <a:rPr lang="en-GB" sz="2400" dirty="0" smtClean="0">
                <a:solidFill>
                  <a:srgbClr val="FFFF00"/>
                </a:solidFill>
                <a:latin typeface="+mn-lt"/>
              </a:rPr>
              <a:t>suffice  </a:t>
            </a:r>
            <a:r>
              <a:rPr lang="en-GB" sz="2400" dirty="0">
                <a:solidFill>
                  <a:srgbClr val="FFFF00"/>
                </a:solidFill>
                <a:latin typeface="+mn-lt"/>
              </a:rPr>
              <a:t>to create a problem that </a:t>
            </a:r>
            <a:r>
              <a:rPr lang="en-GB" sz="2400" dirty="0" smtClean="0">
                <a:solidFill>
                  <a:srgbClr val="FFFF00"/>
                </a:solidFill>
                <a:latin typeface="+mn-lt"/>
              </a:rPr>
              <a:t>is incomparable with anything </a:t>
            </a:r>
            <a:r>
              <a:rPr lang="en-GB" sz="2400" dirty="0">
                <a:solidFill>
                  <a:srgbClr val="FFFF00"/>
                </a:solidFill>
                <a:latin typeface="+mn-lt"/>
              </a:rPr>
              <a:t>else in history. The  French of Algeria are </a:t>
            </a:r>
            <a:r>
              <a:rPr lang="en-GB" sz="2400" dirty="0" smtClean="0">
                <a:solidFill>
                  <a:srgbClr val="FFFF00"/>
                </a:solidFill>
                <a:latin typeface="+mn-lt"/>
              </a:rPr>
              <a:t>also, in a strong </a:t>
            </a:r>
            <a:r>
              <a:rPr lang="en-GB" sz="2400" dirty="0">
                <a:solidFill>
                  <a:srgbClr val="FFFF00"/>
                </a:solidFill>
                <a:latin typeface="+mn-lt"/>
              </a:rPr>
              <a:t>sense of the </a:t>
            </a:r>
            <a:r>
              <a:rPr lang="en-GB" sz="2400" dirty="0" smtClean="0">
                <a:solidFill>
                  <a:srgbClr val="FFFF00"/>
                </a:solidFill>
                <a:latin typeface="+mn-lt"/>
              </a:rPr>
              <a:t>word, indigenous. It must be added that a purely Arab  </a:t>
            </a:r>
            <a:r>
              <a:rPr lang="en-GB" sz="2400" dirty="0">
                <a:solidFill>
                  <a:srgbClr val="FFFF00"/>
                </a:solidFill>
                <a:latin typeface="+mn-lt"/>
              </a:rPr>
              <a:t>Algeria  </a:t>
            </a:r>
            <a:r>
              <a:rPr lang="en-GB" sz="2400" dirty="0" smtClean="0">
                <a:solidFill>
                  <a:srgbClr val="FFFF00"/>
                </a:solidFill>
                <a:latin typeface="+mn-lt"/>
              </a:rPr>
              <a:t>would  </a:t>
            </a:r>
            <a:r>
              <a:rPr lang="en-GB" sz="2400" dirty="0">
                <a:solidFill>
                  <a:srgbClr val="FFFF00"/>
                </a:solidFill>
                <a:latin typeface="+mn-lt"/>
              </a:rPr>
              <a:t>not </a:t>
            </a:r>
            <a:r>
              <a:rPr lang="en-GB" sz="2400" dirty="0" smtClean="0">
                <a:solidFill>
                  <a:srgbClr val="FFFF00"/>
                </a:solidFill>
                <a:latin typeface="+mn-lt"/>
              </a:rPr>
              <a:t>be able to acceded to the economic </a:t>
            </a:r>
            <a:r>
              <a:rPr lang="en-GB" sz="2400" dirty="0">
                <a:solidFill>
                  <a:srgbClr val="FFFF00"/>
                </a:solidFill>
                <a:latin typeface="+mn-lt"/>
              </a:rPr>
              <a:t>independence  without  </a:t>
            </a:r>
            <a:r>
              <a:rPr lang="en-GB" sz="2400" dirty="0" smtClean="0">
                <a:solidFill>
                  <a:srgbClr val="FFFF00"/>
                </a:solidFill>
                <a:latin typeface="+mn-lt"/>
              </a:rPr>
              <a:t> which </a:t>
            </a:r>
            <a:r>
              <a:rPr lang="en-GB" sz="2400" dirty="0">
                <a:solidFill>
                  <a:srgbClr val="FFFF00"/>
                </a:solidFill>
                <a:latin typeface="+mn-lt"/>
              </a:rPr>
              <a:t>political independence is </a:t>
            </a:r>
            <a:r>
              <a:rPr lang="en-GB" sz="2400" dirty="0" smtClean="0">
                <a:solidFill>
                  <a:srgbClr val="FFFF00"/>
                </a:solidFill>
                <a:latin typeface="+mn-lt"/>
              </a:rPr>
              <a:t>only an alluring illusion.”</a:t>
            </a:r>
          </a:p>
          <a:p>
            <a:pPr marL="342900" indent="-342900" algn="r">
              <a:buFontTx/>
              <a:buChar char="-"/>
              <a:defRPr/>
            </a:pPr>
            <a:r>
              <a:rPr lang="en-GB" sz="2000" dirty="0" smtClean="0">
                <a:solidFill>
                  <a:srgbClr val="FFFF00"/>
                </a:solidFill>
                <a:latin typeface="+mn-lt"/>
              </a:rPr>
              <a:t>Camus, ‘Algeria’ (1958)</a:t>
            </a:r>
          </a:p>
          <a:p>
            <a:pPr algn="just">
              <a:defRPr/>
            </a:pPr>
            <a:endParaRPr lang="en-GB" sz="2000" dirty="0" smtClean="0">
              <a:solidFill>
                <a:srgbClr val="FFFF00"/>
              </a:solidFill>
              <a:latin typeface="+mn-lt"/>
            </a:endParaRPr>
          </a:p>
          <a:p>
            <a:pPr algn="just">
              <a:defRPr/>
            </a:pPr>
            <a:endParaRPr lang="en-GB" sz="2000" dirty="0" smtClean="0">
              <a:solidFill>
                <a:srgbClr val="FFFF00"/>
              </a:solidFill>
              <a:latin typeface="+mn-lt"/>
            </a:endParaRPr>
          </a:p>
          <a:p>
            <a:pPr>
              <a:defRPr/>
            </a:pPr>
            <a:endParaRPr lang="en-GB" sz="2000" b="1" u="sng" dirty="0">
              <a:solidFill>
                <a:srgbClr val="FFFFFF"/>
              </a:solidFill>
              <a:effectLst>
                <a:outerShdw blurRad="38100" dist="38100" dir="2700000" algn="tl">
                  <a:srgbClr val="000000"/>
                </a:outerShdw>
              </a:effectLst>
              <a:latin typeface="+mn-lt"/>
            </a:endParaRPr>
          </a:p>
        </p:txBody>
      </p:sp>
    </p:spTree>
    <p:extLst>
      <p:ext uri="{BB962C8B-B14F-4D97-AF65-F5344CB8AC3E}">
        <p14:creationId xmlns:p14="http://schemas.microsoft.com/office/powerpoint/2010/main" val="795631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3894"/>
            <a:ext cx="9144002" cy="5620679"/>
          </a:xfrm>
          <a:prstGeom prst="rect">
            <a:avLst/>
          </a:prstGeom>
          <a:noFill/>
        </p:spPr>
        <p:txBody>
          <a:bodyPr wrap="square" lIns="540000" tIns="360000" rIns="540000" bIns="360000" rtlCol="0">
            <a:spAutoFit/>
          </a:bodyPr>
          <a:lstStyle/>
          <a:p>
            <a:pPr lvl="0" fontAlgn="auto">
              <a:spcBef>
                <a:spcPts val="0"/>
              </a:spcBef>
              <a:spcAft>
                <a:spcPts val="0"/>
              </a:spcAft>
              <a:defRPr/>
            </a:pPr>
            <a:r>
              <a:rPr lang="en-GB" sz="2400" b="1" u="sng" dirty="0" smtClean="0">
                <a:solidFill>
                  <a:prstClr val="white"/>
                </a:solidFill>
                <a:latin typeface="Calibri"/>
              </a:rPr>
              <a:t>4. Fanon vs Camus</a:t>
            </a:r>
            <a:endParaRPr lang="en-GB" sz="2400" b="1" u="sng" dirty="0">
              <a:solidFill>
                <a:prstClr val="white"/>
              </a:solidFill>
              <a:latin typeface="Calibri"/>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smtClean="0">
              <a:ln>
                <a:noFill/>
              </a:ln>
              <a:solidFill>
                <a:prstClr val="white"/>
              </a:solidFill>
              <a:effectLst/>
              <a:uLnTx/>
              <a:uFillTx/>
              <a:latin typeface="Calibri"/>
              <a:cs typeface="+mn-cs"/>
            </a:endParaRPr>
          </a:p>
          <a:p>
            <a:pPr lvl="0" algn="just" fontAlgn="auto">
              <a:spcBef>
                <a:spcPts val="0"/>
              </a:spcBef>
              <a:spcAft>
                <a:spcPts val="0"/>
              </a:spcAft>
            </a:pPr>
            <a:r>
              <a:rPr kumimoji="0" lang="en-GB" sz="2800" b="1" i="0" u="none" strike="noStrike" kern="1200" cap="none" spc="0" normalizeH="0" baseline="0" noProof="0" dirty="0" smtClean="0">
                <a:ln>
                  <a:noFill/>
                </a:ln>
                <a:solidFill>
                  <a:prstClr val="white"/>
                </a:solidFill>
                <a:effectLst/>
                <a:uLnTx/>
                <a:uFillTx/>
                <a:latin typeface="Calibri"/>
                <a:cs typeface="+mn-cs"/>
              </a:rPr>
              <a:t>“ </a:t>
            </a:r>
            <a:r>
              <a:rPr kumimoji="0" lang="en-GB" sz="2800" b="0" i="0" u="none" strike="noStrike" kern="1200" cap="none" spc="0" normalizeH="0" baseline="0" noProof="0" dirty="0" smtClean="0">
                <a:ln>
                  <a:noFill/>
                </a:ln>
                <a:solidFill>
                  <a:prstClr val="white"/>
                </a:solidFill>
                <a:effectLst/>
                <a:uLnTx/>
                <a:uFillTx/>
                <a:latin typeface="Calibri"/>
                <a:cs typeface="+mn-cs"/>
              </a:rPr>
              <a:t>… ‘</a:t>
            </a:r>
            <a:r>
              <a:rPr lang="en-GB" sz="2800" dirty="0" smtClean="0">
                <a:solidFill>
                  <a:prstClr val="white"/>
                </a:solidFill>
                <a:latin typeface="Calibri"/>
                <a:cs typeface="+mn-cs"/>
              </a:rPr>
              <a:t>You  </a:t>
            </a:r>
            <a:r>
              <a:rPr lang="en-GB" sz="2800" dirty="0">
                <a:solidFill>
                  <a:prstClr val="white"/>
                </a:solidFill>
                <a:latin typeface="Calibri"/>
                <a:cs typeface="+mn-cs"/>
              </a:rPr>
              <a:t>have  to  choose  sides</a:t>
            </a:r>
            <a:r>
              <a:rPr lang="en-GB" sz="2800" dirty="0" smtClean="0">
                <a:solidFill>
                  <a:prstClr val="white"/>
                </a:solidFill>
                <a:latin typeface="Calibri"/>
                <a:cs typeface="+mn-cs"/>
              </a:rPr>
              <a:t>,’ cry </a:t>
            </a:r>
            <a:r>
              <a:rPr lang="en-GB" sz="2800" dirty="0">
                <a:solidFill>
                  <a:prstClr val="white"/>
                </a:solidFill>
                <a:latin typeface="Calibri"/>
                <a:cs typeface="+mn-cs"/>
              </a:rPr>
              <a:t>those gorged on hatred. Yes! I have chosen. I have chosen my </a:t>
            </a:r>
            <a:r>
              <a:rPr lang="en-GB" sz="2800" dirty="0" smtClean="0">
                <a:solidFill>
                  <a:prstClr val="white"/>
                </a:solidFill>
                <a:latin typeface="Calibri"/>
                <a:cs typeface="+mn-cs"/>
              </a:rPr>
              <a:t>land. I </a:t>
            </a:r>
            <a:r>
              <a:rPr lang="en-GB" sz="2800" dirty="0">
                <a:solidFill>
                  <a:prstClr val="white"/>
                </a:solidFill>
                <a:latin typeface="Calibri"/>
                <a:cs typeface="+mn-cs"/>
              </a:rPr>
              <a:t>have chosen </a:t>
            </a:r>
            <a:r>
              <a:rPr lang="en-GB" sz="2800" dirty="0" smtClean="0">
                <a:solidFill>
                  <a:prstClr val="white"/>
                </a:solidFill>
                <a:latin typeface="Calibri"/>
                <a:cs typeface="+mn-cs"/>
              </a:rPr>
              <a:t>the Algeria </a:t>
            </a:r>
            <a:r>
              <a:rPr lang="en-GB" sz="2800" dirty="0">
                <a:solidFill>
                  <a:prstClr val="white"/>
                </a:solidFill>
                <a:latin typeface="Calibri"/>
                <a:cs typeface="+mn-cs"/>
              </a:rPr>
              <a:t>of justice, where French and Arabs </a:t>
            </a:r>
            <a:r>
              <a:rPr lang="en-GB" sz="2800" dirty="0" smtClean="0">
                <a:solidFill>
                  <a:prstClr val="white"/>
                </a:solidFill>
                <a:latin typeface="Calibri"/>
                <a:cs typeface="+mn-cs"/>
              </a:rPr>
              <a:t>associate with </a:t>
            </a:r>
            <a:r>
              <a:rPr lang="en-GB" sz="2800" dirty="0">
                <a:solidFill>
                  <a:prstClr val="white"/>
                </a:solidFill>
                <a:latin typeface="Calibri"/>
                <a:cs typeface="+mn-cs"/>
              </a:rPr>
              <a:t>each other </a:t>
            </a:r>
            <a:r>
              <a:rPr lang="en-GB" sz="2800" dirty="0" smtClean="0">
                <a:solidFill>
                  <a:prstClr val="white"/>
                </a:solidFill>
                <a:latin typeface="Calibri"/>
                <a:cs typeface="+mn-cs"/>
              </a:rPr>
              <a:t>freely.”</a:t>
            </a:r>
            <a:endParaRPr lang="en-GB" sz="2800" dirty="0">
              <a:solidFill>
                <a:prstClr val="white"/>
              </a:solidFill>
              <a:latin typeface="Calibri"/>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smtClean="0">
              <a:ln>
                <a:noFill/>
              </a:ln>
              <a:solidFill>
                <a:prstClr val="white"/>
              </a:solidFill>
              <a:effectLst/>
              <a:uLnTx/>
              <a:uFillTx/>
              <a:latin typeface="Calibri"/>
              <a:ea typeface="+mn-ea"/>
              <a:cs typeface="+mn-cs"/>
            </a:endParaRPr>
          </a:p>
          <a:p>
            <a:pPr marL="342900" lvl="0" indent="-342900" algn="just" fontAlgn="auto">
              <a:spcBef>
                <a:spcPts val="0"/>
              </a:spcBef>
              <a:spcAft>
                <a:spcPts val="0"/>
              </a:spcAft>
              <a:buFontTx/>
              <a:buChar char="-"/>
            </a:pPr>
            <a:r>
              <a:rPr lang="en-GB" dirty="0">
                <a:solidFill>
                  <a:prstClr val="white"/>
                </a:solidFill>
                <a:latin typeface="Calibri"/>
                <a:cs typeface="+mn-cs"/>
              </a:rPr>
              <a:t>Camus, January 10 1956 cited by </a:t>
            </a:r>
            <a:r>
              <a:rPr lang="en-GB" dirty="0" smtClean="0">
                <a:solidFill>
                  <a:prstClr val="white"/>
                </a:solidFill>
                <a:latin typeface="Calibri"/>
                <a:cs typeface="+mn-cs"/>
              </a:rPr>
              <a:t>Arthur </a:t>
            </a:r>
            <a:r>
              <a:rPr lang="en-GB" dirty="0" err="1" smtClean="0">
                <a:solidFill>
                  <a:prstClr val="white"/>
                </a:solidFill>
                <a:latin typeface="Calibri"/>
                <a:cs typeface="+mn-cs"/>
              </a:rPr>
              <a:t>Scherr</a:t>
            </a:r>
            <a:r>
              <a:rPr lang="en-GB" dirty="0" smtClean="0">
                <a:solidFill>
                  <a:prstClr val="white"/>
                </a:solidFill>
                <a:latin typeface="Calibri"/>
                <a:cs typeface="+mn-cs"/>
              </a:rPr>
              <a:t>, ‘</a:t>
            </a:r>
            <a:r>
              <a:rPr lang="en-GB" dirty="0">
                <a:solidFill>
                  <a:prstClr val="white"/>
                </a:solidFill>
                <a:latin typeface="Calibri"/>
                <a:cs typeface="+mn-cs"/>
              </a:rPr>
              <a:t>Albert Camus’s </a:t>
            </a:r>
            <a:r>
              <a:rPr lang="en-GB" i="1" dirty="0" err="1">
                <a:solidFill>
                  <a:prstClr val="white"/>
                </a:solidFill>
                <a:latin typeface="Calibri"/>
                <a:cs typeface="+mn-cs"/>
              </a:rPr>
              <a:t>L’Étranger</a:t>
            </a:r>
            <a:r>
              <a:rPr lang="en-GB" dirty="0">
                <a:solidFill>
                  <a:prstClr val="white"/>
                </a:solidFill>
                <a:latin typeface="Calibri"/>
                <a:cs typeface="+mn-cs"/>
              </a:rPr>
              <a:t> and “</a:t>
            </a:r>
            <a:r>
              <a:rPr lang="en-GB" i="1" dirty="0">
                <a:solidFill>
                  <a:prstClr val="white"/>
                </a:solidFill>
                <a:latin typeface="Calibri"/>
                <a:cs typeface="+mn-cs"/>
              </a:rPr>
              <a:t>Les </a:t>
            </a:r>
            <a:r>
              <a:rPr lang="en-GB" i="1" dirty="0" err="1">
                <a:solidFill>
                  <a:prstClr val="white"/>
                </a:solidFill>
                <a:latin typeface="Calibri"/>
                <a:cs typeface="+mn-cs"/>
              </a:rPr>
              <a:t>Muets</a:t>
            </a:r>
            <a:r>
              <a:rPr lang="en-GB" dirty="0">
                <a:solidFill>
                  <a:prstClr val="white"/>
                </a:solidFill>
                <a:latin typeface="Calibri"/>
                <a:cs typeface="+mn-cs"/>
              </a:rPr>
              <a:t>”: Violence and Reconciliation between Arab and Pied-Noir,’ Texas Studies in Literature and Language, Vol. 59, No. 1 (Spring 2017), </a:t>
            </a:r>
            <a:r>
              <a:rPr lang="en-GB" dirty="0" smtClean="0">
                <a:solidFill>
                  <a:prstClr val="white"/>
                </a:solidFill>
                <a:latin typeface="Calibri"/>
                <a:cs typeface="+mn-cs"/>
              </a:rPr>
              <a:t>p. 77. </a:t>
            </a:r>
            <a:endParaRPr kumimoji="0" lang="en-GB" b="0" i="0" u="none" strike="noStrike" kern="1200" cap="none" spc="0" normalizeH="0" baseline="0" noProof="0" dirty="0" smtClean="0">
              <a:ln>
                <a:noFill/>
              </a:ln>
              <a:solidFill>
                <a:prstClr val="white"/>
              </a:solidFill>
              <a:effectLst/>
              <a:uLnTx/>
              <a:uFillTx/>
              <a:latin typeface="Calibri"/>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35369366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3894"/>
            <a:ext cx="9144002" cy="8667667"/>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Arial" charset="0"/>
              </a:rPr>
              <a:t>4. Fanon vs Camus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uLnTx/>
                <a:uFillTx/>
                <a:latin typeface="Calibri"/>
                <a:ea typeface="+mn-ea"/>
                <a:cs typeface="+mn-cs"/>
              </a:rPr>
              <a:t>“ </a:t>
            </a:r>
            <a:r>
              <a:rPr kumimoji="0" lang="en-GB" sz="2200" b="0" i="0" u="none" strike="noStrike" kern="1200" cap="none" spc="0" normalizeH="0" baseline="0" noProof="0" dirty="0" smtClean="0">
                <a:ln>
                  <a:noFill/>
                </a:ln>
                <a:solidFill>
                  <a:prstClr val="white"/>
                </a:solidFill>
                <a:effectLst/>
                <a:uLnTx/>
                <a:uFillTx/>
                <a:latin typeface="Calibri"/>
                <a:ea typeface="+mn-ea"/>
                <a:cs typeface="+mn-cs"/>
              </a:rPr>
              <a:t>…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Then it was Camus's turn </a:t>
            </a:r>
            <a:r>
              <a:rPr kumimoji="0" lang="en-US" sz="1600" b="0" i="0" u="none" strike="noStrike" kern="1200" cap="none" spc="0" normalizeH="0" baseline="0" noProof="0" dirty="0" smtClean="0">
                <a:ln>
                  <a:noFill/>
                </a:ln>
                <a:solidFill>
                  <a:prstClr val="white"/>
                </a:solidFill>
                <a:effectLst/>
                <a:uLnTx/>
                <a:uFillTx/>
                <a:latin typeface="Calibri"/>
                <a:ea typeface="+mn-ea"/>
                <a:cs typeface="+mn-cs"/>
              </a:rPr>
              <a:t>[to speak</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We had gone to his lecture to hear one of our elders and if need be protect him from the fascists. On this point we were not called on to intervene. Camus's audience had been carefully screened and the approaches to the hall were guarded by the helmeted CRS </a:t>
            </a:r>
            <a:r>
              <a:rPr kumimoji="0" lang="en-US" sz="1600" b="0" i="0" u="none" strike="noStrike" kern="1200" cap="none" spc="0" normalizeH="0" baseline="0" noProof="0" dirty="0" smtClean="0">
                <a:ln>
                  <a:noFill/>
                </a:ln>
                <a:solidFill>
                  <a:prstClr val="white"/>
                </a:solidFill>
                <a:effectLst/>
                <a:uLnTx/>
                <a:uFillTx/>
                <a:latin typeface="Calibri"/>
                <a:ea typeface="+mn-ea"/>
                <a:cs typeface="+mn-cs"/>
              </a:rPr>
              <a:t>[</a:t>
            </a:r>
            <a:r>
              <a:rPr kumimoji="0" lang="en-US" sz="1600" b="0" i="1" u="none" strike="noStrike" kern="1200" cap="none" spc="0" normalizeH="0" baseline="0" noProof="0" dirty="0" err="1" smtClean="0">
                <a:ln>
                  <a:noFill/>
                </a:ln>
                <a:solidFill>
                  <a:prstClr val="white"/>
                </a:solidFill>
                <a:effectLst/>
                <a:uLnTx/>
                <a:uFillTx/>
                <a:latin typeface="Calibri"/>
                <a:ea typeface="+mn-ea"/>
                <a:cs typeface="+mn-cs"/>
              </a:rPr>
              <a:t>Compagnie</a:t>
            </a:r>
            <a:r>
              <a:rPr kumimoji="0" lang="en-US" sz="1600" b="0" i="1" u="none" strike="noStrike" kern="1200" cap="none" spc="0" normalizeH="0" baseline="0" noProof="0" dirty="0" smtClean="0">
                <a:ln>
                  <a:noFill/>
                </a:ln>
                <a:solidFill>
                  <a:prstClr val="white"/>
                </a:solidFill>
                <a:effectLst/>
                <a:uLnTx/>
                <a:uFillTx/>
                <a:latin typeface="Calibri"/>
                <a:ea typeface="+mn-ea"/>
                <a:cs typeface="+mn-cs"/>
              </a:rPr>
              <a:t> </a:t>
            </a:r>
            <a:r>
              <a:rPr kumimoji="0" lang="en-US" sz="1600" b="0" i="1" u="none" strike="noStrike" kern="1200" cap="none" spc="0" normalizeH="0" baseline="0" noProof="0" dirty="0" err="1">
                <a:ln>
                  <a:noFill/>
                </a:ln>
                <a:solidFill>
                  <a:prstClr val="white"/>
                </a:solidFill>
                <a:effectLst/>
                <a:uLnTx/>
                <a:uFillTx/>
                <a:latin typeface="Calibri"/>
                <a:ea typeface="+mn-ea"/>
                <a:cs typeface="+mn-cs"/>
              </a:rPr>
              <a:t>Republicaine</a:t>
            </a:r>
            <a:r>
              <a:rPr kumimoji="0" lang="en-US" sz="1600" b="0" i="1" u="none" strike="noStrike" kern="1200" cap="none" spc="0" normalizeH="0" baseline="0" noProof="0" dirty="0">
                <a:ln>
                  <a:noFill/>
                </a:ln>
                <a:solidFill>
                  <a:prstClr val="white"/>
                </a:solidFill>
                <a:effectLst/>
                <a:uLnTx/>
                <a:uFillTx/>
                <a:latin typeface="Calibri"/>
                <a:ea typeface="+mn-ea"/>
                <a:cs typeface="+mn-cs"/>
              </a:rPr>
              <a:t> de </a:t>
            </a:r>
            <a:r>
              <a:rPr kumimoji="0" lang="en-US" sz="1600" b="0" i="1" u="none" strike="noStrike" kern="1200" cap="none" spc="0" normalizeH="0" baseline="0" noProof="0" dirty="0" err="1">
                <a:ln>
                  <a:noFill/>
                </a:ln>
                <a:solidFill>
                  <a:prstClr val="white"/>
                </a:solidFill>
                <a:effectLst/>
                <a:uLnTx/>
                <a:uFillTx/>
                <a:latin typeface="Calibri"/>
                <a:ea typeface="+mn-ea"/>
                <a:cs typeface="+mn-cs"/>
              </a:rPr>
              <a:t>Securite</a:t>
            </a:r>
            <a:r>
              <a:rPr kumimoji="0" lang="en-US" sz="1600" b="0" i="1" u="none" strike="noStrike" kern="1200" cap="none" spc="0" normalizeH="0" baseline="0" noProof="0" dirty="0">
                <a:ln>
                  <a:noFill/>
                </a:ln>
                <a:solidFill>
                  <a:prstClr val="white"/>
                </a:solidFill>
                <a:effectLst/>
                <a:uLnTx/>
                <a:uFillTx/>
                <a:latin typeface="Calibri"/>
                <a:ea typeface="+mn-ea"/>
                <a:cs typeface="+mn-cs"/>
              </a:rPr>
              <a:t>, </a:t>
            </a:r>
            <a:r>
              <a:rPr kumimoji="0" lang="en-US" sz="1600" b="0" i="0" u="none" strike="noStrike" kern="1200" cap="none" spc="0" normalizeH="0" baseline="0" noProof="0" dirty="0">
                <a:ln>
                  <a:noFill/>
                </a:ln>
                <a:solidFill>
                  <a:prstClr val="white"/>
                </a:solidFill>
                <a:effectLst/>
                <a:uLnTx/>
                <a:uFillTx/>
                <a:latin typeface="Calibri"/>
                <a:ea typeface="+mn-ea"/>
                <a:cs typeface="+mn-cs"/>
              </a:rPr>
              <a:t>a national constabulary army corps, independent of the regular </a:t>
            </a:r>
            <a:r>
              <a:rPr kumimoji="0" lang="en-US" sz="1600" b="0" i="0" u="none" strike="noStrike" kern="1200" cap="none" spc="0" normalizeH="0" baseline="0" noProof="0" dirty="0" smtClean="0">
                <a:ln>
                  <a:noFill/>
                </a:ln>
                <a:solidFill>
                  <a:prstClr val="white"/>
                </a:solidFill>
                <a:effectLst/>
                <a:uLnTx/>
                <a:uFillTx/>
                <a:latin typeface="Calibri"/>
                <a:ea typeface="+mn-ea"/>
                <a:cs typeface="+mn-cs"/>
              </a:rPr>
              <a:t>army].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We expected that Camus would take a clear position on the Algerian problem. What we were treated to was a sweet-sister speech</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He explained to us at length that the innocent civilian population must be protected, but he was categorically against fund raising in favor of the innocent families of political prisoners. </a:t>
            </a:r>
            <a:r>
              <a:rPr kumimoji="0" lang="en-US" sz="2200" b="1" i="0" u="none" strike="noStrike" kern="1200" cap="none" spc="0" normalizeH="0" baseline="0" noProof="0" dirty="0" smtClean="0">
                <a:ln>
                  <a:noFill/>
                </a:ln>
                <a:solidFill>
                  <a:srgbClr val="63891F">
                    <a:lumMod val="40000"/>
                    <a:lumOff val="60000"/>
                  </a:srgbClr>
                </a:solidFill>
                <a:effectLst/>
                <a:uLnTx/>
                <a:uFillTx/>
                <a:latin typeface="Calibri"/>
                <a:ea typeface="+mn-ea"/>
                <a:cs typeface="+mn-cs"/>
              </a:rPr>
              <a:t>We in the </a:t>
            </a:r>
            <a:r>
              <a:rPr kumimoji="0" lang="en-US" sz="2200" b="1" i="0" u="none" strike="noStrike" kern="1200" cap="none" spc="0" normalizeH="0" baseline="0" noProof="0" dirty="0">
                <a:ln>
                  <a:noFill/>
                </a:ln>
                <a:solidFill>
                  <a:srgbClr val="63891F">
                    <a:lumMod val="40000"/>
                    <a:lumOff val="60000"/>
                  </a:srgbClr>
                </a:solidFill>
                <a:effectLst/>
                <a:uLnTx/>
                <a:uFillTx/>
                <a:latin typeface="Calibri"/>
                <a:ea typeface="+mn-ea"/>
                <a:cs typeface="+mn-cs"/>
              </a:rPr>
              <a:t>hall were dumbfounded</a:t>
            </a:r>
            <a:r>
              <a:rPr kumimoji="0" lang="en-US" sz="2200" b="0" i="0" u="none" strike="noStrike" kern="1200" cap="none" spc="0" normalizeH="0" baseline="0" noProof="0" dirty="0">
                <a:ln>
                  <a:noFill/>
                </a:ln>
                <a:solidFill>
                  <a:prstClr val="white"/>
                </a:solidFill>
                <a:effectLst/>
                <a:uLnTx/>
                <a:uFillTx/>
                <a:latin typeface="Calibri"/>
                <a:ea typeface="+mn-ea"/>
                <a:cs typeface="+mn-cs"/>
              </a:rPr>
              <a:t>. </a:t>
            </a:r>
            <a:r>
              <a:rPr kumimoji="0" lang="en-US" sz="2200" b="1" i="0" u="none" strike="noStrike" kern="1200" cap="none" spc="0" normalizeH="0" baseline="0" noProof="0" dirty="0">
                <a:ln>
                  <a:noFill/>
                </a:ln>
                <a:solidFill>
                  <a:srgbClr val="FFC000"/>
                </a:solidFill>
                <a:effectLst/>
                <a:uLnTx/>
                <a:uFillTx/>
                <a:latin typeface="Calibri"/>
                <a:ea typeface="+mn-ea"/>
                <a:cs typeface="+mn-cs"/>
              </a:rPr>
              <a:t>Outside, the mob of fascists was </a:t>
            </a:r>
            <a:r>
              <a:rPr kumimoji="0" lang="en-US" sz="2200" b="1" i="0" u="none" strike="noStrike" kern="1200" cap="none" spc="0" normalizeH="0" baseline="0" noProof="0" dirty="0" smtClean="0">
                <a:ln>
                  <a:noFill/>
                </a:ln>
                <a:solidFill>
                  <a:srgbClr val="FFC000"/>
                </a:solidFill>
                <a:effectLst/>
                <a:uLnTx/>
                <a:uFillTx/>
                <a:latin typeface="Calibri"/>
                <a:ea typeface="+mn-ea"/>
                <a:cs typeface="+mn-cs"/>
              </a:rPr>
              <a:t>rhythmically </a:t>
            </a:r>
            <a:r>
              <a:rPr kumimoji="0" lang="en-US" sz="2200" b="1" i="0" u="none" strike="noStrike" kern="1200" cap="none" spc="0" normalizeH="0" baseline="0" noProof="0" dirty="0">
                <a:ln>
                  <a:noFill/>
                </a:ln>
                <a:solidFill>
                  <a:srgbClr val="FFC000"/>
                </a:solidFill>
                <a:effectLst/>
                <a:uLnTx/>
                <a:uFillTx/>
                <a:latin typeface="Calibri"/>
                <a:ea typeface="+mn-ea"/>
                <a:cs typeface="+mn-cs"/>
              </a:rPr>
              <a:t>yelling: </a:t>
            </a:r>
            <a:r>
              <a:rPr kumimoji="0" lang="en-US" sz="2200" b="1" i="0" u="none" strike="noStrike" kern="1200" cap="none" spc="0" normalizeH="0" baseline="0" noProof="0" dirty="0" smtClean="0">
                <a:ln>
                  <a:noFill/>
                </a:ln>
                <a:solidFill>
                  <a:srgbClr val="FFC000"/>
                </a:solidFill>
                <a:effectLst/>
                <a:uLnTx/>
                <a:uFillTx/>
                <a:latin typeface="Calibri"/>
                <a:ea typeface="+mn-ea"/>
                <a:cs typeface="+mn-cs"/>
              </a:rPr>
              <a:t>‘</a:t>
            </a:r>
            <a:r>
              <a:rPr kumimoji="0" lang="en-US" sz="2200" b="1" i="1" u="none" strike="noStrike" kern="1200" cap="none" spc="0" normalizeH="0" baseline="0" noProof="0" dirty="0" err="1" smtClean="0">
                <a:ln>
                  <a:noFill/>
                </a:ln>
                <a:solidFill>
                  <a:srgbClr val="FFC000"/>
                </a:solidFill>
                <a:effectLst/>
                <a:uLnTx/>
                <a:uFillTx/>
                <a:latin typeface="Calibri"/>
                <a:ea typeface="+mn-ea"/>
                <a:cs typeface="+mn-cs"/>
              </a:rPr>
              <a:t>Algérie</a:t>
            </a:r>
            <a:r>
              <a:rPr kumimoji="0" lang="en-US" sz="2200" b="1" i="1" u="none" strike="noStrike" kern="1200" cap="none" spc="0" normalizeH="0" baseline="0" noProof="0" dirty="0" smtClean="0">
                <a:ln>
                  <a:noFill/>
                </a:ln>
                <a:solidFill>
                  <a:srgbClr val="FFC000"/>
                </a:solidFill>
                <a:effectLst/>
                <a:uLnTx/>
                <a:uFillTx/>
                <a:latin typeface="Calibri"/>
                <a:ea typeface="+mn-ea"/>
                <a:cs typeface="+mn-cs"/>
              </a:rPr>
              <a:t> </a:t>
            </a:r>
            <a:r>
              <a:rPr kumimoji="0" lang="en-US" sz="2200" b="1" i="1" u="none" strike="noStrike" kern="1200" cap="none" spc="0" normalizeH="0" baseline="0" noProof="0" dirty="0" err="1" smtClean="0">
                <a:ln>
                  <a:noFill/>
                </a:ln>
                <a:solidFill>
                  <a:srgbClr val="FFC000"/>
                </a:solidFill>
                <a:effectLst/>
                <a:uLnTx/>
                <a:uFillTx/>
                <a:latin typeface="Calibri"/>
                <a:ea typeface="+mn-ea"/>
                <a:cs typeface="+mn-cs"/>
              </a:rPr>
              <a:t>Française</a:t>
            </a:r>
            <a:r>
              <a:rPr kumimoji="0" lang="en-US" sz="2200" b="1" i="0" u="none" strike="noStrike" kern="1200" cap="none" spc="0" normalizeH="0" baseline="0" noProof="0" dirty="0" smtClean="0">
                <a:ln>
                  <a:noFill/>
                </a:ln>
                <a:solidFill>
                  <a:srgbClr val="FFC000"/>
                </a:solidFill>
                <a:effectLst/>
                <a:uLnTx/>
                <a:uFillTx/>
                <a:latin typeface="Calibri"/>
                <a:ea typeface="+mn-ea"/>
                <a:cs typeface="+mn-cs"/>
              </a:rPr>
              <a:t>!’ </a:t>
            </a:r>
            <a:r>
              <a:rPr kumimoji="0" lang="en-US" sz="2200" b="1" i="0" u="none" strike="noStrike" kern="1200" cap="none" spc="0" normalizeH="0" baseline="0" noProof="0" dirty="0">
                <a:ln>
                  <a:noFill/>
                </a:ln>
                <a:solidFill>
                  <a:srgbClr val="FFC000"/>
                </a:solidFill>
                <a:effectLst/>
                <a:uLnTx/>
                <a:uFillTx/>
                <a:latin typeface="Calibri"/>
                <a:ea typeface="+mn-ea"/>
                <a:cs typeface="+mn-cs"/>
              </a:rPr>
              <a:t>and screaming: </a:t>
            </a:r>
            <a:r>
              <a:rPr kumimoji="0" lang="en-US" sz="2200" b="1" i="0" u="none" strike="noStrike" kern="1200" cap="none" spc="0" normalizeH="0" baseline="0" noProof="0" dirty="0" smtClean="0">
                <a:ln>
                  <a:noFill/>
                </a:ln>
                <a:solidFill>
                  <a:srgbClr val="FFC000"/>
                </a:solidFill>
                <a:effectLst/>
                <a:uLnTx/>
                <a:uFillTx/>
                <a:latin typeface="Calibri"/>
                <a:ea typeface="+mn-ea"/>
                <a:cs typeface="+mn-cs"/>
              </a:rPr>
              <a:t>‘Camus to the </a:t>
            </a:r>
            <a:r>
              <a:rPr kumimoji="0" lang="en-US" sz="2200" b="1" i="0" u="none" strike="noStrike" kern="1200" cap="none" spc="0" normalizeH="0" baseline="0" noProof="0" dirty="0">
                <a:ln>
                  <a:noFill/>
                </a:ln>
                <a:solidFill>
                  <a:srgbClr val="FFC000"/>
                </a:solidFill>
                <a:effectLst/>
                <a:uLnTx/>
                <a:uFillTx/>
                <a:latin typeface="Calibri"/>
                <a:ea typeface="+mn-ea"/>
                <a:cs typeface="+mn-cs"/>
              </a:rPr>
              <a:t>gallows</a:t>
            </a:r>
            <a:r>
              <a:rPr kumimoji="0" lang="en-US" sz="2200" b="1" i="0" u="none" strike="noStrike" kern="1200" cap="none" spc="0" normalizeH="0" baseline="0" noProof="0" dirty="0" smtClean="0">
                <a:ln>
                  <a:noFill/>
                </a:ln>
                <a:solidFill>
                  <a:srgbClr val="FFC000"/>
                </a:solidFill>
                <a:effectLst/>
                <a:uLnTx/>
                <a:uFillTx/>
                <a:latin typeface="Calibri"/>
                <a:ea typeface="+mn-ea"/>
                <a:cs typeface="+mn-cs"/>
              </a:rPr>
              <a:t>!’”</a:t>
            </a:r>
            <a:endParaRPr kumimoji="0" lang="en-GB" sz="2200" b="1" i="0" u="none" strike="noStrike" kern="1200" cap="none" spc="0" normalizeH="0" baseline="0" noProof="0" dirty="0" smtClean="0">
              <a:ln>
                <a:noFill/>
              </a:ln>
              <a:solidFill>
                <a:srgbClr val="FFC000"/>
              </a:solidFill>
              <a:effectLst/>
              <a:uLnTx/>
              <a:uFillTx/>
              <a:latin typeface="Calibri"/>
              <a:ea typeface="+mn-ea"/>
              <a:cs typeface="+mn-cs"/>
            </a:endParaRP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smtClean="0">
                <a:ln>
                  <a:noFill/>
                </a:ln>
                <a:solidFill>
                  <a:prstClr val="white"/>
                </a:solidFill>
                <a:effectLst/>
                <a:uLnTx/>
                <a:uFillTx/>
                <a:latin typeface="Calibri"/>
                <a:ea typeface="+mn-ea"/>
                <a:cs typeface="+mn-cs"/>
              </a:rPr>
              <a:t>Account of Camus’s speech in Algiers, January 1956, by Charles </a:t>
            </a:r>
            <a:r>
              <a:rPr kumimoji="0" lang="en-US" sz="1800" b="0" i="0" u="none" strike="noStrike" kern="1200" cap="none" spc="0" normalizeH="0" baseline="0" noProof="0" dirty="0" err="1" smtClean="0">
                <a:ln>
                  <a:noFill/>
                </a:ln>
                <a:solidFill>
                  <a:prstClr val="white"/>
                </a:solidFill>
                <a:effectLst/>
                <a:uLnTx/>
                <a:uFillTx/>
                <a:latin typeface="Calibri"/>
                <a:ea typeface="+mn-ea"/>
                <a:cs typeface="+mn-cs"/>
              </a:rPr>
              <a:t>Geromini</a:t>
            </a:r>
            <a:r>
              <a:rPr kumimoji="0" lang="en-US" sz="1800" b="0" i="0" u="none" strike="noStrike" kern="1200" cap="none" spc="0" normalizeH="0" baseline="0" noProof="0" dirty="0" smtClean="0">
                <a:ln>
                  <a:noFill/>
                </a:ln>
                <a:solidFill>
                  <a:prstClr val="white"/>
                </a:solidFill>
                <a:effectLst/>
                <a:uLnTx/>
                <a:uFillTx/>
                <a:latin typeface="Calibri"/>
                <a:ea typeface="+mn-ea"/>
                <a:cs typeface="+mn-cs"/>
              </a:rPr>
              <a:t>, psychiatry intern. Included as appendix in Fanon</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a:t>
            </a:r>
            <a:r>
              <a:rPr kumimoji="0" lang="en-GB" sz="1800" b="0" i="1" u="none" strike="noStrike" kern="1200" cap="none" spc="0" normalizeH="0" baseline="0" noProof="0" dirty="0" smtClean="0">
                <a:ln>
                  <a:noFill/>
                </a:ln>
                <a:solidFill>
                  <a:prstClr val="white"/>
                </a:solidFill>
                <a:effectLst/>
                <a:uLnTx/>
                <a:uFillTx/>
                <a:latin typeface="Calibri"/>
                <a:ea typeface="+mn-ea"/>
                <a:cs typeface="+mn-cs"/>
              </a:rPr>
              <a:t>A Dying Colonialism</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 pp. 172–173.</a:t>
            </a:r>
          </a:p>
          <a:p>
            <a:pPr marL="342900" marR="0" lvl="0" indent="-342900" algn="just" defTabSz="914400" rtl="0" eaLnBrk="1" fontAlgn="auto" latinLnBrk="0" hangingPunct="1">
              <a:lnSpc>
                <a:spcPct val="100000"/>
              </a:lnSpc>
              <a:spcBef>
                <a:spcPts val="0"/>
              </a:spcBef>
              <a:spcAft>
                <a:spcPts val="0"/>
              </a:spcAft>
              <a:buClrTx/>
              <a:buSzTx/>
              <a:buFontTx/>
              <a:buChar char="-"/>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36429089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3894"/>
            <a:ext cx="9144002" cy="6359342"/>
          </a:xfrm>
          <a:prstGeom prst="rect">
            <a:avLst/>
          </a:prstGeom>
          <a:noFill/>
        </p:spPr>
        <p:txBody>
          <a:bodyPr wrap="square" lIns="540000" tIns="360000" rIns="540000" bIns="360000" rtlCol="0">
            <a:spAutoFit/>
          </a:bodyPr>
          <a:lstStyle/>
          <a:p>
            <a:pPr algn="just" fontAlgn="auto">
              <a:spcBef>
                <a:spcPts val="0"/>
              </a:spcBef>
              <a:spcAft>
                <a:spcPts val="0"/>
              </a:spcAft>
            </a:pPr>
            <a:r>
              <a:rPr lang="en-GB" sz="2400" b="1" u="sng" dirty="0" smtClean="0">
                <a:solidFill>
                  <a:srgbClr val="FFFFFF"/>
                </a:solidFill>
                <a:effectLst>
                  <a:outerShdw blurRad="38100" dist="38100" dir="2700000" algn="tl">
                    <a:srgbClr val="000000"/>
                  </a:outerShdw>
                </a:effectLst>
                <a:latin typeface="+mn-lt"/>
              </a:rPr>
              <a:t>5. War of Independence: Camus</a:t>
            </a:r>
            <a:r>
              <a:rPr lang="en-GB" sz="2400" b="1" u="sng" dirty="0">
                <a:solidFill>
                  <a:srgbClr val="FFFFFF"/>
                </a:solidFill>
                <a:effectLst>
                  <a:outerShdw blurRad="38100" dist="38100" dir="2700000" algn="tl">
                    <a:srgbClr val="000000"/>
                  </a:outerShdw>
                </a:effectLst>
                <a:latin typeface="+mn-lt"/>
              </a:rPr>
              <a:t>, ‘Algeria’</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smtClean="0">
              <a:ln>
                <a:noFill/>
              </a:ln>
              <a:solidFill>
                <a:prstClr val="white"/>
              </a:solidFill>
              <a:effectLst/>
              <a:uLnTx/>
              <a:uFillTx/>
              <a:latin typeface="Calibri"/>
              <a:cs typeface="+mn-cs"/>
            </a:endParaRPr>
          </a:p>
          <a:p>
            <a:pPr lvl="0" algn="just" fontAlgn="auto">
              <a:spcBef>
                <a:spcPts val="0"/>
              </a:spcBef>
              <a:spcAft>
                <a:spcPts val="0"/>
              </a:spcAft>
            </a:pPr>
            <a:r>
              <a:rPr lang="en-GB" sz="2800" b="1" dirty="0">
                <a:solidFill>
                  <a:prstClr val="white"/>
                </a:solidFill>
                <a:latin typeface="Calibri"/>
                <a:cs typeface="+mn-cs"/>
              </a:rPr>
              <a:t>“I have said and repeated that it is necessary to render justice to the </a:t>
            </a:r>
            <a:r>
              <a:rPr lang="en-GB" sz="2800" b="1" dirty="0" smtClean="0">
                <a:solidFill>
                  <a:prstClr val="white"/>
                </a:solidFill>
                <a:latin typeface="Calibri"/>
                <a:cs typeface="+mn-cs"/>
              </a:rPr>
              <a:t>Algerian people </a:t>
            </a:r>
            <a:r>
              <a:rPr lang="en-GB" sz="2800" b="1" dirty="0">
                <a:solidFill>
                  <a:prstClr val="white"/>
                </a:solidFill>
                <a:latin typeface="Calibri"/>
                <a:cs typeface="+mn-cs"/>
              </a:rPr>
              <a:t>and grant them a fully democratic </a:t>
            </a:r>
            <a:r>
              <a:rPr lang="en-GB" sz="2800" b="1" dirty="0" smtClean="0">
                <a:solidFill>
                  <a:prstClr val="white"/>
                </a:solidFill>
                <a:latin typeface="Calibri"/>
                <a:cs typeface="+mn-cs"/>
              </a:rPr>
              <a:t>regime — I </a:t>
            </a:r>
            <a:r>
              <a:rPr lang="en-GB" sz="2800" b="1" dirty="0">
                <a:solidFill>
                  <a:prstClr val="white"/>
                </a:solidFill>
                <a:latin typeface="Calibri"/>
                <a:cs typeface="+mn-cs"/>
              </a:rPr>
              <a:t>have </a:t>
            </a:r>
            <a:r>
              <a:rPr lang="en-GB" sz="2800" b="1" dirty="0" smtClean="0">
                <a:solidFill>
                  <a:prstClr val="white"/>
                </a:solidFill>
                <a:latin typeface="Calibri"/>
                <a:cs typeface="+mn-cs"/>
              </a:rPr>
              <a:t>always condemned </a:t>
            </a:r>
            <a:r>
              <a:rPr lang="en-GB" sz="2800" b="1" dirty="0">
                <a:solidFill>
                  <a:prstClr val="white"/>
                </a:solidFill>
                <a:latin typeface="Calibri"/>
                <a:cs typeface="+mn-cs"/>
              </a:rPr>
              <a:t>terror. I must also condemn a terrorism that is </a:t>
            </a:r>
            <a:r>
              <a:rPr lang="en-GB" sz="2800" b="1" dirty="0" smtClean="0">
                <a:solidFill>
                  <a:prstClr val="white"/>
                </a:solidFill>
                <a:latin typeface="Calibri"/>
                <a:cs typeface="+mn-cs"/>
              </a:rPr>
              <a:t>practiced blindly</a:t>
            </a:r>
            <a:r>
              <a:rPr lang="en-GB" sz="2800" b="1" dirty="0">
                <a:solidFill>
                  <a:prstClr val="white"/>
                </a:solidFill>
                <a:latin typeface="Calibri"/>
                <a:cs typeface="+mn-cs"/>
              </a:rPr>
              <a:t>, in the streets of Algiers for example, and that one day could </a:t>
            </a:r>
            <a:r>
              <a:rPr lang="en-GB" sz="2800" b="1" dirty="0" smtClean="0">
                <a:solidFill>
                  <a:prstClr val="white"/>
                </a:solidFill>
                <a:latin typeface="Calibri"/>
                <a:cs typeface="+mn-cs"/>
              </a:rPr>
              <a:t>strike my </a:t>
            </a:r>
            <a:r>
              <a:rPr lang="en-GB" sz="2800" b="1" dirty="0">
                <a:solidFill>
                  <a:prstClr val="white"/>
                </a:solidFill>
                <a:latin typeface="Calibri"/>
                <a:cs typeface="+mn-cs"/>
              </a:rPr>
              <a:t>mother or my family. I believe in justice, but I will defend my </a:t>
            </a:r>
            <a:r>
              <a:rPr lang="en-GB" sz="2800" b="1" dirty="0" smtClean="0">
                <a:solidFill>
                  <a:prstClr val="white"/>
                </a:solidFill>
                <a:latin typeface="Calibri"/>
                <a:cs typeface="+mn-cs"/>
              </a:rPr>
              <a:t>mother before justice”.</a:t>
            </a:r>
            <a:endParaRPr kumimoji="0" lang="en-GB" sz="2800" b="1" i="0" u="none" strike="noStrike" kern="1200" cap="none" spc="0" normalizeH="0" baseline="0" noProof="0" dirty="0" smtClean="0">
              <a:ln>
                <a:noFill/>
              </a:ln>
              <a:solidFill>
                <a:prstClr val="white"/>
              </a:solidFill>
              <a:effectLst/>
              <a:uLnTx/>
              <a:uFillTx/>
              <a:latin typeface="Calibri"/>
              <a:cs typeface="+mn-cs"/>
            </a:endParaRPr>
          </a:p>
          <a:p>
            <a:pPr lvl="0" algn="just" fontAlgn="auto">
              <a:spcBef>
                <a:spcPts val="0"/>
              </a:spcBef>
              <a:spcAft>
                <a:spcPts val="0"/>
              </a:spcAft>
            </a:pPr>
            <a:endParaRPr kumimoji="0" lang="en-GB" sz="2200" b="0" i="0" u="none" strike="noStrike" kern="1200" cap="none" spc="0" normalizeH="0" baseline="0" noProof="0" dirty="0" smtClean="0">
              <a:ln>
                <a:noFill/>
              </a:ln>
              <a:solidFill>
                <a:prstClr val="white"/>
              </a:solidFill>
              <a:effectLst/>
              <a:uLnTx/>
              <a:uFillTx/>
              <a:latin typeface="Calibri"/>
              <a:ea typeface="+mn-ea"/>
              <a:cs typeface="+mn-cs"/>
            </a:endParaRPr>
          </a:p>
          <a:p>
            <a:pPr marL="342900" lvl="0" indent="-342900" algn="r" fontAlgn="auto">
              <a:spcBef>
                <a:spcPts val="0"/>
              </a:spcBef>
              <a:spcAft>
                <a:spcPts val="0"/>
              </a:spcAft>
              <a:buFontTx/>
              <a:buChar char="-"/>
            </a:pPr>
            <a:r>
              <a:rPr lang="en-GB" dirty="0">
                <a:solidFill>
                  <a:prstClr val="white"/>
                </a:solidFill>
                <a:latin typeface="Calibri"/>
                <a:cs typeface="+mn-cs"/>
              </a:rPr>
              <a:t>Camus, </a:t>
            </a:r>
            <a:r>
              <a:rPr lang="en-GB" dirty="0" smtClean="0">
                <a:solidFill>
                  <a:prstClr val="white"/>
                </a:solidFill>
                <a:latin typeface="Calibri"/>
                <a:cs typeface="+mn-cs"/>
              </a:rPr>
              <a:t>cited </a:t>
            </a:r>
            <a:r>
              <a:rPr lang="en-GB" dirty="0">
                <a:solidFill>
                  <a:prstClr val="white"/>
                </a:solidFill>
                <a:latin typeface="Calibri"/>
                <a:cs typeface="+mn-cs"/>
              </a:rPr>
              <a:t>by </a:t>
            </a:r>
            <a:r>
              <a:rPr lang="en-GB" dirty="0" err="1" smtClean="0">
                <a:solidFill>
                  <a:prstClr val="white"/>
                </a:solidFill>
                <a:latin typeface="Calibri"/>
                <a:cs typeface="+mn-cs"/>
              </a:rPr>
              <a:t>Scherr</a:t>
            </a:r>
            <a:r>
              <a:rPr lang="en-GB" dirty="0" smtClean="0">
                <a:solidFill>
                  <a:prstClr val="white"/>
                </a:solidFill>
                <a:latin typeface="Calibri"/>
                <a:cs typeface="+mn-cs"/>
              </a:rPr>
              <a:t>, ‘</a:t>
            </a:r>
            <a:r>
              <a:rPr lang="en-GB" dirty="0">
                <a:solidFill>
                  <a:prstClr val="white"/>
                </a:solidFill>
                <a:latin typeface="Calibri"/>
                <a:cs typeface="+mn-cs"/>
              </a:rPr>
              <a:t>Albert Camus’s </a:t>
            </a:r>
            <a:r>
              <a:rPr lang="en-GB" i="1" dirty="0" err="1">
                <a:solidFill>
                  <a:prstClr val="white"/>
                </a:solidFill>
                <a:latin typeface="Calibri"/>
                <a:cs typeface="+mn-cs"/>
              </a:rPr>
              <a:t>L’Étranger</a:t>
            </a:r>
            <a:r>
              <a:rPr lang="en-GB" dirty="0">
                <a:solidFill>
                  <a:prstClr val="white"/>
                </a:solidFill>
                <a:latin typeface="Calibri"/>
                <a:cs typeface="+mn-cs"/>
              </a:rPr>
              <a:t> and “</a:t>
            </a:r>
            <a:r>
              <a:rPr lang="en-GB" i="1" dirty="0">
                <a:solidFill>
                  <a:prstClr val="white"/>
                </a:solidFill>
                <a:latin typeface="Calibri"/>
                <a:cs typeface="+mn-cs"/>
              </a:rPr>
              <a:t>Les </a:t>
            </a:r>
            <a:r>
              <a:rPr lang="en-GB" i="1" dirty="0" err="1" smtClean="0">
                <a:solidFill>
                  <a:prstClr val="white"/>
                </a:solidFill>
                <a:latin typeface="Calibri"/>
                <a:cs typeface="+mn-cs"/>
              </a:rPr>
              <a:t>Muets</a:t>
            </a:r>
            <a:r>
              <a:rPr lang="en-GB" dirty="0" smtClean="0">
                <a:solidFill>
                  <a:prstClr val="white"/>
                </a:solidFill>
                <a:latin typeface="Calibri"/>
                <a:cs typeface="+mn-cs"/>
              </a:rPr>
              <a:t>,’ p. 80</a:t>
            </a:r>
            <a:endParaRPr kumimoji="0" lang="en-GB" b="0" i="0" u="none" strike="noStrike" kern="1200" cap="none" spc="0" normalizeH="0" baseline="0" noProof="0" dirty="0" smtClean="0">
              <a:ln>
                <a:noFill/>
              </a:ln>
              <a:solidFill>
                <a:prstClr val="white"/>
              </a:solidFill>
              <a:effectLst/>
              <a:uLnTx/>
              <a:uFillTx/>
              <a:latin typeface="Calibri"/>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white"/>
              </a:solidFill>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8650261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9" name="Rectangle 8"/>
          <p:cNvSpPr/>
          <p:nvPr/>
        </p:nvSpPr>
        <p:spPr>
          <a:xfrm>
            <a:off x="-40067" y="-34231"/>
            <a:ext cx="9159876" cy="7738521"/>
          </a:xfrm>
          <a:prstGeom prst="rect">
            <a:avLst/>
          </a:prstGeom>
        </p:spPr>
        <p:txBody>
          <a:bodyPr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Arial" charset="0"/>
              </a:rPr>
              <a:t>5. War of Independence:  Outcome and Legacies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Arial"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white"/>
                </a:solidFill>
                <a:effectLst/>
                <a:uLnTx/>
                <a:uFillTx/>
                <a:latin typeface="Calibri"/>
                <a:ea typeface="+mn-ea"/>
                <a:cs typeface="Arial" charset="0"/>
              </a:rPr>
              <a:t>Aftermath of Battle of Algiers sees controversy over tactics deployed – exposés of torture,  waterboarding, sexual violence</a:t>
            </a:r>
            <a:endParaRPr kumimoji="0" lang="en-GB" sz="2400" b="0" i="0" u="none" strike="noStrike" kern="1200" cap="none" spc="0" normalizeH="0" baseline="0" noProof="0" dirty="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R</a:t>
            </a: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eferendum votes in favour of Algerian </a:t>
            </a:r>
            <a:r>
              <a:rPr kumimoji="0" lang="en-GB" sz="2400" b="0" i="0" u="none" strike="noStrike" kern="1200" cap="none" spc="0" normalizeH="0" baseline="0" noProof="0" dirty="0">
                <a:ln>
                  <a:noFill/>
                </a:ln>
                <a:solidFill>
                  <a:prstClr val="white"/>
                </a:solidFill>
                <a:effectLst/>
                <a:uLnTx/>
                <a:uFillTx/>
                <a:latin typeface="Calibri"/>
                <a:ea typeface="+mn-ea"/>
                <a:cs typeface="+mn-cs"/>
              </a:rPr>
              <a:t>self-determination, </a:t>
            </a: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1961 by margin of 75:25% (in both Algeria and metropolitan France)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Failed putsch by French generals in Algiers in response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smtClean="0">
                <a:ln>
                  <a:noFill/>
                </a:ln>
                <a:solidFill>
                  <a:prstClr val="white"/>
                </a:solidFill>
                <a:effectLst/>
                <a:uLnTx/>
                <a:uFillTx/>
                <a:latin typeface="Calibri"/>
                <a:ea typeface="+mn-ea"/>
                <a:cs typeface="+mn-cs"/>
              </a:rPr>
              <a:t>Évian</a:t>
            </a: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 Accords agrees terms of independence – second referendum approved by 92% in France; nearly 100% in Algeria, 1962</a:t>
            </a:r>
            <a:endParaRPr kumimoji="0" lang="en-GB" sz="2400" b="0" i="0" u="none" strike="noStrike" kern="1200" cap="none" spc="0" normalizeH="0" baseline="0" noProof="0" dirty="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white"/>
              </a:solidFill>
              <a:effectLst/>
              <a:uLnTx/>
              <a:uFillTx/>
              <a:latin typeface="Calibri"/>
              <a:ea typeface="+mn-ea"/>
              <a:cs typeface="Arial" charset="0"/>
            </a:endParaRPr>
          </a:p>
        </p:txBody>
      </p:sp>
    </p:spTree>
    <p:extLst>
      <p:ext uri="{BB962C8B-B14F-4D97-AF65-F5344CB8AC3E}">
        <p14:creationId xmlns:p14="http://schemas.microsoft.com/office/powerpoint/2010/main" val="5497441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9" name="Rectangle 8"/>
          <p:cNvSpPr/>
          <p:nvPr/>
        </p:nvSpPr>
        <p:spPr>
          <a:xfrm>
            <a:off x="-40067" y="-34232"/>
            <a:ext cx="6213845" cy="6630525"/>
          </a:xfrm>
          <a:prstGeom prst="rect">
            <a:avLst/>
          </a:prstGeom>
        </p:spPr>
        <p:txBody>
          <a:bodyPr wrap="square"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Arial" charset="0"/>
              </a:rPr>
              <a:t>5. War of Independence:  Outcome and Legacies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Arial"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1" u="none" strike="noStrike" kern="1200" cap="none" spc="0" normalizeH="0" baseline="0" noProof="0" dirty="0" err="1">
                <a:ln>
                  <a:noFill/>
                </a:ln>
                <a:solidFill>
                  <a:prstClr val="white"/>
                </a:solidFill>
                <a:effectLst/>
                <a:uLnTx/>
                <a:uFillTx/>
                <a:latin typeface="Calibri"/>
                <a:ea typeface="+mn-ea"/>
                <a:cs typeface="+mn-cs"/>
              </a:rPr>
              <a:t>Pieds</a:t>
            </a:r>
            <a:r>
              <a:rPr kumimoji="0" lang="en-GB" sz="2400" b="0" i="1" u="none" strike="noStrike" kern="1200" cap="none" spc="0" normalizeH="0" baseline="0" noProof="0" dirty="0">
                <a:ln>
                  <a:noFill/>
                </a:ln>
                <a:solidFill>
                  <a:prstClr val="white"/>
                </a:solidFill>
                <a:effectLst/>
                <a:uLnTx/>
                <a:uFillTx/>
                <a:latin typeface="Calibri"/>
                <a:ea typeface="+mn-ea"/>
                <a:cs typeface="+mn-cs"/>
              </a:rPr>
              <a:t>-noirs </a:t>
            </a:r>
            <a:r>
              <a:rPr kumimoji="0" lang="en-GB" sz="2400" b="0" i="0" u="none" strike="noStrike" kern="1200" cap="none" spc="0" normalizeH="0" baseline="0" noProof="0" dirty="0">
                <a:ln>
                  <a:noFill/>
                </a:ln>
                <a:solidFill>
                  <a:prstClr val="white"/>
                </a:solidFill>
                <a:effectLst/>
                <a:uLnTx/>
                <a:uFillTx/>
                <a:latin typeface="Calibri"/>
                <a:ea typeface="+mn-ea"/>
                <a:cs typeface="+mn-cs"/>
              </a:rPr>
              <a:t>resistance by </a:t>
            </a:r>
            <a:r>
              <a:rPr kumimoji="0" lang="fr-FR" sz="2400" b="0" i="1" u="none" strike="noStrike" kern="1200" cap="none" spc="0" normalizeH="0" baseline="0" noProof="0" dirty="0">
                <a:ln>
                  <a:noFill/>
                </a:ln>
                <a:solidFill>
                  <a:prstClr val="white"/>
                </a:solidFill>
                <a:effectLst/>
                <a:uLnTx/>
                <a:uFillTx/>
                <a:latin typeface="Calibri"/>
                <a:ea typeface="+mn-ea"/>
                <a:cs typeface="Arial" charset="0"/>
              </a:rPr>
              <a:t>Organisation de l'armée secrète </a:t>
            </a:r>
            <a:r>
              <a:rPr kumimoji="0" lang="fr-FR" sz="2400" b="0" i="0" u="none" strike="noStrike" kern="1200" cap="none" spc="0" normalizeH="0" baseline="0" noProof="0" dirty="0">
                <a:ln>
                  <a:noFill/>
                </a:ln>
                <a:solidFill>
                  <a:prstClr val="white"/>
                </a:solidFill>
                <a:effectLst/>
                <a:uLnTx/>
                <a:uFillTx/>
                <a:latin typeface="Calibri"/>
                <a:ea typeface="+mn-ea"/>
                <a:cs typeface="Arial" charset="0"/>
              </a:rPr>
              <a:t>(OAS),  in </a:t>
            </a:r>
            <a:r>
              <a:rPr kumimoji="0" lang="fr-FR" sz="2400" b="0" i="0" u="none" strike="noStrike" kern="1200" cap="none" spc="0" normalizeH="0" baseline="0" noProof="0" dirty="0" err="1">
                <a:ln>
                  <a:noFill/>
                </a:ln>
                <a:solidFill>
                  <a:prstClr val="white"/>
                </a:solidFill>
                <a:effectLst/>
                <a:uLnTx/>
                <a:uFillTx/>
                <a:latin typeface="Calibri"/>
                <a:ea typeface="+mn-ea"/>
                <a:cs typeface="Arial" charset="0"/>
              </a:rPr>
              <a:t>Bab</a:t>
            </a:r>
            <a:r>
              <a:rPr kumimoji="0" lang="fr-FR" sz="2400" b="0" i="0" u="none" strike="noStrike" kern="1200" cap="none" spc="0" normalizeH="0" baseline="0" noProof="0" dirty="0">
                <a:ln>
                  <a:noFill/>
                </a:ln>
                <a:solidFill>
                  <a:prstClr val="white"/>
                </a:solidFill>
                <a:effectLst/>
                <a:uLnTx/>
                <a:uFillTx/>
                <a:latin typeface="Calibri"/>
                <a:ea typeface="+mn-ea"/>
                <a:cs typeface="Arial" charset="0"/>
              </a:rPr>
              <a:t>-el-Oued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Arial"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900,000 </a:t>
            </a:r>
            <a:r>
              <a:rPr kumimoji="0" lang="en-GB" sz="2400" b="0" i="1" u="none" strike="noStrike" kern="1200" cap="none" spc="0" normalizeH="0" baseline="0" noProof="0" dirty="0" err="1" smtClean="0">
                <a:ln>
                  <a:noFill/>
                </a:ln>
                <a:solidFill>
                  <a:prstClr val="white"/>
                </a:solidFill>
                <a:effectLst/>
                <a:uLnTx/>
                <a:uFillTx/>
                <a:latin typeface="Calibri"/>
                <a:ea typeface="+mn-ea"/>
                <a:cs typeface="+mn-cs"/>
              </a:rPr>
              <a:t>pieds</a:t>
            </a:r>
            <a:r>
              <a:rPr kumimoji="0" lang="en-GB" sz="2400" b="0" i="1" u="none" strike="noStrike" kern="1200" cap="none" spc="0" normalizeH="0" baseline="0" noProof="0" dirty="0" smtClean="0">
                <a:ln>
                  <a:noFill/>
                </a:ln>
                <a:solidFill>
                  <a:prstClr val="white"/>
                </a:solidFill>
                <a:effectLst/>
                <a:uLnTx/>
                <a:uFillTx/>
                <a:latin typeface="Calibri"/>
                <a:ea typeface="+mn-ea"/>
                <a:cs typeface="+mn-cs"/>
              </a:rPr>
              <a:t>-noirs </a:t>
            </a: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leave Algeria in years following the war, just 100,000 remaining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white"/>
                </a:solidFill>
                <a:effectLst/>
                <a:uLnTx/>
                <a:uFillTx/>
                <a:latin typeface="Calibri"/>
                <a:ea typeface="+mn-ea"/>
                <a:cs typeface="+mn-cs"/>
              </a:rPr>
              <a:t>NLF becomes one-party ruler of Algeria until 1989</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1" u="none"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smtClean="0">
                <a:ln>
                  <a:noFill/>
                </a:ln>
                <a:solidFill>
                  <a:prstClr val="white"/>
                </a:solidFill>
                <a:effectLst/>
                <a:uLnTx/>
                <a:uFillTx/>
                <a:latin typeface="Calibri"/>
                <a:ea typeface="+mn-ea"/>
                <a:cs typeface="Arial" charset="0"/>
              </a:rPr>
              <a:t> </a:t>
            </a:r>
            <a:endParaRPr kumimoji="0" lang="en-GB" sz="2400" b="0" i="0" u="none" strike="noStrike" kern="1200" cap="none" spc="0" normalizeH="0" baseline="0" noProof="0" dirty="0" smtClean="0">
              <a:ln>
                <a:noFill/>
              </a:ln>
              <a:solidFill>
                <a:prstClr val="white"/>
              </a:solidFill>
              <a:effectLst/>
              <a:uLnTx/>
              <a:uFillTx/>
              <a:latin typeface="Calibri"/>
              <a:ea typeface="+mn-ea"/>
              <a:cs typeface="Arial" charset="0"/>
            </a:endParaRPr>
          </a:p>
        </p:txBody>
      </p:sp>
      <p:pic>
        <p:nvPicPr>
          <p:cNvPr id="2" name="Picture 1"/>
          <p:cNvPicPr>
            <a:picLocks noChangeAspect="1"/>
          </p:cNvPicPr>
          <p:nvPr/>
        </p:nvPicPr>
        <p:blipFill>
          <a:blip r:embed="rId3"/>
          <a:stretch>
            <a:fillRect/>
          </a:stretch>
        </p:blipFill>
        <p:spPr>
          <a:xfrm>
            <a:off x="5646810" y="4437113"/>
            <a:ext cx="3497190" cy="2419830"/>
          </a:xfrm>
          <a:prstGeom prst="rect">
            <a:avLst/>
          </a:prstGeom>
        </p:spPr>
      </p:pic>
      <p:pic>
        <p:nvPicPr>
          <p:cNvPr id="3" name="Picture 2"/>
          <p:cNvPicPr>
            <a:picLocks noChangeAspect="1"/>
          </p:cNvPicPr>
          <p:nvPr/>
        </p:nvPicPr>
        <p:blipFill>
          <a:blip r:embed="rId4"/>
          <a:stretch>
            <a:fillRect/>
          </a:stretch>
        </p:blipFill>
        <p:spPr>
          <a:xfrm>
            <a:off x="6355762" y="17891"/>
            <a:ext cx="2788238" cy="4419221"/>
          </a:xfrm>
          <a:prstGeom prst="rect">
            <a:avLst/>
          </a:prstGeom>
        </p:spPr>
      </p:pic>
    </p:spTree>
    <p:extLst>
      <p:ext uri="{BB962C8B-B14F-4D97-AF65-F5344CB8AC3E}">
        <p14:creationId xmlns:p14="http://schemas.microsoft.com/office/powerpoint/2010/main" val="6699829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0067" y="-34231"/>
            <a:ext cx="6340259" cy="4783866"/>
          </a:xfrm>
          <a:prstGeom prst="rect">
            <a:avLst/>
          </a:prstGeom>
        </p:spPr>
        <p:txBody>
          <a:bodyPr wrap="square"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u="sng" dirty="0">
                <a:solidFill>
                  <a:prstClr val="white"/>
                </a:solidFill>
                <a:latin typeface="Calibri"/>
              </a:rPr>
              <a:t>5</a:t>
            </a:r>
            <a:r>
              <a:rPr kumimoji="0" lang="en-GB" sz="2400" b="1" i="0" u="sng" strike="noStrike" kern="1200" cap="none" spc="0" normalizeH="0" baseline="0" noProof="0" dirty="0" smtClean="0">
                <a:ln>
                  <a:noFill/>
                </a:ln>
                <a:solidFill>
                  <a:prstClr val="white"/>
                </a:solidFill>
                <a:effectLst/>
                <a:uLnTx/>
                <a:uFillTx/>
                <a:latin typeface="Calibri"/>
                <a:ea typeface="+mn-ea"/>
                <a:cs typeface="Arial" charset="0"/>
              </a:rPr>
              <a:t>. War of </a:t>
            </a:r>
            <a:r>
              <a:rPr kumimoji="0" lang="en-GB" sz="2400" b="1" i="0" u="sng" strike="noStrike" kern="1200" cap="none" spc="0" normalizeH="0" baseline="0" noProof="0" dirty="0">
                <a:ln>
                  <a:noFill/>
                </a:ln>
                <a:solidFill>
                  <a:prstClr val="white"/>
                </a:solidFill>
                <a:effectLst/>
                <a:uLnTx/>
                <a:uFillTx/>
                <a:latin typeface="Calibri"/>
                <a:ea typeface="+mn-ea"/>
                <a:cs typeface="Arial" charset="0"/>
              </a:rPr>
              <a:t>Independence: </a:t>
            </a:r>
            <a:r>
              <a:rPr kumimoji="0" lang="en-GB" sz="2400" b="1" i="1" u="sng" strike="noStrike" kern="1200" cap="none" spc="0" normalizeH="0" baseline="0" noProof="0" dirty="0" err="1" smtClean="0">
                <a:ln>
                  <a:noFill/>
                </a:ln>
                <a:solidFill>
                  <a:prstClr val="white"/>
                </a:solidFill>
                <a:effectLst/>
                <a:uLnTx/>
                <a:uFillTx/>
                <a:latin typeface="Calibri"/>
                <a:ea typeface="+mn-ea"/>
                <a:cs typeface="Arial" charset="0"/>
              </a:rPr>
              <a:t>Nostalgérie</a:t>
            </a:r>
            <a:endParaRPr kumimoji="0" lang="en-GB" sz="2400" b="1" i="1" u="sng" strike="noStrike" kern="1200" cap="none" spc="0" normalizeH="0" baseline="0" noProof="0" dirty="0" smtClean="0">
              <a:ln>
                <a:noFill/>
              </a:ln>
              <a:solidFill>
                <a:prstClr val="white"/>
              </a:solidFill>
              <a:effectLst/>
              <a:uLnTx/>
              <a:uFillTx/>
              <a:latin typeface="Calibri"/>
              <a:ea typeface="+mn-ea"/>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1" u="sng"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smtClean="0">
                <a:ln>
                  <a:noFill/>
                </a:ln>
                <a:solidFill>
                  <a:prstClr val="white"/>
                </a:solidFill>
                <a:effectLst/>
                <a:uLnTx/>
                <a:uFillTx/>
                <a:latin typeface="Calibri"/>
                <a:ea typeface="+mn-ea"/>
                <a:cs typeface="Arial" charset="0"/>
              </a:rPr>
              <a:t>Ongoing attachment to </a:t>
            </a:r>
            <a:r>
              <a:rPr kumimoji="0" lang="en-GB" sz="2400" b="1" i="1" u="none" strike="noStrike" kern="1200" cap="none" spc="0" normalizeH="0" baseline="0" noProof="0" dirty="0" err="1" smtClean="0">
                <a:ln>
                  <a:noFill/>
                </a:ln>
                <a:solidFill>
                  <a:prstClr val="white"/>
                </a:solidFill>
                <a:effectLst/>
                <a:uLnTx/>
                <a:uFillTx/>
                <a:latin typeface="Calibri"/>
                <a:ea typeface="+mn-ea"/>
                <a:cs typeface="Arial" charset="0"/>
              </a:rPr>
              <a:t>pieds</a:t>
            </a:r>
            <a:r>
              <a:rPr kumimoji="0" lang="en-GB" sz="2400" b="1" i="1" u="none" strike="noStrike" kern="1200" cap="none" spc="0" normalizeH="0" baseline="0" noProof="0" dirty="0" smtClean="0">
                <a:ln>
                  <a:noFill/>
                </a:ln>
                <a:solidFill>
                  <a:prstClr val="white"/>
                </a:solidFill>
                <a:effectLst/>
                <a:uLnTx/>
                <a:uFillTx/>
                <a:latin typeface="Calibri"/>
                <a:ea typeface="+mn-ea"/>
                <a:cs typeface="Arial" charset="0"/>
              </a:rPr>
              <a:t>-noirs </a:t>
            </a:r>
            <a:r>
              <a:rPr kumimoji="0" lang="en-GB" sz="2400" b="1" i="0" u="none" strike="noStrike" kern="1200" cap="none" spc="0" normalizeH="0" baseline="0" noProof="0" dirty="0">
                <a:ln>
                  <a:noFill/>
                </a:ln>
                <a:solidFill>
                  <a:prstClr val="white"/>
                </a:solidFill>
                <a:effectLst/>
                <a:uLnTx/>
                <a:uFillTx/>
                <a:latin typeface="Calibri"/>
                <a:ea typeface="+mn-ea"/>
                <a:cs typeface="Arial" charset="0"/>
              </a:rPr>
              <a:t>identity – see </a:t>
            </a:r>
            <a:r>
              <a:rPr kumimoji="0" lang="en-GB" sz="2400" b="1" i="0" u="none" strike="noStrike" kern="1200" cap="none" spc="0" normalizeH="0" baseline="0" noProof="0" dirty="0">
                <a:ln>
                  <a:noFill/>
                </a:ln>
                <a:solidFill>
                  <a:prstClr val="white"/>
                </a:solidFill>
                <a:effectLst/>
                <a:uLnTx/>
                <a:uFillTx/>
                <a:latin typeface="Calibri"/>
                <a:ea typeface="+mn-ea"/>
                <a:cs typeface="Arial" charset="0"/>
                <a:hlinkClick r:id="rId3"/>
              </a:rPr>
              <a:t>http://algeroisementvotre.free.fr</a:t>
            </a:r>
            <a:r>
              <a:rPr kumimoji="0" lang="en-GB" sz="2400" b="1" i="0" u="none" strike="noStrike" kern="1200" cap="none" spc="0" normalizeH="0" baseline="0" noProof="0" dirty="0" smtClean="0">
                <a:ln>
                  <a:noFill/>
                </a:ln>
                <a:solidFill>
                  <a:prstClr val="white"/>
                </a:solidFill>
                <a:effectLst/>
                <a:uLnTx/>
                <a:uFillTx/>
                <a:latin typeface="Calibri"/>
                <a:ea typeface="+mn-ea"/>
                <a:cs typeface="Arial" charset="0"/>
                <a:hlinkClick r:id="rId3"/>
              </a:rPr>
              <a:t>/</a:t>
            </a:r>
            <a:r>
              <a:rPr kumimoji="0" lang="en-GB" sz="2400" b="1" i="0" u="none" strike="noStrike" kern="1200" cap="none" spc="0" normalizeH="0" baseline="0" noProof="0" dirty="0" smtClean="0">
                <a:ln>
                  <a:noFill/>
                </a:ln>
                <a:solidFill>
                  <a:prstClr val="white"/>
                </a:solidFill>
                <a:effectLst/>
                <a:uLnTx/>
                <a:uFillTx/>
                <a:latin typeface="Calibri"/>
                <a:ea typeface="+mn-ea"/>
                <a:cs typeface="Arial" charset="0"/>
              </a:rPr>
              <a:t> and other online fora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1" u="sng" strike="noStrike" kern="1200" cap="none" spc="0" normalizeH="0" baseline="0" noProof="0" dirty="0">
              <a:ln>
                <a:noFill/>
              </a:ln>
              <a:solidFill>
                <a:prstClr val="white"/>
              </a:solidFill>
              <a:effectLst/>
              <a:uLnTx/>
              <a:uFillTx/>
              <a:latin typeface="Calibri"/>
              <a:ea typeface="+mn-ea"/>
              <a:cs typeface="Arial"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Calibri"/>
              <a:ea typeface="+mn-ea"/>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1"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smtClean="0">
                <a:ln>
                  <a:noFill/>
                </a:ln>
                <a:solidFill>
                  <a:prstClr val="white"/>
                </a:solidFill>
                <a:effectLst/>
                <a:uLnTx/>
                <a:uFillTx/>
                <a:latin typeface="Calibri"/>
                <a:ea typeface="+mn-ea"/>
                <a:cs typeface="Arial" charset="0"/>
              </a:rPr>
              <a:t> </a:t>
            </a:r>
            <a:endParaRPr kumimoji="0" lang="en-GB" sz="2400" b="0" i="0" u="none" strike="noStrike" kern="1200" cap="none" spc="0" normalizeH="0" baseline="0" noProof="0" dirty="0" smtClean="0">
              <a:ln>
                <a:noFill/>
              </a:ln>
              <a:solidFill>
                <a:prstClr val="white"/>
              </a:solidFill>
              <a:effectLst/>
              <a:uLnTx/>
              <a:uFillTx/>
              <a:latin typeface="Calibri"/>
              <a:ea typeface="+mn-ea"/>
              <a:cs typeface="Arial" charset="0"/>
            </a:endParaRPr>
          </a:p>
        </p:txBody>
      </p:sp>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6612" y="-1617"/>
            <a:ext cx="2917935" cy="4379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5801" y="3140968"/>
            <a:ext cx="4784919" cy="3578857"/>
          </a:xfrm>
          <a:prstGeom prst="rect">
            <a:avLst/>
          </a:prstGeom>
        </p:spPr>
      </p:pic>
      <p:pic>
        <p:nvPicPr>
          <p:cNvPr id="1024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36144" y="3641662"/>
            <a:ext cx="3078163"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3101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067" y="-34231"/>
            <a:ext cx="4913563" cy="2198543"/>
          </a:xfrm>
          <a:prstGeom prst="rect">
            <a:avLst/>
          </a:prstGeom>
        </p:spPr>
        <p:txBody>
          <a:bodyPr wrap="square"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mn-cs"/>
              </a:rPr>
              <a:t>6. Postcolonial Algiers: Black Panthers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mn-cs"/>
            </a:endParaRPr>
          </a:p>
        </p:txBody>
      </p:sp>
      <p:pic>
        <p:nvPicPr>
          <p:cNvPr id="5" name="Picture 4"/>
          <p:cNvPicPr>
            <a:picLocks noChangeAspect="1"/>
          </p:cNvPicPr>
          <p:nvPr/>
        </p:nvPicPr>
        <p:blipFill>
          <a:blip r:embed="rId2"/>
          <a:stretch>
            <a:fillRect/>
          </a:stretch>
        </p:blipFill>
        <p:spPr>
          <a:xfrm>
            <a:off x="4572000" y="0"/>
            <a:ext cx="4572000" cy="7012641"/>
          </a:xfrm>
          <a:prstGeom prst="rect">
            <a:avLst/>
          </a:prstGeom>
        </p:spPr>
      </p:pic>
      <p:pic>
        <p:nvPicPr>
          <p:cNvPr id="7" name="Picture 6"/>
          <p:cNvPicPr>
            <a:picLocks noChangeAspect="1"/>
          </p:cNvPicPr>
          <p:nvPr/>
        </p:nvPicPr>
        <p:blipFill>
          <a:blip r:embed="rId3"/>
          <a:stretch>
            <a:fillRect/>
          </a:stretch>
        </p:blipFill>
        <p:spPr>
          <a:xfrm>
            <a:off x="1278320" y="1625536"/>
            <a:ext cx="1975293" cy="2962940"/>
          </a:xfrm>
          <a:prstGeom prst="rect">
            <a:avLst/>
          </a:prstGeom>
        </p:spPr>
      </p:pic>
      <p:sp>
        <p:nvSpPr>
          <p:cNvPr id="8" name="Rectangle 7"/>
          <p:cNvSpPr/>
          <p:nvPr/>
        </p:nvSpPr>
        <p:spPr>
          <a:xfrm>
            <a:off x="130714" y="4797152"/>
            <a:ext cx="4572000" cy="1754326"/>
          </a:xfrm>
          <a:prstGeom prst="rect">
            <a:avLst/>
          </a:prstGeom>
        </p:spPr>
        <p:txBody>
          <a:bodyPr>
            <a:spAutoFit/>
          </a:bodyPr>
          <a:lstStyle/>
          <a:p>
            <a:r>
              <a:rPr lang="en-GB" dirty="0" smtClean="0"/>
              <a:t>“Their </a:t>
            </a:r>
            <a:r>
              <a:rPr lang="en-GB" dirty="0"/>
              <a:t>knowledge of Algeria was based on images from the Algerian war of independence, on </a:t>
            </a:r>
            <a:r>
              <a:rPr lang="en-GB" dirty="0" err="1"/>
              <a:t>Pontecorvo’s</a:t>
            </a:r>
            <a:r>
              <a:rPr lang="en-GB" dirty="0"/>
              <a:t> film The Battle of Algiers, on Frantz Fanon’s writings and Malcolm X’s Americanized brand of </a:t>
            </a:r>
            <a:r>
              <a:rPr lang="en-GB" dirty="0" smtClean="0"/>
              <a:t>Islam.”</a:t>
            </a:r>
            <a:endParaRPr lang="en-GB" dirty="0"/>
          </a:p>
        </p:txBody>
      </p:sp>
    </p:spTree>
    <p:extLst>
      <p:ext uri="{BB962C8B-B14F-4D97-AF65-F5344CB8AC3E}">
        <p14:creationId xmlns:p14="http://schemas.microsoft.com/office/powerpoint/2010/main" val="13506156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9" name="Rectangle 8"/>
          <p:cNvSpPr/>
          <p:nvPr/>
        </p:nvSpPr>
        <p:spPr>
          <a:xfrm>
            <a:off x="-40067" y="-34231"/>
            <a:ext cx="9159876" cy="1829211"/>
          </a:xfrm>
          <a:prstGeom prst="rect">
            <a:avLst/>
          </a:prstGeom>
        </p:spPr>
        <p:txBody>
          <a:bodyPr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mn-cs"/>
              </a:rPr>
              <a:t>6. Postcolonial Algiers: Changing Cityscape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14848" y="1035434"/>
            <a:ext cx="3362712" cy="5059089"/>
          </a:xfrm>
          <a:prstGeom prst="rect">
            <a:avLst/>
          </a:prstGeom>
        </p:spPr>
      </p:pic>
      <p:sp>
        <p:nvSpPr>
          <p:cNvPr id="4" name="Rectangle 3"/>
          <p:cNvSpPr/>
          <p:nvPr/>
        </p:nvSpPr>
        <p:spPr>
          <a:xfrm>
            <a:off x="1089323" y="1054868"/>
            <a:ext cx="2736304" cy="1200329"/>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Monument to Emir </a:t>
            </a:r>
            <a:r>
              <a:rPr kumimoji="0" lang="en-US" sz="1800" b="1" i="0" u="none" strike="noStrike" kern="1200" cap="none" spc="0" normalizeH="0" baseline="0" noProof="0" dirty="0" err="1" smtClean="0">
                <a:ln>
                  <a:noFill/>
                </a:ln>
                <a:solidFill>
                  <a:srgbClr val="FFFF00"/>
                </a:solidFill>
                <a:effectLst>
                  <a:outerShdw blurRad="38100" dist="38100" dir="2700000" algn="tl">
                    <a:srgbClr val="000000">
                      <a:alpha val="43137"/>
                    </a:srgbClr>
                  </a:outerShdw>
                </a:effectLst>
                <a:uLnTx/>
                <a:uFillTx/>
                <a:latin typeface="Calibri"/>
                <a:ea typeface="+mn-ea"/>
                <a:cs typeface="+mn-cs"/>
              </a:rPr>
              <a:t>Abdelkader</a:t>
            </a:r>
            <a:r>
              <a:rPr kumimoji="0" lang="en-US"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 1830s anti-French resistance leader, dedicated 1987 </a:t>
            </a:r>
            <a:endParaRPr kumimoji="0" lang="en-US" sz="1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
        <p:nvSpPr>
          <p:cNvPr id="5" name="Rectangle 4"/>
          <p:cNvSpPr/>
          <p:nvPr/>
        </p:nvSpPr>
        <p:spPr>
          <a:xfrm>
            <a:off x="3923658" y="977924"/>
            <a:ext cx="4968822" cy="1815882"/>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smtClean="0">
                <a:ln>
                  <a:noFill/>
                </a:ln>
                <a:solidFill>
                  <a:prstClr val="white"/>
                </a:solidFill>
                <a:effectLst/>
                <a:uLnTx/>
                <a:uFillTx/>
                <a:latin typeface="Calibri"/>
                <a:ea typeface="+mn-ea"/>
                <a:cs typeface="+mn-cs"/>
              </a:rPr>
              <a:t>“The </a:t>
            </a:r>
            <a:r>
              <a:rPr kumimoji="0" lang="en-US" sz="2400" b="0" i="0" u="none" strike="noStrike" kern="1200" cap="none" spc="0" normalizeH="0" baseline="0" noProof="0" dirty="0">
                <a:ln>
                  <a:noFill/>
                </a:ln>
                <a:solidFill>
                  <a:prstClr val="white"/>
                </a:solidFill>
                <a:effectLst/>
                <a:uLnTx/>
                <a:uFillTx/>
                <a:latin typeface="Calibri"/>
                <a:ea typeface="+mn-ea"/>
                <a:cs typeface="+mn-cs"/>
              </a:rPr>
              <a:t>immediate task of the FLN is to liquidate, in all its forms</a:t>
            </a:r>
            <a:r>
              <a:rPr kumimoji="0" lang="en-US" sz="2400" b="0" i="0" u="none" strike="noStrike" kern="1200" cap="none" spc="0" normalizeH="0" baseline="0" noProof="0" dirty="0" smtClean="0">
                <a:ln>
                  <a:noFill/>
                </a:ln>
                <a:solidFill>
                  <a:prstClr val="white"/>
                </a:solidFill>
                <a:effectLst/>
                <a:uLnTx/>
                <a:uFillTx/>
                <a:latin typeface="Calibri"/>
                <a:ea typeface="+mn-ea"/>
                <a:cs typeface="+mn-cs"/>
              </a:rPr>
              <a:t>, colonialism </a:t>
            </a:r>
            <a:r>
              <a:rPr kumimoji="0" lang="en-US" sz="2400" b="0" i="0" u="none" strike="noStrike" kern="1200" cap="none" spc="0" normalizeH="0" baseline="0" noProof="0" dirty="0">
                <a:ln>
                  <a:noFill/>
                </a:ln>
                <a:solidFill>
                  <a:prstClr val="white"/>
                </a:solidFill>
                <a:effectLst/>
                <a:uLnTx/>
                <a:uFillTx/>
                <a:latin typeface="Calibri"/>
                <a:ea typeface="+mn-ea"/>
                <a:cs typeface="+mn-cs"/>
              </a:rPr>
              <a:t>as it manifests itself</a:t>
            </a:r>
            <a:r>
              <a:rPr kumimoji="0" lang="en-US" sz="2400" b="0" i="0" u="none" strike="noStrike" kern="1200" cap="none" spc="0" normalizeH="0" baseline="0" noProof="0" dirty="0" smtClean="0">
                <a:ln>
                  <a:noFill/>
                </a:ln>
                <a:solidFill>
                  <a:prstClr val="white"/>
                </a:solidFill>
                <a:effectLst/>
                <a:uLnTx/>
                <a:uFillTx/>
                <a:latin typeface="Calibri"/>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smtClean="0">
                <a:ln>
                  <a:noFill/>
                </a:ln>
                <a:solidFill>
                  <a:prstClr val="white"/>
                </a:solidFill>
                <a:effectLst/>
                <a:uLnTx/>
                <a:uFillTx/>
                <a:latin typeface="Calibri"/>
                <a:ea typeface="+mn-ea"/>
                <a:cs typeface="+mn-cs"/>
              </a:rPr>
              <a:t>FLN Manifesto 1962</a:t>
            </a:r>
          </a:p>
          <a:p>
            <a:pPr marL="342900" marR="0" lvl="0" indent="-342900" algn="l" defTabSz="914400" rtl="0" eaLnBrk="1" fontAlgn="auto" latinLnBrk="0" hangingPunct="1">
              <a:lnSpc>
                <a:spcPct val="100000"/>
              </a:lnSpc>
              <a:spcBef>
                <a:spcPts val="0"/>
              </a:spcBef>
              <a:spcAft>
                <a:spcPts val="0"/>
              </a:spcAft>
              <a:buClrTx/>
              <a:buSzTx/>
              <a:buFontTx/>
              <a:buChar char="-"/>
              <a:tabLst/>
              <a:defRPr/>
            </a:pPr>
            <a:endParaRPr kumimoji="0" lang="en-US"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7" name="Picture 6"/>
          <p:cNvPicPr>
            <a:picLocks noChangeAspect="1"/>
          </p:cNvPicPr>
          <p:nvPr/>
        </p:nvPicPr>
        <p:blipFill>
          <a:blip r:embed="rId4"/>
          <a:stretch>
            <a:fillRect/>
          </a:stretch>
        </p:blipFill>
        <p:spPr>
          <a:xfrm>
            <a:off x="7110962" y="3676239"/>
            <a:ext cx="2083649" cy="3173558"/>
          </a:xfrm>
          <a:prstGeom prst="rect">
            <a:avLst/>
          </a:prstGeom>
        </p:spPr>
      </p:pic>
      <p:pic>
        <p:nvPicPr>
          <p:cNvPr id="10" name="Picture 9"/>
          <p:cNvPicPr>
            <a:picLocks noChangeAspect="1"/>
          </p:cNvPicPr>
          <p:nvPr/>
        </p:nvPicPr>
        <p:blipFill>
          <a:blip r:embed="rId5"/>
          <a:stretch>
            <a:fillRect/>
          </a:stretch>
        </p:blipFill>
        <p:spPr>
          <a:xfrm>
            <a:off x="2099590" y="3624088"/>
            <a:ext cx="2440281" cy="3233912"/>
          </a:xfrm>
          <a:prstGeom prst="rect">
            <a:avLst/>
          </a:prstGeom>
        </p:spPr>
      </p:pic>
      <p:pic>
        <p:nvPicPr>
          <p:cNvPr id="8" name="Picture 7"/>
          <p:cNvPicPr>
            <a:picLocks noChangeAspect="1"/>
          </p:cNvPicPr>
          <p:nvPr/>
        </p:nvPicPr>
        <p:blipFill>
          <a:blip r:embed="rId6"/>
          <a:stretch>
            <a:fillRect/>
          </a:stretch>
        </p:blipFill>
        <p:spPr>
          <a:xfrm>
            <a:off x="4647827" y="3664351"/>
            <a:ext cx="2398000" cy="3197333"/>
          </a:xfrm>
          <a:prstGeom prst="rect">
            <a:avLst/>
          </a:prstGeom>
        </p:spPr>
      </p:pic>
      <p:sp>
        <p:nvSpPr>
          <p:cNvPr id="12" name="Rectangle 11"/>
          <p:cNvSpPr/>
          <p:nvPr/>
        </p:nvSpPr>
        <p:spPr>
          <a:xfrm>
            <a:off x="4541855" y="2559756"/>
            <a:ext cx="4464496" cy="92333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Duke of Orleans statue post-</a:t>
            </a:r>
            <a:r>
              <a:rPr kumimoji="0" lang="en-GB" sz="1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i</a:t>
            </a: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ndependence: and relocated in Paris; Joan of Arc statue </a:t>
            </a:r>
            <a:r>
              <a:rPr kumimoji="0" lang="en-GB" sz="1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relocated </a:t>
            </a: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in </a:t>
            </a:r>
            <a:r>
              <a:rPr kumimoji="0" lang="en-GB" sz="1800" b="1" i="0" u="none" strike="noStrike" kern="1200" cap="none" spc="0" normalizeH="0" baseline="0" noProof="0" dirty="0" err="1" smtClean="0">
                <a:ln>
                  <a:noFill/>
                </a:ln>
                <a:solidFill>
                  <a:srgbClr val="FFFF00"/>
                </a:solidFill>
                <a:effectLst>
                  <a:outerShdw blurRad="38100" dist="38100" dir="2700000" algn="tl">
                    <a:srgbClr val="000000">
                      <a:alpha val="43137"/>
                    </a:srgbClr>
                  </a:outerShdw>
                </a:effectLst>
                <a:uLnTx/>
                <a:uFillTx/>
                <a:latin typeface="Calibri"/>
                <a:ea typeface="+mn-ea"/>
                <a:cs typeface="+mn-cs"/>
              </a:rPr>
              <a:t>Vaucouleurs</a:t>
            </a:r>
            <a:r>
              <a:rPr kumimoji="0" lang="en-GB" sz="1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 France </a:t>
            </a:r>
            <a:endParaRPr kumimoji="0" lang="en-US" sz="1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37277578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9" name="Rectangle 8"/>
          <p:cNvSpPr/>
          <p:nvPr/>
        </p:nvSpPr>
        <p:spPr>
          <a:xfrm>
            <a:off x="-40067" y="-34231"/>
            <a:ext cx="9159876" cy="7492299"/>
          </a:xfrm>
          <a:prstGeom prst="rect">
            <a:avLst/>
          </a:prstGeom>
        </p:spPr>
        <p:txBody>
          <a:bodyPr lIns="540000" tIns="540000" rIns="540000" bIns="540000">
            <a:spAutoFit/>
          </a:bodyPr>
          <a:lstStyle/>
          <a:p>
            <a:pPr lvl="0" fontAlgn="auto">
              <a:spcBef>
                <a:spcPts val="0"/>
              </a:spcBef>
              <a:spcAft>
                <a:spcPts val="0"/>
              </a:spcAft>
              <a:defRPr/>
            </a:pPr>
            <a:r>
              <a:rPr kumimoji="0" lang="en-GB" sz="2000" b="1" i="0" u="sng" strike="noStrike" kern="1200" cap="none" spc="0" normalizeH="0" baseline="0" noProof="0" dirty="0" smtClean="0">
                <a:ln>
                  <a:noFill/>
                </a:ln>
                <a:solidFill>
                  <a:prstClr val="white"/>
                </a:solidFill>
                <a:effectLst/>
                <a:uLnTx/>
                <a:uFillTx/>
                <a:latin typeface="Calibri"/>
                <a:ea typeface="+mn-ea"/>
                <a:cs typeface="+mn-cs"/>
              </a:rPr>
              <a:t>6. Postcolonial Algiers: </a:t>
            </a:r>
            <a:r>
              <a:rPr lang="en-GB" sz="2000" b="1" u="sng" dirty="0" smtClean="0">
                <a:solidFill>
                  <a:prstClr val="white"/>
                </a:solidFill>
                <a:latin typeface="Calibri"/>
              </a:rPr>
              <a:t>Changing </a:t>
            </a:r>
            <a:r>
              <a:rPr lang="en-GB" sz="2000" b="1" u="sng" dirty="0">
                <a:solidFill>
                  <a:prstClr val="white"/>
                </a:solidFill>
                <a:latin typeface="Calibri"/>
              </a:rPr>
              <a:t>Cityscape</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800" b="1" i="0" u="sng"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200" b="0" i="1" u="none" strike="noStrike" kern="1200" cap="none" spc="0" normalizeH="0" baseline="0" noProof="0" dirty="0" smtClean="0">
                <a:ln>
                  <a:noFill/>
                </a:ln>
                <a:solidFill>
                  <a:prstClr val="white"/>
                </a:solidFill>
                <a:effectLst/>
                <a:uLnTx/>
                <a:uFillTx/>
                <a:latin typeface="Calibri"/>
                <a:ea typeface="+mn-ea"/>
                <a:cs typeface="+mn-cs"/>
              </a:rPr>
              <a:t>“</a:t>
            </a:r>
            <a:r>
              <a:rPr kumimoji="0" lang="en-US" sz="2200" b="0" i="0" u="none" strike="noStrike" kern="1200" cap="none" spc="0" normalizeH="0" baseline="0" noProof="0" dirty="0">
                <a:ln>
                  <a:noFill/>
                </a:ln>
                <a:solidFill>
                  <a:prstClr val="white"/>
                </a:solidFill>
                <a:effectLst/>
                <a:uLnTx/>
                <a:uFillTx/>
                <a:latin typeface="Calibri"/>
                <a:ea typeface="+mn-ea"/>
                <a:cs typeface="+mn-cs"/>
              </a:rPr>
              <a:t>Among the first legislative acts of the provisional municipal government of Algiers in 1962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was the </a:t>
            </a:r>
            <a:r>
              <a:rPr kumimoji="0" lang="en-US" sz="2200" b="0" i="0" u="none" strike="noStrike" kern="1200" cap="none" spc="0" normalizeH="0" baseline="0" noProof="0" dirty="0">
                <a:ln>
                  <a:noFill/>
                </a:ln>
                <a:solidFill>
                  <a:prstClr val="white"/>
                </a:solidFill>
                <a:effectLst/>
                <a:uLnTx/>
                <a:uFillTx/>
                <a:latin typeface="Calibri"/>
                <a:ea typeface="+mn-ea"/>
                <a:cs typeface="+mn-cs"/>
              </a:rPr>
              <a:t>creation of a series of commemorative plaques for martyrs, an attempt to carve the narrative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of anti-colonial </a:t>
            </a:r>
            <a:r>
              <a:rPr kumimoji="0" lang="en-US" sz="2200" b="0" i="0" u="none" strike="noStrike" kern="1200" cap="none" spc="0" normalizeH="0" baseline="0" noProof="0" dirty="0">
                <a:ln>
                  <a:noFill/>
                </a:ln>
                <a:solidFill>
                  <a:prstClr val="white"/>
                </a:solidFill>
                <a:effectLst/>
                <a:uLnTx/>
                <a:uFillTx/>
                <a:latin typeface="Calibri"/>
                <a:ea typeface="+mn-ea"/>
                <a:cs typeface="+mn-cs"/>
              </a:rPr>
              <a:t>struggle into the colonial city. </a:t>
            </a:r>
            <a:r>
              <a:rPr kumimoji="0" lang="en-US" sz="2200" b="0" i="0" u="none" strike="noStrike" kern="1200" cap="none" spc="0" normalizeH="0" baseline="0" noProof="0" dirty="0">
                <a:ln>
                  <a:noFill/>
                </a:ln>
                <a:solidFill>
                  <a:srgbClr val="FFFF00"/>
                </a:solidFill>
                <a:effectLst/>
                <a:uLnTx/>
                <a:uFillTx/>
                <a:latin typeface="Calibri"/>
                <a:ea typeface="+mn-ea"/>
                <a:cs typeface="+mn-cs"/>
              </a:rPr>
              <a:t>Within five years, the city had renamed more than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300 streets</a:t>
            </a:r>
            <a:r>
              <a:rPr kumimoji="0" lang="en-US" sz="2200" b="0" i="0" u="none" strike="noStrike" kern="1200" cap="none" spc="0" normalizeH="0" baseline="0" noProof="0" dirty="0">
                <a:ln>
                  <a:noFill/>
                </a:ln>
                <a:solidFill>
                  <a:srgbClr val="FFFF00"/>
                </a:solidFill>
                <a:effectLst/>
                <a:uLnTx/>
                <a:uFillTx/>
                <a:latin typeface="Calibri"/>
                <a:ea typeface="+mn-ea"/>
                <a:cs typeface="+mn-cs"/>
              </a:rPr>
              <a:t>, almost all of them after fallen combatants. This path of commemoration − these were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not famous </a:t>
            </a:r>
            <a:r>
              <a:rPr kumimoji="0" lang="en-US" sz="2200" b="0" i="0" u="none" strike="noStrike" kern="1200" cap="none" spc="0" normalizeH="0" baseline="0" noProof="0" dirty="0">
                <a:ln>
                  <a:noFill/>
                </a:ln>
                <a:solidFill>
                  <a:srgbClr val="FFFF00"/>
                </a:solidFill>
                <a:effectLst/>
                <a:uLnTx/>
                <a:uFillTx/>
                <a:latin typeface="Calibri"/>
                <a:ea typeface="+mn-ea"/>
                <a:cs typeface="+mn-cs"/>
              </a:rPr>
              <a:t>FLN commandos or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household </a:t>
            </a:r>
            <a:r>
              <a:rPr kumimoji="0" lang="en-US" sz="2200" b="0" i="0" u="none" strike="noStrike" kern="1200" cap="none" spc="0" normalizeH="0" baseline="0" noProof="0" dirty="0">
                <a:ln>
                  <a:noFill/>
                </a:ln>
                <a:solidFill>
                  <a:srgbClr val="FFFF00"/>
                </a:solidFill>
                <a:effectLst/>
                <a:uLnTx/>
                <a:uFillTx/>
                <a:latin typeface="Calibri"/>
                <a:ea typeface="+mn-ea"/>
                <a:cs typeface="+mn-cs"/>
              </a:rPr>
              <a:t>names −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 came </a:t>
            </a:r>
            <a:r>
              <a:rPr kumimoji="0" lang="en-US" sz="2200" b="0" i="0" u="none" strike="noStrike" kern="1200" cap="none" spc="0" normalizeH="0" baseline="0" noProof="0" dirty="0">
                <a:ln>
                  <a:noFill/>
                </a:ln>
                <a:solidFill>
                  <a:srgbClr val="FFFF00"/>
                </a:solidFill>
                <a:effectLst/>
                <a:uLnTx/>
                <a:uFillTx/>
                <a:latin typeface="Calibri"/>
                <a:ea typeface="+mn-ea"/>
                <a:cs typeface="+mn-cs"/>
              </a:rPr>
              <a:t>closest to embodying the FLN’s motto ‘Only one hero: the people</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 Indeed</a:t>
            </a:r>
            <a:r>
              <a:rPr kumimoji="0" lang="en-US" sz="2200" b="0" i="0" u="none" strike="noStrike" kern="1200" cap="none" spc="0" normalizeH="0" baseline="0" noProof="0" dirty="0">
                <a:ln>
                  <a:noFill/>
                </a:ln>
                <a:solidFill>
                  <a:srgbClr val="FFFF00"/>
                </a:solidFill>
                <a:effectLst/>
                <a:uLnTx/>
                <a:uFillTx/>
                <a:latin typeface="Calibri"/>
                <a:ea typeface="+mn-ea"/>
                <a:cs typeface="+mn-cs"/>
              </a:rPr>
              <a:t>, the commemorated identities have since blurred into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anonymity</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white"/>
                </a:solidFill>
                <a:effectLst/>
                <a:uLnTx/>
                <a:uFillTx/>
                <a:latin typeface="Calibri"/>
                <a:ea typeface="+mn-ea"/>
                <a:cs typeface="+mn-cs"/>
              </a:rPr>
              <a:t>	</a:t>
            </a:r>
            <a:r>
              <a:rPr kumimoji="0" lang="en-GB" sz="2200" b="0" i="0" u="none" strike="noStrike" kern="1200" cap="none" spc="0" normalizeH="0" baseline="0" noProof="0" dirty="0" smtClean="0">
                <a:ln>
                  <a:noFill/>
                </a:ln>
                <a:solidFill>
                  <a:prstClr val="white"/>
                </a:solidFill>
                <a:effectLst/>
                <a:uLnTx/>
                <a:uFillTx/>
                <a:latin typeface="Calibri"/>
                <a:ea typeface="+mn-ea"/>
                <a:cs typeface="+mn-cs"/>
              </a:rPr>
              <a:t>“ … </a:t>
            </a:r>
            <a:r>
              <a:rPr kumimoji="0" lang="en-US" sz="2200" b="0" i="0" u="none" strike="noStrike" kern="1200" cap="none" spc="0" normalizeH="0" baseline="0" noProof="0" dirty="0">
                <a:ln>
                  <a:noFill/>
                </a:ln>
                <a:solidFill>
                  <a:prstClr val="white"/>
                </a:solidFill>
                <a:effectLst/>
                <a:uLnTx/>
                <a:uFillTx/>
                <a:latin typeface="Calibri"/>
                <a:ea typeface="+mn-ea"/>
                <a:cs typeface="+mn-cs"/>
              </a:rPr>
              <a:t>A handful of street names would later express the political alignment of independent Algeria</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such </a:t>
            </a:r>
            <a:r>
              <a:rPr kumimoji="0" lang="en-US" sz="2200" b="0" i="0" u="none" strike="noStrike" kern="1200" cap="none" spc="0" normalizeH="0" baseline="0" noProof="0" dirty="0">
                <a:ln>
                  <a:noFill/>
                </a:ln>
                <a:solidFill>
                  <a:prstClr val="white"/>
                </a:solidFill>
                <a:effectLst/>
                <a:uLnTx/>
                <a:uFillTx/>
                <a:latin typeface="Calibri"/>
                <a:ea typeface="+mn-ea"/>
                <a:cs typeface="+mn-cs"/>
              </a:rPr>
              <a:t>as </a:t>
            </a:r>
            <a:r>
              <a:rPr kumimoji="0" lang="en-US" sz="2200" b="0" i="0" u="none" strike="noStrike" kern="1200" cap="none" spc="0" normalizeH="0" baseline="0" noProof="0" dirty="0" err="1">
                <a:ln>
                  <a:noFill/>
                </a:ln>
                <a:solidFill>
                  <a:prstClr val="white"/>
                </a:solidFill>
                <a:effectLst/>
                <a:uLnTx/>
                <a:uFillTx/>
                <a:latin typeface="Calibri"/>
                <a:ea typeface="+mn-ea"/>
                <a:cs typeface="+mn-cs"/>
              </a:rPr>
              <a:t>blvd.</a:t>
            </a:r>
            <a:r>
              <a:rPr kumimoji="0" lang="en-US" sz="2200" b="0" i="0" u="none" strike="noStrike" kern="1200" cap="none" spc="0" normalizeH="0" baseline="0" noProof="0" dirty="0">
                <a:ln>
                  <a:noFill/>
                </a:ln>
                <a:solidFill>
                  <a:prstClr val="white"/>
                </a:solidFill>
                <a:effectLst/>
                <a:uLnTx/>
                <a:uFillTx/>
                <a:latin typeface="Calibri"/>
                <a:ea typeface="+mn-ea"/>
                <a:cs typeface="+mn-cs"/>
              </a:rPr>
              <a:t> </a:t>
            </a:r>
            <a:r>
              <a:rPr kumimoji="0" lang="en-US" sz="2200" b="0" i="0" u="none" strike="noStrike" kern="1200" cap="none" spc="0" normalizeH="0" baseline="0" noProof="0" dirty="0" err="1">
                <a:ln>
                  <a:noFill/>
                </a:ln>
                <a:solidFill>
                  <a:prstClr val="white"/>
                </a:solidFill>
                <a:effectLst/>
                <a:uLnTx/>
                <a:uFillTx/>
                <a:latin typeface="Calibri"/>
                <a:ea typeface="+mn-ea"/>
                <a:cs typeface="+mn-cs"/>
              </a:rPr>
              <a:t>Che</a:t>
            </a:r>
            <a:r>
              <a:rPr kumimoji="0" lang="en-US" sz="2200" b="0" i="0" u="none" strike="noStrike" kern="1200" cap="none" spc="0" normalizeH="0" baseline="0" noProof="0" dirty="0">
                <a:ln>
                  <a:noFill/>
                </a:ln>
                <a:solidFill>
                  <a:prstClr val="white"/>
                </a:solidFill>
                <a:effectLst/>
                <a:uLnTx/>
                <a:uFillTx/>
                <a:latin typeface="Calibri"/>
                <a:ea typeface="+mn-ea"/>
                <a:cs typeface="+mn-cs"/>
              </a:rPr>
              <a:t> Guevara, rue Patrice Lumumba, or place Salvador Allende … after the assassination of US President John F. Kennedy, who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had vocally </a:t>
            </a:r>
            <a:r>
              <a:rPr kumimoji="0" lang="en-US" sz="2200" b="0" i="0" u="none" strike="noStrike" kern="1200" cap="none" spc="0" normalizeH="0" baseline="0" noProof="0" dirty="0">
                <a:ln>
                  <a:noFill/>
                </a:ln>
                <a:solidFill>
                  <a:prstClr val="white"/>
                </a:solidFill>
                <a:effectLst/>
                <a:uLnTx/>
                <a:uFillTx/>
                <a:latin typeface="Calibri"/>
                <a:ea typeface="+mn-ea"/>
                <a:cs typeface="+mn-cs"/>
              </a:rPr>
              <a:t>supported Algerian self-determination in the Senate,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a </a:t>
            </a:r>
            <a:r>
              <a:rPr kumimoji="0" lang="en-US" sz="2200" b="0" i="0" u="none" strike="noStrike" kern="1200" cap="none" spc="0" normalizeH="0" baseline="0" noProof="0" dirty="0">
                <a:ln>
                  <a:noFill/>
                </a:ln>
                <a:solidFill>
                  <a:prstClr val="white"/>
                </a:solidFill>
                <a:effectLst/>
                <a:uLnTx/>
                <a:uFillTx/>
                <a:latin typeface="Calibri"/>
                <a:ea typeface="+mn-ea"/>
                <a:cs typeface="+mn-cs"/>
              </a:rPr>
              <a:t>square in El </a:t>
            </a:r>
            <a:r>
              <a:rPr kumimoji="0" lang="en-US" sz="2200" b="0" i="0" u="none" strike="noStrike" kern="1200" cap="none" spc="0" normalizeH="0" baseline="0" noProof="0" dirty="0" err="1" smtClean="0">
                <a:ln>
                  <a:noFill/>
                </a:ln>
                <a:solidFill>
                  <a:prstClr val="white"/>
                </a:solidFill>
                <a:effectLst/>
                <a:uLnTx/>
                <a:uFillTx/>
                <a:latin typeface="Calibri"/>
                <a:ea typeface="+mn-ea"/>
                <a:cs typeface="+mn-cs"/>
              </a:rPr>
              <a:t>Biar</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 [was] rename[d] … ‘Place Kennedy.’”</a:t>
            </a: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Henry </a:t>
            </a:r>
            <a:r>
              <a:rPr kumimoji="0" lang="en-GB" sz="1800" b="0" i="0" u="none" strike="noStrike" kern="1200" cap="none" spc="0" normalizeH="0" baseline="0" noProof="0" dirty="0">
                <a:ln>
                  <a:noFill/>
                </a:ln>
                <a:solidFill>
                  <a:prstClr val="white"/>
                </a:solidFill>
                <a:effectLst/>
                <a:uLnTx/>
                <a:uFillTx/>
                <a:latin typeface="Calibri"/>
                <a:ea typeface="+mn-ea"/>
                <a:cs typeface="+mn-cs"/>
              </a:rPr>
              <a:t>S Grabar ‘Reclaiming the City: Changing Urban Meaning in Algiers after 1962,’ </a:t>
            </a:r>
            <a:r>
              <a:rPr kumimoji="0" lang="en-GB" sz="1800" b="0" i="1" u="none" strike="noStrike" kern="1200" cap="none" spc="0" normalizeH="0" baseline="0" noProof="0" dirty="0">
                <a:ln>
                  <a:noFill/>
                </a:ln>
                <a:solidFill>
                  <a:prstClr val="white"/>
                </a:solidFill>
                <a:effectLst/>
                <a:uLnTx/>
                <a:uFillTx/>
                <a:latin typeface="Calibri"/>
                <a:ea typeface="+mn-ea"/>
                <a:cs typeface="+mn-cs"/>
              </a:rPr>
              <a:t>Cultural Geographies </a:t>
            </a:r>
            <a:r>
              <a:rPr kumimoji="0" lang="en-GB" sz="1800" b="0" i="0" u="none" strike="noStrike" kern="1200" cap="none" spc="0" normalizeH="0" baseline="0" noProof="0" dirty="0">
                <a:ln>
                  <a:noFill/>
                </a:ln>
                <a:solidFill>
                  <a:prstClr val="white"/>
                </a:solidFill>
                <a:effectLst/>
                <a:uLnTx/>
                <a:uFillTx/>
                <a:latin typeface="Calibri"/>
                <a:ea typeface="+mn-ea"/>
                <a:cs typeface="+mn-cs"/>
              </a:rPr>
              <a:t>(Vol. 21, No. 3, 2014), pp.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389–409</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760879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9" name="Rectangle 8"/>
          <p:cNvSpPr/>
          <p:nvPr/>
        </p:nvSpPr>
        <p:spPr>
          <a:xfrm>
            <a:off x="-40067" y="-34231"/>
            <a:ext cx="9159876" cy="7707743"/>
          </a:xfrm>
          <a:prstGeom prst="rect">
            <a:avLst/>
          </a:prstGeom>
        </p:spPr>
        <p:txBody>
          <a:bodyPr lIns="540000" tIns="540000" rIns="540000" bIns="540000">
            <a:spAutoFit/>
          </a:bodyPr>
          <a:lstStyle/>
          <a:p>
            <a:pPr lvl="0" fontAlgn="auto">
              <a:spcBef>
                <a:spcPts val="0"/>
              </a:spcBef>
              <a:spcAft>
                <a:spcPts val="0"/>
              </a:spcAft>
              <a:defRPr/>
            </a:pPr>
            <a:r>
              <a:rPr kumimoji="0" lang="en-GB" sz="2000" b="1" i="0" u="sng" strike="noStrike" kern="1200" cap="none" spc="0" normalizeH="0" baseline="0" noProof="0" dirty="0" smtClean="0">
                <a:ln>
                  <a:noFill/>
                </a:ln>
                <a:solidFill>
                  <a:prstClr val="white"/>
                </a:solidFill>
                <a:effectLst/>
                <a:uLnTx/>
                <a:uFillTx/>
                <a:latin typeface="Calibri"/>
                <a:ea typeface="+mn-ea"/>
                <a:cs typeface="+mn-cs"/>
              </a:rPr>
              <a:t>6. Postcolonial Algiers: </a:t>
            </a:r>
            <a:r>
              <a:rPr lang="en-GB" sz="2000" b="1" u="sng" dirty="0">
                <a:solidFill>
                  <a:prstClr val="white"/>
                </a:solidFill>
                <a:latin typeface="Calibri"/>
              </a:rPr>
              <a:t>Changing Cityscape</a:t>
            </a:r>
          </a:p>
          <a:p>
            <a:pPr lvl="0" fontAlgn="auto">
              <a:spcBef>
                <a:spcPts val="0"/>
              </a:spcBef>
              <a:spcAft>
                <a:spcPts val="0"/>
              </a:spcAft>
              <a:defRPr/>
            </a:pPr>
            <a:endParaRPr lang="en-GB" sz="2000" b="1" u="sng" dirty="0">
              <a:solidFill>
                <a:prstClr val="white"/>
              </a:solidFill>
              <a:latin typeface="Calibri"/>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200" b="0" i="1" u="none" strike="noStrike" kern="1200" cap="none" spc="0" normalizeH="0" baseline="0" noProof="0" dirty="0" smtClean="0">
                <a:ln>
                  <a:noFill/>
                </a:ln>
                <a:solidFill>
                  <a:prstClr val="white"/>
                </a:solidFill>
                <a:effectLst/>
                <a:uLnTx/>
                <a:uFillTx/>
                <a:latin typeface="Calibri"/>
                <a:ea typeface="+mn-ea"/>
                <a:cs typeface="+mn-cs"/>
              </a:rPr>
              <a:t>“</a:t>
            </a:r>
            <a:r>
              <a:rPr kumimoji="0" lang="en-GB" sz="2200" b="0" i="0" u="none" strike="noStrike" kern="1200" cap="none" spc="0" normalizeH="0" baseline="0" noProof="0" dirty="0" smtClean="0">
                <a:ln>
                  <a:noFill/>
                </a:ln>
                <a:solidFill>
                  <a:prstClr val="white"/>
                </a:solidFill>
                <a:effectLst/>
                <a:uLnTx/>
                <a:uFillTx/>
                <a:latin typeface="Calibri"/>
                <a:ea typeface="+mn-ea"/>
                <a:cs typeface="+mn-cs"/>
              </a:rPr>
              <a:t>… </a:t>
            </a:r>
            <a:r>
              <a:rPr kumimoji="0" lang="en-US" sz="2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And yet, many of the streets of Alger-Centre, with the exception of a few big </a:t>
            </a:r>
            <a:r>
              <a:rPr kumimoji="0" lang="en-US" sz="22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boulevards and </a:t>
            </a:r>
            <a:r>
              <a:rPr kumimoji="0" lang="en-US" sz="2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squares, still go by their colonial-era French names, though the street signs say otherwise</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Even some </a:t>
            </a:r>
            <a:r>
              <a:rPr kumimoji="0" lang="en-US" sz="2200" b="0" i="0" u="none" strike="noStrike" kern="1200" cap="none" spc="0" normalizeH="0" baseline="0" noProof="0" dirty="0" err="1" smtClean="0">
                <a:ln>
                  <a:noFill/>
                </a:ln>
                <a:solidFill>
                  <a:prstClr val="white"/>
                </a:solidFill>
                <a:effectLst/>
                <a:uLnTx/>
                <a:uFillTx/>
                <a:latin typeface="Calibri"/>
                <a:ea typeface="+mn-ea"/>
                <a:cs typeface="+mn-cs"/>
              </a:rPr>
              <a:t>Algerois</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of the younger generation, many of whom do not speak French, refer to  the place du Premier Mai as ‘</a:t>
            </a:r>
            <a:r>
              <a:rPr kumimoji="0" lang="en-US" sz="2200" b="0" i="0" u="none" strike="noStrike" kern="1200" cap="none" spc="0" normalizeH="0" baseline="0" noProof="0" dirty="0" err="1" smtClean="0">
                <a:ln>
                  <a:noFill/>
                </a:ln>
                <a:solidFill>
                  <a:prstClr val="white"/>
                </a:solidFill>
                <a:effectLst/>
                <a:uLnTx/>
                <a:uFillTx/>
                <a:latin typeface="Calibri"/>
                <a:ea typeface="+mn-ea"/>
                <a:cs typeface="+mn-cs"/>
              </a:rPr>
              <a:t>Shamaneuf</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from the French Champ de </a:t>
            </a:r>
            <a:r>
              <a:rPr kumimoji="0" lang="en-US" sz="2200" b="0" i="0" u="none" strike="noStrike" kern="1200" cap="none" spc="0" normalizeH="0" baseline="0" noProof="0" dirty="0" err="1" smtClean="0">
                <a:ln>
                  <a:noFill/>
                </a:ln>
                <a:solidFill>
                  <a:prstClr val="white"/>
                </a:solidFill>
                <a:effectLst/>
                <a:uLnTx/>
                <a:uFillTx/>
                <a:latin typeface="Calibri"/>
                <a:ea typeface="+mn-ea"/>
                <a:cs typeface="+mn-cs"/>
              </a:rPr>
              <a:t>Manoeuvres</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 − the term a historical relic even in the 1950s. The names had changed, but the places remained the same.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Even the most important new name, the place des Martyrs − a square whose christening was </a:t>
            </a:r>
            <a:r>
              <a:rPr kumimoji="0" lang="en-US" sz="2200" b="0" i="0" u="none" strike="noStrike" kern="1200" cap="none" spc="0" normalizeH="0" baseline="0" noProof="0" dirty="0">
                <a:ln>
                  <a:noFill/>
                </a:ln>
                <a:solidFill>
                  <a:srgbClr val="FFFF00"/>
                </a:solidFill>
                <a:effectLst/>
                <a:uLnTx/>
                <a:uFillTx/>
                <a:latin typeface="Calibri"/>
                <a:ea typeface="+mn-ea"/>
                <a:cs typeface="+mn-cs"/>
              </a:rPr>
              <a:t>the centerpiece of the first celebrated anniversary of the Revolution, the curtain pulled </a:t>
            </a:r>
            <a:r>
              <a:rPr kumimoji="0" lang="en-US" sz="2200" b="0" i="0" u="none" strike="noStrike" kern="1200" cap="none" spc="0" normalizeH="0" baseline="0" noProof="0" dirty="0" smtClean="0">
                <a:ln>
                  <a:noFill/>
                </a:ln>
                <a:solidFill>
                  <a:srgbClr val="FFFF00"/>
                </a:solidFill>
                <a:effectLst/>
                <a:uLnTx/>
                <a:uFillTx/>
                <a:latin typeface="Calibri"/>
                <a:ea typeface="+mn-ea"/>
                <a:cs typeface="+mn-cs"/>
              </a:rPr>
              <a:t>off by </a:t>
            </a:r>
            <a:r>
              <a:rPr kumimoji="0" lang="en-US" sz="2200" b="0" i="0" u="none" strike="noStrike" kern="1200" cap="none" spc="0" normalizeH="0" baseline="0" noProof="0" dirty="0">
                <a:ln>
                  <a:noFill/>
                </a:ln>
                <a:solidFill>
                  <a:srgbClr val="FFFF00"/>
                </a:solidFill>
                <a:effectLst/>
                <a:uLnTx/>
                <a:uFillTx/>
                <a:latin typeface="Calibri"/>
                <a:ea typeface="+mn-ea"/>
                <a:cs typeface="+mn-cs"/>
              </a:rPr>
              <a:t>the President himself − </a:t>
            </a:r>
            <a:r>
              <a:rPr kumimoji="0" lang="en-US" sz="2200" b="0"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is haunted to the present day by the popular </a:t>
            </a:r>
            <a:r>
              <a:rPr kumimoji="0" lang="en-US" sz="2200" b="0"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title al </a:t>
            </a:r>
            <a:r>
              <a:rPr kumimoji="0" lang="en-US" sz="2200" b="0" i="1" u="none" strike="noStrike" kern="1200" cap="none" spc="0" normalizeH="0" baseline="0" noProof="0" dirty="0" err="1">
                <a:ln>
                  <a:noFill/>
                </a:ln>
                <a:solidFill>
                  <a:srgbClr val="FFFF00"/>
                </a:solidFill>
                <a:effectLst>
                  <a:outerShdw blurRad="38100" dist="38100" dir="2700000" algn="tl">
                    <a:srgbClr val="000000">
                      <a:alpha val="43137"/>
                    </a:srgbClr>
                  </a:outerShdw>
                </a:effectLst>
                <a:uLnTx/>
                <a:uFillTx/>
                <a:latin typeface="Calibri"/>
                <a:ea typeface="+mn-ea"/>
                <a:cs typeface="+mn-cs"/>
              </a:rPr>
              <a:t>aoud</a:t>
            </a:r>
            <a:r>
              <a:rPr kumimoji="0" lang="en-US" sz="2200" b="0" i="1"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 </a:t>
            </a:r>
            <a:r>
              <a:rPr kumimoji="0" lang="en-US" sz="2200" b="0"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ea typeface="+mn-ea"/>
                <a:cs typeface="+mn-cs"/>
              </a:rPr>
              <a:t>or ‘horse</a:t>
            </a:r>
            <a:r>
              <a:rPr kumimoji="0" lang="en-US" sz="2200" b="0"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a typeface="+mn-ea"/>
                <a:cs typeface="+mn-cs"/>
              </a:rPr>
              <a:t>,’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though </a:t>
            </a:r>
            <a:r>
              <a:rPr kumimoji="0" lang="en-US" sz="2200" b="0" i="0" u="none" strike="noStrike" kern="1200" cap="none" spc="0" normalizeH="0" baseline="0" noProof="0" dirty="0">
                <a:ln>
                  <a:noFill/>
                </a:ln>
                <a:solidFill>
                  <a:prstClr val="white"/>
                </a:solidFill>
                <a:effectLst/>
                <a:uLnTx/>
                <a:uFillTx/>
                <a:latin typeface="Calibri"/>
                <a:ea typeface="+mn-ea"/>
                <a:cs typeface="+mn-cs"/>
              </a:rPr>
              <a:t>the equestrian statue of the Duke of Orleans has stood in the suburbs of Paris for </a:t>
            </a:r>
            <a:r>
              <a:rPr kumimoji="0" lang="en-US" sz="2200" b="0" i="0" u="none" strike="noStrike" kern="1200" cap="none" spc="0" normalizeH="0" baseline="0" noProof="0" dirty="0" smtClean="0">
                <a:ln>
                  <a:noFill/>
                </a:ln>
                <a:solidFill>
                  <a:prstClr val="white"/>
                </a:solidFill>
                <a:effectLst/>
                <a:uLnTx/>
                <a:uFillTx/>
                <a:latin typeface="Calibri"/>
                <a:ea typeface="+mn-ea"/>
                <a:cs typeface="+mn-cs"/>
              </a:rPr>
              <a:t>four decades.”</a:t>
            </a: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Henry S Grabar ‘</a:t>
            </a:r>
            <a:r>
              <a:rPr kumimoji="0" lang="en-GB" sz="1800" b="0" i="0" u="none" strike="noStrike" kern="1200" cap="none" spc="0" normalizeH="0" baseline="0" noProof="0" dirty="0">
                <a:ln>
                  <a:noFill/>
                </a:ln>
                <a:solidFill>
                  <a:prstClr val="white"/>
                </a:solidFill>
                <a:effectLst/>
                <a:uLnTx/>
                <a:uFillTx/>
                <a:latin typeface="Calibri"/>
                <a:ea typeface="+mn-ea"/>
                <a:cs typeface="+mn-cs"/>
              </a:rPr>
              <a:t>Reclaiming the City: Changing Urban Meaning in Algiers after 1962,’ </a:t>
            </a:r>
            <a:r>
              <a:rPr kumimoji="0" lang="en-GB" sz="1800" b="0" i="1" u="none" strike="noStrike" kern="1200" cap="none" spc="0" normalizeH="0" baseline="0" noProof="0" dirty="0">
                <a:ln>
                  <a:noFill/>
                </a:ln>
                <a:solidFill>
                  <a:prstClr val="white"/>
                </a:solidFill>
                <a:effectLst/>
                <a:uLnTx/>
                <a:uFillTx/>
                <a:latin typeface="Calibri"/>
                <a:ea typeface="+mn-ea"/>
                <a:cs typeface="+mn-cs"/>
              </a:rPr>
              <a:t>Cultural Geographies </a:t>
            </a:r>
            <a:r>
              <a:rPr kumimoji="0" lang="en-GB" sz="1800" b="0" i="0" u="none" strike="noStrike" kern="1200" cap="none" spc="0" normalizeH="0" baseline="0" noProof="0" dirty="0">
                <a:ln>
                  <a:noFill/>
                </a:ln>
                <a:solidFill>
                  <a:prstClr val="white"/>
                </a:solidFill>
                <a:effectLst/>
                <a:uLnTx/>
                <a:uFillTx/>
                <a:latin typeface="Calibri"/>
                <a:ea typeface="+mn-ea"/>
                <a:cs typeface="+mn-cs"/>
              </a:rPr>
              <a:t>(Vol. 21, No. 3, 2014), pp. </a:t>
            </a:r>
            <a:r>
              <a:rPr kumimoji="0" lang="en-GB" sz="1800" b="0" i="0" u="none" strike="noStrike" kern="1200" cap="none" spc="0" normalizeH="0" baseline="0" noProof="0" dirty="0" smtClean="0">
                <a:ln>
                  <a:noFill/>
                </a:ln>
                <a:solidFill>
                  <a:prstClr val="white"/>
                </a:solidFill>
                <a:effectLst/>
                <a:uLnTx/>
                <a:uFillTx/>
                <a:latin typeface="Calibri"/>
                <a:ea typeface="+mn-ea"/>
                <a:cs typeface="+mn-cs"/>
              </a:rPr>
              <a:t>389–409</a:t>
            </a:r>
          </a:p>
          <a:p>
            <a:pPr marL="342900" marR="0" lvl="0" indent="-342900" algn="just" defTabSz="914400" rtl="0" eaLnBrk="1" fontAlgn="auto" latinLnBrk="0" hangingPunct="1">
              <a:lnSpc>
                <a:spcPct val="100000"/>
              </a:lnSpc>
              <a:spcBef>
                <a:spcPts val="0"/>
              </a:spcBef>
              <a:spcAft>
                <a:spcPts val="0"/>
              </a:spcAft>
              <a:buClrTx/>
              <a:buSzTx/>
              <a:buFontTx/>
              <a:buChar char="-"/>
              <a:tabLst/>
              <a:defRPr/>
            </a:pPr>
            <a:endParaRPr kumimoji="0" lang="en-US" sz="2000" b="0" i="0" u="none" strike="noStrike" kern="1200" cap="none" spc="0" normalizeH="0" baseline="0" noProof="0" dirty="0" smtClean="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Calibri"/>
                <a:ea typeface="+mn-ea"/>
                <a:cs typeface="+mn-cs"/>
              </a:rPr>
              <a:t> </a:t>
            </a:r>
          </a:p>
        </p:txBody>
      </p:sp>
    </p:spTree>
    <p:extLst>
      <p:ext uri="{BB962C8B-B14F-4D97-AF65-F5344CB8AC3E}">
        <p14:creationId xmlns:p14="http://schemas.microsoft.com/office/powerpoint/2010/main" val="8217058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9" name="Rectangle 8"/>
          <p:cNvSpPr/>
          <p:nvPr/>
        </p:nvSpPr>
        <p:spPr>
          <a:xfrm>
            <a:off x="-40067" y="-34231"/>
            <a:ext cx="9159876" cy="2567874"/>
          </a:xfrm>
          <a:prstGeom prst="rect">
            <a:avLst/>
          </a:prstGeom>
        </p:spPr>
        <p:txBody>
          <a:bodyPr lIns="540000" tIns="540000" rIns="540000" bIns="540000">
            <a:spAutoFit/>
          </a:bodyPr>
          <a:lstStyle/>
          <a:p>
            <a:pPr lvl="0" fontAlgn="auto">
              <a:spcBef>
                <a:spcPts val="0"/>
              </a:spcBef>
              <a:spcAft>
                <a:spcPts val="0"/>
              </a:spcAf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mn-cs"/>
              </a:rPr>
              <a:t>6. Postcolonial Algiers: </a:t>
            </a:r>
            <a:r>
              <a:rPr lang="en-GB" sz="2400" b="1" u="sng" dirty="0">
                <a:solidFill>
                  <a:prstClr val="white"/>
                </a:solidFill>
                <a:latin typeface="Calibri"/>
              </a:rPr>
              <a:t>Changing Cityscape</a:t>
            </a:r>
          </a:p>
          <a:p>
            <a:pPr lvl="0" fontAlgn="auto">
              <a:spcBef>
                <a:spcPts val="0"/>
              </a:spcBef>
              <a:spcAft>
                <a:spcPts val="0"/>
              </a:spcAft>
              <a:defRPr/>
            </a:pPr>
            <a:endParaRPr lang="en-GB" sz="2400" b="1" u="sng" dirty="0">
              <a:solidFill>
                <a:prstClr val="white"/>
              </a:solidFill>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mn-cs"/>
            </a:endParaRPr>
          </a:p>
        </p:txBody>
      </p:sp>
      <p:pic>
        <p:nvPicPr>
          <p:cNvPr id="2" name="Picture 1"/>
          <p:cNvPicPr>
            <a:picLocks noChangeAspect="1"/>
          </p:cNvPicPr>
          <p:nvPr/>
        </p:nvPicPr>
        <p:blipFill>
          <a:blip r:embed="rId3"/>
          <a:stretch>
            <a:fillRect/>
          </a:stretch>
        </p:blipFill>
        <p:spPr>
          <a:xfrm>
            <a:off x="-176906" y="1190882"/>
            <a:ext cx="6463433" cy="4288253"/>
          </a:xfrm>
          <a:prstGeom prst="rect">
            <a:avLst/>
          </a:prstGeom>
        </p:spPr>
      </p:pic>
      <p:pic>
        <p:nvPicPr>
          <p:cNvPr id="3" name="Picture 2"/>
          <p:cNvPicPr>
            <a:picLocks noChangeAspect="1"/>
          </p:cNvPicPr>
          <p:nvPr/>
        </p:nvPicPr>
        <p:blipFill>
          <a:blip r:embed="rId4"/>
          <a:stretch>
            <a:fillRect/>
          </a:stretch>
        </p:blipFill>
        <p:spPr>
          <a:xfrm>
            <a:off x="6149687" y="1196133"/>
            <a:ext cx="2982218" cy="4887720"/>
          </a:xfrm>
          <a:prstGeom prst="rect">
            <a:avLst/>
          </a:prstGeom>
        </p:spPr>
      </p:pic>
      <p:sp>
        <p:nvSpPr>
          <p:cNvPr id="4" name="Rectangle 3"/>
          <p:cNvSpPr/>
          <p:nvPr/>
        </p:nvSpPr>
        <p:spPr>
          <a:xfrm>
            <a:off x="323528" y="5478763"/>
            <a:ext cx="5256584"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Mohamed </a:t>
            </a:r>
            <a:r>
              <a:rPr kumimoji="0" lang="en-US" sz="1800" b="0" i="0" u="none" strike="noStrike" kern="1200" cap="none" spc="0" normalizeH="0" baseline="0" noProof="0" dirty="0" err="1" smtClean="0">
                <a:ln>
                  <a:noFill/>
                </a:ln>
                <a:solidFill>
                  <a:prstClr val="white"/>
                </a:solidFill>
                <a:effectLst/>
                <a:uLnTx/>
                <a:uFillTx/>
                <a:latin typeface="Calibri"/>
                <a:ea typeface="+mn-ea"/>
                <a:cs typeface="+mn-cs"/>
              </a:rPr>
              <a:t>Issiakhem</a:t>
            </a:r>
            <a:r>
              <a:rPr kumimoji="0" lang="en-US" sz="1800" b="0" i="0" u="none" strike="noStrike" kern="1200" cap="none" spc="0" normalizeH="0" baseline="0" noProof="0" dirty="0" smtClean="0">
                <a:ln>
                  <a:noFill/>
                </a:ln>
                <a:solidFill>
                  <a:prstClr val="white"/>
                </a:solidFill>
                <a:effectLst/>
                <a:uLnTx/>
                <a:uFillTx/>
                <a:latin typeface="Calibri"/>
                <a:ea typeface="+mn-ea"/>
                <a:cs typeface="+mn-cs"/>
              </a:rPr>
              <a:t> sculpture, site of WWI  </a:t>
            </a:r>
            <a:r>
              <a:rPr kumimoji="0" lang="en-US" sz="1800" b="0" i="1" u="none" strike="noStrike" kern="1200" cap="none" spc="0" normalizeH="0" baseline="0" noProof="0" dirty="0" smtClean="0">
                <a:ln>
                  <a:noFill/>
                </a:ln>
                <a:solidFill>
                  <a:prstClr val="white"/>
                </a:solidFill>
                <a:effectLst/>
                <a:uLnTx/>
                <a:uFillTx/>
                <a:latin typeface="Calibri"/>
                <a:ea typeface="+mn-ea"/>
                <a:cs typeface="+mn-cs"/>
              </a:rPr>
              <a:t>Monument aux </a:t>
            </a:r>
            <a:r>
              <a:rPr kumimoji="0" lang="en-US" sz="1800" b="0" i="1" u="none" strike="noStrike" kern="1200" cap="none" spc="0" normalizeH="0" baseline="0" noProof="0" dirty="0" err="1" smtClean="0">
                <a:ln>
                  <a:noFill/>
                </a:ln>
                <a:solidFill>
                  <a:prstClr val="white"/>
                </a:solidFill>
                <a:effectLst/>
                <a:uLnTx/>
                <a:uFillTx/>
                <a:latin typeface="Calibri"/>
                <a:ea typeface="+mn-ea"/>
                <a:cs typeface="+mn-cs"/>
              </a:rPr>
              <a:t>morts</a:t>
            </a:r>
            <a:r>
              <a:rPr kumimoji="0" lang="en-US" sz="1800" b="0" i="1" u="none" strike="noStrike" kern="1200" cap="none" spc="0" normalizeH="0" baseline="0" noProof="0" dirty="0">
                <a:ln>
                  <a:noFill/>
                </a:ln>
                <a:solidFill>
                  <a:prstClr val="white"/>
                </a:solidFill>
                <a:effectLst/>
                <a:uLnTx/>
                <a:uFillTx/>
                <a:latin typeface="Calibri"/>
                <a:ea typeface="+mn-ea"/>
                <a:cs typeface="+mn-cs"/>
              </a:rPr>
              <a:t>.</a:t>
            </a:r>
          </a:p>
        </p:txBody>
      </p:sp>
    </p:spTree>
    <p:extLst>
      <p:ext uri="{BB962C8B-B14F-4D97-AF65-F5344CB8AC3E}">
        <p14:creationId xmlns:p14="http://schemas.microsoft.com/office/powerpoint/2010/main" val="2184094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mn-cs"/>
              </a:rPr>
              <a:t>6. Postcolonial Algiers: </a:t>
            </a:r>
            <a:r>
              <a:rPr kumimoji="0" lang="en-GB" sz="2400" b="1" i="0" u="sng" strike="noStrike" kern="1200" cap="none" spc="0" normalizeH="0" baseline="0" noProof="0" dirty="0">
                <a:ln>
                  <a:noFill/>
                </a:ln>
                <a:solidFill>
                  <a:prstClr val="white"/>
                </a:solidFill>
                <a:effectLst/>
                <a:uLnTx/>
                <a:uFillTx/>
                <a:latin typeface="Calibri"/>
                <a:ea typeface="+mn-ea"/>
                <a:cs typeface="+mn-cs"/>
              </a:rPr>
              <a:t>Urban Palimpsests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mn-cs"/>
            </a:endParaRPr>
          </a:p>
        </p:txBody>
      </p:sp>
      <p:pic>
        <p:nvPicPr>
          <p:cNvPr id="6" name="Picture 5"/>
          <p:cNvPicPr>
            <a:picLocks noChangeAspect="1"/>
          </p:cNvPicPr>
          <p:nvPr/>
        </p:nvPicPr>
        <p:blipFill>
          <a:blip r:embed="rId3"/>
          <a:stretch>
            <a:fillRect/>
          </a:stretch>
        </p:blipFill>
        <p:spPr>
          <a:xfrm>
            <a:off x="1043608" y="1052736"/>
            <a:ext cx="7161312" cy="3986277"/>
          </a:xfrm>
          <a:prstGeom prst="rect">
            <a:avLst/>
          </a:prstGeom>
        </p:spPr>
      </p:pic>
    </p:spTree>
    <p:extLst>
      <p:ext uri="{BB962C8B-B14F-4D97-AF65-F5344CB8AC3E}">
        <p14:creationId xmlns:p14="http://schemas.microsoft.com/office/powerpoint/2010/main" val="13023385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43608" y="1052736"/>
            <a:ext cx="7161312" cy="3986277"/>
          </a:xfrm>
          <a:prstGeom prst="rect">
            <a:avLst/>
          </a:prstGeom>
        </p:spPr>
      </p:pic>
      <p:sp>
        <p:nvSpPr>
          <p:cNvPr id="3" name="Rectangle 2"/>
          <p:cNvSpPr/>
          <p:nvPr/>
        </p:nvSpPr>
        <p:spPr>
          <a:xfrm>
            <a:off x="64359" y="4863511"/>
            <a:ext cx="9119809" cy="1994489"/>
          </a:xfrm>
          <a:prstGeom prst="rect">
            <a:avLst/>
          </a:prstGeom>
        </p:spPr>
        <p:txBody>
          <a:bodyPr wrap="square" lIns="360000" tIns="360000" rIns="36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prstClr val="white"/>
                </a:solidFill>
                <a:effectLst/>
                <a:uLnTx/>
                <a:uFillTx/>
                <a:latin typeface="Calibri"/>
                <a:ea typeface="+mn-ea"/>
                <a:cs typeface="+mn-cs"/>
              </a:rPr>
              <a:t>Palimpsest: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prstClr val="white"/>
                </a:solidFill>
                <a:effectLst/>
                <a:uLnTx/>
                <a:uFillTx/>
                <a:latin typeface="Calibri"/>
                <a:ea typeface="+mn-ea"/>
                <a:cs typeface="+mn-cs"/>
              </a:rPr>
              <a:t>A </a:t>
            </a:r>
            <a:r>
              <a:rPr kumimoji="0" lang="en-US" sz="2000" b="0" i="0" u="none" strike="noStrike" kern="1200" cap="none" spc="0" normalizeH="0" baseline="0" noProof="0" dirty="0">
                <a:ln>
                  <a:noFill/>
                </a:ln>
                <a:solidFill>
                  <a:prstClr val="white"/>
                </a:solidFill>
                <a:effectLst/>
                <a:uLnTx/>
                <a:uFillTx/>
                <a:latin typeface="Calibri"/>
                <a:ea typeface="+mn-ea"/>
                <a:cs typeface="+mn-cs"/>
              </a:rPr>
              <a:t>manuscript or piece of writing material on which later writing has been superimposed on effaced earlier writing.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prstClr val="white"/>
                </a:solidFill>
                <a:effectLst/>
                <a:uLnTx/>
                <a:uFillTx/>
                <a:latin typeface="Calibri"/>
                <a:ea typeface="+mn-ea"/>
                <a:cs typeface="+mn-cs"/>
              </a:rPr>
              <a:t>- Something </a:t>
            </a:r>
            <a:r>
              <a:rPr kumimoji="0" lang="en-US" sz="2000" b="0" i="0" u="none" strike="noStrike" kern="1200" cap="none" spc="0" normalizeH="0" baseline="0" noProof="0" dirty="0">
                <a:ln>
                  <a:noFill/>
                </a:ln>
                <a:solidFill>
                  <a:prstClr val="white"/>
                </a:solidFill>
                <a:effectLst/>
                <a:uLnTx/>
                <a:uFillTx/>
                <a:latin typeface="Calibri"/>
                <a:ea typeface="+mn-ea"/>
                <a:cs typeface="+mn-cs"/>
              </a:rPr>
              <a:t>reused or altered but still bearing visible traces of its earlier form.</a:t>
            </a:r>
          </a:p>
        </p:txBody>
      </p:sp>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ea typeface="+mn-ea"/>
                <a:cs typeface="+mn-cs"/>
              </a:rPr>
              <a:t>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mn-cs"/>
              </a:rPr>
              <a:t>6. Postcolonial Algiers: </a:t>
            </a:r>
            <a:r>
              <a:rPr kumimoji="0" lang="en-GB" sz="2400" b="1" i="0" u="sng" strike="noStrike" kern="1200" cap="none" spc="0" normalizeH="0" baseline="0" noProof="0" dirty="0">
                <a:ln>
                  <a:noFill/>
                </a:ln>
                <a:solidFill>
                  <a:prstClr val="white"/>
                </a:solidFill>
                <a:effectLst/>
                <a:uLnTx/>
                <a:uFillTx/>
                <a:latin typeface="Calibri"/>
                <a:ea typeface="+mn-ea"/>
                <a:cs typeface="+mn-cs"/>
              </a:rPr>
              <a:t>Urban Palimpsests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sng" strike="noStrike" kern="1200" cap="none" spc="0" normalizeH="0" baseline="0" noProof="0" dirty="0" smtClean="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0585285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1864</TotalTime>
  <Words>2056</Words>
  <Application>Microsoft Office PowerPoint</Application>
  <PresentationFormat>On-screen Show (4:3)</PresentationFormat>
  <Paragraphs>203</Paragraphs>
  <Slides>24</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115</cp:revision>
  <cp:lastPrinted>2017-03-13T13:58:57Z</cp:lastPrinted>
  <dcterms:created xsi:type="dcterms:W3CDTF">2016-03-04T10:58:26Z</dcterms:created>
  <dcterms:modified xsi:type="dcterms:W3CDTF">2018-12-14T13:04:56Z</dcterms:modified>
</cp:coreProperties>
</file>