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74" r:id="rId3"/>
    <p:sldId id="275" r:id="rId4"/>
    <p:sldId id="277" r:id="rId5"/>
    <p:sldId id="276" r:id="rId6"/>
    <p:sldId id="285" r:id="rId7"/>
    <p:sldId id="268" r:id="rId8"/>
    <p:sldId id="278" r:id="rId9"/>
    <p:sldId id="279" r:id="rId10"/>
    <p:sldId id="280" r:id="rId11"/>
    <p:sldId id="281" r:id="rId12"/>
    <p:sldId id="269" r:id="rId13"/>
    <p:sldId id="287" r:id="rId14"/>
    <p:sldId id="286" r:id="rId15"/>
    <p:sldId id="272" r:id="rId16"/>
    <p:sldId id="282" r:id="rId17"/>
    <p:sldId id="288" r:id="rId18"/>
    <p:sldId id="283" r:id="rId19"/>
    <p:sldId id="270" r:id="rId20"/>
    <p:sldId id="284" r:id="rId21"/>
  </p:sldIdLst>
  <p:sldSz cx="12192000" cy="6858000"/>
  <p:notesSz cx="6858000" cy="9144000"/>
  <p:photoAlbum layout="4pic" frame="frameStyle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673" autoAdjust="0"/>
  </p:normalViewPr>
  <p:slideViewPr>
    <p:cSldViewPr snapToGrid="0">
      <p:cViewPr varScale="1">
        <p:scale>
          <a:sx n="60" d="100"/>
          <a:sy n="60" d="100"/>
        </p:scale>
        <p:origin x="11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2BFCC7-D9D2-411E-8960-2012B5BCBD09}" type="datetimeFigureOut">
              <a:rPr lang="en-GB" smtClean="0"/>
              <a:t>12/06/2020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0078AD-4C66-49E4-A381-17A2E0C59BF5}" type="slidenum">
              <a:rPr lang="en-GB" smtClean="0"/>
              <a:t>‹#›</a:t>
            </a:fld>
            <a:endParaRPr lang="en-GB"/>
          </a:p>
        </p:txBody>
      </p:sp>
    </p:spTree>
    <p:extLst>
      <p:ext uri="{BB962C8B-B14F-4D97-AF65-F5344CB8AC3E}">
        <p14:creationId xmlns:p14="http://schemas.microsoft.com/office/powerpoint/2010/main" val="2657968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0078AD-4C66-49E4-A381-17A2E0C59BF5}" type="slidenum">
              <a:rPr lang="en-GB" smtClean="0"/>
              <a:t>20</a:t>
            </a:fld>
            <a:endParaRPr lang="en-GB"/>
          </a:p>
        </p:txBody>
      </p:sp>
    </p:spTree>
    <p:extLst>
      <p:ext uri="{BB962C8B-B14F-4D97-AF65-F5344CB8AC3E}">
        <p14:creationId xmlns:p14="http://schemas.microsoft.com/office/powerpoint/2010/main" val="1006123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9B61-A84F-4694-BF07-6F3E310BA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1E0D3E-6072-42AA-B753-06D9563850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08204E-3A52-44D7-ACFA-516E4BF8AEF4}"/>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F58CE93B-019B-4DFE-A228-094794730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D1E5AE-7E10-4034-B1BC-E1010D988C64}"/>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603721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A5F1-10C6-499D-9E2E-399B4B2AB9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14FCAA-FE78-4614-832B-0A6A9D9C5E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0D44DF-2FA6-400D-9CCD-1B4CD7635686}"/>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0ACD2E9D-757B-446F-AD1C-9C6902E6CA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31578-D27A-400E-A4CC-6CDB27C242EB}"/>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4112909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0AB07-E149-4B13-8600-B9B32749A1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979549-FA77-46E9-8268-39CF56E648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91FCC0-A75A-445A-9F6A-FA3AA8EDF499}"/>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F829FC06-2C02-4583-85ED-B74C7ADC5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4A7878-92C6-4BB2-B921-A525C96CCDA9}"/>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3968049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E8EEA-4874-4D41-BB79-B3BD21E5D8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78D972-917B-4875-867C-8C036D180E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A665E01-26E7-4852-8C64-300EF83757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2FE9AF-4A08-493F-8DAF-26A46E93EF18}"/>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6" name="Footer Placeholder 5">
            <a:extLst>
              <a:ext uri="{FF2B5EF4-FFF2-40B4-BE49-F238E27FC236}">
                <a16:creationId xmlns:a16="http://schemas.microsoft.com/office/drawing/2014/main" id="{D26D1CEA-5A6B-4B2D-A0BD-59313BA26F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2CC21-2913-4D5C-82B6-22DE54240F2B}"/>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3907877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6A619-2164-4A0E-9658-47C71BB4B5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138F60-E055-417E-BB63-7DD9013DB3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799866-904D-40DB-AF94-6B255AE0EA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CD9E66-162B-4E5D-81CD-912E571843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97564A-E699-4311-A9BC-D293EDFD82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7E1ACF-BCA1-4FA9-A1D1-B4EF8423BD80}"/>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8" name="Footer Placeholder 7">
            <a:extLst>
              <a:ext uri="{FF2B5EF4-FFF2-40B4-BE49-F238E27FC236}">
                <a16:creationId xmlns:a16="http://schemas.microsoft.com/office/drawing/2014/main" id="{AF0717AA-9FAF-4253-8149-0EF7087D3F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A2319-4A87-40D8-8038-F944184C7566}"/>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60789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DE0E-003C-4230-80A7-F0208D3C43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BCD566-9CEB-4A2B-8140-551CF507E4A5}"/>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4" name="Footer Placeholder 3">
            <a:extLst>
              <a:ext uri="{FF2B5EF4-FFF2-40B4-BE49-F238E27FC236}">
                <a16:creationId xmlns:a16="http://schemas.microsoft.com/office/drawing/2014/main" id="{08387D02-DC78-4AFC-836C-F62F2B5565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C3E81-3FEC-47DC-8CBD-C83848A86830}"/>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1292041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85B2C2-C129-42D8-A095-A7FF48CB32CF}"/>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3" name="Footer Placeholder 2">
            <a:extLst>
              <a:ext uri="{FF2B5EF4-FFF2-40B4-BE49-F238E27FC236}">
                <a16:creationId xmlns:a16="http://schemas.microsoft.com/office/drawing/2014/main" id="{C5360911-0E14-4553-8DBD-AFBACE11B0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B91AB1-639A-4943-B662-15097D4E162A}"/>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1333100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84E4B-0264-431F-94DD-46194BF9EA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E7A21D-3A7C-4FF8-A88E-E914021B54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ABC0EF-952F-4C2A-B0A1-9E00E5BDA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C6DFEE-1186-4BFF-B87C-D437071AC41F}"/>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6" name="Footer Placeholder 5">
            <a:extLst>
              <a:ext uri="{FF2B5EF4-FFF2-40B4-BE49-F238E27FC236}">
                <a16:creationId xmlns:a16="http://schemas.microsoft.com/office/drawing/2014/main" id="{BB39A45E-7029-458E-B86C-14543FEE07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AB217B-C160-4CBC-BF7C-9F262219D042}"/>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1243442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2102A-7474-4A74-932F-E8D9CE7F8F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054609-DBEB-4D32-BAD7-146D1A96E3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5030AA-3AB5-492E-9F73-C190D35681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A8A790-7921-4030-953B-1C95D82939CE}"/>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6" name="Footer Placeholder 5">
            <a:extLst>
              <a:ext uri="{FF2B5EF4-FFF2-40B4-BE49-F238E27FC236}">
                <a16:creationId xmlns:a16="http://schemas.microsoft.com/office/drawing/2014/main" id="{F7F35854-EBA4-4114-A3E4-97FB7A2664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95AB2C-2F1A-49B2-91A0-2A7D1B4D221E}"/>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4178543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59114-495F-4943-8CAA-4E703C8754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637ABB-AD8D-4C87-BC3F-1A73F3FE78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02D44-F5BC-4A71-9CE6-A9C13C78E319}"/>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117BCEA5-0DF1-4C48-A369-50E123586B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FA916-DF5F-420D-9801-4FD76965BF98}"/>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3772343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759E1C-740C-4636-82E9-4A8BF24796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6ED42-25C5-43E4-8EFF-EBA4BA3DCE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3CB16E-E7B3-4CF8-9D3D-50F8E3AC8D73}"/>
              </a:ext>
            </a:extLst>
          </p:cNvPr>
          <p:cNvSpPr>
            <a:spLocks noGrp="1"/>
          </p:cNvSpPr>
          <p:nvPr>
            <p:ph type="dt" sz="half" idx="10"/>
          </p:nvPr>
        </p:nvSpPr>
        <p:spPr/>
        <p:txBody>
          <a:body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E06C911B-66F0-4DC5-9A5F-DA442418D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4DA75-C21A-4C85-B3A8-06D4F2EAE643}"/>
              </a:ext>
            </a:extLst>
          </p:cNvPr>
          <p:cNvSpPr>
            <a:spLocks noGrp="1"/>
          </p:cNvSpPr>
          <p:nvPr>
            <p:ph type="sldNum" sz="quarter" idx="12"/>
          </p:nvPr>
        </p:nvSpPr>
        <p:spPr/>
        <p:txBody>
          <a:bodyPr/>
          <a:lstStyle/>
          <a:p>
            <a:fld id="{20083F63-3093-43B2-821D-CBF80B1E0D3C}" type="slidenum">
              <a:rPr lang="en-GB" smtClean="0"/>
              <a:t>‹#›</a:t>
            </a:fld>
            <a:endParaRPr lang="en-GB"/>
          </a:p>
        </p:txBody>
      </p:sp>
    </p:spTree>
    <p:extLst>
      <p:ext uri="{BB962C8B-B14F-4D97-AF65-F5344CB8AC3E}">
        <p14:creationId xmlns:p14="http://schemas.microsoft.com/office/powerpoint/2010/main" val="1432552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74131-D09E-40DF-B376-7D763C8BAB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C484C8-82F9-4E4C-83AC-8E963BEF4E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8B2D5E-45A1-4C0C-9C68-8A94A63863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B04B38-195E-40F2-B3AD-FC0E7FBB4FD7}" type="datetimeFigureOut">
              <a:rPr lang="en-GB" smtClean="0"/>
              <a:t>12/06/2020</a:t>
            </a:fld>
            <a:endParaRPr lang="en-GB"/>
          </a:p>
        </p:txBody>
      </p:sp>
      <p:sp>
        <p:nvSpPr>
          <p:cNvPr id="5" name="Footer Placeholder 4">
            <a:extLst>
              <a:ext uri="{FF2B5EF4-FFF2-40B4-BE49-F238E27FC236}">
                <a16:creationId xmlns:a16="http://schemas.microsoft.com/office/drawing/2014/main" id="{E8BF73D6-8808-46E5-890A-C6FCD03FEC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32A43C-571C-473D-B13C-866412CACA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083F63-3093-43B2-821D-CBF80B1E0D3C}" type="slidenum">
              <a:rPr lang="en-GB" smtClean="0"/>
              <a:t>‹#›</a:t>
            </a:fld>
            <a:endParaRPr lang="en-GB"/>
          </a:p>
        </p:txBody>
      </p:sp>
    </p:spTree>
    <p:extLst>
      <p:ext uri="{BB962C8B-B14F-4D97-AF65-F5344CB8AC3E}">
        <p14:creationId xmlns:p14="http://schemas.microsoft.com/office/powerpoint/2010/main" val="92646391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11.jpg"/><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9.jp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 Id="rId5" Type="http://schemas.openxmlformats.org/officeDocument/2006/relationships/image" Target="../media/image23.jpg"/><Relationship Id="rId4" Type="http://schemas.openxmlformats.org/officeDocument/2006/relationships/image" Target="../media/image22.jpg"/></Relationships>
</file>

<file path=ppt/slides/_rels/slide1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7.xml"/><Relationship Id="rId5" Type="http://schemas.openxmlformats.org/officeDocument/2006/relationships/image" Target="../media/image32.jpg"/><Relationship Id="rId4" Type="http://schemas.openxmlformats.org/officeDocument/2006/relationships/image" Target="../media/image31.jpg"/></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1029-15E2-4B31-9621-6E94A0A61881}"/>
              </a:ext>
            </a:extLst>
          </p:cNvPr>
          <p:cNvSpPr>
            <a:spLocks noGrp="1"/>
          </p:cNvSpPr>
          <p:nvPr>
            <p:ph type="ctrTitle"/>
          </p:nvPr>
        </p:nvSpPr>
        <p:spPr/>
        <p:txBody>
          <a:bodyPr/>
          <a:lstStyle/>
          <a:p>
            <a:r>
              <a:rPr lang="en-GB" dirty="0"/>
              <a:t>Digital Photo Album</a:t>
            </a:r>
            <a:br>
              <a:rPr lang="en-GB" dirty="0"/>
            </a:br>
            <a:r>
              <a:rPr lang="en-GB" dirty="0"/>
              <a:t> John Muir Award</a:t>
            </a:r>
          </a:p>
        </p:txBody>
      </p:sp>
      <p:sp>
        <p:nvSpPr>
          <p:cNvPr id="3" name="Subtitle 2">
            <a:extLst>
              <a:ext uri="{FF2B5EF4-FFF2-40B4-BE49-F238E27FC236}">
                <a16:creationId xmlns:a16="http://schemas.microsoft.com/office/drawing/2014/main" id="{857E2BD7-B0B9-4040-AA32-34FCA4E40DE4}"/>
              </a:ext>
            </a:extLst>
          </p:cNvPr>
          <p:cNvSpPr>
            <a:spLocks noGrp="1"/>
          </p:cNvSpPr>
          <p:nvPr>
            <p:ph type="subTitle" idx="1"/>
          </p:nvPr>
        </p:nvSpPr>
        <p:spPr/>
        <p:txBody>
          <a:bodyPr/>
          <a:lstStyle/>
          <a:p>
            <a:r>
              <a:rPr lang="en-GB" dirty="0"/>
              <a:t>by Sarah Knight</a:t>
            </a:r>
          </a:p>
          <a:p>
            <a:r>
              <a:rPr lang="en-GB" dirty="0"/>
              <a:t>May 2020</a:t>
            </a:r>
          </a:p>
        </p:txBody>
      </p:sp>
    </p:spTree>
    <p:extLst>
      <p:ext uri="{BB962C8B-B14F-4D97-AF65-F5344CB8AC3E}">
        <p14:creationId xmlns:p14="http://schemas.microsoft.com/office/powerpoint/2010/main" val="1211559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F6FD5D-5566-49BD-AD46-47E5C38AD8AC}"/>
              </a:ext>
            </a:extLst>
          </p:cNvPr>
          <p:cNvSpPr/>
          <p:nvPr/>
        </p:nvSpPr>
        <p:spPr>
          <a:xfrm>
            <a:off x="0" y="0"/>
            <a:ext cx="12192000" cy="723274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Discovering</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To carry out my commitments for the John Muir award I decided to see what area was available to explore near my home. I discovered a small wooded area only a few minutes away, even though I had seen this area before I thought it was just trees surrounding the Porthcawl rugby club.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On research I found this was Trafalgar wood :</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wood was planted to mark the Battle of Trafalgar:</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is one of a few woods in Porthcawl town</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covers 1.04 acres</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was donated to Woodland Trust in 1987</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was acknowledged as a restored ancient woodland in 2011</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trees that dominate the wood are mainly Ash and Sycamore </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There is Hawthorn and Hazel understorey </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Some factors causing damage are litter dropping, camp building and damage to trees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853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06F5D2-FB6F-4AB1-B8F2-E94E18B6D5B3}"/>
              </a:ext>
            </a:extLst>
          </p:cNvPr>
          <p:cNvSpPr txBox="1"/>
          <p:nvPr/>
        </p:nvSpPr>
        <p:spPr>
          <a:xfrm>
            <a:off x="1" y="0"/>
            <a:ext cx="12192000" cy="7263527"/>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A short story inspired by taking part in the John Muirs award- A girl growing up in Brunei </a:t>
            </a:r>
          </a:p>
          <a:p>
            <a:endParaRPr lang="en-GB" i="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 young girl who lived in Brunei spent every moment immersed with nature, spending school hours learning outdoors and any free time exploring the countryside.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There were many dangerous species the girl was frightened of, however she overcame these fears by visualising the creatures as animated characters from her favourite book, The Enchanted Wood by Enid Blyton. </a:t>
            </a: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girl had fruit bats living on her bedroom balcony, occasionally they would fly in to the house and this was scary for the girl and the bat. </a:t>
            </a: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t>
            </a:r>
          </a:p>
        </p:txBody>
      </p:sp>
      <p:pic>
        <p:nvPicPr>
          <p:cNvPr id="3" name="Picture 2">
            <a:extLst>
              <a:ext uri="{FF2B5EF4-FFF2-40B4-BE49-F238E27FC236}">
                <a16:creationId xmlns:a16="http://schemas.microsoft.com/office/drawing/2014/main" id="{519890E6-9D58-4DF9-8F3A-983FFF3B17F2}"/>
              </a:ext>
            </a:extLst>
          </p:cNvPr>
          <p:cNvPicPr>
            <a:picLocks noChangeAspect="1"/>
          </p:cNvPicPr>
          <p:nvPr/>
        </p:nvPicPr>
        <p:blipFill>
          <a:blip r:embed="rId2"/>
          <a:stretch>
            <a:fillRect/>
          </a:stretch>
        </p:blipFill>
        <p:spPr>
          <a:xfrm>
            <a:off x="10128739" y="1983545"/>
            <a:ext cx="1554480" cy="1905172"/>
          </a:xfrm>
          <a:prstGeom prst="rect">
            <a:avLst/>
          </a:prstGeom>
        </p:spPr>
      </p:pic>
      <p:pic>
        <p:nvPicPr>
          <p:cNvPr id="4" name="Picture 3">
            <a:extLst>
              <a:ext uri="{FF2B5EF4-FFF2-40B4-BE49-F238E27FC236}">
                <a16:creationId xmlns:a16="http://schemas.microsoft.com/office/drawing/2014/main" id="{7A1FD63F-09C0-4FC3-B435-D0C089EFC608}"/>
              </a:ext>
            </a:extLst>
          </p:cNvPr>
          <p:cNvPicPr>
            <a:picLocks noChangeAspect="1"/>
          </p:cNvPicPr>
          <p:nvPr/>
        </p:nvPicPr>
        <p:blipFill>
          <a:blip r:embed="rId3"/>
          <a:stretch>
            <a:fillRect/>
          </a:stretch>
        </p:blipFill>
        <p:spPr>
          <a:xfrm>
            <a:off x="10128739" y="4518578"/>
            <a:ext cx="1554480" cy="2094757"/>
          </a:xfrm>
          <a:prstGeom prst="rect">
            <a:avLst/>
          </a:prstGeom>
        </p:spPr>
      </p:pic>
    </p:spTree>
    <p:extLst>
      <p:ext uri="{BB962C8B-B14F-4D97-AF65-F5344CB8AC3E}">
        <p14:creationId xmlns:p14="http://schemas.microsoft.com/office/powerpoint/2010/main" val="1361758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D20A23-8A53-463A-B5EF-C747FF252A2F}"/>
              </a:ext>
            </a:extLst>
          </p:cNvPr>
          <p:cNvSpPr/>
          <p:nvPr/>
        </p:nvSpPr>
        <p:spPr>
          <a:xfrm>
            <a:off x="0" y="0"/>
            <a:ext cx="12192000" cy="6740307"/>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The girl’s best friend was a Gibbon called Diane, Diane lived in an open cage in the carpark of the apartments where she lived. Diane would spend hours looking through the girl’s long blond hair looking for lice and licking the salt from her skin.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There was a man made island the girl would visit, where the Howler monkeys would steal her lunch and the monitor lizards would attack her dog. The girl was not frightened to go here, she would explore everywhere.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girl would spend days on a water village called Kampong Ayer, swimming in the water and catching fish for the local people to eat.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She had daily encounters with spiders, scorpions, flying lizards, geckos which she called chit chats and many more creatures big and small and felt honoured to share her life with them.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 girl grew up not noticing the other children had different colour hair and skin, to her everyone was the same.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She grew up believing every living thing was equal and had an important role in this world. She was privileged. </a:t>
            </a:r>
          </a:p>
        </p:txBody>
      </p:sp>
      <p:pic>
        <p:nvPicPr>
          <p:cNvPr id="3" name="Picture 2">
            <a:extLst>
              <a:ext uri="{FF2B5EF4-FFF2-40B4-BE49-F238E27FC236}">
                <a16:creationId xmlns:a16="http://schemas.microsoft.com/office/drawing/2014/main" id="{A6C9D277-34BE-4D71-9971-2AC8DA9A916C}"/>
              </a:ext>
            </a:extLst>
          </p:cNvPr>
          <p:cNvPicPr>
            <a:picLocks noChangeAspect="1"/>
          </p:cNvPicPr>
          <p:nvPr/>
        </p:nvPicPr>
        <p:blipFill>
          <a:blip r:embed="rId2"/>
          <a:stretch>
            <a:fillRect/>
          </a:stretch>
        </p:blipFill>
        <p:spPr>
          <a:xfrm>
            <a:off x="9594710" y="617992"/>
            <a:ext cx="2143125" cy="2143125"/>
          </a:xfrm>
          <a:prstGeom prst="rect">
            <a:avLst/>
          </a:prstGeom>
        </p:spPr>
      </p:pic>
    </p:spTree>
    <p:extLst>
      <p:ext uri="{BB962C8B-B14F-4D97-AF65-F5344CB8AC3E}">
        <p14:creationId xmlns:p14="http://schemas.microsoft.com/office/powerpoint/2010/main" val="3128598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2F4506-1184-489A-8055-254A1EC2837E}"/>
              </a:ext>
            </a:extLst>
          </p:cNvPr>
          <p:cNvSpPr/>
          <p:nvPr/>
        </p:nvSpPr>
        <p:spPr>
          <a:xfrm>
            <a:off x="0" y="0"/>
            <a:ext cx="12192000" cy="6771084"/>
          </a:xfrm>
          <a:prstGeom prst="rect">
            <a:avLst/>
          </a:prstGeom>
        </p:spPr>
        <p:txBody>
          <a:bodyPr wrap="square">
            <a:spAutoFit/>
          </a:bodyPr>
          <a:lstStyle/>
          <a:p>
            <a:r>
              <a:rPr lang="en-GB" sz="2000" b="1" dirty="0">
                <a:latin typeface="Arial" panose="020B0604020202020204" pitchFamily="34" charset="0"/>
                <a:cs typeface="Arial" panose="020B0604020202020204" pitchFamily="34" charset="0"/>
              </a:rPr>
              <a:t>That young girl was me:</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 then grew up spending my adult life in the United Kingdom, I had a family, worked full time and forgot about the amazing world of nature that surrounded me.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 felt I was doing my bit for the environment, walking instead of driving when I could, recycling, using reusable bags, upcycling furniture, and buying from Fairtrade and charity shops. What I did not realise was this was just the tip of the iceberg.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Then I was given a university assignment on sustainability and had to undertake the John Muir award, this made me realise how I had lost my connection with nature. So, when entering the woodland for the first time, I became enchanted all over again and felt like I had stepped back in time, stepped in to my memories of the Enchanted wood story by Enid Blyton, being surrounded by beautiful nature and animated creatures.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 had stepped back in time to my childhood living in Brunei.</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 explored, took photographs, collected samples and researched everything I could about nature, sustainability and sustainable development and got the bug so to speak. I discovered, explored, conserved and am now sharing this work through a digital photo album. </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This will become a continuous journey for me, everywhere I walk now I see nature around me,, in hedges, gardens, even on paths and want to continue learning.</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 will never forget about nature and the world surrounding me again.</a:t>
            </a:r>
          </a:p>
        </p:txBody>
      </p:sp>
    </p:spTree>
    <p:extLst>
      <p:ext uri="{BB962C8B-B14F-4D97-AF65-F5344CB8AC3E}">
        <p14:creationId xmlns:p14="http://schemas.microsoft.com/office/powerpoint/2010/main" val="191242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EB0135-174A-46A4-9334-78EF7FF8E1A6}"/>
              </a:ext>
            </a:extLst>
          </p:cNvPr>
          <p:cNvSpPr txBox="1"/>
          <p:nvPr/>
        </p:nvSpPr>
        <p:spPr>
          <a:xfrm>
            <a:off x="401053" y="497305"/>
            <a:ext cx="11405935" cy="41242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Exploring</a:t>
            </a:r>
          </a:p>
          <a:p>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After discovering the woods I spent many hours over a few days, at different times of the day, exploring. </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I was surrounding by trees, bushes, plants and flowers. There were birds, bees and insects. The sounds were enchanting, the noise coming from the ground I was walking on, the songs from the birds, the humming of the bees and buzzing from the insects. </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After taking photographs I would sit on a log and use the Woodland Trust tree app to identify the trees. I used search engines to identify the insects I had seen. I relaxed taking in all the sounds around me and planed what I could do to conserve to help sustainable development. </a:t>
            </a:r>
          </a:p>
        </p:txBody>
      </p:sp>
    </p:spTree>
    <p:extLst>
      <p:ext uri="{BB962C8B-B14F-4D97-AF65-F5344CB8AC3E}">
        <p14:creationId xmlns:p14="http://schemas.microsoft.com/office/powerpoint/2010/main" val="1182778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oods from outside">
            <a:extLst>
              <a:ext uri="{FF2B5EF4-FFF2-40B4-BE49-F238E27FC236}">
                <a16:creationId xmlns:a16="http://schemas.microsoft.com/office/drawing/2014/main" id="{A84F8964-3D5A-4FA4-BC39-16DB1A0768AB}"/>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084972" y="457199"/>
            <a:ext cx="2147887" cy="285750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Trees from edge of wood">
            <a:extLst>
              <a:ext uri="{FF2B5EF4-FFF2-40B4-BE49-F238E27FC236}">
                <a16:creationId xmlns:a16="http://schemas.microsoft.com/office/drawing/2014/main" id="{9E066775-DF0C-47AB-B05E-5539A455066A}"/>
              </a:ext>
            </a:extLst>
          </p:cNvPr>
          <p:cNvPicPr>
            <a:picLocks noGrp="1" noChangeAspect="1"/>
          </p:cNvPicPr>
          <p:nvPr isPhoto="1"/>
        </p:nvPicPr>
        <p:blipFill>
          <a:blip r:embed="rId3">
            <a:lum/>
            <a:extLst>
              <a:ext uri="{28A0092B-C50C-407E-A947-70E740481C1C}">
                <a14:useLocalDpi xmlns:a14="http://schemas.microsoft.com/office/drawing/2010/main" val="0"/>
              </a:ext>
            </a:extLst>
          </a:blip>
          <a:stretch>
            <a:fillRect/>
          </a:stretch>
        </p:blipFill>
        <p:spPr>
          <a:xfrm rot="5400000">
            <a:off x="8606716" y="814387"/>
            <a:ext cx="2857500" cy="2143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Stingy nettles">
            <a:extLst>
              <a:ext uri="{FF2B5EF4-FFF2-40B4-BE49-F238E27FC236}">
                <a16:creationId xmlns:a16="http://schemas.microsoft.com/office/drawing/2014/main" id="{1AE97FA7-C1B9-4C73-8682-657D1D05279B}"/>
              </a:ext>
            </a:extLst>
          </p:cNvPr>
          <p:cNvPicPr>
            <a:picLocks noGrp="1" noChangeAspect="1"/>
          </p:cNvPicPr>
          <p:nvPr isPhoto="1"/>
        </p:nvPicPr>
        <p:blipFill>
          <a:blip r:embed="rId4">
            <a:lum/>
            <a:extLst>
              <a:ext uri="{28A0092B-C50C-407E-A947-70E740481C1C}">
                <a14:useLocalDpi xmlns:a14="http://schemas.microsoft.com/office/drawing/2010/main" val="0"/>
              </a:ext>
            </a:extLst>
          </a:blip>
          <a:stretch>
            <a:fillRect/>
          </a:stretch>
        </p:blipFill>
        <p:spPr>
          <a:xfrm rot="5400000">
            <a:off x="732546" y="3900488"/>
            <a:ext cx="2857500" cy="2143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Brambles">
            <a:extLst>
              <a:ext uri="{FF2B5EF4-FFF2-40B4-BE49-F238E27FC236}">
                <a16:creationId xmlns:a16="http://schemas.microsoft.com/office/drawing/2014/main" id="{AA871FF6-2257-4111-A6C2-ADD92F621ED9}"/>
              </a:ext>
            </a:extLst>
          </p:cNvPr>
          <p:cNvPicPr>
            <a:picLocks noGrp="1" noChangeAspect="1"/>
          </p:cNvPicPr>
          <p:nvPr isPhoto="1"/>
        </p:nvPicPr>
        <p:blipFill>
          <a:blip r:embed="rId5">
            <a:lum/>
            <a:extLst>
              <a:ext uri="{28A0092B-C50C-407E-A947-70E740481C1C}">
                <a14:useLocalDpi xmlns:a14="http://schemas.microsoft.com/office/drawing/2010/main" val="0"/>
              </a:ext>
            </a:extLst>
          </a:blip>
          <a:stretch>
            <a:fillRect/>
          </a:stretch>
        </p:blipFill>
        <p:spPr>
          <a:xfrm rot="5400000">
            <a:off x="8601954" y="3900488"/>
            <a:ext cx="2857500" cy="2143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482769C7-7031-4ECF-BEAA-15A3B3CEFF48}"/>
              </a:ext>
            </a:extLst>
          </p:cNvPr>
          <p:cNvSpPr txBox="1"/>
          <p:nvPr/>
        </p:nvSpPr>
        <p:spPr>
          <a:xfrm>
            <a:off x="3228098" y="0"/>
            <a:ext cx="5731043" cy="729430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looking in from rugby field at the woods (this is all I had ever noticed, not realising it was the edge of a beautiful woodland)</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a Sycamore tree, most of the woods are made up of these, a food provider to aphids(I knew nothing about different trees before my exploration and finding the British tree app on Woodland Trust) also used to make the Welsh </a:t>
            </a:r>
            <a:r>
              <a:rPr lang="en-GB" b="1" dirty="0" err="1">
                <a:latin typeface="Arial" panose="020B0604020202020204" pitchFamily="34" charset="0"/>
                <a:cs typeface="Arial" panose="020B0604020202020204" pitchFamily="34" charset="0"/>
              </a:rPr>
              <a:t>lovespoons</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Stinging nettle (</a:t>
            </a:r>
            <a:r>
              <a:rPr lang="en-GB" b="1" dirty="0" err="1">
                <a:latin typeface="Arial" panose="020B0604020202020204" pitchFamily="34" charset="0"/>
                <a:cs typeface="Arial" panose="020B0604020202020204" pitchFamily="34" charset="0"/>
              </a:rPr>
              <a:t>Urtica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dioica</a:t>
            </a:r>
            <a:r>
              <a:rPr lang="en-GB" b="1" dirty="0">
                <a:latin typeface="Arial" panose="020B0604020202020204" pitchFamily="34" charset="0"/>
                <a:cs typeface="Arial" panose="020B0604020202020204" pitchFamily="34" charset="0"/>
              </a:rPr>
              <a:t>) loved by seed eating birds and lady birds who like to hide on the leaves (the only thing I knew about these is that if you touch them they sting and as a child I would use dock leaves to help reduce the sting)</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4: Brambles (</a:t>
            </a:r>
            <a:r>
              <a:rPr lang="en-GB" b="1" dirty="0" err="1">
                <a:latin typeface="Arial" panose="020B0604020202020204" pitchFamily="34" charset="0"/>
                <a:cs typeface="Arial" panose="020B0604020202020204" pitchFamily="34" charset="0"/>
              </a:rPr>
              <a:t>Rubus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Fruticosus</a:t>
            </a:r>
            <a:r>
              <a:rPr lang="en-GB" b="1" dirty="0">
                <a:latin typeface="Arial" panose="020B0604020202020204" pitchFamily="34" charset="0"/>
                <a:cs typeface="Arial" panose="020B0604020202020204" pitchFamily="34" charset="0"/>
              </a:rPr>
              <a:t>), important for bees and butterflies. Mammals, birds and humans love to eat the berries, however, humans seem to dislike the plant and often try to remove it from their gardens (I have done this myself not knowing its importance to the environment)</a:t>
            </a: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495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ree in a forest&#10;&#10;Description automatically generated">
            <a:extLst>
              <a:ext uri="{FF2B5EF4-FFF2-40B4-BE49-F238E27FC236}">
                <a16:creationId xmlns:a16="http://schemas.microsoft.com/office/drawing/2014/main" id="{206F1407-106A-4ABB-AD38-3C2E551B17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927" y="227818"/>
            <a:ext cx="2278966" cy="3038621"/>
          </a:xfrm>
          <a:prstGeom prst="rect">
            <a:avLst/>
          </a:prstGeom>
        </p:spPr>
      </p:pic>
      <p:pic>
        <p:nvPicPr>
          <p:cNvPr id="5" name="Picture 4" descr="A close up of a tree&#10;&#10;Description automatically generated">
            <a:extLst>
              <a:ext uri="{FF2B5EF4-FFF2-40B4-BE49-F238E27FC236}">
                <a16:creationId xmlns:a16="http://schemas.microsoft.com/office/drawing/2014/main" id="{240B4CC2-9182-4104-8FFC-54F7E8F4EA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927" y="3591561"/>
            <a:ext cx="2278966" cy="3038621"/>
          </a:xfrm>
          <a:prstGeom prst="rect">
            <a:avLst/>
          </a:prstGeom>
        </p:spPr>
      </p:pic>
      <p:pic>
        <p:nvPicPr>
          <p:cNvPr id="7" name="Picture 6" descr="A large tree in a forest&#10;&#10;Description automatically generated">
            <a:extLst>
              <a:ext uri="{FF2B5EF4-FFF2-40B4-BE49-F238E27FC236}">
                <a16:creationId xmlns:a16="http://schemas.microsoft.com/office/drawing/2014/main" id="{2B148A74-24F7-4822-B692-08A1DF7874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97109" y="227818"/>
            <a:ext cx="2359270" cy="3145693"/>
          </a:xfrm>
          <a:prstGeom prst="rect">
            <a:avLst/>
          </a:prstGeom>
        </p:spPr>
      </p:pic>
      <p:pic>
        <p:nvPicPr>
          <p:cNvPr id="9" name="Picture 8" descr="A green plant in a forest&#10;&#10;Description automatically generated">
            <a:extLst>
              <a:ext uri="{FF2B5EF4-FFF2-40B4-BE49-F238E27FC236}">
                <a16:creationId xmlns:a16="http://schemas.microsoft.com/office/drawing/2014/main" id="{3FD8F328-4C57-4DBB-9B4C-B33548DCDF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7260" y="3538024"/>
            <a:ext cx="2319119" cy="3092158"/>
          </a:xfrm>
          <a:prstGeom prst="rect">
            <a:avLst/>
          </a:prstGeom>
        </p:spPr>
      </p:pic>
      <p:sp>
        <p:nvSpPr>
          <p:cNvPr id="10" name="TextBox 9">
            <a:extLst>
              <a:ext uri="{FF2B5EF4-FFF2-40B4-BE49-F238E27FC236}">
                <a16:creationId xmlns:a16="http://schemas.microsoft.com/office/drawing/2014/main" id="{F6F7C3E7-3097-4301-A6BB-80FBFD114449}"/>
              </a:ext>
            </a:extLst>
          </p:cNvPr>
          <p:cNvSpPr txBox="1"/>
          <p:nvPr/>
        </p:nvSpPr>
        <p:spPr>
          <a:xfrm>
            <a:off x="3432517" y="618978"/>
            <a:ext cx="5317588" cy="535531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the pathway into Trafalgar Wood, so close to the rugby club and residential dwellings, however, it felt as if you were miles away from everywhere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dead Ash trees, killed by Ash dieback (a fungus), potentially going to kill 95% of Ash trees,  species that rely on the Ash tree will also be at risk</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a condemned Ash tree, marked to monitor and most likely cut down</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4: Possibly a baby Ash tree, the woodland Trust are hopeful a few will remain, but in reality they believe the Sycamore tree will take its place</a:t>
            </a:r>
          </a:p>
          <a:p>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3798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and holding a plant in a forest&#10;&#10;Description automatically generated">
            <a:extLst>
              <a:ext uri="{FF2B5EF4-FFF2-40B4-BE49-F238E27FC236}">
                <a16:creationId xmlns:a16="http://schemas.microsoft.com/office/drawing/2014/main" id="{F0F38849-C8E5-4CC9-AC78-6C789C4E5E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8508" y="264161"/>
            <a:ext cx="2285707" cy="3047609"/>
          </a:xfrm>
          <a:prstGeom prst="rect">
            <a:avLst/>
          </a:prstGeom>
        </p:spPr>
      </p:pic>
      <p:pic>
        <p:nvPicPr>
          <p:cNvPr id="5" name="Picture 4" descr="A green plant in a forest&#10;&#10;Description automatically generated">
            <a:extLst>
              <a:ext uri="{FF2B5EF4-FFF2-40B4-BE49-F238E27FC236}">
                <a16:creationId xmlns:a16="http://schemas.microsoft.com/office/drawing/2014/main" id="{24112035-05F0-4293-8033-058CA77B3C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86380" y="264161"/>
            <a:ext cx="2285708" cy="3047610"/>
          </a:xfrm>
          <a:prstGeom prst="rect">
            <a:avLst/>
          </a:prstGeom>
        </p:spPr>
      </p:pic>
      <p:pic>
        <p:nvPicPr>
          <p:cNvPr id="7" name="Picture 6" descr="A close up of a tree&#10;&#10;Description automatically generated">
            <a:extLst>
              <a:ext uri="{FF2B5EF4-FFF2-40B4-BE49-F238E27FC236}">
                <a16:creationId xmlns:a16="http://schemas.microsoft.com/office/drawing/2014/main" id="{6EB17EBF-B2F4-48E4-8286-8BB24152D6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8506" y="3546231"/>
            <a:ext cx="2285708" cy="3047611"/>
          </a:xfrm>
          <a:prstGeom prst="rect">
            <a:avLst/>
          </a:prstGeom>
        </p:spPr>
      </p:pic>
      <p:sp>
        <p:nvSpPr>
          <p:cNvPr id="9" name="TextBox 8">
            <a:extLst>
              <a:ext uri="{FF2B5EF4-FFF2-40B4-BE49-F238E27FC236}">
                <a16:creationId xmlns:a16="http://schemas.microsoft.com/office/drawing/2014/main" id="{182FCE32-AD8D-4765-BE64-F8D4E178CBBD}"/>
              </a:ext>
            </a:extLst>
          </p:cNvPr>
          <p:cNvSpPr txBox="1"/>
          <p:nvPr/>
        </p:nvSpPr>
        <p:spPr>
          <a:xfrm>
            <a:off x="3258815" y="562708"/>
            <a:ext cx="5786711" cy="507831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Hazel understorey growing around Sycamore trees, the nuts are often eaten by woodpeckers and wood mouse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Ground full of rich life surrounding the trees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a birds nest way up high, I could not see what birds were using it but saw many blackbirds and was lucky enough to see and hear a woodpecker</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4: video clip/ sound clip of the woods and the birds singing. There is human noise from near by residential dwelling, however, it does not seem to interfere with life in the woods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1" name="video-1590486358">
            <a:hlinkClick r:id="" action="ppaction://media"/>
            <a:extLst>
              <a:ext uri="{FF2B5EF4-FFF2-40B4-BE49-F238E27FC236}">
                <a16:creationId xmlns:a16="http://schemas.microsoft.com/office/drawing/2014/main" id="{586FAEE8-8B60-476E-8D48-59C2B3B62A39}"/>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9386379" y="3196240"/>
            <a:ext cx="2137113" cy="3129802"/>
          </a:xfrm>
          <a:prstGeom prst="rect">
            <a:avLst/>
          </a:prstGeom>
        </p:spPr>
      </p:pic>
    </p:spTree>
    <p:extLst>
      <p:ext uri="{BB962C8B-B14F-4D97-AF65-F5344CB8AC3E}">
        <p14:creationId xmlns:p14="http://schemas.microsoft.com/office/powerpoint/2010/main" val="279566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50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1590486714">
            <a:hlinkClick r:id="" action="ppaction://media"/>
            <a:extLst>
              <a:ext uri="{FF2B5EF4-FFF2-40B4-BE49-F238E27FC236}">
                <a16:creationId xmlns:a16="http://schemas.microsoft.com/office/drawing/2014/main" id="{891A5AD7-BB62-4A65-8A21-AFF7E37B2D0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5588" y="194109"/>
            <a:ext cx="1589649" cy="2826042"/>
          </a:xfrm>
          <a:prstGeom prst="rect">
            <a:avLst/>
          </a:prstGeom>
        </p:spPr>
      </p:pic>
      <p:pic>
        <p:nvPicPr>
          <p:cNvPr id="4" name="Picture 3" descr="A close up of a tree&#10;&#10;Description automatically generated">
            <a:extLst>
              <a:ext uri="{FF2B5EF4-FFF2-40B4-BE49-F238E27FC236}">
                <a16:creationId xmlns:a16="http://schemas.microsoft.com/office/drawing/2014/main" id="{125C4A4D-263C-4FF4-BFB4-D904B3A741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67555" y="194109"/>
            <a:ext cx="2166425" cy="2888567"/>
          </a:xfrm>
          <a:prstGeom prst="rect">
            <a:avLst/>
          </a:prstGeom>
        </p:spPr>
      </p:pic>
      <p:pic>
        <p:nvPicPr>
          <p:cNvPr id="6" name="Picture 5" descr="A pile of hay&#10;&#10;Description automatically generated">
            <a:extLst>
              <a:ext uri="{FF2B5EF4-FFF2-40B4-BE49-F238E27FC236}">
                <a16:creationId xmlns:a16="http://schemas.microsoft.com/office/drawing/2014/main" id="{322F185A-6466-46C4-8BD4-7E5AD1A96E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166" y="3636498"/>
            <a:ext cx="3554437" cy="2665828"/>
          </a:xfrm>
          <a:prstGeom prst="rect">
            <a:avLst/>
          </a:prstGeom>
        </p:spPr>
      </p:pic>
      <p:pic>
        <p:nvPicPr>
          <p:cNvPr id="8" name="Picture 7" descr="A close up of a garden&#10;&#10;Description automatically generated">
            <a:extLst>
              <a:ext uri="{FF2B5EF4-FFF2-40B4-BE49-F238E27FC236}">
                <a16:creationId xmlns:a16="http://schemas.microsoft.com/office/drawing/2014/main" id="{E23199BA-D26B-4E39-AA21-D375DBDE3F6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81331" y="3429000"/>
            <a:ext cx="2260503" cy="3014003"/>
          </a:xfrm>
          <a:prstGeom prst="rect">
            <a:avLst/>
          </a:prstGeom>
        </p:spPr>
      </p:pic>
      <p:sp>
        <p:nvSpPr>
          <p:cNvPr id="10" name="TextBox 9">
            <a:extLst>
              <a:ext uri="{FF2B5EF4-FFF2-40B4-BE49-F238E27FC236}">
                <a16:creationId xmlns:a16="http://schemas.microsoft.com/office/drawing/2014/main" id="{895195B4-4D40-4EEB-A1C8-F68AE61E0ECB}"/>
              </a:ext>
            </a:extLst>
          </p:cNvPr>
          <p:cNvSpPr txBox="1"/>
          <p:nvPr/>
        </p:nvSpPr>
        <p:spPr>
          <a:xfrm>
            <a:off x="4332849" y="351692"/>
            <a:ext cx="4586067" cy="563231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video clip/sound clip of a woodpecker. I could see it but unfortunately my camera was not really good enough to pick it up, however, what a beautiful sound it is making. It did seem a little agitated but not by me, there were other birds around so perhaps it was calling for help</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an idea of just how close the woodland is to the rugby club</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bug hunting, lifting logs and stones with no idea what I would find. I had to be very quick as the creatures moved very quickly</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4: a small bee flying around some bushes, the bee seemed to sense I was there and was avoiding the camera</a:t>
            </a:r>
          </a:p>
        </p:txBody>
      </p:sp>
    </p:spTree>
    <p:extLst>
      <p:ext uri="{BB962C8B-B14F-4D97-AF65-F5344CB8AC3E}">
        <p14:creationId xmlns:p14="http://schemas.microsoft.com/office/powerpoint/2010/main" val="4016234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3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rock&#10;&#10;Description automatically generated">
            <a:extLst>
              <a:ext uri="{FF2B5EF4-FFF2-40B4-BE49-F238E27FC236}">
                <a16:creationId xmlns:a16="http://schemas.microsoft.com/office/drawing/2014/main" id="{8D8DE392-7554-4505-8060-0B5F157B12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503" y="259078"/>
            <a:ext cx="2377441" cy="3169922"/>
          </a:xfrm>
          <a:prstGeom prst="rect">
            <a:avLst/>
          </a:prstGeom>
        </p:spPr>
      </p:pic>
      <p:pic>
        <p:nvPicPr>
          <p:cNvPr id="5" name="Picture 4" descr="A close up of a rock&#10;&#10;Description automatically generated">
            <a:extLst>
              <a:ext uri="{FF2B5EF4-FFF2-40B4-BE49-F238E27FC236}">
                <a16:creationId xmlns:a16="http://schemas.microsoft.com/office/drawing/2014/main" id="{11F7D328-306E-4528-A372-1EB33CBBBB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9178" y="259078"/>
            <a:ext cx="2492318" cy="3169922"/>
          </a:xfrm>
          <a:prstGeom prst="rect">
            <a:avLst/>
          </a:prstGeom>
        </p:spPr>
      </p:pic>
      <p:pic>
        <p:nvPicPr>
          <p:cNvPr id="7" name="Picture 6" descr="A close up of an animal&#10;&#10;Description automatically generated">
            <a:extLst>
              <a:ext uri="{FF2B5EF4-FFF2-40B4-BE49-F238E27FC236}">
                <a16:creationId xmlns:a16="http://schemas.microsoft.com/office/drawing/2014/main" id="{46536E5B-AB5F-44D9-9BE2-5975F2B130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0503" y="3429000"/>
            <a:ext cx="2377441" cy="3213802"/>
          </a:xfrm>
          <a:prstGeom prst="rect">
            <a:avLst/>
          </a:prstGeom>
        </p:spPr>
      </p:pic>
      <p:pic>
        <p:nvPicPr>
          <p:cNvPr id="9" name="Picture 8" descr="A picture containing animal&#10;&#10;Description automatically generated">
            <a:extLst>
              <a:ext uri="{FF2B5EF4-FFF2-40B4-BE49-F238E27FC236}">
                <a16:creationId xmlns:a16="http://schemas.microsoft.com/office/drawing/2014/main" id="{348B8280-918F-472F-AF40-581FA6E802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9178" y="3516996"/>
            <a:ext cx="2492318" cy="3169922"/>
          </a:xfrm>
          <a:prstGeom prst="rect">
            <a:avLst/>
          </a:prstGeom>
        </p:spPr>
      </p:pic>
      <p:sp>
        <p:nvSpPr>
          <p:cNvPr id="10" name="TextBox 9">
            <a:extLst>
              <a:ext uri="{FF2B5EF4-FFF2-40B4-BE49-F238E27FC236}">
                <a16:creationId xmlns:a16="http://schemas.microsoft.com/office/drawing/2014/main" id="{78F0A15E-5012-4FCC-801F-7A50DDCDFBE5}"/>
              </a:ext>
            </a:extLst>
          </p:cNvPr>
          <p:cNvSpPr txBox="1"/>
          <p:nvPr/>
        </p:nvSpPr>
        <p:spPr>
          <a:xfrm>
            <a:off x="3368842" y="641684"/>
            <a:ext cx="5422232" cy="452431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Centipede scuttering around (very quickly) one of the oldest creatures on earth, they recycle nutrients in to the soil</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Centipede going in to hiding from me, not surprising as I had lifted its shelter and it was probably frightened</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a woodlouse spider (I did not know what this was until I looked it up on google). They only eat woodlouse as have strong jaws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4: the woodlouse spider lurking ready to pray on the oblivious woodlouse, woodlouse are another recycler, putting nutrients back in to the soil</a:t>
            </a:r>
          </a:p>
        </p:txBody>
      </p:sp>
    </p:spTree>
    <p:extLst>
      <p:ext uri="{BB962C8B-B14F-4D97-AF65-F5344CB8AC3E}">
        <p14:creationId xmlns:p14="http://schemas.microsoft.com/office/powerpoint/2010/main" val="403693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ungus">
            <a:extLst>
              <a:ext uri="{FF2B5EF4-FFF2-40B4-BE49-F238E27FC236}">
                <a16:creationId xmlns:a16="http://schemas.microsoft.com/office/drawing/2014/main" id="{4FE614EE-4041-43F8-B9B8-136002D42828}"/>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rot="5400000">
            <a:off x="1733550" y="814388"/>
            <a:ext cx="2857500" cy="2143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Rhododendron">
            <a:extLst>
              <a:ext uri="{FF2B5EF4-FFF2-40B4-BE49-F238E27FC236}">
                <a16:creationId xmlns:a16="http://schemas.microsoft.com/office/drawing/2014/main" id="{BD3036FD-2A7D-4292-B1BD-E4D9A8298842}"/>
              </a:ext>
            </a:extLst>
          </p:cNvPr>
          <p:cNvPicPr>
            <a:picLocks noGrp="1" noChangeAspect="1"/>
          </p:cNvPicPr>
          <p:nvPr isPhoto="1"/>
        </p:nvPicPr>
        <p:blipFill>
          <a:blip r:embed="rId3">
            <a:lum/>
            <a:extLst>
              <a:ext uri="{28A0092B-C50C-407E-A947-70E740481C1C}">
                <a14:useLocalDpi xmlns:a14="http://schemas.microsoft.com/office/drawing/2010/main" val="0"/>
              </a:ext>
            </a:extLst>
          </a:blip>
          <a:stretch>
            <a:fillRect/>
          </a:stretch>
        </p:blipFill>
        <p:spPr>
          <a:xfrm rot="5400000">
            <a:off x="7600950" y="814388"/>
            <a:ext cx="2857500" cy="21431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Bumblebee 2">
            <a:extLst>
              <a:ext uri="{FF2B5EF4-FFF2-40B4-BE49-F238E27FC236}">
                <a16:creationId xmlns:a16="http://schemas.microsoft.com/office/drawing/2014/main" id="{D8608458-37FE-44B0-954A-E61CAEC2AB01}"/>
              </a:ext>
            </a:extLst>
          </p:cNvPr>
          <p:cNvPicPr>
            <a:picLocks noGrp="1" noChangeAspect="1"/>
          </p:cNvPicPr>
          <p:nvPr isPhoto="1"/>
        </p:nvPicPr>
        <p:blipFill>
          <a:blip r:embed="rId4">
            <a:lum/>
            <a:extLst>
              <a:ext uri="{28A0092B-C50C-407E-A947-70E740481C1C}">
                <a14:useLocalDpi xmlns:a14="http://schemas.microsoft.com/office/drawing/2010/main" val="0"/>
              </a:ext>
            </a:extLst>
          </a:blip>
          <a:stretch>
            <a:fillRect/>
          </a:stretch>
        </p:blipFill>
        <p:spPr>
          <a:xfrm>
            <a:off x="2360613" y="3543300"/>
            <a:ext cx="1603375" cy="28575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Bumblebee">
            <a:extLst>
              <a:ext uri="{FF2B5EF4-FFF2-40B4-BE49-F238E27FC236}">
                <a16:creationId xmlns:a16="http://schemas.microsoft.com/office/drawing/2014/main" id="{5AC674B2-FE1C-4D3E-9580-D2E849254712}"/>
              </a:ext>
            </a:extLst>
          </p:cNvPr>
          <p:cNvPicPr>
            <a:picLocks noGrp="1" noChangeAspect="1"/>
          </p:cNvPicPr>
          <p:nvPr isPhoto="1"/>
        </p:nvPicPr>
        <p:blipFill>
          <a:blip r:embed="rId5">
            <a:lum/>
            <a:extLst>
              <a:ext uri="{28A0092B-C50C-407E-A947-70E740481C1C}">
                <a14:useLocalDpi xmlns:a14="http://schemas.microsoft.com/office/drawing/2010/main" val="0"/>
              </a:ext>
            </a:extLst>
          </a:blip>
          <a:stretch>
            <a:fillRect/>
          </a:stretch>
        </p:blipFill>
        <p:spPr>
          <a:xfrm>
            <a:off x="8228013" y="3543300"/>
            <a:ext cx="1603375" cy="28575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F91ED989-AE6B-4455-AEDA-AC1308CBF8ED}"/>
              </a:ext>
            </a:extLst>
          </p:cNvPr>
          <p:cNvSpPr txBox="1"/>
          <p:nvPr/>
        </p:nvSpPr>
        <p:spPr>
          <a:xfrm>
            <a:off x="4614203" y="562708"/>
            <a:ext cx="2912011" cy="507831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bracket fungus on a tree stump, a disease of the trees heartwood. This can lead to a tree dying and there are many types of the fungus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Rhododendron growing wild, this plant can be toxic to bees so they seem to avoid it</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and 4: a Bumble bee enjoying pollen and nectar from a flower, in turn helping them pollinate other plants</a:t>
            </a:r>
          </a:p>
        </p:txBody>
      </p:sp>
    </p:spTree>
    <p:extLst>
      <p:ext uri="{BB962C8B-B14F-4D97-AF65-F5344CB8AC3E}">
        <p14:creationId xmlns:p14="http://schemas.microsoft.com/office/powerpoint/2010/main" val="2159798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259A11-6CC8-4D38-9B6D-135AD88497C3}"/>
              </a:ext>
            </a:extLst>
          </p:cNvPr>
          <p:cNvSpPr txBox="1"/>
          <p:nvPr/>
        </p:nvSpPr>
        <p:spPr>
          <a:xfrm>
            <a:off x="0" y="0"/>
            <a:ext cx="12191999" cy="75830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Bees are critical to the environment and the economy but are endangered</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They pollinate food crops and plants which allows them to generate vegetables, fruit and seeds</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Without bees we would only have half the vegetables and fruit that we currently see</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Apples, tomatoes, strawberries and coffee would be some of the produce we would see diminish</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Without bees people in poorer countries will be affected </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Some of the reasons bees are in decline</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Loss of habitat which could be due to farming and agriculture</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Climate change and disease</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Biodiversity is a huge threat to the environment and economy, however, we can all help</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Try not to use pesticides in gardens</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Plant nectar rich flowers/ leave a wild area in your garden</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We have to remember we are not on the outside of nature, we are part of it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5245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rock&#10;&#10;Description automatically generated">
            <a:extLst>
              <a:ext uri="{FF2B5EF4-FFF2-40B4-BE49-F238E27FC236}">
                <a16:creationId xmlns:a16="http://schemas.microsoft.com/office/drawing/2014/main" id="{FF2AAE81-4FF0-4B90-ABA7-96F8EE5EEC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3558" y="327526"/>
            <a:ext cx="4652210" cy="6202947"/>
          </a:xfrm>
          <a:prstGeom prst="rect">
            <a:avLst/>
          </a:prstGeom>
        </p:spPr>
      </p:pic>
      <p:sp>
        <p:nvSpPr>
          <p:cNvPr id="4" name="TextBox 3">
            <a:extLst>
              <a:ext uri="{FF2B5EF4-FFF2-40B4-BE49-F238E27FC236}">
                <a16:creationId xmlns:a16="http://schemas.microsoft.com/office/drawing/2014/main" id="{1D6AAFA2-EF10-4D64-99AE-F3D370EFF5F7}"/>
              </a:ext>
            </a:extLst>
          </p:cNvPr>
          <p:cNvSpPr txBox="1"/>
          <p:nvPr/>
        </p:nvSpPr>
        <p:spPr>
          <a:xfrm>
            <a:off x="5775158" y="740344"/>
            <a:ext cx="4892842"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Unfortunately within this enchanted haven I came across this: remains of a campfire and broken bottles. I reported this to the Woodland Trust as I did not feel safe to attempt cleaning this up myself</a:t>
            </a:r>
          </a:p>
        </p:txBody>
      </p:sp>
    </p:spTree>
    <p:extLst>
      <p:ext uri="{BB962C8B-B14F-4D97-AF65-F5344CB8AC3E}">
        <p14:creationId xmlns:p14="http://schemas.microsoft.com/office/powerpoint/2010/main" val="4044184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8BC2E6-7700-459C-9957-99469F8FE187}"/>
              </a:ext>
            </a:extLst>
          </p:cNvPr>
          <p:cNvSpPr txBox="1"/>
          <p:nvPr/>
        </p:nvSpPr>
        <p:spPr>
          <a:xfrm>
            <a:off x="561474" y="689811"/>
            <a:ext cx="11069052" cy="412420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Conserve</a:t>
            </a:r>
          </a:p>
          <a:p>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After discovering and exploring I spent some time reflecting and  thinking of ways I could do some conservation</a:t>
            </a:r>
          </a:p>
          <a:p>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I only have a small yard so it is not a place used by nature. I spoke with my grandchildren and showed them the photos from the woods, they came up with some suggestions, they wanted me to concentrate on bees and birds as they knew they are important to the environment. The next section on the digital scrap book will display these ideas alongside a few other things I did during this time. </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I would never have thought about doing any of this if I had not become involved with the John Muir award and with nature. </a:t>
            </a:r>
          </a:p>
        </p:txBody>
      </p:sp>
    </p:spTree>
    <p:extLst>
      <p:ext uri="{BB962C8B-B14F-4D97-AF65-F5344CB8AC3E}">
        <p14:creationId xmlns:p14="http://schemas.microsoft.com/office/powerpoint/2010/main" val="418321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garden&#10;&#10;Description automatically generated">
            <a:extLst>
              <a:ext uri="{FF2B5EF4-FFF2-40B4-BE49-F238E27FC236}">
                <a16:creationId xmlns:a16="http://schemas.microsoft.com/office/drawing/2014/main" id="{4E5F4BE3-55F9-49E8-9BD3-994535C8DB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23" y="288757"/>
            <a:ext cx="2248171" cy="2991329"/>
          </a:xfrm>
          <a:prstGeom prst="rect">
            <a:avLst/>
          </a:prstGeom>
        </p:spPr>
      </p:pic>
      <p:pic>
        <p:nvPicPr>
          <p:cNvPr id="5" name="Picture 4" descr="A close up of a wire fence&#10;&#10;Description automatically generated">
            <a:extLst>
              <a:ext uri="{FF2B5EF4-FFF2-40B4-BE49-F238E27FC236}">
                <a16:creationId xmlns:a16="http://schemas.microsoft.com/office/drawing/2014/main" id="{935C431B-C838-4253-9495-B634A2B435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61579" y="288758"/>
            <a:ext cx="2248171" cy="2997562"/>
          </a:xfrm>
          <a:prstGeom prst="rect">
            <a:avLst/>
          </a:prstGeom>
        </p:spPr>
      </p:pic>
      <p:pic>
        <p:nvPicPr>
          <p:cNvPr id="7" name="Picture 6" descr="A close up of a bowl&#10;&#10;Description automatically generated">
            <a:extLst>
              <a:ext uri="{FF2B5EF4-FFF2-40B4-BE49-F238E27FC236}">
                <a16:creationId xmlns:a16="http://schemas.microsoft.com/office/drawing/2014/main" id="{ABD98820-A16A-456A-A4DB-4F0724A5BA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23" y="3571683"/>
            <a:ext cx="2243497" cy="2991329"/>
          </a:xfrm>
          <a:prstGeom prst="rect">
            <a:avLst/>
          </a:prstGeom>
        </p:spPr>
      </p:pic>
      <p:pic>
        <p:nvPicPr>
          <p:cNvPr id="9" name="Picture 8" descr="A pot with food in it&#10;&#10;Description automatically generated">
            <a:extLst>
              <a:ext uri="{FF2B5EF4-FFF2-40B4-BE49-F238E27FC236}">
                <a16:creationId xmlns:a16="http://schemas.microsoft.com/office/drawing/2014/main" id="{1A584E49-B2FB-4BEB-B2C3-4F3BAAA20D7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95008" y="3571682"/>
            <a:ext cx="2243497" cy="2991330"/>
          </a:xfrm>
          <a:prstGeom prst="rect">
            <a:avLst/>
          </a:prstGeom>
        </p:spPr>
      </p:pic>
      <p:sp>
        <p:nvSpPr>
          <p:cNvPr id="11" name="TextBox 10">
            <a:extLst>
              <a:ext uri="{FF2B5EF4-FFF2-40B4-BE49-F238E27FC236}">
                <a16:creationId xmlns:a16="http://schemas.microsoft.com/office/drawing/2014/main" id="{4CAA0342-512A-4B77-A425-2CD1DFB91CEE}"/>
              </a:ext>
            </a:extLst>
          </p:cNvPr>
          <p:cNvSpPr txBox="1"/>
          <p:nvPr/>
        </p:nvSpPr>
        <p:spPr>
          <a:xfrm>
            <a:off x="3144253" y="288757"/>
            <a:ext cx="5807241" cy="646330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Photo 1: the corner of my yard. I planted some herbs and flowers (mainly in old paint tubs) that attract birds and bees, I put up 2 bird feeders made from orange peel, wooden skewers and natural twine and filled them with bird seed. I hung a bird bath which I made from an old cake tin and natural twine. I also planted wild garlic, this will flower in August and give beautiful cloves in September. It also reproduces itself so will do the same year after year. When watering the plants I appreciate I have water available and reflect on how this could be so different</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another bird feeder, my grandchildren had found this example and asked me to make it</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and 4: meet Mr Humble bumblebee, make out of a food tin, plastic bottle and a few other things I had lying around. I am hoping this cute bee will encourage my grandchildren not to be afraid of bees, if they see how cute they are and understand they do not wish to hurt us, hopefully they will lose their fear</a:t>
            </a:r>
          </a:p>
        </p:txBody>
      </p:sp>
    </p:spTree>
    <p:extLst>
      <p:ext uri="{BB962C8B-B14F-4D97-AF65-F5344CB8AC3E}">
        <p14:creationId xmlns:p14="http://schemas.microsoft.com/office/powerpoint/2010/main" val="2672839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4F0DDC-9233-411E-BC4F-E32686928919}"/>
              </a:ext>
            </a:extLst>
          </p:cNvPr>
          <p:cNvPicPr>
            <a:picLocks noChangeAspect="1"/>
          </p:cNvPicPr>
          <p:nvPr/>
        </p:nvPicPr>
        <p:blipFill>
          <a:blip r:embed="rId2"/>
          <a:stretch>
            <a:fillRect/>
          </a:stretch>
        </p:blipFill>
        <p:spPr>
          <a:xfrm>
            <a:off x="275974" y="204537"/>
            <a:ext cx="4581525" cy="6096000"/>
          </a:xfrm>
          <a:prstGeom prst="rect">
            <a:avLst/>
          </a:prstGeom>
        </p:spPr>
      </p:pic>
      <p:pic>
        <p:nvPicPr>
          <p:cNvPr id="3" name="Picture 2">
            <a:extLst>
              <a:ext uri="{FF2B5EF4-FFF2-40B4-BE49-F238E27FC236}">
                <a16:creationId xmlns:a16="http://schemas.microsoft.com/office/drawing/2014/main" id="{87694160-7F3C-497E-A89A-EE7C8FBFBB91}"/>
              </a:ext>
            </a:extLst>
          </p:cNvPr>
          <p:cNvPicPr>
            <a:picLocks noChangeAspect="1"/>
          </p:cNvPicPr>
          <p:nvPr/>
        </p:nvPicPr>
        <p:blipFill>
          <a:blip r:embed="rId3"/>
          <a:stretch>
            <a:fillRect/>
          </a:stretch>
        </p:blipFill>
        <p:spPr>
          <a:xfrm>
            <a:off x="7334501" y="280737"/>
            <a:ext cx="4581525" cy="6096000"/>
          </a:xfrm>
          <a:prstGeom prst="rect">
            <a:avLst/>
          </a:prstGeom>
        </p:spPr>
      </p:pic>
      <p:sp>
        <p:nvSpPr>
          <p:cNvPr id="4" name="TextBox 3">
            <a:extLst>
              <a:ext uri="{FF2B5EF4-FFF2-40B4-BE49-F238E27FC236}">
                <a16:creationId xmlns:a16="http://schemas.microsoft.com/office/drawing/2014/main" id="{08183139-281B-4E70-A2BE-66925924F91B}"/>
              </a:ext>
            </a:extLst>
          </p:cNvPr>
          <p:cNvSpPr txBox="1"/>
          <p:nvPr/>
        </p:nvSpPr>
        <p:spPr>
          <a:xfrm>
            <a:off x="5117432" y="497305"/>
            <a:ext cx="1876926"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Photo 1: planting potatoes, I had some potatoes that had gone to seed so decided to  plant them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Photo 2: waiting patiently not just for the potatoes but for the flowers to grow that will hopefully attract some wildlife</a:t>
            </a:r>
          </a:p>
        </p:txBody>
      </p:sp>
    </p:spTree>
    <p:extLst>
      <p:ext uri="{BB962C8B-B14F-4D97-AF65-F5344CB8AC3E}">
        <p14:creationId xmlns:p14="http://schemas.microsoft.com/office/powerpoint/2010/main" val="3184139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D57C97-C2FC-4C03-B502-E16650AAB567}"/>
              </a:ext>
            </a:extLst>
          </p:cNvPr>
          <p:cNvPicPr>
            <a:picLocks noChangeAspect="1"/>
          </p:cNvPicPr>
          <p:nvPr/>
        </p:nvPicPr>
        <p:blipFill>
          <a:blip r:embed="rId2"/>
          <a:stretch>
            <a:fillRect/>
          </a:stretch>
        </p:blipFill>
        <p:spPr>
          <a:xfrm>
            <a:off x="561475" y="0"/>
            <a:ext cx="5132114" cy="7044503"/>
          </a:xfrm>
          <a:prstGeom prst="rect">
            <a:avLst/>
          </a:prstGeom>
        </p:spPr>
      </p:pic>
      <p:sp>
        <p:nvSpPr>
          <p:cNvPr id="3" name="TextBox 2">
            <a:extLst>
              <a:ext uri="{FF2B5EF4-FFF2-40B4-BE49-F238E27FC236}">
                <a16:creationId xmlns:a16="http://schemas.microsoft.com/office/drawing/2014/main" id="{433F46B3-E41E-4AB4-9B69-D3EB1A74B9E0}"/>
              </a:ext>
            </a:extLst>
          </p:cNvPr>
          <p:cNvSpPr txBox="1"/>
          <p:nvPr/>
        </p:nvSpPr>
        <p:spPr>
          <a:xfrm>
            <a:off x="6096000" y="770021"/>
            <a:ext cx="5261811" cy="3785652"/>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Here is a poem and animations I wrote/drew about a bumble bee and a child. I decided to write this poem as after exploring the woods and talking to my grandchildren, I was fascinated by how we may fear or love them. I was inspired by my childhood memories of how I removed my fear by visualising creatures as animated characters from story books. Hopefully this poem will help children become less afraid of the humble bumblebee</a:t>
            </a:r>
          </a:p>
        </p:txBody>
      </p:sp>
    </p:spTree>
    <p:extLst>
      <p:ext uri="{BB962C8B-B14F-4D97-AF65-F5344CB8AC3E}">
        <p14:creationId xmlns:p14="http://schemas.microsoft.com/office/powerpoint/2010/main" val="1238221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andelion clock">
            <a:extLst>
              <a:ext uri="{FF2B5EF4-FFF2-40B4-BE49-F238E27FC236}">
                <a16:creationId xmlns:a16="http://schemas.microsoft.com/office/drawing/2014/main" id="{F98378F9-DAFA-43A3-B126-DCB3DAE711F1}"/>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148201" y="571500"/>
            <a:ext cx="2147887" cy="28575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53D12544-3617-453A-A2AC-59DE38ED577C}"/>
              </a:ext>
            </a:extLst>
          </p:cNvPr>
          <p:cNvSpPr txBox="1"/>
          <p:nvPr/>
        </p:nvSpPr>
        <p:spPr>
          <a:xfrm>
            <a:off x="3465095" y="0"/>
            <a:ext cx="5622460" cy="4247317"/>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1: my great-grandson’s first experience of a dandelion clock (it’s 1 o'clock, its 2 o'clock). I took this little lad for a walk in a field and showed him a dandelion clock, the look on his face was priceless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a wine bottle and sauce bottle I turned in to a light and vase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3: my attempt to upcycle my old coffee table. My coffee table was old and scratched, </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B97836B-4A42-4A1C-BCF3-A9A7649B931B}"/>
              </a:ext>
            </a:extLst>
          </p:cNvPr>
          <p:cNvPicPr>
            <a:picLocks noChangeAspect="1"/>
          </p:cNvPicPr>
          <p:nvPr/>
        </p:nvPicPr>
        <p:blipFill>
          <a:blip r:embed="rId3"/>
          <a:stretch>
            <a:fillRect/>
          </a:stretch>
        </p:blipFill>
        <p:spPr>
          <a:xfrm>
            <a:off x="8947902" y="571500"/>
            <a:ext cx="2377646" cy="3090940"/>
          </a:xfrm>
          <a:prstGeom prst="rect">
            <a:avLst/>
          </a:prstGeom>
        </p:spPr>
      </p:pic>
      <p:pic>
        <p:nvPicPr>
          <p:cNvPr id="2" name="Picture 1">
            <a:extLst>
              <a:ext uri="{FF2B5EF4-FFF2-40B4-BE49-F238E27FC236}">
                <a16:creationId xmlns:a16="http://schemas.microsoft.com/office/drawing/2014/main" id="{F1A6115E-EDFE-47D3-929A-A4C9AE604C48}"/>
              </a:ext>
            </a:extLst>
          </p:cNvPr>
          <p:cNvPicPr>
            <a:picLocks noChangeAspect="1"/>
          </p:cNvPicPr>
          <p:nvPr/>
        </p:nvPicPr>
        <p:blipFill>
          <a:blip r:embed="rId4"/>
          <a:stretch>
            <a:fillRect/>
          </a:stretch>
        </p:blipFill>
        <p:spPr>
          <a:xfrm>
            <a:off x="4154905" y="4061011"/>
            <a:ext cx="3657600" cy="2796989"/>
          </a:xfrm>
          <a:prstGeom prst="rect">
            <a:avLst/>
          </a:prstGeom>
        </p:spPr>
      </p:pic>
    </p:spTree>
    <p:extLst>
      <p:ext uri="{BB962C8B-B14F-4D97-AF65-F5344CB8AC3E}">
        <p14:creationId xmlns:p14="http://schemas.microsoft.com/office/powerpoint/2010/main" val="1683760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abinet, indoor, wooden, sitting&#10;&#10;Description automatically generated">
            <a:extLst>
              <a:ext uri="{FF2B5EF4-FFF2-40B4-BE49-F238E27FC236}">
                <a16:creationId xmlns:a16="http://schemas.microsoft.com/office/drawing/2014/main" id="{E283B8FA-9485-4039-9600-D24D10082E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33850" y="1466349"/>
            <a:ext cx="4447674" cy="3335756"/>
          </a:xfrm>
          <a:prstGeom prst="rect">
            <a:avLst/>
          </a:prstGeom>
        </p:spPr>
      </p:pic>
      <p:pic>
        <p:nvPicPr>
          <p:cNvPr id="5" name="Picture 4" descr="A picture containing sitting, white, brown, cat&#10;&#10;Description automatically generated">
            <a:extLst>
              <a:ext uri="{FF2B5EF4-FFF2-40B4-BE49-F238E27FC236}">
                <a16:creationId xmlns:a16="http://schemas.microsoft.com/office/drawing/2014/main" id="{2AA3F215-9060-469D-8FE2-B5A3B4A1C7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7610478" y="1466347"/>
            <a:ext cx="4447676" cy="3335757"/>
          </a:xfrm>
          <a:prstGeom prst="rect">
            <a:avLst/>
          </a:prstGeom>
        </p:spPr>
      </p:pic>
      <p:sp>
        <p:nvSpPr>
          <p:cNvPr id="6" name="TextBox 5">
            <a:extLst>
              <a:ext uri="{FF2B5EF4-FFF2-40B4-BE49-F238E27FC236}">
                <a16:creationId xmlns:a16="http://schemas.microsoft.com/office/drawing/2014/main" id="{C5790F2C-4152-474B-BC94-9E8A7EFA2940}"/>
              </a:ext>
            </a:extLst>
          </p:cNvPr>
          <p:cNvSpPr txBox="1"/>
          <p:nvPr/>
        </p:nvSpPr>
        <p:spPr>
          <a:xfrm>
            <a:off x="4203032" y="35095"/>
            <a:ext cx="3801979" cy="563231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Last but not least, I did the John Muirs award during lockdown and had some family birthdays coming up. I could not go shopping so decided to make presents instead. After seeing the reaction on receiving these, I will try and consider homemade gifts in the future</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1: Harry the hedgehog, Harry is made out of a book I would normally give to a charity shop. His hat is knitted and his eyes and nose are buttons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Photo 2: hanging love hearts. These were made out of twigs I collected and a cornflake box to stick them on</a:t>
            </a:r>
          </a:p>
        </p:txBody>
      </p:sp>
      <p:sp>
        <p:nvSpPr>
          <p:cNvPr id="7" name="TextBox 6">
            <a:extLst>
              <a:ext uri="{FF2B5EF4-FFF2-40B4-BE49-F238E27FC236}">
                <a16:creationId xmlns:a16="http://schemas.microsoft.com/office/drawing/2014/main" id="{9E759C38-985B-44E7-99E0-5A4B7D12A958}"/>
              </a:ext>
            </a:extLst>
          </p:cNvPr>
          <p:cNvSpPr txBox="1"/>
          <p:nvPr/>
        </p:nvSpPr>
        <p:spPr>
          <a:xfrm>
            <a:off x="128336" y="5807242"/>
            <a:ext cx="12063664"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 hope you enjoyed my digital </a:t>
            </a:r>
            <a:r>
              <a:rPr lang="en-GB" sz="2000" b="1">
                <a:latin typeface="Arial" panose="020B0604020202020204" pitchFamily="34" charset="0"/>
                <a:cs typeface="Arial" panose="020B0604020202020204" pitchFamily="34" charset="0"/>
              </a:rPr>
              <a:t>photo album. </a:t>
            </a:r>
            <a:r>
              <a:rPr lang="en-GB" sz="2000" b="1" dirty="0">
                <a:latin typeface="Arial" panose="020B0604020202020204" pitchFamily="34" charset="0"/>
                <a:cs typeface="Arial" panose="020B0604020202020204" pitchFamily="34" charset="0"/>
              </a:rPr>
              <a:t>I have  had pleasure spending time creating it and rekindling my love for nature. I will use these experiences to consider sustainability and sustainable development and continue discovering, exploring, conserving and sharing.</a:t>
            </a:r>
          </a:p>
        </p:txBody>
      </p:sp>
    </p:spTree>
    <p:extLst>
      <p:ext uri="{BB962C8B-B14F-4D97-AF65-F5344CB8AC3E}">
        <p14:creationId xmlns:p14="http://schemas.microsoft.com/office/powerpoint/2010/main" val="3255552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733</TotalTime>
  <Words>2464</Words>
  <Application>Microsoft Office PowerPoint</Application>
  <PresentationFormat>Widescreen</PresentationFormat>
  <Paragraphs>180</Paragraphs>
  <Slides>20</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Digital Photo Album  John Muir Award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Photo Album</dc:title>
  <dc:creator>Sarah Knight</dc:creator>
  <cp:lastModifiedBy>Sarah Knight</cp:lastModifiedBy>
  <cp:revision>150</cp:revision>
  <dcterms:created xsi:type="dcterms:W3CDTF">2020-05-22T09:04:25Z</dcterms:created>
  <dcterms:modified xsi:type="dcterms:W3CDTF">2020-06-12T16:55:42Z</dcterms:modified>
</cp:coreProperties>
</file>