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8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2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775B9-A230-4917-B1EC-E66DF9E2B1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83137A-9A3F-4186-9D10-E3AFBC085E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F7065-CA62-4AD5-BE9A-4A67EE593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32C80-24D4-440A-AF61-606FB91E1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A5CC5-D42F-4EAB-A50F-1A211D98E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07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829B-AA30-4BBB-8691-E46D79283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C89E2-1E38-469A-9385-84784C432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A368F-162C-4903-9F3F-536DE40C3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87F04-1111-48D9-81E0-40E68D476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99CC5-6F56-4AA5-9B85-47031367B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317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367BA-09BC-4C73-BA23-0BA2D119E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2CBB2-23A5-4727-B891-51B78EEEF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51386-09FD-4E3D-8837-84FAC2175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AEFCD-CF4C-4C85-844D-2CD2555F6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B28025-8622-4598-9E30-06B56CE0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828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EA665-CAE2-4E1A-8303-2976D1707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3959A-E960-4D87-B195-CA79894E6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3A6005-B1D6-4471-9607-29E2EBD9A9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12308-0BAF-41C0-8DD9-DD4C2A38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B8FEBB-B416-4DB4-BBB6-0BB02EB4F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0B1C4-7424-40D7-B9B0-592C71F09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64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0A51-ED8C-4429-81FF-35964DBB2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25CECB-C46E-4D84-96DF-345F1DD53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95352A-54FA-470F-B54A-D66A4D5D47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3B452C-0F91-4391-BF85-7F5AA666FF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EBC9A4-3397-4CFB-B7DE-65C022CDA2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0ECA5F-1500-4394-9130-FB3EC6769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0496DE-690F-41DF-BCC3-48D15686F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B89F67-77B3-475D-9F2E-195FF390A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262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2A2CE-DDD9-4A12-B55E-C1FBEC3C3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7DF7A9-C5A8-4248-B37D-56127364F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E367AE-83C6-47F8-8CD1-BF6212BB3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D54D00-310A-4914-AE1B-7AB7F69F7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33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F250DF-1DC2-49C1-B358-7C2AACE5F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3D898A-376A-4E85-AEA7-26417F83D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EEACA-2364-40BD-A12D-E45021CED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36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77305-551A-400A-9199-EB899597F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364A2-C9D3-4324-86B3-8503B936B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505AE8-BA7C-4280-A7B4-F88BF60F78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A3D261-0C59-4257-927B-6D2BFAFF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71A5BF-CA8C-4751-AFA2-7279D843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C273D1-791B-4069-8B84-1502F5C95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90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0D89D-4D25-46BA-A23B-FCDFEA08A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7C1D3-A2D4-4937-AB00-ED56EC133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949BB-84F2-4D6A-A81E-6F460ADA24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C90D6-7949-42C3-A173-F7111675F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4CD1A-6A08-4AB6-9E62-F02760285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4E6A09-D022-4201-91D3-6324EE75F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23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641F9-14CC-4876-98CD-C61A0029B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94A2FB-9211-4DDF-AE82-D1C194F8E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B3ECE-6CB6-42AA-82A9-4B0DEAA03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B463B-057F-43ED-AC5B-C9A992528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6B0E5-C6B5-4E29-A3FF-7D941352A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603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C513B0-9BB7-4E2A-9022-62A3815202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91D0A-C9CA-4447-9B18-DC9E1B9684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07E434-953E-47DE-B13E-0C0C1566F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404C8-91D4-45C9-9D7D-F491C0830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EDF51-C22D-4CE3-B84F-CA6B4B5BD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6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35BE74-A573-4372-81BE-579FA753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8B5A5-801E-485F-A8FE-EF45A6164C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1F7E1-5D14-4523-865B-4A71B736A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39FAE-D5E1-47C4-A920-048C7C771FF8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12C0D-88BE-4A1C-8165-A8A9B3A53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A6723-E5D5-49FF-98D0-5362236D2D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8081F-B60E-4D13-8537-5D944D056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62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6D8F7-7E7B-4355-BD7B-6097478FAE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Group Activity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3A08A8-6F14-4684-8EA0-538A3BCD82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Simin</a:t>
            </a:r>
            <a:r>
              <a:rPr lang="en-US" dirty="0"/>
              <a:t>, </a:t>
            </a:r>
            <a:r>
              <a:rPr lang="en-US" dirty="0" err="1"/>
              <a:t>Jeba</a:t>
            </a:r>
            <a:r>
              <a:rPr lang="en-US" dirty="0"/>
              <a:t>, Pricilla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716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164F7-E70C-41D3-BE05-828D1A182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Topic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B1021-82CC-4E43-A9AE-3A99F56CF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400" dirty="0">
                <a:latin typeface="Aptos"/>
                <a:ea typeface="Aptos"/>
                <a:cs typeface="Times New Roman" panose="02020603050405020304" pitchFamily="18" charset="0"/>
              </a:rPr>
              <a:t>Impact of Learning Environment</a:t>
            </a:r>
            <a:r>
              <a:rPr lang="en-GB" sz="4400" dirty="0">
                <a:effectLst/>
                <a:latin typeface="Aptos"/>
                <a:ea typeface="Aptos"/>
                <a:cs typeface="Times New Roman" panose="02020603050405020304" pitchFamily="18" charset="0"/>
              </a:rPr>
              <a:t> on the  engagement </a:t>
            </a:r>
            <a:r>
              <a:rPr lang="en-GB" sz="4400" dirty="0">
                <a:latin typeface="Aptos"/>
                <a:ea typeface="Aptos"/>
                <a:cs typeface="Times New Roman" panose="02020603050405020304" pitchFamily="18" charset="0"/>
              </a:rPr>
              <a:t>of Gen Z Health Science students in</a:t>
            </a:r>
            <a:r>
              <a:rPr lang="en-GB" sz="4400" dirty="0">
                <a:effectLst/>
                <a:latin typeface="Aptos"/>
                <a:ea typeface="Aptos"/>
                <a:cs typeface="Times New Roman" panose="02020603050405020304" pitchFamily="18" charset="0"/>
              </a:rPr>
              <a:t> Private institutes in Bangladesh</a:t>
            </a:r>
          </a:p>
          <a:p>
            <a:pPr marL="0" indent="0" algn="ctr">
              <a:buNone/>
            </a:pPr>
            <a:endParaRPr lang="en-GB" sz="4400" dirty="0"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400" dirty="0">
                <a:effectLst/>
                <a:latin typeface="Aptos"/>
                <a:ea typeface="Aptos"/>
                <a:cs typeface="Times New Roman" panose="02020603050405020304" pitchFamily="18" charset="0"/>
              </a:rPr>
              <a:t>IV – Learning Environment</a:t>
            </a:r>
          </a:p>
          <a:p>
            <a:pPr marL="0" indent="0">
              <a:buNone/>
            </a:pPr>
            <a:r>
              <a:rPr lang="en-GB" sz="4400" dirty="0">
                <a:latin typeface="Aptos"/>
                <a:ea typeface="Aptos"/>
                <a:cs typeface="Times New Roman" panose="02020603050405020304" pitchFamily="18" charset="0"/>
              </a:rPr>
              <a:t>DV – Behavioural Engagement / Emotional Engagement</a:t>
            </a:r>
            <a:endParaRPr lang="en-GB" sz="44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61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BB470-F25E-405F-8AC1-219D5CB5A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9711"/>
            <a:ext cx="10515600" cy="1325563"/>
          </a:xfrm>
        </p:spPr>
        <p:txBody>
          <a:bodyPr/>
          <a:lstStyle/>
          <a:p>
            <a:r>
              <a:rPr lang="en-US" b="1" dirty="0"/>
              <a:t>Objectives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AED7B-33E4-4201-8EA1-8E4D4CE09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buFont typeface="+mj-lt"/>
              <a:buAutoNum type="romanLcPeriod"/>
            </a:pPr>
            <a:r>
              <a:rPr lang="en-GB" sz="3200" dirty="0">
                <a:effectLst/>
                <a:latin typeface="Aptos"/>
                <a:ea typeface="Aptos"/>
                <a:cs typeface="Times New Roman" panose="02020603050405020304" pitchFamily="18" charset="0"/>
              </a:rPr>
              <a:t>To measure the overall level of academic engagement among Gen Z students studying health science in private sector institutions in Bangladesh.</a:t>
            </a:r>
          </a:p>
          <a:p>
            <a:pPr marL="342900" lvl="0" indent="-342900">
              <a:lnSpc>
                <a:spcPct val="115000"/>
              </a:lnSpc>
              <a:buFont typeface="+mj-lt"/>
              <a:buAutoNum type="romanLcPeriod"/>
            </a:pPr>
            <a:r>
              <a:rPr lang="en-GB" sz="3200" dirty="0">
                <a:effectLst/>
                <a:latin typeface="Aptos"/>
                <a:ea typeface="Aptos"/>
                <a:cs typeface="Times New Roman" panose="02020603050405020304" pitchFamily="18" charset="0"/>
              </a:rPr>
              <a:t>To identify key factors influencing Gen z students’ engagement in health science education.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romanLcPeriod"/>
            </a:pPr>
            <a:r>
              <a:rPr lang="en-GB" sz="3200" dirty="0">
                <a:effectLst/>
                <a:latin typeface="Aptos"/>
                <a:ea typeface="Aptos"/>
                <a:cs typeface="Times New Roman" panose="02020603050405020304" pitchFamily="18" charset="0"/>
              </a:rPr>
              <a:t>To examine the relationship between teaching methods and student engagement in health science programs.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3712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08ABC-E78B-4995-9DCC-B14DF9104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Questions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DCC99-1125-41B0-A87C-010E60C03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RQ 1: What is the level of academic engagement among Gen Z students enrolled in health science programmes at private sector institutes in Bangladesh?</a:t>
            </a:r>
          </a:p>
          <a:p>
            <a:endParaRPr lang="en-US" dirty="0"/>
          </a:p>
          <a:p>
            <a:r>
              <a:rPr lang="en-US" dirty="0"/>
              <a:t>RQ 2: What factors significantly influence the academic engagement of Gen Z health science students in private sector institutes?</a:t>
            </a:r>
          </a:p>
          <a:p>
            <a:endParaRPr lang="en-US" dirty="0"/>
          </a:p>
          <a:p>
            <a:r>
              <a:rPr lang="en-US" dirty="0"/>
              <a:t>RQ 3: Is there significant relationship between students’ demographic characteristics and their level of academic engagement?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998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40A18-0628-4FE8-BAD4-E87B678BB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Population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5E817-5355-4A27-98D4-6C40FC2BC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Students in all the private sector universities following the programmes related to medicine, nursing, psychology, pharmacy and microbiology.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465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E5ABC-5149-43FC-AD36-750EBDF0D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6665"/>
          </a:xfrm>
        </p:spPr>
        <p:txBody>
          <a:bodyPr/>
          <a:lstStyle/>
          <a:p>
            <a:r>
              <a:rPr lang="en-US" dirty="0"/>
              <a:t>Sampling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3B369-9FF0-419A-8BDA-E502EF4BD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4029"/>
            <a:ext cx="10515600" cy="529884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Sampling Technique - Non-probability sampling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Specifically: </a:t>
            </a:r>
            <a:r>
              <a:rPr lang="en-GB" b="1" dirty="0"/>
              <a:t>Convenience sampling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Participants were selected based on accessibility and willingness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random selection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formal stratification (e.g., by private/public university or discipline)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Sample Characteristics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Sample size:</a:t>
            </a:r>
            <a:r>
              <a:rPr lang="en-GB" dirty="0"/>
              <a:t> 400 university students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Age range largely within </a:t>
            </a:r>
            <a:r>
              <a:rPr lang="en-GB" b="1" dirty="0"/>
              <a:t>Gen Z (18–25+)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Includes students from American International University - Bangladesh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930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1F32F-6275-46EF-A555-0B2AFC74D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632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Theories</a:t>
            </a:r>
          </a:p>
          <a:p>
            <a:r>
              <a:rPr lang="en-US" b="1" dirty="0"/>
              <a:t>Students Engagement Theory</a:t>
            </a:r>
            <a:r>
              <a:rPr lang="en-US" dirty="0"/>
              <a:t>, developed by Alexander </a:t>
            </a:r>
            <a:r>
              <a:rPr lang="en-US" dirty="0" err="1"/>
              <a:t>Astin</a:t>
            </a:r>
            <a:endParaRPr lang="en-US" dirty="0"/>
          </a:p>
          <a:p>
            <a:r>
              <a:rPr lang="en-US" dirty="0"/>
              <a:t>It explains that student learning and development depend on the quality of the engagement. </a:t>
            </a:r>
          </a:p>
          <a:p>
            <a:endParaRPr lang="en-US" dirty="0"/>
          </a:p>
          <a:p>
            <a:r>
              <a:rPr lang="en-US" b="1" dirty="0"/>
              <a:t>Alternative Strong Theory</a:t>
            </a:r>
            <a:r>
              <a:rPr lang="en-US" dirty="0"/>
              <a:t>, developed by Lev Vygotsky</a:t>
            </a:r>
          </a:p>
          <a:p>
            <a:r>
              <a:rPr lang="en-US" dirty="0"/>
              <a:t>Most relevant in social constructionism theory and it emphasize the importance of social interaction and learning environment. 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A5495B-A10B-45FC-8219-DA8017EA8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4945"/>
          </a:xfrm>
        </p:spPr>
        <p:txBody>
          <a:bodyPr/>
          <a:lstStyle/>
          <a:p>
            <a:r>
              <a:rPr lang="en-US" dirty="0"/>
              <a:t>Conceptual Framework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193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C1858-2ECB-4C30-82FE-0AD79CB19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Conceptual Framework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7DDEDCA-3651-4374-A8AC-E6570295B9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496" y="1853905"/>
            <a:ext cx="6829978" cy="455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436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B30DA-31CC-420C-8C69-BA597DFBF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6409"/>
          </a:xfrm>
        </p:spPr>
        <p:txBody>
          <a:bodyPr>
            <a:normAutofit fontScale="90000"/>
          </a:bodyPr>
          <a:lstStyle/>
          <a:p>
            <a:r>
              <a:rPr lang="en-US" dirty="0"/>
              <a:t>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0216C-1086-4E75-A097-53F2A4ED2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64" y="1099761"/>
            <a:ext cx="10515600" cy="5244478"/>
          </a:xfrm>
        </p:spPr>
        <p:txBody>
          <a:bodyPr>
            <a:normAutofit fontScale="925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Categorical Questions (No order, just category)</a:t>
            </a:r>
          </a:p>
          <a:p>
            <a:pPr marL="0" indent="0" algn="l">
              <a:buNone/>
            </a:pPr>
            <a:endParaRPr lang="en-GB" b="1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1. What is your gender?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Male • Female • Prefer not to say</a:t>
            </a:r>
          </a:p>
          <a:p>
            <a:pPr marL="0" indent="0" algn="l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2. What is your program of study?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Nursing • Public Health • Pharmacy • Medical Technology • Other</a:t>
            </a:r>
          </a:p>
          <a:p>
            <a:pPr algn="l"/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3. Type of institution: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Private university • Private medical college • Private training institute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241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D97D9-9D12-4DBF-904E-8271C640F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0104"/>
          </a:xfrm>
        </p:spPr>
        <p:txBody>
          <a:bodyPr/>
          <a:lstStyle/>
          <a:p>
            <a:r>
              <a:rPr lang="en-US" dirty="0"/>
              <a:t>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B423-22F9-46C0-9CC2-C6DB8C559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530" y="1146894"/>
            <a:ext cx="10515600" cy="5046516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Ordinal Questions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(Has order like low → high)</a:t>
            </a:r>
          </a:p>
          <a:p>
            <a:pPr marL="0" indent="0" algn="l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4. How would you rate your leader’s communication style?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Very poor  • Poor  • Average • Good • Very good</a:t>
            </a:r>
          </a:p>
          <a:p>
            <a:pPr marL="0" indent="0" algn="l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5.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How engaged do you feel in your academic activities?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Very low • Low  • Moderate • High • Very high</a:t>
            </a:r>
          </a:p>
          <a:p>
            <a:pPr marL="0" indent="0" algn="l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6.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How often does your leader motivate students?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Never  • Rarely  • Sometimes  • Often   • Very often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581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51B59-D96B-4412-8E82-389D6AF83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5518"/>
          </a:xfrm>
        </p:spPr>
        <p:txBody>
          <a:bodyPr/>
          <a:lstStyle/>
          <a:p>
            <a:r>
              <a:rPr lang="en-US" dirty="0"/>
              <a:t>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4B21E-0547-4273-977D-FB0018BB6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619568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Interval Questions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(Strongly disagree → strongly agree)</a:t>
            </a:r>
          </a:p>
          <a:p>
            <a:pPr marL="0" indent="0" algn="l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7.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My institution provides a supportive leadership environment.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Strongly disagree   • Disagree  • Neutral   • Agree  • Strongly agree</a:t>
            </a:r>
          </a:p>
          <a:p>
            <a:pPr marL="0" indent="0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8.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Leadership positively influences my academic engagement.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Strongly disagree  • Disagree    • Neutral    • Agree    • Strongly agree</a:t>
            </a: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9.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I feel encouraged by my institutional leaders.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Strongly disagree  • Disagree   • Neutral   • Agree  • Strongly agree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625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28C77-730F-4626-8CDC-6183863DE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2397"/>
          </a:xfrm>
        </p:spPr>
        <p:txBody>
          <a:bodyPr>
            <a:normAutofit fontScale="90000"/>
          </a:bodyPr>
          <a:lstStyle/>
          <a:p>
            <a:r>
              <a:rPr lang="en-US" dirty="0"/>
              <a:t>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764E-F326-426A-B777-874AD913C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32" y="1253330"/>
            <a:ext cx="10515600" cy="4751543"/>
          </a:xfrm>
        </p:spPr>
        <p:txBody>
          <a:bodyPr/>
          <a:lstStyle/>
          <a:p>
            <a:pPr marL="0" indent="0" algn="l">
              <a:buNone/>
            </a:pPr>
            <a:r>
              <a:rPr lang="en-GB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Ratio Questions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(Real numbers, can be zero)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10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How many hours per week do you spend on academic activities?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……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hours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11. How many leadership meetings or sessions have you attended this semester?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___number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12. How many years have you studied in this institution?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___ years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790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572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Office Theme</vt:lpstr>
      <vt:lpstr>Group Activity </vt:lpstr>
      <vt:lpstr>Topic</vt:lpstr>
      <vt:lpstr>Objectives</vt:lpstr>
      <vt:lpstr>Research Questions</vt:lpstr>
      <vt:lpstr>Population</vt:lpstr>
      <vt:lpstr>Sampling Design</vt:lpstr>
      <vt:lpstr>Conceptual Framework </vt:lpstr>
      <vt:lpstr>Conceptual Framework</vt:lpstr>
      <vt:lpstr>Questionnaire</vt:lpstr>
      <vt:lpstr>Questionnaire</vt:lpstr>
      <vt:lpstr>Questionnaire</vt:lpstr>
      <vt:lpstr>Questionnaire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Activity</dc:title>
  <dc:creator>pricilla moses</dc:creator>
  <cp:lastModifiedBy>Helen Lee</cp:lastModifiedBy>
  <cp:revision>5</cp:revision>
  <dcterms:created xsi:type="dcterms:W3CDTF">2026-02-11T12:35:51Z</dcterms:created>
  <dcterms:modified xsi:type="dcterms:W3CDTF">2026-02-24T11:29:24Z</dcterms:modified>
</cp:coreProperties>
</file>