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5119350" cy="10691813"/>
  <p:notesSz cx="10691813" cy="1511935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F5C62C0-4783-4807-A45E-F67CDFE4B19C}" v="80" dt="2026-07-04T00:42:49.5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773" autoAdjust="0"/>
  </p:normalViewPr>
  <p:slideViewPr>
    <p:cSldViewPr snapToGrid="0" snapToObjects="1">
      <p:cViewPr>
        <p:scale>
          <a:sx n="95" d="100"/>
          <a:sy n="95" d="100"/>
        </p:scale>
        <p:origin x="-1454" y="-30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c:style val="2"/>
  <c:chart>
    <c:title>
      <c:tx>
        <c:rich>
          <a:bodyPr/>
          <a:lstStyle/>
          <a:p>
            <a:pPr>
              <a:defRPr sz="750" b="0" i="0" u="none" strike="noStrike">
                <a:solidFill>
                  <a:srgbClr val="1E6B7A"/>
                </a:solidFill>
                <a:latin typeface="Arial"/>
              </a:defRPr>
            </a:pPr>
            <a:r>
              <a:rPr lang="en-US" sz="750" b="0" i="0" u="none" strike="noStrike">
                <a:solidFill>
                  <a:srgbClr val="1E6B7A"/>
                </a:solidFill>
                <a:latin typeface="Arial"/>
              </a:rPr>
              <a:t>UK Glaucoma Cases — Historical &amp; Projected Growth</a:t>
            </a:r>
          </a:p>
        </c:rich>
      </c:tx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UK Cases (millions)</c:v>
                </c:pt>
              </c:strCache>
            </c:strRef>
          </c:tx>
          <c:spPr>
            <a:solidFill>
              <a:srgbClr val="1E6B7A"/>
            </a:solidFill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988A-45C9-8C76-781CC1846A7D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988A-45C9-8C76-781CC1846A7D}"/>
              </c:ext>
            </c:extLst>
          </c:dPt>
          <c:dPt>
            <c:idx val="2"/>
            <c:invertIfNegative val="0"/>
            <c:bubble3D val="0"/>
            <c:spPr>
              <a:solidFill>
                <a:srgbClr val="B8962E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5-988A-45C9-8C76-781CC1846A7D}"/>
              </c:ext>
            </c:extLst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700" b="0" i="0" u="none" strike="noStrike">
                    <a:solidFill>
                      <a:srgbClr val="FFFFFF"/>
                    </a:solidFill>
                    <a:latin typeface="Arial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2022 (~700K est.)</c:v>
                </c:pt>
                <c:pt idx="1">
                  <c:v>2026 (1.02M current)</c:v>
                </c:pt>
                <c:pt idx="2">
                  <c:v>2060 (1.6M+ proj.)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0.7</c:v>
                </c:pt>
                <c:pt idx="1">
                  <c:v>1.02</c:v>
                </c:pt>
                <c:pt idx="2">
                  <c:v>1.6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88A-45C9-8C76-781CC1846A7D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650" b="0" i="0" u="none" strike="noStrike">
                <a:solidFill>
                  <a:srgbClr val="333333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b"/>
        <c:majorGridlines>
          <c:spPr>
            <a:ln w="6350" cap="flat">
              <a:solidFill>
                <a:srgbClr val="E2E8F0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650" b="0" i="0" u="none" strike="noStrike">
                <a:solidFill>
                  <a:srgbClr val="333333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solidFill>
      <a:srgbClr val="EBF0F5"/>
    </a:solidFill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6906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who.int/news-room/fact-sheets/detail/blindness-and-visual-impairment" TargetMode="External"/><Relationship Id="rId5" Type="http://schemas.openxmlformats.org/officeDocument/2006/relationships/hyperlink" Target="https://www.nice.org.uk/guidance/ng8" TargetMode="External"/><Relationship Id="rId4" Type="http://schemas.openxmlformats.org/officeDocument/2006/relationships/hyperlink" Target="https://www.focuseyecentre.co.uk/information-about-glaucom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5119604" cy="960120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0" y="960120"/>
            <a:ext cx="15119604" cy="36576"/>
          </a:xfrm>
          <a:prstGeom prst="rect">
            <a:avLst/>
          </a:prstGeom>
          <a:solidFill>
            <a:srgbClr val="B8962E"/>
          </a:solidFill>
          <a:ln w="12700">
            <a:solidFill>
              <a:srgbClr val="B8962E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320040" y="64008"/>
            <a:ext cx="97840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Exploring the Impact of Socioeconomic Factors and Health Literacy on Glaucoma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5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Medication Adherence in Adults Aged 60 and Over in the United Kingdom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320040" y="713232"/>
            <a:ext cx="97840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kern="0" spc="40" dirty="0">
                <a:solidFill>
                  <a:srgbClr val="8AADCC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LCHS7008 — Practice-Based Research  ·  MSc Public Health and Social Care in Practice</a:t>
            </a:r>
            <a:endParaRPr lang="en-US" sz="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10561320" y="54864"/>
            <a:ext cx="42976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38000"/>
              </a:lnSpc>
              <a:buNone/>
            </a:pPr>
            <a:r>
              <a:rPr lang="en-US" sz="750" b="1" dirty="0">
                <a:solidFill>
                  <a:srgbClr val="FFFFFF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Student: </a:t>
            </a:r>
            <a:r>
              <a:rPr lang="en-US" sz="750" dirty="0">
                <a:solidFill>
                  <a:srgbClr val="B0C9E0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Rizwana</a:t>
            </a:r>
            <a:endParaRPr lang="en-US" sz="7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lnSpc>
                <a:spcPct val="138000"/>
              </a:lnSpc>
              <a:buNone/>
            </a:pPr>
            <a:r>
              <a:rPr lang="en-US" sz="750" b="1" dirty="0">
                <a:solidFill>
                  <a:srgbClr val="FFFFFF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Student No: </a:t>
            </a:r>
            <a:r>
              <a:rPr lang="en-US" sz="750" dirty="0">
                <a:solidFill>
                  <a:srgbClr val="B0C9E0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2521764</a:t>
            </a:r>
            <a:endParaRPr lang="en-US" sz="7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lnSpc>
                <a:spcPct val="138000"/>
              </a:lnSpc>
              <a:buNone/>
            </a:pPr>
            <a:r>
              <a:rPr lang="en-US" sz="750" b="1" dirty="0">
                <a:solidFill>
                  <a:srgbClr val="FFFFFF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Email: </a:t>
            </a:r>
            <a:r>
              <a:rPr lang="en-US" sz="750" dirty="0">
                <a:solidFill>
                  <a:srgbClr val="B0C9E0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2521764@student.uwtsd.ac.uk</a:t>
            </a:r>
            <a:endParaRPr lang="en-US" sz="7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lnSpc>
                <a:spcPct val="138000"/>
              </a:lnSpc>
              <a:buNone/>
            </a:pPr>
            <a:r>
              <a:rPr lang="en-US" sz="750" b="1" dirty="0">
                <a:solidFill>
                  <a:srgbClr val="FFFFFF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Lecturer: </a:t>
            </a:r>
            <a:r>
              <a:rPr lang="en-US" sz="750" dirty="0">
                <a:solidFill>
                  <a:srgbClr val="B0C9E0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Diola Bijhout</a:t>
            </a:r>
            <a:endParaRPr lang="en-US" sz="7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lnSpc>
                <a:spcPct val="138000"/>
              </a:lnSpc>
              <a:buNone/>
            </a:pPr>
            <a:r>
              <a:rPr lang="en-US" sz="750" b="1" dirty="0">
                <a:solidFill>
                  <a:srgbClr val="FFFFFF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Programme: </a:t>
            </a:r>
            <a:r>
              <a:rPr lang="en-US" sz="750" dirty="0">
                <a:solidFill>
                  <a:srgbClr val="B0C9E0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MSc Public Health &amp; Social Care in Practice</a:t>
            </a:r>
            <a:endParaRPr lang="en-US" sz="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029200" y="1060704"/>
            <a:ext cx="0" cy="9043416"/>
          </a:xfrm>
          <a:prstGeom prst="line">
            <a:avLst/>
          </a:prstGeom>
          <a:noFill/>
          <a:ln w="9525">
            <a:solidFill>
              <a:srgbClr val="C5D2DF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9829800" y="1060704"/>
            <a:ext cx="0" cy="9043416"/>
          </a:xfrm>
          <a:prstGeom prst="line">
            <a:avLst/>
          </a:prstGeom>
          <a:noFill/>
          <a:ln w="9525">
            <a:solidFill>
              <a:srgbClr val="C5D2DF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274320" y="1060704"/>
            <a:ext cx="4709160" cy="237744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274320" y="1060704"/>
            <a:ext cx="64008" cy="237744"/>
          </a:xfrm>
          <a:prstGeom prst="rect">
            <a:avLst/>
          </a:prstGeom>
          <a:solidFill>
            <a:srgbClr val="B8962E"/>
          </a:solidFill>
          <a:ln w="12700">
            <a:solidFill>
              <a:srgbClr val="B8962E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374904" y="1060704"/>
            <a:ext cx="459028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60" dirty="0">
                <a:solidFill>
                  <a:srgbClr val="FFFFFF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PREVALENCE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274320" y="1408176"/>
            <a:ext cx="4709160" cy="1078992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274320" y="1408176"/>
            <a:ext cx="82296" cy="1078992"/>
          </a:xfrm>
          <a:prstGeom prst="rect">
            <a:avLst/>
          </a:prstGeom>
          <a:solidFill>
            <a:srgbClr val="B8962E"/>
          </a:solidFill>
          <a:ln w="12700">
            <a:solidFill>
              <a:srgbClr val="B8962E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402336" y="1463040"/>
            <a:ext cx="454456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D4AA40"/>
                </a:solidFill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1,019,629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393192" y="1853745"/>
            <a:ext cx="4544568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30000"/>
              </a:lnSpc>
              <a:buNone/>
            </a:pPr>
            <a:r>
              <a:rPr lang="en-US" sz="800" dirty="0">
                <a:solidFill>
                  <a:srgbClr val="B0C9E0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Estimated UK adults aged 40+ currently living with glaucoma — nearly </a:t>
            </a:r>
            <a:r>
              <a:rPr lang="en-US" sz="800" b="1" dirty="0">
                <a:solidFill>
                  <a:srgbClr val="D4AA40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50% higher</a:t>
            </a:r>
            <a:r>
              <a:rPr lang="en-US" sz="800" dirty="0">
                <a:solidFill>
                  <a:srgbClr val="B0C9E0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than previously reported.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sz="800" dirty="0">
                <a:solidFill>
                  <a:srgbClr val="B0C9E0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Projected to reach 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sz="800" b="1" dirty="0">
                <a:solidFill>
                  <a:srgbClr val="D4AA40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1.6 million by 2060.</a:t>
            </a:r>
            <a:r>
              <a:rPr lang="en-US" sz="800" dirty="0">
                <a:solidFill>
                  <a:srgbClr val="B0C9E0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 Sources: Meliante et al. (2026); UCL (2026)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274320" y="2606040"/>
            <a:ext cx="1545336" cy="841248"/>
          </a:xfrm>
          <a:prstGeom prst="rect">
            <a:avLst/>
          </a:prstGeom>
          <a:solidFill>
            <a:srgbClr val="EBF0F5"/>
          </a:solidFill>
          <a:ln w="12700">
            <a:solidFill>
              <a:srgbClr val="EBF0F5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274320" y="2606040"/>
            <a:ext cx="1545336" cy="36576"/>
          </a:xfrm>
          <a:prstGeom prst="rect">
            <a:avLst/>
          </a:prstGeom>
          <a:solidFill>
            <a:srgbClr val="1E6B7A"/>
          </a:solidFill>
          <a:ln w="12700">
            <a:solidFill>
              <a:srgbClr val="1E6B7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310896" y="2670048"/>
            <a:ext cx="147218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6B7A"/>
                </a:solidFill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111.8M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310896" y="2971800"/>
            <a:ext cx="147218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8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Projected global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25000"/>
              </a:lnSpc>
              <a:buNone/>
            </a:pPr>
            <a:r>
              <a:rPr lang="en-US" sz="8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cases by 2040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25000"/>
              </a:lnSpc>
              <a:buNone/>
            </a:pPr>
            <a:r>
              <a:rPr lang="en-US" sz="8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(Tham et al., 2014)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1856232" y="2606040"/>
            <a:ext cx="1545336" cy="841248"/>
          </a:xfrm>
          <a:prstGeom prst="rect">
            <a:avLst/>
          </a:prstGeom>
          <a:solidFill>
            <a:srgbClr val="EBF0F5"/>
          </a:solidFill>
          <a:ln w="12700">
            <a:solidFill>
              <a:srgbClr val="EBF0F5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1856232" y="2606040"/>
            <a:ext cx="1545336" cy="36576"/>
          </a:xfrm>
          <a:prstGeom prst="rect">
            <a:avLst/>
          </a:prstGeom>
          <a:solidFill>
            <a:srgbClr val="1E6B7A"/>
          </a:solidFill>
          <a:ln w="12700">
            <a:solidFill>
              <a:srgbClr val="1E6B7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1892808" y="2670048"/>
            <a:ext cx="147218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6B7A"/>
                </a:solidFill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3.61M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1892808" y="2971800"/>
            <a:ext cx="147218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8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People blinded by glaucoma globally in 2020 (Vision Loss Expert Group, 2024)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3438144" y="2606040"/>
            <a:ext cx="1545336" cy="841248"/>
          </a:xfrm>
          <a:prstGeom prst="rect">
            <a:avLst/>
          </a:prstGeom>
          <a:solidFill>
            <a:srgbClr val="EBF0F5"/>
          </a:solidFill>
          <a:ln w="12700">
            <a:solidFill>
              <a:srgbClr val="EBF0F5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hape 23"/>
          <p:cNvSpPr/>
          <p:nvPr/>
        </p:nvSpPr>
        <p:spPr>
          <a:xfrm>
            <a:off x="3438144" y="2606040"/>
            <a:ext cx="1545336" cy="36576"/>
          </a:xfrm>
          <a:prstGeom prst="rect">
            <a:avLst/>
          </a:prstGeom>
          <a:solidFill>
            <a:srgbClr val="1E6B7A"/>
          </a:solidFill>
          <a:ln w="12700">
            <a:solidFill>
              <a:srgbClr val="1E6B7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3474720" y="2670048"/>
            <a:ext cx="147218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6B7A"/>
                </a:solidFill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2.2B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3504946" y="2971800"/>
            <a:ext cx="147218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8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People globally with vision impairment; glaucoma a major cause (WHO, 2023)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173737" y="3538728"/>
            <a:ext cx="4709160" cy="1828800"/>
          </a:xfrm>
          <a:prstGeom prst="rect">
            <a:avLst/>
          </a:prstGeom>
          <a:noFill/>
          <a:ln/>
        </p:spPr>
        <p:txBody>
          <a:bodyPr wrap="square" lIns="25400" tIns="50800" rIns="50800" bIns="25400" rtlCol="0" anchor="t"/>
          <a:lstStyle/>
          <a:p>
            <a:pPr marL="342900" indent="-342900" algn="just">
              <a:lnSpc>
                <a:spcPct val="135000"/>
              </a:lnSpc>
              <a:buSzPct val="100000"/>
              <a:buChar char="•"/>
            </a:pPr>
            <a:r>
              <a:rPr lang="en-US" sz="8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Glaucoma is the </a:t>
            </a:r>
            <a:r>
              <a:rPr lang="en-US" sz="8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leading cause of irreversible blindness</a:t>
            </a:r>
            <a:r>
              <a:rPr lang="en-US" sz="8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worldwide (Stein et al., 2021)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35000"/>
              </a:lnSpc>
              <a:buSzPct val="100000"/>
              <a:buChar char="•"/>
            </a:pPr>
            <a:r>
              <a:rPr lang="en-US" sz="8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In 2021, </a:t>
            </a:r>
            <a:r>
              <a:rPr lang="en-US" sz="8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5.34 million people aged 45+</a:t>
            </a:r>
            <a:r>
              <a:rPr lang="en-US" sz="8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globally were living with glaucoma; the burden was disproportionately higher in lower socioeconomic populations (Li et al., 2025)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35000"/>
              </a:lnSpc>
              <a:buSzPct val="100000"/>
              <a:buChar char="•"/>
            </a:pPr>
            <a:r>
              <a:rPr lang="en-US" sz="8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Risk increases significantly with age — adults aged </a:t>
            </a:r>
            <a:r>
              <a:rPr lang="en-US" sz="8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60 and over</a:t>
            </a:r>
            <a:r>
              <a:rPr lang="en-US" sz="8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represent the highest-burden group in the UK (Meliante et al., 2026)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35000"/>
              </a:lnSpc>
              <a:buSzPct val="100000"/>
              <a:buChar char="•"/>
            </a:pPr>
            <a:r>
              <a:rPr lang="en-US" sz="8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The large number of </a:t>
            </a:r>
            <a:r>
              <a:rPr lang="en-US" sz="8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undiagnosed</a:t>
            </a:r>
            <a:r>
              <a:rPr lang="en-US" sz="8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glaucoma cases is attributable to the fact that the disease is mostly asymptomatic in the early stages (Stein et al., 2021)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35000"/>
              </a:lnSpc>
              <a:buSzPct val="100000"/>
              <a:buChar char="•"/>
            </a:pPr>
            <a:r>
              <a:rPr lang="en-US" sz="8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By the time vision loss occurs, it is possible that </a:t>
            </a:r>
            <a:r>
              <a:rPr lang="en-US" sz="8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up to 90% of optic nerve fibers</a:t>
            </a:r>
            <a:r>
              <a:rPr lang="en-US" sz="8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are permanently damaged (NICE, 2022)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35000"/>
              </a:lnSpc>
              <a:buSzPct val="100000"/>
              <a:buChar char="•"/>
            </a:pPr>
            <a:r>
              <a:rPr lang="en-US" sz="8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Socioeconomic deprivation is associated with </a:t>
            </a:r>
            <a:r>
              <a:rPr lang="en-US" sz="8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higher disease burden</a:t>
            </a:r>
            <a:r>
              <a:rPr lang="en-US" sz="8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as well as reduced treatment compliance (Li et al., 2025)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9" name="Chart 0"/>
          <p:cNvGraphicFramePr/>
          <p:nvPr>
            <p:extLst>
              <p:ext uri="{D42A27DB-BD31-4B8C-83A1-F6EECF244321}">
                <p14:modId xmlns:p14="http://schemas.microsoft.com/office/powerpoint/2010/main" val="1426399460"/>
              </p:ext>
            </p:extLst>
          </p:nvPr>
        </p:nvGraphicFramePr>
        <p:xfrm>
          <a:off x="274320" y="5486400"/>
          <a:ext cx="4709160" cy="1353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Text 27"/>
          <p:cNvSpPr/>
          <p:nvPr/>
        </p:nvSpPr>
        <p:spPr>
          <a:xfrm>
            <a:off x="274320" y="6876288"/>
            <a:ext cx="470916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00" i="1" dirty="0">
                <a:solidFill>
                  <a:srgbClr val="6A8FA8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Sources: Meliante et al. (2026); UCL (2026)</a:t>
            </a:r>
            <a:endParaRPr lang="en-US" sz="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Shape 28"/>
          <p:cNvSpPr/>
          <p:nvPr/>
        </p:nvSpPr>
        <p:spPr>
          <a:xfrm>
            <a:off x="274320" y="7095744"/>
            <a:ext cx="4709160" cy="0"/>
          </a:xfrm>
          <a:prstGeom prst="line">
            <a:avLst/>
          </a:prstGeom>
          <a:noFill/>
          <a:ln w="9525">
            <a:solidFill>
              <a:srgbClr val="C5D2DF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Shape 29"/>
          <p:cNvSpPr/>
          <p:nvPr/>
        </p:nvSpPr>
        <p:spPr>
          <a:xfrm>
            <a:off x="274320" y="7205472"/>
            <a:ext cx="4709160" cy="237744"/>
          </a:xfrm>
          <a:prstGeom prst="rect">
            <a:avLst/>
          </a:prstGeom>
          <a:solidFill>
            <a:srgbClr val="1E6B7A"/>
          </a:solidFill>
          <a:ln w="12700">
            <a:solidFill>
              <a:srgbClr val="1E6B7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Shape 30"/>
          <p:cNvSpPr/>
          <p:nvPr/>
        </p:nvSpPr>
        <p:spPr>
          <a:xfrm>
            <a:off x="274320" y="7205472"/>
            <a:ext cx="64008" cy="237744"/>
          </a:xfrm>
          <a:prstGeom prst="rect">
            <a:avLst/>
          </a:prstGeom>
          <a:solidFill>
            <a:srgbClr val="B8962E"/>
          </a:solidFill>
          <a:ln w="12700">
            <a:solidFill>
              <a:srgbClr val="B8962E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 31"/>
          <p:cNvSpPr/>
          <p:nvPr/>
        </p:nvSpPr>
        <p:spPr>
          <a:xfrm>
            <a:off x="374904" y="7205472"/>
            <a:ext cx="459028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b="1" kern="0" spc="60" dirty="0">
                <a:solidFill>
                  <a:srgbClr val="FFFFFF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MEDICATION NON-ADHERENCE</a:t>
            </a:r>
            <a:endParaRPr lang="en-US" sz="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 32"/>
          <p:cNvSpPr/>
          <p:nvPr/>
        </p:nvSpPr>
        <p:spPr>
          <a:xfrm>
            <a:off x="274320" y="7534656"/>
            <a:ext cx="4709160" cy="2569464"/>
          </a:xfrm>
          <a:prstGeom prst="rect">
            <a:avLst/>
          </a:prstGeom>
          <a:noFill/>
          <a:ln/>
        </p:spPr>
        <p:txBody>
          <a:bodyPr wrap="square" lIns="25400" tIns="50800" rIns="50800" bIns="25400" rtlCol="0" anchor="t"/>
          <a:lstStyle/>
          <a:p>
            <a:pPr marL="342900" indent="-342900">
              <a:lnSpc>
                <a:spcPct val="142000"/>
              </a:lnSpc>
              <a:buSzPct val="100000"/>
              <a:buChar char="•"/>
            </a:pPr>
            <a:r>
              <a:rPr lang="en-US" sz="9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Suboptimal adherence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also causes uncontrolled intraocular pressure and permanent sight impairment (Bott et al., 2024)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42000"/>
              </a:lnSpc>
              <a:buSzPct val="100000"/>
              <a:buChar char="•"/>
            </a:pP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Poor drop technique, forgetfulness, and </a:t>
            </a:r>
            <a:r>
              <a:rPr lang="en-US" sz="9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limited understanding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 are the most commonly reported barriers to adherence (</a:t>
            </a:r>
            <a:r>
              <a:rPr lang="en-US" sz="900" dirty="0" err="1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Kholdebarin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et al., 2008)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42000"/>
              </a:lnSpc>
              <a:buSzPct val="100000"/>
              <a:buChar char="•"/>
            </a:pP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The non-adherence is severe in adults </a:t>
            </a:r>
            <a:r>
              <a:rPr lang="en-US" sz="9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(60+)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because of polypharmacy, lesser dexterity, and cognitive alterations (Moore et al., 2023)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42000"/>
              </a:lnSpc>
              <a:buSzPct val="100000"/>
              <a:buChar char="•"/>
            </a:pP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Existing adherence interventions have had </a:t>
            </a:r>
            <a:r>
              <a:rPr lang="en-US" sz="9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limited success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— more patient-centred, evidence-based approaches are urgently needed (Bott et al., 2024)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42000"/>
              </a:lnSpc>
              <a:buSzPct val="100000"/>
              <a:buChar char="•"/>
            </a:pP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Self-efficacy and social support are </a:t>
            </a:r>
            <a:r>
              <a:rPr lang="en-US" sz="9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significant predictors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of adherence outcomes in older glaucoma patients (Salman et al., 2020)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Shape 33"/>
          <p:cNvSpPr/>
          <p:nvPr/>
        </p:nvSpPr>
        <p:spPr>
          <a:xfrm>
            <a:off x="5074920" y="1060704"/>
            <a:ext cx="4709160" cy="237744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Shape 34"/>
          <p:cNvSpPr/>
          <p:nvPr/>
        </p:nvSpPr>
        <p:spPr>
          <a:xfrm>
            <a:off x="5074920" y="1060704"/>
            <a:ext cx="64008" cy="237744"/>
          </a:xfrm>
          <a:prstGeom prst="rect">
            <a:avLst/>
          </a:prstGeom>
          <a:solidFill>
            <a:srgbClr val="B8962E"/>
          </a:solidFill>
          <a:ln w="12700">
            <a:solidFill>
              <a:srgbClr val="B8962E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 35"/>
          <p:cNvSpPr/>
          <p:nvPr/>
        </p:nvSpPr>
        <p:spPr>
          <a:xfrm>
            <a:off x="5175504" y="1060704"/>
            <a:ext cx="459028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60" dirty="0">
                <a:solidFill>
                  <a:srgbClr val="FFFFFF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RATIONALE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 36"/>
          <p:cNvSpPr/>
          <p:nvPr/>
        </p:nvSpPr>
        <p:spPr>
          <a:xfrm>
            <a:off x="5068570" y="1339233"/>
            <a:ext cx="4761230" cy="2702413"/>
          </a:xfrm>
          <a:prstGeom prst="rect">
            <a:avLst/>
          </a:prstGeom>
          <a:noFill/>
          <a:ln/>
        </p:spPr>
        <p:txBody>
          <a:bodyPr wrap="square" lIns="25400" tIns="50800" rIns="50800" bIns="25400" rtlCol="0" anchor="t"/>
          <a:lstStyle/>
          <a:p>
            <a:pPr marL="342900" indent="-342900" algn="just">
              <a:lnSpc>
                <a:spcPct val="135000"/>
              </a:lnSpc>
              <a:buSzPct val="100000"/>
              <a:buChar char="•"/>
            </a:pPr>
            <a:r>
              <a:rPr lang="en-US" sz="9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Adults, 60 years and older, are </a:t>
            </a:r>
            <a:r>
              <a:rPr lang="en-US" sz="9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compounded vulnerabilities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: </a:t>
            </a:r>
            <a:r>
              <a:rPr lang="en-US" sz="9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they become less </a:t>
            </a:r>
            <a:r>
              <a:rPr lang="en-US" sz="9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dextrous</a:t>
            </a:r>
            <a:r>
              <a:rPr lang="en-US" sz="9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experience polypharmacy, have a fixed income, and are literacy-impaired (Moore et al., 2023; </a:t>
            </a:r>
            <a:r>
              <a:rPr lang="en-US" sz="9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Panagioti</a:t>
            </a:r>
            <a:r>
              <a:rPr lang="en-US" sz="9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et al., 2018)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35000"/>
              </a:lnSpc>
              <a:buSzPct val="100000"/>
              <a:buChar char="•"/>
            </a:pPr>
            <a:r>
              <a:rPr lang="en-US" sz="9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Low health literacy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— </a:t>
            </a:r>
            <a:r>
              <a:rPr lang="en-US" sz="9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capacity to gain access to, comprehend and </a:t>
            </a:r>
            <a:r>
              <a:rPr lang="en-US" sz="9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utilise</a:t>
            </a:r>
            <a:r>
              <a:rPr lang="en-US" sz="9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health knowledge (Kickbusch et al., 2013) directly constraining medication self-management and raised dismissed appointments (Kang et al., 2022)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35000"/>
              </a:lnSpc>
              <a:buSzPct val="100000"/>
              <a:buChar char="•"/>
            </a:pPr>
            <a:r>
              <a:rPr lang="en-US" sz="9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Socioeconomic deprivation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can lead to financial barriers - poorer patients are much more prone to decrease or abandon treatment (Delavar et al., 2022)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35000"/>
              </a:lnSpc>
              <a:buSzPct val="100000"/>
              <a:buChar char="•"/>
            </a:pPr>
            <a:r>
              <a:rPr lang="en-US" sz="900" b="1" dirty="0">
                <a:solidFill>
                  <a:srgbClr val="1B2A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Health inequality 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is exacerbated by ethnic minority adults experiencing elevated glaucoma prevalence and bigger socioeconomic obstacles to following treatment (Stein et al., 2021).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35000"/>
              </a:lnSpc>
              <a:buSzPct val="100000"/>
              <a:buChar char="•"/>
            </a:pP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NICE NG81 (2022) mandates adherence monitoring but lacks </a:t>
            </a:r>
            <a:r>
              <a:rPr lang="en-US" sz="9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specific guidance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for socioeconomically disadvantaged or low-literacy older adults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35000"/>
              </a:lnSpc>
              <a:buSzPct val="100000"/>
              <a:buChar char="•"/>
            </a:pP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While some studies identify health literacy as the primary barrier (Kang et al., 2022), others </a:t>
            </a:r>
            <a:r>
              <a:rPr lang="en-US" sz="900" dirty="0" err="1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emphasise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socioeconomic factors (Delavar et al., 2022) — no UK study has examined both in adults aged 60+, the </a:t>
            </a:r>
            <a:r>
              <a:rPr lang="en-US" sz="9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critical gap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 this research addresses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 38"/>
          <p:cNvSpPr/>
          <p:nvPr/>
        </p:nvSpPr>
        <p:spPr>
          <a:xfrm>
            <a:off x="5212080" y="4041648"/>
            <a:ext cx="443484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Shape 39"/>
          <p:cNvSpPr/>
          <p:nvPr/>
        </p:nvSpPr>
        <p:spPr>
          <a:xfrm>
            <a:off x="5074920" y="6341193"/>
            <a:ext cx="4709160" cy="0"/>
          </a:xfrm>
          <a:prstGeom prst="line">
            <a:avLst/>
          </a:prstGeom>
          <a:noFill/>
          <a:ln w="9525">
            <a:solidFill>
              <a:srgbClr val="C5D2DF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Shape 40"/>
          <p:cNvSpPr/>
          <p:nvPr/>
        </p:nvSpPr>
        <p:spPr>
          <a:xfrm>
            <a:off x="5074920" y="6408588"/>
            <a:ext cx="4709160" cy="237744"/>
          </a:xfrm>
          <a:prstGeom prst="rect">
            <a:avLst/>
          </a:prstGeom>
          <a:solidFill>
            <a:srgbClr val="1E6B7A"/>
          </a:solidFill>
          <a:ln w="12700">
            <a:solidFill>
              <a:srgbClr val="1E6B7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Shape 41"/>
          <p:cNvSpPr/>
          <p:nvPr/>
        </p:nvSpPr>
        <p:spPr>
          <a:xfrm>
            <a:off x="5074920" y="6408584"/>
            <a:ext cx="64008" cy="237744"/>
          </a:xfrm>
          <a:prstGeom prst="rect">
            <a:avLst/>
          </a:prstGeom>
          <a:solidFill>
            <a:srgbClr val="B8962E"/>
          </a:solidFill>
          <a:ln w="12700">
            <a:solidFill>
              <a:srgbClr val="B8962E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 42"/>
          <p:cNvSpPr/>
          <p:nvPr/>
        </p:nvSpPr>
        <p:spPr>
          <a:xfrm>
            <a:off x="5175504" y="6417057"/>
            <a:ext cx="459028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b="1" kern="0" spc="60" dirty="0">
                <a:solidFill>
                  <a:srgbClr val="FFFFFF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RESEARCH QUESTION, AIM &amp; OBJECTIVES</a:t>
            </a:r>
            <a:endParaRPr lang="en-US" sz="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Shape 43"/>
          <p:cNvSpPr/>
          <p:nvPr/>
        </p:nvSpPr>
        <p:spPr>
          <a:xfrm>
            <a:off x="5074920" y="6784878"/>
            <a:ext cx="4709160" cy="594360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Shape 44"/>
          <p:cNvSpPr/>
          <p:nvPr/>
        </p:nvSpPr>
        <p:spPr>
          <a:xfrm>
            <a:off x="5074920" y="6784333"/>
            <a:ext cx="82296" cy="594360"/>
          </a:xfrm>
          <a:prstGeom prst="rect">
            <a:avLst/>
          </a:prstGeom>
          <a:solidFill>
            <a:srgbClr val="B8962E"/>
          </a:solidFill>
          <a:ln w="12700">
            <a:solidFill>
              <a:srgbClr val="B8962E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 45"/>
          <p:cNvSpPr/>
          <p:nvPr/>
        </p:nvSpPr>
        <p:spPr>
          <a:xfrm>
            <a:off x="5193792" y="6812445"/>
            <a:ext cx="4553712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900" i="1" dirty="0">
                <a:solidFill>
                  <a:srgbClr val="FFFFFF"/>
                </a:solidFill>
                <a:latin typeface="Arial" panose="020B0604020202020204" pitchFamily="34" charset="0"/>
                <a:ea typeface="Cambria" pitchFamily="34" charset="-122"/>
                <a:cs typeface="Arial" panose="020B0604020202020204" pitchFamily="34" charset="0"/>
              </a:rPr>
              <a:t>“To what extent do socioeconomic factors and health literacy levels influence glaucoma medication adherence in adults aged 60 and over in the United Kingdom?”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Shape 46"/>
          <p:cNvSpPr/>
          <p:nvPr/>
        </p:nvSpPr>
        <p:spPr>
          <a:xfrm>
            <a:off x="5083047" y="7433108"/>
            <a:ext cx="4709160" cy="493776"/>
          </a:xfrm>
          <a:prstGeom prst="rect">
            <a:avLst/>
          </a:prstGeom>
          <a:solidFill>
            <a:srgbClr val="EBF0F5"/>
          </a:solidFill>
          <a:ln w="12700">
            <a:solidFill>
              <a:srgbClr val="EBF0F5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Shape 47"/>
          <p:cNvSpPr/>
          <p:nvPr/>
        </p:nvSpPr>
        <p:spPr>
          <a:xfrm>
            <a:off x="5083047" y="7433108"/>
            <a:ext cx="64008" cy="493776"/>
          </a:xfrm>
          <a:prstGeom prst="rect">
            <a:avLst/>
          </a:prstGeom>
          <a:solidFill>
            <a:srgbClr val="1E6B7A"/>
          </a:solidFill>
          <a:ln w="12700">
            <a:solidFill>
              <a:srgbClr val="1E6B7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Text 48"/>
          <p:cNvSpPr/>
          <p:nvPr/>
        </p:nvSpPr>
        <p:spPr>
          <a:xfrm>
            <a:off x="5169915" y="7454192"/>
            <a:ext cx="464515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25000"/>
              </a:lnSpc>
              <a:buNone/>
            </a:pPr>
            <a:r>
              <a:rPr lang="en-US" sz="900" b="1" dirty="0">
                <a:solidFill>
                  <a:srgbClr val="1E6B7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AIM:  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To conduct a systematic analysis of the literature on the role of socioeconomic issues and health literacy in influencing patients in managing glaucoma through adherence to medications.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Shape 49"/>
          <p:cNvSpPr/>
          <p:nvPr/>
        </p:nvSpPr>
        <p:spPr>
          <a:xfrm>
            <a:off x="5093208" y="8098160"/>
            <a:ext cx="201168" cy="201168"/>
          </a:xfrm>
          <a:prstGeom prst="ellipse">
            <a:avLst/>
          </a:prstGeom>
          <a:solidFill>
            <a:srgbClr val="1E6B7A"/>
          </a:solidFill>
          <a:ln w="12700">
            <a:solidFill>
              <a:srgbClr val="1E6B7A"/>
            </a:solidFill>
            <a:prstDash val="solid"/>
          </a:ln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Text 50"/>
          <p:cNvSpPr/>
          <p:nvPr/>
        </p:nvSpPr>
        <p:spPr>
          <a:xfrm>
            <a:off x="5093208" y="8098152"/>
            <a:ext cx="2011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>
                <a:solidFill>
                  <a:srgbClr val="FFFFFF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1</a:t>
            </a:r>
            <a:endParaRPr lang="en-US" sz="8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 51"/>
          <p:cNvSpPr/>
          <p:nvPr/>
        </p:nvSpPr>
        <p:spPr>
          <a:xfrm>
            <a:off x="5340096" y="7864324"/>
            <a:ext cx="4416552" cy="688086"/>
          </a:xfrm>
          <a:prstGeom prst="rect">
            <a:avLst/>
          </a:prstGeom>
          <a:noFill/>
          <a:ln/>
        </p:spPr>
        <p:txBody>
          <a:bodyPr wrap="square" lIns="25400" tIns="0" rIns="25400" bIns="25400" rtlCol="0" anchor="ctr"/>
          <a:lstStyle/>
          <a:p>
            <a:pPr marL="0" indent="0" algn="just">
              <a:lnSpc>
                <a:spcPct val="130000"/>
              </a:lnSpc>
              <a:buNone/>
            </a:pP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To </a:t>
            </a:r>
            <a:r>
              <a:rPr lang="en-US" sz="900" dirty="0" err="1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summarise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available data on the impact of socioeconomic variables (income, education, deprivation) in predicting glaucoma medication adherence among UK adults aged 60 and above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Shape 52"/>
          <p:cNvSpPr/>
          <p:nvPr/>
        </p:nvSpPr>
        <p:spPr>
          <a:xfrm>
            <a:off x="5093208" y="8574487"/>
            <a:ext cx="201168" cy="201168"/>
          </a:xfrm>
          <a:prstGeom prst="ellipse">
            <a:avLst/>
          </a:prstGeom>
          <a:solidFill>
            <a:srgbClr val="1E6B7A"/>
          </a:solidFill>
          <a:ln w="12700">
            <a:solidFill>
              <a:srgbClr val="1E6B7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Text 53"/>
          <p:cNvSpPr/>
          <p:nvPr/>
        </p:nvSpPr>
        <p:spPr>
          <a:xfrm>
            <a:off x="5093208" y="8574486"/>
            <a:ext cx="2011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2</a:t>
            </a:r>
            <a:endParaRPr lang="en-US" sz="8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Text 54"/>
          <p:cNvSpPr/>
          <p:nvPr/>
        </p:nvSpPr>
        <p:spPr>
          <a:xfrm>
            <a:off x="5340096" y="8359903"/>
            <a:ext cx="4416552" cy="688086"/>
          </a:xfrm>
          <a:prstGeom prst="rect">
            <a:avLst/>
          </a:prstGeom>
          <a:noFill/>
          <a:ln/>
        </p:spPr>
        <p:txBody>
          <a:bodyPr wrap="square" lIns="25400" tIns="0" rIns="25400" bIns="25400" rtlCol="0" anchor="ctr"/>
          <a:lstStyle/>
          <a:p>
            <a:pPr marL="0" indent="0" algn="just">
              <a:lnSpc>
                <a:spcPct val="130000"/>
              </a:lnSpc>
              <a:buNone/>
            </a:pP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To critically assess evidence on the role of health literacy in the self-management of treatment of adults with glaucoma aged 60+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Shape 55"/>
          <p:cNvSpPr/>
          <p:nvPr/>
        </p:nvSpPr>
        <p:spPr>
          <a:xfrm>
            <a:off x="5093208" y="9070068"/>
            <a:ext cx="201168" cy="201168"/>
          </a:xfrm>
          <a:prstGeom prst="ellipse">
            <a:avLst/>
          </a:prstGeom>
          <a:solidFill>
            <a:srgbClr val="1E6B7A"/>
          </a:solidFill>
          <a:ln w="12700">
            <a:solidFill>
              <a:srgbClr val="1E6B7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Text 56"/>
          <p:cNvSpPr/>
          <p:nvPr/>
        </p:nvSpPr>
        <p:spPr>
          <a:xfrm>
            <a:off x="5093208" y="9070065"/>
            <a:ext cx="2011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3</a:t>
            </a:r>
            <a:endParaRPr lang="en-US" sz="8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Text 57"/>
          <p:cNvSpPr/>
          <p:nvPr/>
        </p:nvSpPr>
        <p:spPr>
          <a:xfrm>
            <a:off x="5340096" y="8865107"/>
            <a:ext cx="4416552" cy="688086"/>
          </a:xfrm>
          <a:prstGeom prst="rect">
            <a:avLst/>
          </a:prstGeom>
          <a:noFill/>
          <a:ln/>
        </p:spPr>
        <p:txBody>
          <a:bodyPr wrap="square" lIns="25400" tIns="0" rIns="25400" bIns="25400" rtlCol="0" anchor="ctr"/>
          <a:lstStyle/>
          <a:p>
            <a:pPr marL="0" indent="0" algn="just">
              <a:lnSpc>
                <a:spcPct val="130000"/>
              </a:lnSpc>
              <a:buNone/>
            </a:pP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To understand socioeconomically disadvantaged older adults in the UK with glaucoma, to address existing barriers and facilitators to adherence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Shape 58"/>
          <p:cNvSpPr/>
          <p:nvPr/>
        </p:nvSpPr>
        <p:spPr>
          <a:xfrm>
            <a:off x="5093208" y="9613773"/>
            <a:ext cx="201168" cy="201168"/>
          </a:xfrm>
          <a:prstGeom prst="ellipse">
            <a:avLst/>
          </a:prstGeom>
          <a:solidFill>
            <a:srgbClr val="1E6B7A"/>
          </a:solidFill>
          <a:ln w="12700">
            <a:solidFill>
              <a:srgbClr val="1E6B7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Text 59"/>
          <p:cNvSpPr/>
          <p:nvPr/>
        </p:nvSpPr>
        <p:spPr>
          <a:xfrm>
            <a:off x="5093208" y="9613773"/>
            <a:ext cx="2011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4</a:t>
            </a:r>
            <a:endParaRPr lang="en-US" sz="8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Text 60"/>
          <p:cNvSpPr/>
          <p:nvPr/>
        </p:nvSpPr>
        <p:spPr>
          <a:xfrm>
            <a:off x="5340096" y="9370314"/>
            <a:ext cx="4416552" cy="688086"/>
          </a:xfrm>
          <a:prstGeom prst="rect">
            <a:avLst/>
          </a:prstGeom>
          <a:noFill/>
          <a:ln/>
        </p:spPr>
        <p:txBody>
          <a:bodyPr wrap="square" lIns="25400" tIns="0" rIns="25400" bIns="25400" rtlCol="0" anchor="ctr"/>
          <a:lstStyle/>
          <a:p>
            <a:pPr marL="0" indent="0" algn="just">
              <a:lnSpc>
                <a:spcPct val="130000"/>
              </a:lnSpc>
              <a:buNone/>
            </a:pP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To investigate NHS glaucoma service implications and health inequality policy implications to adults (60+)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Shape 61"/>
          <p:cNvSpPr/>
          <p:nvPr/>
        </p:nvSpPr>
        <p:spPr>
          <a:xfrm>
            <a:off x="9875520" y="1060704"/>
            <a:ext cx="5061204" cy="237744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Shape 62"/>
          <p:cNvSpPr/>
          <p:nvPr/>
        </p:nvSpPr>
        <p:spPr>
          <a:xfrm>
            <a:off x="9875520" y="1060704"/>
            <a:ext cx="64008" cy="237744"/>
          </a:xfrm>
          <a:prstGeom prst="rect">
            <a:avLst/>
          </a:prstGeom>
          <a:solidFill>
            <a:srgbClr val="B8962E"/>
          </a:solidFill>
          <a:ln w="12700">
            <a:solidFill>
              <a:srgbClr val="B8962E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Text 63"/>
          <p:cNvSpPr/>
          <p:nvPr/>
        </p:nvSpPr>
        <p:spPr>
          <a:xfrm>
            <a:off x="9976104" y="1060704"/>
            <a:ext cx="49423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60" dirty="0">
                <a:solidFill>
                  <a:srgbClr val="FFFFFF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RESEARCH IMPACT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Shape 64"/>
          <p:cNvSpPr/>
          <p:nvPr/>
        </p:nvSpPr>
        <p:spPr>
          <a:xfrm>
            <a:off x="9875520" y="1389888"/>
            <a:ext cx="5061204" cy="749808"/>
          </a:xfrm>
          <a:prstGeom prst="rect">
            <a:avLst/>
          </a:prstGeom>
          <a:solidFill>
            <a:srgbClr val="EBF0F5"/>
          </a:solidFill>
          <a:ln w="12700">
            <a:solidFill>
              <a:srgbClr val="EBF0F5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Shape 65"/>
          <p:cNvSpPr/>
          <p:nvPr/>
        </p:nvSpPr>
        <p:spPr>
          <a:xfrm>
            <a:off x="9875520" y="1389888"/>
            <a:ext cx="5061204" cy="36576"/>
          </a:xfrm>
          <a:prstGeom prst="rect">
            <a:avLst/>
          </a:prstGeom>
          <a:solidFill>
            <a:srgbClr val="1E6B7A"/>
          </a:solidFill>
          <a:ln w="12700">
            <a:solidFill>
              <a:srgbClr val="1E6B7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Text 66"/>
          <p:cNvSpPr/>
          <p:nvPr/>
        </p:nvSpPr>
        <p:spPr>
          <a:xfrm>
            <a:off x="9948672" y="1453896"/>
            <a:ext cx="495147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30" dirty="0">
                <a:solidFill>
                  <a:srgbClr val="1E6B7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FOR PATIENTS (60+)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Text 67"/>
          <p:cNvSpPr/>
          <p:nvPr/>
        </p:nvSpPr>
        <p:spPr>
          <a:xfrm>
            <a:off x="9948672" y="1668780"/>
            <a:ext cx="495147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30000"/>
              </a:lnSpc>
              <a:buNone/>
            </a:pP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Enhanced adherence support will decrease the irreversible loss of visual impairment, increase the independence and quality of life of older glaucoma patients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Shape 68"/>
          <p:cNvSpPr/>
          <p:nvPr/>
        </p:nvSpPr>
        <p:spPr>
          <a:xfrm>
            <a:off x="9875520" y="2212848"/>
            <a:ext cx="5061204" cy="749808"/>
          </a:xfrm>
          <a:prstGeom prst="rect">
            <a:avLst/>
          </a:prstGeom>
          <a:solidFill>
            <a:srgbClr val="EBF0F5"/>
          </a:solidFill>
          <a:ln w="12700">
            <a:solidFill>
              <a:srgbClr val="EBF0F5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Shape 69"/>
          <p:cNvSpPr/>
          <p:nvPr/>
        </p:nvSpPr>
        <p:spPr>
          <a:xfrm>
            <a:off x="9875520" y="2212848"/>
            <a:ext cx="5061204" cy="36576"/>
          </a:xfrm>
          <a:prstGeom prst="rect">
            <a:avLst/>
          </a:prstGeom>
          <a:solidFill>
            <a:srgbClr val="1E6B7A"/>
          </a:solidFill>
          <a:ln w="12700">
            <a:solidFill>
              <a:srgbClr val="1E6B7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Text 70"/>
          <p:cNvSpPr/>
          <p:nvPr/>
        </p:nvSpPr>
        <p:spPr>
          <a:xfrm>
            <a:off x="9948672" y="2276856"/>
            <a:ext cx="495147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30" dirty="0">
                <a:solidFill>
                  <a:srgbClr val="1E6B7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FOR NHS SERVICES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Text 71"/>
          <p:cNvSpPr/>
          <p:nvPr/>
        </p:nvSpPr>
        <p:spPr>
          <a:xfrm>
            <a:off x="9948672" y="2478024"/>
            <a:ext cx="495147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30000"/>
              </a:lnSpc>
              <a:buNone/>
            </a:pP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Evidence behind literacy sensitive interventions in NHS glaucoma clinics that can be implemented using NICE NG81 (2022) (Bott et al., 2024)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Shape 72"/>
          <p:cNvSpPr/>
          <p:nvPr/>
        </p:nvSpPr>
        <p:spPr>
          <a:xfrm>
            <a:off x="9875520" y="3035808"/>
            <a:ext cx="5061204" cy="749808"/>
          </a:xfrm>
          <a:prstGeom prst="rect">
            <a:avLst/>
          </a:prstGeom>
          <a:solidFill>
            <a:srgbClr val="EBF0F5"/>
          </a:solidFill>
          <a:ln w="12700">
            <a:solidFill>
              <a:srgbClr val="EBF0F5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Shape 73"/>
          <p:cNvSpPr/>
          <p:nvPr/>
        </p:nvSpPr>
        <p:spPr>
          <a:xfrm>
            <a:off x="9875520" y="3035808"/>
            <a:ext cx="5061204" cy="36576"/>
          </a:xfrm>
          <a:prstGeom prst="rect">
            <a:avLst/>
          </a:prstGeom>
          <a:solidFill>
            <a:srgbClr val="1E6B7A"/>
          </a:solidFill>
          <a:ln w="12700">
            <a:solidFill>
              <a:srgbClr val="1E6B7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Text 74"/>
          <p:cNvSpPr/>
          <p:nvPr/>
        </p:nvSpPr>
        <p:spPr>
          <a:xfrm>
            <a:off x="9948672" y="3099816"/>
            <a:ext cx="495147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30" dirty="0">
                <a:solidFill>
                  <a:srgbClr val="1E6B7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FOR POLICY &amp; COMMISSIONERS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Text 75"/>
          <p:cNvSpPr/>
          <p:nvPr/>
        </p:nvSpPr>
        <p:spPr>
          <a:xfrm>
            <a:off x="9948672" y="3300984"/>
            <a:ext cx="495147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30000"/>
              </a:lnSpc>
              <a:buNone/>
            </a:pP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Reports to the NHS commissioning and health inequality strategies; promotes the Marmot principles of proportionate universalism (Marmot, 2020) to make glaucoma care equitable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Shape 76"/>
          <p:cNvSpPr/>
          <p:nvPr/>
        </p:nvSpPr>
        <p:spPr>
          <a:xfrm>
            <a:off x="9875520" y="3946999"/>
            <a:ext cx="5061204" cy="749808"/>
          </a:xfrm>
          <a:prstGeom prst="rect">
            <a:avLst/>
          </a:prstGeom>
          <a:solidFill>
            <a:srgbClr val="EBF0F5"/>
          </a:solidFill>
          <a:ln w="12700">
            <a:solidFill>
              <a:srgbClr val="EBF0F5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Shape 77"/>
          <p:cNvSpPr/>
          <p:nvPr/>
        </p:nvSpPr>
        <p:spPr>
          <a:xfrm>
            <a:off x="9875520" y="3858768"/>
            <a:ext cx="5061204" cy="36576"/>
          </a:xfrm>
          <a:prstGeom prst="rect">
            <a:avLst/>
          </a:prstGeom>
          <a:solidFill>
            <a:srgbClr val="1E6B7A"/>
          </a:solidFill>
          <a:ln w="12700">
            <a:solidFill>
              <a:srgbClr val="1E6B7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Text 78"/>
          <p:cNvSpPr/>
          <p:nvPr/>
        </p:nvSpPr>
        <p:spPr>
          <a:xfrm>
            <a:off x="9948672" y="3922776"/>
            <a:ext cx="495147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30" dirty="0">
                <a:solidFill>
                  <a:srgbClr val="1E6B7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FOR HSC PROFESSIONALS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Text 79"/>
          <p:cNvSpPr/>
          <p:nvPr/>
        </p:nvSpPr>
        <p:spPr>
          <a:xfrm>
            <a:off x="9948672" y="4123944"/>
            <a:ext cx="495147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30000"/>
              </a:lnSpc>
              <a:buNone/>
            </a:pP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Provides clinicians and community health workers with evidence to provide customized education to low-literate and low-income older adults (Kang et al., 2022; Moore et al., 2023)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Shape 80"/>
          <p:cNvSpPr/>
          <p:nvPr/>
        </p:nvSpPr>
        <p:spPr>
          <a:xfrm>
            <a:off x="9875520" y="4718304"/>
            <a:ext cx="5061204" cy="0"/>
          </a:xfrm>
          <a:prstGeom prst="line">
            <a:avLst/>
          </a:prstGeom>
          <a:noFill/>
          <a:ln w="9525">
            <a:solidFill>
              <a:srgbClr val="C5D2DF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Shape 81"/>
          <p:cNvSpPr/>
          <p:nvPr/>
        </p:nvSpPr>
        <p:spPr>
          <a:xfrm>
            <a:off x="9875520" y="4809744"/>
            <a:ext cx="5061204" cy="237744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Shape 82"/>
          <p:cNvSpPr/>
          <p:nvPr/>
        </p:nvSpPr>
        <p:spPr>
          <a:xfrm>
            <a:off x="9875520" y="4809744"/>
            <a:ext cx="64008" cy="237744"/>
          </a:xfrm>
          <a:prstGeom prst="rect">
            <a:avLst/>
          </a:prstGeom>
          <a:solidFill>
            <a:srgbClr val="B8962E"/>
          </a:solidFill>
          <a:ln w="12700">
            <a:solidFill>
              <a:srgbClr val="B8962E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Text 83"/>
          <p:cNvSpPr/>
          <p:nvPr/>
        </p:nvSpPr>
        <p:spPr>
          <a:xfrm>
            <a:off x="9976104" y="4809744"/>
            <a:ext cx="49423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60" dirty="0">
                <a:solidFill>
                  <a:srgbClr val="FFFFFF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ETHICS &amp; RESEARCH INTEGRITY (LO4)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Shape 84"/>
          <p:cNvSpPr/>
          <p:nvPr/>
        </p:nvSpPr>
        <p:spPr>
          <a:xfrm>
            <a:off x="9875520" y="5120640"/>
            <a:ext cx="5061204" cy="1316736"/>
          </a:xfrm>
          <a:prstGeom prst="rect">
            <a:avLst/>
          </a:prstGeom>
          <a:solidFill>
            <a:srgbClr val="EBF0F5"/>
          </a:solidFill>
          <a:ln w="12700">
            <a:solidFill>
              <a:srgbClr val="EBF0F5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Shape 85"/>
          <p:cNvSpPr/>
          <p:nvPr/>
        </p:nvSpPr>
        <p:spPr>
          <a:xfrm>
            <a:off x="9875520" y="5120640"/>
            <a:ext cx="64008" cy="1316736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Text 86"/>
          <p:cNvSpPr/>
          <p:nvPr/>
        </p:nvSpPr>
        <p:spPr>
          <a:xfrm>
            <a:off x="9985248" y="5166360"/>
            <a:ext cx="4914900" cy="749808"/>
          </a:xfrm>
          <a:prstGeom prst="rect">
            <a:avLst/>
          </a:prstGeom>
          <a:noFill/>
          <a:ln/>
        </p:spPr>
        <p:txBody>
          <a:bodyPr wrap="square" lIns="25400" tIns="25400" rIns="50800" bIns="25400" rtlCol="0" anchor="t"/>
          <a:lstStyle/>
          <a:p>
            <a:pPr marL="342900" indent="-342900" algn="just">
              <a:lnSpc>
                <a:spcPct val="135000"/>
              </a:lnSpc>
              <a:buSzPct val="100000"/>
              <a:buChar char="•"/>
            </a:pPr>
            <a:r>
              <a:rPr lang="en-US" sz="9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No primary data collected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—  Ethical approvals from university will be needed in the analysis of secondary literature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35000"/>
              </a:lnSpc>
              <a:buSzPct val="100000"/>
              <a:buChar char="•"/>
            </a:pPr>
            <a:r>
              <a:rPr lang="en-US" sz="900" b="1" dirty="0">
                <a:solidFill>
                  <a:srgbClr val="1B2A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PRISMA 2020</a:t>
            </a:r>
            <a:r>
              <a:rPr lang="en-US" sz="900" b="1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guidelines followed throughout for transparent reporting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35000"/>
              </a:lnSpc>
              <a:buSzPct val="100000"/>
              <a:buChar char="•"/>
            </a:pPr>
            <a:r>
              <a:rPr lang="en-US" sz="900" b="1" dirty="0">
                <a:solidFill>
                  <a:srgbClr val="1B2A4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Risk of bias assessed</a:t>
            </a:r>
            <a:r>
              <a:rPr lang="en-US" sz="900" dirty="0">
                <a:solidFill>
                  <a:srgbClr val="0A0A0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  included studies determined with validated critical appraisal tools</a:t>
            </a:r>
          </a:p>
        </p:txBody>
      </p:sp>
      <p:sp>
        <p:nvSpPr>
          <p:cNvPr id="90" name="Shape 87"/>
          <p:cNvSpPr/>
          <p:nvPr/>
        </p:nvSpPr>
        <p:spPr>
          <a:xfrm>
            <a:off x="9875520" y="6528816"/>
            <a:ext cx="5061204" cy="0"/>
          </a:xfrm>
          <a:prstGeom prst="line">
            <a:avLst/>
          </a:prstGeom>
          <a:noFill/>
          <a:ln w="9525">
            <a:solidFill>
              <a:srgbClr val="C5D2DF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Shape 88"/>
          <p:cNvSpPr/>
          <p:nvPr/>
        </p:nvSpPr>
        <p:spPr>
          <a:xfrm>
            <a:off x="9875520" y="6620256"/>
            <a:ext cx="5061204" cy="237744"/>
          </a:xfrm>
          <a:prstGeom prst="rect">
            <a:avLst/>
          </a:prstGeom>
          <a:solidFill>
            <a:srgbClr val="1E6B7A"/>
          </a:solidFill>
          <a:ln w="12700">
            <a:solidFill>
              <a:srgbClr val="1E6B7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Shape 89"/>
          <p:cNvSpPr/>
          <p:nvPr/>
        </p:nvSpPr>
        <p:spPr>
          <a:xfrm>
            <a:off x="9875520" y="6620256"/>
            <a:ext cx="64008" cy="237744"/>
          </a:xfrm>
          <a:prstGeom prst="rect">
            <a:avLst/>
          </a:prstGeom>
          <a:solidFill>
            <a:srgbClr val="B8962E"/>
          </a:solidFill>
          <a:ln w="12700">
            <a:solidFill>
              <a:srgbClr val="B8962E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Text 90"/>
          <p:cNvSpPr/>
          <p:nvPr/>
        </p:nvSpPr>
        <p:spPr>
          <a:xfrm>
            <a:off x="9976104" y="6620256"/>
            <a:ext cx="49423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b="1" kern="0" spc="60" dirty="0">
                <a:solidFill>
                  <a:srgbClr val="FFFFFF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REFERENCES</a:t>
            </a:r>
            <a:endParaRPr lang="en-US" sz="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4" name="Text 91"/>
          <p:cNvSpPr/>
          <p:nvPr/>
        </p:nvSpPr>
        <p:spPr>
          <a:xfrm>
            <a:off x="9875520" y="6922008"/>
            <a:ext cx="2494026" cy="3182112"/>
          </a:xfrm>
          <a:prstGeom prst="rect">
            <a:avLst/>
          </a:prstGeom>
          <a:noFill/>
          <a:ln/>
        </p:spPr>
        <p:txBody>
          <a:bodyPr wrap="square" lIns="0" tIns="0" rIns="25400" bIns="0" rtlCol="0"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Bott, D. et al. (2024) 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Ophthalmic and Physiological Optics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44(1), pp.96–114.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Delavar, A. et al. (2022) 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JAMA Ophthalmology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140(4), pp.354–361.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Focus Eye Centre (2026) </a:t>
            </a:r>
            <a:r>
              <a:rPr lang="en-GB" sz="800" b="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Information about Glaucoma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[online image]. Available at: 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https://www.focuseyecentre.co.uk/information-about-glaucoma/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 (Accessed: 4 July 2026).</a:t>
            </a: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Kang, J.M. et al. (2022) 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Ophthalmology Glaucoma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5(1), pp.26–31.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Arial" panose="020B0604020202020204" pitchFamily="34" charset="0"/>
                <a:cs typeface="Arial" panose="020B0604020202020204" pitchFamily="34" charset="0"/>
              </a:rPr>
              <a:t>Kholdebarin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R. et al. (2008) 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Canadian Journal of Ophthalmology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43(4), pp.454–461.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Kickbusch, I., Pelikan, J.M., Apfel, F. and </a:t>
            </a:r>
            <a:r>
              <a:rPr lang="en-GB" sz="700" dirty="0" err="1">
                <a:latin typeface="Arial" panose="020B0604020202020204" pitchFamily="34" charset="0"/>
                <a:cs typeface="Arial" panose="020B0604020202020204" pitchFamily="34" charset="0"/>
              </a:rPr>
              <a:t>Tsouros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A.D. (eds.) (2013) 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Health Literacy: The Solid Facts.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 Copenhagen: WHO Regional Office for Europe.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Li, X. et al. (2025) 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Frontiers in Public Health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13, 1526061.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Marmot, M. (2020) 'Health equity in England: the Marmot review 10 years on', 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BMJ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368, M693.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Arial" panose="020B0604020202020204" pitchFamily="34" charset="0"/>
                <a:cs typeface="Arial" panose="020B0604020202020204" pitchFamily="34" charset="0"/>
              </a:rPr>
              <a:t>Meliante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L.A. et al. (2026) 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British Journal of Ophthalmology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 [Online ahead of print].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Text 92"/>
          <p:cNvSpPr/>
          <p:nvPr/>
        </p:nvSpPr>
        <p:spPr>
          <a:xfrm>
            <a:off x="12369546" y="6883908"/>
            <a:ext cx="2567178" cy="3038134"/>
          </a:xfrm>
          <a:prstGeom prst="rect">
            <a:avLst/>
          </a:prstGeom>
          <a:noFill/>
          <a:ln/>
        </p:spPr>
        <p:txBody>
          <a:bodyPr wrap="square" lIns="0" tIns="0" rIns="25400" bIns="0" rtlCol="0"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Moore, S.G. et al. (2023) 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Ophthalmology and Therapy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12(6), pp.2863–2880.</a:t>
            </a:r>
          </a:p>
          <a:p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(2022) 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Glaucoma: diagnosis and management.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 NG81. London: NICE. Available at: 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https://www.nice.org.uk/guidance/ng8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 1 [Accessed: 25 June 2026].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 err="1">
                <a:latin typeface="Arial" panose="020B0604020202020204" pitchFamily="34" charset="0"/>
                <a:cs typeface="Arial" panose="020B0604020202020204" pitchFamily="34" charset="0"/>
              </a:rPr>
              <a:t>Panagioti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M. et al. (2018) 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Quality of Life Research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27(5), pp.1257–1268.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Salman, M. et al. (2020) 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American Journal of Ophthalmology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216, pp.207–218.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Stein, J.D., Khawaja, A.P. and Weizer, J.S. (2021) 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JAMA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325(2), pp.164–174.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Tham, Y.C. et al. (2014) 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Ophthalmology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121(11), pp.2081–2090.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UCL (2026) 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Over 1 million estimated to have glaucoma in UK.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 UCL News, 21 Jan. Available at: https://www.ucl.ac.uk/news/2026/jan/ [Accessed: 27 June 2026].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Vision Loss Expert Group of the GBD Study (2024) 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Eye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38(11), pp.2036–2046.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(2023) 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Blindness and vision impairment.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 Geneva: WHO. Available at: 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https://www.who.int/news-room/fact-sheets/detail/blindness-and-visual-impairment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  [Accessed: 30 June 2026].</a:t>
            </a:r>
          </a:p>
          <a:p>
            <a:pPr marL="171450" indent="-171450">
              <a:lnSpc>
                <a:spcPct val="132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endParaRPr lang="en-US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6" name="Shape 93"/>
          <p:cNvSpPr/>
          <p:nvPr/>
        </p:nvSpPr>
        <p:spPr>
          <a:xfrm>
            <a:off x="0" y="10149840"/>
            <a:ext cx="15119604" cy="36576"/>
          </a:xfrm>
          <a:prstGeom prst="rect">
            <a:avLst/>
          </a:prstGeom>
          <a:solidFill>
            <a:srgbClr val="B8962E"/>
          </a:solidFill>
          <a:ln w="12700">
            <a:solidFill>
              <a:srgbClr val="B8962E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" name="Shape 94"/>
          <p:cNvSpPr/>
          <p:nvPr/>
        </p:nvSpPr>
        <p:spPr>
          <a:xfrm>
            <a:off x="0" y="10186416"/>
            <a:ext cx="15119604" cy="505663"/>
          </a:xfrm>
          <a:prstGeom prst="rect">
            <a:avLst/>
          </a:prstGeom>
          <a:solidFill>
            <a:srgbClr val="1B2A4A"/>
          </a:solidFill>
          <a:ln w="12700">
            <a:solidFill>
              <a:srgbClr val="1B2A4A"/>
            </a:solidFill>
            <a:prstDash val="solid"/>
          </a:ln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Text 95"/>
          <p:cNvSpPr/>
          <p:nvPr/>
        </p:nvSpPr>
        <p:spPr>
          <a:xfrm>
            <a:off x="320040" y="10186416"/>
            <a:ext cx="14479524" cy="5056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6A8FAA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LCHS7008 — Practice-Based Research  ·  MSc Public Health and Social Care in Practice  ·  2026</a:t>
            </a:r>
            <a:endParaRPr lang="en-US" sz="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9" name="Picture 98" descr="Information about Glaucoma">
            <a:extLst>
              <a:ext uri="{FF2B5EF4-FFF2-40B4-BE49-F238E27FC236}">
                <a16:creationId xmlns:a16="http://schemas.microsoft.com/office/drawing/2014/main" id="{6CA36B0A-357A-7678-9F79-2B22EFD5A9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67807" y="4041648"/>
            <a:ext cx="4716273" cy="2053084"/>
          </a:xfrm>
          <a:prstGeom prst="rect">
            <a:avLst/>
          </a:prstGeom>
        </p:spPr>
      </p:pic>
      <p:sp>
        <p:nvSpPr>
          <p:cNvPr id="101" name="Text 27">
            <a:extLst>
              <a:ext uri="{FF2B5EF4-FFF2-40B4-BE49-F238E27FC236}">
                <a16:creationId xmlns:a16="http://schemas.microsoft.com/office/drawing/2014/main" id="{4B1B533C-25AF-1936-5C50-416FB525FBF3}"/>
              </a:ext>
            </a:extLst>
          </p:cNvPr>
          <p:cNvSpPr/>
          <p:nvPr/>
        </p:nvSpPr>
        <p:spPr>
          <a:xfrm>
            <a:off x="5102353" y="6104108"/>
            <a:ext cx="470916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Text 27">
            <a:extLst>
              <a:ext uri="{FF2B5EF4-FFF2-40B4-BE49-F238E27FC236}">
                <a16:creationId xmlns:a16="http://schemas.microsoft.com/office/drawing/2014/main" id="{21E5227B-8731-3063-DEF4-97A5D6D4E81F}"/>
              </a:ext>
            </a:extLst>
          </p:cNvPr>
          <p:cNvSpPr/>
          <p:nvPr/>
        </p:nvSpPr>
        <p:spPr>
          <a:xfrm>
            <a:off x="5105907" y="6114046"/>
            <a:ext cx="470916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GB" sz="800" b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Figure 1: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Glaucoma diagram (Focus Eye Centre, 2026)</a:t>
            </a:r>
            <a:endParaRPr lang="en-US" sz="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1476</Words>
  <Application>Microsoft Office PowerPoint</Application>
  <PresentationFormat>Custom</PresentationFormat>
  <Paragraphs>103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2026-07-04T00:42:22Z</dcterms:created>
  <dcterms:modified xsi:type="dcterms:W3CDTF">2026-07-04T15:27:22Z</dcterms:modified>
</cp:coreProperties>
</file>