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918" r:id="rId1"/>
  </p:sldMasterIdLst>
  <p:notesMasterIdLst>
    <p:notesMasterId r:id="rId14"/>
  </p:notesMasterIdLst>
  <p:sldIdLst>
    <p:sldId id="256" r:id="rId2"/>
    <p:sldId id="257" r:id="rId3"/>
    <p:sldId id="263" r:id="rId4"/>
    <p:sldId id="264" r:id="rId5"/>
    <p:sldId id="265" r:id="rId6"/>
    <p:sldId id="266" r:id="rId7"/>
    <p:sldId id="259" r:id="rId8"/>
    <p:sldId id="267" r:id="rId9"/>
    <p:sldId id="272" r:id="rId10"/>
    <p:sldId id="260" r:id="rId11"/>
    <p:sldId id="268" r:id="rId12"/>
    <p:sldId id="27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2118A26-4577-4E14-9BA8-68C4BB466CD5}" v="578" dt="2019-05-14T14:24:18.6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63" autoAdjust="0"/>
    <p:restoredTop sz="72613" autoAdjust="0"/>
  </p:normalViewPr>
  <p:slideViewPr>
    <p:cSldViewPr snapToGrid="0">
      <p:cViewPr varScale="1">
        <p:scale>
          <a:sx n="62" d="100"/>
          <a:sy n="62" d="100"/>
        </p:scale>
        <p:origin x="76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7FADE7-0DE1-45A4-B1C5-F41C6C69CFD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7DB258DA-3B03-4A25-A69E-9EDDE068C534}">
      <dgm:prSet/>
      <dgm:spPr/>
      <dgm:t>
        <a:bodyPr/>
        <a:lstStyle/>
        <a:p>
          <a:r>
            <a:rPr lang="cy-GB" dirty="0"/>
            <a:t>Egluro beth yw Comisiwn Brenhinol Henebion Cymru (CBHC)</a:t>
          </a:r>
          <a:endParaRPr lang="en-US" dirty="0"/>
        </a:p>
      </dgm:t>
    </dgm:pt>
    <dgm:pt modelId="{76380A8B-AA8B-4271-8817-DA56D60F53E2}" type="parTrans" cxnId="{BA6C5FC1-ACAE-4CBD-A8BF-AF18572963F6}">
      <dgm:prSet/>
      <dgm:spPr/>
      <dgm:t>
        <a:bodyPr/>
        <a:lstStyle/>
        <a:p>
          <a:endParaRPr lang="en-US"/>
        </a:p>
      </dgm:t>
    </dgm:pt>
    <dgm:pt modelId="{7861282C-9FFF-4DCF-961C-EDC75FE3DCCF}" type="sibTrans" cxnId="{BA6C5FC1-ACAE-4CBD-A8BF-AF18572963F6}">
      <dgm:prSet/>
      <dgm:spPr/>
      <dgm:t>
        <a:bodyPr/>
        <a:lstStyle/>
        <a:p>
          <a:endParaRPr lang="en-US"/>
        </a:p>
      </dgm:t>
    </dgm:pt>
    <dgm:pt modelId="{F60ABA28-ACF4-4A3F-ABB9-0DDA2E9101E7}">
      <dgm:prSet/>
      <dgm:spPr/>
      <dgm:t>
        <a:bodyPr/>
        <a:lstStyle/>
        <a:p>
          <a:r>
            <a:rPr lang="cy-GB" dirty="0"/>
            <a:t>Nodi Cryfderau, Gwendidau, Cyfleoedd a Bygythiad CBHC</a:t>
          </a:r>
          <a:endParaRPr lang="en-US" dirty="0"/>
        </a:p>
      </dgm:t>
    </dgm:pt>
    <dgm:pt modelId="{42D68218-AE4B-4278-A384-C6F8BD578BCF}" type="parTrans" cxnId="{EF01AEC7-DA34-4A60-97CE-FB24A54840BD}">
      <dgm:prSet/>
      <dgm:spPr/>
      <dgm:t>
        <a:bodyPr/>
        <a:lstStyle/>
        <a:p>
          <a:endParaRPr lang="en-US"/>
        </a:p>
      </dgm:t>
    </dgm:pt>
    <dgm:pt modelId="{667B29F1-990D-4B5B-A639-09E78CCFDB63}" type="sibTrans" cxnId="{EF01AEC7-DA34-4A60-97CE-FB24A54840BD}">
      <dgm:prSet/>
      <dgm:spPr/>
      <dgm:t>
        <a:bodyPr/>
        <a:lstStyle/>
        <a:p>
          <a:endParaRPr lang="en-US"/>
        </a:p>
      </dgm:t>
    </dgm:pt>
    <dgm:pt modelId="{335D67D9-7A97-43A7-9632-B4B8B759BFFD}">
      <dgm:prSet/>
      <dgm:spPr/>
      <dgm:t>
        <a:bodyPr/>
        <a:lstStyle/>
        <a:p>
          <a:r>
            <a:rPr lang="cy-GB" dirty="0"/>
            <a:t>Argymhellion ar gyfer CBHC </a:t>
          </a:r>
          <a:endParaRPr lang="en-US" dirty="0"/>
        </a:p>
      </dgm:t>
    </dgm:pt>
    <dgm:pt modelId="{122685E3-D30D-4C8E-8B85-245DA5B7901C}" type="parTrans" cxnId="{5F0485E1-C4DD-4ADF-8DC6-E1479F2451C3}">
      <dgm:prSet/>
      <dgm:spPr/>
      <dgm:t>
        <a:bodyPr/>
        <a:lstStyle/>
        <a:p>
          <a:endParaRPr lang="en-US"/>
        </a:p>
      </dgm:t>
    </dgm:pt>
    <dgm:pt modelId="{ED80ABF2-1134-4F88-BFB8-136C92EC27B9}" type="sibTrans" cxnId="{5F0485E1-C4DD-4ADF-8DC6-E1479F2451C3}">
      <dgm:prSet/>
      <dgm:spPr/>
      <dgm:t>
        <a:bodyPr/>
        <a:lstStyle/>
        <a:p>
          <a:endParaRPr lang="en-US"/>
        </a:p>
      </dgm:t>
    </dgm:pt>
    <dgm:pt modelId="{FC294FD5-86AE-4DDF-8DBB-5993D00EC3BB}" type="pres">
      <dgm:prSet presAssocID="{CD7FADE7-0DE1-45A4-B1C5-F41C6C69CFDB}" presName="vert0" presStyleCnt="0">
        <dgm:presLayoutVars>
          <dgm:dir/>
          <dgm:animOne val="branch"/>
          <dgm:animLvl val="lvl"/>
        </dgm:presLayoutVars>
      </dgm:prSet>
      <dgm:spPr/>
    </dgm:pt>
    <dgm:pt modelId="{0E40DFCA-25E5-451E-A609-823AD612B2A8}" type="pres">
      <dgm:prSet presAssocID="{7DB258DA-3B03-4A25-A69E-9EDDE068C534}" presName="thickLine" presStyleLbl="alignNode1" presStyleIdx="0" presStyleCnt="3"/>
      <dgm:spPr/>
    </dgm:pt>
    <dgm:pt modelId="{4C4CCCD8-AE32-458A-BEDD-AD0437F6D464}" type="pres">
      <dgm:prSet presAssocID="{7DB258DA-3B03-4A25-A69E-9EDDE068C534}" presName="horz1" presStyleCnt="0"/>
      <dgm:spPr/>
    </dgm:pt>
    <dgm:pt modelId="{98686A7B-90A4-4FCC-90C4-7D96C258FB4B}" type="pres">
      <dgm:prSet presAssocID="{7DB258DA-3B03-4A25-A69E-9EDDE068C534}" presName="tx1" presStyleLbl="revTx" presStyleIdx="0" presStyleCnt="3"/>
      <dgm:spPr/>
    </dgm:pt>
    <dgm:pt modelId="{733DF0D9-D0E2-4DD2-A8AF-1DC6D7487447}" type="pres">
      <dgm:prSet presAssocID="{7DB258DA-3B03-4A25-A69E-9EDDE068C534}" presName="vert1" presStyleCnt="0"/>
      <dgm:spPr/>
    </dgm:pt>
    <dgm:pt modelId="{50D2AE02-59FB-4222-8E03-7A6987EF742F}" type="pres">
      <dgm:prSet presAssocID="{F60ABA28-ACF4-4A3F-ABB9-0DDA2E9101E7}" presName="thickLine" presStyleLbl="alignNode1" presStyleIdx="1" presStyleCnt="3"/>
      <dgm:spPr/>
    </dgm:pt>
    <dgm:pt modelId="{9BFA5E6B-CE81-4D46-8863-E54DAE97D18A}" type="pres">
      <dgm:prSet presAssocID="{F60ABA28-ACF4-4A3F-ABB9-0DDA2E9101E7}" presName="horz1" presStyleCnt="0"/>
      <dgm:spPr/>
    </dgm:pt>
    <dgm:pt modelId="{539FB895-196F-4DA7-A64E-8546C2B5D68E}" type="pres">
      <dgm:prSet presAssocID="{F60ABA28-ACF4-4A3F-ABB9-0DDA2E9101E7}" presName="tx1" presStyleLbl="revTx" presStyleIdx="1" presStyleCnt="3"/>
      <dgm:spPr/>
    </dgm:pt>
    <dgm:pt modelId="{01341F82-0535-414E-A46D-3CDE72197B9A}" type="pres">
      <dgm:prSet presAssocID="{F60ABA28-ACF4-4A3F-ABB9-0DDA2E9101E7}" presName="vert1" presStyleCnt="0"/>
      <dgm:spPr/>
    </dgm:pt>
    <dgm:pt modelId="{34A7BBE6-B2A9-468F-8A54-4EAE5A54F918}" type="pres">
      <dgm:prSet presAssocID="{335D67D9-7A97-43A7-9632-B4B8B759BFFD}" presName="thickLine" presStyleLbl="alignNode1" presStyleIdx="2" presStyleCnt="3"/>
      <dgm:spPr/>
    </dgm:pt>
    <dgm:pt modelId="{75C23E74-72E0-46D0-AA5E-577A1BFF57D3}" type="pres">
      <dgm:prSet presAssocID="{335D67D9-7A97-43A7-9632-B4B8B759BFFD}" presName="horz1" presStyleCnt="0"/>
      <dgm:spPr/>
    </dgm:pt>
    <dgm:pt modelId="{BB1993E6-7D7D-49B2-A8F7-D1962AA9F859}" type="pres">
      <dgm:prSet presAssocID="{335D67D9-7A97-43A7-9632-B4B8B759BFFD}" presName="tx1" presStyleLbl="revTx" presStyleIdx="2" presStyleCnt="3"/>
      <dgm:spPr/>
    </dgm:pt>
    <dgm:pt modelId="{41412BA7-203D-48D9-B1EF-0934DF3E2156}" type="pres">
      <dgm:prSet presAssocID="{335D67D9-7A97-43A7-9632-B4B8B759BFFD}" presName="vert1" presStyleCnt="0"/>
      <dgm:spPr/>
    </dgm:pt>
  </dgm:ptLst>
  <dgm:cxnLst>
    <dgm:cxn modelId="{25F7CF05-5788-4E30-AC3B-E1D03FF53B69}" type="presOf" srcId="{CD7FADE7-0DE1-45A4-B1C5-F41C6C69CFDB}" destId="{FC294FD5-86AE-4DDF-8DBB-5993D00EC3BB}" srcOrd="0" destOrd="0" presId="urn:microsoft.com/office/officeart/2008/layout/LinedList"/>
    <dgm:cxn modelId="{1D341829-8D46-4C9D-BC1F-DAA680A46874}" type="presOf" srcId="{335D67D9-7A97-43A7-9632-B4B8B759BFFD}" destId="{BB1993E6-7D7D-49B2-A8F7-D1962AA9F859}" srcOrd="0" destOrd="0" presId="urn:microsoft.com/office/officeart/2008/layout/LinedList"/>
    <dgm:cxn modelId="{23AC2B78-6136-4267-AFB6-37C6B28242F1}" type="presOf" srcId="{F60ABA28-ACF4-4A3F-ABB9-0DDA2E9101E7}" destId="{539FB895-196F-4DA7-A64E-8546C2B5D68E}" srcOrd="0" destOrd="0" presId="urn:microsoft.com/office/officeart/2008/layout/LinedList"/>
    <dgm:cxn modelId="{BA6C5FC1-ACAE-4CBD-A8BF-AF18572963F6}" srcId="{CD7FADE7-0DE1-45A4-B1C5-F41C6C69CFDB}" destId="{7DB258DA-3B03-4A25-A69E-9EDDE068C534}" srcOrd="0" destOrd="0" parTransId="{76380A8B-AA8B-4271-8817-DA56D60F53E2}" sibTransId="{7861282C-9FFF-4DCF-961C-EDC75FE3DCCF}"/>
    <dgm:cxn modelId="{EF01AEC7-DA34-4A60-97CE-FB24A54840BD}" srcId="{CD7FADE7-0DE1-45A4-B1C5-F41C6C69CFDB}" destId="{F60ABA28-ACF4-4A3F-ABB9-0DDA2E9101E7}" srcOrd="1" destOrd="0" parTransId="{42D68218-AE4B-4278-A384-C6F8BD578BCF}" sibTransId="{667B29F1-990D-4B5B-A639-09E78CCFDB63}"/>
    <dgm:cxn modelId="{5F0485E1-C4DD-4ADF-8DC6-E1479F2451C3}" srcId="{CD7FADE7-0DE1-45A4-B1C5-F41C6C69CFDB}" destId="{335D67D9-7A97-43A7-9632-B4B8B759BFFD}" srcOrd="2" destOrd="0" parTransId="{122685E3-D30D-4C8E-8B85-245DA5B7901C}" sibTransId="{ED80ABF2-1134-4F88-BFB8-136C92EC27B9}"/>
    <dgm:cxn modelId="{2B3028F7-3AC0-4BC5-AB07-0535838B4C94}" type="presOf" srcId="{7DB258DA-3B03-4A25-A69E-9EDDE068C534}" destId="{98686A7B-90A4-4FCC-90C4-7D96C258FB4B}" srcOrd="0" destOrd="0" presId="urn:microsoft.com/office/officeart/2008/layout/LinedList"/>
    <dgm:cxn modelId="{98596943-29BA-4FB7-8418-7E0C03166C38}" type="presParOf" srcId="{FC294FD5-86AE-4DDF-8DBB-5993D00EC3BB}" destId="{0E40DFCA-25E5-451E-A609-823AD612B2A8}" srcOrd="0" destOrd="0" presId="urn:microsoft.com/office/officeart/2008/layout/LinedList"/>
    <dgm:cxn modelId="{D76C87AE-AF97-46CC-8A42-A9E183A7D322}" type="presParOf" srcId="{FC294FD5-86AE-4DDF-8DBB-5993D00EC3BB}" destId="{4C4CCCD8-AE32-458A-BEDD-AD0437F6D464}" srcOrd="1" destOrd="0" presId="urn:microsoft.com/office/officeart/2008/layout/LinedList"/>
    <dgm:cxn modelId="{AC6A61C3-EA9E-4346-8144-5B97F988B16F}" type="presParOf" srcId="{4C4CCCD8-AE32-458A-BEDD-AD0437F6D464}" destId="{98686A7B-90A4-4FCC-90C4-7D96C258FB4B}" srcOrd="0" destOrd="0" presId="urn:microsoft.com/office/officeart/2008/layout/LinedList"/>
    <dgm:cxn modelId="{60A75054-4515-445D-B22C-BAE8B19AC931}" type="presParOf" srcId="{4C4CCCD8-AE32-458A-BEDD-AD0437F6D464}" destId="{733DF0D9-D0E2-4DD2-A8AF-1DC6D7487447}" srcOrd="1" destOrd="0" presId="urn:microsoft.com/office/officeart/2008/layout/LinedList"/>
    <dgm:cxn modelId="{1AAD54DC-93FD-496F-9988-98841D1158AB}" type="presParOf" srcId="{FC294FD5-86AE-4DDF-8DBB-5993D00EC3BB}" destId="{50D2AE02-59FB-4222-8E03-7A6987EF742F}" srcOrd="2" destOrd="0" presId="urn:microsoft.com/office/officeart/2008/layout/LinedList"/>
    <dgm:cxn modelId="{9DC7A98A-384D-42CF-A133-3EF2D0DA1AE4}" type="presParOf" srcId="{FC294FD5-86AE-4DDF-8DBB-5993D00EC3BB}" destId="{9BFA5E6B-CE81-4D46-8863-E54DAE97D18A}" srcOrd="3" destOrd="0" presId="urn:microsoft.com/office/officeart/2008/layout/LinedList"/>
    <dgm:cxn modelId="{63E72B16-BF23-4419-9266-2F3F35233B8D}" type="presParOf" srcId="{9BFA5E6B-CE81-4D46-8863-E54DAE97D18A}" destId="{539FB895-196F-4DA7-A64E-8546C2B5D68E}" srcOrd="0" destOrd="0" presId="urn:microsoft.com/office/officeart/2008/layout/LinedList"/>
    <dgm:cxn modelId="{12B834EE-FB47-4DAD-918E-15C9F2C6B1EA}" type="presParOf" srcId="{9BFA5E6B-CE81-4D46-8863-E54DAE97D18A}" destId="{01341F82-0535-414E-A46D-3CDE72197B9A}" srcOrd="1" destOrd="0" presId="urn:microsoft.com/office/officeart/2008/layout/LinedList"/>
    <dgm:cxn modelId="{1F31E770-73AA-4A9A-98F9-67A8E395877B}" type="presParOf" srcId="{FC294FD5-86AE-4DDF-8DBB-5993D00EC3BB}" destId="{34A7BBE6-B2A9-468F-8A54-4EAE5A54F918}" srcOrd="4" destOrd="0" presId="urn:microsoft.com/office/officeart/2008/layout/LinedList"/>
    <dgm:cxn modelId="{DE7A9E80-A914-4852-BCD6-B952D119D1AE}" type="presParOf" srcId="{FC294FD5-86AE-4DDF-8DBB-5993D00EC3BB}" destId="{75C23E74-72E0-46D0-AA5E-577A1BFF57D3}" srcOrd="5" destOrd="0" presId="urn:microsoft.com/office/officeart/2008/layout/LinedList"/>
    <dgm:cxn modelId="{B49E950E-41C7-48B2-8210-867AC6A8B4A5}" type="presParOf" srcId="{75C23E74-72E0-46D0-AA5E-577A1BFF57D3}" destId="{BB1993E6-7D7D-49B2-A8F7-D1962AA9F859}" srcOrd="0" destOrd="0" presId="urn:microsoft.com/office/officeart/2008/layout/LinedList"/>
    <dgm:cxn modelId="{28250A14-6704-4ED1-92AD-EB8CAE05C486}" type="presParOf" srcId="{75C23E74-72E0-46D0-AA5E-577A1BFF57D3}" destId="{41412BA7-203D-48D9-B1EF-0934DF3E21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40DFCA-25E5-451E-A609-823AD612B2A8}">
      <dsp:nvSpPr>
        <dsp:cNvPr id="0" name=""/>
        <dsp:cNvSpPr/>
      </dsp:nvSpPr>
      <dsp:spPr>
        <a:xfrm>
          <a:off x="0" y="1668"/>
          <a:ext cx="9783763"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686A7B-90A4-4FCC-90C4-7D96C258FB4B}">
      <dsp:nvSpPr>
        <dsp:cNvPr id="0" name=""/>
        <dsp:cNvSpPr/>
      </dsp:nvSpPr>
      <dsp:spPr>
        <a:xfrm>
          <a:off x="0" y="1668"/>
          <a:ext cx="9783763" cy="113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cy-GB" sz="3200" kern="1200" dirty="0"/>
            <a:t>Egluro beth yw Comisiwn Brenhinol Henebion Cymru (CBHC)</a:t>
          </a:r>
          <a:endParaRPr lang="en-US" sz="3200" kern="1200" dirty="0"/>
        </a:p>
      </dsp:txBody>
      <dsp:txXfrm>
        <a:off x="0" y="1668"/>
        <a:ext cx="9783763" cy="1137654"/>
      </dsp:txXfrm>
    </dsp:sp>
    <dsp:sp modelId="{50D2AE02-59FB-4222-8E03-7A6987EF742F}">
      <dsp:nvSpPr>
        <dsp:cNvPr id="0" name=""/>
        <dsp:cNvSpPr/>
      </dsp:nvSpPr>
      <dsp:spPr>
        <a:xfrm>
          <a:off x="0" y="1139322"/>
          <a:ext cx="9783763" cy="0"/>
        </a:xfrm>
        <a:prstGeom prst="line">
          <a:avLst/>
        </a:prstGeom>
        <a:solidFill>
          <a:schemeClr val="accent2">
            <a:hueOff val="2367819"/>
            <a:satOff val="12354"/>
            <a:lumOff val="-3529"/>
            <a:alphaOff val="0"/>
          </a:schemeClr>
        </a:solidFill>
        <a:ln w="12700" cap="flat" cmpd="sng" algn="ctr">
          <a:solidFill>
            <a:schemeClr val="accent2">
              <a:hueOff val="2367819"/>
              <a:satOff val="12354"/>
              <a:lumOff val="-352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9FB895-196F-4DA7-A64E-8546C2B5D68E}">
      <dsp:nvSpPr>
        <dsp:cNvPr id="0" name=""/>
        <dsp:cNvSpPr/>
      </dsp:nvSpPr>
      <dsp:spPr>
        <a:xfrm>
          <a:off x="0" y="1139322"/>
          <a:ext cx="9783763" cy="113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cy-GB" sz="3200" kern="1200" dirty="0"/>
            <a:t>Nodi Cryfderau, Gwendidau, Cyfleoedd a Bygythiad CBHC</a:t>
          </a:r>
          <a:endParaRPr lang="en-US" sz="3200" kern="1200" dirty="0"/>
        </a:p>
      </dsp:txBody>
      <dsp:txXfrm>
        <a:off x="0" y="1139322"/>
        <a:ext cx="9783763" cy="1137654"/>
      </dsp:txXfrm>
    </dsp:sp>
    <dsp:sp modelId="{34A7BBE6-B2A9-468F-8A54-4EAE5A54F918}">
      <dsp:nvSpPr>
        <dsp:cNvPr id="0" name=""/>
        <dsp:cNvSpPr/>
      </dsp:nvSpPr>
      <dsp:spPr>
        <a:xfrm>
          <a:off x="0" y="2276977"/>
          <a:ext cx="9783763" cy="0"/>
        </a:xfrm>
        <a:prstGeom prst="line">
          <a:avLst/>
        </a:prstGeom>
        <a:solidFill>
          <a:schemeClr val="accent2">
            <a:hueOff val="4735638"/>
            <a:satOff val="24707"/>
            <a:lumOff val="-7058"/>
            <a:alphaOff val="0"/>
          </a:schemeClr>
        </a:solidFill>
        <a:ln w="12700" cap="flat" cmpd="sng" algn="ctr">
          <a:solidFill>
            <a:schemeClr val="accent2">
              <a:hueOff val="4735638"/>
              <a:satOff val="24707"/>
              <a:lumOff val="-705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1993E6-7D7D-49B2-A8F7-D1962AA9F859}">
      <dsp:nvSpPr>
        <dsp:cNvPr id="0" name=""/>
        <dsp:cNvSpPr/>
      </dsp:nvSpPr>
      <dsp:spPr>
        <a:xfrm>
          <a:off x="0" y="2276977"/>
          <a:ext cx="9783763" cy="1137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cy-GB" sz="3200" kern="1200" dirty="0"/>
            <a:t>Argymhellion ar gyfer CBHC </a:t>
          </a:r>
          <a:endParaRPr lang="en-US" sz="3200" kern="1200" dirty="0"/>
        </a:p>
      </dsp:txBody>
      <dsp:txXfrm>
        <a:off x="0" y="2276977"/>
        <a:ext cx="9783763" cy="1137654"/>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D98005-7145-40C3-8DA5-6877525A752C}" type="datetimeFigureOut">
              <a:rPr lang="en-GB" smtClean="0"/>
              <a:t>15/05/2019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8B536E8-204E-4820-B275-ACFEF9D32D5D}" type="slidenum">
              <a:rPr lang="en-GB" smtClean="0"/>
              <a:t>‹#›</a:t>
            </a:fld>
            <a:endParaRPr lang="en-GB"/>
          </a:p>
        </p:txBody>
      </p:sp>
    </p:spTree>
    <p:extLst>
      <p:ext uri="{BB962C8B-B14F-4D97-AF65-F5344CB8AC3E}">
        <p14:creationId xmlns:p14="http://schemas.microsoft.com/office/powerpoint/2010/main" val="2475285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r>
              <a:rPr lang="cy-GB" dirty="0">
                <a:effectLst/>
              </a:rPr>
              <a:t>Helo fy enw </a:t>
            </a:r>
            <a:r>
              <a:rPr lang="cy-GB" sz="1200" kern="1200" dirty="0">
                <a:solidFill>
                  <a:schemeClr val="tx1"/>
                </a:solidFill>
                <a:effectLst/>
                <a:latin typeface="+mn-lt"/>
                <a:ea typeface="+mn-ea"/>
                <a:cs typeface="+mn-cs"/>
              </a:rPr>
              <a:t>i yw Eleri Jones a dyma fy nghyflwyniad o Gynllun Marchnata Cymdeithasol ar Gyfer Comisiwn Brenhinol Henebion Cymru</a:t>
            </a:r>
            <a:r>
              <a:rPr lang="en-GB" sz="1200" kern="1200" dirty="0">
                <a:solidFill>
                  <a:schemeClr val="tx1"/>
                </a:solidFill>
                <a:effectLst/>
                <a:latin typeface="+mn-lt"/>
                <a:ea typeface="+mn-ea"/>
                <a:cs typeface="+mn-cs"/>
              </a:rPr>
              <a:t>.</a:t>
            </a:r>
            <a:r>
              <a:rPr lang="en-GB" dirty="0">
                <a:effectLst/>
              </a:rPr>
              <a:t> </a:t>
            </a:r>
            <a:r>
              <a:rPr lang="en-GB" sz="1200" kern="1200" dirty="0">
                <a:solidFill>
                  <a:schemeClr val="tx1"/>
                </a:solidFill>
                <a:effectLst/>
                <a:latin typeface="+mn-lt"/>
                <a:ea typeface="+mn-ea"/>
                <a:cs typeface="+mn-cs"/>
              </a:rPr>
              <a:t> </a:t>
            </a:r>
          </a:p>
          <a:p>
            <a:r>
              <a:rPr lang="cy-GB" sz="1200" b="1" kern="1200" dirty="0">
                <a:solidFill>
                  <a:schemeClr val="tx1"/>
                </a:solidFill>
                <a:effectLst/>
                <a:latin typeface="+mn-lt"/>
                <a:ea typeface="+mn-ea"/>
                <a:cs typeface="+mn-cs"/>
              </a:rPr>
              <a:t>Nodau ac Amcanion</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Egluro nod Comisiwn </a:t>
            </a:r>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2</a:t>
            </a:fld>
            <a:endParaRPr lang="en-GB"/>
          </a:p>
        </p:txBody>
      </p:sp>
    </p:spTree>
    <p:extLst>
      <p:ext uri="{BB962C8B-B14F-4D97-AF65-F5344CB8AC3E}">
        <p14:creationId xmlns:p14="http://schemas.microsoft.com/office/powerpoint/2010/main" val="4142899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1" kern="1200" dirty="0">
                <a:solidFill>
                  <a:schemeClr val="tx1"/>
                </a:solidFill>
                <a:effectLst/>
                <a:latin typeface="+mn-lt"/>
                <a:ea typeface="+mn-ea"/>
                <a:cs typeface="+mn-cs"/>
              </a:rPr>
              <a:t>Cryfderau </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Mae’r Comisiwn Brenhinol Henebion Cymru wedi cael ei lleoli yn Aberystwyth yn  Llyfrgell Genedlaethol Cymru. Mae ei brif leoliad yn ddelfrydol, gan fod o’n Nghanolbarth Cymru, felly maen cyfleus i fwyafrif o bobol sy’n byw yng Nghymru i ddod i ymweld. Mae’r Llyfrgell Genedlaethol yn darparu lleoliad perffaith fel storfa i’r holl adnoddau mae’r CBHC yn ei chadw. Mae’r sefydliad yn unigryw, gan fod yr unig sefydliad o’i fath yng Nghymru. Mae’r gweithwyr CBHC yn wybodus iawn, cafwyd hyn ei ddangos yn ystod y daith i ymweld ar sefydliad.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3</a:t>
            </a:fld>
            <a:endParaRPr lang="en-GB"/>
          </a:p>
        </p:txBody>
      </p:sp>
    </p:spTree>
    <p:extLst>
      <p:ext uri="{BB962C8B-B14F-4D97-AF65-F5344CB8AC3E}">
        <p14:creationId xmlns:p14="http://schemas.microsoft.com/office/powerpoint/2010/main" val="1745097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1" kern="1200" dirty="0">
                <a:solidFill>
                  <a:schemeClr val="tx1"/>
                </a:solidFill>
                <a:effectLst/>
                <a:latin typeface="+mn-lt"/>
                <a:ea typeface="+mn-ea"/>
                <a:cs typeface="+mn-cs"/>
              </a:rPr>
              <a:t>Gwendidau </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Beth bynnag mae gwendidau CBHC yn amlwg, oherwydd ei thrafferth i ymgysylltu â'u cynulleidfa a denu cynulleidfa newydd. Mae ganddyn nhw nifer o rwystrau sy’n gwneud o’n anodd i hysbysebu. Nid oes ganddyn nhw lawer o gyllideb i allu talu i dal digwyddiadau mawr, a’r unig ddigwyddiad maen nhw’n talu i fynd i yw Cymdeithas Amaethyddol Frenhinol Cymru (CBHC), sydd tua £200. Maen nhw’n trafferthu i  deithio i lefydd heb fod yn drwm a adnoddau, felly nid ydyn yn cael y cyfle i arddangos ei dogfennau yn wahanol lleoliadau . Mae CBHC wedi bod yn gweithio i wneud y dogfennu yn ddigidol ers 2003, ond mae hun yn profi i fod yn broses hir. Mae ganddyn nhw lawer o wahanol wefannau yw gael, ond nid yw'r cysylltiad o’r gwefannau yn hawdd i’w ffeindio. Mae ei enw hir hefyd yn gwneud o’n anodd i farchnata.</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4</a:t>
            </a:fld>
            <a:endParaRPr lang="en-GB"/>
          </a:p>
        </p:txBody>
      </p:sp>
    </p:spTree>
    <p:extLst>
      <p:ext uri="{BB962C8B-B14F-4D97-AF65-F5344CB8AC3E}">
        <p14:creationId xmlns:p14="http://schemas.microsoft.com/office/powerpoint/2010/main" val="3666234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p>
          <a:p>
            <a:r>
              <a:rPr lang="cy-GB" sz="1200" b="1" kern="1200" dirty="0">
                <a:solidFill>
                  <a:schemeClr val="tx1"/>
                </a:solidFill>
                <a:effectLst/>
                <a:latin typeface="+mn-lt"/>
                <a:ea typeface="+mn-ea"/>
                <a:cs typeface="+mn-cs"/>
              </a:rPr>
              <a:t>Cyfleoedd</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Beth bynnag mae ganddyn nhw lawer o gyfleoedd i wella, drwy cynyddu ei ddilynwyr gyfryngau cymdeithasol. Ar hun o bryd mae CBHC yn hysbysebu ar Facebook, Twitter a YouTube. Mae ganddyn nhw dros saith mil o ddilynwyr ar Facebook, ac dros 5 mil o ddilynwyr ar Twitter. I gynyddu y nifer o ddilynwyr gallwn nhw wella ei defnydd o’i gyfryngau cymdeithasol drwy bostio aml, tuag unwaith y diwrnod, bydd o’n werth cychwyn gwefan a’r </a:t>
            </a:r>
            <a:r>
              <a:rPr lang="cy-GB" sz="1200" kern="1200" dirty="0" err="1">
                <a:solidFill>
                  <a:schemeClr val="tx1"/>
                </a:solidFill>
                <a:effectLst/>
                <a:latin typeface="+mn-lt"/>
                <a:ea typeface="+mn-ea"/>
                <a:cs typeface="+mn-cs"/>
              </a:rPr>
              <a:t>Instagram</a:t>
            </a:r>
            <a:r>
              <a:rPr lang="cy-GB" sz="1200" kern="1200" dirty="0">
                <a:solidFill>
                  <a:schemeClr val="tx1"/>
                </a:solidFill>
                <a:effectLst/>
                <a:latin typeface="+mn-lt"/>
                <a:ea typeface="+mn-ea"/>
                <a:cs typeface="+mn-cs"/>
              </a:rPr>
              <a:t> hefyd, gan fod o’n cyfryngau cymdeithasol sy’n canolbwyntio ar luniau, ac mae gan CBHC ddigon o luniau yw dangos. Mae CBHC yn gweithio i droi ei dogfennau yn electronig, sy’n golygu gall y broses o deithio i lefydd yn haws, felly allwn nhw rhoi fwy o arddangosfeydd ymlaen ar draws y wlad.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5</a:t>
            </a:fld>
            <a:endParaRPr lang="en-GB"/>
          </a:p>
        </p:txBody>
      </p:sp>
    </p:spTree>
    <p:extLst>
      <p:ext uri="{BB962C8B-B14F-4D97-AF65-F5344CB8AC3E}">
        <p14:creationId xmlns:p14="http://schemas.microsoft.com/office/powerpoint/2010/main" val="1374958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1" kern="1200" dirty="0">
                <a:solidFill>
                  <a:schemeClr val="tx1"/>
                </a:solidFill>
                <a:effectLst/>
                <a:latin typeface="+mn-lt"/>
                <a:ea typeface="+mn-ea"/>
                <a:cs typeface="+mn-cs"/>
              </a:rPr>
              <a:t>Bygythiadau</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Maen pwysig cofio fod CBHC a llawer o fygythiadau fel bob sefydliad. Mae’n sefydliad hun yn dibynnu ar gyllid gan y Llywodraeth Cymraeg, sy’n rhoi rhwystrau ar beth maen nhw’n gallu ei wneud. Oherwydd ei diffyg o gyllideb maen anodd i dalu’r gost am gynnal digwyddiadau, sydd yno yn gwneud o’n anodd i hysbysebi. Maen nhw hefyd yn cael trafferthu i  gael aelodau ifanc, heb ymyrryd ar ei bywydau, felly mae ei aelodau yn dueddol i fod yn bobol sydd wedi ymddeol. Mae’n rhaid i’r sefydliad hefyd bod yn ofalus am beth maen nhw’n rhoi ar lein, oherwydd mae llawer o’r dogfennu maen nhw’n cadw yn cael eu rhwymo gan hawlfraint.</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6</a:t>
            </a:fld>
            <a:endParaRPr lang="en-GB"/>
          </a:p>
        </p:txBody>
      </p:sp>
    </p:spTree>
    <p:extLst>
      <p:ext uri="{BB962C8B-B14F-4D97-AF65-F5344CB8AC3E}">
        <p14:creationId xmlns:p14="http://schemas.microsoft.com/office/powerpoint/2010/main" val="1417256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sz="1200" b="1" kern="1200" dirty="0">
                <a:solidFill>
                  <a:schemeClr val="tx1"/>
                </a:solidFill>
                <a:effectLst/>
                <a:latin typeface="+mn-lt"/>
                <a:ea typeface="+mn-ea"/>
                <a:cs typeface="+mn-cs"/>
              </a:rPr>
              <a:t>Argymell 1</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Byddwn yn argymell fod CBHC yn hysbysebu yn fwy aml ar gyfryngau cymdeithasol. Gannant nhw ddechrau drwy sefydlu tudalen </a:t>
            </a:r>
            <a:r>
              <a:rPr lang="cy-GB" sz="1200" kern="1200" dirty="0" err="1">
                <a:solidFill>
                  <a:schemeClr val="tx1"/>
                </a:solidFill>
                <a:effectLst/>
                <a:latin typeface="+mn-lt"/>
                <a:ea typeface="+mn-ea"/>
                <a:cs typeface="+mn-cs"/>
              </a:rPr>
              <a:t>Instagram</a:t>
            </a:r>
            <a:r>
              <a:rPr lang="cy-GB" sz="1200" kern="1200" dirty="0">
                <a:solidFill>
                  <a:schemeClr val="tx1"/>
                </a:solidFill>
                <a:effectLst/>
                <a:latin typeface="+mn-lt"/>
                <a:ea typeface="+mn-ea"/>
                <a:cs typeface="+mn-cs"/>
              </a:rPr>
              <a:t>. Ar hun o bryd mae 71% o  ddefnyddwyr </a:t>
            </a:r>
            <a:r>
              <a:rPr lang="cy-GB" sz="1200" kern="1200" dirty="0" err="1">
                <a:solidFill>
                  <a:schemeClr val="tx1"/>
                </a:solidFill>
                <a:effectLst/>
                <a:latin typeface="+mn-lt"/>
                <a:ea typeface="+mn-ea"/>
                <a:cs typeface="+mn-cs"/>
              </a:rPr>
              <a:t>Instagram</a:t>
            </a:r>
            <a:r>
              <a:rPr lang="cy-GB" sz="1200" kern="1200" dirty="0">
                <a:solidFill>
                  <a:schemeClr val="tx1"/>
                </a:solidFill>
                <a:effectLst/>
                <a:latin typeface="+mn-lt"/>
                <a:ea typeface="+mn-ea"/>
                <a:cs typeface="+mn-cs"/>
              </a:rPr>
              <a:t> o amgylch y byd o dan yr oedran o 35.  Felly all </a:t>
            </a:r>
            <a:r>
              <a:rPr lang="cy-GB" sz="1200" kern="1200" dirty="0" err="1">
                <a:solidFill>
                  <a:schemeClr val="tx1"/>
                </a:solidFill>
                <a:effectLst/>
                <a:latin typeface="+mn-lt"/>
                <a:ea typeface="+mn-ea"/>
                <a:cs typeface="+mn-cs"/>
              </a:rPr>
              <a:t>Instagram</a:t>
            </a:r>
            <a:r>
              <a:rPr lang="cy-GB" sz="1200" kern="1200" dirty="0">
                <a:solidFill>
                  <a:schemeClr val="tx1"/>
                </a:solidFill>
                <a:effectLst/>
                <a:latin typeface="+mn-lt"/>
                <a:ea typeface="+mn-ea"/>
                <a:cs typeface="+mn-cs"/>
              </a:rPr>
              <a:t> fod yn ffordd dda o ddenu cynulleidfa ifanc. Mae  tudalen Facebook a </a:t>
            </a:r>
            <a:r>
              <a:rPr lang="cy-GB" sz="1200" kern="1200" dirty="0" err="1">
                <a:solidFill>
                  <a:schemeClr val="tx1"/>
                </a:solidFill>
                <a:effectLst/>
                <a:latin typeface="+mn-lt"/>
                <a:ea typeface="+mn-ea"/>
                <a:cs typeface="+mn-cs"/>
              </a:rPr>
              <a:t>Instagram</a:t>
            </a:r>
            <a:r>
              <a:rPr lang="cy-GB" sz="1200" kern="1200" dirty="0">
                <a:solidFill>
                  <a:schemeClr val="tx1"/>
                </a:solidFill>
                <a:effectLst/>
                <a:latin typeface="+mn-lt"/>
                <a:ea typeface="+mn-ea"/>
                <a:cs typeface="+mn-cs"/>
              </a:rPr>
              <a:t> yn gysylltiedig, felly allwch bostio ar y ddau wefan ar yr un pryd. Dylai cynnwys ar ei thudalennau cael ei bostio yn ddyddiol, er mwyn adeiladu ei ddilynwyr. Allwch wneud hun drwy bostio llun y diwrnod. Mae bostio ar YouTube yn syniad da, gan ei fod wedi rhestru fel yr ail wefan fwyaf poblogaidd ledled y byd. Beth bynnag mae’r nifer o danysgrifwyr i’ch sianel angen cynyddu. Allwch neud hun drwy bostio dolen gyswllt ar eich tudalen Facebook a Twitter bob tro mae 'na fideo newydd yn cael ei bostio ar eich sianel </a:t>
            </a:r>
            <a:r>
              <a:rPr lang="cy-GB" sz="1200" kern="1200" dirty="0" err="1">
                <a:solidFill>
                  <a:schemeClr val="tx1"/>
                </a:solidFill>
                <a:effectLst/>
                <a:latin typeface="+mn-lt"/>
                <a:ea typeface="+mn-ea"/>
                <a:cs typeface="+mn-cs"/>
              </a:rPr>
              <a:t>Youtube</a:t>
            </a:r>
            <a:r>
              <a:rPr lang="cy-GB" sz="1200" kern="1200" dirty="0">
                <a:solidFill>
                  <a:schemeClr val="tx1"/>
                </a:solidFill>
                <a:effectLst/>
                <a:latin typeface="+mn-lt"/>
                <a:ea typeface="+mn-ea"/>
                <a:cs typeface="+mn-cs"/>
              </a:rPr>
              <a:t>. Dyle chi fod yn  anelu at bostio ar ei sianel YouTube unwaith yr wythnos. Mae defnyddio cyfryngau cymdeithasol yn ffordd wych o ymgysylltu gyda phobol, ac maen ffordd dda o gael pobol i siarad amdanoch.  Ar fy nhudalen Facebook rwyf yn gweld  lynnau o hen o drefydd yn aml. Cafwyd ei rhannu gan bobol fy oedran i, mae hun yn dangos fod pobol o bob oedran a diddordeb yn y ffordd mae ein tirwedd wedi newid.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7</a:t>
            </a:fld>
            <a:endParaRPr lang="en-GB"/>
          </a:p>
        </p:txBody>
      </p:sp>
    </p:spTree>
    <p:extLst>
      <p:ext uri="{BB962C8B-B14F-4D97-AF65-F5344CB8AC3E}">
        <p14:creationId xmlns:p14="http://schemas.microsoft.com/office/powerpoint/2010/main" val="34460488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p>
          <a:p>
            <a:r>
              <a:rPr lang="cy-GB" sz="1200" b="1" kern="1200" dirty="0">
                <a:solidFill>
                  <a:schemeClr val="tx1"/>
                </a:solidFill>
                <a:effectLst/>
                <a:latin typeface="+mn-lt"/>
                <a:ea typeface="+mn-ea"/>
                <a:cs typeface="+mn-cs"/>
              </a:rPr>
              <a:t>Argymell 2</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Unwaith mae eich cynulleidfa wedi cynyddu, byddwch yn gallu mynd ati i wneud stondinau dros dro, o amgylch Cymru. Gydag eich ymdrech i wneud eich adnoddau yn ddigidol, bydd o’n gwneud o’n haws i chi drefeillio o gwmpas. Byddwch yn gallu mynd o gwmpas neuaddau cymunedol a rhoi dangosaf ymlaen iddyn nhw, sy’n ymwneud ar ardal maen nhw’n byw ynddo. Drwy dangos yr adnoddau mewn ffordd ddigidol, byddwch yn codi adnabyddiaeth bobol a diddordebau. Drwy godi diddordebau a dealltwriaeth bobol o beth rydych chi’n gwneud efallai byddwn nhw’n fwy tebygol o deithio i Aberystwyth i ymweld ar ddogfennau gwreiddiol.</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Byddwch yn gallu ystyried targedu ffermwyr. Mae ffermydd fel arfer yn cael ei basio i lawr trwy genedlaethau. Bydd ffermwyr a diddordebau mewn ffordd mae ei thirwedd nhw wedi newid dros y blynyddoedd. Fydd pobol yn barod i wrando os byddwch chi’n cyflwyno hanes sy’n berthnasol i’r person.  Yn ôl sôn, oedd yna ffordd Rufeinig yn mynd trwy ein caeau ni ar ein fferm ym </a:t>
            </a:r>
            <a:r>
              <a:rPr lang="cy-GB" sz="1200" kern="1200" dirty="0" err="1">
                <a:solidFill>
                  <a:schemeClr val="tx1"/>
                </a:solidFill>
                <a:effectLst/>
                <a:latin typeface="+mn-lt"/>
                <a:ea typeface="+mn-ea"/>
                <a:cs typeface="+mn-cs"/>
              </a:rPr>
              <a:t>Mhennal</a:t>
            </a:r>
            <a:r>
              <a:rPr lang="cy-GB" sz="1200" kern="1200" dirty="0">
                <a:solidFill>
                  <a:schemeClr val="tx1"/>
                </a:solidFill>
                <a:effectLst/>
                <a:latin typeface="+mn-lt"/>
                <a:ea typeface="+mn-ea"/>
                <a:cs typeface="+mn-cs"/>
              </a:rPr>
              <a:t>. Ac rydyn yn cael ambell i bobol yn gofyn i ddod i ganfod metel ar ein tir. Mae hun yn dangos fod pobol a diddordeb mewn Hanes, a fydd o’n ddiddorol gwybod yn union le oedd y ffordd yma yn rhedeg, a ffordd mae’r tir wedi newid dros y blynyddoedd.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8</a:t>
            </a:fld>
            <a:endParaRPr lang="en-GB"/>
          </a:p>
        </p:txBody>
      </p:sp>
    </p:spTree>
    <p:extLst>
      <p:ext uri="{BB962C8B-B14F-4D97-AF65-F5344CB8AC3E}">
        <p14:creationId xmlns:p14="http://schemas.microsoft.com/office/powerpoint/2010/main" val="860682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p>
          <a:p>
            <a:r>
              <a:rPr lang="cy-GB" sz="1200" b="1" kern="1200" dirty="0">
                <a:solidFill>
                  <a:schemeClr val="tx1"/>
                </a:solidFill>
                <a:effectLst/>
                <a:latin typeface="+mn-lt"/>
                <a:ea typeface="+mn-ea"/>
                <a:cs typeface="+mn-cs"/>
              </a:rPr>
              <a:t>Argymell  3 </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Maen amser gwych i  hysbysebu'r holl hanes sydd wedi storio yn y sefydliad, oherwydd maen rhywbeth eithaf poblogaeth ar hun o bryd i hel achau, gyda’r ymyriad o wefannau fel ancestry.com ac  sioeau teledu fel ‘</a:t>
            </a:r>
            <a:r>
              <a:rPr lang="cy-GB" sz="1200" kern="1200" dirty="0" err="1">
                <a:solidFill>
                  <a:schemeClr val="tx1"/>
                </a:solidFill>
                <a:effectLst/>
                <a:latin typeface="+mn-lt"/>
                <a:ea typeface="+mn-ea"/>
                <a:cs typeface="+mn-cs"/>
              </a:rPr>
              <a:t>Who</a:t>
            </a:r>
            <a:r>
              <a:rPr lang="cy-GB" sz="1200" kern="1200" dirty="0">
                <a:solidFill>
                  <a:schemeClr val="tx1"/>
                </a:solidFill>
                <a:effectLst/>
                <a:latin typeface="+mn-lt"/>
                <a:ea typeface="+mn-ea"/>
                <a:cs typeface="+mn-cs"/>
              </a:rPr>
              <a:t> do </a:t>
            </a:r>
            <a:r>
              <a:rPr lang="cy-GB" sz="1200" kern="1200" dirty="0" err="1">
                <a:solidFill>
                  <a:schemeClr val="tx1"/>
                </a:solidFill>
                <a:effectLst/>
                <a:latin typeface="+mn-lt"/>
                <a:ea typeface="+mn-ea"/>
                <a:cs typeface="+mn-cs"/>
              </a:rPr>
              <a:t>you</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think</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you</a:t>
            </a:r>
            <a:r>
              <a:rPr lang="cy-GB" sz="1200" kern="1200" dirty="0">
                <a:solidFill>
                  <a:schemeClr val="tx1"/>
                </a:solidFill>
                <a:effectLst/>
                <a:latin typeface="+mn-lt"/>
                <a:ea typeface="+mn-ea"/>
                <a:cs typeface="+mn-cs"/>
              </a:rPr>
              <a:t> </a:t>
            </a:r>
            <a:r>
              <a:rPr lang="cy-GB" sz="1200" kern="1200" dirty="0" err="1">
                <a:solidFill>
                  <a:schemeClr val="tx1"/>
                </a:solidFill>
                <a:effectLst/>
                <a:latin typeface="+mn-lt"/>
                <a:ea typeface="+mn-ea"/>
                <a:cs typeface="+mn-cs"/>
              </a:rPr>
              <a:t>are</a:t>
            </a:r>
            <a:r>
              <a:rPr lang="cy-GB" sz="1200" kern="1200" dirty="0">
                <a:solidFill>
                  <a:schemeClr val="tx1"/>
                </a:solidFill>
                <a:effectLst/>
                <a:latin typeface="+mn-lt"/>
                <a:ea typeface="+mn-ea"/>
                <a:cs typeface="+mn-cs"/>
              </a:rPr>
              <a:t>’ sy’n helpu pobol edrych mewn i hanes ei theuluoedd.  Syniad arall i ystyried yw paentio ddarlun hen o Aberystwyth ar adeilad, gyda eich logo wrth eu ymyl. All hun fod yn ffordd effeithiol o marchnata. Esiampl o effeithiolrwydd hun yw wall ‘Cofiwch </a:t>
            </a:r>
            <a:r>
              <a:rPr lang="cy-GB" sz="1200" kern="1200" dirty="0" err="1">
                <a:solidFill>
                  <a:schemeClr val="tx1"/>
                </a:solidFill>
                <a:effectLst/>
                <a:latin typeface="+mn-lt"/>
                <a:ea typeface="+mn-ea"/>
                <a:cs typeface="+mn-cs"/>
              </a:rPr>
              <a:t>Dryweryn</a:t>
            </a:r>
            <a:r>
              <a:rPr lang="cy-GB" sz="1200" kern="1200" dirty="0">
                <a:solidFill>
                  <a:schemeClr val="tx1"/>
                </a:solidFill>
                <a:effectLst/>
                <a:latin typeface="+mn-lt"/>
                <a:ea typeface="+mn-ea"/>
                <a:cs typeface="+mn-cs"/>
              </a:rPr>
              <a:t>’, sydd wedi gael ei paentio ar waliau gan pobol ar draws Cymru ac hyd yn oed yn gwledydd tramor. </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Nid oes rhaid i chi feddwl yn fawr pan ddaw i'ch ymdrechion marchnata. Meddyliwch yn lleol. Beth sy'n digwydd yn eich cymuned? Gallwch noddi tîm lleol, elusen rhedeg/cerdded, neu hyd yn oed clybiau ffermwyr ifanc lleol. Allwch argraffu nodau tudalen a’u gadael yn y llyfrgell leol, neu mewn siopau Cymraeg yn y dref, fel Siop y Pethau. Dewch i adnabod eich cwsmer delfrydol a meddyliwch sut a ble maent yn treulio eu hamser.</a:t>
            </a:r>
            <a:endParaRPr lang="en-GB" sz="1200"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damcaniaeth segmentu, targedu a lleoli yn ddull cyfarwydd ar gyfer marchnata heddiw. Segmentu yw ble mae’r sefydliad yn ymchwilio’r farchnad ac yn edrych am themâu sydd yn ail ddangos a’i didoli nhw mewn i segmentau. Bydd dull targedu yno yn cymryd lle, ble bydden yn penderfynu ar darged  segmentau penodol. Bydd cynnyrch yno yn cael ei lleoli, yn rhywle ble mae cwsmer delfrydol yn treulio eu amser. (</a:t>
            </a:r>
            <a:r>
              <a:rPr lang="cy-GB" sz="1200" kern="1200" dirty="0" err="1">
                <a:solidFill>
                  <a:schemeClr val="tx1"/>
                </a:solidFill>
                <a:effectLst/>
                <a:latin typeface="+mn-lt"/>
                <a:ea typeface="+mn-ea"/>
                <a:cs typeface="+mn-cs"/>
              </a:rPr>
              <a:t>Dibb</a:t>
            </a:r>
            <a:r>
              <a:rPr lang="cy-GB" sz="1200" kern="1200" dirty="0">
                <a:solidFill>
                  <a:schemeClr val="tx1"/>
                </a:solidFill>
                <a:effectLst/>
                <a:latin typeface="+mn-lt"/>
                <a:ea typeface="+mn-ea"/>
                <a:cs typeface="+mn-cs"/>
              </a:rPr>
              <a:t> &amp; </a:t>
            </a:r>
            <a:r>
              <a:rPr lang="cy-GB" sz="1200" kern="1200" dirty="0" err="1">
                <a:solidFill>
                  <a:schemeClr val="tx1"/>
                </a:solidFill>
                <a:effectLst/>
                <a:latin typeface="+mn-lt"/>
                <a:ea typeface="+mn-ea"/>
                <a:cs typeface="+mn-cs"/>
              </a:rPr>
              <a:t>Simkin</a:t>
            </a:r>
            <a:r>
              <a:rPr lang="cy-GB" sz="1200" kern="1200" dirty="0">
                <a:solidFill>
                  <a:schemeClr val="tx1"/>
                </a:solidFill>
                <a:effectLst/>
                <a:latin typeface="+mn-lt"/>
                <a:ea typeface="+mn-ea"/>
                <a:cs typeface="+mn-cs"/>
              </a:rPr>
              <a:t>, 1991). Maen pwysig fod CBHC yn dilyn strategaethau o’r fath er mwyn dod i nabod eu cwsmer delfrydol, er mwyn gwybod beth maen nhw’n disgwyl o’i sefydliad, a sut i dargedu eu cynulleidfa. </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9</a:t>
            </a:fld>
            <a:endParaRPr lang="en-GB"/>
          </a:p>
        </p:txBody>
      </p:sp>
    </p:spTree>
    <p:extLst>
      <p:ext uri="{BB962C8B-B14F-4D97-AF65-F5344CB8AC3E}">
        <p14:creationId xmlns:p14="http://schemas.microsoft.com/office/powerpoint/2010/main" val="17662384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 </a:t>
            </a:r>
          </a:p>
          <a:p>
            <a:r>
              <a:rPr lang="cy-GB" sz="1200" b="1" kern="1200" dirty="0">
                <a:solidFill>
                  <a:schemeClr val="tx1"/>
                </a:solidFill>
                <a:effectLst/>
                <a:latin typeface="+mn-lt"/>
                <a:ea typeface="+mn-ea"/>
                <a:cs typeface="+mn-cs"/>
              </a:rPr>
              <a:t>Casgliad </a:t>
            </a:r>
            <a:endParaRPr lang="en-GB" sz="1200" b="1" kern="1200" dirty="0">
              <a:solidFill>
                <a:schemeClr val="tx1"/>
              </a:solidFill>
              <a:effectLst/>
              <a:latin typeface="+mn-lt"/>
              <a:ea typeface="+mn-ea"/>
              <a:cs typeface="+mn-cs"/>
            </a:endParaRPr>
          </a:p>
          <a:p>
            <a:r>
              <a:rPr lang="cy-GB" sz="1200" kern="1200" dirty="0">
                <a:solidFill>
                  <a:schemeClr val="tx1"/>
                </a:solidFill>
                <a:effectLst/>
                <a:latin typeface="+mn-lt"/>
                <a:ea typeface="+mn-ea"/>
                <a:cs typeface="+mn-cs"/>
              </a:rPr>
              <a:t>Mae gan Gomisiwn Brenhinol Henebion Cymru  nifer o ffyrdd allan nhw farchnata, all cynnwys defnyddio cyfryngau cymdeithasol, stondinau dros dro, neu ddosbarthu adnoddau farchnata. Dylai cyllid cael ei gosod ar gyfer farchnata, er mwyn gallu argraffu adnoddau ai dosbarthu yn lleoliadau lle mae ei chwsmer delfrydol yn treulio eu hamser. Er hun, weithiau mae’r dull fwyaf effeithiol o farchnata  yn rhywbeth syml sy’n costio cyn lleied o arian a phosib.</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08B536E8-204E-4820-B275-ACFEF9D32D5D}" type="slidenum">
              <a:rPr lang="en-GB" smtClean="0"/>
              <a:t>10</a:t>
            </a:fld>
            <a:endParaRPr lang="en-GB"/>
          </a:p>
        </p:txBody>
      </p:sp>
    </p:spTree>
    <p:extLst>
      <p:ext uri="{BB962C8B-B14F-4D97-AF65-F5344CB8AC3E}">
        <p14:creationId xmlns:p14="http://schemas.microsoft.com/office/powerpoint/2010/main" val="24249233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5/14/2019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9779975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5/14/2019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75792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3E5059C3-6A89-4494-99FF-5A4D6FFD50EB}" type="datetimeFigureOut">
              <a:rPr lang="en-US" smtClean="0"/>
              <a:t>5/14/2019</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r>
              <a:rPr lang="en-US"/>
              <a:t>
              </a:t>
            </a:r>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6D22F896-40B5-4ADD-8801-0D06FADFA095}" type="slidenum">
              <a:rPr lang="en-US" smtClean="0"/>
              <a:t>‹#›</a:t>
            </a:fld>
            <a:endParaRPr lang="en-US" dirty="0"/>
          </a:p>
        </p:txBody>
      </p:sp>
    </p:spTree>
    <p:extLst>
      <p:ext uri="{BB962C8B-B14F-4D97-AF65-F5344CB8AC3E}">
        <p14:creationId xmlns:p14="http://schemas.microsoft.com/office/powerpoint/2010/main" val="1269169866"/>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5/14/2019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44186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5/14/2019</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30026058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5/14/2019</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37107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smtClean="0"/>
              <a:t>5/14/2019</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7101084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5/14/2019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61602760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5/14/2019</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8647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5/14/2019</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8381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D3FFE419-2371-464F-8239-3959401C3561}" type="datetimeFigureOut">
              <a:rPr lang="en-US" smtClean="0"/>
              <a:t>5/14/2019</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r>
              <a:rPr lang="en-US"/>
              <a:t>
              </a:t>
            </a:r>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54623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3CBC1C18-307B-4F68-A007-B5B542270E8D}" type="datetimeFigureOut">
              <a:rPr lang="en-US" smtClean="0"/>
              <a:t>5/14/2019</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r>
              <a:rPr lang="en-US"/>
              <a:t>
              </a:t>
            </a:r>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243538685"/>
      </p:ext>
    </p:extLst>
  </p:cSld>
  <p:clrMap bg1="dk1" tx1="lt1" bg2="dk2" tx2="lt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14.jpeg"/><Relationship Id="rId7" Type="http://schemas.microsoft.com/office/2007/relationships/hdphoto" Target="../media/hdphoto2.wdp"/><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6.png"/><Relationship Id="rId5" Type="http://schemas.microsoft.com/office/2007/relationships/hdphoto" Target="../media/hdphoto1.wdp"/><Relationship Id="rId10" Type="http://schemas.microsoft.com/office/2007/relationships/hdphoto" Target="../media/hdphoto3.wdp"/><Relationship Id="rId4" Type="http://schemas.openxmlformats.org/officeDocument/2006/relationships/image" Target="../media/image15.png"/><Relationship Id="rId9" Type="http://schemas.openxmlformats.org/officeDocument/2006/relationships/image" Target="../media/image1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coflein.gov.uk/" TargetMode="External"/><Relationship Id="rId3" Type="http://schemas.microsoft.com/office/2007/relationships/hdphoto" Target="../media/hdphoto4.wdp"/><Relationship Id="rId7" Type="http://schemas.openxmlformats.org/officeDocument/2006/relationships/hyperlink" Target="https://rcahmw.gov.uk/about-us/" TargetMode="Externa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hyperlink" Target="https://www.bbc.co.uk/news/uk-wales-48108677" TargetMode="External"/><Relationship Id="rId5" Type="http://schemas.openxmlformats.org/officeDocument/2006/relationships/hyperlink" Target="https://wearesocial.com/blog/2019/01/digital-2019-global-internet-use-accelerates" TargetMode="External"/><Relationship Id="rId4" Type="http://schemas.openxmlformats.org/officeDocument/2006/relationships/hyperlink" Target="https://www.avocadosocial.com/latest-social-media-statistics-and-demographics-for-the-uk-in-2019/"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6">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8"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E42586A-E742-4D3A-8A16-898FCA8C32D4}"/>
              </a:ext>
            </a:extLst>
          </p:cNvPr>
          <p:cNvSpPr>
            <a:spLocks noGrp="1"/>
          </p:cNvSpPr>
          <p:nvPr>
            <p:ph type="ctrTitle"/>
          </p:nvPr>
        </p:nvSpPr>
        <p:spPr>
          <a:xfrm>
            <a:off x="4718503" y="1244205"/>
            <a:ext cx="6487761" cy="4369590"/>
          </a:xfrm>
        </p:spPr>
        <p:txBody>
          <a:bodyPr>
            <a:normAutofit/>
          </a:bodyPr>
          <a:lstStyle/>
          <a:p>
            <a:pPr algn="l"/>
            <a:r>
              <a:rPr lang="cy-GB" sz="5100" b="1" dirty="0">
                <a:solidFill>
                  <a:schemeClr val="tx1"/>
                </a:solidFill>
                <a:latin typeface="Century Gothic" panose="020B0502020202020204" pitchFamily="34" charset="0"/>
              </a:rPr>
              <a:t>Cynllun Marchnata </a:t>
            </a:r>
            <a:br>
              <a:rPr lang="cy-GB" sz="5100" b="1" dirty="0">
                <a:solidFill>
                  <a:schemeClr val="tx1"/>
                </a:solidFill>
                <a:latin typeface="Century Gothic" panose="020B0502020202020204" pitchFamily="34" charset="0"/>
              </a:rPr>
            </a:br>
            <a:r>
              <a:rPr lang="cy-GB" sz="5100" b="1" dirty="0">
                <a:solidFill>
                  <a:schemeClr val="tx1"/>
                </a:solidFill>
                <a:latin typeface="Century Gothic" panose="020B0502020202020204" pitchFamily="34" charset="0"/>
              </a:rPr>
              <a:t>Cymdeithasol ar </a:t>
            </a:r>
            <a:br>
              <a:rPr lang="cy-GB" sz="5100" b="1" dirty="0">
                <a:solidFill>
                  <a:schemeClr val="tx1"/>
                </a:solidFill>
                <a:latin typeface="Century Gothic" panose="020B0502020202020204" pitchFamily="34" charset="0"/>
              </a:rPr>
            </a:br>
            <a:r>
              <a:rPr lang="cy-GB" sz="5100" b="1" dirty="0">
                <a:solidFill>
                  <a:schemeClr val="tx1"/>
                </a:solidFill>
                <a:latin typeface="Century Gothic" panose="020B0502020202020204" pitchFamily="34" charset="0"/>
              </a:rPr>
              <a:t>Gyfer Comisiwn </a:t>
            </a:r>
            <a:br>
              <a:rPr lang="cy-GB" sz="5100" b="1" dirty="0">
                <a:solidFill>
                  <a:schemeClr val="tx1"/>
                </a:solidFill>
                <a:latin typeface="Century Gothic" panose="020B0502020202020204" pitchFamily="34" charset="0"/>
              </a:rPr>
            </a:br>
            <a:r>
              <a:rPr lang="cy-GB" sz="5100" b="1" dirty="0">
                <a:solidFill>
                  <a:schemeClr val="tx1"/>
                </a:solidFill>
                <a:latin typeface="Century Gothic" panose="020B0502020202020204" pitchFamily="34" charset="0"/>
              </a:rPr>
              <a:t>Brenhinol Henebion Cymru</a:t>
            </a:r>
            <a:endParaRPr lang="en-GB" sz="5100" b="1" dirty="0">
              <a:solidFill>
                <a:schemeClr val="tx1"/>
              </a:solidFill>
              <a:latin typeface="Century Gothic" panose="020B0502020202020204" pitchFamily="34" charset="0"/>
            </a:endParaRPr>
          </a:p>
        </p:txBody>
      </p:sp>
      <p:sp>
        <p:nvSpPr>
          <p:cNvPr id="23" name="Rectangle 18">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67488"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11FACF45-7D35-4C0C-8840-5F0DBA45534D}"/>
              </a:ext>
            </a:extLst>
          </p:cNvPr>
          <p:cNvSpPr>
            <a:spLocks noGrp="1"/>
          </p:cNvSpPr>
          <p:nvPr>
            <p:ph type="subTitle" idx="1"/>
          </p:nvPr>
        </p:nvSpPr>
        <p:spPr>
          <a:xfrm>
            <a:off x="1041061" y="1244205"/>
            <a:ext cx="2781909" cy="4369589"/>
          </a:xfrm>
        </p:spPr>
        <p:txBody>
          <a:bodyPr anchor="ctr">
            <a:normAutofit/>
          </a:bodyPr>
          <a:lstStyle/>
          <a:p>
            <a:pPr algn="l"/>
            <a:r>
              <a:rPr lang="en-GB" sz="2800"/>
              <a:t>Gan Eleri Jones </a:t>
            </a:r>
          </a:p>
        </p:txBody>
      </p:sp>
      <p:sp>
        <p:nvSpPr>
          <p:cNvPr id="21" name="Rectangle 20">
            <a:extLst>
              <a:ext uri="{FF2B5EF4-FFF2-40B4-BE49-F238E27FC236}">
                <a16:creationId xmlns:a16="http://schemas.microsoft.com/office/drawing/2014/main" id="{A474FAB3-E3BB-4F3C-A0C1-7FFE69BA31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329" cy="6858000"/>
          </a:xfrm>
          <a:prstGeom prst="rect">
            <a:avLst/>
          </a:prstGeom>
          <a:solidFill>
            <a:schemeClr val="bg2">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Tree>
    <p:extLst>
      <p:ext uri="{BB962C8B-B14F-4D97-AF65-F5344CB8AC3E}">
        <p14:creationId xmlns:p14="http://schemas.microsoft.com/office/powerpoint/2010/main" val="3576199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195256C6-38A5-4A9F-B77B-1084B3CA9841}"/>
              </a:ext>
            </a:extLst>
          </p:cNvPr>
          <p:cNvGraphicFramePr>
            <a:graphicFrameLocks noGrp="1"/>
          </p:cNvGraphicFramePr>
          <p:nvPr>
            <p:ph idx="4294967295"/>
            <p:extLst>
              <p:ext uri="{D42A27DB-BD31-4B8C-83A1-F6EECF244321}">
                <p14:modId xmlns:p14="http://schemas.microsoft.com/office/powerpoint/2010/main" val="2844941802"/>
              </p:ext>
            </p:extLst>
          </p:nvPr>
        </p:nvGraphicFramePr>
        <p:xfrm>
          <a:off x="1188974" y="2451100"/>
          <a:ext cx="9783763" cy="3416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53B0DBE6-D299-48DD-B4E0-2ADC96F96244}"/>
              </a:ext>
            </a:extLst>
          </p:cNvPr>
          <p:cNvSpPr/>
          <p:nvPr/>
        </p:nvSpPr>
        <p:spPr>
          <a:xfrm>
            <a:off x="13417" y="295015"/>
            <a:ext cx="12134879" cy="144655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88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Nodau ac Amcanion</a:t>
            </a:r>
            <a:endParaRPr lang="en-GB" sz="1600" dirty="0"/>
          </a:p>
        </p:txBody>
      </p:sp>
    </p:spTree>
    <p:extLst>
      <p:ext uri="{BB962C8B-B14F-4D97-AF65-F5344CB8AC3E}">
        <p14:creationId xmlns:p14="http://schemas.microsoft.com/office/powerpoint/2010/main" val="38359395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E046CEA7-861D-4984-BD9F-A8BCFE08CE83}"/>
              </a:ext>
            </a:extLst>
          </p:cNvPr>
          <p:cNvPicPr>
            <a:picLocks noChangeAspect="1"/>
          </p:cNvPicPr>
          <p:nvPr/>
        </p:nvPicPr>
        <p:blipFill>
          <a:blip r:embed="rId3">
            <a:alphaModFix amt="39000"/>
          </a:blip>
          <a:stretch>
            <a:fillRect/>
          </a:stretch>
        </p:blipFill>
        <p:spPr>
          <a:xfrm>
            <a:off x="0" y="0"/>
            <a:ext cx="12181172" cy="6858000"/>
          </a:xfrm>
          <a:prstGeom prst="rect">
            <a:avLst/>
          </a:prstGeom>
        </p:spPr>
      </p:pic>
      <p:sp>
        <p:nvSpPr>
          <p:cNvPr id="20" name="Title 1">
            <a:extLst>
              <a:ext uri="{FF2B5EF4-FFF2-40B4-BE49-F238E27FC236}">
                <a16:creationId xmlns:a16="http://schemas.microsoft.com/office/drawing/2014/main" id="{2A09132C-6702-48AC-95BC-24CDBD02B31F}"/>
              </a:ext>
            </a:extLst>
          </p:cNvPr>
          <p:cNvSpPr txBox="1">
            <a:spLocks/>
          </p:cNvSpPr>
          <p:nvPr/>
        </p:nvSpPr>
        <p:spPr>
          <a:xfrm>
            <a:off x="31463" y="250488"/>
            <a:ext cx="12118246" cy="2571506"/>
          </a:xfrm>
          <a:prstGeom prst="rect">
            <a:avLst/>
          </a:prstGeom>
        </p:spPr>
        <p:txBody>
          <a:bodyPr anchor="ctr">
            <a:normAutofit fontScale="97500"/>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pPr algn="ctr"/>
            <a:r>
              <a:rPr lang="cy-GB" sz="11700" b="1" cap="none"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Century Gothic" panose="020B0502020202020204" pitchFamily="34" charset="0"/>
              </a:rPr>
              <a:t>Cryfderau</a:t>
            </a:r>
            <a:r>
              <a:rPr lang="en-GB" sz="6000" dirty="0"/>
              <a:t> </a:t>
            </a:r>
            <a:br>
              <a:rPr lang="en-GB" sz="6000" dirty="0"/>
            </a:br>
            <a:endParaRPr lang="en-GB" sz="6000" dirty="0"/>
          </a:p>
        </p:txBody>
      </p:sp>
      <p:sp>
        <p:nvSpPr>
          <p:cNvPr id="21" name="Rectangle 20">
            <a:extLst>
              <a:ext uri="{FF2B5EF4-FFF2-40B4-BE49-F238E27FC236}">
                <a16:creationId xmlns:a16="http://schemas.microsoft.com/office/drawing/2014/main" id="{269F5341-DED7-42C0-857F-6A105B64D082}"/>
              </a:ext>
            </a:extLst>
          </p:cNvPr>
          <p:cNvSpPr/>
          <p:nvPr/>
        </p:nvSpPr>
        <p:spPr>
          <a:xfrm>
            <a:off x="2227118" y="2528632"/>
            <a:ext cx="7737763" cy="3014750"/>
          </a:xfrm>
          <a:prstGeom prst="rect">
            <a:avLst/>
          </a:prstGeom>
          <a:solidFill>
            <a:schemeClr val="tx2">
              <a:lumMod val="10000"/>
              <a:alpha val="35000"/>
            </a:schemeClr>
          </a:solidFill>
          <a:ln w="76200">
            <a:solidFill>
              <a:schemeClr val="tx2"/>
            </a:solidFill>
          </a:ln>
        </p:spPr>
        <p:txBody>
          <a:bodyPr wrap="square">
            <a:noAutofit/>
          </a:bodyPr>
          <a:lstStyle/>
          <a:p>
            <a:pPr marL="285750" indent="-285750">
              <a:buFont typeface="Arial" panose="020B0604020202020204" pitchFamily="34" charset="0"/>
              <a:buChar char="•"/>
            </a:pPr>
            <a:r>
              <a:rPr lang="cy-GB" sz="3600" dirty="0">
                <a:latin typeface="Century Gothic" panose="020B0502020202020204" pitchFamily="34" charset="0"/>
              </a:rPr>
              <a:t> </a:t>
            </a:r>
            <a:r>
              <a:rPr lang="cy-GB" sz="3600" b="1" dirty="0">
                <a:effectLst>
                  <a:outerShdw blurRad="38100" dist="38100" dir="2700000" algn="tl">
                    <a:srgbClr val="000000">
                      <a:alpha val="43137"/>
                    </a:srgbClr>
                  </a:outerShdw>
                </a:effectLst>
                <a:latin typeface="Century Gothic" panose="020B0502020202020204" pitchFamily="34" charset="0"/>
              </a:rPr>
              <a:t>Lleoliad</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Adnoddau </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Unigryw</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Gweithwyr Gwybodus </a:t>
            </a:r>
          </a:p>
        </p:txBody>
      </p:sp>
    </p:spTree>
    <p:extLst>
      <p:ext uri="{BB962C8B-B14F-4D97-AF65-F5344CB8AC3E}">
        <p14:creationId xmlns:p14="http://schemas.microsoft.com/office/powerpoint/2010/main" val="3500757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A93FF86-9CAE-47A0-9DA4-FC6BCC7D1715}"/>
              </a:ext>
            </a:extLst>
          </p:cNvPr>
          <p:cNvPicPr>
            <a:picLocks noChangeAspect="1"/>
          </p:cNvPicPr>
          <p:nvPr/>
        </p:nvPicPr>
        <p:blipFill>
          <a:blip r:embed="rId3">
            <a:alphaModFix amt="35000"/>
          </a:blip>
          <a:stretch>
            <a:fillRect/>
          </a:stretch>
        </p:blipFill>
        <p:spPr>
          <a:xfrm>
            <a:off x="0" y="0"/>
            <a:ext cx="12185905" cy="6858000"/>
          </a:xfrm>
          <a:prstGeom prst="rect">
            <a:avLst/>
          </a:prstGeom>
        </p:spPr>
      </p:pic>
      <p:sp>
        <p:nvSpPr>
          <p:cNvPr id="15" name="Title 1">
            <a:extLst>
              <a:ext uri="{FF2B5EF4-FFF2-40B4-BE49-F238E27FC236}">
                <a16:creationId xmlns:a16="http://schemas.microsoft.com/office/drawing/2014/main" id="{15323783-C52E-4A66-A641-C4F99B7EB930}"/>
              </a:ext>
            </a:extLst>
          </p:cNvPr>
          <p:cNvSpPr txBox="1">
            <a:spLocks/>
          </p:cNvSpPr>
          <p:nvPr/>
        </p:nvSpPr>
        <p:spPr>
          <a:xfrm>
            <a:off x="33829" y="341928"/>
            <a:ext cx="12118246" cy="2571506"/>
          </a:xfrm>
          <a:prstGeom prst="rect">
            <a:avLst/>
          </a:prstGeom>
        </p:spPr>
        <p:txBody>
          <a:bodyPr anchor="ctr">
            <a:normAutofit fontScale="97500"/>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pPr algn="ctr"/>
            <a:r>
              <a:rPr lang="cy-GB" sz="11700" b="1" cap="none"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Century Gothic" panose="020B0502020202020204" pitchFamily="34" charset="0"/>
              </a:rPr>
              <a:t>Gwendidau</a:t>
            </a:r>
            <a:r>
              <a:rPr lang="en-GB" sz="6000" dirty="0"/>
              <a:t> </a:t>
            </a:r>
            <a:br>
              <a:rPr lang="en-GB" sz="6000" dirty="0"/>
            </a:br>
            <a:endParaRPr lang="en-GB" sz="6000" dirty="0"/>
          </a:p>
        </p:txBody>
      </p:sp>
      <p:sp>
        <p:nvSpPr>
          <p:cNvPr id="16" name="Rectangle 15">
            <a:extLst>
              <a:ext uri="{FF2B5EF4-FFF2-40B4-BE49-F238E27FC236}">
                <a16:creationId xmlns:a16="http://schemas.microsoft.com/office/drawing/2014/main" id="{BB69E0F7-6FFC-412C-86B6-23DF7A190352}"/>
              </a:ext>
            </a:extLst>
          </p:cNvPr>
          <p:cNvSpPr/>
          <p:nvPr/>
        </p:nvSpPr>
        <p:spPr>
          <a:xfrm>
            <a:off x="1333916" y="2521527"/>
            <a:ext cx="9523474" cy="3479778"/>
          </a:xfrm>
          <a:prstGeom prst="rect">
            <a:avLst/>
          </a:prstGeom>
          <a:solidFill>
            <a:schemeClr val="tx2">
              <a:lumMod val="10000"/>
              <a:alpha val="35000"/>
            </a:schemeClr>
          </a:solidFill>
          <a:ln w="76200">
            <a:solidFill>
              <a:schemeClr val="tx2"/>
            </a:solidFill>
          </a:ln>
        </p:spPr>
        <p:txBody>
          <a:bodyPr wrap="square">
            <a:noAutofit/>
          </a:bodyPr>
          <a:lstStyle/>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Diffyg Teithio</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Cyllideb i gynnal digwyddiadau mawr</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Amser i droi’r dogfennau’n electronig </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Gormod o gwefannau </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Diffyg siaradwyr Cymraeg </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Enw hir sy’n anodd i farchnata  </a:t>
            </a:r>
          </a:p>
        </p:txBody>
      </p:sp>
    </p:spTree>
    <p:extLst>
      <p:ext uri="{BB962C8B-B14F-4D97-AF65-F5344CB8AC3E}">
        <p14:creationId xmlns:p14="http://schemas.microsoft.com/office/powerpoint/2010/main" val="1221733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026" name="Picture 2" descr="Image result for social media">
            <a:extLst>
              <a:ext uri="{FF2B5EF4-FFF2-40B4-BE49-F238E27FC236}">
                <a16:creationId xmlns:a16="http://schemas.microsoft.com/office/drawing/2014/main" id="{721B60D1-FAAE-4FB6-9F31-052CF902AADC}"/>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5CD29B72-12D8-456A-8F17-BF74E5AC0D72}"/>
              </a:ext>
            </a:extLst>
          </p:cNvPr>
          <p:cNvSpPr txBox="1">
            <a:spLocks/>
          </p:cNvSpPr>
          <p:nvPr/>
        </p:nvSpPr>
        <p:spPr>
          <a:xfrm>
            <a:off x="33829" y="341928"/>
            <a:ext cx="12118246" cy="2571506"/>
          </a:xfrm>
          <a:prstGeom prst="rect">
            <a:avLst/>
          </a:prstGeom>
        </p:spPr>
        <p:txBody>
          <a:bodyPr anchor="ctr">
            <a:normAutofit fontScale="97500"/>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pPr algn="ctr"/>
            <a:r>
              <a:rPr lang="cy-GB" sz="11700" b="1" cap="none"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Century Gothic" panose="020B0502020202020204" pitchFamily="34" charset="0"/>
              </a:rPr>
              <a:t>Cyfleoedd</a:t>
            </a:r>
            <a:br>
              <a:rPr lang="en-GB" sz="6000" dirty="0"/>
            </a:br>
            <a:endParaRPr lang="en-GB" sz="6000" dirty="0"/>
          </a:p>
        </p:txBody>
      </p:sp>
      <p:sp>
        <p:nvSpPr>
          <p:cNvPr id="6" name="Rectangle 5">
            <a:extLst>
              <a:ext uri="{FF2B5EF4-FFF2-40B4-BE49-F238E27FC236}">
                <a16:creationId xmlns:a16="http://schemas.microsoft.com/office/drawing/2014/main" id="{1B3F35D4-6ADE-4156-AFA6-AFB853084558}"/>
              </a:ext>
            </a:extLst>
          </p:cNvPr>
          <p:cNvSpPr/>
          <p:nvPr/>
        </p:nvSpPr>
        <p:spPr>
          <a:xfrm>
            <a:off x="1333916" y="2507673"/>
            <a:ext cx="9518072" cy="3138056"/>
          </a:xfrm>
          <a:prstGeom prst="rect">
            <a:avLst/>
          </a:prstGeom>
          <a:solidFill>
            <a:schemeClr val="tx2">
              <a:lumMod val="10000"/>
              <a:alpha val="35000"/>
            </a:schemeClr>
          </a:solidFill>
          <a:ln w="76200">
            <a:solidFill>
              <a:schemeClr val="tx2"/>
            </a:solidFill>
          </a:ln>
        </p:spPr>
        <p:txBody>
          <a:bodyPr wrap="square">
            <a:noAutofit/>
          </a:bodyPr>
          <a:lstStyle/>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Gweithio gyda sefydliadau eraill</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Troi’r dogfennau yn electronig</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Cynyddu y nifer o ddilynwyr ar cyfryngau cymdeithasol</a:t>
            </a:r>
          </a:p>
          <a:p>
            <a:pPr marL="285750" indent="-285750">
              <a:buFont typeface="Arial" panose="020B0604020202020204" pitchFamily="34" charset="0"/>
              <a:buChar char="•"/>
            </a:pPr>
            <a:r>
              <a:rPr lang="cy-GB" sz="3600" b="1" dirty="0">
                <a:effectLst>
                  <a:outerShdw blurRad="38100" dist="38100" dir="2700000" algn="tl">
                    <a:srgbClr val="000000">
                      <a:alpha val="43137"/>
                    </a:srgbClr>
                  </a:outerShdw>
                </a:effectLst>
                <a:latin typeface="Century Gothic" panose="020B0502020202020204" pitchFamily="34" charset="0"/>
              </a:rPr>
              <a:t>Denu cyllid allanol </a:t>
            </a:r>
          </a:p>
          <a:p>
            <a:endParaRPr lang="cy-GB" sz="3600" b="1" dirty="0">
              <a:effectLst>
                <a:outerShdw blurRad="38100" dist="38100" dir="2700000" algn="tl">
                  <a:srgbClr val="000000">
                    <a:alpha val="43137"/>
                  </a:srgbClr>
                </a:outerShdw>
              </a:effectLst>
              <a:latin typeface="Century Gothic" panose="020B0502020202020204" pitchFamily="34" charset="0"/>
            </a:endParaRPr>
          </a:p>
        </p:txBody>
      </p:sp>
    </p:spTree>
    <p:extLst>
      <p:ext uri="{BB962C8B-B14F-4D97-AF65-F5344CB8AC3E}">
        <p14:creationId xmlns:p14="http://schemas.microsoft.com/office/powerpoint/2010/main" val="13395797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9" name="Rectangle 138">
            <a:extLst>
              <a:ext uri="{FF2B5EF4-FFF2-40B4-BE49-F238E27FC236}">
                <a16:creationId xmlns:a16="http://schemas.microsoft.com/office/drawing/2014/main" id="{806692FB-8FCB-4B46-A077-B6132E789B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6094" y="160868"/>
            <a:ext cx="3355039" cy="294138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Rectangle 140">
            <a:extLst>
              <a:ext uri="{FF2B5EF4-FFF2-40B4-BE49-F238E27FC236}">
                <a16:creationId xmlns:a16="http://schemas.microsoft.com/office/drawing/2014/main" id="{00FC960A-022A-4742-832C-FCE8ABEAB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6" y="4069977"/>
            <a:ext cx="1432595" cy="20199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 name="Group 1">
            <a:extLst>
              <a:ext uri="{FF2B5EF4-FFF2-40B4-BE49-F238E27FC236}">
                <a16:creationId xmlns:a16="http://schemas.microsoft.com/office/drawing/2014/main" id="{9FF32171-83A4-4B8B-83F8-506149857AEC}"/>
              </a:ext>
            </a:extLst>
          </p:cNvPr>
          <p:cNvGrpSpPr/>
          <p:nvPr/>
        </p:nvGrpSpPr>
        <p:grpSpPr>
          <a:xfrm>
            <a:off x="1754330" y="10"/>
            <a:ext cx="10437670" cy="6857990"/>
            <a:chOff x="1754330" y="10"/>
            <a:chExt cx="10437670" cy="6857990"/>
          </a:xfrm>
        </p:grpSpPr>
        <p:pic>
          <p:nvPicPr>
            <p:cNvPr id="2052" name="Picture 4" descr="Image result for monopoly money">
              <a:extLst>
                <a:ext uri="{FF2B5EF4-FFF2-40B4-BE49-F238E27FC236}">
                  <a16:creationId xmlns:a16="http://schemas.microsoft.com/office/drawing/2014/main" id="{527C6D4D-609E-4157-A8E8-707A5E2931B3}"/>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8730" r="2191" b="-2"/>
            <a:stretch/>
          </p:blipFill>
          <p:spPr bwMode="auto">
            <a:xfrm>
              <a:off x="5450529" y="3263116"/>
              <a:ext cx="6741471" cy="3594884"/>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members">
              <a:extLst>
                <a:ext uri="{FF2B5EF4-FFF2-40B4-BE49-F238E27FC236}">
                  <a16:creationId xmlns:a16="http://schemas.microsoft.com/office/drawing/2014/main" id="{E3814D2C-50BA-4F9A-9D30-278ADDBB6795}"/>
                </a:ext>
              </a:extLst>
            </p:cNvPr>
            <p:cNvPicPr>
              <a:picLocks noChangeAspect="1" noChangeArrowheads="1"/>
            </p:cNvPicPr>
            <p:nvPr/>
          </p:nvPicPr>
          <p:blipFill rotWithShape="1">
            <a:blip r:embed="rId4">
              <a:alphaModFix amt="50000"/>
              <a:extLst>
                <a:ext uri="{28A0092B-C50C-407E-A947-70E740481C1C}">
                  <a14:useLocalDpi xmlns:a14="http://schemas.microsoft.com/office/drawing/2010/main" val="0"/>
                </a:ext>
              </a:extLst>
            </a:blip>
            <a:srcRect t="5841" r="-1" b="4265"/>
            <a:stretch/>
          </p:blipFill>
          <p:spPr bwMode="auto">
            <a:xfrm>
              <a:off x="1754330" y="10"/>
              <a:ext cx="6760897" cy="3920034"/>
            </a:xfrm>
            <a:custGeom>
              <a:avLst/>
              <a:gdLst>
                <a:gd name="connsiteX0" fmla="*/ 0 w 4113440"/>
                <a:gd name="connsiteY0" fmla="*/ 0 h 3920044"/>
                <a:gd name="connsiteX1" fmla="*/ 4113440 w 4113440"/>
                <a:gd name="connsiteY1" fmla="*/ 0 h 3920044"/>
                <a:gd name="connsiteX2" fmla="*/ 4113440 w 4113440"/>
                <a:gd name="connsiteY2" fmla="*/ 3103224 h 3920044"/>
                <a:gd name="connsiteX3" fmla="*/ 2157388 w 4113440"/>
                <a:gd name="connsiteY3" fmla="*/ 3103224 h 3920044"/>
                <a:gd name="connsiteX4" fmla="*/ 2157388 w 4113440"/>
                <a:gd name="connsiteY4" fmla="*/ 3920044 h 3920044"/>
                <a:gd name="connsiteX5" fmla="*/ 0 w 4113440"/>
                <a:gd name="connsiteY5" fmla="*/ 3920044 h 392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440" h="3920044">
                  <a:moveTo>
                    <a:pt x="0" y="0"/>
                  </a:moveTo>
                  <a:lnTo>
                    <a:pt x="4113440" y="0"/>
                  </a:lnTo>
                  <a:lnTo>
                    <a:pt x="4113440" y="3103224"/>
                  </a:lnTo>
                  <a:lnTo>
                    <a:pt x="2157388" y="3103224"/>
                  </a:lnTo>
                  <a:lnTo>
                    <a:pt x="2157388" y="3920044"/>
                  </a:lnTo>
                  <a:lnTo>
                    <a:pt x="0" y="3920044"/>
                  </a:lnTo>
                  <a:close/>
                </a:path>
              </a:pathLst>
            </a:custGeom>
            <a:noFill/>
            <a:extLst>
              <a:ext uri="{909E8E84-426E-40DD-AFC4-6F175D3DCCD1}">
                <a14:hiddenFill xmlns:a14="http://schemas.microsoft.com/office/drawing/2010/main">
                  <a:solidFill>
                    <a:srgbClr val="FFFFFF"/>
                  </a:solidFill>
                </a14:hiddenFill>
              </a:ext>
            </a:extLst>
          </p:spPr>
        </p:pic>
        <p:pic>
          <p:nvPicPr>
            <p:cNvPr id="2050" name="Picture 2" descr="Image result for welsh government">
              <a:extLst>
                <a:ext uri="{FF2B5EF4-FFF2-40B4-BE49-F238E27FC236}">
                  <a16:creationId xmlns:a16="http://schemas.microsoft.com/office/drawing/2014/main" id="{C919F879-018F-4154-8FBF-2EC699911739}"/>
                </a:ext>
              </a:extLst>
            </p:cNvPr>
            <p:cNvPicPr>
              <a:picLocks noChangeAspect="1" noChangeArrowheads="1"/>
            </p:cNvPicPr>
            <p:nvPr/>
          </p:nvPicPr>
          <p:blipFill rotWithShape="1">
            <a:blip r:embed="rId5">
              <a:alphaModFix amt="50000"/>
              <a:extLst>
                <a:ext uri="{28A0092B-C50C-407E-A947-70E740481C1C}">
                  <a14:useLocalDpi xmlns:a14="http://schemas.microsoft.com/office/drawing/2010/main" val="0"/>
                </a:ext>
              </a:extLst>
            </a:blip>
            <a:srcRect l="8114" r="-7" b="-7"/>
            <a:stretch/>
          </p:blipFill>
          <p:spPr bwMode="auto">
            <a:xfrm>
              <a:off x="1754330" y="4069977"/>
              <a:ext cx="3535331" cy="2019928"/>
            </a:xfrm>
            <a:prstGeom prst="rect">
              <a:avLst/>
            </a:prstGeom>
            <a:noFill/>
            <a:extLst>
              <a:ext uri="{909E8E84-426E-40DD-AFC4-6F175D3DCCD1}">
                <a14:hiddenFill xmlns:a14="http://schemas.microsoft.com/office/drawing/2010/main">
                  <a:solidFill>
                    <a:srgbClr val="FFFFFF"/>
                  </a:solidFill>
                </a14:hiddenFill>
              </a:ext>
            </a:extLst>
          </p:spPr>
        </p:pic>
      </p:grpSp>
      <p:sp>
        <p:nvSpPr>
          <p:cNvPr id="9" name="Title 1">
            <a:extLst>
              <a:ext uri="{FF2B5EF4-FFF2-40B4-BE49-F238E27FC236}">
                <a16:creationId xmlns:a16="http://schemas.microsoft.com/office/drawing/2014/main" id="{7C328F90-1006-44BC-ABC1-AEE86F4014AA}"/>
              </a:ext>
            </a:extLst>
          </p:cNvPr>
          <p:cNvSpPr txBox="1">
            <a:spLocks/>
          </p:cNvSpPr>
          <p:nvPr/>
        </p:nvSpPr>
        <p:spPr>
          <a:xfrm>
            <a:off x="33829" y="341928"/>
            <a:ext cx="12118246" cy="2571506"/>
          </a:xfrm>
          <a:prstGeom prst="rect">
            <a:avLst/>
          </a:prstGeom>
        </p:spPr>
        <p:txBody>
          <a:bodyPr anchor="ctr">
            <a:normAutofit fontScale="97500"/>
          </a:bodyPr>
          <a:lst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a:lstStyle>
          <a:p>
            <a:pPr algn="ctr"/>
            <a:r>
              <a:rPr lang="cy-GB" sz="11700" b="1" cap="none"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Century Gothic" panose="020B0502020202020204" pitchFamily="34" charset="0"/>
              </a:rPr>
              <a:t>Bygythiad</a:t>
            </a:r>
            <a:br>
              <a:rPr lang="en-GB" sz="6000" dirty="0"/>
            </a:br>
            <a:endParaRPr lang="en-GB" sz="6000" dirty="0"/>
          </a:p>
        </p:txBody>
      </p:sp>
      <p:sp>
        <p:nvSpPr>
          <p:cNvPr id="10" name="Rectangle 9">
            <a:extLst>
              <a:ext uri="{FF2B5EF4-FFF2-40B4-BE49-F238E27FC236}">
                <a16:creationId xmlns:a16="http://schemas.microsoft.com/office/drawing/2014/main" id="{5E8CEAE2-D987-4E25-845A-6C16B759CDE5}"/>
              </a:ext>
            </a:extLst>
          </p:cNvPr>
          <p:cNvSpPr/>
          <p:nvPr/>
        </p:nvSpPr>
        <p:spPr>
          <a:xfrm>
            <a:off x="1225118" y="2175029"/>
            <a:ext cx="9632272" cy="4039340"/>
          </a:xfrm>
          <a:prstGeom prst="rect">
            <a:avLst/>
          </a:prstGeom>
          <a:solidFill>
            <a:schemeClr val="tx2">
              <a:lumMod val="10000"/>
              <a:alpha val="35000"/>
            </a:schemeClr>
          </a:solidFill>
          <a:ln w="76200">
            <a:solidFill>
              <a:schemeClr val="tx2"/>
            </a:solidFill>
          </a:ln>
        </p:spPr>
        <p:txBody>
          <a:bodyPr wrap="square">
            <a:noAutofit/>
          </a:bodyPr>
          <a:lstStyle/>
          <a:p>
            <a:pPr marL="285750" indent="-285750">
              <a:buFont typeface="Arial" panose="020B0604020202020204" pitchFamily="34" charset="0"/>
              <a:buChar char="•"/>
            </a:pPr>
            <a:r>
              <a:rPr lang="cy-GB" sz="4400" b="1" dirty="0">
                <a:effectLst>
                  <a:outerShdw blurRad="38100" dist="38100" dir="2700000" algn="tl">
                    <a:srgbClr val="000000">
                      <a:alpha val="43137"/>
                    </a:srgbClr>
                  </a:outerShdw>
                </a:effectLst>
              </a:rPr>
              <a:t>Cyllid gan y Llywodraeth Cymraeg</a:t>
            </a:r>
          </a:p>
          <a:p>
            <a:pPr marL="285750" indent="-285750">
              <a:buFont typeface="Arial" panose="020B0604020202020204" pitchFamily="34" charset="0"/>
              <a:buChar char="•"/>
            </a:pPr>
            <a:r>
              <a:rPr lang="cy-GB" sz="4400" b="1" dirty="0">
                <a:effectLst>
                  <a:outerShdw blurRad="38100" dist="38100" dir="2700000" algn="tl">
                    <a:srgbClr val="000000">
                      <a:alpha val="43137"/>
                    </a:srgbClr>
                  </a:outerShdw>
                </a:effectLst>
              </a:rPr>
              <a:t>Cost i gynnal digwyddiadau</a:t>
            </a:r>
          </a:p>
          <a:p>
            <a:pPr marL="285750" indent="-285750">
              <a:buFont typeface="Arial" panose="020B0604020202020204" pitchFamily="34" charset="0"/>
              <a:buChar char="•"/>
            </a:pPr>
            <a:r>
              <a:rPr lang="cy-GB" sz="4400" b="1" dirty="0">
                <a:effectLst>
                  <a:outerShdw blurRad="38100" dist="38100" dir="2700000" algn="tl">
                    <a:srgbClr val="000000">
                      <a:alpha val="43137"/>
                    </a:srgbClr>
                  </a:outerShdw>
                </a:effectLst>
              </a:rPr>
              <a:t>Deddfwriaeth a hawlfraint</a:t>
            </a:r>
          </a:p>
          <a:p>
            <a:pPr marL="285750" indent="-285750">
              <a:buFont typeface="Arial" panose="020B0604020202020204" pitchFamily="34" charset="0"/>
              <a:buChar char="•"/>
            </a:pPr>
            <a:r>
              <a:rPr lang="cy-GB" sz="4400" b="1" dirty="0">
                <a:effectLst>
                  <a:outerShdw blurRad="38100" dist="38100" dir="2700000" algn="tl">
                    <a:srgbClr val="000000">
                      <a:alpha val="43137"/>
                    </a:srgbClr>
                  </a:outerShdw>
                </a:effectLst>
              </a:rPr>
              <a:t>Ymyrryd â bywydau pobl</a:t>
            </a:r>
          </a:p>
          <a:p>
            <a:pPr marL="285750" indent="-285750">
              <a:buFont typeface="Arial" panose="020B0604020202020204" pitchFamily="34" charset="0"/>
              <a:buChar char="•"/>
            </a:pPr>
            <a:r>
              <a:rPr lang="cy-GB" sz="4400" b="1" dirty="0">
                <a:effectLst>
                  <a:outerShdw blurRad="38100" dist="38100" dir="2700000" algn="tl">
                    <a:srgbClr val="000000">
                      <a:alpha val="43137"/>
                    </a:srgbClr>
                  </a:outerShdw>
                </a:effectLst>
              </a:rPr>
              <a:t>Dryswch gyda </a:t>
            </a:r>
            <a:r>
              <a:rPr lang="cy-GB" sz="4400" b="1">
                <a:effectLst>
                  <a:outerShdw blurRad="38100" dist="38100" dir="2700000" algn="tl">
                    <a:srgbClr val="000000">
                      <a:alpha val="43137"/>
                    </a:srgbClr>
                  </a:outerShdw>
                </a:effectLst>
              </a:rPr>
              <a:t>sefydliadau eraill</a:t>
            </a:r>
          </a:p>
          <a:p>
            <a:pPr marL="285750" indent="-285750">
              <a:buFont typeface="Arial" panose="020B0604020202020204" pitchFamily="34" charset="0"/>
              <a:buChar char="•"/>
            </a:pPr>
            <a:endParaRPr lang="cy-GB" sz="4400" b="1" dirty="0">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91082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20" descr="Image result for youtube logo">
            <a:extLst>
              <a:ext uri="{FF2B5EF4-FFF2-40B4-BE49-F238E27FC236}">
                <a16:creationId xmlns:a16="http://schemas.microsoft.com/office/drawing/2014/main" id="{900D260A-3163-4E22-808D-BE52BC368E6E}"/>
              </a:ext>
            </a:extLst>
          </p:cNvPr>
          <p:cNvPicPr>
            <a:picLocks noChangeAspect="1" noChangeArrowheads="1"/>
          </p:cNvPicPr>
          <p:nvPr/>
        </p:nvPicPr>
        <p:blipFill rotWithShape="1">
          <a:blip r:embed="rId3">
            <a:alphaModFix amt="70000"/>
            <a:extLst>
              <a:ext uri="{28A0092B-C50C-407E-A947-70E740481C1C}">
                <a14:useLocalDpi xmlns:a14="http://schemas.microsoft.com/office/drawing/2010/main" val="0"/>
              </a:ext>
            </a:extLst>
          </a:blip>
          <a:srcRect t="30938" r="1" b="30846"/>
          <a:stretch/>
        </p:blipFill>
        <p:spPr bwMode="auto">
          <a:xfrm>
            <a:off x="4166504" y="10"/>
            <a:ext cx="8025495" cy="30670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4" descr="Image result for links">
            <a:extLst>
              <a:ext uri="{FF2B5EF4-FFF2-40B4-BE49-F238E27FC236}">
                <a16:creationId xmlns:a16="http://schemas.microsoft.com/office/drawing/2014/main" id="{35AFF6E2-293F-457A-8AA0-D994EF60BBC7}"/>
              </a:ext>
            </a:extLst>
          </p:cNvPr>
          <p:cNvPicPr>
            <a:picLocks noChangeAspect="1" noChangeArrowheads="1"/>
          </p:cNvPicPr>
          <p:nvPr/>
        </p:nvPicPr>
        <p:blipFill rotWithShape="1">
          <a:blip r:embed="rId4">
            <a:alphaModFix amt="70000"/>
            <a:extLst>
              <a:ext uri="{28A0092B-C50C-407E-A947-70E740481C1C}">
                <a14:useLocalDpi xmlns:a14="http://schemas.microsoft.com/office/drawing/2010/main" val="0"/>
              </a:ext>
            </a:extLst>
          </a:blip>
          <a:srcRect t="20221" r="-2" b="20219"/>
          <a:stretch/>
        </p:blipFill>
        <p:spPr bwMode="auto">
          <a:xfrm>
            <a:off x="20" y="3790950"/>
            <a:ext cx="8305780" cy="3067051"/>
          </a:xfrm>
          <a:prstGeom prst="rect">
            <a:avLst/>
          </a:prstGeom>
          <a:noFill/>
          <a:extLst>
            <a:ext uri="{909E8E84-426E-40DD-AFC4-6F175D3DCCD1}">
              <a14:hiddenFill xmlns:a14="http://schemas.microsoft.com/office/drawing/2010/main">
                <a:solidFill>
                  <a:srgbClr val="FFFFFF"/>
                </a:solidFill>
              </a14:hiddenFill>
            </a:ext>
          </a:extLst>
        </p:spPr>
      </p:pic>
      <p:sp>
        <p:nvSpPr>
          <p:cNvPr id="79" name="Freeform: Shape 78">
            <a:extLst>
              <a:ext uri="{FF2B5EF4-FFF2-40B4-BE49-F238E27FC236}">
                <a16:creationId xmlns:a16="http://schemas.microsoft.com/office/drawing/2014/main" id="{EA518CE4-E4D4-4D8A-980F-6D692AC96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472"/>
            <a:ext cx="5155454" cy="4845530"/>
          </a:xfrm>
          <a:custGeom>
            <a:avLst/>
            <a:gdLst>
              <a:gd name="connsiteX0" fmla="*/ 0 w 5155454"/>
              <a:gd name="connsiteY0" fmla="*/ 0 h 4845530"/>
              <a:gd name="connsiteX1" fmla="*/ 4766270 w 5155454"/>
              <a:gd name="connsiteY1" fmla="*/ 0 h 4845530"/>
              <a:gd name="connsiteX2" fmla="*/ 4896671 w 5155454"/>
              <a:gd name="connsiteY2" fmla="*/ 270697 h 4845530"/>
              <a:gd name="connsiteX3" fmla="*/ 5155454 w 5155454"/>
              <a:gd name="connsiteY3" fmla="*/ 1552495 h 4845530"/>
              <a:gd name="connsiteX4" fmla="*/ 1862419 w 5155454"/>
              <a:gd name="connsiteY4" fmla="*/ 4845530 h 4845530"/>
              <a:gd name="connsiteX5" fmla="*/ 21252 w 5155454"/>
              <a:gd name="connsiteY5" fmla="*/ 4283132 h 4845530"/>
              <a:gd name="connsiteX6" fmla="*/ 0 w 5155454"/>
              <a:gd name="connsiteY6" fmla="*/ 4267240 h 4845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55454" h="4845530">
                <a:moveTo>
                  <a:pt x="0" y="0"/>
                </a:moveTo>
                <a:lnTo>
                  <a:pt x="4766270" y="0"/>
                </a:lnTo>
                <a:lnTo>
                  <a:pt x="4896671" y="270697"/>
                </a:lnTo>
                <a:cubicBezTo>
                  <a:pt x="5063308" y="664671"/>
                  <a:pt x="5155454" y="1097822"/>
                  <a:pt x="5155454" y="1552495"/>
                </a:cubicBezTo>
                <a:cubicBezTo>
                  <a:pt x="5155454" y="3371188"/>
                  <a:pt x="3681112" y="4845530"/>
                  <a:pt x="1862419" y="4845530"/>
                </a:cubicBezTo>
                <a:cubicBezTo>
                  <a:pt x="1180409" y="4845530"/>
                  <a:pt x="546824" y="4638201"/>
                  <a:pt x="21252" y="4283132"/>
                </a:cubicBezTo>
                <a:lnTo>
                  <a:pt x="0" y="426724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10" descr="Related image">
            <a:extLst>
              <a:ext uri="{FF2B5EF4-FFF2-40B4-BE49-F238E27FC236}">
                <a16:creationId xmlns:a16="http://schemas.microsoft.com/office/drawing/2014/main" id="{2239E424-8AD1-4BEF-97A1-6DFBB4B1C591}"/>
              </a:ext>
            </a:extLst>
          </p:cNvPr>
          <p:cNvPicPr>
            <a:picLocks noChangeAspect="1" noChangeArrowheads="1"/>
          </p:cNvPicPr>
          <p:nvPr/>
        </p:nvPicPr>
        <p:blipFill rotWithShape="1">
          <a:blip r:embed="rId5">
            <a:alphaModFix amt="70000"/>
            <a:extLst>
              <a:ext uri="{28A0092B-C50C-407E-A947-70E740481C1C}">
                <a14:useLocalDpi xmlns:a14="http://schemas.microsoft.com/office/drawing/2010/main" val="0"/>
              </a:ext>
            </a:extLst>
          </a:blip>
          <a:srcRect t="4872" r="4" b="2256"/>
          <a:stretch/>
        </p:blipFill>
        <p:spPr bwMode="auto">
          <a:xfrm>
            <a:off x="1" y="1"/>
            <a:ext cx="5017099" cy="4718647"/>
          </a:xfrm>
          <a:custGeom>
            <a:avLst/>
            <a:gdLst>
              <a:gd name="connsiteX0" fmla="*/ 0 w 5017099"/>
              <a:gd name="connsiteY0" fmla="*/ 0 h 4718647"/>
              <a:gd name="connsiteX1" fmla="*/ 4599738 w 5017099"/>
              <a:gd name="connsiteY1" fmla="*/ 0 h 4718647"/>
              <a:gd name="connsiteX2" fmla="*/ 4636346 w 5017099"/>
              <a:gd name="connsiteY2" fmla="*/ 60259 h 4718647"/>
              <a:gd name="connsiteX3" fmla="*/ 5017099 w 5017099"/>
              <a:gd name="connsiteY3" fmla="*/ 1563967 h 4718647"/>
              <a:gd name="connsiteX4" fmla="*/ 1862419 w 5017099"/>
              <a:gd name="connsiteY4" fmla="*/ 4718647 h 4718647"/>
              <a:gd name="connsiteX5" fmla="*/ 98607 w 5017099"/>
              <a:gd name="connsiteY5" fmla="*/ 4179877 h 4718647"/>
              <a:gd name="connsiteX6" fmla="*/ 0 w 5017099"/>
              <a:gd name="connsiteY6" fmla="*/ 4106140 h 4718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7099" h="4718647">
                <a:moveTo>
                  <a:pt x="0" y="0"/>
                </a:moveTo>
                <a:lnTo>
                  <a:pt x="4599738" y="0"/>
                </a:lnTo>
                <a:lnTo>
                  <a:pt x="4636346" y="60259"/>
                </a:lnTo>
                <a:cubicBezTo>
                  <a:pt x="4879170" y="507256"/>
                  <a:pt x="5017099" y="1019504"/>
                  <a:pt x="5017099" y="1563967"/>
                </a:cubicBezTo>
                <a:cubicBezTo>
                  <a:pt x="5017099" y="3306249"/>
                  <a:pt x="3604701" y="4718647"/>
                  <a:pt x="1862419" y="4718647"/>
                </a:cubicBezTo>
                <a:cubicBezTo>
                  <a:pt x="1209063" y="4718647"/>
                  <a:pt x="602098" y="4520029"/>
                  <a:pt x="98607" y="4179877"/>
                </a:cubicBezTo>
                <a:lnTo>
                  <a:pt x="0" y="4106140"/>
                </a:lnTo>
                <a:close/>
              </a:path>
            </a:pathLst>
          </a:custGeom>
          <a:noFill/>
          <a:extLst>
            <a:ext uri="{909E8E84-426E-40DD-AFC4-6F175D3DCCD1}">
              <a14:hiddenFill xmlns:a14="http://schemas.microsoft.com/office/drawing/2010/main">
                <a:solidFill>
                  <a:srgbClr val="FFFFFF"/>
                </a:solidFill>
              </a14:hiddenFill>
            </a:ext>
          </a:extLst>
        </p:spPr>
      </p:pic>
      <p:sp>
        <p:nvSpPr>
          <p:cNvPr id="81" name="Freeform: Shape 80">
            <a:extLst>
              <a:ext uri="{FF2B5EF4-FFF2-40B4-BE49-F238E27FC236}">
                <a16:creationId xmlns:a16="http://schemas.microsoft.com/office/drawing/2014/main" id="{F82BF3E2-EB0E-40D6-8835-2367A5316C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8480" y="1563968"/>
            <a:ext cx="6043520" cy="5294033"/>
          </a:xfrm>
          <a:custGeom>
            <a:avLst/>
            <a:gdLst>
              <a:gd name="connsiteX0" fmla="*/ 3600823 w 6043520"/>
              <a:gd name="connsiteY0" fmla="*/ 0 h 5294033"/>
              <a:gd name="connsiteX1" fmla="*/ 5891281 w 6043520"/>
              <a:gd name="connsiteY1" fmla="*/ 822253 h 5294033"/>
              <a:gd name="connsiteX2" fmla="*/ 6043520 w 6043520"/>
              <a:gd name="connsiteY2" fmla="*/ 960617 h 5294033"/>
              <a:gd name="connsiteX3" fmla="*/ 6043520 w 6043520"/>
              <a:gd name="connsiteY3" fmla="*/ 5294033 h 5294033"/>
              <a:gd name="connsiteX4" fmla="*/ 423445 w 6043520"/>
              <a:gd name="connsiteY4" fmla="*/ 5294033 h 5294033"/>
              <a:gd name="connsiteX5" fmla="*/ 282971 w 6043520"/>
              <a:gd name="connsiteY5" fmla="*/ 5002426 h 5294033"/>
              <a:gd name="connsiteX6" fmla="*/ 0 w 6043520"/>
              <a:gd name="connsiteY6" fmla="*/ 3600823 h 5294033"/>
              <a:gd name="connsiteX7" fmla="*/ 3600823 w 6043520"/>
              <a:gd name="connsiteY7" fmla="*/ 0 h 5294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43520" h="5294033">
                <a:moveTo>
                  <a:pt x="3600823" y="0"/>
                </a:moveTo>
                <a:cubicBezTo>
                  <a:pt x="4470871" y="0"/>
                  <a:pt x="5268847" y="308574"/>
                  <a:pt x="5891281" y="822253"/>
                </a:cubicBezTo>
                <a:lnTo>
                  <a:pt x="6043520" y="960617"/>
                </a:lnTo>
                <a:lnTo>
                  <a:pt x="6043520" y="5294033"/>
                </a:lnTo>
                <a:lnTo>
                  <a:pt x="423445" y="5294033"/>
                </a:lnTo>
                <a:lnTo>
                  <a:pt x="282971" y="5002426"/>
                </a:lnTo>
                <a:cubicBezTo>
                  <a:pt x="100759" y="4571630"/>
                  <a:pt x="0" y="4097993"/>
                  <a:pt x="0" y="3600823"/>
                </a:cubicBezTo>
                <a:cubicBezTo>
                  <a:pt x="0" y="1612143"/>
                  <a:pt x="1612143" y="0"/>
                  <a:pt x="36008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6" descr="Image result for facebook logo">
            <a:extLst>
              <a:ext uri="{FF2B5EF4-FFF2-40B4-BE49-F238E27FC236}">
                <a16:creationId xmlns:a16="http://schemas.microsoft.com/office/drawing/2014/main" id="{6044E873-36F4-4CFD-B9DD-87CB58447EB8}"/>
              </a:ext>
            </a:extLst>
          </p:cNvPr>
          <p:cNvPicPr>
            <a:picLocks noChangeAspect="1" noChangeArrowheads="1"/>
          </p:cNvPicPr>
          <p:nvPr/>
        </p:nvPicPr>
        <p:blipFill rotWithShape="1">
          <a:blip r:embed="rId6">
            <a:alphaModFix amt="70000"/>
            <a:extLst>
              <a:ext uri="{28A0092B-C50C-407E-A947-70E740481C1C}">
                <a14:useLocalDpi xmlns:a14="http://schemas.microsoft.com/office/drawing/2010/main" val="0"/>
              </a:ext>
            </a:extLst>
          </a:blip>
          <a:srcRect t="6580" r="2" b="6107"/>
          <a:stretch/>
        </p:blipFill>
        <p:spPr bwMode="auto">
          <a:xfrm>
            <a:off x="6283728" y="1699214"/>
            <a:ext cx="5908273" cy="5158786"/>
          </a:xfrm>
          <a:custGeom>
            <a:avLst/>
            <a:gdLst>
              <a:gd name="connsiteX0" fmla="*/ 3465576 w 5908273"/>
              <a:gd name="connsiteY0" fmla="*/ 0 h 5158786"/>
              <a:gd name="connsiteX1" fmla="*/ 5670004 w 5908273"/>
              <a:gd name="connsiteY1" fmla="*/ 791369 h 5158786"/>
              <a:gd name="connsiteX2" fmla="*/ 5908273 w 5908273"/>
              <a:gd name="connsiteY2" fmla="*/ 1007923 h 5158786"/>
              <a:gd name="connsiteX3" fmla="*/ 5908273 w 5908273"/>
              <a:gd name="connsiteY3" fmla="*/ 5158786 h 5158786"/>
              <a:gd name="connsiteX4" fmla="*/ 443374 w 5908273"/>
              <a:gd name="connsiteY4" fmla="*/ 5158786 h 5158786"/>
              <a:gd name="connsiteX5" fmla="*/ 418277 w 5908273"/>
              <a:gd name="connsiteY5" fmla="*/ 5117476 h 5158786"/>
              <a:gd name="connsiteX6" fmla="*/ 0 w 5908273"/>
              <a:gd name="connsiteY6" fmla="*/ 3465576 h 5158786"/>
              <a:gd name="connsiteX7" fmla="*/ 3465576 w 5908273"/>
              <a:gd name="connsiteY7" fmla="*/ 0 h 5158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08273" h="5158786">
                <a:moveTo>
                  <a:pt x="3465576" y="0"/>
                </a:moveTo>
                <a:cubicBezTo>
                  <a:pt x="4302945" y="0"/>
                  <a:pt x="5070948" y="296984"/>
                  <a:pt x="5670004" y="791369"/>
                </a:cubicBezTo>
                <a:lnTo>
                  <a:pt x="5908273" y="1007923"/>
                </a:lnTo>
                <a:lnTo>
                  <a:pt x="5908273" y="5158786"/>
                </a:lnTo>
                <a:lnTo>
                  <a:pt x="443374" y="5158786"/>
                </a:lnTo>
                <a:lnTo>
                  <a:pt x="418277" y="5117476"/>
                </a:lnTo>
                <a:cubicBezTo>
                  <a:pt x="151523" y="4626427"/>
                  <a:pt x="0" y="4063697"/>
                  <a:pt x="0" y="3465576"/>
                </a:cubicBezTo>
                <a:cubicBezTo>
                  <a:pt x="0" y="1551591"/>
                  <a:pt x="1551591" y="0"/>
                  <a:pt x="3465576" y="0"/>
                </a:cubicBezTo>
                <a:close/>
              </a:path>
            </a:pathLst>
          </a:custGeom>
          <a:noFill/>
          <a:extLst>
            <a:ext uri="{909E8E84-426E-40DD-AFC4-6F175D3DCCD1}">
              <a14:hiddenFill xmlns:a14="http://schemas.microsoft.com/office/drawing/2010/main">
                <a:solidFill>
                  <a:srgbClr val="FFFFFF"/>
                </a:solidFill>
              </a14:hiddenFill>
            </a:ext>
          </a:extLst>
        </p:spPr>
      </p:pic>
      <p:sp>
        <p:nvSpPr>
          <p:cNvPr id="83" name="Oval 82">
            <a:extLst>
              <a:ext uri="{FF2B5EF4-FFF2-40B4-BE49-F238E27FC236}">
                <a16:creationId xmlns:a16="http://schemas.microsoft.com/office/drawing/2014/main" id="{481E86DD-89E6-42B2-8675-84B7C56BFF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50534" y="1716727"/>
            <a:ext cx="4572000" cy="457200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8" descr="Related image">
            <a:extLst>
              <a:ext uri="{FF2B5EF4-FFF2-40B4-BE49-F238E27FC236}">
                <a16:creationId xmlns:a16="http://schemas.microsoft.com/office/drawing/2014/main" id="{0D2BCDEA-6626-4489-9FC8-F65E89C348BA}"/>
              </a:ext>
            </a:extLst>
          </p:cNvPr>
          <p:cNvPicPr>
            <a:picLocks noChangeAspect="1" noChangeArrowheads="1"/>
          </p:cNvPicPr>
          <p:nvPr/>
        </p:nvPicPr>
        <p:blipFill rotWithShape="1">
          <a:blip r:embed="rId7">
            <a:alphaModFix amt="70000"/>
            <a:extLst>
              <a:ext uri="{28A0092B-C50C-407E-A947-70E740481C1C}">
                <a14:useLocalDpi xmlns:a14="http://schemas.microsoft.com/office/drawing/2010/main" val="0"/>
              </a:ext>
            </a:extLst>
          </a:blip>
          <a:srcRect l="23960" r="17790"/>
          <a:stretch/>
        </p:blipFill>
        <p:spPr bwMode="auto">
          <a:xfrm>
            <a:off x="3287694" y="1853886"/>
            <a:ext cx="4297680" cy="4297680"/>
          </a:xfrm>
          <a:custGeom>
            <a:avLst/>
            <a:gdLst>
              <a:gd name="connsiteX0" fmla="*/ 2148840 w 4297680"/>
              <a:gd name="connsiteY0" fmla="*/ 0 h 4297680"/>
              <a:gd name="connsiteX1" fmla="*/ 4297680 w 4297680"/>
              <a:gd name="connsiteY1" fmla="*/ 2148840 h 4297680"/>
              <a:gd name="connsiteX2" fmla="*/ 2148840 w 4297680"/>
              <a:gd name="connsiteY2" fmla="*/ 4297680 h 4297680"/>
              <a:gd name="connsiteX3" fmla="*/ 0 w 4297680"/>
              <a:gd name="connsiteY3" fmla="*/ 2148840 h 4297680"/>
              <a:gd name="connsiteX4" fmla="*/ 2148840 w 4297680"/>
              <a:gd name="connsiteY4" fmla="*/ 0 h 4297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97680" h="4297680">
                <a:moveTo>
                  <a:pt x="2148840" y="0"/>
                </a:moveTo>
                <a:cubicBezTo>
                  <a:pt x="3335612" y="0"/>
                  <a:pt x="4297680" y="962068"/>
                  <a:pt x="4297680" y="2148840"/>
                </a:cubicBezTo>
                <a:cubicBezTo>
                  <a:pt x="4297680" y="3335612"/>
                  <a:pt x="3335612" y="4297680"/>
                  <a:pt x="2148840" y="4297680"/>
                </a:cubicBezTo>
                <a:cubicBezTo>
                  <a:pt x="962068" y="4297680"/>
                  <a:pt x="0" y="3335612"/>
                  <a:pt x="0" y="2148840"/>
                </a:cubicBezTo>
                <a:cubicBezTo>
                  <a:pt x="0" y="962068"/>
                  <a:pt x="962068" y="0"/>
                  <a:pt x="2148840" y="0"/>
                </a:cubicBezTo>
                <a:close/>
              </a:path>
            </a:pathLst>
          </a:custGeom>
          <a:noFill/>
          <a:extLst>
            <a:ext uri="{909E8E84-426E-40DD-AFC4-6F175D3DCCD1}">
              <a14:hiddenFill xmlns:a14="http://schemas.microsoft.com/office/drawing/2010/main">
                <a:solidFill>
                  <a:srgbClr val="FFFFFF"/>
                </a:solidFill>
              </a14:hiddenFill>
            </a:ext>
          </a:extLst>
        </p:spPr>
      </p:pic>
      <p:sp>
        <p:nvSpPr>
          <p:cNvPr id="16" name="Rectangle 15">
            <a:extLst>
              <a:ext uri="{FF2B5EF4-FFF2-40B4-BE49-F238E27FC236}">
                <a16:creationId xmlns:a16="http://schemas.microsoft.com/office/drawing/2014/main" id="{B0AAAF1F-B418-4016-BE2D-709AB4086F7E}"/>
              </a:ext>
            </a:extLst>
          </p:cNvPr>
          <p:cNvSpPr/>
          <p:nvPr/>
        </p:nvSpPr>
        <p:spPr>
          <a:xfrm>
            <a:off x="13417" y="295015"/>
            <a:ext cx="12134879" cy="156966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96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Argymell</a:t>
            </a:r>
            <a:endParaRPr lang="en-GB" dirty="0"/>
          </a:p>
        </p:txBody>
      </p:sp>
      <p:sp>
        <p:nvSpPr>
          <p:cNvPr id="85" name="Rectangle 84">
            <a:extLst>
              <a:ext uri="{FF2B5EF4-FFF2-40B4-BE49-F238E27FC236}">
                <a16:creationId xmlns:a16="http://schemas.microsoft.com/office/drawing/2014/main" id="{3994E965-D4E9-423D-8A39-297E72D905AC}"/>
              </a:ext>
            </a:extLst>
          </p:cNvPr>
          <p:cNvSpPr/>
          <p:nvPr/>
        </p:nvSpPr>
        <p:spPr>
          <a:xfrm>
            <a:off x="1321820" y="2815688"/>
            <a:ext cx="9518072" cy="2512101"/>
          </a:xfrm>
          <a:prstGeom prst="rect">
            <a:avLst/>
          </a:prstGeom>
          <a:solidFill>
            <a:schemeClr val="tx2">
              <a:lumMod val="10000"/>
              <a:alpha val="35000"/>
            </a:schemeClr>
          </a:solidFill>
          <a:ln w="76200">
            <a:solidFill>
              <a:schemeClr val="tx2"/>
            </a:solidFill>
          </a:ln>
        </p:spPr>
        <p:txBody>
          <a:bodyPr wrap="square">
            <a:noAutofit/>
          </a:bodyPr>
          <a:lstStyle/>
          <a:p>
            <a:pPr algn="ctr"/>
            <a:endParaRPr lang="cy-GB" sz="4800" b="1" dirty="0">
              <a:effectLst>
                <a:outerShdw blurRad="38100" dist="38100" dir="2700000" algn="tl">
                  <a:srgbClr val="000000">
                    <a:alpha val="43137"/>
                  </a:srgbClr>
                </a:outerShdw>
              </a:effectLst>
            </a:endParaRPr>
          </a:p>
          <a:p>
            <a:pPr algn="ctr"/>
            <a:r>
              <a:rPr lang="cy-GB" sz="4800" b="1" dirty="0">
                <a:effectLst>
                  <a:outerShdw blurRad="38100" dist="38100" dir="2700000" algn="tl">
                    <a:srgbClr val="000000">
                      <a:alpha val="43137"/>
                    </a:srgbClr>
                  </a:outerShdw>
                </a:effectLst>
              </a:rPr>
              <a:t>Hysbysebi yn fwy aml ar cyfrangau cymdeithasol</a:t>
            </a:r>
          </a:p>
        </p:txBody>
      </p:sp>
      <p:sp>
        <p:nvSpPr>
          <p:cNvPr id="17" name="Star: 7 Points 16">
            <a:extLst>
              <a:ext uri="{FF2B5EF4-FFF2-40B4-BE49-F238E27FC236}">
                <a16:creationId xmlns:a16="http://schemas.microsoft.com/office/drawing/2014/main" id="{003E0BEA-8919-41BC-9E21-9EF82412F69B}"/>
              </a:ext>
            </a:extLst>
          </p:cNvPr>
          <p:cNvSpPr/>
          <p:nvPr/>
        </p:nvSpPr>
        <p:spPr>
          <a:xfrm>
            <a:off x="89193" y="127000"/>
            <a:ext cx="2068315" cy="1884363"/>
          </a:xfrm>
          <a:prstGeom prst="star7">
            <a:avLst/>
          </a:prstGeom>
          <a:ln w="76200"/>
        </p:spPr>
        <p:style>
          <a:lnRef idx="3">
            <a:schemeClr val="lt1"/>
          </a:lnRef>
          <a:fillRef idx="1">
            <a:schemeClr val="accent5"/>
          </a:fillRef>
          <a:effectRef idx="1">
            <a:schemeClr val="accent5"/>
          </a:effectRef>
          <a:fontRef idx="minor">
            <a:schemeClr val="lt1"/>
          </a:fontRef>
        </p:style>
        <p:txBody>
          <a:bodyPr rtlCol="0" anchor="ctr"/>
          <a:lstStyle/>
          <a:p>
            <a:pPr algn="ctr"/>
            <a:r>
              <a:rPr lang="en-GB" sz="11500" b="1"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1</a:t>
            </a:r>
            <a:endParaRPr lang="en-GB" sz="11500" b="1" dirty="0">
              <a:latin typeface="Century Gothic" panose="020B0502020202020204" pitchFamily="34" charset="0"/>
            </a:endParaRPr>
          </a:p>
        </p:txBody>
      </p:sp>
    </p:spTree>
    <p:extLst>
      <p:ext uri="{BB962C8B-B14F-4D97-AF65-F5344CB8AC3E}">
        <p14:creationId xmlns:p14="http://schemas.microsoft.com/office/powerpoint/2010/main" val="3287318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100" name="Picture 4" descr="Image result for royal commission on the historical monuments of wales exhibition">
            <a:extLst>
              <a:ext uri="{FF2B5EF4-FFF2-40B4-BE49-F238E27FC236}">
                <a16:creationId xmlns:a16="http://schemas.microsoft.com/office/drawing/2014/main" id="{A7F5A73D-D3BA-495E-87A6-360934FF9E8D}"/>
              </a:ext>
            </a:extLst>
          </p:cNvPr>
          <p:cNvPicPr>
            <a:picLocks noChangeAspect="1" noChangeArrowheads="1"/>
          </p:cNvPicPr>
          <p:nvPr/>
        </p:nvPicPr>
        <p:blipFill rotWithShape="1">
          <a:blip r:embed="rId3">
            <a:duotone>
              <a:prstClr val="black"/>
              <a:prstClr val="white"/>
            </a:duotone>
            <a:extLst>
              <a:ext uri="{28A0092B-C50C-407E-A947-70E740481C1C}">
                <a14:useLocalDpi xmlns:a14="http://schemas.microsoft.com/office/drawing/2010/main" val="0"/>
              </a:ext>
            </a:extLst>
          </a:blip>
          <a:srcRect t="5855" b="19145"/>
          <a:stretch/>
        </p:blipFill>
        <p:spPr bwMode="auto">
          <a:xfrm>
            <a:off x="-43684"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0362FA58-8B50-4504-A90D-FDF5CB8DDAC6}"/>
              </a:ext>
            </a:extLst>
          </p:cNvPr>
          <p:cNvSpPr/>
          <p:nvPr/>
        </p:nvSpPr>
        <p:spPr>
          <a:xfrm>
            <a:off x="1336964" y="3168073"/>
            <a:ext cx="9518072" cy="2140528"/>
          </a:xfrm>
          <a:prstGeom prst="rect">
            <a:avLst/>
          </a:prstGeom>
          <a:solidFill>
            <a:schemeClr val="tx2">
              <a:lumMod val="10000"/>
              <a:alpha val="35000"/>
            </a:schemeClr>
          </a:solidFill>
          <a:ln w="76200">
            <a:solidFill>
              <a:schemeClr val="tx2"/>
            </a:solidFill>
          </a:ln>
        </p:spPr>
        <p:txBody>
          <a:bodyPr wrap="square">
            <a:noAutofit/>
          </a:bodyPr>
          <a:lstStyle/>
          <a:p>
            <a:pPr algn="ctr"/>
            <a:r>
              <a:rPr lang="cy-GB" sz="5400" b="1" dirty="0">
                <a:effectLst>
                  <a:outerShdw blurRad="38100" dist="38100" dir="2700000" algn="tl">
                    <a:srgbClr val="000000">
                      <a:alpha val="43137"/>
                    </a:srgbClr>
                  </a:outerShdw>
                </a:effectLst>
              </a:rPr>
              <a:t>Stondinau dros dro neu deithio i neuaddau cymunedol</a:t>
            </a:r>
          </a:p>
        </p:txBody>
      </p:sp>
      <p:sp>
        <p:nvSpPr>
          <p:cNvPr id="7" name="Rectangle 6">
            <a:extLst>
              <a:ext uri="{FF2B5EF4-FFF2-40B4-BE49-F238E27FC236}">
                <a16:creationId xmlns:a16="http://schemas.microsoft.com/office/drawing/2014/main" id="{D63828FD-99F7-4DE2-B234-C6E3B0765FD8}"/>
              </a:ext>
            </a:extLst>
          </p:cNvPr>
          <p:cNvSpPr/>
          <p:nvPr/>
        </p:nvSpPr>
        <p:spPr>
          <a:xfrm>
            <a:off x="13417" y="295015"/>
            <a:ext cx="12134879" cy="156966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96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Argymell</a:t>
            </a:r>
            <a:endParaRPr lang="en-GB" dirty="0"/>
          </a:p>
        </p:txBody>
      </p:sp>
      <p:sp>
        <p:nvSpPr>
          <p:cNvPr id="8" name="Star: 7 Points 7">
            <a:extLst>
              <a:ext uri="{FF2B5EF4-FFF2-40B4-BE49-F238E27FC236}">
                <a16:creationId xmlns:a16="http://schemas.microsoft.com/office/drawing/2014/main" id="{7DF60F1A-34F4-4B93-BBE0-14118F76D252}"/>
              </a:ext>
            </a:extLst>
          </p:cNvPr>
          <p:cNvSpPr/>
          <p:nvPr/>
        </p:nvSpPr>
        <p:spPr>
          <a:xfrm>
            <a:off x="89193" y="127000"/>
            <a:ext cx="2068315" cy="1884363"/>
          </a:xfrm>
          <a:prstGeom prst="star7">
            <a:avLst/>
          </a:prstGeom>
          <a:ln w="76200"/>
        </p:spPr>
        <p:style>
          <a:lnRef idx="3">
            <a:schemeClr val="lt1"/>
          </a:lnRef>
          <a:fillRef idx="1">
            <a:schemeClr val="accent5"/>
          </a:fillRef>
          <a:effectRef idx="1">
            <a:schemeClr val="accent5"/>
          </a:effectRef>
          <a:fontRef idx="minor">
            <a:schemeClr val="lt1"/>
          </a:fontRef>
        </p:style>
        <p:txBody>
          <a:bodyPr rtlCol="0" anchor="ctr"/>
          <a:lstStyle/>
          <a:p>
            <a:pPr algn="ctr"/>
            <a:r>
              <a:rPr lang="en-GB" sz="11500" b="1"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2</a:t>
            </a:r>
            <a:endParaRPr lang="en-GB" sz="11500" b="1" dirty="0">
              <a:latin typeface="Century Gothic" panose="020B0502020202020204" pitchFamily="34" charset="0"/>
            </a:endParaRPr>
          </a:p>
        </p:txBody>
      </p:sp>
    </p:spTree>
    <p:extLst>
      <p:ext uri="{BB962C8B-B14F-4D97-AF65-F5344CB8AC3E}">
        <p14:creationId xmlns:p14="http://schemas.microsoft.com/office/powerpoint/2010/main" val="26844363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s://coflein.gov.uk/proxy/image?url=http://orapweb.rcahms.gov.uk/coflein/D/DI2007_1835.jpg">
            <a:extLst>
              <a:ext uri="{FF2B5EF4-FFF2-40B4-BE49-F238E27FC236}">
                <a16:creationId xmlns:a16="http://schemas.microsoft.com/office/drawing/2014/main" id="{D9EB79B1-70FD-4A71-A118-F231CB4D56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45" b="-2"/>
          <a:stretch/>
        </p:blipFill>
        <p:spPr bwMode="auto">
          <a:xfrm>
            <a:off x="6920266" y="0"/>
            <a:ext cx="5268686" cy="3657589"/>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5E7FD0E-2F17-498D-9BFE-3C89362F4668}"/>
              </a:ext>
            </a:extLst>
          </p:cNvPr>
          <p:cNvPicPr>
            <a:picLocks noChangeAspect="1"/>
          </p:cNvPicPr>
          <p:nvPr/>
        </p:nvPicPr>
        <p:blipFill rotWithShape="1">
          <a:blip r:embed="rId4">
            <a:extLst>
              <a:ext uri="{BEBA8EAE-BF5A-486C-A8C5-ECC9F3942E4B}">
                <a14:imgProps xmlns:a14="http://schemas.microsoft.com/office/drawing/2010/main">
                  <a14:imgLayer r:embed="rId5">
                    <a14:imgEffect>
                      <a14:saturation sat="0"/>
                    </a14:imgEffect>
                  </a14:imgLayer>
                </a14:imgProps>
              </a:ext>
            </a:extLst>
          </a:blip>
          <a:srcRect t="-222" r="-2" b="231"/>
          <a:stretch/>
        </p:blipFill>
        <p:spPr>
          <a:xfrm>
            <a:off x="0" y="3200411"/>
            <a:ext cx="6917218" cy="3657589"/>
          </a:xfrm>
          <a:prstGeom prst="rect">
            <a:avLst/>
          </a:prstGeom>
        </p:spPr>
      </p:pic>
      <p:sp>
        <p:nvSpPr>
          <p:cNvPr id="4" name="Rectangle 3">
            <a:extLst>
              <a:ext uri="{FF2B5EF4-FFF2-40B4-BE49-F238E27FC236}">
                <a16:creationId xmlns:a16="http://schemas.microsoft.com/office/drawing/2014/main" id="{7038AF26-EC50-476F-BB2A-26C048C77845}"/>
              </a:ext>
            </a:extLst>
          </p:cNvPr>
          <p:cNvSpPr/>
          <p:nvPr/>
        </p:nvSpPr>
        <p:spPr>
          <a:xfrm>
            <a:off x="6917218" y="3657590"/>
            <a:ext cx="5274782" cy="3228146"/>
          </a:xfrm>
          <a:prstGeom prst="rect">
            <a:avLst/>
          </a:prstGeom>
          <a:solidFill>
            <a:schemeClr val="bg2"/>
          </a:solidFill>
          <a:ln>
            <a:noFill/>
          </a:ln>
          <a:effectLst>
            <a:outerShdw blurRad="184150" dist="241300" dir="11520000" sx="110000" sy="110000" algn="ctr">
              <a:srgbClr val="000000">
                <a:alpha val="18000"/>
              </a:srgbClr>
            </a:outerShdw>
          </a:effectLst>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dirty="0"/>
          </a:p>
        </p:txBody>
      </p:sp>
      <p:sp>
        <p:nvSpPr>
          <p:cNvPr id="5" name="Rectangle 4">
            <a:extLst>
              <a:ext uri="{FF2B5EF4-FFF2-40B4-BE49-F238E27FC236}">
                <a16:creationId xmlns:a16="http://schemas.microsoft.com/office/drawing/2014/main" id="{E76E4AE0-C3E9-4656-8349-61DBC89A87E3}"/>
              </a:ext>
            </a:extLst>
          </p:cNvPr>
          <p:cNvSpPr/>
          <p:nvPr/>
        </p:nvSpPr>
        <p:spPr>
          <a:xfrm>
            <a:off x="0" y="105740"/>
            <a:ext cx="12134879" cy="156966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96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Argymell</a:t>
            </a:r>
            <a:endParaRPr lang="en-GB" dirty="0"/>
          </a:p>
        </p:txBody>
      </p:sp>
      <p:sp>
        <p:nvSpPr>
          <p:cNvPr id="6" name="Star: 7 Points 5">
            <a:extLst>
              <a:ext uri="{FF2B5EF4-FFF2-40B4-BE49-F238E27FC236}">
                <a16:creationId xmlns:a16="http://schemas.microsoft.com/office/drawing/2014/main" id="{D4571FE2-51FB-4749-8BC9-5E6A1F92E7B3}"/>
              </a:ext>
            </a:extLst>
          </p:cNvPr>
          <p:cNvSpPr/>
          <p:nvPr/>
        </p:nvSpPr>
        <p:spPr>
          <a:xfrm>
            <a:off x="-3048" y="0"/>
            <a:ext cx="2068315" cy="1884363"/>
          </a:xfrm>
          <a:prstGeom prst="star7">
            <a:avLst/>
          </a:prstGeom>
          <a:ln w="76200"/>
        </p:spPr>
        <p:style>
          <a:lnRef idx="3">
            <a:schemeClr val="lt1"/>
          </a:lnRef>
          <a:fillRef idx="1">
            <a:schemeClr val="accent5"/>
          </a:fillRef>
          <a:effectRef idx="1">
            <a:schemeClr val="accent5"/>
          </a:effectRef>
          <a:fontRef idx="minor">
            <a:schemeClr val="lt1"/>
          </a:fontRef>
        </p:style>
        <p:txBody>
          <a:bodyPr rtlCol="0" anchor="ctr"/>
          <a:lstStyle/>
          <a:p>
            <a:pPr algn="ctr"/>
            <a:r>
              <a:rPr lang="en-GB" sz="11500" b="1" dirty="0">
                <a:ln w="0"/>
                <a:solidFill>
                  <a:schemeClr val="tx1"/>
                </a:solidFill>
                <a:effectLst>
                  <a:outerShdw blurRad="38100" dist="19050" dir="2700000" algn="tl" rotWithShape="0">
                    <a:schemeClr val="dk1">
                      <a:alpha val="40000"/>
                    </a:schemeClr>
                  </a:outerShdw>
                </a:effectLst>
                <a:latin typeface="Century Gothic" panose="020B0502020202020204" pitchFamily="34" charset="0"/>
              </a:rPr>
              <a:t>3</a:t>
            </a:r>
          </a:p>
        </p:txBody>
      </p:sp>
      <p:grpSp>
        <p:nvGrpSpPr>
          <p:cNvPr id="7" name="Group 6">
            <a:extLst>
              <a:ext uri="{FF2B5EF4-FFF2-40B4-BE49-F238E27FC236}">
                <a16:creationId xmlns:a16="http://schemas.microsoft.com/office/drawing/2014/main" id="{483FFCCA-C5D1-4D7B-93DB-63BE176B8A72}"/>
              </a:ext>
            </a:extLst>
          </p:cNvPr>
          <p:cNvGrpSpPr/>
          <p:nvPr/>
        </p:nvGrpSpPr>
        <p:grpSpPr>
          <a:xfrm rot="5400000">
            <a:off x="3507099" y="-43806"/>
            <a:ext cx="1401621" cy="5031342"/>
            <a:chOff x="1054100" y="888999"/>
            <a:chExt cx="1295400" cy="4203701"/>
          </a:xfrm>
        </p:grpSpPr>
        <p:pic>
          <p:nvPicPr>
            <p:cNvPr id="8" name="Picture 6" descr="Image result for bookmarks template">
              <a:extLst>
                <a:ext uri="{FF2B5EF4-FFF2-40B4-BE49-F238E27FC236}">
                  <a16:creationId xmlns:a16="http://schemas.microsoft.com/office/drawing/2014/main" id="{EDC5542B-37DA-4000-85A3-0F835C2B8905}"/>
                </a:ext>
              </a:extLst>
            </p:cNvPr>
            <p:cNvPicPr>
              <a:picLocks noChangeAspect="1" noChangeArrowheads="1"/>
            </p:cNvPicPr>
            <p:nvPr/>
          </p:nvPicPr>
          <p:blipFill rotWithShape="1">
            <a:blip r:embed="rId6">
              <a:extLst>
                <a:ext uri="{BEBA8EAE-BF5A-486C-A8C5-ECC9F3942E4B}">
                  <a14:imgProps xmlns:a14="http://schemas.microsoft.com/office/drawing/2010/main">
                    <a14:imgLayer r:embed="rId7">
                      <a14:imgEffect>
                        <a14:backgroundRemoval t="10000" b="90000" l="10000" r="90000">
                          <a14:foregroundMark x1="62059" y1="22145" x2="60441" y2="37370"/>
                        </a14:backgroundRemoval>
                      </a14:imgEffect>
                    </a14:imgLayer>
                  </a14:imgProps>
                </a:ext>
                <a:ext uri="{28A0092B-C50C-407E-A947-70E740481C1C}">
                  <a14:useLocalDpi xmlns:a14="http://schemas.microsoft.com/office/drawing/2010/main" val="0"/>
                </a:ext>
              </a:extLst>
            </a:blip>
            <a:srcRect l="52614" t="12139" r="27386" b="11505"/>
            <a:stretch/>
          </p:blipFill>
          <p:spPr bwMode="auto">
            <a:xfrm>
              <a:off x="1054100" y="888999"/>
              <a:ext cx="1295400" cy="42037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12" descr="Image result for royal commission on the historical monuments of wales exhibition">
              <a:extLst>
                <a:ext uri="{FF2B5EF4-FFF2-40B4-BE49-F238E27FC236}">
                  <a16:creationId xmlns:a16="http://schemas.microsoft.com/office/drawing/2014/main" id="{2E17638E-A235-4CFF-BAA2-1878C00E41C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16200000">
              <a:off x="150711" y="2910387"/>
              <a:ext cx="3082926" cy="919740"/>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10" name="Group 9">
            <a:extLst>
              <a:ext uri="{FF2B5EF4-FFF2-40B4-BE49-F238E27FC236}">
                <a16:creationId xmlns:a16="http://schemas.microsoft.com/office/drawing/2014/main" id="{741FA0E7-47AA-4A1B-AD26-7DB34C0507E7}"/>
              </a:ext>
            </a:extLst>
          </p:cNvPr>
          <p:cNvGrpSpPr/>
          <p:nvPr/>
        </p:nvGrpSpPr>
        <p:grpSpPr>
          <a:xfrm>
            <a:off x="7761754" y="3675678"/>
            <a:ext cx="3585709" cy="3182322"/>
            <a:chOff x="3458282" y="571500"/>
            <a:chExt cx="5268686" cy="5715000"/>
          </a:xfrm>
        </p:grpSpPr>
        <p:pic>
          <p:nvPicPr>
            <p:cNvPr id="11" name="Picture 4" descr="Image result for t shirt template transparent">
              <a:extLst>
                <a:ext uri="{FF2B5EF4-FFF2-40B4-BE49-F238E27FC236}">
                  <a16:creationId xmlns:a16="http://schemas.microsoft.com/office/drawing/2014/main" id="{59EC623C-14A2-404A-B51C-BAE4D56295A7}"/>
                </a:ext>
              </a:extLst>
            </p:cNvPr>
            <p:cNvPicPr>
              <a:picLocks noChangeAspect="1" noChangeArrowheads="1"/>
            </p:cNvPicPr>
            <p:nvPr/>
          </p:nvPicPr>
          <p:blipFill rotWithShape="1">
            <a:blip r:embed="rId9">
              <a:extLst>
                <a:ext uri="{BEBA8EAE-BF5A-486C-A8C5-ECC9F3942E4B}">
                  <a14:imgProps xmlns:a14="http://schemas.microsoft.com/office/drawing/2010/main">
                    <a14:imgLayer r:embed="rId10">
                      <a14:imgEffect>
                        <a14:backgroundRemoval t="1500" b="96167" l="10000" r="90000">
                          <a14:foregroundMark x1="44222" y1="10500" x2="44222" y2="10500"/>
                          <a14:foregroundMark x1="49778" y1="17667" x2="49778" y2="17667"/>
                          <a14:foregroundMark x1="50667" y1="15667" x2="50667" y2="15667"/>
                          <a14:foregroundMark x1="30667" y1="6333" x2="30667" y2="6333"/>
                          <a14:foregroundMark x1="31889" y1="6333" x2="31889" y2="6333"/>
                          <a14:foregroundMark x1="39111" y1="96333" x2="39111" y2="96333"/>
                          <a14:foregroundMark x1="60000" y1="1500" x2="60000" y2="1500"/>
                          <a14:foregroundMark x1="40556" y1="1500" x2="40556" y2="1500"/>
                          <a14:backgroundMark x1="30778" y1="5833" x2="30778" y2="5833"/>
                          <a14:backgroundMark x1="30667" y1="6000" x2="30667" y2="6000"/>
                          <a14:backgroundMark x1="47778" y1="99833" x2="47778" y2="99833"/>
                          <a14:backgroundMark x1="48444" y1="3500" x2="48444" y2="3500"/>
                        </a14:backgroundRemoval>
                      </a14:imgEffect>
                    </a14:imgLayer>
                  </a14:imgProps>
                </a:ext>
                <a:ext uri="{28A0092B-C50C-407E-A947-70E740481C1C}">
                  <a14:useLocalDpi xmlns:a14="http://schemas.microsoft.com/office/drawing/2010/main" val="0"/>
                </a:ext>
              </a:extLst>
            </a:blip>
            <a:srcRect l="19231" r="19309"/>
            <a:stretch/>
          </p:blipFill>
          <p:spPr bwMode="auto">
            <a:xfrm>
              <a:off x="3458282" y="571500"/>
              <a:ext cx="5268686" cy="571500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8" descr="Image result for royal commission on the historical monuments of wales exhibition">
              <a:extLst>
                <a:ext uri="{FF2B5EF4-FFF2-40B4-BE49-F238E27FC236}">
                  <a16:creationId xmlns:a16="http://schemas.microsoft.com/office/drawing/2014/main" id="{CC17BCF4-01CD-4674-8796-44FC23655B8F}"/>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t="1" r="75690" b="-4425"/>
            <a:stretch/>
          </p:blipFill>
          <p:spPr bwMode="auto">
            <a:xfrm>
              <a:off x="5128419" y="1956005"/>
              <a:ext cx="2039320" cy="2613414"/>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0" descr="Image result for royal commission on the historical monuments of wales exhibition">
              <a:extLst>
                <a:ext uri="{FF2B5EF4-FFF2-40B4-BE49-F238E27FC236}">
                  <a16:creationId xmlns:a16="http://schemas.microsoft.com/office/drawing/2014/main" id="{AB0526C0-D93E-4A77-BD86-0BCF4561BDF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8643"/>
            <a:stretch/>
          </p:blipFill>
          <p:spPr bwMode="auto">
            <a:xfrm>
              <a:off x="4875428" y="4410849"/>
              <a:ext cx="2545301" cy="1341049"/>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9683265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1CEFA9-ED89-427C-B274-5D67D1A6440C}"/>
              </a:ext>
            </a:extLst>
          </p:cNvPr>
          <p:cNvSpPr>
            <a:spLocks noGrp="1"/>
          </p:cNvSpPr>
          <p:nvPr>
            <p:ph idx="1"/>
          </p:nvPr>
        </p:nvSpPr>
        <p:spPr/>
        <p:txBody>
          <a:bodyPr/>
          <a:lstStyle/>
          <a:p>
            <a:pPr algn="just"/>
            <a:r>
              <a:rPr lang="cy-GB" sz="3200" dirty="0"/>
              <a:t>Mae gan Gomisiwn Brenhinol Henebion Cymru  nifer o ffyrdd allan nhw farchnata, all cynnwys defnyddio cyfryngau cymdeithasol, stondinau dros dro, neu ddosbarthu adnoddau farchnata. Dylai cyllid cael ei gosod ar gyfer farchnata, er mwyn gallu argraffu adnoddau ai dosbarthu yn lleoliadau lle mae ei chwsmer delfrydol yn treulio eu hamser. Er hun, weithiau mae’r dull fwyaf effeithiol o farchnata  yn rhywbeth syml sy’n costio cyn lleied o arian a phosib.</a:t>
            </a:r>
            <a:endParaRPr lang="en-GB" sz="3200" dirty="0"/>
          </a:p>
          <a:p>
            <a:pPr marL="0" indent="0">
              <a:buNone/>
            </a:pPr>
            <a:endParaRPr lang="cy-GB" dirty="0"/>
          </a:p>
        </p:txBody>
      </p:sp>
      <p:sp>
        <p:nvSpPr>
          <p:cNvPr id="11" name="Rectangle 10">
            <a:extLst>
              <a:ext uri="{FF2B5EF4-FFF2-40B4-BE49-F238E27FC236}">
                <a16:creationId xmlns:a16="http://schemas.microsoft.com/office/drawing/2014/main" id="{4742461B-748A-47D9-85E1-A8EE7ADD511B}"/>
              </a:ext>
            </a:extLst>
          </p:cNvPr>
          <p:cNvSpPr/>
          <p:nvPr/>
        </p:nvSpPr>
        <p:spPr>
          <a:xfrm>
            <a:off x="0" y="232740"/>
            <a:ext cx="12134879" cy="156966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96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Casgliad</a:t>
            </a:r>
            <a:endParaRPr lang="en-GB" dirty="0"/>
          </a:p>
        </p:txBody>
      </p:sp>
    </p:spTree>
    <p:extLst>
      <p:ext uri="{BB962C8B-B14F-4D97-AF65-F5344CB8AC3E}">
        <p14:creationId xmlns:p14="http://schemas.microsoft.com/office/powerpoint/2010/main" val="84462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alpha val="46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C5083C7-2C01-43B5-AA6A-0F043BC33136}"/>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t="7671"/>
          <a:stretch/>
        </p:blipFill>
        <p:spPr>
          <a:xfrm>
            <a:off x="-1041" y="0"/>
            <a:ext cx="12192000" cy="6858000"/>
          </a:xfrm>
          <a:prstGeom prst="rect">
            <a:avLst/>
          </a:prstGeom>
        </p:spPr>
      </p:pic>
      <p:sp>
        <p:nvSpPr>
          <p:cNvPr id="3" name="Content Placeholder 2">
            <a:extLst>
              <a:ext uri="{FF2B5EF4-FFF2-40B4-BE49-F238E27FC236}">
                <a16:creationId xmlns:a16="http://schemas.microsoft.com/office/drawing/2014/main" id="{62336AFD-3FF6-4B41-83CA-42D400BB0466}"/>
              </a:ext>
            </a:extLst>
          </p:cNvPr>
          <p:cNvSpPr>
            <a:spLocks noGrp="1"/>
          </p:cNvSpPr>
          <p:nvPr>
            <p:ph idx="1"/>
          </p:nvPr>
        </p:nvSpPr>
        <p:spPr>
          <a:xfrm>
            <a:off x="1203960" y="1958940"/>
            <a:ext cx="9784080" cy="4704420"/>
          </a:xfrm>
          <a:solidFill>
            <a:schemeClr val="bg1">
              <a:alpha val="51000"/>
            </a:schemeClr>
          </a:solidFill>
        </p:spPr>
        <p:txBody>
          <a:bodyPr>
            <a:normAutofit fontScale="62500" lnSpcReduction="20000"/>
          </a:bodyPr>
          <a:lstStyle/>
          <a:p>
            <a:pPr marL="0" indent="0">
              <a:buNone/>
            </a:pPr>
            <a:endParaRPr lang="en-GB" dirty="0">
              <a:latin typeface="Times New Roman" panose="02020603050405020304" pitchFamily="18" charset="0"/>
              <a:cs typeface="Times New Roman" panose="02020603050405020304" pitchFamily="18" charset="0"/>
            </a:endParaRPr>
          </a:p>
          <a:p>
            <a:r>
              <a:rPr lang="cy-GB" dirty="0" err="1">
                <a:latin typeface="Times New Roman" panose="02020603050405020304" pitchFamily="18" charset="0"/>
                <a:cs typeface="Times New Roman" panose="02020603050405020304" pitchFamily="18" charset="0"/>
              </a:rPr>
              <a:t>Battisby</a:t>
            </a:r>
            <a:r>
              <a:rPr lang="cy-GB" dirty="0">
                <a:latin typeface="Times New Roman" panose="02020603050405020304" pitchFamily="18" charset="0"/>
                <a:cs typeface="Times New Roman" panose="02020603050405020304" pitchFamily="18" charset="0"/>
              </a:rPr>
              <a:t>, A. (2019). The </a:t>
            </a:r>
            <a:r>
              <a:rPr lang="cy-GB" dirty="0" err="1">
                <a:latin typeface="Times New Roman" panose="02020603050405020304" pitchFamily="18" charset="0"/>
                <a:cs typeface="Times New Roman" panose="02020603050405020304" pitchFamily="18" charset="0"/>
              </a:rPr>
              <a:t>Latest</a:t>
            </a:r>
            <a:r>
              <a:rPr lang="cy-GB" dirty="0">
                <a:latin typeface="Times New Roman" panose="02020603050405020304" pitchFamily="18" charset="0"/>
                <a:cs typeface="Times New Roman" panose="02020603050405020304" pitchFamily="18" charset="0"/>
              </a:rPr>
              <a:t> UK </a:t>
            </a:r>
            <a:r>
              <a:rPr lang="cy-GB" dirty="0" err="1">
                <a:latin typeface="Times New Roman" panose="02020603050405020304" pitchFamily="18" charset="0"/>
                <a:cs typeface="Times New Roman" panose="02020603050405020304" pitchFamily="18" charset="0"/>
              </a:rPr>
              <a:t>Social</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Media</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Statistics</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for</a:t>
            </a:r>
            <a:r>
              <a:rPr lang="cy-GB" dirty="0">
                <a:latin typeface="Times New Roman" panose="02020603050405020304" pitchFamily="18" charset="0"/>
                <a:cs typeface="Times New Roman" panose="02020603050405020304" pitchFamily="18" charset="0"/>
              </a:rPr>
              <a:t> 2019 - </a:t>
            </a:r>
            <a:r>
              <a:rPr lang="cy-GB" dirty="0" err="1">
                <a:latin typeface="Times New Roman" panose="02020603050405020304" pitchFamily="18" charset="0"/>
                <a:cs typeface="Times New Roman" panose="02020603050405020304" pitchFamily="18" charset="0"/>
              </a:rPr>
              <a:t>Avocado</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Social</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Retrieved</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from</a:t>
            </a:r>
            <a:r>
              <a:rPr lang="cy-GB" dirty="0">
                <a:latin typeface="Times New Roman" panose="02020603050405020304" pitchFamily="18" charset="0"/>
                <a:cs typeface="Times New Roman" panose="02020603050405020304" pitchFamily="18" charset="0"/>
              </a:rPr>
              <a:t> </a:t>
            </a:r>
            <a:r>
              <a:rPr lang="cy-GB" u="sng" dirty="0">
                <a:latin typeface="Times New Roman" panose="02020603050405020304" pitchFamily="18" charset="0"/>
                <a:cs typeface="Times New Roman" panose="02020603050405020304" pitchFamily="18" charset="0"/>
                <a:hlinkClick r:id="rId4"/>
              </a:rPr>
              <a:t>https://www.avocadosocial.com/latest-social-media-statistics-and-demographics-for-the-uk-in-2019/</a:t>
            </a:r>
            <a:endParaRPr lang="en-GB" dirty="0">
              <a:latin typeface="Times New Roman" panose="02020603050405020304" pitchFamily="18" charset="0"/>
              <a:cs typeface="Times New Roman" panose="02020603050405020304" pitchFamily="18" charset="0"/>
            </a:endParaRPr>
          </a:p>
          <a:p>
            <a:r>
              <a:rPr lang="cy-GB" dirty="0">
                <a:latin typeface="Times New Roman" panose="02020603050405020304" pitchFamily="18" charset="0"/>
                <a:cs typeface="Times New Roman" panose="02020603050405020304" pitchFamily="18" charset="0"/>
              </a:rPr>
              <a:t>De </a:t>
            </a:r>
            <a:r>
              <a:rPr lang="cy-GB" dirty="0" err="1">
                <a:latin typeface="Times New Roman" panose="02020603050405020304" pitchFamily="18" charset="0"/>
                <a:cs typeface="Times New Roman" panose="02020603050405020304" pitchFamily="18" charset="0"/>
              </a:rPr>
              <a:t>Vries</a:t>
            </a:r>
            <a:r>
              <a:rPr lang="cy-GB" dirty="0">
                <a:latin typeface="Times New Roman" panose="02020603050405020304" pitchFamily="18" charset="0"/>
                <a:cs typeface="Times New Roman" panose="02020603050405020304" pitchFamily="18" charset="0"/>
              </a:rPr>
              <a:t>, L., </a:t>
            </a:r>
            <a:r>
              <a:rPr lang="cy-GB" dirty="0" err="1">
                <a:latin typeface="Times New Roman" panose="02020603050405020304" pitchFamily="18" charset="0"/>
                <a:cs typeface="Times New Roman" panose="02020603050405020304" pitchFamily="18" charset="0"/>
              </a:rPr>
              <a:t>Gensler</a:t>
            </a:r>
            <a:r>
              <a:rPr lang="cy-GB" dirty="0">
                <a:latin typeface="Times New Roman" panose="02020603050405020304" pitchFamily="18" charset="0"/>
                <a:cs typeface="Times New Roman" panose="02020603050405020304" pitchFamily="18" charset="0"/>
              </a:rPr>
              <a:t>, S., &amp; </a:t>
            </a:r>
            <a:r>
              <a:rPr lang="cy-GB" dirty="0" err="1">
                <a:latin typeface="Times New Roman" panose="02020603050405020304" pitchFamily="18" charset="0"/>
                <a:cs typeface="Times New Roman" panose="02020603050405020304" pitchFamily="18" charset="0"/>
              </a:rPr>
              <a:t>Leeflang</a:t>
            </a:r>
            <a:r>
              <a:rPr lang="cy-GB" dirty="0">
                <a:latin typeface="Times New Roman" panose="02020603050405020304" pitchFamily="18" charset="0"/>
                <a:cs typeface="Times New Roman" panose="02020603050405020304" pitchFamily="18" charset="0"/>
              </a:rPr>
              <a:t>, P. S. (2012). </a:t>
            </a:r>
            <a:r>
              <a:rPr lang="cy-GB" dirty="0" err="1">
                <a:latin typeface="Times New Roman" panose="02020603050405020304" pitchFamily="18" charset="0"/>
                <a:cs typeface="Times New Roman" panose="02020603050405020304" pitchFamily="18" charset="0"/>
              </a:rPr>
              <a:t>Popularity</a:t>
            </a:r>
            <a:r>
              <a:rPr lang="cy-GB" dirty="0">
                <a:latin typeface="Times New Roman" panose="02020603050405020304" pitchFamily="18" charset="0"/>
                <a:cs typeface="Times New Roman" panose="02020603050405020304" pitchFamily="18" charset="0"/>
              </a:rPr>
              <a:t> of brand </a:t>
            </a:r>
            <a:r>
              <a:rPr lang="cy-GB" dirty="0" err="1">
                <a:latin typeface="Times New Roman" panose="02020603050405020304" pitchFamily="18" charset="0"/>
                <a:cs typeface="Times New Roman" panose="02020603050405020304" pitchFamily="18" charset="0"/>
              </a:rPr>
              <a:t>posts</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on</a:t>
            </a:r>
            <a:r>
              <a:rPr lang="cy-GB" dirty="0">
                <a:latin typeface="Times New Roman" panose="02020603050405020304" pitchFamily="18" charset="0"/>
                <a:cs typeface="Times New Roman" panose="02020603050405020304" pitchFamily="18" charset="0"/>
              </a:rPr>
              <a:t> brand fan </a:t>
            </a:r>
            <a:r>
              <a:rPr lang="cy-GB" dirty="0" err="1">
                <a:latin typeface="Times New Roman" panose="02020603050405020304" pitchFamily="18" charset="0"/>
                <a:cs typeface="Times New Roman" panose="02020603050405020304" pitchFamily="18" charset="0"/>
              </a:rPr>
              <a:t>pages</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An</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investigation</a:t>
            </a:r>
            <a:r>
              <a:rPr lang="cy-GB" dirty="0">
                <a:latin typeface="Times New Roman" panose="02020603050405020304" pitchFamily="18" charset="0"/>
                <a:cs typeface="Times New Roman" panose="02020603050405020304" pitchFamily="18" charset="0"/>
              </a:rPr>
              <a:t> of the </a:t>
            </a:r>
            <a:r>
              <a:rPr lang="cy-GB" dirty="0" err="1">
                <a:latin typeface="Times New Roman" panose="02020603050405020304" pitchFamily="18" charset="0"/>
                <a:cs typeface="Times New Roman" panose="02020603050405020304" pitchFamily="18" charset="0"/>
              </a:rPr>
              <a:t>effects</a:t>
            </a:r>
            <a:r>
              <a:rPr lang="cy-GB" dirty="0">
                <a:latin typeface="Times New Roman" panose="02020603050405020304" pitchFamily="18" charset="0"/>
                <a:cs typeface="Times New Roman" panose="02020603050405020304" pitchFamily="18" charset="0"/>
              </a:rPr>
              <a:t> of </a:t>
            </a:r>
            <a:r>
              <a:rPr lang="cy-GB" dirty="0" err="1">
                <a:latin typeface="Times New Roman" panose="02020603050405020304" pitchFamily="18" charset="0"/>
                <a:cs typeface="Times New Roman" panose="02020603050405020304" pitchFamily="18" charset="0"/>
              </a:rPr>
              <a:t>social</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media</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marketing</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Journal</a:t>
            </a:r>
            <a:r>
              <a:rPr lang="cy-GB" dirty="0">
                <a:latin typeface="Times New Roman" panose="02020603050405020304" pitchFamily="18" charset="0"/>
                <a:cs typeface="Times New Roman" panose="02020603050405020304" pitchFamily="18" charset="0"/>
              </a:rPr>
              <a:t> of </a:t>
            </a:r>
            <a:r>
              <a:rPr lang="cy-GB" dirty="0" err="1">
                <a:latin typeface="Times New Roman" panose="02020603050405020304" pitchFamily="18" charset="0"/>
                <a:cs typeface="Times New Roman" panose="02020603050405020304" pitchFamily="18" charset="0"/>
              </a:rPr>
              <a:t>interactive</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marketing</a:t>
            </a:r>
            <a:r>
              <a:rPr lang="cy-GB" dirty="0">
                <a:latin typeface="Times New Roman" panose="02020603050405020304" pitchFamily="18" charset="0"/>
                <a:cs typeface="Times New Roman" panose="02020603050405020304" pitchFamily="18" charset="0"/>
              </a:rPr>
              <a:t>, 26(2), 83-91.</a:t>
            </a:r>
            <a:endParaRPr lang="en-GB" dirty="0">
              <a:latin typeface="Times New Roman" panose="02020603050405020304" pitchFamily="18" charset="0"/>
              <a:cs typeface="Times New Roman" panose="02020603050405020304" pitchFamily="18" charset="0"/>
            </a:endParaRPr>
          </a:p>
          <a:p>
            <a:r>
              <a:rPr lang="cy-GB" dirty="0" err="1">
                <a:latin typeface="Times New Roman" panose="02020603050405020304" pitchFamily="18" charset="0"/>
                <a:cs typeface="Times New Roman" panose="02020603050405020304" pitchFamily="18" charset="0"/>
              </a:rPr>
              <a:t>Dibb</a:t>
            </a:r>
            <a:r>
              <a:rPr lang="cy-GB" dirty="0">
                <a:latin typeface="Times New Roman" panose="02020603050405020304" pitchFamily="18" charset="0"/>
                <a:cs typeface="Times New Roman" panose="02020603050405020304" pitchFamily="18" charset="0"/>
              </a:rPr>
              <a:t>, S., &amp; </a:t>
            </a:r>
            <a:r>
              <a:rPr lang="cy-GB" dirty="0" err="1">
                <a:latin typeface="Times New Roman" panose="02020603050405020304" pitchFamily="18" charset="0"/>
                <a:cs typeface="Times New Roman" panose="02020603050405020304" pitchFamily="18" charset="0"/>
              </a:rPr>
              <a:t>Simkin</a:t>
            </a:r>
            <a:r>
              <a:rPr lang="cy-GB" dirty="0">
                <a:latin typeface="Times New Roman" panose="02020603050405020304" pitchFamily="18" charset="0"/>
                <a:cs typeface="Times New Roman" panose="02020603050405020304" pitchFamily="18" charset="0"/>
              </a:rPr>
              <a:t>, L. (1991). </a:t>
            </a:r>
            <a:r>
              <a:rPr lang="cy-GB" dirty="0" err="1">
                <a:latin typeface="Times New Roman" panose="02020603050405020304" pitchFamily="18" charset="0"/>
                <a:cs typeface="Times New Roman" panose="02020603050405020304" pitchFamily="18" charset="0"/>
              </a:rPr>
              <a:t>Targeting</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segments</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and</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positioning</a:t>
            </a:r>
            <a:r>
              <a:rPr lang="cy-GB" dirty="0">
                <a:latin typeface="Times New Roman" panose="02020603050405020304" pitchFamily="18" charset="0"/>
                <a:cs typeface="Times New Roman" panose="02020603050405020304" pitchFamily="18" charset="0"/>
              </a:rPr>
              <a:t>. International </a:t>
            </a:r>
            <a:r>
              <a:rPr lang="cy-GB" dirty="0" err="1">
                <a:latin typeface="Times New Roman" panose="02020603050405020304" pitchFamily="18" charset="0"/>
                <a:cs typeface="Times New Roman" panose="02020603050405020304" pitchFamily="18" charset="0"/>
              </a:rPr>
              <a:t>Journal</a:t>
            </a:r>
            <a:r>
              <a:rPr lang="cy-GB" dirty="0">
                <a:latin typeface="Times New Roman" panose="02020603050405020304" pitchFamily="18" charset="0"/>
                <a:cs typeface="Times New Roman" panose="02020603050405020304" pitchFamily="18" charset="0"/>
              </a:rPr>
              <a:t> of </a:t>
            </a:r>
            <a:r>
              <a:rPr lang="cy-GB" dirty="0" err="1">
                <a:latin typeface="Times New Roman" panose="02020603050405020304" pitchFamily="18" charset="0"/>
                <a:cs typeface="Times New Roman" panose="02020603050405020304" pitchFamily="18" charset="0"/>
              </a:rPr>
              <a:t>Retail</a:t>
            </a:r>
            <a:r>
              <a:rPr lang="cy-GB" dirty="0">
                <a:latin typeface="Times New Roman" panose="02020603050405020304" pitchFamily="18" charset="0"/>
                <a:cs typeface="Times New Roman" panose="02020603050405020304" pitchFamily="18" charset="0"/>
              </a:rPr>
              <a:t> &amp; Distribution </a:t>
            </a:r>
            <a:r>
              <a:rPr lang="cy-GB" dirty="0" err="1">
                <a:latin typeface="Times New Roman" panose="02020603050405020304" pitchFamily="18" charset="0"/>
                <a:cs typeface="Times New Roman" panose="02020603050405020304" pitchFamily="18" charset="0"/>
              </a:rPr>
              <a:t>Management</a:t>
            </a:r>
            <a:r>
              <a:rPr lang="cy-GB" dirty="0">
                <a:latin typeface="Times New Roman" panose="02020603050405020304" pitchFamily="18" charset="0"/>
                <a:cs typeface="Times New Roman" panose="02020603050405020304" pitchFamily="18" charset="0"/>
              </a:rPr>
              <a:t>, 19(3).</a:t>
            </a:r>
            <a:endParaRPr lang="en-GB" dirty="0">
              <a:latin typeface="Times New Roman" panose="02020603050405020304" pitchFamily="18" charset="0"/>
              <a:cs typeface="Times New Roman" panose="02020603050405020304" pitchFamily="18" charset="0"/>
            </a:endParaRPr>
          </a:p>
          <a:p>
            <a:r>
              <a:rPr lang="cy-GB" dirty="0" err="1">
                <a:latin typeface="Times New Roman" panose="02020603050405020304" pitchFamily="18" charset="0"/>
                <a:cs typeface="Times New Roman" panose="02020603050405020304" pitchFamily="18" charset="0"/>
              </a:rPr>
              <a:t>Digital</a:t>
            </a:r>
            <a:r>
              <a:rPr lang="cy-GB" dirty="0">
                <a:latin typeface="Times New Roman" panose="02020603050405020304" pitchFamily="18" charset="0"/>
                <a:cs typeface="Times New Roman" panose="02020603050405020304" pitchFamily="18" charset="0"/>
              </a:rPr>
              <a:t> 2019: </a:t>
            </a:r>
            <a:r>
              <a:rPr lang="cy-GB" dirty="0" err="1">
                <a:latin typeface="Times New Roman" panose="02020603050405020304" pitchFamily="18" charset="0"/>
                <a:cs typeface="Times New Roman" panose="02020603050405020304" pitchFamily="18" charset="0"/>
              </a:rPr>
              <a:t>Global</a:t>
            </a:r>
            <a:r>
              <a:rPr lang="cy-GB" dirty="0">
                <a:latin typeface="Times New Roman" panose="02020603050405020304" pitchFamily="18" charset="0"/>
                <a:cs typeface="Times New Roman" panose="02020603050405020304" pitchFamily="18" charset="0"/>
              </a:rPr>
              <a:t> Internet </a:t>
            </a:r>
            <a:r>
              <a:rPr lang="cy-GB" dirty="0" err="1">
                <a:latin typeface="Times New Roman" panose="02020603050405020304" pitchFamily="18" charset="0"/>
                <a:cs typeface="Times New Roman" panose="02020603050405020304" pitchFamily="18" charset="0"/>
              </a:rPr>
              <a:t>Use</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Accelerates</a:t>
            </a:r>
            <a:r>
              <a:rPr lang="cy-GB" dirty="0">
                <a:latin typeface="Times New Roman" panose="02020603050405020304" pitchFamily="18" charset="0"/>
                <a:cs typeface="Times New Roman" panose="02020603050405020304" pitchFamily="18" charset="0"/>
              </a:rPr>
              <a:t> - We </a:t>
            </a:r>
            <a:r>
              <a:rPr lang="cy-GB" dirty="0" err="1">
                <a:latin typeface="Times New Roman" panose="02020603050405020304" pitchFamily="18" charset="0"/>
                <a:cs typeface="Times New Roman" panose="02020603050405020304" pitchFamily="18" charset="0"/>
              </a:rPr>
              <a:t>Are</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Social</a:t>
            </a:r>
            <a:r>
              <a:rPr lang="cy-GB" dirty="0">
                <a:latin typeface="Times New Roman" panose="02020603050405020304" pitchFamily="18" charset="0"/>
                <a:cs typeface="Times New Roman" panose="02020603050405020304" pitchFamily="18" charset="0"/>
              </a:rPr>
              <a:t>. (2019). </a:t>
            </a:r>
            <a:r>
              <a:rPr lang="cy-GB" dirty="0" err="1">
                <a:latin typeface="Times New Roman" panose="02020603050405020304" pitchFamily="18" charset="0"/>
                <a:cs typeface="Times New Roman" panose="02020603050405020304" pitchFamily="18" charset="0"/>
              </a:rPr>
              <a:t>Retrieved</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from</a:t>
            </a:r>
            <a:r>
              <a:rPr lang="cy-GB" dirty="0">
                <a:latin typeface="Times New Roman" panose="02020603050405020304" pitchFamily="18" charset="0"/>
                <a:cs typeface="Times New Roman" panose="02020603050405020304" pitchFamily="18" charset="0"/>
              </a:rPr>
              <a:t> </a:t>
            </a:r>
            <a:r>
              <a:rPr lang="cy-GB" u="sng" dirty="0">
                <a:latin typeface="Times New Roman" panose="02020603050405020304" pitchFamily="18" charset="0"/>
                <a:cs typeface="Times New Roman" panose="02020603050405020304" pitchFamily="18" charset="0"/>
                <a:hlinkClick r:id="rId5"/>
              </a:rPr>
              <a:t>https://wearesocial.com/blog/2019/01/digital-2019-global-internet-use-accelerates</a:t>
            </a:r>
            <a:endParaRPr lang="cy-GB" u="sng"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Drowned village mural painted in US pub. (2019). Retrieved from </a:t>
            </a:r>
            <a:r>
              <a:rPr lang="en-GB" dirty="0">
                <a:latin typeface="Times New Roman" panose="02020603050405020304" pitchFamily="18" charset="0"/>
                <a:cs typeface="Times New Roman" panose="02020603050405020304" pitchFamily="18" charset="0"/>
                <a:hlinkClick r:id="rId6"/>
              </a:rPr>
              <a:t>https://www.bbc.co.uk/news/uk-wales-48108677</a:t>
            </a:r>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Hoffman, D. L., &amp; </a:t>
            </a:r>
            <a:r>
              <a:rPr lang="en-GB" dirty="0" err="1">
                <a:latin typeface="Times New Roman" panose="02020603050405020304" pitchFamily="18" charset="0"/>
                <a:cs typeface="Times New Roman" panose="02020603050405020304" pitchFamily="18" charset="0"/>
              </a:rPr>
              <a:t>Fodor</a:t>
            </a:r>
            <a:r>
              <a:rPr lang="en-GB" dirty="0">
                <a:latin typeface="Times New Roman" panose="02020603050405020304" pitchFamily="18" charset="0"/>
                <a:cs typeface="Times New Roman" panose="02020603050405020304" pitchFamily="18" charset="0"/>
              </a:rPr>
              <a:t>, M. (2010). Can you measure the ROI of your social media marketing?. </a:t>
            </a:r>
            <a:r>
              <a:rPr lang="en-GB" i="1" dirty="0">
                <a:latin typeface="Times New Roman" panose="02020603050405020304" pitchFamily="18" charset="0"/>
                <a:cs typeface="Times New Roman" panose="02020603050405020304" pitchFamily="18" charset="0"/>
              </a:rPr>
              <a:t>MIT Sloan Management Review</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52</a:t>
            </a:r>
            <a:r>
              <a:rPr lang="en-GB" dirty="0">
                <a:latin typeface="Times New Roman" panose="02020603050405020304" pitchFamily="18" charset="0"/>
                <a:cs typeface="Times New Roman" panose="02020603050405020304" pitchFamily="18" charset="0"/>
              </a:rPr>
              <a:t>(1), 41.</a:t>
            </a:r>
          </a:p>
          <a:p>
            <a:r>
              <a:rPr lang="cy-GB" dirty="0" err="1">
                <a:latin typeface="Times New Roman" panose="02020603050405020304" pitchFamily="18" charset="0"/>
                <a:cs typeface="Times New Roman" panose="02020603050405020304" pitchFamily="18" charset="0"/>
              </a:rPr>
              <a:t>Pope</a:t>
            </a:r>
            <a:r>
              <a:rPr lang="cy-GB" dirty="0">
                <a:latin typeface="Times New Roman" panose="02020603050405020304" pitchFamily="18" charset="0"/>
                <a:cs typeface="Times New Roman" panose="02020603050405020304" pitchFamily="18" charset="0"/>
              </a:rPr>
              <a:t>, J. A., </a:t>
            </a:r>
            <a:r>
              <a:rPr lang="cy-GB" dirty="0" err="1">
                <a:latin typeface="Times New Roman" panose="02020603050405020304" pitchFamily="18" charset="0"/>
                <a:cs typeface="Times New Roman" panose="02020603050405020304" pitchFamily="18" charset="0"/>
              </a:rPr>
              <a:t>Isely</a:t>
            </a:r>
            <a:r>
              <a:rPr lang="cy-GB" dirty="0">
                <a:latin typeface="Times New Roman" panose="02020603050405020304" pitchFamily="18" charset="0"/>
                <a:cs typeface="Times New Roman" panose="02020603050405020304" pitchFamily="18" charset="0"/>
              </a:rPr>
              <a:t>, E. S., &amp; </a:t>
            </a:r>
            <a:r>
              <a:rPr lang="cy-GB" dirty="0" err="1">
                <a:latin typeface="Times New Roman" panose="02020603050405020304" pitchFamily="18" charset="0"/>
                <a:cs typeface="Times New Roman" panose="02020603050405020304" pitchFamily="18" charset="0"/>
              </a:rPr>
              <a:t>Asamoa‐Tutu</a:t>
            </a:r>
            <a:r>
              <a:rPr lang="cy-GB" dirty="0">
                <a:latin typeface="Times New Roman" panose="02020603050405020304" pitchFamily="18" charset="0"/>
                <a:cs typeface="Times New Roman" panose="02020603050405020304" pitchFamily="18" charset="0"/>
              </a:rPr>
              <a:t>, F. (2009). </a:t>
            </a:r>
            <a:r>
              <a:rPr lang="cy-GB" dirty="0" err="1">
                <a:latin typeface="Times New Roman" panose="02020603050405020304" pitchFamily="18" charset="0"/>
                <a:cs typeface="Times New Roman" panose="02020603050405020304" pitchFamily="18" charset="0"/>
              </a:rPr>
              <a:t>Developing</a:t>
            </a:r>
            <a:r>
              <a:rPr lang="cy-GB" dirty="0">
                <a:latin typeface="Times New Roman" panose="02020603050405020304" pitchFamily="18" charset="0"/>
                <a:cs typeface="Times New Roman" panose="02020603050405020304" pitchFamily="18" charset="0"/>
              </a:rPr>
              <a:t> a </a:t>
            </a:r>
            <a:r>
              <a:rPr lang="cy-GB" dirty="0" err="1">
                <a:latin typeface="Times New Roman" panose="02020603050405020304" pitchFamily="18" charset="0"/>
                <a:cs typeface="Times New Roman" panose="02020603050405020304" pitchFamily="18" charset="0"/>
              </a:rPr>
              <a:t>marketing</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strategy</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for</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nonprofit</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organizations</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An</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exploratory</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study</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Journal</a:t>
            </a:r>
            <a:r>
              <a:rPr lang="cy-GB" dirty="0">
                <a:latin typeface="Times New Roman" panose="02020603050405020304" pitchFamily="18" charset="0"/>
                <a:cs typeface="Times New Roman" panose="02020603050405020304" pitchFamily="18" charset="0"/>
              </a:rPr>
              <a:t> of </a:t>
            </a:r>
            <a:r>
              <a:rPr lang="cy-GB" dirty="0" err="1">
                <a:latin typeface="Times New Roman" panose="02020603050405020304" pitchFamily="18" charset="0"/>
                <a:cs typeface="Times New Roman" panose="02020603050405020304" pitchFamily="18" charset="0"/>
              </a:rPr>
              <a:t>Nonprofit</a:t>
            </a:r>
            <a:r>
              <a:rPr lang="cy-GB" dirty="0">
                <a:latin typeface="Times New Roman" panose="02020603050405020304" pitchFamily="18" charset="0"/>
                <a:cs typeface="Times New Roman" panose="02020603050405020304" pitchFamily="18" charset="0"/>
              </a:rPr>
              <a:t> &amp; </a:t>
            </a:r>
            <a:r>
              <a:rPr lang="cy-GB" dirty="0" err="1">
                <a:latin typeface="Times New Roman" panose="02020603050405020304" pitchFamily="18" charset="0"/>
                <a:cs typeface="Times New Roman" panose="02020603050405020304" pitchFamily="18" charset="0"/>
              </a:rPr>
              <a:t>public</a:t>
            </a:r>
            <a:r>
              <a:rPr lang="cy-GB" dirty="0">
                <a:latin typeface="Times New Roman" panose="02020603050405020304" pitchFamily="18" charset="0"/>
                <a:cs typeface="Times New Roman" panose="02020603050405020304" pitchFamily="18" charset="0"/>
              </a:rPr>
              <a:t> sector </a:t>
            </a:r>
            <a:r>
              <a:rPr lang="cy-GB" dirty="0" err="1">
                <a:latin typeface="Times New Roman" panose="02020603050405020304" pitchFamily="18" charset="0"/>
                <a:cs typeface="Times New Roman" panose="02020603050405020304" pitchFamily="18" charset="0"/>
              </a:rPr>
              <a:t>marketing</a:t>
            </a:r>
            <a:r>
              <a:rPr lang="cy-GB" dirty="0">
                <a:latin typeface="Times New Roman" panose="02020603050405020304" pitchFamily="18" charset="0"/>
                <a:cs typeface="Times New Roman" panose="02020603050405020304" pitchFamily="18" charset="0"/>
              </a:rPr>
              <a:t>, 21(2), 184-201.</a:t>
            </a:r>
            <a:endParaRPr lang="en-GB" dirty="0">
              <a:latin typeface="Times New Roman" panose="02020603050405020304" pitchFamily="18" charset="0"/>
              <a:cs typeface="Times New Roman" panose="02020603050405020304" pitchFamily="18" charset="0"/>
            </a:endParaRPr>
          </a:p>
          <a:p>
            <a:r>
              <a:rPr lang="cy-GB" dirty="0">
                <a:latin typeface="Times New Roman" panose="02020603050405020304" pitchFamily="18" charset="0"/>
                <a:cs typeface="Times New Roman" panose="02020603050405020304" pitchFamily="18" charset="0"/>
              </a:rPr>
              <a:t>RCAHMW | </a:t>
            </a:r>
            <a:r>
              <a:rPr lang="cy-GB" dirty="0" err="1">
                <a:latin typeface="Times New Roman" panose="02020603050405020304" pitchFamily="18" charset="0"/>
                <a:cs typeface="Times New Roman" panose="02020603050405020304" pitchFamily="18" charset="0"/>
              </a:rPr>
              <a:t>About</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Us</a:t>
            </a:r>
            <a:r>
              <a:rPr lang="cy-GB" dirty="0">
                <a:latin typeface="Times New Roman" panose="02020603050405020304" pitchFamily="18" charset="0"/>
                <a:cs typeface="Times New Roman" panose="02020603050405020304" pitchFamily="18" charset="0"/>
              </a:rPr>
              <a:t>. (2019). </a:t>
            </a:r>
            <a:r>
              <a:rPr lang="cy-GB" dirty="0" err="1">
                <a:latin typeface="Times New Roman" panose="02020603050405020304" pitchFamily="18" charset="0"/>
                <a:cs typeface="Times New Roman" panose="02020603050405020304" pitchFamily="18" charset="0"/>
              </a:rPr>
              <a:t>Retrieved</a:t>
            </a:r>
            <a:r>
              <a:rPr lang="cy-GB" dirty="0">
                <a:latin typeface="Times New Roman" panose="02020603050405020304" pitchFamily="18" charset="0"/>
                <a:cs typeface="Times New Roman" panose="02020603050405020304" pitchFamily="18" charset="0"/>
              </a:rPr>
              <a:t> </a:t>
            </a:r>
            <a:r>
              <a:rPr lang="cy-GB" dirty="0" err="1">
                <a:latin typeface="Times New Roman" panose="02020603050405020304" pitchFamily="18" charset="0"/>
                <a:cs typeface="Times New Roman" panose="02020603050405020304" pitchFamily="18" charset="0"/>
              </a:rPr>
              <a:t>from</a:t>
            </a:r>
            <a:r>
              <a:rPr lang="cy-GB" dirty="0">
                <a:latin typeface="Times New Roman" panose="02020603050405020304" pitchFamily="18" charset="0"/>
                <a:cs typeface="Times New Roman" panose="02020603050405020304" pitchFamily="18" charset="0"/>
              </a:rPr>
              <a:t> </a:t>
            </a:r>
            <a:r>
              <a:rPr lang="cy-GB" dirty="0">
                <a:latin typeface="Times New Roman" panose="02020603050405020304" pitchFamily="18" charset="0"/>
                <a:cs typeface="Times New Roman" panose="02020603050405020304" pitchFamily="18" charset="0"/>
                <a:hlinkClick r:id="rId7"/>
              </a:rPr>
              <a:t>https://rcahmw.gov.uk/about-us/</a:t>
            </a:r>
            <a:endParaRPr lang="cy-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SWOT Analysis – Discover New Opportunities, Manage and Eliminate Threats. (2019). Retrieved from https://www.mindtools.com/pages/article/newTMC_05.htm</a:t>
            </a:r>
          </a:p>
          <a:p>
            <a:r>
              <a:rPr lang="en-GB" dirty="0">
                <a:latin typeface="Times New Roman" panose="02020603050405020304" pitchFamily="18" charset="0"/>
                <a:cs typeface="Times New Roman" panose="02020603050405020304" pitchFamily="18" charset="0"/>
              </a:rPr>
              <a:t>Welcome to </a:t>
            </a:r>
            <a:r>
              <a:rPr lang="en-GB" dirty="0" err="1">
                <a:latin typeface="Times New Roman" panose="02020603050405020304" pitchFamily="18" charset="0"/>
                <a:cs typeface="Times New Roman" panose="02020603050405020304" pitchFamily="18" charset="0"/>
              </a:rPr>
              <a:t>Coflein</a:t>
            </a:r>
            <a:r>
              <a:rPr lang="en-GB" dirty="0">
                <a:latin typeface="Times New Roman" panose="02020603050405020304" pitchFamily="18" charset="0"/>
                <a:cs typeface="Times New Roman" panose="02020603050405020304" pitchFamily="18" charset="0"/>
              </a:rPr>
              <a:t> | </a:t>
            </a:r>
            <a:r>
              <a:rPr lang="en-GB" dirty="0" err="1">
                <a:latin typeface="Times New Roman" panose="02020603050405020304" pitchFamily="18" charset="0"/>
                <a:cs typeface="Times New Roman" panose="02020603050405020304" pitchFamily="18" charset="0"/>
              </a:rPr>
              <a:t>Coflein</a:t>
            </a:r>
            <a:r>
              <a:rPr lang="en-GB" dirty="0">
                <a:latin typeface="Times New Roman" panose="02020603050405020304" pitchFamily="18" charset="0"/>
                <a:cs typeface="Times New Roman" panose="02020603050405020304" pitchFamily="18" charset="0"/>
              </a:rPr>
              <a:t>. (2019). Retrieved from </a:t>
            </a:r>
            <a:r>
              <a:rPr lang="en-GB" dirty="0">
                <a:latin typeface="Times New Roman" panose="02020603050405020304" pitchFamily="18" charset="0"/>
                <a:cs typeface="Times New Roman" panose="02020603050405020304" pitchFamily="18" charset="0"/>
                <a:hlinkClick r:id="rId8"/>
              </a:rPr>
              <a:t>https://www.coflein.gov.uk/</a:t>
            </a:r>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
        <p:nvSpPr>
          <p:cNvPr id="4" name="Rectangle 3">
            <a:extLst>
              <a:ext uri="{FF2B5EF4-FFF2-40B4-BE49-F238E27FC236}">
                <a16:creationId xmlns:a16="http://schemas.microsoft.com/office/drawing/2014/main" id="{55F8E833-F189-4A17-A4A7-66DF9D172CDC}"/>
              </a:ext>
            </a:extLst>
          </p:cNvPr>
          <p:cNvSpPr/>
          <p:nvPr/>
        </p:nvSpPr>
        <p:spPr>
          <a:xfrm>
            <a:off x="0" y="194640"/>
            <a:ext cx="12134879" cy="156966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96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Rhestr Cyfeirio </a:t>
            </a:r>
            <a:endParaRPr lang="en-GB" dirty="0"/>
          </a:p>
        </p:txBody>
      </p:sp>
    </p:spTree>
    <p:extLst>
      <p:ext uri="{BB962C8B-B14F-4D97-AF65-F5344CB8AC3E}">
        <p14:creationId xmlns:p14="http://schemas.microsoft.com/office/powerpoint/2010/main" val="3900566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Content Placeholder 3">
            <a:extLst>
              <a:ext uri="{FF2B5EF4-FFF2-40B4-BE49-F238E27FC236}">
                <a16:creationId xmlns:a16="http://schemas.microsoft.com/office/drawing/2014/main" id="{0A6D33D6-861C-4A71-8C51-01E67A4BD726}"/>
              </a:ext>
            </a:extLst>
          </p:cNvPr>
          <p:cNvPicPr>
            <a:picLocks noGrp="1" noChangeAspect="1"/>
          </p:cNvPicPr>
          <p:nvPr>
            <p:ph idx="1"/>
          </p:nvPr>
        </p:nvPicPr>
        <p:blipFill rotWithShape="1">
          <a:blip r:embed="rId2"/>
          <a:srcRect l="11111"/>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14" name="Rectangle 13">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11" name="Rectangle 10">
            <a:extLst>
              <a:ext uri="{FF2B5EF4-FFF2-40B4-BE49-F238E27FC236}">
                <a16:creationId xmlns:a16="http://schemas.microsoft.com/office/drawing/2014/main" id="{B705DFDB-13C8-44BE-B64A-FA9DFB0A0F5C}"/>
              </a:ext>
            </a:extLst>
          </p:cNvPr>
          <p:cNvSpPr/>
          <p:nvPr/>
        </p:nvSpPr>
        <p:spPr>
          <a:xfrm>
            <a:off x="0" y="2185358"/>
            <a:ext cx="12134879" cy="1569660"/>
          </a:xfrm>
          <a:prstGeom prst="rect">
            <a:avLst/>
          </a:prstGeom>
          <a:solidFill>
            <a:schemeClr val="tx2">
              <a:lumMod val="10000"/>
              <a:alpha val="36000"/>
            </a:schemeClr>
          </a:solidFill>
          <a:ln w="85725">
            <a:solidFill>
              <a:schemeClr val="tx1"/>
            </a:solidFill>
          </a:ln>
        </p:spPr>
        <p:txBody>
          <a:bodyPr wrap="square">
            <a:spAutoFit/>
          </a:bodyPr>
          <a:lstStyle/>
          <a:p>
            <a:pPr algn="ctr"/>
            <a:r>
              <a:rPr lang="cy-GB" sz="9600" b="1" dirty="0">
                <a:ln w="9525">
                  <a:solidFill>
                    <a:schemeClr val="bg1"/>
                  </a:solidFill>
                  <a:prstDash val="solid"/>
                </a:ln>
                <a:effectLst>
                  <a:outerShdw blurRad="12700" dist="38100" dir="2700000" algn="tl" rotWithShape="0">
                    <a:schemeClr val="bg1">
                      <a:lumMod val="50000"/>
                    </a:schemeClr>
                  </a:outerShdw>
                </a:effectLst>
                <a:latin typeface="Century Gothic" panose="020B0502020202020204" pitchFamily="34" charset="0"/>
              </a:rPr>
              <a:t>Unrhyw Cwestiynau</a:t>
            </a:r>
            <a:endParaRPr lang="en-GB" dirty="0"/>
          </a:p>
        </p:txBody>
      </p:sp>
    </p:spTree>
    <p:extLst>
      <p:ext uri="{BB962C8B-B14F-4D97-AF65-F5344CB8AC3E}">
        <p14:creationId xmlns:p14="http://schemas.microsoft.com/office/powerpoint/2010/main" val="282375611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1314</TotalTime>
  <Words>1029</Words>
  <Application>Microsoft Office PowerPoint</Application>
  <PresentationFormat>Widescreen</PresentationFormat>
  <Paragraphs>91</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Century Gothic</vt:lpstr>
      <vt:lpstr>Corbel</vt:lpstr>
      <vt:lpstr>Times New Roman</vt:lpstr>
      <vt:lpstr>Wingdings</vt:lpstr>
      <vt:lpstr>Banded</vt:lpstr>
      <vt:lpstr>Cynllun Marchnata  Cymdeithasol ar  Gyfer Comisiwn  Brenhinol Henebion Cymru</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 Marchnata  Cymdeithasol ar  Gyfer Comisiwn  Brenhinol Henebion Cymru</dc:title>
  <dc:creator>Eleri Jones (1701278)</dc:creator>
  <cp:lastModifiedBy>Eleri Jones (1701278)</cp:lastModifiedBy>
  <cp:revision>7</cp:revision>
  <dcterms:created xsi:type="dcterms:W3CDTF">2019-05-14T14:40:36Z</dcterms:created>
  <dcterms:modified xsi:type="dcterms:W3CDTF">2019-05-15T12:35:25Z</dcterms:modified>
</cp:coreProperties>
</file>