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 id="2147483707" r:id="rId5"/>
  </p:sldMasterIdLst>
  <p:notesMasterIdLst>
    <p:notesMasterId r:id="rId23"/>
  </p:notesMasterIdLst>
  <p:sldIdLst>
    <p:sldId id="256" r:id="rId6"/>
    <p:sldId id="257" r:id="rId7"/>
    <p:sldId id="258" r:id="rId8"/>
    <p:sldId id="259" r:id="rId9"/>
    <p:sldId id="260" r:id="rId10"/>
    <p:sldId id="261" r:id="rId11"/>
    <p:sldId id="271" r:id="rId12"/>
    <p:sldId id="272" r:id="rId13"/>
    <p:sldId id="273" r:id="rId14"/>
    <p:sldId id="274" r:id="rId15"/>
    <p:sldId id="275" r:id="rId16"/>
    <p:sldId id="276" r:id="rId17"/>
    <p:sldId id="265" r:id="rId18"/>
    <p:sldId id="266" r:id="rId19"/>
    <p:sldId id="267" r:id="rId20"/>
    <p:sldId id="268" r:id="rId21"/>
    <p:sldId id="26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BE7B1F-6A5F-4D81-8CCC-5B1F31D50500}" v="7" dt="2026-10-03T10:55:35.7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85" autoAdjust="0"/>
    <p:restoredTop sz="95033" autoAdjust="0"/>
  </p:normalViewPr>
  <p:slideViewPr>
    <p:cSldViewPr snapToGrid="0">
      <p:cViewPr varScale="1">
        <p:scale>
          <a:sx n="82" d="100"/>
          <a:sy n="82" d="100"/>
        </p:scale>
        <p:origin x="8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1" Type="http://schemas.openxmlformats.org/officeDocument/2006/relationships/hyperlink" Target="https://support.microsoft.com/en-us/powerpoint/work-together-on-powerpoint-presentations"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support.microsoft.com/en-us/powerpoint/work-together-on-powerpoint-presentations" TargetMode="Externa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452FD98E-8DF8-4FDF-88B0-7968F89E7FB0}" type="doc">
      <dgm:prSet loTypeId="urn:microsoft.com/office/officeart/2005/8/layout/list1" loCatId="list" qsTypeId="urn:microsoft.com/office/officeart/2005/8/quickstyle/simple1#1" qsCatId="simple" csTypeId="urn:microsoft.com/office/officeart/2005/8/colors/colorful1#1" csCatId="colorful"/>
      <dgm:spPr/>
      <dgm:t>
        <a:bodyPr/>
        <a:lstStyle/>
        <a:p>
          <a:endParaRPr lang="en-IN"/>
        </a:p>
      </dgm:t>
    </dgm:pt>
    <dgm:pt modelId="{4680B94E-6C6C-4ACB-BCA4-03C1359357E6}" type="pres">
      <dgm:prSet presAssocID="{452FD98E-8DF8-4FDF-88B0-7968F89E7FB0}" presName="linear" presStyleCnt="0">
        <dgm:presLayoutVars>
          <dgm:dir/>
          <dgm:animLvl val="lvl"/>
          <dgm:resizeHandles val="exact"/>
        </dgm:presLayoutVars>
      </dgm:prSet>
      <dgm:spPr/>
    </dgm:pt>
  </dgm:ptLst>
  <dgm:cxnLst>
    <dgm:cxn modelId="{47329F10-4D9F-4A4E-A3D6-B237CD08CA7C}" type="presOf" srcId="{452FD98E-8DF8-4FDF-88B0-7968F89E7FB0}" destId="{4680B94E-6C6C-4ACB-BCA4-03C1359357E6}" srcOrd="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04F5ED-10D7-4998-A93F-76A554B12A85}" type="doc">
      <dgm:prSet loTypeId="urn:microsoft.com/office/officeart/2005/8/layout/list1" loCatId="list" qsTypeId="urn:microsoft.com/office/officeart/2005/8/quickstyle/simple1#2" qsCatId="simple" csTypeId="urn:microsoft.com/office/officeart/2005/8/colors/colorful1#2" csCatId="colorful" phldr="1"/>
      <dgm:spPr/>
      <dgm:t>
        <a:bodyPr/>
        <a:lstStyle/>
        <a:p>
          <a:endParaRPr lang="en-IN"/>
        </a:p>
      </dgm:t>
    </dgm:pt>
    <dgm:pt modelId="{487437BB-E668-430B-8E57-B351997BA40F}">
      <dgm:prSet/>
      <dgm:spPr/>
      <dgm:t>
        <a:bodyPr/>
        <a:lstStyle/>
        <a:p>
          <a:r>
            <a:rPr lang="en-IN" b="1"/>
            <a:t>Selected Microsoft 365 Tool: PowerPoint</a:t>
          </a:r>
          <a:endParaRPr lang="en-IN"/>
        </a:p>
      </dgm:t>
    </dgm:pt>
    <dgm:pt modelId="{EC94C618-9D7D-451D-A368-877525D085EF}" type="parTrans" cxnId="{BC797995-29FC-4649-A069-2BD37F965980}">
      <dgm:prSet/>
      <dgm:spPr/>
      <dgm:t>
        <a:bodyPr/>
        <a:lstStyle/>
        <a:p>
          <a:endParaRPr lang="en-IN"/>
        </a:p>
      </dgm:t>
    </dgm:pt>
    <dgm:pt modelId="{E9712782-F4B2-4F0C-915E-E2B69E0F78B2}" type="sibTrans" cxnId="{BC797995-29FC-4649-A069-2BD37F965980}">
      <dgm:prSet/>
      <dgm:spPr/>
      <dgm:t>
        <a:bodyPr/>
        <a:lstStyle/>
        <a:p>
          <a:endParaRPr lang="en-IN"/>
        </a:p>
      </dgm:t>
    </dgm:pt>
    <dgm:pt modelId="{6510D581-A914-4850-900E-F25D9356D286}">
      <dgm:prSet/>
      <dgm:spPr/>
      <dgm:t>
        <a:bodyPr/>
        <a:lstStyle/>
        <a:p>
          <a:pPr algn="l"/>
          <a:r>
            <a:rPr lang="en-IN" b="1" dirty="0"/>
            <a:t>Why is PowerPoint suitable for Ashford?</a:t>
          </a:r>
          <a:endParaRPr lang="en-IN" dirty="0"/>
        </a:p>
      </dgm:t>
    </dgm:pt>
    <dgm:pt modelId="{AE09F093-A2E2-488A-95F4-C96296404871}" type="parTrans" cxnId="{60BD6A9C-A1C3-47C8-9940-EE9C8C713930}">
      <dgm:prSet/>
      <dgm:spPr/>
      <dgm:t>
        <a:bodyPr/>
        <a:lstStyle/>
        <a:p>
          <a:endParaRPr lang="en-IN"/>
        </a:p>
      </dgm:t>
    </dgm:pt>
    <dgm:pt modelId="{DB19C9ED-1DC8-46F2-BC3D-2CF1116B6165}" type="sibTrans" cxnId="{60BD6A9C-A1C3-47C8-9940-EE9C8C713930}">
      <dgm:prSet/>
      <dgm:spPr/>
      <dgm:t>
        <a:bodyPr/>
        <a:lstStyle/>
        <a:p>
          <a:endParaRPr lang="en-IN"/>
        </a:p>
      </dgm:t>
    </dgm:pt>
    <dgm:pt modelId="{1D00CA37-FA06-4B67-8401-9045393A16D2}">
      <dgm:prSet/>
      <dgm:spPr/>
      <dgm:t>
        <a:bodyPr/>
        <a:lstStyle/>
        <a:p>
          <a:pPr algn="l"/>
          <a:r>
            <a:rPr lang="en-IN"/>
            <a:t>Create a clear weekly visual rota using tables and shapes.</a:t>
          </a:r>
        </a:p>
      </dgm:t>
    </dgm:pt>
    <dgm:pt modelId="{FCA8F545-BBF8-4693-A3DD-ADC577E63FE1}" type="parTrans" cxnId="{4DB60670-7FBD-494B-A43D-9D2D9589F8E6}">
      <dgm:prSet/>
      <dgm:spPr/>
      <dgm:t>
        <a:bodyPr/>
        <a:lstStyle/>
        <a:p>
          <a:endParaRPr lang="en-IN"/>
        </a:p>
      </dgm:t>
    </dgm:pt>
    <dgm:pt modelId="{880CBBFA-8EEC-4249-B66E-C8AF1B2C761D}" type="sibTrans" cxnId="{4DB60670-7FBD-494B-A43D-9D2D9589F8E6}">
      <dgm:prSet/>
      <dgm:spPr/>
      <dgm:t>
        <a:bodyPr/>
        <a:lstStyle/>
        <a:p>
          <a:endParaRPr lang="en-IN"/>
        </a:p>
      </dgm:t>
    </dgm:pt>
    <dgm:pt modelId="{A7540225-DA08-4937-9284-F5B9ECECDB2D}">
      <dgm:prSet/>
      <dgm:spPr/>
      <dgm:t>
        <a:bodyPr/>
        <a:lstStyle/>
        <a:p>
          <a:pPr algn="l"/>
          <a:r>
            <a:rPr lang="en-IN" dirty="0"/>
            <a:t>Display staff, role, date, time</a:t>
          </a:r>
        </a:p>
      </dgm:t>
    </dgm:pt>
    <dgm:pt modelId="{4F43B5FE-563A-4053-AA14-A340B4BBF0DC}" type="parTrans" cxnId="{52DE9332-1B22-40C6-B00F-6DCC8CFF1272}">
      <dgm:prSet/>
      <dgm:spPr/>
      <dgm:t>
        <a:bodyPr/>
        <a:lstStyle/>
        <a:p>
          <a:endParaRPr lang="en-IN"/>
        </a:p>
      </dgm:t>
    </dgm:pt>
    <dgm:pt modelId="{66350F9A-F202-41D9-AA64-4787D04B9B65}" type="sibTrans" cxnId="{52DE9332-1B22-40C6-B00F-6DCC8CFF1272}">
      <dgm:prSet/>
      <dgm:spPr/>
      <dgm:t>
        <a:bodyPr/>
        <a:lstStyle/>
        <a:p>
          <a:endParaRPr lang="en-IN"/>
        </a:p>
      </dgm:t>
    </dgm:pt>
    <dgm:pt modelId="{EC9B256E-9D3A-4D3B-8A21-F1F16A9C11C7}">
      <dgm:prSet/>
      <dgm:spPr/>
      <dgm:t>
        <a:bodyPr/>
        <a:lstStyle/>
        <a:p>
          <a:pPr algn="l"/>
          <a:r>
            <a:rPr lang="en-IN" dirty="0"/>
            <a:t>Update and share the rota through Microsoft 365/OneDrive.</a:t>
          </a:r>
        </a:p>
      </dgm:t>
    </dgm:pt>
    <dgm:pt modelId="{E1C0E854-7230-4227-8152-304B840D2366}" type="parTrans" cxnId="{D494732C-347A-495B-BCC5-A35A63D63142}">
      <dgm:prSet/>
      <dgm:spPr/>
      <dgm:t>
        <a:bodyPr/>
        <a:lstStyle/>
        <a:p>
          <a:endParaRPr lang="en-IN"/>
        </a:p>
      </dgm:t>
    </dgm:pt>
    <dgm:pt modelId="{1D048F70-ACD5-4594-8DA0-6B1B312F582E}" type="sibTrans" cxnId="{D494732C-347A-495B-BCC5-A35A63D63142}">
      <dgm:prSet/>
      <dgm:spPr/>
      <dgm:t>
        <a:bodyPr/>
        <a:lstStyle/>
        <a:p>
          <a:endParaRPr lang="en-IN"/>
        </a:p>
      </dgm:t>
    </dgm:pt>
    <dgm:pt modelId="{96A532CE-8DC6-46F7-B9A9-816B9D9DE26A}">
      <dgm:prSet/>
      <dgm:spPr/>
      <dgm:t>
        <a:bodyPr/>
        <a:lstStyle/>
        <a:p>
          <a:pPr algn="l"/>
          <a:r>
            <a:rPr lang="en-IN" dirty="0"/>
            <a:t>Use </a:t>
          </a:r>
          <a:r>
            <a:rPr lang="en-IN" b="1" dirty="0"/>
            <a:t>speaker notes</a:t>
          </a:r>
          <a:r>
            <a:rPr lang="en-IN" dirty="0"/>
            <a:t> for additional presentation information.</a:t>
          </a:r>
        </a:p>
      </dgm:t>
    </dgm:pt>
    <dgm:pt modelId="{A0C2E15C-D363-4DAD-A561-768C39FB7DED}" type="parTrans" cxnId="{DA299734-CF44-43C3-8185-AAA28A2038A6}">
      <dgm:prSet/>
      <dgm:spPr/>
      <dgm:t>
        <a:bodyPr/>
        <a:lstStyle/>
        <a:p>
          <a:endParaRPr lang="en-IN"/>
        </a:p>
      </dgm:t>
    </dgm:pt>
    <dgm:pt modelId="{680D6518-D2D6-44A2-A252-6659CE2F41E7}" type="sibTrans" cxnId="{DA299734-CF44-43C3-8185-AAA28A2038A6}">
      <dgm:prSet/>
      <dgm:spPr/>
      <dgm:t>
        <a:bodyPr/>
        <a:lstStyle/>
        <a:p>
          <a:endParaRPr lang="en-IN"/>
        </a:p>
      </dgm:t>
    </dgm:pt>
    <dgm:pt modelId="{3CBF4CA7-5451-4C7B-A382-C02A3B1CC56A}">
      <dgm:prSet/>
      <dgm:spPr/>
      <dgm:t>
        <a:bodyPr/>
        <a:lstStyle/>
        <a:p>
          <a:pPr algn="l"/>
          <a:r>
            <a:rPr lang="en-IN" b="1" dirty="0"/>
            <a:t>Critical Evaluation</a:t>
          </a:r>
          <a:endParaRPr lang="en-IN" dirty="0"/>
        </a:p>
      </dgm:t>
    </dgm:pt>
    <dgm:pt modelId="{94800D36-1B5F-422D-977F-8B95B1F26D7C}" type="parTrans" cxnId="{921D2213-87B7-4EF4-BF61-918CF3E345E1}">
      <dgm:prSet/>
      <dgm:spPr/>
      <dgm:t>
        <a:bodyPr/>
        <a:lstStyle/>
        <a:p>
          <a:endParaRPr lang="en-IN"/>
        </a:p>
      </dgm:t>
    </dgm:pt>
    <dgm:pt modelId="{5881C6C3-507B-4FE1-9A4D-B5087A2E66EC}" type="sibTrans" cxnId="{921D2213-87B7-4EF4-BF61-918CF3E345E1}">
      <dgm:prSet/>
      <dgm:spPr/>
      <dgm:t>
        <a:bodyPr/>
        <a:lstStyle/>
        <a:p>
          <a:endParaRPr lang="en-IN"/>
        </a:p>
      </dgm:t>
    </dgm:pt>
    <dgm:pt modelId="{F4470F4B-A744-482E-80BF-024D0753D89C}">
      <dgm:prSet/>
      <dgm:spPr/>
      <dgm:t>
        <a:bodyPr/>
        <a:lstStyle/>
        <a:p>
          <a:pPr algn="l"/>
          <a:r>
            <a:rPr lang="en-IN" b="1" dirty="0"/>
            <a:t>Strength:</a:t>
          </a:r>
          <a:r>
            <a:rPr lang="en-IN" dirty="0"/>
            <a:t> Clear visual communication and easy sharing.</a:t>
          </a:r>
        </a:p>
      </dgm:t>
    </dgm:pt>
    <dgm:pt modelId="{5A4B3A0A-D938-468C-B8C2-8349CAE2DC69}" type="parTrans" cxnId="{ABEAB586-1E9D-493F-82C4-10C348C045FD}">
      <dgm:prSet/>
      <dgm:spPr/>
      <dgm:t>
        <a:bodyPr/>
        <a:lstStyle/>
        <a:p>
          <a:endParaRPr lang="en-IN"/>
        </a:p>
      </dgm:t>
    </dgm:pt>
    <dgm:pt modelId="{CD7C404D-0316-4674-A057-6E3E826CA82B}" type="sibTrans" cxnId="{ABEAB586-1E9D-493F-82C4-10C348C045FD}">
      <dgm:prSet/>
      <dgm:spPr/>
      <dgm:t>
        <a:bodyPr/>
        <a:lstStyle/>
        <a:p>
          <a:endParaRPr lang="en-IN"/>
        </a:p>
      </dgm:t>
    </dgm:pt>
    <dgm:pt modelId="{34478937-7508-4926-AE0A-19F8945A8497}">
      <dgm:prSet/>
      <dgm:spPr/>
      <dgm:t>
        <a:bodyPr/>
        <a:lstStyle/>
        <a:p>
          <a:pPr algn="l"/>
          <a:r>
            <a:rPr lang="en-IN" b="1" dirty="0"/>
            <a:t>Recommendation:</a:t>
          </a:r>
          <a:r>
            <a:rPr lang="en-IN" dirty="0"/>
            <a:t> Use PowerPoint for a shared visual rota overview</a:t>
          </a:r>
        </a:p>
      </dgm:t>
    </dgm:pt>
    <dgm:pt modelId="{33259655-3C7B-4176-85D5-CCBEB8BCA9DF}" type="parTrans" cxnId="{35B80EAF-A7B9-458E-A465-A0FDC398FC2F}">
      <dgm:prSet/>
      <dgm:spPr/>
      <dgm:t>
        <a:bodyPr/>
        <a:lstStyle/>
        <a:p>
          <a:endParaRPr lang="en-IN"/>
        </a:p>
      </dgm:t>
    </dgm:pt>
    <dgm:pt modelId="{5D91308E-7C94-4A3E-93C4-0691B97F80D2}" type="sibTrans" cxnId="{35B80EAF-A7B9-458E-A465-A0FDC398FC2F}">
      <dgm:prSet/>
      <dgm:spPr/>
      <dgm:t>
        <a:bodyPr/>
        <a:lstStyle/>
        <a:p>
          <a:endParaRPr lang="en-IN"/>
        </a:p>
      </dgm:t>
    </dgm:pt>
    <dgm:pt modelId="{1916CA72-64CC-4611-A839-1B90A4395C9C}">
      <dgm:prSet/>
      <dgm:spPr/>
      <dgm:t>
        <a:bodyPr/>
        <a:lstStyle/>
        <a:p>
          <a:pPr algn="r">
            <a:buNone/>
          </a:pPr>
          <a:r>
            <a:rPr lang="en-GB" i="1" dirty="0"/>
            <a:t>(Microsoft 2024)</a:t>
          </a:r>
          <a:endParaRPr lang="en-IN" dirty="0"/>
        </a:p>
      </dgm:t>
    </dgm:pt>
    <dgm:pt modelId="{A00410BE-ACAE-4E1F-B3C6-7869134BB06A}" type="parTrans" cxnId="{0DD15B1B-8A8E-4E73-AC74-4BF1A8788DFE}">
      <dgm:prSet/>
      <dgm:spPr/>
      <dgm:t>
        <a:bodyPr/>
        <a:lstStyle/>
        <a:p>
          <a:endParaRPr lang="en-GB"/>
        </a:p>
      </dgm:t>
    </dgm:pt>
    <dgm:pt modelId="{9092A58C-DB99-4502-85B9-4DA4F5566E45}" type="sibTrans" cxnId="{0DD15B1B-8A8E-4E73-AC74-4BF1A8788DFE}">
      <dgm:prSet/>
      <dgm:spPr/>
      <dgm:t>
        <a:bodyPr/>
        <a:lstStyle/>
        <a:p>
          <a:endParaRPr lang="en-GB"/>
        </a:p>
      </dgm:t>
    </dgm:pt>
    <dgm:pt modelId="{200F2607-1CBC-49E6-9F4E-F9D4014144BB}" type="pres">
      <dgm:prSet presAssocID="{0F04F5ED-10D7-4998-A93F-76A554B12A85}" presName="linear" presStyleCnt="0">
        <dgm:presLayoutVars>
          <dgm:dir/>
          <dgm:animLvl val="lvl"/>
          <dgm:resizeHandles val="exact"/>
        </dgm:presLayoutVars>
      </dgm:prSet>
      <dgm:spPr/>
    </dgm:pt>
    <dgm:pt modelId="{0B6AD441-21DC-49EB-BFB0-A0C0A9B59CEA}" type="pres">
      <dgm:prSet presAssocID="{487437BB-E668-430B-8E57-B351997BA40F}" presName="parentLin" presStyleCnt="0"/>
      <dgm:spPr/>
    </dgm:pt>
    <dgm:pt modelId="{101B9017-69F8-4910-84DD-5573B9026D7D}" type="pres">
      <dgm:prSet presAssocID="{487437BB-E668-430B-8E57-B351997BA40F}" presName="parentLeftMargin" presStyleLbl="node1" presStyleIdx="0" presStyleCnt="1"/>
      <dgm:spPr/>
    </dgm:pt>
    <dgm:pt modelId="{17B08D4E-7EA8-4151-ACD0-8E746C3B422B}" type="pres">
      <dgm:prSet presAssocID="{487437BB-E668-430B-8E57-B351997BA40F}" presName="parentText" presStyleLbl="node1" presStyleIdx="0" presStyleCnt="1">
        <dgm:presLayoutVars>
          <dgm:chMax val="0"/>
          <dgm:bulletEnabled val="1"/>
        </dgm:presLayoutVars>
      </dgm:prSet>
      <dgm:spPr/>
    </dgm:pt>
    <dgm:pt modelId="{5C0EED0A-73CE-4192-9FC0-BAE52C1ED247}" type="pres">
      <dgm:prSet presAssocID="{487437BB-E668-430B-8E57-B351997BA40F}" presName="negativeSpace" presStyleCnt="0"/>
      <dgm:spPr/>
    </dgm:pt>
    <dgm:pt modelId="{0500826B-89C1-4B57-9AF6-72978688B46E}" type="pres">
      <dgm:prSet presAssocID="{487437BB-E668-430B-8E57-B351997BA40F}" presName="childText" presStyleLbl="conFgAcc1" presStyleIdx="0" presStyleCnt="1" custLinFactY="1070" custLinFactNeighborX="145" custLinFactNeighborY="100000">
        <dgm:presLayoutVars>
          <dgm:bulletEnabled val="1"/>
        </dgm:presLayoutVars>
      </dgm:prSet>
      <dgm:spPr/>
    </dgm:pt>
  </dgm:ptLst>
  <dgm:cxnLst>
    <dgm:cxn modelId="{921D2213-87B7-4EF4-BF61-918CF3E345E1}" srcId="{487437BB-E668-430B-8E57-B351997BA40F}" destId="{3CBF4CA7-5451-4C7B-A382-C02A3B1CC56A}" srcOrd="1" destOrd="0" parTransId="{94800D36-1B5F-422D-977F-8B95B1F26D7C}" sibTransId="{5881C6C3-507B-4FE1-9A4D-B5087A2E66EC}"/>
    <dgm:cxn modelId="{0DD15B1B-8A8E-4E73-AC74-4BF1A8788DFE}" srcId="{3CBF4CA7-5451-4C7B-A382-C02A3B1CC56A}" destId="{1916CA72-64CC-4611-A839-1B90A4395C9C}" srcOrd="2" destOrd="0" parTransId="{A00410BE-ACAE-4E1F-B3C6-7869134BB06A}" sibTransId="{9092A58C-DB99-4502-85B9-4DA4F5566E45}"/>
    <dgm:cxn modelId="{CC9ACF24-100C-41A5-84E0-335913326FFE}" type="presOf" srcId="{487437BB-E668-430B-8E57-B351997BA40F}" destId="{101B9017-69F8-4910-84DD-5573B9026D7D}" srcOrd="0" destOrd="0" presId="urn:microsoft.com/office/officeart/2005/8/layout/list1"/>
    <dgm:cxn modelId="{D494732C-347A-495B-BCC5-A35A63D63142}" srcId="{6510D581-A914-4850-900E-F25D9356D286}" destId="{EC9B256E-9D3A-4D3B-8A21-F1F16A9C11C7}" srcOrd="2" destOrd="0" parTransId="{E1C0E854-7230-4227-8152-304B840D2366}" sibTransId="{1D048F70-ACD5-4594-8DA0-6B1B312F582E}"/>
    <dgm:cxn modelId="{52DE9332-1B22-40C6-B00F-6DCC8CFF1272}" srcId="{6510D581-A914-4850-900E-F25D9356D286}" destId="{A7540225-DA08-4937-9284-F5B9ECECDB2D}" srcOrd="1" destOrd="0" parTransId="{4F43B5FE-563A-4053-AA14-A340B4BBF0DC}" sibTransId="{66350F9A-F202-41D9-AA64-4787D04B9B65}"/>
    <dgm:cxn modelId="{DA299734-CF44-43C3-8185-AAA28A2038A6}" srcId="{6510D581-A914-4850-900E-F25D9356D286}" destId="{96A532CE-8DC6-46F7-B9A9-816B9D9DE26A}" srcOrd="3" destOrd="0" parTransId="{A0C2E15C-D363-4DAD-A561-768C39FB7DED}" sibTransId="{680D6518-D2D6-44A2-A252-6659CE2F41E7}"/>
    <dgm:cxn modelId="{FA8FA95E-20BD-4AB3-8341-74D28AEB789F}" type="presOf" srcId="{96A532CE-8DC6-46F7-B9A9-816B9D9DE26A}" destId="{0500826B-89C1-4B57-9AF6-72978688B46E}" srcOrd="0" destOrd="4" presId="urn:microsoft.com/office/officeart/2005/8/layout/list1"/>
    <dgm:cxn modelId="{140E8C69-E4F5-4285-95EB-5F26C9EA4A72}" type="presOf" srcId="{F4470F4B-A744-482E-80BF-024D0753D89C}" destId="{0500826B-89C1-4B57-9AF6-72978688B46E}" srcOrd="0" destOrd="6" presId="urn:microsoft.com/office/officeart/2005/8/layout/list1"/>
    <dgm:cxn modelId="{E65F024C-B934-4594-B11E-E9A8A0B76F83}" type="presOf" srcId="{34478937-7508-4926-AE0A-19F8945A8497}" destId="{0500826B-89C1-4B57-9AF6-72978688B46E}" srcOrd="0" destOrd="7" presId="urn:microsoft.com/office/officeart/2005/8/layout/list1"/>
    <dgm:cxn modelId="{769F444D-A08A-4933-886C-543F450702DA}" type="presOf" srcId="{1916CA72-64CC-4611-A839-1B90A4395C9C}" destId="{0500826B-89C1-4B57-9AF6-72978688B46E}" srcOrd="0" destOrd="8" presId="urn:microsoft.com/office/officeart/2005/8/layout/list1"/>
    <dgm:cxn modelId="{4DB60670-7FBD-494B-A43D-9D2D9589F8E6}" srcId="{6510D581-A914-4850-900E-F25D9356D286}" destId="{1D00CA37-FA06-4B67-8401-9045393A16D2}" srcOrd="0" destOrd="0" parTransId="{FCA8F545-BBF8-4693-A3DD-ADC577E63FE1}" sibTransId="{880CBBFA-8EEC-4249-B66E-C8AF1B2C761D}"/>
    <dgm:cxn modelId="{88A25A83-E5DF-4E69-ADF8-D07C49A86B55}" type="presOf" srcId="{EC9B256E-9D3A-4D3B-8A21-F1F16A9C11C7}" destId="{0500826B-89C1-4B57-9AF6-72978688B46E}" srcOrd="0" destOrd="3" presId="urn:microsoft.com/office/officeart/2005/8/layout/list1"/>
    <dgm:cxn modelId="{356C4C84-351C-4296-BA18-DB96D82AA5C5}" type="presOf" srcId="{A7540225-DA08-4937-9284-F5B9ECECDB2D}" destId="{0500826B-89C1-4B57-9AF6-72978688B46E}" srcOrd="0" destOrd="2" presId="urn:microsoft.com/office/officeart/2005/8/layout/list1"/>
    <dgm:cxn modelId="{ABEAB586-1E9D-493F-82C4-10C348C045FD}" srcId="{3CBF4CA7-5451-4C7B-A382-C02A3B1CC56A}" destId="{F4470F4B-A744-482E-80BF-024D0753D89C}" srcOrd="0" destOrd="0" parTransId="{5A4B3A0A-D938-468C-B8C2-8349CAE2DC69}" sibTransId="{CD7C404D-0316-4674-A057-6E3E826CA82B}"/>
    <dgm:cxn modelId="{BC797995-29FC-4649-A069-2BD37F965980}" srcId="{0F04F5ED-10D7-4998-A93F-76A554B12A85}" destId="{487437BB-E668-430B-8E57-B351997BA40F}" srcOrd="0" destOrd="0" parTransId="{EC94C618-9D7D-451D-A368-877525D085EF}" sibTransId="{E9712782-F4B2-4F0C-915E-E2B69E0F78B2}"/>
    <dgm:cxn modelId="{60BD6A9C-A1C3-47C8-9940-EE9C8C713930}" srcId="{487437BB-E668-430B-8E57-B351997BA40F}" destId="{6510D581-A914-4850-900E-F25D9356D286}" srcOrd="0" destOrd="0" parTransId="{AE09F093-A2E2-488A-95F4-C96296404871}" sibTransId="{DB19C9ED-1DC8-46F2-BC3D-2CF1116B6165}"/>
    <dgm:cxn modelId="{249BDBA9-9CC3-4C20-896B-234E1CEF64C8}" type="presOf" srcId="{3CBF4CA7-5451-4C7B-A382-C02A3B1CC56A}" destId="{0500826B-89C1-4B57-9AF6-72978688B46E}" srcOrd="0" destOrd="5" presId="urn:microsoft.com/office/officeart/2005/8/layout/list1"/>
    <dgm:cxn modelId="{35B80EAF-A7B9-458E-A465-A0FDC398FC2F}" srcId="{3CBF4CA7-5451-4C7B-A382-C02A3B1CC56A}" destId="{34478937-7508-4926-AE0A-19F8945A8497}" srcOrd="1" destOrd="0" parTransId="{33259655-3C7B-4176-85D5-CCBEB8BCA9DF}" sibTransId="{5D91308E-7C94-4A3E-93C4-0691B97F80D2}"/>
    <dgm:cxn modelId="{88E681D5-C454-45BE-8856-B67DFD6B7479}" type="presOf" srcId="{0F04F5ED-10D7-4998-A93F-76A554B12A85}" destId="{200F2607-1CBC-49E6-9F4E-F9D4014144BB}" srcOrd="0" destOrd="0" presId="urn:microsoft.com/office/officeart/2005/8/layout/list1"/>
    <dgm:cxn modelId="{ED8C3AD6-E92A-4EE2-8CA6-576467A7546A}" type="presOf" srcId="{487437BB-E668-430B-8E57-B351997BA40F}" destId="{17B08D4E-7EA8-4151-ACD0-8E746C3B422B}" srcOrd="1" destOrd="0" presId="urn:microsoft.com/office/officeart/2005/8/layout/list1"/>
    <dgm:cxn modelId="{06F1BEFC-3BC0-4BBC-AD76-B0E8D32B83AD}" type="presOf" srcId="{1D00CA37-FA06-4B67-8401-9045393A16D2}" destId="{0500826B-89C1-4B57-9AF6-72978688B46E}" srcOrd="0" destOrd="1" presId="urn:microsoft.com/office/officeart/2005/8/layout/list1"/>
    <dgm:cxn modelId="{58EA96FD-DA72-4438-8F2F-608A79EC6850}" type="presOf" srcId="{6510D581-A914-4850-900E-F25D9356D286}" destId="{0500826B-89C1-4B57-9AF6-72978688B46E}" srcOrd="0" destOrd="0" presId="urn:microsoft.com/office/officeart/2005/8/layout/list1"/>
    <dgm:cxn modelId="{8C0FEDC8-324B-4D31-80A9-02CDA89876A7}" type="presParOf" srcId="{200F2607-1CBC-49E6-9F4E-F9D4014144BB}" destId="{0B6AD441-21DC-49EB-BFB0-A0C0A9B59CEA}" srcOrd="0" destOrd="0" presId="urn:microsoft.com/office/officeart/2005/8/layout/list1"/>
    <dgm:cxn modelId="{46831882-C920-4F85-A9EE-493483D96543}" type="presParOf" srcId="{0B6AD441-21DC-49EB-BFB0-A0C0A9B59CEA}" destId="{101B9017-69F8-4910-84DD-5573B9026D7D}" srcOrd="0" destOrd="0" presId="urn:microsoft.com/office/officeart/2005/8/layout/list1"/>
    <dgm:cxn modelId="{7E0312CC-88A4-4F5D-A52B-945E679303CB}" type="presParOf" srcId="{0B6AD441-21DC-49EB-BFB0-A0C0A9B59CEA}" destId="{17B08D4E-7EA8-4151-ACD0-8E746C3B422B}" srcOrd="1" destOrd="0" presId="urn:microsoft.com/office/officeart/2005/8/layout/list1"/>
    <dgm:cxn modelId="{37FA464E-2CE3-401E-AC1E-5F49E530420A}" type="presParOf" srcId="{200F2607-1CBC-49E6-9F4E-F9D4014144BB}" destId="{5C0EED0A-73CE-4192-9FC0-BAE52C1ED247}" srcOrd="1" destOrd="0" presId="urn:microsoft.com/office/officeart/2005/8/layout/list1"/>
    <dgm:cxn modelId="{5EEC4DD7-C14D-4518-A8E0-D11125787976}" type="presParOf" srcId="{200F2607-1CBC-49E6-9F4E-F9D4014144BB}" destId="{0500826B-89C1-4B57-9AF6-72978688B46E}"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514AE5-C9AB-418E-939F-2A400D62531D}" type="doc">
      <dgm:prSet loTypeId="urn:microsoft.com/office/officeart/2016/7/layout/RepeatingBendingProcessNew" loCatId="process" qsTypeId="urn:microsoft.com/office/officeart/2005/8/quickstyle/simple1#25" qsCatId="simple" csTypeId="urn:microsoft.com/office/officeart/2005/8/colors/colorful1#3" csCatId="colorful" phldr="1"/>
      <dgm:spPr/>
      <dgm:t>
        <a:bodyPr/>
        <a:lstStyle/>
        <a:p>
          <a:endParaRPr lang="en-US"/>
        </a:p>
      </dgm:t>
    </dgm:pt>
    <dgm:pt modelId="{85ADFB9C-273E-4D39-A2CB-2D1B8DB257F6}">
      <dgm:prSet custT="1"/>
      <dgm:spPr/>
      <dgm:t>
        <a:bodyPr/>
        <a:lstStyle/>
        <a:p>
          <a:r>
            <a:rPr lang="en-IN" sz="2000" b="1" dirty="0">
              <a:solidFill>
                <a:schemeClr val="tx1"/>
              </a:solidFill>
            </a:rPr>
            <a:t>Implementation</a:t>
          </a:r>
          <a:endParaRPr lang="en-US" sz="2000" dirty="0">
            <a:solidFill>
              <a:schemeClr val="tx1"/>
            </a:solidFill>
          </a:endParaRPr>
        </a:p>
      </dgm:t>
    </dgm:pt>
    <dgm:pt modelId="{72080BD5-61AF-4A89-9C78-DCFBB6878AC2}" type="parTrans" cxnId="{4CE62659-F7C2-49D0-B781-5E14E90E3E22}">
      <dgm:prSet/>
      <dgm:spPr/>
      <dgm:t>
        <a:bodyPr/>
        <a:lstStyle/>
        <a:p>
          <a:endParaRPr lang="en-US"/>
        </a:p>
      </dgm:t>
    </dgm:pt>
    <dgm:pt modelId="{1C01319C-273D-464C-8772-0AE0EE043978}" type="sibTrans" cxnId="{4CE62659-F7C2-49D0-B781-5E14E90E3E22}">
      <dgm:prSet/>
      <dgm:spPr/>
      <dgm:t>
        <a:bodyPr/>
        <a:lstStyle/>
        <a:p>
          <a:endParaRPr lang="en-US"/>
        </a:p>
      </dgm:t>
    </dgm:pt>
    <dgm:pt modelId="{A1D55B37-2965-4229-8BA3-A903C9110F7E}">
      <dgm:prSet custT="1"/>
      <dgm:spPr/>
      <dgm:t>
        <a:bodyPr/>
        <a:lstStyle/>
        <a:p>
          <a:r>
            <a:rPr lang="en-IN" sz="2000" dirty="0">
              <a:solidFill>
                <a:schemeClr val="tx1"/>
              </a:solidFill>
            </a:rPr>
            <a:t>Care coordinator prepares the weekly PowerPoint rota</a:t>
          </a:r>
          <a:endParaRPr lang="en-US" sz="2000" dirty="0">
            <a:solidFill>
              <a:schemeClr val="tx1"/>
            </a:solidFill>
          </a:endParaRPr>
        </a:p>
      </dgm:t>
    </dgm:pt>
    <dgm:pt modelId="{69F56BDB-9867-4E8E-B060-3E8476188C80}" type="parTrans" cxnId="{EBC20945-7C0E-41EF-B1F7-E9E74C148A82}">
      <dgm:prSet/>
      <dgm:spPr/>
      <dgm:t>
        <a:bodyPr/>
        <a:lstStyle/>
        <a:p>
          <a:endParaRPr lang="en-US"/>
        </a:p>
      </dgm:t>
    </dgm:pt>
    <dgm:pt modelId="{6FE7B77F-D69A-42F9-B0F1-D01196C126D1}" type="sibTrans" cxnId="{EBC20945-7C0E-41EF-B1F7-E9E74C148A82}">
      <dgm:prSet/>
      <dgm:spPr/>
      <dgm:t>
        <a:bodyPr/>
        <a:lstStyle/>
        <a:p>
          <a:endParaRPr lang="en-US"/>
        </a:p>
      </dgm:t>
    </dgm:pt>
    <dgm:pt modelId="{C02F4A0B-1A1A-47F7-9A52-05661CA1F875}">
      <dgm:prSet custT="1"/>
      <dgm:spPr/>
      <dgm:t>
        <a:bodyPr/>
        <a:lstStyle/>
        <a:p>
          <a:r>
            <a:rPr lang="en-IN" sz="2000" dirty="0">
              <a:solidFill>
                <a:schemeClr val="tx1"/>
              </a:solidFill>
            </a:rPr>
            <a:t>Check staffing, competence and visit requirements before release.</a:t>
          </a:r>
          <a:endParaRPr lang="en-US" sz="2000" dirty="0">
            <a:solidFill>
              <a:schemeClr val="tx1"/>
            </a:solidFill>
          </a:endParaRPr>
        </a:p>
      </dgm:t>
    </dgm:pt>
    <dgm:pt modelId="{8671A94C-8AFC-472A-A5EA-CFA147D63DFF}" type="parTrans" cxnId="{33A6AE1A-0021-40D2-9784-EFDE7A743CFA}">
      <dgm:prSet/>
      <dgm:spPr/>
      <dgm:t>
        <a:bodyPr/>
        <a:lstStyle/>
        <a:p>
          <a:endParaRPr lang="en-US"/>
        </a:p>
      </dgm:t>
    </dgm:pt>
    <dgm:pt modelId="{9E58C1B3-8F12-45B3-9D96-680AE158050F}" type="sibTrans" cxnId="{33A6AE1A-0021-40D2-9784-EFDE7A743CFA}">
      <dgm:prSet/>
      <dgm:spPr/>
      <dgm:t>
        <a:bodyPr/>
        <a:lstStyle/>
        <a:p>
          <a:endParaRPr lang="en-US"/>
        </a:p>
      </dgm:t>
    </dgm:pt>
    <dgm:pt modelId="{FC3385D7-073C-46AE-881B-36DAC015133C}">
      <dgm:prSet custT="1"/>
      <dgm:spPr/>
      <dgm:t>
        <a:bodyPr/>
        <a:lstStyle/>
        <a:p>
          <a:r>
            <a:rPr lang="en-IN" sz="2000" dirty="0">
              <a:solidFill>
                <a:schemeClr val="tx1"/>
              </a:solidFill>
            </a:rPr>
            <a:t>Store securely and share only with authorised staff.</a:t>
          </a:r>
          <a:endParaRPr lang="en-US" sz="2000" dirty="0">
            <a:solidFill>
              <a:schemeClr val="tx1"/>
            </a:solidFill>
          </a:endParaRPr>
        </a:p>
      </dgm:t>
    </dgm:pt>
    <dgm:pt modelId="{60AE2543-B584-4723-9B20-B2AFCFB8EF37}" type="parTrans" cxnId="{91C568DF-392B-4DC8-BC21-D98714D001D8}">
      <dgm:prSet/>
      <dgm:spPr/>
      <dgm:t>
        <a:bodyPr/>
        <a:lstStyle/>
        <a:p>
          <a:endParaRPr lang="en-US"/>
        </a:p>
      </dgm:t>
    </dgm:pt>
    <dgm:pt modelId="{FCCF6A2B-6B84-4D56-8E5F-9863137B6A66}" type="sibTrans" cxnId="{91C568DF-392B-4DC8-BC21-D98714D001D8}">
      <dgm:prSet/>
      <dgm:spPr/>
      <dgm:t>
        <a:bodyPr/>
        <a:lstStyle/>
        <a:p>
          <a:endParaRPr lang="en-US"/>
        </a:p>
      </dgm:t>
    </dgm:pt>
    <dgm:pt modelId="{716D69C9-1867-4EC9-B13D-9F50E2FA0F68}">
      <dgm:prSet custT="1"/>
      <dgm:spPr/>
      <dgm:t>
        <a:bodyPr/>
        <a:lstStyle/>
        <a:p>
          <a:r>
            <a:rPr lang="en-IN" sz="2000" dirty="0">
              <a:solidFill>
                <a:schemeClr val="tx1"/>
              </a:solidFill>
            </a:rPr>
            <a:t>Review the approach and consider specialist software if requirements increase.</a:t>
          </a:r>
          <a:endParaRPr lang="en-US" sz="2000" dirty="0">
            <a:solidFill>
              <a:schemeClr val="tx1"/>
            </a:solidFill>
          </a:endParaRPr>
        </a:p>
      </dgm:t>
    </dgm:pt>
    <dgm:pt modelId="{7A17BE47-12C3-4B72-9483-3C416BF65067}" type="parTrans" cxnId="{50E0C9CA-69BA-4BE9-8DBE-0960EDF96098}">
      <dgm:prSet/>
      <dgm:spPr/>
      <dgm:t>
        <a:bodyPr/>
        <a:lstStyle/>
        <a:p>
          <a:endParaRPr lang="en-US"/>
        </a:p>
      </dgm:t>
    </dgm:pt>
    <dgm:pt modelId="{5E59282E-07B5-4B0C-8D09-214BEA01E040}" type="sibTrans" cxnId="{50E0C9CA-69BA-4BE9-8DBE-0960EDF96098}">
      <dgm:prSet/>
      <dgm:spPr/>
      <dgm:t>
        <a:bodyPr/>
        <a:lstStyle/>
        <a:p>
          <a:endParaRPr lang="en-US"/>
        </a:p>
      </dgm:t>
    </dgm:pt>
    <dgm:pt modelId="{3EDDAD1C-9579-415E-9E42-C0D2E7E60445}">
      <dgm:prSet custT="1"/>
      <dgm:spPr/>
      <dgm:t>
        <a:bodyPr/>
        <a:lstStyle/>
        <a:p>
          <a:r>
            <a:rPr lang="en-IN" sz="2000" dirty="0">
              <a:solidFill>
                <a:schemeClr val="tx1"/>
              </a:solidFill>
            </a:rPr>
            <a:t>Use one approved template and updating process.</a:t>
          </a:r>
          <a:endParaRPr lang="en-US" sz="2000" dirty="0">
            <a:solidFill>
              <a:schemeClr val="tx1"/>
            </a:solidFill>
          </a:endParaRPr>
        </a:p>
      </dgm:t>
    </dgm:pt>
    <dgm:pt modelId="{16392C06-F99D-4463-B99A-427672B4E40F}" type="parTrans" cxnId="{41CA1FE9-37CF-43B0-BF80-70892571F51F}">
      <dgm:prSet/>
      <dgm:spPr/>
      <dgm:t>
        <a:bodyPr/>
        <a:lstStyle/>
        <a:p>
          <a:endParaRPr lang="en-US"/>
        </a:p>
      </dgm:t>
    </dgm:pt>
    <dgm:pt modelId="{127F6994-E3F6-4D7C-94D9-F71F698532AC}" type="sibTrans" cxnId="{41CA1FE9-37CF-43B0-BF80-70892571F51F}">
      <dgm:prSet/>
      <dgm:spPr/>
      <dgm:t>
        <a:bodyPr/>
        <a:lstStyle/>
        <a:p>
          <a:endParaRPr lang="en-US"/>
        </a:p>
      </dgm:t>
    </dgm:pt>
    <dgm:pt modelId="{022CDBE4-326A-4BE2-96B2-CFA4B987A390}" type="pres">
      <dgm:prSet presAssocID="{22514AE5-C9AB-418E-939F-2A400D62531D}" presName="Name0" presStyleCnt="0">
        <dgm:presLayoutVars>
          <dgm:dir/>
          <dgm:resizeHandles val="exact"/>
        </dgm:presLayoutVars>
      </dgm:prSet>
      <dgm:spPr/>
    </dgm:pt>
    <dgm:pt modelId="{4F2DCF57-C033-4D44-A48B-73634AA85EDC}" type="pres">
      <dgm:prSet presAssocID="{85ADFB9C-273E-4D39-A2CB-2D1B8DB257F6}" presName="node" presStyleLbl="node1" presStyleIdx="0" presStyleCnt="1" custLinFactNeighborX="-49" custLinFactNeighborY="3023">
        <dgm:presLayoutVars>
          <dgm:bulletEnabled val="1"/>
        </dgm:presLayoutVars>
      </dgm:prSet>
      <dgm:spPr/>
    </dgm:pt>
  </dgm:ptLst>
  <dgm:cxnLst>
    <dgm:cxn modelId="{33A6AE1A-0021-40D2-9784-EFDE7A743CFA}" srcId="{85ADFB9C-273E-4D39-A2CB-2D1B8DB257F6}" destId="{C02F4A0B-1A1A-47F7-9A52-05661CA1F875}" srcOrd="2" destOrd="0" parTransId="{8671A94C-8AFC-472A-A5EA-CFA147D63DFF}" sibTransId="{9E58C1B3-8F12-45B3-9D96-680AE158050F}"/>
    <dgm:cxn modelId="{744F1F1F-9890-4E07-B0DD-F54230D17426}" type="presOf" srcId="{FC3385D7-073C-46AE-881B-36DAC015133C}" destId="{4F2DCF57-C033-4D44-A48B-73634AA85EDC}" srcOrd="0" destOrd="4" presId="urn:microsoft.com/office/officeart/2016/7/layout/RepeatingBendingProcessNew"/>
    <dgm:cxn modelId="{B1F3F72A-2BC8-49BC-8121-D1B4B63574B4}" type="presOf" srcId="{85ADFB9C-273E-4D39-A2CB-2D1B8DB257F6}" destId="{4F2DCF57-C033-4D44-A48B-73634AA85EDC}" srcOrd="0" destOrd="0" presId="urn:microsoft.com/office/officeart/2016/7/layout/RepeatingBendingProcessNew"/>
    <dgm:cxn modelId="{4B2CDC61-C53A-45A5-A0BF-024C0D1ABF20}" type="presOf" srcId="{716D69C9-1867-4EC9-B13D-9F50E2FA0F68}" destId="{4F2DCF57-C033-4D44-A48B-73634AA85EDC}" srcOrd="0" destOrd="5" presId="urn:microsoft.com/office/officeart/2016/7/layout/RepeatingBendingProcessNew"/>
    <dgm:cxn modelId="{EBC20945-7C0E-41EF-B1F7-E9E74C148A82}" srcId="{85ADFB9C-273E-4D39-A2CB-2D1B8DB257F6}" destId="{A1D55B37-2965-4229-8BA3-A903C9110F7E}" srcOrd="0" destOrd="0" parTransId="{69F56BDB-9867-4E8E-B060-3E8476188C80}" sibTransId="{6FE7B77F-D69A-42F9-B0F1-D01196C126D1}"/>
    <dgm:cxn modelId="{E5352C4C-725E-4076-9580-0694F188BC76}" type="presOf" srcId="{3EDDAD1C-9579-415E-9E42-C0D2E7E60445}" destId="{4F2DCF57-C033-4D44-A48B-73634AA85EDC}" srcOrd="0" destOrd="2" presId="urn:microsoft.com/office/officeart/2016/7/layout/RepeatingBendingProcessNew"/>
    <dgm:cxn modelId="{4F71D153-E242-4959-9638-3D1C34F4A442}" type="presOf" srcId="{22514AE5-C9AB-418E-939F-2A400D62531D}" destId="{022CDBE4-326A-4BE2-96B2-CFA4B987A390}" srcOrd="0" destOrd="0" presId="urn:microsoft.com/office/officeart/2016/7/layout/RepeatingBendingProcessNew"/>
    <dgm:cxn modelId="{4CE62659-F7C2-49D0-B781-5E14E90E3E22}" srcId="{22514AE5-C9AB-418E-939F-2A400D62531D}" destId="{85ADFB9C-273E-4D39-A2CB-2D1B8DB257F6}" srcOrd="0" destOrd="0" parTransId="{72080BD5-61AF-4A89-9C78-DCFBB6878AC2}" sibTransId="{1C01319C-273D-464C-8772-0AE0EE043978}"/>
    <dgm:cxn modelId="{50E0C9CA-69BA-4BE9-8DBE-0960EDF96098}" srcId="{85ADFB9C-273E-4D39-A2CB-2D1B8DB257F6}" destId="{716D69C9-1867-4EC9-B13D-9F50E2FA0F68}" srcOrd="4" destOrd="0" parTransId="{7A17BE47-12C3-4B72-9483-3C416BF65067}" sibTransId="{5E59282E-07B5-4B0C-8D09-214BEA01E040}"/>
    <dgm:cxn modelId="{3F0D79DA-7846-49A5-9409-4BF8AA9F00A2}" type="presOf" srcId="{A1D55B37-2965-4229-8BA3-A903C9110F7E}" destId="{4F2DCF57-C033-4D44-A48B-73634AA85EDC}" srcOrd="0" destOrd="1" presId="urn:microsoft.com/office/officeart/2016/7/layout/RepeatingBendingProcessNew"/>
    <dgm:cxn modelId="{91C568DF-392B-4DC8-BC21-D98714D001D8}" srcId="{85ADFB9C-273E-4D39-A2CB-2D1B8DB257F6}" destId="{FC3385D7-073C-46AE-881B-36DAC015133C}" srcOrd="3" destOrd="0" parTransId="{60AE2543-B584-4723-9B20-B2AFCFB8EF37}" sibTransId="{FCCF6A2B-6B84-4D56-8E5F-9863137B6A66}"/>
    <dgm:cxn modelId="{41CA1FE9-37CF-43B0-BF80-70892571F51F}" srcId="{85ADFB9C-273E-4D39-A2CB-2D1B8DB257F6}" destId="{3EDDAD1C-9579-415E-9E42-C0D2E7E60445}" srcOrd="1" destOrd="0" parTransId="{16392C06-F99D-4463-B99A-427672B4E40F}" sibTransId="{127F6994-E3F6-4D7C-94D9-F71F698532AC}"/>
    <dgm:cxn modelId="{FC5615F1-697E-498B-B6E1-CC2F34589827}" type="presOf" srcId="{C02F4A0B-1A1A-47F7-9A52-05661CA1F875}" destId="{4F2DCF57-C033-4D44-A48B-73634AA85EDC}" srcOrd="0" destOrd="3" presId="urn:microsoft.com/office/officeart/2016/7/layout/RepeatingBendingProcessNew"/>
    <dgm:cxn modelId="{4A27CBE1-C639-4CAE-B784-95E76033AF02}" type="presParOf" srcId="{022CDBE4-326A-4BE2-96B2-CFA4B987A390}" destId="{4F2DCF57-C033-4D44-A48B-73634AA85EDC}"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909130-0F78-4C3E-93D4-FE88B36E4CEB}" type="doc">
      <dgm:prSet loTypeId="urn:microsoft.com/office/officeart/2005/8/layout/vList2" loCatId="list" qsTypeId="urn:microsoft.com/office/officeart/2005/8/quickstyle/simple1#38" qsCatId="simple" csTypeId="urn:microsoft.com/office/officeart/2005/8/colors/colorful1#4" csCatId="colorful" phldr="1"/>
      <dgm:spPr/>
      <dgm:t>
        <a:bodyPr/>
        <a:lstStyle/>
        <a:p>
          <a:endParaRPr lang="en-IN"/>
        </a:p>
      </dgm:t>
    </dgm:pt>
    <dgm:pt modelId="{ADD75108-02A6-4A62-9C30-16567C2286C4}">
      <dgm:prSet/>
      <dgm:spPr/>
      <dgm:t>
        <a:bodyPr/>
        <a:lstStyle/>
        <a:p>
          <a:r>
            <a:rPr lang="en-GB" dirty="0"/>
            <a:t>Mahajan, G., Ghatak, S., Chamberlain, N. and Brewster, S., (2024). </a:t>
          </a:r>
          <a:r>
            <a:rPr lang="en-GB" i="1" dirty="0"/>
            <a:t>Microsoft 365 and SharePoint Online Cookbook: A Complete Guide to Microsoft Office 365 Apps Including SharePoint, Power Platform, Copilot and More</a:t>
          </a:r>
          <a:r>
            <a:rPr lang="en-GB" dirty="0"/>
            <a:t>. </a:t>
          </a:r>
          <a:r>
            <a:rPr lang="en-GB" dirty="0" err="1"/>
            <a:t>Packt</a:t>
          </a:r>
          <a:r>
            <a:rPr lang="en-GB" dirty="0"/>
            <a:t> Publishing Ltd.</a:t>
          </a:r>
          <a:endParaRPr lang="en-IN" dirty="0"/>
        </a:p>
      </dgm:t>
    </dgm:pt>
    <dgm:pt modelId="{99386E03-AA91-4A9F-98C3-E341B3749C0D}" type="parTrans" cxnId="{28ADF4D2-8086-41FC-BB6A-D2F591422A14}">
      <dgm:prSet/>
      <dgm:spPr/>
      <dgm:t>
        <a:bodyPr/>
        <a:lstStyle/>
        <a:p>
          <a:endParaRPr lang="en-IN"/>
        </a:p>
      </dgm:t>
    </dgm:pt>
    <dgm:pt modelId="{81A752B3-2D49-42A7-B200-E59DA5E41E5C}" type="sibTrans" cxnId="{28ADF4D2-8086-41FC-BB6A-D2F591422A14}">
      <dgm:prSet/>
      <dgm:spPr/>
      <dgm:t>
        <a:bodyPr/>
        <a:lstStyle/>
        <a:p>
          <a:endParaRPr lang="en-IN"/>
        </a:p>
      </dgm:t>
    </dgm:pt>
    <dgm:pt modelId="{424C3EC5-761F-4F6F-85B5-56DC44316D6F}">
      <dgm:prSet/>
      <dgm:spPr/>
      <dgm:t>
        <a:bodyPr/>
        <a:lstStyle/>
        <a:p>
          <a:r>
            <a:rPr lang="en-IN" dirty="0"/>
            <a:t>Microsoft (2026) </a:t>
          </a:r>
          <a:r>
            <a:rPr lang="en-IN" i="1" dirty="0"/>
            <a:t>Work together on PowerPoint presentations</a:t>
          </a:r>
          <a:r>
            <a:rPr lang="en-IN" dirty="0"/>
            <a:t>. Available at: </a:t>
          </a:r>
          <a:r>
            <a:rPr lang="en-IN" u="sng" dirty="0">
              <a:hlinkClick xmlns:r="http://schemas.openxmlformats.org/officeDocument/2006/relationships" r:id="rId1"/>
            </a:rPr>
            <a:t>https://support.microsoft.com/en-us/powerpoint/work-together-on-powerpoint-presentations</a:t>
          </a:r>
          <a:r>
            <a:rPr lang="en-IN" dirty="0"/>
            <a:t> (Accessed: 29 September 2026).</a:t>
          </a:r>
        </a:p>
      </dgm:t>
    </dgm:pt>
    <dgm:pt modelId="{3B3F31B4-EC35-4B3D-997E-817F950FCA32}" type="parTrans" cxnId="{5D1CDAD3-5BC3-4697-8F22-D6385B0BF3D7}">
      <dgm:prSet/>
      <dgm:spPr/>
      <dgm:t>
        <a:bodyPr/>
        <a:lstStyle/>
        <a:p>
          <a:endParaRPr lang="en-IN"/>
        </a:p>
      </dgm:t>
    </dgm:pt>
    <dgm:pt modelId="{6A00A0BB-243D-4FC9-A00D-8339D68F2070}" type="sibTrans" cxnId="{5D1CDAD3-5BC3-4697-8F22-D6385B0BF3D7}">
      <dgm:prSet/>
      <dgm:spPr/>
      <dgm:t>
        <a:bodyPr/>
        <a:lstStyle/>
        <a:p>
          <a:endParaRPr lang="en-IN"/>
        </a:p>
      </dgm:t>
    </dgm:pt>
    <dgm:pt modelId="{90D2E575-A48C-413F-9FEF-E3F904BC1DCF}">
      <dgm:prSet/>
      <dgm:spPr/>
      <dgm:t>
        <a:bodyPr/>
        <a:lstStyle/>
        <a:p>
          <a:r>
            <a:rPr lang="en-US" dirty="0">
              <a:solidFill>
                <a:srgbClr val="333F70"/>
              </a:solidFill>
              <a:latin typeface="Open Sans" pitchFamily="34" charset="0"/>
              <a:ea typeface="Open Sans" pitchFamily="34" charset="-122"/>
              <a:cs typeface="Open Sans" pitchFamily="34" charset="-120"/>
            </a:rPr>
            <a:t>Ashford Community Care Service Case Study (2024) </a:t>
          </a:r>
          <a:r>
            <a:rPr lang="en-US" i="1" dirty="0">
              <a:solidFill>
                <a:srgbClr val="333F70"/>
              </a:solidFill>
              <a:latin typeface="Open Sans" pitchFamily="34" charset="0"/>
              <a:ea typeface="Open Sans" pitchFamily="34" charset="-122"/>
              <a:cs typeface="Open Sans" pitchFamily="34" charset="-120"/>
            </a:rPr>
            <a:t>Ashford Community Care Service: Case Study Brief.</a:t>
          </a:r>
          <a:r>
            <a:rPr lang="en-US" dirty="0">
              <a:solidFill>
                <a:srgbClr val="333F70"/>
              </a:solidFill>
              <a:latin typeface="Open Sans" pitchFamily="34" charset="0"/>
              <a:ea typeface="Open Sans" pitchFamily="34" charset="-122"/>
              <a:cs typeface="Open Sans" pitchFamily="34" charset="-120"/>
            </a:rPr>
            <a:t> UWTSD Moodle</a:t>
          </a:r>
          <a:endParaRPr lang="en-IN" dirty="0"/>
        </a:p>
      </dgm:t>
    </dgm:pt>
    <dgm:pt modelId="{058EA9D5-E73A-4D39-B78A-FF3E3417C496}" type="parTrans" cxnId="{4F859094-B3A1-4308-993B-2D5053059724}">
      <dgm:prSet/>
      <dgm:spPr/>
      <dgm:t>
        <a:bodyPr/>
        <a:lstStyle/>
        <a:p>
          <a:endParaRPr lang="en-IN"/>
        </a:p>
      </dgm:t>
    </dgm:pt>
    <dgm:pt modelId="{A28328CA-73F3-4025-A5F6-9ADBCBD10860}" type="sibTrans" cxnId="{4F859094-B3A1-4308-993B-2D5053059724}">
      <dgm:prSet/>
      <dgm:spPr/>
      <dgm:t>
        <a:bodyPr/>
        <a:lstStyle/>
        <a:p>
          <a:endParaRPr lang="en-IN"/>
        </a:p>
      </dgm:t>
    </dgm:pt>
    <dgm:pt modelId="{8086EB88-8315-4676-8483-00C8CA1E7633}" type="pres">
      <dgm:prSet presAssocID="{E9909130-0F78-4C3E-93D4-FE88B36E4CEB}" presName="linear" presStyleCnt="0">
        <dgm:presLayoutVars>
          <dgm:animLvl val="lvl"/>
          <dgm:resizeHandles val="exact"/>
        </dgm:presLayoutVars>
      </dgm:prSet>
      <dgm:spPr/>
    </dgm:pt>
    <dgm:pt modelId="{A9D6ED4E-5494-4A6E-A5E0-9209F89A763F}" type="pres">
      <dgm:prSet presAssocID="{ADD75108-02A6-4A62-9C30-16567C2286C4}" presName="parentText" presStyleLbl="node1" presStyleIdx="0" presStyleCnt="3">
        <dgm:presLayoutVars>
          <dgm:chMax val="0"/>
          <dgm:bulletEnabled val="1"/>
        </dgm:presLayoutVars>
      </dgm:prSet>
      <dgm:spPr/>
    </dgm:pt>
    <dgm:pt modelId="{E582C07E-FA31-404C-95F5-CEEA9D9CD29D}" type="pres">
      <dgm:prSet presAssocID="{81A752B3-2D49-42A7-B200-E59DA5E41E5C}" presName="spacer" presStyleCnt="0"/>
      <dgm:spPr/>
    </dgm:pt>
    <dgm:pt modelId="{E6C17BD3-2403-45EB-BB9E-BB812D394AF3}" type="pres">
      <dgm:prSet presAssocID="{424C3EC5-761F-4F6F-85B5-56DC44316D6F}" presName="parentText" presStyleLbl="node1" presStyleIdx="1" presStyleCnt="3">
        <dgm:presLayoutVars>
          <dgm:chMax val="0"/>
          <dgm:bulletEnabled val="1"/>
        </dgm:presLayoutVars>
      </dgm:prSet>
      <dgm:spPr/>
    </dgm:pt>
    <dgm:pt modelId="{2ABD4F35-3865-45A2-8134-85680BA2790E}" type="pres">
      <dgm:prSet presAssocID="{6A00A0BB-243D-4FC9-A00D-8339D68F2070}" presName="spacer" presStyleCnt="0"/>
      <dgm:spPr/>
    </dgm:pt>
    <dgm:pt modelId="{17A13AE9-3E3B-4F58-8D4E-CA54CBE01571}" type="pres">
      <dgm:prSet presAssocID="{90D2E575-A48C-413F-9FEF-E3F904BC1DCF}" presName="parentText" presStyleLbl="node1" presStyleIdx="2" presStyleCnt="3">
        <dgm:presLayoutVars>
          <dgm:chMax val="0"/>
          <dgm:bulletEnabled val="1"/>
        </dgm:presLayoutVars>
      </dgm:prSet>
      <dgm:spPr/>
    </dgm:pt>
  </dgm:ptLst>
  <dgm:cxnLst>
    <dgm:cxn modelId="{92B93E13-D1E6-42D3-A3B2-4A9AA02EE341}" type="presOf" srcId="{90D2E575-A48C-413F-9FEF-E3F904BC1DCF}" destId="{17A13AE9-3E3B-4F58-8D4E-CA54CBE01571}" srcOrd="0" destOrd="0" presId="urn:microsoft.com/office/officeart/2005/8/layout/vList2"/>
    <dgm:cxn modelId="{736AD617-228C-4888-820E-450B93590377}" type="presOf" srcId="{ADD75108-02A6-4A62-9C30-16567C2286C4}" destId="{A9D6ED4E-5494-4A6E-A5E0-9209F89A763F}" srcOrd="0" destOrd="0" presId="urn:microsoft.com/office/officeart/2005/8/layout/vList2"/>
    <dgm:cxn modelId="{6D06857B-A5FE-4E8D-8401-E872F7CDFB1D}" type="presOf" srcId="{424C3EC5-761F-4F6F-85B5-56DC44316D6F}" destId="{E6C17BD3-2403-45EB-BB9E-BB812D394AF3}" srcOrd="0" destOrd="0" presId="urn:microsoft.com/office/officeart/2005/8/layout/vList2"/>
    <dgm:cxn modelId="{49863084-61AB-4F2D-94DD-C555B0F69D0F}" type="presOf" srcId="{E9909130-0F78-4C3E-93D4-FE88B36E4CEB}" destId="{8086EB88-8315-4676-8483-00C8CA1E7633}" srcOrd="0" destOrd="0" presId="urn:microsoft.com/office/officeart/2005/8/layout/vList2"/>
    <dgm:cxn modelId="{4F859094-B3A1-4308-993B-2D5053059724}" srcId="{E9909130-0F78-4C3E-93D4-FE88B36E4CEB}" destId="{90D2E575-A48C-413F-9FEF-E3F904BC1DCF}" srcOrd="2" destOrd="0" parTransId="{058EA9D5-E73A-4D39-B78A-FF3E3417C496}" sibTransId="{A28328CA-73F3-4025-A5F6-9ADBCBD10860}"/>
    <dgm:cxn modelId="{28ADF4D2-8086-41FC-BB6A-D2F591422A14}" srcId="{E9909130-0F78-4C3E-93D4-FE88B36E4CEB}" destId="{ADD75108-02A6-4A62-9C30-16567C2286C4}" srcOrd="0" destOrd="0" parTransId="{99386E03-AA91-4A9F-98C3-E341B3749C0D}" sibTransId="{81A752B3-2D49-42A7-B200-E59DA5E41E5C}"/>
    <dgm:cxn modelId="{5D1CDAD3-5BC3-4697-8F22-D6385B0BF3D7}" srcId="{E9909130-0F78-4C3E-93D4-FE88B36E4CEB}" destId="{424C3EC5-761F-4F6F-85B5-56DC44316D6F}" srcOrd="1" destOrd="0" parTransId="{3B3F31B4-EC35-4B3D-997E-817F950FCA32}" sibTransId="{6A00A0BB-243D-4FC9-A00D-8339D68F2070}"/>
    <dgm:cxn modelId="{F816B00F-AC2E-42AE-8DF0-42AA6FF7ECC8}" type="presParOf" srcId="{8086EB88-8315-4676-8483-00C8CA1E7633}" destId="{A9D6ED4E-5494-4A6E-A5E0-9209F89A763F}" srcOrd="0" destOrd="0" presId="urn:microsoft.com/office/officeart/2005/8/layout/vList2"/>
    <dgm:cxn modelId="{37D9520D-D3BE-4713-B1C4-643EAA7647A6}" type="presParOf" srcId="{8086EB88-8315-4676-8483-00C8CA1E7633}" destId="{E582C07E-FA31-404C-95F5-CEEA9D9CD29D}" srcOrd="1" destOrd="0" presId="urn:microsoft.com/office/officeart/2005/8/layout/vList2"/>
    <dgm:cxn modelId="{72ADF26E-F96F-4F00-9F61-2326BC868131}" type="presParOf" srcId="{8086EB88-8315-4676-8483-00C8CA1E7633}" destId="{E6C17BD3-2403-45EB-BB9E-BB812D394AF3}" srcOrd="2" destOrd="0" presId="urn:microsoft.com/office/officeart/2005/8/layout/vList2"/>
    <dgm:cxn modelId="{7744EAFC-7E79-4AC2-8031-C6A1524C457E}" type="presParOf" srcId="{8086EB88-8315-4676-8483-00C8CA1E7633}" destId="{2ABD4F35-3865-45A2-8134-85680BA2790E}" srcOrd="3" destOrd="0" presId="urn:microsoft.com/office/officeart/2005/8/layout/vList2"/>
    <dgm:cxn modelId="{069296E5-51DF-4D19-9684-08D6D0BE13E7}" type="presParOf" srcId="{8086EB88-8315-4676-8483-00C8CA1E7633}" destId="{17A13AE9-3E3B-4F58-8D4E-CA54CBE0157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0826B-89C1-4B57-9AF6-72978688B46E}">
      <dsp:nvSpPr>
        <dsp:cNvPr id="0" name=""/>
        <dsp:cNvSpPr/>
      </dsp:nvSpPr>
      <dsp:spPr>
        <a:xfrm>
          <a:off x="0" y="931722"/>
          <a:ext cx="6422065" cy="39311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8424" tIns="333248" rIns="498424" bIns="113792" numCol="1" spcCol="1270" anchor="t" anchorCtr="0">
          <a:noAutofit/>
        </a:bodyPr>
        <a:lstStyle/>
        <a:p>
          <a:pPr marL="171450" lvl="1" indent="-171450" algn="l" defTabSz="711200">
            <a:lnSpc>
              <a:spcPct val="90000"/>
            </a:lnSpc>
            <a:spcBef>
              <a:spcPct val="0"/>
            </a:spcBef>
            <a:spcAft>
              <a:spcPct val="15000"/>
            </a:spcAft>
            <a:buChar char="•"/>
          </a:pPr>
          <a:r>
            <a:rPr lang="en-IN" sz="1600" b="1" kern="1200" dirty="0"/>
            <a:t>Why is PowerPoint suitable for Ashford?</a:t>
          </a:r>
          <a:endParaRPr lang="en-IN" sz="1600" kern="1200" dirty="0"/>
        </a:p>
        <a:p>
          <a:pPr marL="342900" lvl="2" indent="-171450" algn="l" defTabSz="711200">
            <a:lnSpc>
              <a:spcPct val="90000"/>
            </a:lnSpc>
            <a:spcBef>
              <a:spcPct val="0"/>
            </a:spcBef>
            <a:spcAft>
              <a:spcPct val="15000"/>
            </a:spcAft>
            <a:buChar char="•"/>
          </a:pPr>
          <a:r>
            <a:rPr lang="en-IN" sz="1600" kern="1200"/>
            <a:t>Create a clear weekly visual rota using tables and shapes.</a:t>
          </a:r>
        </a:p>
        <a:p>
          <a:pPr marL="342900" lvl="2" indent="-171450" algn="l" defTabSz="711200">
            <a:lnSpc>
              <a:spcPct val="90000"/>
            </a:lnSpc>
            <a:spcBef>
              <a:spcPct val="0"/>
            </a:spcBef>
            <a:spcAft>
              <a:spcPct val="15000"/>
            </a:spcAft>
            <a:buChar char="•"/>
          </a:pPr>
          <a:r>
            <a:rPr lang="en-IN" sz="1600" kern="1200" dirty="0"/>
            <a:t>Display staff, role, date, time</a:t>
          </a:r>
        </a:p>
        <a:p>
          <a:pPr marL="342900" lvl="2" indent="-171450" algn="l" defTabSz="711200">
            <a:lnSpc>
              <a:spcPct val="90000"/>
            </a:lnSpc>
            <a:spcBef>
              <a:spcPct val="0"/>
            </a:spcBef>
            <a:spcAft>
              <a:spcPct val="15000"/>
            </a:spcAft>
            <a:buChar char="•"/>
          </a:pPr>
          <a:r>
            <a:rPr lang="en-IN" sz="1600" kern="1200" dirty="0"/>
            <a:t>Update and share the rota through Microsoft 365/OneDrive.</a:t>
          </a:r>
        </a:p>
        <a:p>
          <a:pPr marL="342900" lvl="2" indent="-171450" algn="l" defTabSz="711200">
            <a:lnSpc>
              <a:spcPct val="90000"/>
            </a:lnSpc>
            <a:spcBef>
              <a:spcPct val="0"/>
            </a:spcBef>
            <a:spcAft>
              <a:spcPct val="15000"/>
            </a:spcAft>
            <a:buChar char="•"/>
          </a:pPr>
          <a:r>
            <a:rPr lang="en-IN" sz="1600" kern="1200" dirty="0"/>
            <a:t>Use </a:t>
          </a:r>
          <a:r>
            <a:rPr lang="en-IN" sz="1600" b="1" kern="1200" dirty="0"/>
            <a:t>speaker notes</a:t>
          </a:r>
          <a:r>
            <a:rPr lang="en-IN" sz="1600" kern="1200" dirty="0"/>
            <a:t> for additional presentation information.</a:t>
          </a:r>
        </a:p>
        <a:p>
          <a:pPr marL="171450" lvl="1" indent="-171450" algn="l" defTabSz="711200">
            <a:lnSpc>
              <a:spcPct val="90000"/>
            </a:lnSpc>
            <a:spcBef>
              <a:spcPct val="0"/>
            </a:spcBef>
            <a:spcAft>
              <a:spcPct val="15000"/>
            </a:spcAft>
            <a:buChar char="•"/>
          </a:pPr>
          <a:r>
            <a:rPr lang="en-IN" sz="1600" b="1" kern="1200" dirty="0"/>
            <a:t>Critical Evaluation</a:t>
          </a:r>
          <a:endParaRPr lang="en-IN" sz="1600" kern="1200" dirty="0"/>
        </a:p>
        <a:p>
          <a:pPr marL="342900" lvl="2" indent="-171450" algn="l" defTabSz="711200">
            <a:lnSpc>
              <a:spcPct val="90000"/>
            </a:lnSpc>
            <a:spcBef>
              <a:spcPct val="0"/>
            </a:spcBef>
            <a:spcAft>
              <a:spcPct val="15000"/>
            </a:spcAft>
            <a:buChar char="•"/>
          </a:pPr>
          <a:r>
            <a:rPr lang="en-IN" sz="1600" b="1" kern="1200" dirty="0"/>
            <a:t>Strength:</a:t>
          </a:r>
          <a:r>
            <a:rPr lang="en-IN" sz="1600" kern="1200" dirty="0"/>
            <a:t> Clear visual communication and easy sharing.</a:t>
          </a:r>
        </a:p>
        <a:p>
          <a:pPr marL="342900" lvl="2" indent="-171450" algn="l" defTabSz="711200">
            <a:lnSpc>
              <a:spcPct val="90000"/>
            </a:lnSpc>
            <a:spcBef>
              <a:spcPct val="0"/>
            </a:spcBef>
            <a:spcAft>
              <a:spcPct val="15000"/>
            </a:spcAft>
            <a:buChar char="•"/>
          </a:pPr>
          <a:r>
            <a:rPr lang="en-IN" sz="1600" b="1" kern="1200" dirty="0"/>
            <a:t>Recommendation:</a:t>
          </a:r>
          <a:r>
            <a:rPr lang="en-IN" sz="1600" kern="1200" dirty="0"/>
            <a:t> Use PowerPoint for a shared visual rota overview</a:t>
          </a:r>
        </a:p>
        <a:p>
          <a:pPr marL="342900" lvl="2" indent="-171450" algn="r" defTabSz="711200">
            <a:lnSpc>
              <a:spcPct val="90000"/>
            </a:lnSpc>
            <a:spcBef>
              <a:spcPct val="0"/>
            </a:spcBef>
            <a:spcAft>
              <a:spcPct val="15000"/>
            </a:spcAft>
            <a:buNone/>
          </a:pPr>
          <a:r>
            <a:rPr lang="en-GB" sz="1600" i="1" kern="1200" dirty="0"/>
            <a:t>(Microsoft 2024)</a:t>
          </a:r>
          <a:endParaRPr lang="en-IN" sz="1600" kern="1200" dirty="0"/>
        </a:p>
      </dsp:txBody>
      <dsp:txXfrm>
        <a:off x="0" y="931722"/>
        <a:ext cx="6422065" cy="3931199"/>
      </dsp:txXfrm>
    </dsp:sp>
    <dsp:sp modelId="{17B08D4E-7EA8-4151-ACD0-8E746C3B422B}">
      <dsp:nvSpPr>
        <dsp:cNvPr id="0" name=""/>
        <dsp:cNvSpPr/>
      </dsp:nvSpPr>
      <dsp:spPr>
        <a:xfrm>
          <a:off x="321103" y="417339"/>
          <a:ext cx="4495445"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17" tIns="0" rIns="169917" bIns="0" numCol="1" spcCol="1270" anchor="ctr" anchorCtr="0">
          <a:noAutofit/>
        </a:bodyPr>
        <a:lstStyle/>
        <a:p>
          <a:pPr marL="0" lvl="0" indent="0" algn="l" defTabSz="711200">
            <a:lnSpc>
              <a:spcPct val="90000"/>
            </a:lnSpc>
            <a:spcBef>
              <a:spcPct val="0"/>
            </a:spcBef>
            <a:spcAft>
              <a:spcPct val="35000"/>
            </a:spcAft>
            <a:buNone/>
          </a:pPr>
          <a:r>
            <a:rPr lang="en-IN" sz="1600" b="1" kern="1200"/>
            <a:t>Selected Microsoft 365 Tool: PowerPoint</a:t>
          </a:r>
          <a:endParaRPr lang="en-IN" sz="1600" kern="1200"/>
        </a:p>
      </dsp:txBody>
      <dsp:txXfrm>
        <a:off x="344160" y="440396"/>
        <a:ext cx="4449331"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DCF57-C033-4D44-A48B-73634AA85EDC}">
      <dsp:nvSpPr>
        <dsp:cNvPr id="0" name=""/>
        <dsp:cNvSpPr/>
      </dsp:nvSpPr>
      <dsp:spPr>
        <a:xfrm>
          <a:off x="0" y="370699"/>
          <a:ext cx="6172793" cy="37036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472" tIns="317498" rIns="302472" bIns="317498" numCol="1" spcCol="1270" anchor="t" anchorCtr="0">
          <a:noAutofit/>
        </a:bodyPr>
        <a:lstStyle/>
        <a:p>
          <a:pPr marL="0" lvl="0" indent="0" algn="l" defTabSz="889000">
            <a:lnSpc>
              <a:spcPct val="90000"/>
            </a:lnSpc>
            <a:spcBef>
              <a:spcPct val="0"/>
            </a:spcBef>
            <a:spcAft>
              <a:spcPct val="35000"/>
            </a:spcAft>
            <a:buNone/>
          </a:pPr>
          <a:r>
            <a:rPr lang="en-IN" sz="2000" b="1" kern="1200" dirty="0">
              <a:solidFill>
                <a:schemeClr val="tx1"/>
              </a:solidFill>
            </a:rPr>
            <a:t>Implementation</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Care coordinator prepares the weekly PowerPoint rota</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Use one approved template and updating process.</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Check staffing, competence and visit requirements before release.</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Store securely and share only with authorised staff.</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Review the approach and consider specialist software if requirements increase.</a:t>
          </a:r>
          <a:endParaRPr lang="en-US" sz="2000" kern="1200" dirty="0">
            <a:solidFill>
              <a:schemeClr val="tx1"/>
            </a:solidFill>
          </a:endParaRPr>
        </a:p>
      </dsp:txBody>
      <dsp:txXfrm>
        <a:off x="0" y="370699"/>
        <a:ext cx="6172793" cy="37036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6ED4E-5494-4A6E-A5E0-9209F89A763F}">
      <dsp:nvSpPr>
        <dsp:cNvPr id="0" name=""/>
        <dsp:cNvSpPr/>
      </dsp:nvSpPr>
      <dsp:spPr>
        <a:xfrm>
          <a:off x="0" y="83202"/>
          <a:ext cx="10515600" cy="1784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Mahajan, G., Ghatak, S., Chamberlain, N. and Brewster, S., (2024). </a:t>
          </a:r>
          <a:r>
            <a:rPr lang="en-GB" sz="2500" i="1" kern="1200" dirty="0"/>
            <a:t>Microsoft 365 and SharePoint Online Cookbook: A Complete Guide to Microsoft Office 365 Apps Including SharePoint, Power Platform, Copilot and More</a:t>
          </a:r>
          <a:r>
            <a:rPr lang="en-GB" sz="2500" kern="1200" dirty="0"/>
            <a:t>. </a:t>
          </a:r>
          <a:r>
            <a:rPr lang="en-GB" sz="2500" kern="1200" dirty="0" err="1"/>
            <a:t>Packt</a:t>
          </a:r>
          <a:r>
            <a:rPr lang="en-GB" sz="2500" kern="1200" dirty="0"/>
            <a:t> Publishing Ltd.</a:t>
          </a:r>
          <a:endParaRPr lang="en-IN" sz="2500" kern="1200" dirty="0"/>
        </a:p>
      </dsp:txBody>
      <dsp:txXfrm>
        <a:off x="87100" y="170302"/>
        <a:ext cx="10341400" cy="1610050"/>
      </dsp:txXfrm>
    </dsp:sp>
    <dsp:sp modelId="{E6C17BD3-2403-45EB-BB9E-BB812D394AF3}">
      <dsp:nvSpPr>
        <dsp:cNvPr id="0" name=""/>
        <dsp:cNvSpPr/>
      </dsp:nvSpPr>
      <dsp:spPr>
        <a:xfrm>
          <a:off x="0" y="1939452"/>
          <a:ext cx="10515600" cy="17842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dirty="0"/>
            <a:t>Microsoft (2026) </a:t>
          </a:r>
          <a:r>
            <a:rPr lang="en-IN" sz="2500" i="1" kern="1200" dirty="0"/>
            <a:t>Work together on PowerPoint presentations</a:t>
          </a:r>
          <a:r>
            <a:rPr lang="en-IN" sz="2500" kern="1200" dirty="0"/>
            <a:t>. Available at: </a:t>
          </a:r>
          <a:r>
            <a:rPr lang="en-IN" sz="2500" u="sng" kern="1200" dirty="0">
              <a:hlinkClick xmlns:r="http://schemas.openxmlformats.org/officeDocument/2006/relationships" r:id="rId1"/>
            </a:rPr>
            <a:t>https://support.microsoft.com/en-us/powerpoint/work-together-on-powerpoint-presentations</a:t>
          </a:r>
          <a:r>
            <a:rPr lang="en-IN" sz="2500" kern="1200" dirty="0"/>
            <a:t> (Accessed: 29 September 2026).</a:t>
          </a:r>
        </a:p>
      </dsp:txBody>
      <dsp:txXfrm>
        <a:off x="87100" y="2026552"/>
        <a:ext cx="10341400" cy="1610050"/>
      </dsp:txXfrm>
    </dsp:sp>
    <dsp:sp modelId="{17A13AE9-3E3B-4F58-8D4E-CA54CBE01571}">
      <dsp:nvSpPr>
        <dsp:cNvPr id="0" name=""/>
        <dsp:cNvSpPr/>
      </dsp:nvSpPr>
      <dsp:spPr>
        <a:xfrm>
          <a:off x="0" y="3795702"/>
          <a:ext cx="10515600" cy="17842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solidFill>
                <a:srgbClr val="333F70"/>
              </a:solidFill>
              <a:latin typeface="Open Sans" pitchFamily="34" charset="0"/>
              <a:ea typeface="Open Sans" pitchFamily="34" charset="-122"/>
              <a:cs typeface="Open Sans" pitchFamily="34" charset="-120"/>
            </a:rPr>
            <a:t>Ashford Community Care Service Case Study (2024) </a:t>
          </a:r>
          <a:r>
            <a:rPr lang="en-US" sz="2500" i="1" kern="1200" dirty="0">
              <a:solidFill>
                <a:srgbClr val="333F70"/>
              </a:solidFill>
              <a:latin typeface="Open Sans" pitchFamily="34" charset="0"/>
              <a:ea typeface="Open Sans" pitchFamily="34" charset="-122"/>
              <a:cs typeface="Open Sans" pitchFamily="34" charset="-120"/>
            </a:rPr>
            <a:t>Ashford Community Care Service: Case Study Brief.</a:t>
          </a:r>
          <a:r>
            <a:rPr lang="en-US" sz="2500" kern="1200" dirty="0">
              <a:solidFill>
                <a:srgbClr val="333F70"/>
              </a:solidFill>
              <a:latin typeface="Open Sans" pitchFamily="34" charset="0"/>
              <a:ea typeface="Open Sans" pitchFamily="34" charset="-122"/>
              <a:cs typeface="Open Sans" pitchFamily="34" charset="-120"/>
            </a:rPr>
            <a:t> UWTSD Moodle</a:t>
          </a:r>
          <a:endParaRPr lang="en-IN" sz="2500" kern="1200" dirty="0"/>
        </a:p>
      </dsp:txBody>
      <dsp:txXfrm>
        <a:off x="87100" y="3882802"/>
        <a:ext cx="10341400" cy="1610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C646C6-F0B1-4C1B-A470-BC351E3BAEA9}" type="datetimeFigureOut">
              <a:rPr lang="en-IN" smtClean="0"/>
              <a:t>07-10-2026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B9EA0C-E4C9-4040-BCBF-BF57D3B7C5F4}" type="slidenum">
              <a:rPr lang="en-IN" smtClean="0"/>
              <a:t>‹#›</a:t>
            </a:fld>
            <a:endParaRPr lang="en-IN"/>
          </a:p>
        </p:txBody>
      </p:sp>
    </p:spTree>
    <p:extLst>
      <p:ext uri="{BB962C8B-B14F-4D97-AF65-F5344CB8AC3E}">
        <p14:creationId xmlns:p14="http://schemas.microsoft.com/office/powerpoint/2010/main" val="2319854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9EA0C-E4C9-4040-BCBF-BF57D3B7C5F4}" type="slidenum">
              <a:rPr lang="en-IN" smtClean="0"/>
              <a:t>1</a:t>
            </a:fld>
            <a:endParaRPr lang="en-IN"/>
          </a:p>
        </p:txBody>
      </p:sp>
    </p:spTree>
    <p:extLst>
      <p:ext uri="{BB962C8B-B14F-4D97-AF65-F5344CB8AC3E}">
        <p14:creationId xmlns:p14="http://schemas.microsoft.com/office/powerpoint/2010/main" val="2767592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2</a:t>
            </a:fld>
            <a:endParaRPr lang="en-IN"/>
          </a:p>
        </p:txBody>
      </p:sp>
    </p:spTree>
    <p:extLst>
      <p:ext uri="{BB962C8B-B14F-4D97-AF65-F5344CB8AC3E}">
        <p14:creationId xmlns:p14="http://schemas.microsoft.com/office/powerpoint/2010/main" val="4191748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3</a:t>
            </a:fld>
            <a:endParaRPr lang="en-IN"/>
          </a:p>
        </p:txBody>
      </p:sp>
    </p:spTree>
    <p:extLst>
      <p:ext uri="{BB962C8B-B14F-4D97-AF65-F5344CB8AC3E}">
        <p14:creationId xmlns:p14="http://schemas.microsoft.com/office/powerpoint/2010/main" val="2005290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4</a:t>
            </a:fld>
            <a:endParaRPr lang="en-IN"/>
          </a:p>
        </p:txBody>
      </p:sp>
    </p:spTree>
    <p:extLst>
      <p:ext uri="{BB962C8B-B14F-4D97-AF65-F5344CB8AC3E}">
        <p14:creationId xmlns:p14="http://schemas.microsoft.com/office/powerpoint/2010/main" val="2865105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5</a:t>
            </a:fld>
            <a:endParaRPr lang="en-IN"/>
          </a:p>
        </p:txBody>
      </p:sp>
    </p:spTree>
    <p:extLst>
      <p:ext uri="{BB962C8B-B14F-4D97-AF65-F5344CB8AC3E}">
        <p14:creationId xmlns:p14="http://schemas.microsoft.com/office/powerpoint/2010/main" val="797301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83824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GB"/>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endParaRPr lang="en-IN"/>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AC95BBCF-875D-4DA8-8537-A09E489AD33C}" type="slidenum">
              <a:rPr lang="en-IN" smtClean="0"/>
              <a:t>‹#›</a:t>
            </a:fld>
            <a:endParaRPr lang="en-IN"/>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GB"/>
              <a:t>Click to edit Master title style</a:t>
            </a:r>
            <a:endParaRPr lang="en-US" dirty="0"/>
          </a:p>
        </p:txBody>
      </p:sp>
    </p:spTree>
    <p:extLst>
      <p:ext uri="{BB962C8B-B14F-4D97-AF65-F5344CB8AC3E}">
        <p14:creationId xmlns:p14="http://schemas.microsoft.com/office/powerpoint/2010/main" val="7039909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GB"/>
              <a:t>Click to edit Master title style</a:t>
            </a:r>
            <a:endParaRPr lang="en-US" dirty="0"/>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endParaRPr lang="en-IN"/>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fld id="{6F1CD064-18F6-4378-BC36-DF6C2C942241}" type="datetimeFigureOut">
              <a:rPr lang="en-IN" smtClean="0"/>
              <a:t>07-10-2026</a:t>
            </a:fld>
            <a:endParaRPr lang="en-IN"/>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AC95BBCF-875D-4DA8-8537-A09E489AD33C}" type="slidenum">
              <a:rPr lang="en-IN" smtClean="0"/>
              <a:t>‹#›</a:t>
            </a:fld>
            <a:endParaRPr lang="en-IN"/>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84380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0" y="0"/>
            <a:ext cx="6096000" cy="6858000"/>
          </a:xfrm>
          <a:blipFill>
            <a:blip r:embed="rId2">
              <a:alphaModFix amt="70000"/>
            </a:blip>
            <a:stretch>
              <a:fillRect/>
            </a:stretch>
          </a:blipFill>
        </p:spPr>
        <p:txBody>
          <a:bodyPr/>
          <a:lstStyle>
            <a:lvl1pPr>
              <a:defRPr/>
            </a:lvl1pPr>
          </a:lstStyle>
          <a:p>
            <a:r>
              <a:rPr lang="en-US" dirty="0"/>
              <a:t> </a:t>
            </a: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GB"/>
              <a:t>Click to edit Master title style</a:t>
            </a:r>
            <a:endParaRPr lang="en-US" dirty="0"/>
          </a:p>
        </p:txBody>
      </p:sp>
    </p:spTree>
    <p:extLst>
      <p:ext uri="{BB962C8B-B14F-4D97-AF65-F5344CB8AC3E}">
        <p14:creationId xmlns:p14="http://schemas.microsoft.com/office/powerpoint/2010/main" val="19980684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GB"/>
              <a:t>Click to edit Master subtitle style</a:t>
            </a:r>
            <a:endParaRPr lang="en-US" dirty="0"/>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fld id="{6F1CD064-18F6-4378-BC36-DF6C2C942241}" type="datetimeFigureOut">
              <a:rPr lang="en-IN" smtClean="0"/>
              <a:t>07-10-2026</a:t>
            </a:fld>
            <a:endParaRPr lang="en-IN"/>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AC95BBCF-875D-4DA8-8537-A09E489AD33C}" type="slidenum">
              <a:rPr lang="en-IN" smtClean="0"/>
              <a:t>‹#›</a:t>
            </a:fld>
            <a:endParaRPr lang="en-IN"/>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GB"/>
              <a:t>Click to edit Master title style</a:t>
            </a:r>
            <a:endParaRPr lang="en-US"/>
          </a:p>
        </p:txBody>
      </p:sp>
    </p:spTree>
    <p:extLst>
      <p:ext uri="{BB962C8B-B14F-4D97-AF65-F5344CB8AC3E}">
        <p14:creationId xmlns:p14="http://schemas.microsoft.com/office/powerpoint/2010/main" val="29633399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GB"/>
              <a:t>Click to edit Master title style</a:t>
            </a:r>
            <a:endParaRPr lang="en-US" dirty="0"/>
          </a:p>
        </p:txBody>
      </p:sp>
    </p:spTree>
    <p:extLst>
      <p:ext uri="{BB962C8B-B14F-4D97-AF65-F5344CB8AC3E}">
        <p14:creationId xmlns:p14="http://schemas.microsoft.com/office/powerpoint/2010/main" val="3925866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83137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AC95BBCF-875D-4DA8-8537-A09E489AD33C}" type="slidenum">
              <a:rPr lang="en-IN" smtClean="0"/>
              <a:t>‹#›</a:t>
            </a:fld>
            <a:endParaRPr lang="en-IN"/>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339100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GB"/>
              <a:t>Click to edit Master title style</a:t>
            </a:r>
            <a:endParaRPr lang="en-US" dirty="0"/>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endParaRPr lang="en-IN"/>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fld id="{6F1CD064-18F6-4378-BC36-DF6C2C942241}" type="datetimeFigureOut">
              <a:rPr lang="en-IN" smtClean="0"/>
              <a:t>07-10-2026</a:t>
            </a:fld>
            <a:endParaRPr lang="en-IN"/>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AC95BBCF-875D-4DA8-8537-A09E489AD33C}" type="slidenum">
              <a:rPr lang="en-IN" smtClean="0"/>
              <a:t>‹#›</a:t>
            </a:fld>
            <a:endParaRPr lang="en-IN"/>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9662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endParaRPr lang="en-IN"/>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fld id="{6F1CD064-18F6-4378-BC36-DF6C2C942241}" type="datetimeFigureOut">
              <a:rPr lang="en-IN" smtClean="0"/>
              <a:t>07-10-2026</a:t>
            </a:fld>
            <a:endParaRPr lang="en-IN"/>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AC95BBCF-875D-4DA8-8537-A09E489AD33C}" type="slidenum">
              <a:rPr lang="en-IN" smtClean="0"/>
              <a:t>‹#›</a:t>
            </a:fld>
            <a:endParaRPr lang="en-IN"/>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46434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804012" cy="6858000"/>
          </a:xfrm>
          <a:blipFill>
            <a:blip r:embed="rId2">
              <a:alphaModFix amt="70000"/>
            </a:blip>
            <a:stretch>
              <a:fillRect/>
            </a:stretch>
          </a:blipFill>
        </p:spPr>
        <p:txBody>
          <a:bodyPr/>
          <a:lstStyle>
            <a:lvl1pPr>
              <a:defRPr lang="en-US" dirty="0"/>
            </a:lvl1pPr>
          </a:lstStyle>
          <a:p>
            <a:r>
              <a:rPr lang="en-US" dirty="0"/>
              <a:t> </a:t>
            </a: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endParaRPr lang="en-IN"/>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123919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dirty="0"/>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endParaRPr lang="en-IN"/>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fld id="{6F1CD064-18F6-4378-BC36-DF6C2C942241}" type="datetimeFigureOut">
              <a:rPr lang="en-IN" smtClean="0"/>
              <a:t>07-10-2026</a:t>
            </a:fld>
            <a:endParaRPr lang="en-IN"/>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109231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GB"/>
              <a:t>Click to edit Master title style</a:t>
            </a:r>
            <a:endParaRPr lang="en-US" dirty="0"/>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dirty="0"/>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endParaRPr lang="en-IN"/>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fld id="{6F1CD064-18F6-4378-BC36-DF6C2C942241}" type="datetimeFigureOut">
              <a:rPr lang="en-IN" smtClean="0"/>
              <a:t>07-10-2026</a:t>
            </a:fld>
            <a:endParaRPr lang="en-IN"/>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1343857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GB"/>
              <a:t>Click to edit Master title style</a:t>
            </a:r>
            <a:endParaRPr lang="en-US" dirty="0"/>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7">
            <a:extLst>
              <a:ext uri="{FF2B5EF4-FFF2-40B4-BE49-F238E27FC236}">
                <a16:creationId xmlns:a16="http://schemas.microsoft.com/office/drawing/2014/main" id="{6B8D4096-4B0D-5226-C004-475A83BE8BFE}"/>
              </a:ext>
            </a:extLst>
          </p:cNvPr>
          <p:cNvSpPr>
            <a:spLocks noGrp="1"/>
          </p:cNvSpPr>
          <p:nvPr>
            <p:ph type="pic" sz="quarter" idx="18" hasCustomPrompt="1"/>
          </p:nvPr>
        </p:nvSpPr>
        <p:spPr>
          <a:xfrm>
            <a:off x="6308842" y="0"/>
            <a:ext cx="5883158" cy="6858000"/>
          </a:xfrm>
          <a:blipFill>
            <a:blip r:embed="rId2">
              <a:alphaModFix amt="70000"/>
            </a:blip>
            <a:stretch>
              <a:fillRect/>
            </a:stretch>
          </a:blipFill>
        </p:spPr>
        <p:txBody>
          <a:bodyPr/>
          <a:lstStyle>
            <a:lvl1pPr>
              <a:defRPr/>
            </a:lvl1pPr>
          </a:lstStyle>
          <a:p>
            <a:r>
              <a:rPr lang="en-US" dirty="0"/>
              <a:t> </a:t>
            </a: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endParaRPr lang="en-IN"/>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1110654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GB"/>
              <a:t>Click to edit Master title style</a:t>
            </a:r>
            <a:endParaRPr lang="en-US" dirty="0"/>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dirty="0"/>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endParaRPr lang="en-IN"/>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720977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GB"/>
              <a:t>Click to edit Master title style</a:t>
            </a:r>
            <a:endParaRPr lang="en-US" dirty="0"/>
          </a:p>
        </p:txBody>
      </p:sp>
      <p:sp>
        <p:nvSpPr>
          <p:cNvPr id="3" name="Picture Placeholder 10">
            <a:extLst>
              <a:ext uri="{FF2B5EF4-FFF2-40B4-BE49-F238E27FC236}">
                <a16:creationId xmlns:a16="http://schemas.microsoft.com/office/drawing/2014/main" id="{74736F65-8A7D-D535-AAD0-31480F8AD318}"/>
              </a:ext>
            </a:extLst>
          </p:cNvPr>
          <p:cNvSpPr>
            <a:spLocks noGrp="1"/>
          </p:cNvSpPr>
          <p:nvPr>
            <p:ph type="pic" sz="quarter" idx="13" hasCustomPrompt="1"/>
          </p:nvPr>
        </p:nvSpPr>
        <p:spPr>
          <a:xfrm>
            <a:off x="-1" y="0"/>
            <a:ext cx="7260609" cy="6858000"/>
          </a:xfrm>
          <a:blipFill>
            <a:blip r:embed="rId2">
              <a:alphaModFix amt="7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endParaRPr lang="en-IN"/>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518568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29000"/>
          </a:xfrm>
          <a:blipFill>
            <a:blip r:embed="rId2">
              <a:alphaModFix amt="70000"/>
            </a:blip>
            <a:stretch>
              <a:fillRect/>
            </a:stretch>
          </a:blipFill>
        </p:spPr>
        <p:txBody>
          <a:bodyPr/>
          <a:lstStyle>
            <a:lvl1pPr>
              <a:defRPr/>
            </a:lvl1pPr>
          </a:lstStyle>
          <a:p>
            <a:r>
              <a:rPr lang="en-US" dirty="0"/>
              <a:t> </a:t>
            </a: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endParaRPr lang="en-IN"/>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fld id="{6F1CD064-18F6-4378-BC36-DF6C2C942241}" type="datetimeFigureOut">
              <a:rPr lang="en-IN" smtClean="0"/>
              <a:t>07-10-2026</a:t>
            </a:fld>
            <a:endParaRPr lang="en-IN"/>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6991519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GB"/>
              <a:t>Click to edit Master title style</a:t>
            </a:r>
            <a:endParaRPr lang="en-US" dirty="0"/>
          </a:p>
        </p:txBody>
      </p:sp>
      <p:sp>
        <p:nvSpPr>
          <p:cNvPr id="13" name="Picture Placeholder 10">
            <a:extLst>
              <a:ext uri="{FF2B5EF4-FFF2-40B4-BE49-F238E27FC236}">
                <a16:creationId xmlns:a16="http://schemas.microsoft.com/office/drawing/2014/main" id="{1A9091ED-65DB-CA4C-BC68-EC773138EFA0}"/>
              </a:ext>
            </a:extLst>
          </p:cNvPr>
          <p:cNvSpPr>
            <a:spLocks noGrp="1"/>
          </p:cNvSpPr>
          <p:nvPr>
            <p:ph type="pic" sz="quarter" idx="18" hasCustomPrompt="1"/>
          </p:nvPr>
        </p:nvSpPr>
        <p:spPr>
          <a:xfrm>
            <a:off x="109181" y="2115403"/>
            <a:ext cx="5786651" cy="4671431"/>
          </a:xfrm>
          <a:blipFill>
            <a:blip r:embed="rId2">
              <a:alphaModFix amt="70000"/>
            </a:blip>
            <a:stretch>
              <a:fillRect/>
            </a:stretch>
          </a:blipFill>
        </p:spPr>
        <p:txBody>
          <a:bodyPr/>
          <a:lstStyle>
            <a:lvl1pPr>
              <a:defRPr/>
            </a:lvl1pPr>
          </a:lstStyle>
          <a:p>
            <a:r>
              <a:rPr lang="en-US" dirty="0"/>
              <a:t> </a:t>
            </a: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endParaRPr lang="en-IN"/>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0053767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740" y="2899954"/>
            <a:ext cx="3610418" cy="331404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endParaRPr lang="en-IN"/>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fld id="{6F1CD064-18F6-4378-BC36-DF6C2C942241}" type="datetimeFigureOut">
              <a:rPr lang="en-IN" smtClean="0"/>
              <a:t>07-10-2026</a:t>
            </a:fld>
            <a:endParaRPr lang="en-IN"/>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3108996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3339316997"/>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GB"/>
              <a:t>Click to edit Master title style</a:t>
            </a:r>
            <a:endParaRPr lang="en-US"/>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endParaRPr lang="en-IN"/>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fld id="{6F1CD064-18F6-4378-BC36-DF6C2C942241}" type="datetimeFigureOut">
              <a:rPr lang="en-IN" smtClean="0"/>
              <a:t>07-10-2026</a:t>
            </a:fld>
            <a:endParaRPr lang="en-IN"/>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AC95BBCF-875D-4DA8-8537-A09E489AD33C}" type="slidenum">
              <a:rPr lang="en-IN" smtClean="0"/>
              <a:t>‹#›</a:t>
            </a:fld>
            <a:endParaRPr lang="en-IN"/>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112538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AC95BBCF-875D-4DA8-8537-A09E489AD33C}" type="slidenum">
              <a:rPr lang="en-IN" smtClean="0"/>
              <a:t>‹#›</a:t>
            </a:fld>
            <a:endParaRPr lang="en-IN"/>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endParaRPr lang="en-IN"/>
          </a:p>
        </p:txBody>
      </p:sp>
    </p:spTree>
    <p:extLst>
      <p:ext uri="{BB962C8B-B14F-4D97-AF65-F5344CB8AC3E}">
        <p14:creationId xmlns:p14="http://schemas.microsoft.com/office/powerpoint/2010/main" val="2273966368"/>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endParaRPr lang="en-IN"/>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fld id="{6F1CD064-18F6-4378-BC36-DF6C2C942241}" type="datetimeFigureOut">
              <a:rPr lang="en-IN" smtClean="0"/>
              <a:t>07-10-2026</a:t>
            </a:fld>
            <a:endParaRPr lang="en-IN"/>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AC95BBCF-875D-4DA8-8537-A09E489AD33C}" type="slidenum">
              <a:rPr lang="en-IN" smtClean="0"/>
              <a:t>‹#›</a:t>
            </a:fld>
            <a:endParaRPr lang="en-IN"/>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1920386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endParaRPr lang="en-IN"/>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fld id="{6F1CD064-18F6-4378-BC36-DF6C2C942241}" type="datetimeFigureOut">
              <a:rPr lang="en-IN" smtClean="0"/>
              <a:t>07-10-2026</a:t>
            </a:fld>
            <a:endParaRPr lang="en-IN"/>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AC95BBCF-875D-4DA8-8537-A09E489AD33C}" type="slidenum">
              <a:rPr lang="en-IN" smtClean="0"/>
              <a:t>‹#›</a:t>
            </a:fld>
            <a:endParaRPr lang="en-IN"/>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dirty="0"/>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dirty="0"/>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41068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endParaRPr lang="en-IN"/>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F1CD064-18F6-4378-BC36-DF6C2C942241}" type="datetimeFigureOut">
              <a:rPr lang="en-IN" smtClean="0"/>
              <a:t>07-10-2026</a:t>
            </a:fld>
            <a:endParaRPr lang="en-IN"/>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20062360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endParaRPr lang="en-IN"/>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fld id="{6F1CD064-18F6-4378-BC36-DF6C2C942241}" type="datetimeFigureOut">
              <a:rPr lang="en-IN" smtClean="0"/>
              <a:t>07-10-2026</a:t>
            </a:fld>
            <a:endParaRPr lang="en-IN"/>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26961330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endParaRPr lang="en-IN"/>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fld id="{6F1CD064-18F6-4378-BC36-DF6C2C942241}" type="datetimeFigureOut">
              <a:rPr lang="en-IN" smtClean="0"/>
              <a:t>07-10-2026</a:t>
            </a:fld>
            <a:endParaRPr lang="en-IN"/>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3227160093"/>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GB"/>
              <a:t>Click to edit Master title style</a:t>
            </a:r>
            <a:endParaRPr lang="en-US" dirty="0"/>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endParaRPr lang="en-IN"/>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fld id="{6F1CD064-18F6-4378-BC36-DF6C2C942241}" type="datetimeFigureOut">
              <a:rPr lang="en-IN" smtClean="0"/>
              <a:t>07-10-2026</a:t>
            </a:fld>
            <a:endParaRPr lang="en-IN"/>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AC95BBCF-875D-4DA8-8537-A09E489AD33C}" type="slidenum">
              <a:rPr lang="en-IN" smtClean="0"/>
              <a:t>‹#›</a:t>
            </a:fld>
            <a:endParaRPr lang="en-IN"/>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78884971"/>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2738B-5AAB-432E-C934-AFD0282B859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4D595B9-B074-A834-02F3-E4422C597A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CF2A69-F17A-C77B-A661-34B6F081C3B5}"/>
              </a:ext>
            </a:extLst>
          </p:cNvPr>
          <p:cNvSpPr>
            <a:spLocks noGrp="1"/>
          </p:cNvSpPr>
          <p:nvPr>
            <p:ph type="dt" sz="half" idx="10"/>
          </p:nvPr>
        </p:nvSpPr>
        <p:spPr/>
        <p:txBody>
          <a:bodyPr/>
          <a:lstStyle/>
          <a:p>
            <a:fld id="{6F1CD064-18F6-4378-BC36-DF6C2C942241}" type="datetimeFigureOut">
              <a:rPr lang="en-IN" smtClean="0"/>
              <a:t>07-10-2026</a:t>
            </a:fld>
            <a:endParaRPr lang="en-IN"/>
          </a:p>
        </p:txBody>
      </p:sp>
      <p:sp>
        <p:nvSpPr>
          <p:cNvPr id="5" name="Footer Placeholder 4">
            <a:extLst>
              <a:ext uri="{FF2B5EF4-FFF2-40B4-BE49-F238E27FC236}">
                <a16:creationId xmlns:a16="http://schemas.microsoft.com/office/drawing/2014/main" id="{16BF7874-F70F-C8F1-017E-69A984BD69A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DF1D68-6DB4-E082-ABD3-4CB71EC8CA66}"/>
              </a:ext>
            </a:extLst>
          </p:cNvPr>
          <p:cNvSpPr>
            <a:spLocks noGrp="1"/>
          </p:cNvSpPr>
          <p:nvPr>
            <p:ph type="sldNum" sz="quarter" idx="12"/>
          </p:nvPr>
        </p:nvSpPr>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9353375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DF7DB-43AC-05AA-CA1B-0497FC19A7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4A5360-098B-121E-297F-1B12C367F5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D2D9EC-E501-8C3B-213C-4776E8A451E1}"/>
              </a:ext>
            </a:extLst>
          </p:cNvPr>
          <p:cNvSpPr>
            <a:spLocks noGrp="1"/>
          </p:cNvSpPr>
          <p:nvPr>
            <p:ph type="dt" sz="half" idx="10"/>
          </p:nvPr>
        </p:nvSpPr>
        <p:spPr/>
        <p:txBody>
          <a:bodyPr/>
          <a:lstStyle/>
          <a:p>
            <a:fld id="{6F1CD064-18F6-4378-BC36-DF6C2C942241}" type="datetimeFigureOut">
              <a:rPr lang="en-IN" smtClean="0"/>
              <a:t>07-10-2026</a:t>
            </a:fld>
            <a:endParaRPr lang="en-IN"/>
          </a:p>
        </p:txBody>
      </p:sp>
      <p:sp>
        <p:nvSpPr>
          <p:cNvPr id="5" name="Footer Placeholder 4">
            <a:extLst>
              <a:ext uri="{FF2B5EF4-FFF2-40B4-BE49-F238E27FC236}">
                <a16:creationId xmlns:a16="http://schemas.microsoft.com/office/drawing/2014/main" id="{0AEA0BE8-20C6-5ED2-2FC5-0962B1364D4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C0B741-D85C-AC0D-06D0-C108984845F7}"/>
              </a:ext>
            </a:extLst>
          </p:cNvPr>
          <p:cNvSpPr>
            <a:spLocks noGrp="1"/>
          </p:cNvSpPr>
          <p:nvPr>
            <p:ph type="sldNum" sz="quarter" idx="12"/>
          </p:nvPr>
        </p:nvSpPr>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28223552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167177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26" Type="http://schemas.openxmlformats.org/officeDocument/2006/relationships/slideLayout" Target="../slideLayouts/slideLayout27.xml"/><Relationship Id="rId3" Type="http://schemas.openxmlformats.org/officeDocument/2006/relationships/slideLayout" Target="../slideLayouts/slideLayout4.xml"/><Relationship Id="rId21" Type="http://schemas.openxmlformats.org/officeDocument/2006/relationships/slideLayout" Target="../slideLayouts/slideLayout22.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5" Type="http://schemas.openxmlformats.org/officeDocument/2006/relationships/slideLayout" Target="../slideLayouts/slideLayout26.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29" Type="http://schemas.openxmlformats.org/officeDocument/2006/relationships/slideLayout" Target="../slideLayouts/slideLayout30.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slideLayout" Target="../slideLayouts/slideLayout25.xml"/><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slideLayout" Target="../slideLayouts/slideLayout24.xml"/><Relationship Id="rId28" Type="http://schemas.openxmlformats.org/officeDocument/2006/relationships/slideLayout" Target="../slideLayouts/slideLayout29.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31"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 Id="rId27" Type="http://schemas.openxmlformats.org/officeDocument/2006/relationships/slideLayout" Target="../slideLayouts/slideLayout28.xml"/><Relationship Id="rId30"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7233900"/>
      </p:ext>
    </p:extLst>
  </p:cSld>
  <p:clrMap bg1="lt1" tx1="dk1" bg2="lt2" tx2="dk2" accent1="accent1" accent2="accent2" accent3="accent3" accent4="accent4" accent5="accent5" accent6="accent6" hlink="hlink" folHlink="folHlink"/>
  <p:sldLayoutIdLst>
    <p:sldLayoutId id="2147483703"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fld id="{6F1CD064-18F6-4378-BC36-DF6C2C942241}" type="datetimeFigureOut">
              <a:rPr lang="en-IN" smtClean="0"/>
              <a:t>07-10-2026</a:t>
            </a:fld>
            <a:endParaRPr lang="en-IN"/>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IN"/>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AC95BBCF-875D-4DA8-8537-A09E489AD33C}" type="slidenum">
              <a:rPr lang="en-IN" smtClean="0"/>
              <a:t>‹#›</a:t>
            </a:fld>
            <a:endParaRPr lang="en-IN"/>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430060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 id="2147483727" r:id="rId20"/>
    <p:sldLayoutId id="2147483728" r:id="rId21"/>
    <p:sldLayoutId id="2147483729" r:id="rId22"/>
    <p:sldLayoutId id="2147483730" r:id="rId23"/>
    <p:sldLayoutId id="2147483731" r:id="rId24"/>
    <p:sldLayoutId id="2147483732" r:id="rId25"/>
    <p:sldLayoutId id="2147483733" r:id="rId26"/>
    <p:sldLayoutId id="2147483734" r:id="rId27"/>
    <p:sldLayoutId id="2147483735" r:id="rId28"/>
    <p:sldLayoutId id="2147483736" r:id="rId29"/>
    <p:sldLayoutId id="2147483737" r:id="rId30"/>
  </p:sldLayoutIdLst>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0.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1.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9.xml"/><Relationship Id="rId1" Type="http://schemas.openxmlformats.org/officeDocument/2006/relationships/slideLayout" Target="../slideLayouts/slideLayout31.xml"/><Relationship Id="rId5" Type="http://schemas.openxmlformats.org/officeDocument/2006/relationships/image" Target="../media/image18.svg"/><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31.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4.sv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30.svg"/><Relationship Id="rId5" Type="http://schemas.openxmlformats.org/officeDocument/2006/relationships/image" Target="../media/image29.svg"/><Relationship Id="rId4" Type="http://schemas.openxmlformats.org/officeDocument/2006/relationships/image" Target="../media/image28.svg"/></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www.microsoft.com/en-gb/microsoft-teams/group-chat-software" TargetMode="External"/><Relationship Id="rId4" Type="http://schemas.openxmlformats.org/officeDocument/2006/relationships/image" Target="../media/image3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A3756-36C1-512A-8B3B-4445D410822A}"/>
              </a:ext>
            </a:extLst>
          </p:cNvPr>
          <p:cNvSpPr>
            <a:spLocks noGrp="1"/>
          </p:cNvSpPr>
          <p:nvPr>
            <p:ph type="ctrTitle"/>
          </p:nvPr>
        </p:nvSpPr>
        <p:spPr>
          <a:xfrm>
            <a:off x="1907207" y="2004527"/>
            <a:ext cx="9165204" cy="1424473"/>
          </a:xfrm>
        </p:spPr>
        <p:txBody>
          <a:bodyPr anchor="b">
            <a:normAutofit fontScale="90000"/>
          </a:bodyPr>
          <a:lstStyle/>
          <a:p>
            <a:r>
              <a:rPr lang="en-IN" sz="4200" b="1" dirty="0"/>
              <a:t>LCHS4007 </a:t>
            </a:r>
            <a:br>
              <a:rPr lang="en-IN" sz="4200" dirty="0"/>
            </a:br>
            <a:r>
              <a:rPr lang="en-IN" sz="4200" b="1" dirty="0"/>
              <a:t>Digital Skills and Research Methods</a:t>
            </a:r>
            <a:br>
              <a:rPr lang="en-IN" sz="4200" b="1" dirty="0"/>
            </a:br>
            <a:endParaRPr lang="en-IN" sz="4200" dirty="0"/>
          </a:p>
        </p:txBody>
      </p:sp>
      <p:sp>
        <p:nvSpPr>
          <p:cNvPr id="3" name="Subtitle 2">
            <a:extLst>
              <a:ext uri="{FF2B5EF4-FFF2-40B4-BE49-F238E27FC236}">
                <a16:creationId xmlns:a16="http://schemas.microsoft.com/office/drawing/2014/main" id="{7FBB517C-7BD2-D6B9-A158-1D308663E2DE}"/>
              </a:ext>
            </a:extLst>
          </p:cNvPr>
          <p:cNvSpPr>
            <a:spLocks noGrp="1"/>
          </p:cNvSpPr>
          <p:nvPr>
            <p:ph type="subTitle" idx="1"/>
          </p:nvPr>
        </p:nvSpPr>
        <p:spPr>
          <a:xfrm>
            <a:off x="1461820" y="2960692"/>
            <a:ext cx="9755354" cy="3810000"/>
          </a:xfrm>
        </p:spPr>
        <p:txBody>
          <a:bodyPr anchor="t">
            <a:normAutofit fontScale="92500" lnSpcReduction="10000"/>
          </a:bodyPr>
          <a:lstStyle/>
          <a:p>
            <a:r>
              <a:rPr lang="en-GB" b="1" dirty="0"/>
              <a:t>Student Name:</a:t>
            </a:r>
            <a:r>
              <a:rPr lang="en-IN" dirty="0"/>
              <a:t> </a:t>
            </a:r>
            <a:r>
              <a:rPr lang="en-GB" b="1" dirty="0"/>
              <a:t>Mariana Loredana Voiasciuc </a:t>
            </a:r>
          </a:p>
          <a:p>
            <a:r>
              <a:rPr lang="en-GB" b="1" dirty="0"/>
              <a:t>Student ID : 2615266</a:t>
            </a:r>
          </a:p>
          <a:p>
            <a:r>
              <a:rPr lang="en-GB" b="1" dirty="0"/>
              <a:t>Student Name : Athar Ali Khan</a:t>
            </a:r>
          </a:p>
          <a:p>
            <a:r>
              <a:rPr lang="en-GB" b="1" dirty="0"/>
              <a:t>Student ID : 2615086</a:t>
            </a:r>
          </a:p>
          <a:p>
            <a:r>
              <a:rPr lang="en-GB" b="1" dirty="0"/>
              <a:t>Student Name: Ismail Shaikh </a:t>
            </a:r>
          </a:p>
          <a:p>
            <a:r>
              <a:rPr lang="en-GB" b="1" dirty="0"/>
              <a:t>Student ID : 2615577</a:t>
            </a:r>
          </a:p>
          <a:p>
            <a:r>
              <a:rPr lang="en-GB" b="1" dirty="0"/>
              <a:t>Student Name: </a:t>
            </a:r>
          </a:p>
          <a:p>
            <a:r>
              <a:rPr lang="en-GB" b="1" dirty="0"/>
              <a:t>Student ID :</a:t>
            </a:r>
          </a:p>
          <a:p>
            <a:r>
              <a:rPr lang="en-GB" b="1" dirty="0"/>
              <a:t>Student Name : </a:t>
            </a:r>
          </a:p>
          <a:p>
            <a:r>
              <a:rPr lang="en-GB" b="1" dirty="0"/>
              <a:t>Student ID:</a:t>
            </a:r>
          </a:p>
          <a:p>
            <a:endParaRPr lang="en-GB" b="1" dirty="0"/>
          </a:p>
        </p:txBody>
      </p:sp>
      <p:pic>
        <p:nvPicPr>
          <p:cNvPr id="4" name="Picture 3" descr="Discover University of Wales Trinity Saint David">
            <a:extLst>
              <a:ext uri="{FF2B5EF4-FFF2-40B4-BE49-F238E27FC236}">
                <a16:creationId xmlns:a16="http://schemas.microsoft.com/office/drawing/2014/main" id="{D3A20687-9493-A09B-A2C8-C37ECB2A6FCB}"/>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5207385" y="173568"/>
            <a:ext cx="2264224" cy="905689"/>
          </a:xfrm>
          <a:prstGeom prst="rect">
            <a:avLst/>
          </a:prstGeom>
          <a:noFill/>
        </p:spPr>
      </p:pic>
    </p:spTree>
    <p:extLst>
      <p:ext uri="{BB962C8B-B14F-4D97-AF65-F5344CB8AC3E}">
        <p14:creationId xmlns:p14="http://schemas.microsoft.com/office/powerpoint/2010/main" val="1512611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030EF-F5AD-0801-C5F2-73C6FF959CBA}"/>
              </a:ext>
            </a:extLst>
          </p:cNvPr>
          <p:cNvSpPr>
            <a:spLocks noGrp="1"/>
          </p:cNvSpPr>
          <p:nvPr>
            <p:ph type="title"/>
          </p:nvPr>
        </p:nvSpPr>
        <p:spPr>
          <a:xfrm>
            <a:off x="589424" y="577981"/>
            <a:ext cx="6833430" cy="1169585"/>
          </a:xfrm>
        </p:spPr>
        <p:txBody>
          <a:bodyPr anchor="b">
            <a:normAutofit/>
          </a:bodyPr>
          <a:lstStyle/>
          <a:p>
            <a:r>
              <a:rPr lang="en-GB" sz="2800" b="1" dirty="0"/>
              <a:t>STAFF SCHEDULING, ROTAS AND VISITS</a:t>
            </a:r>
            <a:endParaRPr lang="en-IN" sz="2800" b="1" dirty="0"/>
          </a:p>
        </p:txBody>
      </p:sp>
      <p:sp>
        <p:nvSpPr>
          <p:cNvPr id="3" name="Content Placeholder 2">
            <a:extLst>
              <a:ext uri="{FF2B5EF4-FFF2-40B4-BE49-F238E27FC236}">
                <a16:creationId xmlns:a16="http://schemas.microsoft.com/office/drawing/2014/main" id="{34164244-2829-27AB-5C55-594ED7E700B3}"/>
              </a:ext>
            </a:extLst>
          </p:cNvPr>
          <p:cNvSpPr>
            <a:spLocks noGrp="1"/>
          </p:cNvSpPr>
          <p:nvPr>
            <p:ph idx="1"/>
          </p:nvPr>
        </p:nvSpPr>
        <p:spPr>
          <a:xfrm>
            <a:off x="589424" y="461132"/>
            <a:ext cx="6222896" cy="6857364"/>
          </a:xfrm>
        </p:spPr>
        <p:txBody>
          <a:bodyPr anchor="ctr">
            <a:normAutofit/>
          </a:bodyPr>
          <a:lstStyle/>
          <a:p>
            <a:endParaRPr lang="en-GB" sz="2000" b="1" dirty="0"/>
          </a:p>
          <a:p>
            <a:pPr algn="just"/>
            <a:r>
              <a:rPr lang="en-GB" sz="2400" b="1" dirty="0"/>
              <a:t>What does the workplace task involve?</a:t>
            </a:r>
            <a:endParaRPr lang="en-IN" sz="2400" dirty="0"/>
          </a:p>
          <a:p>
            <a:pPr lvl="1" algn="just"/>
            <a:r>
              <a:rPr lang="en-GB" sz="2400" dirty="0"/>
              <a:t>Planning staff rotas and care visits </a:t>
            </a:r>
          </a:p>
          <a:p>
            <a:pPr lvl="1" algn="just"/>
            <a:r>
              <a:rPr lang="en-GB" sz="2400" dirty="0"/>
              <a:t>Allocating staff based on availability, role, skills and competence.</a:t>
            </a:r>
            <a:endParaRPr lang="en-IN" sz="2400" dirty="0"/>
          </a:p>
          <a:p>
            <a:pPr lvl="1" algn="just"/>
            <a:r>
              <a:rPr lang="en-GB" sz="2400" dirty="0"/>
              <a:t>Coordinating personal support, medication reminders, appointments and wellbeing checks</a:t>
            </a:r>
            <a:r>
              <a:rPr lang="en-GB" sz="2400" b="1" dirty="0"/>
              <a:t> </a:t>
            </a:r>
          </a:p>
          <a:p>
            <a:pPr lvl="1" algn="just"/>
            <a:r>
              <a:rPr lang="en-GB" sz="2400" dirty="0"/>
              <a:t>Updating rotas when staff availability are</a:t>
            </a:r>
            <a:r>
              <a:rPr lang="en-GB" sz="2400" b="1" dirty="0"/>
              <a:t>.</a:t>
            </a:r>
            <a:endParaRPr lang="en-IN" sz="2400" dirty="0"/>
          </a:p>
          <a:p>
            <a:pPr lvl="1" algn="just"/>
            <a:r>
              <a:rPr lang="en-GB" sz="2400" dirty="0"/>
              <a:t>Ensuring sufficient staff cover for safe, person-centred care </a:t>
            </a:r>
          </a:p>
          <a:p>
            <a:pPr lvl="1" algn="just"/>
            <a:r>
              <a:rPr lang="en-GB" sz="2400" dirty="0"/>
              <a:t>Addressing Ashford's existing problems of unclear rotas</a:t>
            </a:r>
            <a:endParaRPr lang="en-IN" sz="2400" dirty="0"/>
          </a:p>
        </p:txBody>
      </p:sp>
      <p:pic>
        <p:nvPicPr>
          <p:cNvPr id="6" name="Picture 5">
            <a:extLst>
              <a:ext uri="{FF2B5EF4-FFF2-40B4-BE49-F238E27FC236}">
                <a16:creationId xmlns:a16="http://schemas.microsoft.com/office/drawing/2014/main" id="{D8E8D272-3CA0-57F3-0EE6-AA3CFBA86540}"/>
              </a:ext>
            </a:extLst>
          </p:cNvPr>
          <p:cNvPicPr>
            <a:picLocks noChangeAspect="1"/>
          </p:cNvPicPr>
          <p:nvPr/>
        </p:nvPicPr>
        <p:blipFill>
          <a:blip r:embed="rId3"/>
          <a:stretch>
            <a:fillRect/>
          </a:stretch>
        </p:blipFill>
        <p:spPr>
          <a:xfrm>
            <a:off x="7626900" y="461132"/>
            <a:ext cx="4189617" cy="310741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B5E9EA25-E85D-EAE3-6022-64EC7025E182}"/>
              </a:ext>
            </a:extLst>
          </p:cNvPr>
          <p:cNvPicPr>
            <a:picLocks noChangeAspect="1"/>
          </p:cNvPicPr>
          <p:nvPr/>
        </p:nvPicPr>
        <p:blipFill>
          <a:blip r:embed="rId4"/>
          <a:stretch>
            <a:fillRect/>
          </a:stretch>
        </p:blipFill>
        <p:spPr>
          <a:xfrm>
            <a:off x="7100521" y="3685392"/>
            <a:ext cx="4991853" cy="281561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27188FEA-E69A-8ACE-EFA9-52E5AED71FAD}"/>
              </a:ext>
            </a:extLst>
          </p:cNvPr>
          <p:cNvSpPr txBox="1"/>
          <p:nvPr/>
        </p:nvSpPr>
        <p:spPr>
          <a:xfrm>
            <a:off x="589423" y="196391"/>
            <a:ext cx="3329433" cy="646331"/>
          </a:xfrm>
          <a:prstGeom prst="rect">
            <a:avLst/>
          </a:prstGeom>
          <a:noFill/>
        </p:spPr>
        <p:txBody>
          <a:bodyPr wrap="square" rtlCol="0">
            <a:spAutoFit/>
          </a:bodyPr>
          <a:lstStyle/>
          <a:p>
            <a:r>
              <a:rPr lang="en-GB" b="1" dirty="0"/>
              <a:t>Presented &amp; Prepared by  Mariana Loredana </a:t>
            </a:r>
            <a:r>
              <a:rPr lang="en-GB" b="1" dirty="0" err="1"/>
              <a:t>Voiasciuc</a:t>
            </a:r>
            <a:r>
              <a:rPr lang="en-GB" b="1" dirty="0"/>
              <a:t> </a:t>
            </a:r>
          </a:p>
        </p:txBody>
      </p:sp>
    </p:spTree>
    <p:extLst>
      <p:ext uri="{BB962C8B-B14F-4D97-AF65-F5344CB8AC3E}">
        <p14:creationId xmlns:p14="http://schemas.microsoft.com/office/powerpoint/2010/main" val="99935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CFE4-E98E-DABC-713D-3BF669801FFF}"/>
              </a:ext>
            </a:extLst>
          </p:cNvPr>
          <p:cNvSpPr>
            <a:spLocks noGrp="1"/>
          </p:cNvSpPr>
          <p:nvPr>
            <p:ph type="title"/>
          </p:nvPr>
        </p:nvSpPr>
        <p:spPr/>
        <p:txBody>
          <a:bodyPr>
            <a:noAutofit/>
          </a:bodyPr>
          <a:lstStyle/>
          <a:p>
            <a:r>
              <a:rPr lang="en-IN" sz="3600" b="1" dirty="0"/>
              <a:t>STEP 1: ASHFORD'S CURRENT PROBLEM AND REQUIRED IMPROVEMENT</a:t>
            </a:r>
            <a:endParaRPr lang="en-IN" sz="3600" dirty="0"/>
          </a:p>
        </p:txBody>
      </p:sp>
      <p:graphicFrame>
        <p:nvGraphicFramePr>
          <p:cNvPr id="4" name="Content Placeholder 3">
            <a:extLst>
              <a:ext uri="{FF2B5EF4-FFF2-40B4-BE49-F238E27FC236}">
                <a16:creationId xmlns:a16="http://schemas.microsoft.com/office/drawing/2014/main" id="{9604102A-B5D8-E1E2-E321-15B9F607369D}"/>
              </a:ext>
            </a:extLst>
          </p:cNvPr>
          <p:cNvGraphicFramePr>
            <a:graphicFrameLocks noGrp="1"/>
          </p:cNvGraphicFramePr>
          <p:nvPr>
            <p:ph idx="1"/>
            <p:extLst>
              <p:ext uri="{D42A27DB-BD31-4B8C-83A1-F6EECF244321}">
                <p14:modId xmlns:p14="http://schemas.microsoft.com/office/powerpoint/2010/main" val="3959331997"/>
              </p:ext>
            </p:extLst>
          </p:nvPr>
        </p:nvGraphicFramePr>
        <p:xfrm>
          <a:off x="-2" y="2064326"/>
          <a:ext cx="12192002" cy="4208682"/>
        </p:xfrm>
        <a:graphic>
          <a:graphicData uri="http://schemas.openxmlformats.org/drawingml/2006/table">
            <a:tbl>
              <a:tblPr firstRow="1" firstCol="1" bandRow="1">
                <a:tableStyleId>{93296810-A885-4BE3-A3E7-6D5BEEA58F35}</a:tableStyleId>
              </a:tblPr>
              <a:tblGrid>
                <a:gridCol w="6096001">
                  <a:extLst>
                    <a:ext uri="{9D8B030D-6E8A-4147-A177-3AD203B41FA5}">
                      <a16:colId xmlns:a16="http://schemas.microsoft.com/office/drawing/2014/main" val="2691398193"/>
                    </a:ext>
                  </a:extLst>
                </a:gridCol>
                <a:gridCol w="6096001">
                  <a:extLst>
                    <a:ext uri="{9D8B030D-6E8A-4147-A177-3AD203B41FA5}">
                      <a16:colId xmlns:a16="http://schemas.microsoft.com/office/drawing/2014/main" val="2915835186"/>
                    </a:ext>
                  </a:extLst>
                </a:gridCol>
              </a:tblGrid>
              <a:tr h="783672">
                <a:tc>
                  <a:txBody>
                    <a:bodyPr/>
                    <a:lstStyle/>
                    <a:p>
                      <a:pPr algn="just">
                        <a:lnSpc>
                          <a:spcPct val="150000"/>
                        </a:lnSpc>
                        <a:spcAft>
                          <a:spcPts val="1000"/>
                        </a:spcAft>
                        <a:buNone/>
                      </a:pPr>
                      <a:r>
                        <a:rPr lang="en-IN" sz="1400" dirty="0">
                          <a:effectLst/>
                        </a:rPr>
                        <a:t>Current issue at Ashford</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Scheduling requirement</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35820739"/>
                  </a:ext>
                </a:extLst>
              </a:tr>
              <a:tr h="570835">
                <a:tc>
                  <a:txBody>
                    <a:bodyPr/>
                    <a:lstStyle/>
                    <a:p>
                      <a:pPr algn="just">
                        <a:lnSpc>
                          <a:spcPct val="150000"/>
                        </a:lnSpc>
                        <a:spcAft>
                          <a:spcPts val="1000"/>
                        </a:spcAft>
                        <a:buNone/>
                      </a:pPr>
                      <a:r>
                        <a:rPr lang="en-IN" sz="1400" dirty="0">
                          <a:effectLst/>
                        </a:rPr>
                        <a:t>Unclear rotas</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One clear visual rota</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74590973"/>
                  </a:ext>
                </a:extLst>
              </a:tr>
              <a:tr h="570835">
                <a:tc>
                  <a:txBody>
                    <a:bodyPr/>
                    <a:lstStyle/>
                    <a:p>
                      <a:pPr algn="just">
                        <a:lnSpc>
                          <a:spcPct val="150000"/>
                        </a:lnSpc>
                        <a:spcAft>
                          <a:spcPts val="1000"/>
                        </a:spcAft>
                        <a:buNone/>
                      </a:pPr>
                      <a:r>
                        <a:rPr lang="en-IN" sz="1400">
                          <a:effectLst/>
                        </a:rPr>
                        <a:t>Missed updates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Regularly updated information</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4754285"/>
                  </a:ext>
                </a:extLst>
              </a:tr>
              <a:tr h="570835">
                <a:tc>
                  <a:txBody>
                    <a:bodyPr/>
                    <a:lstStyle/>
                    <a:p>
                      <a:pPr algn="just">
                        <a:lnSpc>
                          <a:spcPct val="150000"/>
                        </a:lnSpc>
                        <a:spcAft>
                          <a:spcPts val="1000"/>
                        </a:spcAft>
                        <a:buNone/>
                      </a:pPr>
                      <a:r>
                        <a:rPr lang="en-IN" sz="1400" dirty="0">
                          <a:effectLst/>
                        </a:rPr>
                        <a:t>Staff work across locations</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Clear visit allocation</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2406407"/>
                  </a:ext>
                </a:extLst>
              </a:tr>
              <a:tr h="570835">
                <a:tc>
                  <a:txBody>
                    <a:bodyPr/>
                    <a:lstStyle/>
                    <a:p>
                      <a:pPr algn="just">
                        <a:lnSpc>
                          <a:spcPct val="150000"/>
                        </a:lnSpc>
                        <a:spcAft>
                          <a:spcPts val="1000"/>
                        </a:spcAft>
                        <a:buNone/>
                      </a:pPr>
                      <a:r>
                        <a:rPr lang="en-IN" sz="1400" dirty="0">
                          <a:effectLst/>
                        </a:rPr>
                        <a:t>Different staff roles</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a:effectLst/>
                        </a:rPr>
                        <a:t>Match staff to appropriate duties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5597955"/>
                  </a:ext>
                </a:extLst>
              </a:tr>
              <a:tr h="570835">
                <a:tc>
                  <a:txBody>
                    <a:bodyPr/>
                    <a:lstStyle/>
                    <a:p>
                      <a:pPr algn="just">
                        <a:lnSpc>
                          <a:spcPct val="150000"/>
                        </a:lnSpc>
                        <a:spcAft>
                          <a:spcPts val="1000"/>
                        </a:spcAft>
                        <a:buNone/>
                      </a:pPr>
                      <a:r>
                        <a:rPr lang="en-IN" sz="1400">
                          <a:effectLst/>
                        </a:rPr>
                        <a:t>Changing care needs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a:effectLst/>
                        </a:rPr>
                        <a:t>Flexible rota adjustments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27119026"/>
                  </a:ext>
                </a:extLst>
              </a:tr>
              <a:tr h="570835">
                <a:tc>
                  <a:txBody>
                    <a:bodyPr/>
                    <a:lstStyle/>
                    <a:p>
                      <a:pPr algn="just">
                        <a:lnSpc>
                          <a:spcPct val="150000"/>
                        </a:lnSpc>
                        <a:spcAft>
                          <a:spcPts val="1000"/>
                        </a:spcAft>
                        <a:buNone/>
                      </a:pPr>
                      <a:r>
                        <a:rPr lang="en-IN" sz="1400" dirty="0">
                          <a:effectLst/>
                        </a:rPr>
                        <a:t>Inefficient working</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Centralised and consistent planning</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34674134"/>
                  </a:ext>
                </a:extLst>
              </a:tr>
            </a:tbl>
          </a:graphicData>
        </a:graphic>
      </p:graphicFrame>
      <p:graphicFrame>
        <p:nvGraphicFramePr>
          <p:cNvPr id="9" name="Diagram 8">
            <a:extLst>
              <a:ext uri="{FF2B5EF4-FFF2-40B4-BE49-F238E27FC236}">
                <a16:creationId xmlns:a16="http://schemas.microsoft.com/office/drawing/2014/main" id="{EA445A2B-EA00-EFB4-5664-DD8DD4B067C6}"/>
              </a:ext>
            </a:extLst>
          </p:cNvPr>
          <p:cNvGraphicFramePr/>
          <p:nvPr>
            <p:extLst>
              <p:ext uri="{D42A27DB-BD31-4B8C-83A1-F6EECF244321}">
                <p14:modId xmlns:p14="http://schemas.microsoft.com/office/powerpoint/2010/main" val="1268787395"/>
              </p:ext>
            </p:extLst>
          </p:nvPr>
        </p:nvGraphicFramePr>
        <p:xfrm>
          <a:off x="6420678" y="1454727"/>
          <a:ext cx="5120158" cy="6386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E3F1107-554A-72C7-7EAF-E96D7738333C}"/>
              </a:ext>
            </a:extLst>
          </p:cNvPr>
          <p:cNvSpPr txBox="1"/>
          <p:nvPr/>
        </p:nvSpPr>
        <p:spPr>
          <a:xfrm>
            <a:off x="9535885" y="6488668"/>
            <a:ext cx="2799184" cy="369332"/>
          </a:xfrm>
          <a:prstGeom prst="rect">
            <a:avLst/>
          </a:prstGeom>
          <a:noFill/>
        </p:spPr>
        <p:txBody>
          <a:bodyPr wrap="square" rtlCol="0">
            <a:spAutoFit/>
          </a:bodyPr>
          <a:lstStyle/>
          <a:p>
            <a:pPr lvl="0"/>
            <a:r>
              <a:rPr lang="en-US" dirty="0">
                <a:solidFill>
                  <a:srgbClr val="333F70"/>
                </a:solidFill>
                <a:latin typeface="Open Sans" pitchFamily="34" charset="0"/>
                <a:ea typeface="Open Sans" pitchFamily="34" charset="-122"/>
                <a:cs typeface="Open Sans" pitchFamily="34" charset="-120"/>
              </a:rPr>
              <a:t>(2024 UWTSD Moodle)</a:t>
            </a:r>
            <a:endParaRPr lang="en-GB" dirty="0"/>
          </a:p>
        </p:txBody>
      </p:sp>
    </p:spTree>
    <p:extLst>
      <p:ext uri="{BB962C8B-B14F-4D97-AF65-F5344CB8AC3E}">
        <p14:creationId xmlns:p14="http://schemas.microsoft.com/office/powerpoint/2010/main" val="810101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58EFD-91E9-14AC-6BB9-12A2CF2E67D1}"/>
              </a:ext>
            </a:extLst>
          </p:cNvPr>
          <p:cNvSpPr>
            <a:spLocks noGrp="1"/>
          </p:cNvSpPr>
          <p:nvPr>
            <p:ph type="title"/>
          </p:nvPr>
        </p:nvSpPr>
        <p:spPr>
          <a:xfrm>
            <a:off x="110658" y="383787"/>
            <a:ext cx="10515600" cy="1288784"/>
          </a:xfrm>
        </p:spPr>
        <p:txBody>
          <a:bodyPr>
            <a:normAutofit/>
          </a:bodyPr>
          <a:lstStyle/>
          <a:p>
            <a:r>
              <a:rPr lang="en-IN" sz="4000" b="1" dirty="0"/>
              <a:t>STEP 2: MICROSOFT POWERPOINT</a:t>
            </a:r>
            <a:endParaRPr lang="en-IN" sz="4000" dirty="0"/>
          </a:p>
        </p:txBody>
      </p:sp>
      <p:graphicFrame>
        <p:nvGraphicFramePr>
          <p:cNvPr id="8" name="Content Placeholder 7">
            <a:extLst>
              <a:ext uri="{FF2B5EF4-FFF2-40B4-BE49-F238E27FC236}">
                <a16:creationId xmlns:a16="http://schemas.microsoft.com/office/drawing/2014/main" id="{02A01840-B425-B648-B986-AD64298E118A}"/>
              </a:ext>
            </a:extLst>
          </p:cNvPr>
          <p:cNvGraphicFramePr>
            <a:graphicFrameLocks noGrp="1"/>
          </p:cNvGraphicFramePr>
          <p:nvPr>
            <p:ph idx="1"/>
            <p:extLst>
              <p:ext uri="{D42A27DB-BD31-4B8C-83A1-F6EECF244321}">
                <p14:modId xmlns:p14="http://schemas.microsoft.com/office/powerpoint/2010/main" val="1193474892"/>
              </p:ext>
            </p:extLst>
          </p:nvPr>
        </p:nvGraphicFramePr>
        <p:xfrm>
          <a:off x="5486400" y="1490836"/>
          <a:ext cx="6422065" cy="5002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795FD8A4-4DC1-9F5B-A503-E24C71005E95}"/>
              </a:ext>
            </a:extLst>
          </p:cNvPr>
          <p:cNvPicPr>
            <a:picLocks noChangeAspect="1"/>
          </p:cNvPicPr>
          <p:nvPr/>
        </p:nvPicPr>
        <p:blipFill>
          <a:blip r:embed="rId8"/>
          <a:srcRect l="22386" r="9356" b="-1"/>
          <a:stretch>
            <a:fillRect/>
          </a:stretch>
        </p:blipFill>
        <p:spPr>
          <a:xfrm>
            <a:off x="0" y="1854730"/>
            <a:ext cx="5250515" cy="4473838"/>
          </a:xfrm>
          <a:prstGeom prst="rect">
            <a:avLst/>
          </a:prstGeom>
        </p:spPr>
      </p:pic>
    </p:spTree>
    <p:extLst>
      <p:ext uri="{BB962C8B-B14F-4D97-AF65-F5344CB8AC3E}">
        <p14:creationId xmlns:p14="http://schemas.microsoft.com/office/powerpoint/2010/main" val="2324187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F4DBF-7D6E-EA25-1055-0C0814DE9581}"/>
              </a:ext>
            </a:extLst>
          </p:cNvPr>
          <p:cNvSpPr>
            <a:spLocks noGrp="1"/>
          </p:cNvSpPr>
          <p:nvPr>
            <p:ph type="title"/>
          </p:nvPr>
        </p:nvSpPr>
        <p:spPr/>
        <p:txBody>
          <a:bodyPr/>
          <a:lstStyle/>
          <a:p>
            <a:r>
              <a:rPr lang="en-IN" b="1" dirty="0"/>
              <a:t>STEP 3: EXAMPLE</a:t>
            </a:r>
            <a:endParaRPr lang="en-IN" dirty="0"/>
          </a:p>
        </p:txBody>
      </p:sp>
      <p:graphicFrame>
        <p:nvGraphicFramePr>
          <p:cNvPr id="4" name="Content Placeholder 3">
            <a:extLst>
              <a:ext uri="{FF2B5EF4-FFF2-40B4-BE49-F238E27FC236}">
                <a16:creationId xmlns:a16="http://schemas.microsoft.com/office/drawing/2014/main" id="{A8F4F93D-C937-4DF3-7CC3-92321E0432E4}"/>
              </a:ext>
            </a:extLst>
          </p:cNvPr>
          <p:cNvGraphicFramePr>
            <a:graphicFrameLocks noGrp="1"/>
          </p:cNvGraphicFramePr>
          <p:nvPr>
            <p:ph idx="1"/>
            <p:extLst>
              <p:ext uri="{D42A27DB-BD31-4B8C-83A1-F6EECF244321}">
                <p14:modId xmlns:p14="http://schemas.microsoft.com/office/powerpoint/2010/main" val="2879361299"/>
              </p:ext>
            </p:extLst>
          </p:nvPr>
        </p:nvGraphicFramePr>
        <p:xfrm>
          <a:off x="6738729" y="1850955"/>
          <a:ext cx="5151785" cy="4492578"/>
        </p:xfrm>
        <a:graphic>
          <a:graphicData uri="http://schemas.openxmlformats.org/drawingml/2006/table">
            <a:tbl>
              <a:tblPr firstRow="1" firstCol="1" bandRow="1">
                <a:tableStyleId>{5C22544A-7EE6-4342-B048-85BDC9FD1C3A}</a:tableStyleId>
              </a:tblPr>
              <a:tblGrid>
                <a:gridCol w="1030357">
                  <a:extLst>
                    <a:ext uri="{9D8B030D-6E8A-4147-A177-3AD203B41FA5}">
                      <a16:colId xmlns:a16="http://schemas.microsoft.com/office/drawing/2014/main" val="732303671"/>
                    </a:ext>
                  </a:extLst>
                </a:gridCol>
                <a:gridCol w="1030357">
                  <a:extLst>
                    <a:ext uri="{9D8B030D-6E8A-4147-A177-3AD203B41FA5}">
                      <a16:colId xmlns:a16="http://schemas.microsoft.com/office/drawing/2014/main" val="2095429565"/>
                    </a:ext>
                  </a:extLst>
                </a:gridCol>
                <a:gridCol w="1030357">
                  <a:extLst>
                    <a:ext uri="{9D8B030D-6E8A-4147-A177-3AD203B41FA5}">
                      <a16:colId xmlns:a16="http://schemas.microsoft.com/office/drawing/2014/main" val="297846930"/>
                    </a:ext>
                  </a:extLst>
                </a:gridCol>
                <a:gridCol w="1030357">
                  <a:extLst>
                    <a:ext uri="{9D8B030D-6E8A-4147-A177-3AD203B41FA5}">
                      <a16:colId xmlns:a16="http://schemas.microsoft.com/office/drawing/2014/main" val="1435633625"/>
                    </a:ext>
                  </a:extLst>
                </a:gridCol>
                <a:gridCol w="1030357">
                  <a:extLst>
                    <a:ext uri="{9D8B030D-6E8A-4147-A177-3AD203B41FA5}">
                      <a16:colId xmlns:a16="http://schemas.microsoft.com/office/drawing/2014/main" val="656842870"/>
                    </a:ext>
                  </a:extLst>
                </a:gridCol>
              </a:tblGrid>
              <a:tr h="640666">
                <a:tc>
                  <a:txBody>
                    <a:bodyPr/>
                    <a:lstStyle/>
                    <a:p>
                      <a:pPr algn="just">
                        <a:lnSpc>
                          <a:spcPct val="150000"/>
                        </a:lnSpc>
                        <a:spcAft>
                          <a:spcPts val="1000"/>
                        </a:spcAft>
                        <a:buNone/>
                      </a:pPr>
                      <a:r>
                        <a:rPr lang="en-IN" sz="1600">
                          <a:effectLst/>
                        </a:rPr>
                        <a:t>Staff</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Role</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Time</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Location</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Activity</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47580756"/>
                  </a:ext>
                </a:extLst>
              </a:tr>
              <a:tr h="664292">
                <a:tc>
                  <a:txBody>
                    <a:bodyPr/>
                    <a:lstStyle/>
                    <a:p>
                      <a:pPr algn="just">
                        <a:lnSpc>
                          <a:spcPct val="150000"/>
                        </a:lnSpc>
                        <a:spcAft>
                          <a:spcPts val="1000"/>
                        </a:spcAft>
                        <a:buNone/>
                      </a:pPr>
                      <a:r>
                        <a:rPr lang="en-IN" sz="1600">
                          <a:effectLst/>
                        </a:rPr>
                        <a:t>Staff A</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Support Worker</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08:00–10:00</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Home A</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Morning support</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09203620"/>
                  </a:ext>
                </a:extLst>
              </a:tr>
              <a:tr h="664292">
                <a:tc>
                  <a:txBody>
                    <a:bodyPr/>
                    <a:lstStyle/>
                    <a:p>
                      <a:pPr algn="just">
                        <a:lnSpc>
                          <a:spcPct val="150000"/>
                        </a:lnSpc>
                        <a:spcAft>
                          <a:spcPts val="1000"/>
                        </a:spcAft>
                        <a:buNone/>
                      </a:pPr>
                      <a:r>
                        <a:rPr lang="en-IN" sz="1600" dirty="0">
                          <a:effectLst/>
                        </a:rPr>
                        <a:t>Staff B</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Nurse</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10:00–11:00</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Home B</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Medication support</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37184383"/>
                  </a:ext>
                </a:extLst>
              </a:tr>
              <a:tr h="1015815">
                <a:tc>
                  <a:txBody>
                    <a:bodyPr/>
                    <a:lstStyle/>
                    <a:p>
                      <a:pPr algn="just">
                        <a:lnSpc>
                          <a:spcPct val="150000"/>
                        </a:lnSpc>
                        <a:spcAft>
                          <a:spcPts val="1000"/>
                        </a:spcAft>
                        <a:buNone/>
                      </a:pPr>
                      <a:r>
                        <a:rPr lang="en-IN" sz="1600" dirty="0">
                          <a:effectLst/>
                        </a:rPr>
                        <a:t>Staff C</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Senior Care Worker</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11:00–13:00</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Supported Living</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Wellbeing check</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99415616"/>
                  </a:ext>
                </a:extLst>
              </a:tr>
              <a:tr h="1015815">
                <a:tc>
                  <a:txBody>
                    <a:bodyPr/>
                    <a:lstStyle/>
                    <a:p>
                      <a:pPr algn="just">
                        <a:lnSpc>
                          <a:spcPct val="150000"/>
                        </a:lnSpc>
                        <a:spcAft>
                          <a:spcPts val="1000"/>
                        </a:spcAft>
                        <a:buNone/>
                      </a:pPr>
                      <a:r>
                        <a:rPr lang="en-IN" sz="1600" dirty="0">
                          <a:effectLst/>
                        </a:rPr>
                        <a:t>Staff D</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Support Worker</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14:00–16:00</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Home C</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Appointment support</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51158085"/>
                  </a:ext>
                </a:extLst>
              </a:tr>
            </a:tbl>
          </a:graphicData>
        </a:graphic>
      </p:graphicFrame>
      <p:sp>
        <p:nvSpPr>
          <p:cNvPr id="6" name="TextBox 5">
            <a:extLst>
              <a:ext uri="{FF2B5EF4-FFF2-40B4-BE49-F238E27FC236}">
                <a16:creationId xmlns:a16="http://schemas.microsoft.com/office/drawing/2014/main" id="{2009149A-6892-D5EB-7D30-B96F81E70731}"/>
              </a:ext>
            </a:extLst>
          </p:cNvPr>
          <p:cNvSpPr txBox="1"/>
          <p:nvPr/>
        </p:nvSpPr>
        <p:spPr>
          <a:xfrm>
            <a:off x="6738729" y="1446182"/>
            <a:ext cx="5151785" cy="369332"/>
          </a:xfrm>
          <a:prstGeom prst="rect">
            <a:avLst/>
          </a:prstGeom>
          <a:solidFill>
            <a:schemeClr val="bg2">
              <a:lumMod val="75000"/>
              <a:lumOff val="25000"/>
            </a:schemeClr>
          </a:solidFill>
        </p:spPr>
        <p:txBody>
          <a:bodyPr wrap="square">
            <a:spAutoFit/>
          </a:bodyPr>
          <a:lstStyle/>
          <a:p>
            <a:pPr algn="just">
              <a:lnSpc>
                <a:spcPct val="100000"/>
              </a:lnSpc>
              <a:spcAft>
                <a:spcPts val="1000"/>
              </a:spcAft>
              <a:buNone/>
            </a:pPr>
            <a:r>
              <a:rPr lang="en-IN" sz="1800" b="1" dirty="0">
                <a:effectLst/>
                <a:latin typeface="+mn-lt"/>
                <a:ea typeface="Calibri" panose="020F0502020204030204" pitchFamily="34" charset="0"/>
                <a:cs typeface="Arial" panose="020B0604020202020204" pitchFamily="34" charset="0"/>
              </a:rPr>
              <a:t>Example Ashford rota</a:t>
            </a:r>
            <a:endParaRPr lang="en-IN" sz="1200" dirty="0">
              <a:effectLst/>
              <a:latin typeface="Times New Roman" panose="02020603050405020304" pitchFamily="18" charset="0"/>
              <a:ea typeface="Calibri" panose="020F0502020204030204" pitchFamily="34" charset="0"/>
              <a:cs typeface="Arial" panose="020B0604020202020204" pitchFamily="34" charset="0"/>
            </a:endParaRPr>
          </a:p>
        </p:txBody>
      </p:sp>
      <p:graphicFrame>
        <p:nvGraphicFramePr>
          <p:cNvPr id="10" name="TextBox 7">
            <a:extLst>
              <a:ext uri="{FF2B5EF4-FFF2-40B4-BE49-F238E27FC236}">
                <a16:creationId xmlns:a16="http://schemas.microsoft.com/office/drawing/2014/main" id="{DD421033-0932-B339-0986-F8631E4C0F86}"/>
              </a:ext>
            </a:extLst>
          </p:cNvPr>
          <p:cNvGraphicFramePr/>
          <p:nvPr>
            <p:extLst>
              <p:ext uri="{D42A27DB-BD31-4B8C-83A1-F6EECF244321}">
                <p14:modId xmlns:p14="http://schemas.microsoft.com/office/powerpoint/2010/main" val="1489879552"/>
              </p:ext>
            </p:extLst>
          </p:nvPr>
        </p:nvGraphicFramePr>
        <p:xfrm>
          <a:off x="301486" y="1446182"/>
          <a:ext cx="6178828" cy="4221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BA239BE-A0B5-6187-CF06-1A50A181CC94}"/>
              </a:ext>
            </a:extLst>
          </p:cNvPr>
          <p:cNvSpPr txBox="1"/>
          <p:nvPr/>
        </p:nvSpPr>
        <p:spPr>
          <a:xfrm>
            <a:off x="10224796" y="6461468"/>
            <a:ext cx="2258008" cy="369332"/>
          </a:xfrm>
          <a:prstGeom prst="rect">
            <a:avLst/>
          </a:prstGeom>
          <a:noFill/>
        </p:spPr>
        <p:txBody>
          <a:bodyPr wrap="square" rtlCol="0">
            <a:spAutoFit/>
          </a:bodyPr>
          <a:lstStyle/>
          <a:p>
            <a:pPr lvl="0"/>
            <a:r>
              <a:rPr lang="en-IN" dirty="0"/>
              <a:t>Microsoft (2026) </a:t>
            </a:r>
            <a:endParaRPr lang="en-GB" dirty="0"/>
          </a:p>
        </p:txBody>
      </p:sp>
    </p:spTree>
    <p:extLst>
      <p:ext uri="{BB962C8B-B14F-4D97-AF65-F5344CB8AC3E}">
        <p14:creationId xmlns:p14="http://schemas.microsoft.com/office/powerpoint/2010/main" val="4089240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B8EB-BD61-C85D-8D4E-2858BA6EE4FD}"/>
              </a:ext>
            </a:extLst>
          </p:cNvPr>
          <p:cNvSpPr>
            <a:spLocks noGrp="1"/>
          </p:cNvSpPr>
          <p:nvPr>
            <p:ph type="title"/>
          </p:nvPr>
        </p:nvSpPr>
        <p:spPr>
          <a:xfrm>
            <a:off x="838200" y="114190"/>
            <a:ext cx="10515600" cy="1133693"/>
          </a:xfrm>
        </p:spPr>
        <p:txBody>
          <a:bodyPr>
            <a:normAutofit/>
          </a:bodyPr>
          <a:lstStyle/>
          <a:p>
            <a:r>
              <a:rPr lang="en-IN" sz="5200" b="1" dirty="0"/>
              <a:t>REFERENCES</a:t>
            </a:r>
            <a:endParaRPr lang="en-IN" sz="5200" dirty="0"/>
          </a:p>
        </p:txBody>
      </p:sp>
      <p:graphicFrame>
        <p:nvGraphicFramePr>
          <p:cNvPr id="4" name="Content Placeholder 3">
            <a:extLst>
              <a:ext uri="{FF2B5EF4-FFF2-40B4-BE49-F238E27FC236}">
                <a16:creationId xmlns:a16="http://schemas.microsoft.com/office/drawing/2014/main" id="{33845D77-FE61-76E0-A80D-68140B15FD09}"/>
              </a:ext>
            </a:extLst>
          </p:cNvPr>
          <p:cNvGraphicFramePr>
            <a:graphicFrameLocks noGrp="1"/>
          </p:cNvGraphicFramePr>
          <p:nvPr>
            <p:ph idx="1"/>
            <p:extLst>
              <p:ext uri="{D42A27DB-BD31-4B8C-83A1-F6EECF244321}">
                <p14:modId xmlns:p14="http://schemas.microsoft.com/office/powerpoint/2010/main" val="522130167"/>
              </p:ext>
            </p:extLst>
          </p:nvPr>
        </p:nvGraphicFramePr>
        <p:xfrm>
          <a:off x="838200" y="1247883"/>
          <a:ext cx="10515600" cy="5663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3642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659434"/>
            <a:ext cx="6296860" cy="295324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Ashford Community Care Service: Microsoft 365 Digital Tool Recommendation</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1"/>
          <p:cNvSpPr/>
          <p:nvPr/>
        </p:nvSpPr>
        <p:spPr>
          <a:xfrm>
            <a:off x="5233360" y="4896148"/>
            <a:ext cx="6906444" cy="302419"/>
          </a:xfrm>
          <a:prstGeom prst="rect">
            <a:avLst/>
          </a:prstGeom>
          <a:noFill/>
          <a:ln/>
        </p:spPr>
        <p:txBody>
          <a:bodyPr wrap="none" lIns="0" tIns="0" rIns="0" bIns="0" rtlCol="0" anchor="t"/>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Staff Scheduling, Rotas &amp; Visits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3C4AA72-189E-82DF-D38B-52470D09EAA5}"/>
              </a:ext>
            </a:extLst>
          </p:cNvPr>
          <p:cNvSpPr txBox="1"/>
          <p:nvPr/>
        </p:nvSpPr>
        <p:spPr>
          <a:xfrm>
            <a:off x="5162729" y="6111551"/>
            <a:ext cx="321906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Presented &amp; Prepared by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Athar Ali Khan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529233"/>
            <a:ext cx="6296860" cy="1121172"/>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9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The Workplace Task: Staff Scheduling, Rotas &amp; Visits</a:t>
            </a:r>
            <a:endParaRPr kumimoji="0" lang="en-US" sz="2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1650405"/>
            <a:ext cx="6296860" cy="1079599"/>
          </a:xfrm>
          <a:prstGeom prst="rect">
            <a:avLst/>
          </a:prstGeom>
        </p:spPr>
      </p:pic>
      <p:sp>
        <p:nvSpPr>
          <p:cNvPr id="5" name="Text 1"/>
          <p:cNvSpPr/>
          <p:nvPr/>
        </p:nvSpPr>
        <p:spPr>
          <a:xfrm>
            <a:off x="5479218" y="1820069"/>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Context</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2"/>
          <p:cNvSpPr/>
          <p:nvPr/>
        </p:nvSpPr>
        <p:spPr>
          <a:xfrm>
            <a:off x="5479218" y="212734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Ashford Community Care Service supports adults with physical disabilities across home settings, supported living, and the main office.</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2849959"/>
            <a:ext cx="6296860" cy="1079599"/>
          </a:xfrm>
          <a:prstGeom prst="rect">
            <a:avLst/>
          </a:prstGeom>
        </p:spPr>
      </p:pic>
      <p:sp>
        <p:nvSpPr>
          <p:cNvPr id="8" name="Text 3"/>
          <p:cNvSpPr/>
          <p:nvPr/>
        </p:nvSpPr>
        <p:spPr>
          <a:xfrm>
            <a:off x="5479218" y="301962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Current Problems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4"/>
          <p:cNvSpPr/>
          <p:nvPr/>
        </p:nvSpPr>
        <p:spPr>
          <a:xfrm>
            <a:off x="5479218" y="3326904"/>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Unclear rotas, missed visit updates, duplicated scheduling work, and inconsistent records across the team.</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4049514"/>
            <a:ext cx="6296860" cy="1079599"/>
          </a:xfrm>
          <a:prstGeom prst="rect">
            <a:avLst/>
          </a:prstGeom>
        </p:spPr>
      </p:pic>
      <p:sp>
        <p:nvSpPr>
          <p:cNvPr id="11" name="Text 5"/>
          <p:cNvSpPr/>
          <p:nvPr/>
        </p:nvSpPr>
        <p:spPr>
          <a:xfrm>
            <a:off x="5479218" y="4219178"/>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Who Is Affected</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6"/>
          <p:cNvSpPr/>
          <p:nvPr/>
        </p:nvSpPr>
        <p:spPr>
          <a:xfrm>
            <a:off x="5479218" y="452645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Support workers, senior care workers, nurses, care coordinators, and administrative staff all rely on accurate, up-to-date scheduling.</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5249069"/>
            <a:ext cx="6296860" cy="1079599"/>
          </a:xfrm>
          <a:prstGeom prst="rect">
            <a:avLst/>
          </a:prstGeom>
        </p:spPr>
      </p:pic>
      <p:sp>
        <p:nvSpPr>
          <p:cNvPr id="14" name="Text 7"/>
          <p:cNvSpPr/>
          <p:nvPr/>
        </p:nvSpPr>
        <p:spPr>
          <a:xfrm>
            <a:off x="5479218" y="541873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Why It Matters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8"/>
          <p:cNvSpPr/>
          <p:nvPr/>
        </p:nvSpPr>
        <p:spPr>
          <a:xfrm>
            <a:off x="5479218" y="5726013"/>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Scheduling errors in a care setting can directly impact service user safety and wellbeing.</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38076"/>
            <a:ext cx="10868745" cy="507603"/>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1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Our Recommendation: Microsoft OneDrive</a:t>
            </a:r>
            <a:endParaRPr kumimoji="0" lang="en-US" sz="3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r:embed="rId3"/>
          <a:stretch>
            <a:fillRect/>
          </a:stretch>
        </p:blipFill>
        <p:spPr>
          <a:xfrm>
            <a:off x="661475" y="1825030"/>
            <a:ext cx="6925990" cy="3924796"/>
          </a:xfrm>
          <a:prstGeom prst="rect">
            <a:avLst/>
          </a:prstGeom>
        </p:spPr>
      </p:pic>
      <p:sp>
        <p:nvSpPr>
          <p:cNvPr id="4" name="Text 1"/>
          <p:cNvSpPr/>
          <p:nvPr/>
        </p:nvSpPr>
        <p:spPr>
          <a:xfrm>
            <a:off x="7990084" y="1494532"/>
            <a:ext cx="3546485" cy="2538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Tool Selected</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2"/>
          <p:cNvSpPr/>
          <p:nvPr/>
        </p:nvSpPr>
        <p:spPr>
          <a:xfrm>
            <a:off x="7990084" y="1887835"/>
            <a:ext cx="3546485" cy="72479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4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333F70"/>
                </a:solidFill>
                <a:effectLst/>
                <a:uLnTx/>
                <a:uFillTx/>
                <a:latin typeface="Open Sans Bold" pitchFamily="34" charset="0"/>
                <a:ea typeface="Open Sans Bold" pitchFamily="34" charset="-122"/>
                <a:cs typeface="Open Sans Bold" pitchFamily="34" charset="-120"/>
              </a:rPr>
              <a:t>Microsoft OneDrive</a:t>
            </a:r>
            <a:r>
              <a:rPr kumimoji="0" lang="en-US" sz="12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 cloud-based file storage and sharing, fully integrated within Microsoft 365.</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3"/>
          <p:cNvSpPr/>
          <p:nvPr/>
        </p:nvSpPr>
        <p:spPr>
          <a:xfrm>
            <a:off x="7990084" y="2752130"/>
            <a:ext cx="3546485" cy="2538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How It Works</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7990084" y="3145433"/>
            <a:ext cx="3546485" cy="144958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4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Rota spreadsheets and visit schedules stored in OneDrive can be accessed and edited in real time by all authorised staff, from any device. Staff working in service users' homes can check their rota on a mobile device without needing to return to the office.</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p:nvPr/>
        </p:nvSpPr>
        <p:spPr>
          <a:xfrm>
            <a:off x="7990084" y="4734520"/>
            <a:ext cx="3546485" cy="2538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Key Advantage</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6"/>
          <p:cNvSpPr/>
          <p:nvPr/>
        </p:nvSpPr>
        <p:spPr>
          <a:xfrm>
            <a:off x="7990084" y="5127823"/>
            <a:ext cx="3546485" cy="9663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4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Eliminates paper rotas and emailed spreadsheet versions that quickly become out of date — all staff always see the latest information (Meyer, 2025).</a:t>
            </a:r>
            <a:endParaRPr kumimoji="0" lang="en-US" sz="12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1562100"/>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Why OneDrive Fits Ashford's Needs</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661475" y="2530773"/>
            <a:ext cx="3496877" cy="2765127"/>
          </a:xfrm>
          <a:prstGeom prst="roundRect">
            <a:avLst>
              <a:gd name="adj" fmla="val 2871"/>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856832" y="2726134"/>
            <a:ext cx="567021" cy="567035"/>
          </a:xfrm>
          <a:prstGeom prst="ellipse">
            <a:avLst/>
          </a:prstGeom>
          <a:solidFill>
            <a:srgbClr val="26A68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12800" y="2882007"/>
            <a:ext cx="255085" cy="255091"/>
          </a:xfrm>
          <a:prstGeom prst="rect">
            <a:avLst/>
          </a:prstGeom>
        </p:spPr>
      </p:pic>
      <p:sp>
        <p:nvSpPr>
          <p:cNvPr id="6" name="Text 3"/>
          <p:cNvSpPr/>
          <p:nvPr/>
        </p:nvSpPr>
        <p:spPr>
          <a:xfrm>
            <a:off x="856832" y="3482181"/>
            <a:ext cx="3106164"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Centralised Access</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856832" y="3890863"/>
            <a:ext cx="3106164" cy="12096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One shared rota file replaces multiple versions — all staff see the same, current schedule at all times (Meyer, 2025).</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5"/>
          <p:cNvSpPr/>
          <p:nvPr/>
        </p:nvSpPr>
        <p:spPr>
          <a:xfrm>
            <a:off x="4347359" y="2530773"/>
            <a:ext cx="3496877" cy="2765127"/>
          </a:xfrm>
          <a:prstGeom prst="roundRect">
            <a:avLst>
              <a:gd name="adj" fmla="val 2871"/>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Shape 6"/>
          <p:cNvSpPr/>
          <p:nvPr/>
        </p:nvSpPr>
        <p:spPr>
          <a:xfrm>
            <a:off x="4542716" y="2726134"/>
            <a:ext cx="567021" cy="567035"/>
          </a:xfrm>
          <a:prstGeom prst="ellipse">
            <a:avLst/>
          </a:prstGeom>
          <a:solidFill>
            <a:srgbClr val="26A68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98684" y="2882007"/>
            <a:ext cx="255085" cy="255091"/>
          </a:xfrm>
          <a:prstGeom prst="rect">
            <a:avLst/>
          </a:prstGeom>
        </p:spPr>
      </p:pic>
      <p:sp>
        <p:nvSpPr>
          <p:cNvPr id="11" name="Text 7"/>
          <p:cNvSpPr/>
          <p:nvPr/>
        </p:nvSpPr>
        <p:spPr>
          <a:xfrm>
            <a:off x="4542716" y="3482181"/>
            <a:ext cx="3106164"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Already Available</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8"/>
          <p:cNvSpPr/>
          <p:nvPr/>
        </p:nvSpPr>
        <p:spPr>
          <a:xfrm>
            <a:off x="4542716" y="3890863"/>
            <a:ext cx="3106164" cy="90725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Ashford already uses Microsoft 365 — OneDrive requires no additional cost or new software to deploy.</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9"/>
          <p:cNvSpPr/>
          <p:nvPr/>
        </p:nvSpPr>
        <p:spPr>
          <a:xfrm>
            <a:off x="8033244" y="2530773"/>
            <a:ext cx="3496877" cy="2765127"/>
          </a:xfrm>
          <a:prstGeom prst="roundRect">
            <a:avLst>
              <a:gd name="adj" fmla="val 2871"/>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0"/>
          <p:cNvSpPr/>
          <p:nvPr/>
        </p:nvSpPr>
        <p:spPr>
          <a:xfrm>
            <a:off x="8228600" y="2726134"/>
            <a:ext cx="567021" cy="567035"/>
          </a:xfrm>
          <a:prstGeom prst="ellipse">
            <a:avLst/>
          </a:prstGeom>
          <a:solidFill>
            <a:srgbClr val="26A68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84568" y="2882007"/>
            <a:ext cx="255085" cy="255091"/>
          </a:xfrm>
          <a:prstGeom prst="rect">
            <a:avLst/>
          </a:prstGeom>
        </p:spPr>
      </p:pic>
      <p:sp>
        <p:nvSpPr>
          <p:cNvPr id="16" name="Text 11"/>
          <p:cNvSpPr/>
          <p:nvPr/>
        </p:nvSpPr>
        <p:spPr>
          <a:xfrm>
            <a:off x="8228600" y="3482181"/>
            <a:ext cx="3106164"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Secure Permissions</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2"/>
          <p:cNvSpPr/>
          <p:nvPr/>
        </p:nvSpPr>
        <p:spPr>
          <a:xfrm>
            <a:off x="8228600" y="3890863"/>
            <a:ext cx="3106164" cy="12096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Role-based access ensures only authorised staff can view or edit scheduling documents, protecting sensitive information.</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36674"/>
            <a:ext cx="10868745" cy="1162844"/>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6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Implementation Plan &amp; Expected Benefits</a:t>
            </a:r>
            <a:endParaRPr kumimoji="0" lang="en-US" sz="3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r:embed="rId3"/>
          <a:stretch>
            <a:fillRect/>
          </a:stretch>
        </p:blipFill>
        <p:spPr>
          <a:xfrm>
            <a:off x="1536959" y="2617986"/>
            <a:ext cx="5154781" cy="3059410"/>
          </a:xfrm>
          <a:prstGeom prst="rect">
            <a:avLst/>
          </a:prstGeom>
        </p:spPr>
      </p:pic>
      <p:sp>
        <p:nvSpPr>
          <p:cNvPr id="4" name="Text 1"/>
          <p:cNvSpPr/>
          <p:nvPr/>
        </p:nvSpPr>
        <p:spPr>
          <a:xfrm>
            <a:off x="5124750" y="4844328"/>
            <a:ext cx="1281342" cy="493680"/>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Staff Training</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2"/>
          <p:cNvSpPr/>
          <p:nvPr/>
        </p:nvSpPr>
        <p:spPr>
          <a:xfrm>
            <a:off x="3509907" y="4720909"/>
            <a:ext cx="1281342" cy="740520"/>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Set Permissions</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3"/>
          <p:cNvSpPr/>
          <p:nvPr/>
        </p:nvSpPr>
        <p:spPr>
          <a:xfrm>
            <a:off x="1868736" y="4844328"/>
            <a:ext cx="1281342" cy="493680"/>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Create OneDrive</a:t>
            </a:r>
            <a:endParaRPr kumimoji="0" lang="en-US" sz="15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8027489" y="2157413"/>
            <a:ext cx="3509081" cy="290711"/>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Expected Outcomes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2663279"/>
            <a:ext cx="279095" cy="279102"/>
          </a:xfrm>
          <a:prstGeom prst="rect">
            <a:avLst/>
          </a:prstGeom>
        </p:spPr>
      </p:pic>
      <p:sp>
        <p:nvSpPr>
          <p:cNvPr id="9" name="Text 5"/>
          <p:cNvSpPr/>
          <p:nvPr/>
        </p:nvSpPr>
        <p:spPr>
          <a:xfrm>
            <a:off x="8632113" y="2654102"/>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Fewer missed visits and reduced scheduling errors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3620145"/>
            <a:ext cx="279095" cy="279102"/>
          </a:xfrm>
          <a:prstGeom prst="rect">
            <a:avLst/>
          </a:prstGeom>
        </p:spPr>
      </p:pic>
      <p:sp>
        <p:nvSpPr>
          <p:cNvPr id="11" name="Text 6"/>
          <p:cNvSpPr/>
          <p:nvPr/>
        </p:nvSpPr>
        <p:spPr>
          <a:xfrm>
            <a:off x="8632113" y="3610967"/>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Reduced duplicated administrative work</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4577011"/>
            <a:ext cx="279095" cy="279102"/>
          </a:xfrm>
          <a:prstGeom prst="rect">
            <a:avLst/>
          </a:prstGeom>
        </p:spPr>
      </p:pic>
      <p:sp>
        <p:nvSpPr>
          <p:cNvPr id="13" name="Text 7"/>
          <p:cNvSpPr/>
          <p:nvPr/>
        </p:nvSpPr>
        <p:spPr>
          <a:xfrm>
            <a:off x="8632113" y="4567833"/>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Clearer accountability across all staff roles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4"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5533876"/>
            <a:ext cx="279095" cy="279102"/>
          </a:xfrm>
          <a:prstGeom prst="rect">
            <a:avLst/>
          </a:prstGeom>
        </p:spPr>
      </p:pic>
      <p:sp>
        <p:nvSpPr>
          <p:cNvPr id="15" name="Text 8"/>
          <p:cNvSpPr/>
          <p:nvPr/>
        </p:nvSpPr>
        <p:spPr>
          <a:xfrm>
            <a:off x="8632113" y="5524698"/>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Improved team communication across all care settings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1477466"/>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References</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661475" y="2446139"/>
            <a:ext cx="11478330" cy="302419"/>
          </a:xfrm>
          <a:prstGeom prst="rect">
            <a:avLst/>
          </a:prstGeom>
          <a:noFill/>
          <a:ln/>
        </p:spPr>
        <p:txBody>
          <a:bodyPr wrap="none" lIns="0" tIns="0" rIns="0" bIns="0" rtlCol="0" anchor="t"/>
          <a:lstStyle/>
          <a:p>
            <a:pPr marL="0" marR="0" lvl="0" indent="0" algn="l" defTabSz="914400" rtl="0" eaLnBrk="1" fontAlgn="auto" latinLnBrk="0" hangingPunct="1">
              <a:lnSpc>
                <a:spcPct val="133000"/>
              </a:lnSpc>
              <a:spcBef>
                <a:spcPts val="0"/>
              </a:spcBef>
              <a:spcAft>
                <a:spcPts val="0"/>
              </a:spcAft>
              <a:buClrTx/>
              <a:buSzTx/>
              <a:buFontTx/>
              <a:buNone/>
              <a:tabLst/>
              <a:defRPr/>
            </a:pP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2935784"/>
            <a:ext cx="3490825" cy="2470150"/>
          </a:xfrm>
          <a:prstGeom prst="rect">
            <a:avLst/>
          </a:prstGeom>
        </p:spPr>
      </p:pic>
      <p:sp>
        <p:nvSpPr>
          <p:cNvPr id="5" name="Text 2"/>
          <p:cNvSpPr/>
          <p:nvPr/>
        </p:nvSpPr>
        <p:spPr>
          <a:xfrm>
            <a:off x="901281" y="2961184"/>
            <a:ext cx="3225620" cy="24193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Meyer, E. (2025) </a:t>
            </a:r>
            <a:r>
              <a:rPr kumimoji="0" lang="en-US" sz="1450" b="0" i="1"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Bridge the gap between office and field: SharePoint for home care success.</a:t>
            </a: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Available at: https://www.myresourcepartners.com/2025/07/07/bridge-the-gap-between-office-and-field-sharepoint-for-home-care-success/ </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37735" y="2935784"/>
            <a:ext cx="3490825" cy="2470150"/>
          </a:xfrm>
          <a:prstGeom prst="rect">
            <a:avLst/>
          </a:prstGeom>
        </p:spPr>
      </p:pic>
      <p:sp>
        <p:nvSpPr>
          <p:cNvPr id="7" name="Text 3"/>
          <p:cNvSpPr/>
          <p:nvPr/>
        </p:nvSpPr>
        <p:spPr>
          <a:xfrm>
            <a:off x="4602940" y="2961184"/>
            <a:ext cx="3225620" cy="211693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Microsoft (</a:t>
            </a:r>
            <a:r>
              <a:rPr lang="en-US" sz="1450" dirty="0">
                <a:solidFill>
                  <a:srgbClr val="333F70"/>
                </a:solidFill>
                <a:latin typeface="Open Sans" pitchFamily="34" charset="0"/>
                <a:ea typeface="Open Sans" pitchFamily="34" charset="-122"/>
                <a:cs typeface="Open Sans" pitchFamily="34" charset="-120"/>
              </a:rPr>
              <a:t>2026</a:t>
            </a: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a:t>
            </a:r>
            <a:r>
              <a:rPr kumimoji="0" lang="en-US" sz="1450" b="0" i="1"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Shift management and staff scheduling.</a:t>
            </a: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Available at: https://www.microsoft.com/en-us/microsoft-teams/staff-scheduling-shift-management/ </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9395" y="2935784"/>
            <a:ext cx="3490825" cy="2470150"/>
          </a:xfrm>
          <a:prstGeom prst="rect">
            <a:avLst/>
          </a:prstGeom>
        </p:spPr>
      </p:pic>
      <p:sp>
        <p:nvSpPr>
          <p:cNvPr id="9" name="Text 4"/>
          <p:cNvSpPr/>
          <p:nvPr/>
        </p:nvSpPr>
        <p:spPr>
          <a:xfrm>
            <a:off x="8304600" y="2961184"/>
            <a:ext cx="3225620" cy="24193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Ashford Community Care Service Case Study (2024) </a:t>
            </a:r>
            <a:r>
              <a:rPr kumimoji="0" lang="en-US" sz="1450" b="0" i="1"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Ashford Community Care Service: Case Study Brief.</a:t>
            </a: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UWTSD Moodle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7619809" y="0"/>
            <a:ext cx="4571886" cy="6858000"/>
          </a:xfrm>
          <a:prstGeom prst="rect">
            <a:avLst/>
          </a:prstGeom>
          <a:solidFill>
            <a:srgbClr val="D6F5EE"/>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r:embed="rId3"/>
          <a:stretch>
            <a:fillRect/>
          </a:stretch>
        </p:blipFill>
        <p:spPr>
          <a:xfrm>
            <a:off x="7714263" y="506909"/>
            <a:ext cx="4382879" cy="5844084"/>
          </a:xfrm>
          <a:prstGeom prst="rect">
            <a:avLst/>
          </a:prstGeom>
        </p:spPr>
      </p:pic>
      <p:sp>
        <p:nvSpPr>
          <p:cNvPr id="4" name="Text 1"/>
          <p:cNvSpPr/>
          <p:nvPr/>
        </p:nvSpPr>
        <p:spPr>
          <a:xfrm>
            <a:off x="661475" y="1704876"/>
            <a:ext cx="6296860" cy="2362597"/>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Ashford Community Care Service: Digital Tools Recommendation</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2"/>
          <p:cNvSpPr/>
          <p:nvPr/>
        </p:nvSpPr>
        <p:spPr>
          <a:xfrm>
            <a:off x="661475" y="4350941"/>
            <a:ext cx="6906444" cy="302419"/>
          </a:xfrm>
          <a:prstGeom prst="rect">
            <a:avLst/>
          </a:prstGeom>
          <a:noFill/>
          <a:ln/>
        </p:spPr>
        <p:txBody>
          <a:bodyPr wrap="none" lIns="0" tIns="0" rIns="0" bIns="0" rtlCol="0" anchor="t"/>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Improving Staff Scheduling, Rotas &amp; Visits Using Microsoft Teams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774879" y="4922639"/>
            <a:ext cx="2679236" cy="173831"/>
          </a:xfrm>
          <a:prstGeom prst="rect">
            <a:avLst/>
          </a:prstGeom>
          <a:noFill/>
          <a:ln/>
        </p:spPr>
        <p:txBody>
          <a:bodyPr wrap="none" lIns="0" tIns="0" rIns="0" bIns="0" rtlCol="0" anchor="t"/>
          <a:lstStyle/>
          <a:p>
            <a:pPr marL="0" marR="0" lvl="0" indent="0" algn="l" defTabSz="914400" rtl="0" eaLnBrk="1" fontAlgn="auto" latinLnBrk="0" hangingPunct="1">
              <a:lnSpc>
                <a:spcPct val="96000"/>
              </a:lnSpc>
              <a:spcBef>
                <a:spcPts val="0"/>
              </a:spcBef>
              <a:spcAft>
                <a:spcPts val="0"/>
              </a:spcAft>
              <a:buClrTx/>
              <a:buSzTx/>
              <a:buFontTx/>
              <a:buNone/>
              <a:tabLst/>
              <a:defRPr/>
            </a:pP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A4E43673-4F73-1C24-6A0D-7C76E976BE36}"/>
              </a:ext>
            </a:extLst>
          </p:cNvPr>
          <p:cNvSpPr txBox="1"/>
          <p:nvPr/>
        </p:nvSpPr>
        <p:spPr>
          <a:xfrm>
            <a:off x="4795935" y="6169562"/>
            <a:ext cx="3760237" cy="646331"/>
          </a:xfrm>
          <a:prstGeom prst="rect">
            <a:avLst/>
          </a:prstGeom>
          <a:noFill/>
        </p:spPr>
        <p:txBody>
          <a:bodyPr wrap="square" rtlCol="0">
            <a:spAutoFit/>
          </a:bodyPr>
          <a:lstStyle/>
          <a:p>
            <a:r>
              <a:rPr lang="en-GB" b="1" dirty="0"/>
              <a:t>Presented &amp; Prepared by </a:t>
            </a:r>
          </a:p>
          <a:p>
            <a:r>
              <a:rPr lang="en-GB" b="1" dirty="0"/>
              <a:t>Ismail Shaikh</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571886" cy="6858000"/>
          </a:xfrm>
          <a:prstGeom prst="rect">
            <a:avLst/>
          </a:prstGeom>
          <a:solidFill>
            <a:srgbClr val="D6F5EE"/>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r:embed="rId3"/>
          <a:stretch>
            <a:fillRect/>
          </a:stretch>
        </p:blipFill>
        <p:spPr>
          <a:xfrm>
            <a:off x="73817" y="479425"/>
            <a:ext cx="4424252" cy="5899150"/>
          </a:xfrm>
          <a:prstGeom prst="rect">
            <a:avLst/>
          </a:prstGeom>
        </p:spPr>
      </p:pic>
      <p:sp>
        <p:nvSpPr>
          <p:cNvPr id="4" name="Text 1"/>
          <p:cNvSpPr/>
          <p:nvPr/>
        </p:nvSpPr>
        <p:spPr>
          <a:xfrm>
            <a:off x="5233360" y="676771"/>
            <a:ext cx="6296860" cy="92293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About Ashford Community Care Service</a:t>
            </a:r>
            <a:endPar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2"/>
          <p:cNvSpPr/>
          <p:nvPr/>
        </p:nvSpPr>
        <p:spPr>
          <a:xfrm>
            <a:off x="5233360" y="1888034"/>
            <a:ext cx="2968352"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Who They Support</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3"/>
          <p:cNvSpPr/>
          <p:nvPr/>
        </p:nvSpPr>
        <p:spPr>
          <a:xfrm>
            <a:off x="5233360" y="2234009"/>
            <a:ext cx="2968352" cy="8413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Ashford Community Care Service supports adults with physical disabilities and long-term care needs across </a:t>
            </a:r>
            <a:r>
              <a:rPr kumimoji="0" lang="en-US" sz="1150" b="1" i="0" u="none" strike="noStrike" kern="1200" cap="none" spc="0" normalizeH="0" baseline="0" noProof="0" dirty="0">
                <a:ln>
                  <a:noFill/>
                </a:ln>
                <a:solidFill>
                  <a:srgbClr val="333F70"/>
                </a:solidFill>
                <a:effectLst/>
                <a:uLnTx/>
                <a:uFillTx/>
                <a:latin typeface="Open Sans Bold" pitchFamily="34" charset="0"/>
                <a:ea typeface="Open Sans Bold" pitchFamily="34" charset="-122"/>
                <a:cs typeface="Open Sans Bold" pitchFamily="34" charset="-120"/>
              </a:rPr>
              <a:t>home, supported living, and office settings</a:t>
            </a: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5233360" y="3190677"/>
            <a:ext cx="2968352"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Staff Roles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p:nvPr/>
        </p:nvSpPr>
        <p:spPr>
          <a:xfrm>
            <a:off x="5233360" y="3536652"/>
            <a:ext cx="2968352" cy="711597"/>
          </a:xfrm>
          <a:prstGeom prst="rect">
            <a:avLst/>
          </a:prstGeom>
          <a:noFill/>
          <a:ln/>
        </p:spPr>
        <p:txBody>
          <a:bodyPr wrap="square" lIns="0" tIns="0" rIns="0" bIns="0" rtlCol="0" anchor="t">
            <a:normAutofit/>
          </a:bodyPr>
          <a:lstStyle/>
          <a:p>
            <a:pPr marL="233680" marR="0" lvl="0" indent="-233680" algn="l" defTabSz="914400" rtl="0" eaLnBrk="1" fontAlgn="auto" latinLnBrk="0" hangingPunct="1">
              <a:lnSpc>
                <a:spcPct val="119000"/>
              </a:lnSpc>
              <a:spcBef>
                <a:spcPts val="0"/>
              </a:spcBef>
              <a:spcAft>
                <a:spcPts val="0"/>
              </a:spcAft>
              <a:buClrTx/>
              <a:buSzPct val="100000"/>
              <a:buFontTx/>
              <a:buChar char="•"/>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Support workers &amp; senior care workers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33680" marR="0" lvl="0" indent="-233680" algn="l" defTabSz="914400" rtl="0" eaLnBrk="1" fontAlgn="auto" latinLnBrk="0" hangingPunct="1">
              <a:lnSpc>
                <a:spcPct val="119000"/>
              </a:lnSpc>
              <a:spcBef>
                <a:spcPts val="0"/>
              </a:spcBef>
              <a:spcAft>
                <a:spcPts val="0"/>
              </a:spcAft>
              <a:buClrTx/>
              <a:buSzPct val="100000"/>
              <a:buFontTx/>
              <a:buChar char="•"/>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Nurses &amp; care coordinators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33680" marR="0" lvl="0" indent="-233680" algn="l" defTabSz="914400" rtl="0" eaLnBrk="1" fontAlgn="auto" latinLnBrk="0" hangingPunct="1">
              <a:lnSpc>
                <a:spcPct val="119000"/>
              </a:lnSpc>
              <a:spcBef>
                <a:spcPts val="0"/>
              </a:spcBef>
              <a:spcAft>
                <a:spcPts val="0"/>
              </a:spcAft>
              <a:buClrTx/>
              <a:buSzPct val="100000"/>
              <a:buFontTx/>
              <a:buChar char="•"/>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Administrative staff</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6"/>
          <p:cNvSpPr/>
          <p:nvPr/>
        </p:nvSpPr>
        <p:spPr>
          <a:xfrm>
            <a:off x="8461957" y="1772741"/>
            <a:ext cx="3180874" cy="4408388"/>
          </a:xfrm>
          <a:prstGeom prst="roundRect">
            <a:avLst>
              <a:gd name="adj" fmla="val 3343"/>
            </a:avLst>
          </a:prstGeom>
          <a:solidFill>
            <a:srgbClr val="DDF8F2"/>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8609591" y="1888034"/>
            <a:ext cx="2885606"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Current Challenges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9591" y="2248495"/>
            <a:ext cx="2885606" cy="1100038"/>
          </a:xfrm>
          <a:prstGeom prst="rect">
            <a:avLst/>
          </a:prstGeom>
        </p:spPr>
      </p:pic>
      <p:sp>
        <p:nvSpPr>
          <p:cNvPr id="12" name="Text 8"/>
          <p:cNvSpPr/>
          <p:nvPr/>
        </p:nvSpPr>
        <p:spPr>
          <a:xfrm>
            <a:off x="8852472" y="2415183"/>
            <a:ext cx="2476041"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Missed Updates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9"/>
          <p:cNvSpPr/>
          <p:nvPr/>
        </p:nvSpPr>
        <p:spPr>
          <a:xfrm>
            <a:off x="8852472" y="2761159"/>
            <a:ext cx="2476041" cy="4206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Staff not informed of last-minute changes in time</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4"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9591" y="3463826"/>
            <a:ext cx="2885606" cy="1100038"/>
          </a:xfrm>
          <a:prstGeom prst="rect">
            <a:avLst/>
          </a:prstGeom>
        </p:spPr>
      </p:pic>
      <p:sp>
        <p:nvSpPr>
          <p:cNvPr id="15" name="Text 10"/>
          <p:cNvSpPr/>
          <p:nvPr/>
        </p:nvSpPr>
        <p:spPr>
          <a:xfrm>
            <a:off x="8852472" y="3630513"/>
            <a:ext cx="2476041"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Unclear Rotas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1"/>
          <p:cNvSpPr/>
          <p:nvPr/>
        </p:nvSpPr>
        <p:spPr>
          <a:xfrm>
            <a:off x="8852472" y="3976489"/>
            <a:ext cx="2476041" cy="4206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Inconsistent scheduling causes confusion across teams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7"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9591" y="4679156"/>
            <a:ext cx="2885606" cy="1100038"/>
          </a:xfrm>
          <a:prstGeom prst="rect">
            <a:avLst/>
          </a:prstGeom>
        </p:spPr>
      </p:pic>
      <p:sp>
        <p:nvSpPr>
          <p:cNvPr id="18" name="Text 12"/>
          <p:cNvSpPr/>
          <p:nvPr/>
        </p:nvSpPr>
        <p:spPr>
          <a:xfrm>
            <a:off x="8852472" y="4845844"/>
            <a:ext cx="2476041"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Duplicated Work</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3"/>
          <p:cNvSpPr/>
          <p:nvPr/>
        </p:nvSpPr>
        <p:spPr>
          <a:xfrm>
            <a:off x="8852472" y="5191820"/>
            <a:ext cx="2476041" cy="4206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Records managed across multiple disconnected systems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4"/>
          <p:cNvSpPr/>
          <p:nvPr/>
        </p:nvSpPr>
        <p:spPr>
          <a:xfrm>
            <a:off x="8147640" y="6096098"/>
            <a:ext cx="3495191" cy="168374"/>
          </a:xfrm>
          <a:prstGeom prst="rect">
            <a:avLst/>
          </a:prstGeom>
          <a:noFill/>
          <a:ln/>
        </p:spPr>
        <p:txBody>
          <a:bodyPr wrap="none" lIns="0" tIns="0" rIns="0" bIns="0" rtlCol="0" anchor="t"/>
          <a:lstStyle/>
          <a:p>
            <a:pPr marL="0" marR="0" lvl="0" indent="0" algn="l" defTabSz="914400" rtl="0" eaLnBrk="1" fontAlgn="auto" latinLnBrk="0" hangingPunct="1">
              <a:lnSpc>
                <a:spcPct val="119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19807"/>
            <a:ext cx="10868745"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The Workplace Task: Staff Scheduling, Rotas &amp; Visits</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r:embed="rId3"/>
          <a:stretch>
            <a:fillRect/>
          </a:stretch>
        </p:blipFill>
        <p:spPr>
          <a:xfrm>
            <a:off x="2925193" y="909538"/>
            <a:ext cx="6341209" cy="5428357"/>
          </a:xfrm>
          <a:prstGeom prst="rect">
            <a:avLst/>
          </a:prstGeom>
        </p:spPr>
      </p:pic>
      <p:sp>
        <p:nvSpPr>
          <p:cNvPr id="4" name="Text 1"/>
          <p:cNvSpPr/>
          <p:nvPr/>
        </p:nvSpPr>
        <p:spPr>
          <a:xfrm>
            <a:off x="3286940" y="2536828"/>
            <a:ext cx="2751628" cy="305687"/>
          </a:xfrm>
          <a:prstGeom prst="rect">
            <a:avLst/>
          </a:prstGeom>
          <a:noFill/>
          <a:ln/>
        </p:spPr>
        <p:txBody>
          <a:bodyPr wrap="none" lIns="0" tIns="0" rIns="0" bIns="0" rtlCol="0" anchor="t"/>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Unbounded Bold" pitchFamily="34" charset="0"/>
                <a:ea typeface="Unbounded Bold" pitchFamily="34" charset="-122"/>
                <a:cs typeface="Unbounded Bold" pitchFamily="34" charset="-120"/>
              </a:rPr>
              <a:t>Coordinate Shifts</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2"/>
          <p:cNvSpPr/>
          <p:nvPr/>
        </p:nvSpPr>
        <p:spPr>
          <a:xfrm>
            <a:off x="6760482" y="2199213"/>
            <a:ext cx="2130248" cy="611375"/>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Unbounded Bold" pitchFamily="34" charset="0"/>
                <a:ea typeface="Unbounded Bold" pitchFamily="34" charset="-122"/>
                <a:cs typeface="Unbounded Bold" pitchFamily="34" charset="-120"/>
              </a:rPr>
              <a:t>Manage Visit Schedules</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3"/>
          <p:cNvSpPr/>
          <p:nvPr/>
        </p:nvSpPr>
        <p:spPr>
          <a:xfrm>
            <a:off x="5706226" y="4589689"/>
            <a:ext cx="1847665" cy="917062"/>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FFFFFF"/>
                </a:solidFill>
                <a:effectLst/>
                <a:uLnTx/>
                <a:uFillTx/>
                <a:latin typeface="Unbounded Bold" pitchFamily="34" charset="0"/>
                <a:ea typeface="Unbounded Bold" pitchFamily="34" charset="-122"/>
                <a:cs typeface="Unbounded Bold" pitchFamily="34" charset="-120"/>
              </a:rPr>
              <a:t>Communicate Changes</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Image 1" descr="preencoded.png"/>
          <p:cNvPicPr>
            <a:picLocks noChangeAspect="1"/>
          </p:cNvPicPr>
          <p:nvPr/>
        </p:nvPicPr>
        <p:blipFill>
          <a:blip r:embed="rId4"/>
          <a:stretch>
            <a:fillRect/>
          </a:stretch>
        </p:blipFill>
        <p:spPr>
          <a:xfrm>
            <a:off x="755929" y="6461820"/>
            <a:ext cx="118067" cy="94456"/>
          </a:xfrm>
          <a:prstGeom prst="rect">
            <a:avLst/>
          </a:prstGeom>
        </p:spPr>
      </p:pic>
      <p:sp>
        <p:nvSpPr>
          <p:cNvPr id="9" name="Text 5"/>
          <p:cNvSpPr/>
          <p:nvPr/>
        </p:nvSpPr>
        <p:spPr>
          <a:xfrm>
            <a:off x="968450" y="6461820"/>
            <a:ext cx="11076901" cy="113407"/>
          </a:xfrm>
          <a:prstGeom prst="rect">
            <a:avLst/>
          </a:prstGeom>
          <a:noFill/>
          <a:ln/>
        </p:spPr>
        <p:txBody>
          <a:bodyPr wrap="none" lIns="0" tIns="0" rIns="0" bIns="0"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81335"/>
            <a:ext cx="10868745" cy="118129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Why Microsoft Teams is the Right Tool</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240657"/>
            <a:ext cx="378014" cy="378023"/>
          </a:xfrm>
          <a:prstGeom prst="rect">
            <a:avLst/>
          </a:prstGeom>
        </p:spPr>
      </p:pic>
      <p:sp>
        <p:nvSpPr>
          <p:cNvPr id="4" name="Text 1"/>
          <p:cNvSpPr/>
          <p:nvPr/>
        </p:nvSpPr>
        <p:spPr>
          <a:xfrm>
            <a:off x="661475" y="2854920"/>
            <a:ext cx="5316206"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Centralised Communication</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2"/>
          <p:cNvSpPr/>
          <p:nvPr/>
        </p:nvSpPr>
        <p:spPr>
          <a:xfrm>
            <a:off x="661475" y="3263602"/>
            <a:ext cx="5316206"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Dedicated channels for rotas, visits, and shift updates keep all staff informed in real time (Microsoft, 2024).</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13915" y="2240657"/>
            <a:ext cx="378014" cy="378023"/>
          </a:xfrm>
          <a:prstGeom prst="rect">
            <a:avLst/>
          </a:prstGeom>
        </p:spPr>
      </p:pic>
      <p:sp>
        <p:nvSpPr>
          <p:cNvPr id="7" name="Text 3"/>
          <p:cNvSpPr/>
          <p:nvPr/>
        </p:nvSpPr>
        <p:spPr>
          <a:xfrm>
            <a:off x="6213915" y="2854920"/>
            <a:ext cx="5316305"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Shared Scheduling</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4"/>
          <p:cNvSpPr/>
          <p:nvPr/>
        </p:nvSpPr>
        <p:spPr>
          <a:xfrm>
            <a:off x="6213915" y="3263602"/>
            <a:ext cx="5316305"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Integration with Outlook Calendar allows coordinators to post and update rotas accessible from any device.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4246463"/>
            <a:ext cx="378014" cy="378023"/>
          </a:xfrm>
          <a:prstGeom prst="rect">
            <a:avLst/>
          </a:prstGeom>
        </p:spPr>
      </p:pic>
      <p:sp>
        <p:nvSpPr>
          <p:cNvPr id="10" name="Text 5"/>
          <p:cNvSpPr/>
          <p:nvPr/>
        </p:nvSpPr>
        <p:spPr>
          <a:xfrm>
            <a:off x="661475" y="4860727"/>
            <a:ext cx="5316206"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File Sharing</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6"/>
          <p:cNvSpPr/>
          <p:nvPr/>
        </p:nvSpPr>
        <p:spPr>
          <a:xfrm>
            <a:off x="661475" y="5269409"/>
            <a:ext cx="5316206" cy="90725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Rota documents and visit records can be uploaded and edited directly within Teams, reducing duplicated work (Daft, 2021).</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13915" y="4246463"/>
            <a:ext cx="378014" cy="378023"/>
          </a:xfrm>
          <a:prstGeom prst="rect">
            <a:avLst/>
          </a:prstGeom>
        </p:spPr>
      </p:pic>
      <p:sp>
        <p:nvSpPr>
          <p:cNvPr id="13" name="Text 7"/>
          <p:cNvSpPr/>
          <p:nvPr/>
        </p:nvSpPr>
        <p:spPr>
          <a:xfrm>
            <a:off x="6213915" y="4860727"/>
            <a:ext cx="5316305"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Instant Alerts</a:t>
            </a:r>
            <a:endParaRPr kumimoji="0" lang="en-US" sz="1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8"/>
          <p:cNvSpPr/>
          <p:nvPr/>
        </p:nvSpPr>
        <p:spPr>
          <a:xfrm>
            <a:off x="6213915" y="5269409"/>
            <a:ext cx="5316305"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Staff receive immediate notifications for shift changes, significantly reducing missed updates across the team.</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1061641"/>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Unbounded Bold" pitchFamily="34" charset="0"/>
                <a:ea typeface="Unbounded Bold" pitchFamily="34" charset="-122"/>
                <a:cs typeface="Unbounded Bold" pitchFamily="34" charset="-120"/>
              </a:rPr>
              <a:t>References</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2004913"/>
            <a:ext cx="5341605" cy="958056"/>
          </a:xfrm>
          <a:prstGeom prst="rect">
            <a:avLst/>
          </a:prstGeom>
        </p:spPr>
      </p:pic>
      <p:sp>
        <p:nvSpPr>
          <p:cNvPr id="4" name="Text 1"/>
          <p:cNvSpPr/>
          <p:nvPr/>
        </p:nvSpPr>
        <p:spPr>
          <a:xfrm>
            <a:off x="901281" y="2030313"/>
            <a:ext cx="5076400" cy="90725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Ashford Community Care Service Case Study (2024) </a:t>
            </a:r>
            <a:r>
              <a:rPr kumimoji="0" lang="en-US" sz="1450" b="0" i="1"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Ashford Community Care Service: Case Study Brief.</a:t>
            </a: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UWTSD Moodle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9671" y="4797525"/>
            <a:ext cx="5341705" cy="958056"/>
          </a:xfrm>
          <a:prstGeom prst="rect">
            <a:avLst/>
          </a:prstGeom>
        </p:spPr>
      </p:pic>
      <p:sp>
        <p:nvSpPr>
          <p:cNvPr id="6" name="Text 2"/>
          <p:cNvSpPr/>
          <p:nvPr/>
        </p:nvSpPr>
        <p:spPr>
          <a:xfrm>
            <a:off x="768627" y="4802195"/>
            <a:ext cx="5076500"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Daft, R.L. (2021) </a:t>
            </a:r>
            <a:r>
              <a:rPr kumimoji="0" lang="en-US" sz="1450" b="0" i="1"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Management.</a:t>
            </a: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13th edn. Mason, OH: South-Western Cengage Learning.</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075" y="3290193"/>
            <a:ext cx="5341605" cy="1260475"/>
          </a:xfrm>
          <a:prstGeom prst="rect">
            <a:avLst/>
          </a:prstGeom>
        </p:spPr>
      </p:pic>
      <p:sp>
        <p:nvSpPr>
          <p:cNvPr id="8" name="Text 3"/>
          <p:cNvSpPr/>
          <p:nvPr/>
        </p:nvSpPr>
        <p:spPr>
          <a:xfrm>
            <a:off x="901281" y="3315593"/>
            <a:ext cx="5076400" cy="12096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Microsoft (2024) </a:t>
            </a:r>
            <a:r>
              <a:rPr kumimoji="0" lang="en-US" sz="1450" b="0" i="1"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Microsoft Teams: Features and capabilities.</a:t>
            </a:r>
            <a:r>
              <a:rPr kumimoji="0" lang="en-US" sz="1450" b="0" i="0" u="none" strike="noStrike" kern="1200" cap="none" spc="0" normalizeH="0" baseline="0" noProof="0" dirty="0">
                <a:ln>
                  <a:noFill/>
                </a:ln>
                <a:solidFill>
                  <a:srgbClr val="333F70"/>
                </a:solidFill>
                <a:effectLst/>
                <a:uLnTx/>
                <a:uFillTx/>
                <a:latin typeface="Open Sans" pitchFamily="34" charset="0"/>
                <a:ea typeface="Open Sans" pitchFamily="34" charset="-122"/>
                <a:cs typeface="Open Sans" pitchFamily="34" charset="-120"/>
              </a:rPr>
              <a:t> Available at: </a:t>
            </a:r>
            <a:r>
              <a:rPr kumimoji="0" lang="en-US" sz="1450" b="1" i="0" u="sng" strike="noStrike" kern="1200" cap="none" spc="0" normalizeH="0" baseline="0" noProof="0" dirty="0">
                <a:ln>
                  <a:noFill/>
                </a:ln>
                <a:solidFill>
                  <a:srgbClr val="26A688"/>
                </a:solidFill>
                <a:effectLst/>
                <a:uLnTx/>
                <a:uFillTx/>
                <a:latin typeface="Open Sans Bold" pitchFamily="34" charset="0"/>
                <a:ea typeface="Open Sans Bold" pitchFamily="34" charset="-122"/>
                <a:cs typeface="Open Sans Bold" pitchFamily="34" charset="-120"/>
                <a:hlinkClick r:id="rId5">
                  <a:extLst>
                    <a:ext uri="{A12FA001-AC4F-418D-AE19-62706E023703}">
                      <ahyp:hlinkClr xmlns:ahyp="http://schemas.microsoft.com/office/drawing/2018/hyperlinkcolor" val="tx"/>
                    </a:ext>
                  </a:extLst>
                </a:hlinkClick>
              </a:rPr>
              <a:t>https://www.microsoft.com/en-gb/microsoft-teams/group-chat-software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6"/>
          <p:cNvSpPr/>
          <p:nvPr/>
        </p:nvSpPr>
        <p:spPr>
          <a:xfrm>
            <a:off x="1275723" y="4974134"/>
            <a:ext cx="10065490"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26A688"/>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xis">
  <a:themeElements>
    <a:clrScheme name="Southwestern">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Custom 13">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2A75EA04-0AE5-4074-9538-7DA6C138DAE9}" vid="{E39B6906-D52F-4B95-B43C-27F512CB479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F120A48030864B8984E78ADF3ACEAA" ma:contentTypeVersion="3" ma:contentTypeDescription="Create a new document." ma:contentTypeScope="" ma:versionID="41c98940880fd1fa940a1b390bc088fc">
  <xsd:schema xmlns:xsd="http://www.w3.org/2001/XMLSchema" xmlns:xs="http://www.w3.org/2001/XMLSchema" xmlns:p="http://schemas.microsoft.com/office/2006/metadata/properties" xmlns:ns2="85d431f9-df94-40ef-8056-e254afe05586" targetNamespace="http://schemas.microsoft.com/office/2006/metadata/properties" ma:root="true" ma:fieldsID="6f145e720dd93c9bba066dc34937a575" ns2:_="">
    <xsd:import namespace="85d431f9-df94-40ef-8056-e254afe05586"/>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d431f9-df94-40ef-8056-e254afe0558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3731621-4B78-4F4F-8FBC-839CAD65853E}">
  <ds:schemaRefs>
    <ds:schemaRef ds:uri="http://schemas.microsoft.com/sharepoint/v3/contenttype/forms"/>
  </ds:schemaRefs>
</ds:datastoreItem>
</file>

<file path=customXml/itemProps2.xml><?xml version="1.0" encoding="utf-8"?>
<ds:datastoreItem xmlns:ds="http://schemas.openxmlformats.org/officeDocument/2006/customXml" ds:itemID="{BAAB75AF-9511-4253-8908-83F1600FE0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5d431f9-df94-40ef-8056-e254afe055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B3287FA-510F-4705-BD20-4C04E5A597B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Archway</Template>
  <TotalTime>0</TotalTime>
  <Words>1162</Words>
  <Application>Microsoft Office PowerPoint</Application>
  <PresentationFormat>Ecran lat</PresentationFormat>
  <Paragraphs>177</Paragraphs>
  <Slides>17</Slides>
  <Notes>16</Notes>
  <HiddenSlides>0</HiddenSlides>
  <MMClips>0</MMClips>
  <ScaleCrop>false</ScaleCrop>
  <HeadingPairs>
    <vt:vector size="4" baseType="variant">
      <vt:variant>
        <vt:lpstr>Temă</vt:lpstr>
      </vt:variant>
      <vt:variant>
        <vt:i4>2</vt:i4>
      </vt:variant>
      <vt:variant>
        <vt:lpstr>Titluri diapozitive</vt:lpstr>
      </vt:variant>
      <vt:variant>
        <vt:i4>17</vt:i4>
      </vt:variant>
    </vt:vector>
  </HeadingPairs>
  <TitlesOfParts>
    <vt:vector size="19" baseType="lpstr">
      <vt:lpstr>Office Theme</vt:lpstr>
      <vt:lpstr>Axis</vt:lpstr>
      <vt:lpstr>LCHS4007  Digital Skills and Research Methods </vt:lpstr>
      <vt:lpstr>STAFF SCHEDULING, ROTAS AND VISITS</vt:lpstr>
      <vt:lpstr>STEP 1: ASHFORD'S CURRENT PROBLEM AND REQUIRED IMPROVEMENT</vt:lpstr>
      <vt:lpstr>STEP 2: MICROSOFT POWERPOINT</vt:lpstr>
      <vt:lpstr>STEP 3: EXAMPLE</vt:lpstr>
      <vt:lpstr>REFERENCES</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Ismail Shaikh (2615577)</cp:lastModifiedBy>
  <cp:revision>3</cp:revision>
  <dcterms:created xsi:type="dcterms:W3CDTF">2026-09-29T13:12:20Z</dcterms:created>
  <dcterms:modified xsi:type="dcterms:W3CDTF">2026-10-07T09:48:42Z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0x010100F8F120A48030864B8984E78ADF3ACEAA</vt:lpwstr>
  </property>
</Properties>
</file>