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8" r:id="rId6"/>
    <p:sldId id="272" r:id="rId7"/>
    <p:sldId id="273" r:id="rId8"/>
    <p:sldId id="275" r:id="rId9"/>
    <p:sldId id="265" r:id="rId10"/>
    <p:sldId id="266" r:id="rId11"/>
    <p:sldId id="274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04" autoAdjust="0"/>
  </p:normalViewPr>
  <p:slideViewPr>
    <p:cSldViewPr snapToGrid="0">
      <p:cViewPr>
        <p:scale>
          <a:sx n="100" d="100"/>
          <a:sy n="100" d="100"/>
        </p:scale>
        <p:origin x="-77" y="-5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11/12/23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11/12/23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0" y="2924175"/>
            <a:ext cx="2895600" cy="25193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4pPr>
            <a:lvl5pPr marL="18288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1EBF9-6826-475B-8079-C11128991B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726A3-DF54-47D2-8C3A-34FD43A1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D125A-4493-4967-9146-841D0EF3B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7A1CF8B-3479-49A3-A30E-2F2ECE962075}"/>
              </a:ext>
            </a:extLst>
          </p:cNvPr>
          <p:cNvGrpSpPr/>
          <p:nvPr userDrawn="1"/>
        </p:nvGrpSpPr>
        <p:grpSpPr>
          <a:xfrm>
            <a:off x="6953250" y="-25401"/>
            <a:ext cx="5238750" cy="6902451"/>
            <a:chOff x="6953250" y="-25401"/>
            <a:chExt cx="5238750" cy="690245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FBD260-5143-4B12-B9F8-33E48D548909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/>
            <p:nvPr userDrawn="1"/>
          </p:nvCxnSpPr>
          <p:spPr>
            <a:xfrm flipH="1">
              <a:off x="6953250" y="-25401"/>
              <a:ext cx="3790950" cy="69024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148840"/>
            <a:ext cx="4179570" cy="171553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1350" y="3962003"/>
            <a:ext cx="4179570" cy="365125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512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111608"/>
            <a:ext cx="10515600" cy="3744912"/>
          </a:xfrm>
        </p:spPr>
        <p:txBody>
          <a:bodyPr/>
          <a:lstStyle/>
          <a:p>
            <a:r>
              <a:rPr lang="ro-RO"/>
              <a:t>Faceți clic pe pictogramă pentru a adăuga o diagramă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27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744913"/>
          </a:xfrm>
        </p:spPr>
        <p:txBody>
          <a:bodyPr/>
          <a:lstStyle/>
          <a:p>
            <a:r>
              <a:rPr lang="ro-RO"/>
              <a:t>Faceți clic pe pictogramă pentru a adăuga un tabel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7724" y="2809875"/>
            <a:ext cx="6696075" cy="1909763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04828DA-5EC5-4A00-9A7B-CD9668EF2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7725" y="5028803"/>
            <a:ext cx="6696074" cy="365125"/>
          </a:xfrm>
        </p:spPr>
        <p:txBody>
          <a:bodyPr anchor="b">
            <a:normAutofit/>
          </a:bodyPr>
          <a:lstStyle>
            <a:lvl1pPr marL="0" indent="0" algn="l">
              <a:buNone/>
              <a:defRPr sz="16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03E9A-96BC-4283-A6E1-5948AEB1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6774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A19C49-052B-4D3E-B227-1D787463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3699" y="6356350"/>
            <a:ext cx="25431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E724A-95F0-41B6-A77E-EDD06727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8350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06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28568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578300" y="5084524"/>
            <a:ext cx="233081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068964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488845" y="5084524"/>
            <a:ext cx="231770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C911F2-9041-416A-B83C-F23B354E0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34250" y="0"/>
            <a:ext cx="4857750" cy="1724025"/>
            <a:chOff x="7334250" y="0"/>
            <a:chExt cx="4857750" cy="172402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E4B72DA-52CB-4D39-A342-8857B4D959B2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D9BCDA-DFB7-41A4-A7C7-CEE86CEDCBE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1227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87AAB93-862D-455E-9E73-3D0DAEFDE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73953"/>
            <a:ext cx="12192000" cy="5621336"/>
            <a:chOff x="0" y="473953"/>
            <a:chExt cx="12192000" cy="5621336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B0DFD584-E5CF-41EF-B51E-679CE22DDF9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73953"/>
              <a:ext cx="2057400" cy="1647825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E5C02DDF-25A6-42C7-9525-F279CE2095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49000" y="5180889"/>
              <a:ext cx="1143000" cy="9144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Font typeface="Arial" panose="020B0604020202020204" pitchFamily="34" charset="0"/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500168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49262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1938DB4D-239F-4E8E-8802-0470B013118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65558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355" y="3654378"/>
            <a:ext cx="2105135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095999" y="3809747"/>
            <a:ext cx="22998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4480" y="3809747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500168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849262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E029C5CA-EDDA-4BF9-9051-8B09E98EE1E2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558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339926" y="5668583"/>
            <a:ext cx="1813474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744480" y="5668583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120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786F69D-D4FA-4075-A7EC-8D31A184F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6988B2D-0240-4256-8268-4B9FF1E72363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EEAAE1-3D04-41C3-B2D2-B3BEF34C3B2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11375"/>
            <a:ext cx="10515600" cy="3744913"/>
          </a:xfrm>
        </p:spPr>
        <p:txBody>
          <a:bodyPr/>
          <a:lstStyle/>
          <a:p>
            <a:r>
              <a:rPr lang="ro-RO"/>
              <a:t>Faceți clic pe pictogramă pentru a adăuga o ilustrație SmartArt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11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6074" y="150777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2131" y="2584097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38556" y="366042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22756" y="4736748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6" y="1613528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9" y="268256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8" y="375539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80" y="4824430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9143" y="6356350"/>
            <a:ext cx="377598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259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Două tipuri de conțin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368EF4-1233-48C7-8DB5-75844BFCD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238376" cy="3105150"/>
            <a:chOff x="0" y="0"/>
            <a:chExt cx="2238376" cy="310515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63D7850-C2A6-43CE-BBE4-8E81A0A593BF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BAD3E03-2E3B-440C-9105-6F9D33006D66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18896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4AA03A-263D-4B5F-B05B-7D6923A9A4D3}"/>
              </a:ext>
            </a:extLst>
          </p:cNvPr>
          <p:cNvGrpSpPr/>
          <p:nvPr userDrawn="1"/>
        </p:nvGrpSpPr>
        <p:grpSpPr>
          <a:xfrm>
            <a:off x="0" y="0"/>
            <a:ext cx="4762501" cy="5186363"/>
            <a:chOff x="0" y="0"/>
            <a:chExt cx="4762501" cy="5186363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68C87F-B9C3-4DFF-8454-F3F52CE4346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1371997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66" r:id="rId5"/>
    <p:sldLayoutId id="2147483667" r:id="rId6"/>
    <p:sldLayoutId id="2147483654" r:id="rId7"/>
    <p:sldLayoutId id="2147483663" r:id="rId8"/>
    <p:sldLayoutId id="2147483662" r:id="rId9"/>
    <p:sldLayoutId id="2147483668" r:id="rId10"/>
    <p:sldLayoutId id="2147483652" r:id="rId11"/>
    <p:sldLayoutId id="2147483653" r:id="rId12"/>
    <p:sldLayoutId id="2147483660" r:id="rId13"/>
    <p:sldLayoutId id="2147483664" r:id="rId14"/>
    <p:sldLayoutId id="2147483665" r:id="rId1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75451-6A4B-484B-9ED1-353CCE25B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2529"/>
            <a:ext cx="5925989" cy="35885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Ba(Hons) Leadership and management 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skills for the workplace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and information management 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Bmsw5106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Airbus and Virgin media knowledge management 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6A1B4-B8D1-4A72-8E20-0703F54BF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50733" y="5239142"/>
            <a:ext cx="5925987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000" dirty="0"/>
              <a:t>Student: Nicoleta Damian( 2120244 )</a:t>
            </a:r>
          </a:p>
          <a:p>
            <a:pPr algn="r">
              <a:lnSpc>
                <a:spcPct val="90000"/>
              </a:lnSpc>
            </a:pPr>
            <a:r>
              <a:rPr lang="en-GB" sz="2000" dirty="0"/>
              <a:t>Lecturer: Samuel </a:t>
            </a:r>
            <a:r>
              <a:rPr lang="en-GB" sz="2000" dirty="0" err="1"/>
              <a:t>Ofori</a:t>
            </a:r>
            <a:endParaRPr lang="en-GB" sz="2000" dirty="0"/>
          </a:p>
          <a:p>
            <a:pPr algn="r"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13" name="Imagine 12">
            <a:extLst>
              <a:ext uri="{FF2B5EF4-FFF2-40B4-BE49-F238E27FC236}">
                <a16:creationId xmlns:a16="http://schemas.microsoft.com/office/drawing/2014/main" id="{A4F544F9-B04F-BA4B-EB00-0A6335402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2962" y="2393522"/>
            <a:ext cx="3693838" cy="150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5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348" y="501650"/>
            <a:ext cx="4482215" cy="1209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674" y="1574420"/>
            <a:ext cx="6901049" cy="478193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Knowledge management is a critical element in organizations, impacting their success.	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The presentation focuses on analyzing knowledge management systems in Airbus and Virgin Media.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Airbus – Introduction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Airbus is a global leader in aerospace, known for designing and manufacturing commercial aircraft, defense systems, and space exploration technology.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Its activities play a vital role in advancing national security, communication, and scientific research.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Virgin Media – Introduction 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Virgin Media is a prominent British telecommunications and media company, redefining connectivity and entertainment services in the UK.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It offers high-speed broadband, interactive television, mobile services, and landline communication.</a:t>
            </a:r>
          </a:p>
        </p:txBody>
      </p:sp>
      <p:pic>
        <p:nvPicPr>
          <p:cNvPr id="7" name="Imagine 6">
            <a:extLst>
              <a:ext uri="{FF2B5EF4-FFF2-40B4-BE49-F238E27FC236}">
                <a16:creationId xmlns:a16="http://schemas.microsoft.com/office/drawing/2014/main" id="{5F8FEE02-ADE0-1B33-E5EA-DA2B594593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56" r="1" b="1"/>
          <a:stretch/>
        </p:blipFill>
        <p:spPr>
          <a:xfrm>
            <a:off x="7070284" y="1073038"/>
            <a:ext cx="3869355" cy="2653141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890E2BBD-89AF-5F24-FAF5-38862F9F4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0977576" flipH="1">
            <a:off x="10871386" y="-283776"/>
            <a:ext cx="1153804" cy="1740528"/>
            <a:chOff x="11427017" y="5072635"/>
            <a:chExt cx="1284318" cy="1937410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296CDA7-DC63-8B21-56C4-7C216164D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B2CA778-E175-9929-CB2E-C86EA8D29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516067" flipH="1">
              <a:off x="11427017" y="5072635"/>
              <a:ext cx="1284318" cy="1937410"/>
            </a:xfrm>
            <a:custGeom>
              <a:avLst/>
              <a:gdLst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99666 w 1914334"/>
                <a:gd name="connsiteY28" fmla="*/ 437421 h 2986466"/>
                <a:gd name="connsiteX29" fmla="*/ 685894 w 1914334"/>
                <a:gd name="connsiteY29" fmla="*/ 678417 h 2986466"/>
                <a:gd name="connsiteX30" fmla="*/ 508792 w 1914334"/>
                <a:gd name="connsiteY30" fmla="*/ 1006120 h 2986466"/>
                <a:gd name="connsiteX31" fmla="*/ 511266 w 1914334"/>
                <a:gd name="connsiteY31" fmla="*/ 1050185 h 2986466"/>
                <a:gd name="connsiteX32" fmla="*/ 930004 w 1914334"/>
                <a:gd name="connsiteY32" fmla="*/ 813729 h 2986466"/>
                <a:gd name="connsiteX33" fmla="*/ 1422398 w 1914334"/>
                <a:gd name="connsiteY33" fmla="*/ 701643 h 2986466"/>
                <a:gd name="connsiteX34" fmla="*/ 1435000 w 1914334"/>
                <a:gd name="connsiteY34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733 h 2986466"/>
                <a:gd name="connsiteX1" fmla="*/ 1372407 w 1914334"/>
                <a:gd name="connsiteY1" fmla="*/ 920145 h 2986466"/>
                <a:gd name="connsiteX2" fmla="*/ 1151204 w 1914334"/>
                <a:gd name="connsiteY2" fmla="*/ 1213461 h 2986466"/>
                <a:gd name="connsiteX3" fmla="*/ 870323 w 1914334"/>
                <a:gd name="connsiteY3" fmla="*/ 1450908 h 2986466"/>
                <a:gd name="connsiteX4" fmla="*/ 413435 w 1914334"/>
                <a:gd name="connsiteY4" fmla="*/ 1646154 h 2986466"/>
                <a:gd name="connsiteX5" fmla="*/ 544953 w 1914334"/>
                <a:gd name="connsiteY5" fmla="*/ 1655582 h 2986466"/>
                <a:gd name="connsiteX6" fmla="*/ 1236024 w 1914334"/>
                <a:gd name="connsiteY6" fmla="*/ 1655582 h 2986466"/>
                <a:gd name="connsiteX7" fmla="*/ 1636116 w 1914334"/>
                <a:gd name="connsiteY7" fmla="*/ 1750148 h 2986466"/>
                <a:gd name="connsiteX8" fmla="*/ 1893405 w 1914334"/>
                <a:gd name="connsiteY8" fmla="*/ 1866540 h 2986466"/>
                <a:gd name="connsiteX9" fmla="*/ 1867279 w 1914334"/>
                <a:gd name="connsiteY9" fmla="*/ 1944294 h 2986466"/>
                <a:gd name="connsiteX10" fmla="*/ 1614292 w 1914334"/>
                <a:gd name="connsiteY10" fmla="*/ 2106595 h 2986466"/>
                <a:gd name="connsiteX11" fmla="*/ 1214200 w 1914334"/>
                <a:gd name="connsiteY11" fmla="*/ 2208436 h 2986466"/>
                <a:gd name="connsiteX12" fmla="*/ 896885 w 1914334"/>
                <a:gd name="connsiteY12" fmla="*/ 2195582 h 2986466"/>
                <a:gd name="connsiteX13" fmla="*/ 539793 w 1914334"/>
                <a:gd name="connsiteY13" fmla="*/ 2089496 h 2986466"/>
                <a:gd name="connsiteX14" fmla="*/ 282999 w 1914334"/>
                <a:gd name="connsiteY14" fmla="*/ 1949873 h 2986466"/>
                <a:gd name="connsiteX15" fmla="*/ 253272 w 1914334"/>
                <a:gd name="connsiteY15" fmla="*/ 2002564 h 2986466"/>
                <a:gd name="connsiteX16" fmla="*/ 302234 w 1914334"/>
                <a:gd name="connsiteY16" fmla="*/ 2395658 h 2986466"/>
                <a:gd name="connsiteX17" fmla="*/ 387549 w 1914334"/>
                <a:gd name="connsiteY17" fmla="*/ 2772667 h 2986466"/>
                <a:gd name="connsiteX18" fmla="*/ 426333 w 1914334"/>
                <a:gd name="connsiteY18" fmla="*/ 2892034 h 2986466"/>
                <a:gd name="connsiteX19" fmla="*/ 207913 w 1914334"/>
                <a:gd name="connsiteY19" fmla="*/ 2986466 h 2986466"/>
                <a:gd name="connsiteX20" fmla="*/ 38108 w 1914334"/>
                <a:gd name="connsiteY20" fmla="*/ 2353249 h 2986466"/>
                <a:gd name="connsiteX21" fmla="*/ 2226 w 1914334"/>
                <a:gd name="connsiteY21" fmla="*/ 1730757 h 2986466"/>
                <a:gd name="connsiteX22" fmla="*/ 66957 w 1914334"/>
                <a:gd name="connsiteY22" fmla="*/ 905117 h 2986466"/>
                <a:gd name="connsiteX23" fmla="*/ 239428 w 1914334"/>
                <a:gd name="connsiteY23" fmla="*/ 433480 h 2986466"/>
                <a:gd name="connsiteX24" fmla="*/ 404935 w 1914334"/>
                <a:gd name="connsiteY24" fmla="*/ 172847 h 2986466"/>
                <a:gd name="connsiteX25" fmla="*/ 573786 w 1914334"/>
                <a:gd name="connsiteY25" fmla="*/ 332 h 2986466"/>
                <a:gd name="connsiteX26" fmla="*/ 576067 w 1914334"/>
                <a:gd name="connsiteY26" fmla="*/ 0 h 2986466"/>
                <a:gd name="connsiteX27" fmla="*/ 693008 w 1914334"/>
                <a:gd name="connsiteY27" fmla="*/ 332388 h 2986466"/>
                <a:gd name="connsiteX28" fmla="*/ 685894 w 1914334"/>
                <a:gd name="connsiteY28" fmla="*/ 678417 h 2986466"/>
                <a:gd name="connsiteX29" fmla="*/ 508792 w 1914334"/>
                <a:gd name="connsiteY29" fmla="*/ 1006120 h 2986466"/>
                <a:gd name="connsiteX30" fmla="*/ 511266 w 1914334"/>
                <a:gd name="connsiteY30" fmla="*/ 1050185 h 2986466"/>
                <a:gd name="connsiteX31" fmla="*/ 930004 w 1914334"/>
                <a:gd name="connsiteY31" fmla="*/ 813729 h 2986466"/>
                <a:gd name="connsiteX32" fmla="*/ 1422398 w 1914334"/>
                <a:gd name="connsiteY32" fmla="*/ 701643 h 2986466"/>
                <a:gd name="connsiteX33" fmla="*/ 1435000 w 1914334"/>
                <a:gd name="connsiteY33" fmla="*/ 708733 h 2986466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544953 w 1914334"/>
                <a:gd name="connsiteY5" fmla="*/ 1655250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413435 w 1914334"/>
                <a:gd name="connsiteY4" fmla="*/ 1645822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35000 w 1914334"/>
                <a:gd name="connsiteY0" fmla="*/ 708401 h 2986134"/>
                <a:gd name="connsiteX1" fmla="*/ 1372407 w 1914334"/>
                <a:gd name="connsiteY1" fmla="*/ 919813 h 2986134"/>
                <a:gd name="connsiteX2" fmla="*/ 1151204 w 1914334"/>
                <a:gd name="connsiteY2" fmla="*/ 1213129 h 2986134"/>
                <a:gd name="connsiteX3" fmla="*/ 870323 w 1914334"/>
                <a:gd name="connsiteY3" fmla="*/ 1450576 h 2986134"/>
                <a:gd name="connsiteX4" fmla="*/ 528062 w 1914334"/>
                <a:gd name="connsiteY4" fmla="*/ 1632245 h 2986134"/>
                <a:gd name="connsiteX5" fmla="*/ 698410 w 1914334"/>
                <a:gd name="connsiteY5" fmla="*/ 1653421 h 2986134"/>
                <a:gd name="connsiteX6" fmla="*/ 1236024 w 1914334"/>
                <a:gd name="connsiteY6" fmla="*/ 1655250 h 2986134"/>
                <a:gd name="connsiteX7" fmla="*/ 1636116 w 1914334"/>
                <a:gd name="connsiteY7" fmla="*/ 1749816 h 2986134"/>
                <a:gd name="connsiteX8" fmla="*/ 1893405 w 1914334"/>
                <a:gd name="connsiteY8" fmla="*/ 1866208 h 2986134"/>
                <a:gd name="connsiteX9" fmla="*/ 1867279 w 1914334"/>
                <a:gd name="connsiteY9" fmla="*/ 1943962 h 2986134"/>
                <a:gd name="connsiteX10" fmla="*/ 1614292 w 1914334"/>
                <a:gd name="connsiteY10" fmla="*/ 2106263 h 2986134"/>
                <a:gd name="connsiteX11" fmla="*/ 1214200 w 1914334"/>
                <a:gd name="connsiteY11" fmla="*/ 2208104 h 2986134"/>
                <a:gd name="connsiteX12" fmla="*/ 896885 w 1914334"/>
                <a:gd name="connsiteY12" fmla="*/ 2195250 h 2986134"/>
                <a:gd name="connsiteX13" fmla="*/ 539793 w 1914334"/>
                <a:gd name="connsiteY13" fmla="*/ 2089164 h 2986134"/>
                <a:gd name="connsiteX14" fmla="*/ 282999 w 1914334"/>
                <a:gd name="connsiteY14" fmla="*/ 1949541 h 2986134"/>
                <a:gd name="connsiteX15" fmla="*/ 253272 w 1914334"/>
                <a:gd name="connsiteY15" fmla="*/ 2002232 h 2986134"/>
                <a:gd name="connsiteX16" fmla="*/ 302234 w 1914334"/>
                <a:gd name="connsiteY16" fmla="*/ 2395326 h 2986134"/>
                <a:gd name="connsiteX17" fmla="*/ 387549 w 1914334"/>
                <a:gd name="connsiteY17" fmla="*/ 2772335 h 2986134"/>
                <a:gd name="connsiteX18" fmla="*/ 426333 w 1914334"/>
                <a:gd name="connsiteY18" fmla="*/ 2891702 h 2986134"/>
                <a:gd name="connsiteX19" fmla="*/ 207913 w 1914334"/>
                <a:gd name="connsiteY19" fmla="*/ 2986134 h 2986134"/>
                <a:gd name="connsiteX20" fmla="*/ 38108 w 1914334"/>
                <a:gd name="connsiteY20" fmla="*/ 2352917 h 2986134"/>
                <a:gd name="connsiteX21" fmla="*/ 2226 w 1914334"/>
                <a:gd name="connsiteY21" fmla="*/ 1730425 h 2986134"/>
                <a:gd name="connsiteX22" fmla="*/ 66957 w 1914334"/>
                <a:gd name="connsiteY22" fmla="*/ 904785 h 2986134"/>
                <a:gd name="connsiteX23" fmla="*/ 239428 w 1914334"/>
                <a:gd name="connsiteY23" fmla="*/ 433148 h 2986134"/>
                <a:gd name="connsiteX24" fmla="*/ 404935 w 1914334"/>
                <a:gd name="connsiteY24" fmla="*/ 172515 h 2986134"/>
                <a:gd name="connsiteX25" fmla="*/ 573786 w 1914334"/>
                <a:gd name="connsiteY25" fmla="*/ 0 h 2986134"/>
                <a:gd name="connsiteX26" fmla="*/ 693008 w 1914334"/>
                <a:gd name="connsiteY26" fmla="*/ 332056 h 2986134"/>
                <a:gd name="connsiteX27" fmla="*/ 685894 w 1914334"/>
                <a:gd name="connsiteY27" fmla="*/ 678085 h 2986134"/>
                <a:gd name="connsiteX28" fmla="*/ 508792 w 1914334"/>
                <a:gd name="connsiteY28" fmla="*/ 1005788 h 2986134"/>
                <a:gd name="connsiteX29" fmla="*/ 511266 w 1914334"/>
                <a:gd name="connsiteY29" fmla="*/ 1049853 h 2986134"/>
                <a:gd name="connsiteX30" fmla="*/ 930004 w 1914334"/>
                <a:gd name="connsiteY30" fmla="*/ 813397 h 2986134"/>
                <a:gd name="connsiteX31" fmla="*/ 1422398 w 1914334"/>
                <a:gd name="connsiteY31" fmla="*/ 701311 h 2986134"/>
                <a:gd name="connsiteX32" fmla="*/ 1435000 w 1914334"/>
                <a:gd name="connsiteY32" fmla="*/ 708401 h 2986134"/>
                <a:gd name="connsiteX0" fmla="*/ 1473669 w 1953003"/>
                <a:gd name="connsiteY0" fmla="*/ 708401 h 2986134"/>
                <a:gd name="connsiteX1" fmla="*/ 1411076 w 1953003"/>
                <a:gd name="connsiteY1" fmla="*/ 919813 h 2986134"/>
                <a:gd name="connsiteX2" fmla="*/ 1189873 w 1953003"/>
                <a:gd name="connsiteY2" fmla="*/ 1213129 h 2986134"/>
                <a:gd name="connsiteX3" fmla="*/ 908992 w 1953003"/>
                <a:gd name="connsiteY3" fmla="*/ 1450576 h 2986134"/>
                <a:gd name="connsiteX4" fmla="*/ 566731 w 1953003"/>
                <a:gd name="connsiteY4" fmla="*/ 1632245 h 2986134"/>
                <a:gd name="connsiteX5" fmla="*/ 737079 w 1953003"/>
                <a:gd name="connsiteY5" fmla="*/ 1653421 h 2986134"/>
                <a:gd name="connsiteX6" fmla="*/ 1274693 w 1953003"/>
                <a:gd name="connsiteY6" fmla="*/ 1655250 h 2986134"/>
                <a:gd name="connsiteX7" fmla="*/ 1674785 w 1953003"/>
                <a:gd name="connsiteY7" fmla="*/ 1749816 h 2986134"/>
                <a:gd name="connsiteX8" fmla="*/ 1932074 w 1953003"/>
                <a:gd name="connsiteY8" fmla="*/ 1866208 h 2986134"/>
                <a:gd name="connsiteX9" fmla="*/ 1905948 w 1953003"/>
                <a:gd name="connsiteY9" fmla="*/ 1943962 h 2986134"/>
                <a:gd name="connsiteX10" fmla="*/ 1652961 w 1953003"/>
                <a:gd name="connsiteY10" fmla="*/ 2106263 h 2986134"/>
                <a:gd name="connsiteX11" fmla="*/ 1252869 w 1953003"/>
                <a:gd name="connsiteY11" fmla="*/ 2208104 h 2986134"/>
                <a:gd name="connsiteX12" fmla="*/ 935554 w 1953003"/>
                <a:gd name="connsiteY12" fmla="*/ 2195250 h 2986134"/>
                <a:gd name="connsiteX13" fmla="*/ 578462 w 1953003"/>
                <a:gd name="connsiteY13" fmla="*/ 2089164 h 2986134"/>
                <a:gd name="connsiteX14" fmla="*/ 321668 w 1953003"/>
                <a:gd name="connsiteY14" fmla="*/ 1949541 h 2986134"/>
                <a:gd name="connsiteX15" fmla="*/ 291941 w 1953003"/>
                <a:gd name="connsiteY15" fmla="*/ 2002232 h 2986134"/>
                <a:gd name="connsiteX16" fmla="*/ 340903 w 1953003"/>
                <a:gd name="connsiteY16" fmla="*/ 2395326 h 2986134"/>
                <a:gd name="connsiteX17" fmla="*/ 426218 w 1953003"/>
                <a:gd name="connsiteY17" fmla="*/ 2772335 h 2986134"/>
                <a:gd name="connsiteX18" fmla="*/ 465002 w 1953003"/>
                <a:gd name="connsiteY18" fmla="*/ 2891702 h 2986134"/>
                <a:gd name="connsiteX19" fmla="*/ 246582 w 1953003"/>
                <a:gd name="connsiteY19" fmla="*/ 2986134 h 2986134"/>
                <a:gd name="connsiteX20" fmla="*/ 76777 w 1953003"/>
                <a:gd name="connsiteY20" fmla="*/ 2352917 h 2986134"/>
                <a:gd name="connsiteX21" fmla="*/ 131 w 1953003"/>
                <a:gd name="connsiteY21" fmla="*/ 1730652 h 2986134"/>
                <a:gd name="connsiteX22" fmla="*/ 105626 w 1953003"/>
                <a:gd name="connsiteY22" fmla="*/ 904785 h 2986134"/>
                <a:gd name="connsiteX23" fmla="*/ 278097 w 1953003"/>
                <a:gd name="connsiteY23" fmla="*/ 433148 h 2986134"/>
                <a:gd name="connsiteX24" fmla="*/ 443604 w 1953003"/>
                <a:gd name="connsiteY24" fmla="*/ 172515 h 2986134"/>
                <a:gd name="connsiteX25" fmla="*/ 612455 w 1953003"/>
                <a:gd name="connsiteY25" fmla="*/ 0 h 2986134"/>
                <a:gd name="connsiteX26" fmla="*/ 731677 w 1953003"/>
                <a:gd name="connsiteY26" fmla="*/ 332056 h 2986134"/>
                <a:gd name="connsiteX27" fmla="*/ 724563 w 1953003"/>
                <a:gd name="connsiteY27" fmla="*/ 678085 h 2986134"/>
                <a:gd name="connsiteX28" fmla="*/ 547461 w 1953003"/>
                <a:gd name="connsiteY28" fmla="*/ 1005788 h 2986134"/>
                <a:gd name="connsiteX29" fmla="*/ 549935 w 1953003"/>
                <a:gd name="connsiteY29" fmla="*/ 1049853 h 2986134"/>
                <a:gd name="connsiteX30" fmla="*/ 968673 w 1953003"/>
                <a:gd name="connsiteY30" fmla="*/ 813397 h 2986134"/>
                <a:gd name="connsiteX31" fmla="*/ 1461067 w 1953003"/>
                <a:gd name="connsiteY31" fmla="*/ 701311 h 2986134"/>
                <a:gd name="connsiteX32" fmla="*/ 1473669 w 1953003"/>
                <a:gd name="connsiteY32" fmla="*/ 708401 h 2986134"/>
                <a:gd name="connsiteX0" fmla="*/ 1473951 w 1953285"/>
                <a:gd name="connsiteY0" fmla="*/ 708401 h 2986134"/>
                <a:gd name="connsiteX1" fmla="*/ 1411358 w 1953285"/>
                <a:gd name="connsiteY1" fmla="*/ 919813 h 2986134"/>
                <a:gd name="connsiteX2" fmla="*/ 1190155 w 1953285"/>
                <a:gd name="connsiteY2" fmla="*/ 1213129 h 2986134"/>
                <a:gd name="connsiteX3" fmla="*/ 909274 w 1953285"/>
                <a:gd name="connsiteY3" fmla="*/ 1450576 h 2986134"/>
                <a:gd name="connsiteX4" fmla="*/ 567013 w 1953285"/>
                <a:gd name="connsiteY4" fmla="*/ 1632245 h 2986134"/>
                <a:gd name="connsiteX5" fmla="*/ 737361 w 1953285"/>
                <a:gd name="connsiteY5" fmla="*/ 1653421 h 2986134"/>
                <a:gd name="connsiteX6" fmla="*/ 1274975 w 1953285"/>
                <a:gd name="connsiteY6" fmla="*/ 1655250 h 2986134"/>
                <a:gd name="connsiteX7" fmla="*/ 1675067 w 1953285"/>
                <a:gd name="connsiteY7" fmla="*/ 1749816 h 2986134"/>
                <a:gd name="connsiteX8" fmla="*/ 1932356 w 1953285"/>
                <a:gd name="connsiteY8" fmla="*/ 1866208 h 2986134"/>
                <a:gd name="connsiteX9" fmla="*/ 1906230 w 1953285"/>
                <a:gd name="connsiteY9" fmla="*/ 1943962 h 2986134"/>
                <a:gd name="connsiteX10" fmla="*/ 1653243 w 1953285"/>
                <a:gd name="connsiteY10" fmla="*/ 2106263 h 2986134"/>
                <a:gd name="connsiteX11" fmla="*/ 1253151 w 1953285"/>
                <a:gd name="connsiteY11" fmla="*/ 2208104 h 2986134"/>
                <a:gd name="connsiteX12" fmla="*/ 935836 w 1953285"/>
                <a:gd name="connsiteY12" fmla="*/ 2195250 h 2986134"/>
                <a:gd name="connsiteX13" fmla="*/ 578744 w 1953285"/>
                <a:gd name="connsiteY13" fmla="*/ 2089164 h 2986134"/>
                <a:gd name="connsiteX14" fmla="*/ 321950 w 1953285"/>
                <a:gd name="connsiteY14" fmla="*/ 1949541 h 2986134"/>
                <a:gd name="connsiteX15" fmla="*/ 292223 w 1953285"/>
                <a:gd name="connsiteY15" fmla="*/ 2002232 h 2986134"/>
                <a:gd name="connsiteX16" fmla="*/ 341185 w 1953285"/>
                <a:gd name="connsiteY16" fmla="*/ 2395326 h 2986134"/>
                <a:gd name="connsiteX17" fmla="*/ 426500 w 1953285"/>
                <a:gd name="connsiteY17" fmla="*/ 2772335 h 2986134"/>
                <a:gd name="connsiteX18" fmla="*/ 465284 w 1953285"/>
                <a:gd name="connsiteY18" fmla="*/ 2891702 h 2986134"/>
                <a:gd name="connsiteX19" fmla="*/ 246864 w 1953285"/>
                <a:gd name="connsiteY19" fmla="*/ 2986134 h 2986134"/>
                <a:gd name="connsiteX20" fmla="*/ 48349 w 1953285"/>
                <a:gd name="connsiteY20" fmla="*/ 2358824 h 2986134"/>
                <a:gd name="connsiteX21" fmla="*/ 413 w 1953285"/>
                <a:gd name="connsiteY21" fmla="*/ 1730652 h 2986134"/>
                <a:gd name="connsiteX22" fmla="*/ 105908 w 1953285"/>
                <a:gd name="connsiteY22" fmla="*/ 904785 h 2986134"/>
                <a:gd name="connsiteX23" fmla="*/ 278379 w 1953285"/>
                <a:gd name="connsiteY23" fmla="*/ 433148 h 2986134"/>
                <a:gd name="connsiteX24" fmla="*/ 443886 w 1953285"/>
                <a:gd name="connsiteY24" fmla="*/ 172515 h 2986134"/>
                <a:gd name="connsiteX25" fmla="*/ 612737 w 1953285"/>
                <a:gd name="connsiteY25" fmla="*/ 0 h 2986134"/>
                <a:gd name="connsiteX26" fmla="*/ 731959 w 1953285"/>
                <a:gd name="connsiteY26" fmla="*/ 332056 h 2986134"/>
                <a:gd name="connsiteX27" fmla="*/ 724845 w 1953285"/>
                <a:gd name="connsiteY27" fmla="*/ 678085 h 2986134"/>
                <a:gd name="connsiteX28" fmla="*/ 547743 w 1953285"/>
                <a:gd name="connsiteY28" fmla="*/ 1005788 h 2986134"/>
                <a:gd name="connsiteX29" fmla="*/ 550217 w 1953285"/>
                <a:gd name="connsiteY29" fmla="*/ 1049853 h 2986134"/>
                <a:gd name="connsiteX30" fmla="*/ 968955 w 1953285"/>
                <a:gd name="connsiteY30" fmla="*/ 813397 h 2986134"/>
                <a:gd name="connsiteX31" fmla="*/ 1461349 w 1953285"/>
                <a:gd name="connsiteY31" fmla="*/ 701311 h 2986134"/>
                <a:gd name="connsiteX32" fmla="*/ 1473951 w 1953285"/>
                <a:gd name="connsiteY32" fmla="*/ 708401 h 2986134"/>
                <a:gd name="connsiteX0" fmla="*/ 1473856 w 1953190"/>
                <a:gd name="connsiteY0" fmla="*/ 708401 h 2991508"/>
                <a:gd name="connsiteX1" fmla="*/ 1411263 w 1953190"/>
                <a:gd name="connsiteY1" fmla="*/ 919813 h 2991508"/>
                <a:gd name="connsiteX2" fmla="*/ 1190060 w 1953190"/>
                <a:gd name="connsiteY2" fmla="*/ 1213129 h 2991508"/>
                <a:gd name="connsiteX3" fmla="*/ 909179 w 1953190"/>
                <a:gd name="connsiteY3" fmla="*/ 1450576 h 2991508"/>
                <a:gd name="connsiteX4" fmla="*/ 566918 w 1953190"/>
                <a:gd name="connsiteY4" fmla="*/ 1632245 h 2991508"/>
                <a:gd name="connsiteX5" fmla="*/ 737266 w 1953190"/>
                <a:gd name="connsiteY5" fmla="*/ 1653421 h 2991508"/>
                <a:gd name="connsiteX6" fmla="*/ 1274880 w 1953190"/>
                <a:gd name="connsiteY6" fmla="*/ 1655250 h 2991508"/>
                <a:gd name="connsiteX7" fmla="*/ 1674972 w 1953190"/>
                <a:gd name="connsiteY7" fmla="*/ 1749816 h 2991508"/>
                <a:gd name="connsiteX8" fmla="*/ 1932261 w 1953190"/>
                <a:gd name="connsiteY8" fmla="*/ 1866208 h 2991508"/>
                <a:gd name="connsiteX9" fmla="*/ 1906135 w 1953190"/>
                <a:gd name="connsiteY9" fmla="*/ 1943962 h 2991508"/>
                <a:gd name="connsiteX10" fmla="*/ 1653148 w 1953190"/>
                <a:gd name="connsiteY10" fmla="*/ 2106263 h 2991508"/>
                <a:gd name="connsiteX11" fmla="*/ 1253056 w 1953190"/>
                <a:gd name="connsiteY11" fmla="*/ 2208104 h 2991508"/>
                <a:gd name="connsiteX12" fmla="*/ 935741 w 1953190"/>
                <a:gd name="connsiteY12" fmla="*/ 2195250 h 2991508"/>
                <a:gd name="connsiteX13" fmla="*/ 578649 w 1953190"/>
                <a:gd name="connsiteY13" fmla="*/ 2089164 h 2991508"/>
                <a:gd name="connsiteX14" fmla="*/ 321855 w 1953190"/>
                <a:gd name="connsiteY14" fmla="*/ 1949541 h 2991508"/>
                <a:gd name="connsiteX15" fmla="*/ 292128 w 1953190"/>
                <a:gd name="connsiteY15" fmla="*/ 2002232 h 2991508"/>
                <a:gd name="connsiteX16" fmla="*/ 341090 w 1953190"/>
                <a:gd name="connsiteY16" fmla="*/ 2395326 h 2991508"/>
                <a:gd name="connsiteX17" fmla="*/ 426405 w 1953190"/>
                <a:gd name="connsiteY17" fmla="*/ 2772335 h 2991508"/>
                <a:gd name="connsiteX18" fmla="*/ 465189 w 1953190"/>
                <a:gd name="connsiteY18" fmla="*/ 2891702 h 2991508"/>
                <a:gd name="connsiteX19" fmla="*/ 220668 w 1953190"/>
                <a:gd name="connsiteY19" fmla="*/ 2991507 h 2991508"/>
                <a:gd name="connsiteX20" fmla="*/ 48254 w 1953190"/>
                <a:gd name="connsiteY20" fmla="*/ 2358824 h 2991508"/>
                <a:gd name="connsiteX21" fmla="*/ 318 w 1953190"/>
                <a:gd name="connsiteY21" fmla="*/ 1730652 h 2991508"/>
                <a:gd name="connsiteX22" fmla="*/ 105813 w 1953190"/>
                <a:gd name="connsiteY22" fmla="*/ 904785 h 2991508"/>
                <a:gd name="connsiteX23" fmla="*/ 278284 w 1953190"/>
                <a:gd name="connsiteY23" fmla="*/ 433148 h 2991508"/>
                <a:gd name="connsiteX24" fmla="*/ 443791 w 1953190"/>
                <a:gd name="connsiteY24" fmla="*/ 172515 h 2991508"/>
                <a:gd name="connsiteX25" fmla="*/ 612642 w 1953190"/>
                <a:gd name="connsiteY25" fmla="*/ 0 h 2991508"/>
                <a:gd name="connsiteX26" fmla="*/ 731864 w 1953190"/>
                <a:gd name="connsiteY26" fmla="*/ 332056 h 2991508"/>
                <a:gd name="connsiteX27" fmla="*/ 724750 w 1953190"/>
                <a:gd name="connsiteY27" fmla="*/ 678085 h 2991508"/>
                <a:gd name="connsiteX28" fmla="*/ 547648 w 1953190"/>
                <a:gd name="connsiteY28" fmla="*/ 1005788 h 2991508"/>
                <a:gd name="connsiteX29" fmla="*/ 550122 w 1953190"/>
                <a:gd name="connsiteY29" fmla="*/ 1049853 h 2991508"/>
                <a:gd name="connsiteX30" fmla="*/ 968860 w 1953190"/>
                <a:gd name="connsiteY30" fmla="*/ 813397 h 2991508"/>
                <a:gd name="connsiteX31" fmla="*/ 1461254 w 1953190"/>
                <a:gd name="connsiteY31" fmla="*/ 701311 h 2991508"/>
                <a:gd name="connsiteX32" fmla="*/ 1473856 w 1953190"/>
                <a:gd name="connsiteY32" fmla="*/ 708401 h 2991508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35637 w 1983014"/>
                <a:gd name="connsiteY22" fmla="*/ 904785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495013 w 1983014"/>
                <a:gd name="connsiteY18" fmla="*/ 2891702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56229 w 1983014"/>
                <a:gd name="connsiteY17" fmla="*/ 2772335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70914 w 1983014"/>
                <a:gd name="connsiteY16" fmla="*/ 2395326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21952 w 1983014"/>
                <a:gd name="connsiteY15" fmla="*/ 2002232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680 w 1983014"/>
                <a:gd name="connsiteY0" fmla="*/ 708401 h 2991507"/>
                <a:gd name="connsiteX1" fmla="*/ 1441087 w 1983014"/>
                <a:gd name="connsiteY1" fmla="*/ 919813 h 2991507"/>
                <a:gd name="connsiteX2" fmla="*/ 1219884 w 1983014"/>
                <a:gd name="connsiteY2" fmla="*/ 1213129 h 2991507"/>
                <a:gd name="connsiteX3" fmla="*/ 939003 w 1983014"/>
                <a:gd name="connsiteY3" fmla="*/ 1450576 h 2991507"/>
                <a:gd name="connsiteX4" fmla="*/ 596742 w 1983014"/>
                <a:gd name="connsiteY4" fmla="*/ 1632245 h 2991507"/>
                <a:gd name="connsiteX5" fmla="*/ 767090 w 1983014"/>
                <a:gd name="connsiteY5" fmla="*/ 1653421 h 2991507"/>
                <a:gd name="connsiteX6" fmla="*/ 1304704 w 1983014"/>
                <a:gd name="connsiteY6" fmla="*/ 1655250 h 2991507"/>
                <a:gd name="connsiteX7" fmla="*/ 1704796 w 1983014"/>
                <a:gd name="connsiteY7" fmla="*/ 1749816 h 2991507"/>
                <a:gd name="connsiteX8" fmla="*/ 1962085 w 1983014"/>
                <a:gd name="connsiteY8" fmla="*/ 1866208 h 2991507"/>
                <a:gd name="connsiteX9" fmla="*/ 1935959 w 1983014"/>
                <a:gd name="connsiteY9" fmla="*/ 1943962 h 2991507"/>
                <a:gd name="connsiteX10" fmla="*/ 1682972 w 1983014"/>
                <a:gd name="connsiteY10" fmla="*/ 2106263 h 2991507"/>
                <a:gd name="connsiteX11" fmla="*/ 1282880 w 1983014"/>
                <a:gd name="connsiteY11" fmla="*/ 2208104 h 2991507"/>
                <a:gd name="connsiteX12" fmla="*/ 965565 w 1983014"/>
                <a:gd name="connsiteY12" fmla="*/ 2195250 h 2991507"/>
                <a:gd name="connsiteX13" fmla="*/ 608473 w 1983014"/>
                <a:gd name="connsiteY13" fmla="*/ 2089164 h 2991507"/>
                <a:gd name="connsiteX14" fmla="*/ 351679 w 1983014"/>
                <a:gd name="connsiteY14" fmla="*/ 1949541 h 2991507"/>
                <a:gd name="connsiteX15" fmla="*/ 342833 w 1983014"/>
                <a:gd name="connsiteY15" fmla="*/ 1997936 h 2991507"/>
                <a:gd name="connsiteX16" fmla="*/ 396789 w 1983014"/>
                <a:gd name="connsiteY16" fmla="*/ 2349194 h 2991507"/>
                <a:gd name="connsiteX17" fmla="*/ 488935 w 1983014"/>
                <a:gd name="connsiteY17" fmla="*/ 2732957 h 2991507"/>
                <a:gd name="connsiteX18" fmla="*/ 552973 w 1983014"/>
                <a:gd name="connsiteY18" fmla="*/ 2882494 h 2991507"/>
                <a:gd name="connsiteX19" fmla="*/ 250492 w 1983014"/>
                <a:gd name="connsiteY19" fmla="*/ 2991507 h 2991507"/>
                <a:gd name="connsiteX20" fmla="*/ 78078 w 1983014"/>
                <a:gd name="connsiteY20" fmla="*/ 2358824 h 2991507"/>
                <a:gd name="connsiteX21" fmla="*/ 129 w 1983014"/>
                <a:gd name="connsiteY21" fmla="*/ 1690577 h 2991507"/>
                <a:gd name="connsiteX22" fmla="*/ 119976 w 1983014"/>
                <a:gd name="connsiteY22" fmla="*/ 908009 h 2991507"/>
                <a:gd name="connsiteX23" fmla="*/ 308108 w 1983014"/>
                <a:gd name="connsiteY23" fmla="*/ 433148 h 2991507"/>
                <a:gd name="connsiteX24" fmla="*/ 473615 w 1983014"/>
                <a:gd name="connsiteY24" fmla="*/ 172515 h 2991507"/>
                <a:gd name="connsiteX25" fmla="*/ 642466 w 1983014"/>
                <a:gd name="connsiteY25" fmla="*/ 0 h 2991507"/>
                <a:gd name="connsiteX26" fmla="*/ 761688 w 1983014"/>
                <a:gd name="connsiteY26" fmla="*/ 332056 h 2991507"/>
                <a:gd name="connsiteX27" fmla="*/ 754574 w 1983014"/>
                <a:gd name="connsiteY27" fmla="*/ 678085 h 2991507"/>
                <a:gd name="connsiteX28" fmla="*/ 577472 w 1983014"/>
                <a:gd name="connsiteY28" fmla="*/ 1005788 h 2991507"/>
                <a:gd name="connsiteX29" fmla="*/ 579946 w 1983014"/>
                <a:gd name="connsiteY29" fmla="*/ 1049853 h 2991507"/>
                <a:gd name="connsiteX30" fmla="*/ 998684 w 1983014"/>
                <a:gd name="connsiteY30" fmla="*/ 813397 h 2991507"/>
                <a:gd name="connsiteX31" fmla="*/ 1491078 w 1983014"/>
                <a:gd name="connsiteY31" fmla="*/ 701311 h 2991507"/>
                <a:gd name="connsiteX32" fmla="*/ 1503680 w 1983014"/>
                <a:gd name="connsiteY32" fmla="*/ 708401 h 2991507"/>
                <a:gd name="connsiteX0" fmla="*/ 1503750 w 1983084"/>
                <a:gd name="connsiteY0" fmla="*/ 708401 h 2991507"/>
                <a:gd name="connsiteX1" fmla="*/ 1441157 w 1983084"/>
                <a:gd name="connsiteY1" fmla="*/ 919813 h 2991507"/>
                <a:gd name="connsiteX2" fmla="*/ 1219954 w 1983084"/>
                <a:gd name="connsiteY2" fmla="*/ 1213129 h 2991507"/>
                <a:gd name="connsiteX3" fmla="*/ 939073 w 1983084"/>
                <a:gd name="connsiteY3" fmla="*/ 1450576 h 2991507"/>
                <a:gd name="connsiteX4" fmla="*/ 596812 w 1983084"/>
                <a:gd name="connsiteY4" fmla="*/ 1632245 h 2991507"/>
                <a:gd name="connsiteX5" fmla="*/ 767160 w 1983084"/>
                <a:gd name="connsiteY5" fmla="*/ 1653421 h 2991507"/>
                <a:gd name="connsiteX6" fmla="*/ 1304774 w 1983084"/>
                <a:gd name="connsiteY6" fmla="*/ 1655250 h 2991507"/>
                <a:gd name="connsiteX7" fmla="*/ 1704866 w 1983084"/>
                <a:gd name="connsiteY7" fmla="*/ 1749816 h 2991507"/>
                <a:gd name="connsiteX8" fmla="*/ 1962155 w 1983084"/>
                <a:gd name="connsiteY8" fmla="*/ 1866208 h 2991507"/>
                <a:gd name="connsiteX9" fmla="*/ 1936029 w 1983084"/>
                <a:gd name="connsiteY9" fmla="*/ 1943962 h 2991507"/>
                <a:gd name="connsiteX10" fmla="*/ 1683042 w 1983084"/>
                <a:gd name="connsiteY10" fmla="*/ 2106263 h 2991507"/>
                <a:gd name="connsiteX11" fmla="*/ 1282950 w 1983084"/>
                <a:gd name="connsiteY11" fmla="*/ 2208104 h 2991507"/>
                <a:gd name="connsiteX12" fmla="*/ 965635 w 1983084"/>
                <a:gd name="connsiteY12" fmla="*/ 2195250 h 2991507"/>
                <a:gd name="connsiteX13" fmla="*/ 608543 w 1983084"/>
                <a:gd name="connsiteY13" fmla="*/ 2089164 h 2991507"/>
                <a:gd name="connsiteX14" fmla="*/ 351749 w 1983084"/>
                <a:gd name="connsiteY14" fmla="*/ 1949541 h 2991507"/>
                <a:gd name="connsiteX15" fmla="*/ 342903 w 1983084"/>
                <a:gd name="connsiteY15" fmla="*/ 1997936 h 2991507"/>
                <a:gd name="connsiteX16" fmla="*/ 396859 w 1983084"/>
                <a:gd name="connsiteY16" fmla="*/ 2349194 h 2991507"/>
                <a:gd name="connsiteX17" fmla="*/ 489005 w 1983084"/>
                <a:gd name="connsiteY17" fmla="*/ 2732957 h 2991507"/>
                <a:gd name="connsiteX18" fmla="*/ 553043 w 1983084"/>
                <a:gd name="connsiteY18" fmla="*/ 2882494 h 2991507"/>
                <a:gd name="connsiteX19" fmla="*/ 250562 w 1983084"/>
                <a:gd name="connsiteY19" fmla="*/ 2991507 h 2991507"/>
                <a:gd name="connsiteX20" fmla="*/ 63305 w 1983084"/>
                <a:gd name="connsiteY20" fmla="*/ 2363639 h 2991507"/>
                <a:gd name="connsiteX21" fmla="*/ 199 w 1983084"/>
                <a:gd name="connsiteY21" fmla="*/ 1690577 h 2991507"/>
                <a:gd name="connsiteX22" fmla="*/ 120046 w 1983084"/>
                <a:gd name="connsiteY22" fmla="*/ 908009 h 2991507"/>
                <a:gd name="connsiteX23" fmla="*/ 308178 w 1983084"/>
                <a:gd name="connsiteY23" fmla="*/ 433148 h 2991507"/>
                <a:gd name="connsiteX24" fmla="*/ 473685 w 1983084"/>
                <a:gd name="connsiteY24" fmla="*/ 172515 h 2991507"/>
                <a:gd name="connsiteX25" fmla="*/ 642536 w 1983084"/>
                <a:gd name="connsiteY25" fmla="*/ 0 h 2991507"/>
                <a:gd name="connsiteX26" fmla="*/ 761758 w 1983084"/>
                <a:gd name="connsiteY26" fmla="*/ 332056 h 2991507"/>
                <a:gd name="connsiteX27" fmla="*/ 754644 w 1983084"/>
                <a:gd name="connsiteY27" fmla="*/ 678085 h 2991507"/>
                <a:gd name="connsiteX28" fmla="*/ 577542 w 1983084"/>
                <a:gd name="connsiteY28" fmla="*/ 1005788 h 2991507"/>
                <a:gd name="connsiteX29" fmla="*/ 580016 w 1983084"/>
                <a:gd name="connsiteY29" fmla="*/ 1049853 h 2991507"/>
                <a:gd name="connsiteX30" fmla="*/ 998754 w 1983084"/>
                <a:gd name="connsiteY30" fmla="*/ 813397 h 2991507"/>
                <a:gd name="connsiteX31" fmla="*/ 1491148 w 1983084"/>
                <a:gd name="connsiteY31" fmla="*/ 701311 h 2991507"/>
                <a:gd name="connsiteX32" fmla="*/ 1503750 w 1983084"/>
                <a:gd name="connsiteY32" fmla="*/ 708401 h 2991507"/>
                <a:gd name="connsiteX0" fmla="*/ 1503751 w 1983085"/>
                <a:gd name="connsiteY0" fmla="*/ 708401 h 2991507"/>
                <a:gd name="connsiteX1" fmla="*/ 1441158 w 1983085"/>
                <a:gd name="connsiteY1" fmla="*/ 919813 h 2991507"/>
                <a:gd name="connsiteX2" fmla="*/ 1219955 w 1983085"/>
                <a:gd name="connsiteY2" fmla="*/ 1213129 h 2991507"/>
                <a:gd name="connsiteX3" fmla="*/ 939074 w 1983085"/>
                <a:gd name="connsiteY3" fmla="*/ 1450576 h 2991507"/>
                <a:gd name="connsiteX4" fmla="*/ 596813 w 1983085"/>
                <a:gd name="connsiteY4" fmla="*/ 1632245 h 2991507"/>
                <a:gd name="connsiteX5" fmla="*/ 767161 w 1983085"/>
                <a:gd name="connsiteY5" fmla="*/ 1653421 h 2991507"/>
                <a:gd name="connsiteX6" fmla="*/ 1304775 w 1983085"/>
                <a:gd name="connsiteY6" fmla="*/ 1655250 h 2991507"/>
                <a:gd name="connsiteX7" fmla="*/ 1704867 w 1983085"/>
                <a:gd name="connsiteY7" fmla="*/ 1749816 h 2991507"/>
                <a:gd name="connsiteX8" fmla="*/ 1962156 w 1983085"/>
                <a:gd name="connsiteY8" fmla="*/ 1866208 h 2991507"/>
                <a:gd name="connsiteX9" fmla="*/ 1936030 w 1983085"/>
                <a:gd name="connsiteY9" fmla="*/ 1943962 h 2991507"/>
                <a:gd name="connsiteX10" fmla="*/ 1683043 w 1983085"/>
                <a:gd name="connsiteY10" fmla="*/ 2106263 h 2991507"/>
                <a:gd name="connsiteX11" fmla="*/ 1282951 w 1983085"/>
                <a:gd name="connsiteY11" fmla="*/ 2208104 h 2991507"/>
                <a:gd name="connsiteX12" fmla="*/ 965636 w 1983085"/>
                <a:gd name="connsiteY12" fmla="*/ 2195250 h 2991507"/>
                <a:gd name="connsiteX13" fmla="*/ 608544 w 1983085"/>
                <a:gd name="connsiteY13" fmla="*/ 2089164 h 2991507"/>
                <a:gd name="connsiteX14" fmla="*/ 351750 w 1983085"/>
                <a:gd name="connsiteY14" fmla="*/ 1949541 h 2991507"/>
                <a:gd name="connsiteX15" fmla="*/ 342904 w 1983085"/>
                <a:gd name="connsiteY15" fmla="*/ 1997936 h 2991507"/>
                <a:gd name="connsiteX16" fmla="*/ 396860 w 1983085"/>
                <a:gd name="connsiteY16" fmla="*/ 2349194 h 2991507"/>
                <a:gd name="connsiteX17" fmla="*/ 509109 w 1983085"/>
                <a:gd name="connsiteY17" fmla="*/ 2762247 h 2991507"/>
                <a:gd name="connsiteX18" fmla="*/ 553044 w 1983085"/>
                <a:gd name="connsiteY18" fmla="*/ 2882494 h 2991507"/>
                <a:gd name="connsiteX19" fmla="*/ 250563 w 1983085"/>
                <a:gd name="connsiteY19" fmla="*/ 2991507 h 2991507"/>
                <a:gd name="connsiteX20" fmla="*/ 63306 w 1983085"/>
                <a:gd name="connsiteY20" fmla="*/ 2363639 h 2991507"/>
                <a:gd name="connsiteX21" fmla="*/ 200 w 1983085"/>
                <a:gd name="connsiteY21" fmla="*/ 1690577 h 2991507"/>
                <a:gd name="connsiteX22" fmla="*/ 120047 w 1983085"/>
                <a:gd name="connsiteY22" fmla="*/ 908009 h 2991507"/>
                <a:gd name="connsiteX23" fmla="*/ 308179 w 1983085"/>
                <a:gd name="connsiteY23" fmla="*/ 433148 h 2991507"/>
                <a:gd name="connsiteX24" fmla="*/ 473686 w 1983085"/>
                <a:gd name="connsiteY24" fmla="*/ 172515 h 2991507"/>
                <a:gd name="connsiteX25" fmla="*/ 642537 w 1983085"/>
                <a:gd name="connsiteY25" fmla="*/ 0 h 2991507"/>
                <a:gd name="connsiteX26" fmla="*/ 761759 w 1983085"/>
                <a:gd name="connsiteY26" fmla="*/ 332056 h 2991507"/>
                <a:gd name="connsiteX27" fmla="*/ 754645 w 1983085"/>
                <a:gd name="connsiteY27" fmla="*/ 678085 h 2991507"/>
                <a:gd name="connsiteX28" fmla="*/ 577543 w 1983085"/>
                <a:gd name="connsiteY28" fmla="*/ 1005788 h 2991507"/>
                <a:gd name="connsiteX29" fmla="*/ 580017 w 1983085"/>
                <a:gd name="connsiteY29" fmla="*/ 1049853 h 2991507"/>
                <a:gd name="connsiteX30" fmla="*/ 998755 w 1983085"/>
                <a:gd name="connsiteY30" fmla="*/ 813397 h 2991507"/>
                <a:gd name="connsiteX31" fmla="*/ 1491149 w 1983085"/>
                <a:gd name="connsiteY31" fmla="*/ 701311 h 2991507"/>
                <a:gd name="connsiteX32" fmla="*/ 1503751 w 1983085"/>
                <a:gd name="connsiteY32" fmla="*/ 708401 h 299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983085" h="2991507">
                  <a:moveTo>
                    <a:pt x="1503751" y="708401"/>
                  </a:moveTo>
                  <a:cubicBezTo>
                    <a:pt x="1523712" y="737061"/>
                    <a:pt x="1480707" y="845173"/>
                    <a:pt x="1441158" y="919813"/>
                  </a:cubicBezTo>
                  <a:cubicBezTo>
                    <a:pt x="1395959" y="1005116"/>
                    <a:pt x="1303636" y="1124669"/>
                    <a:pt x="1219955" y="1213129"/>
                  </a:cubicBezTo>
                  <a:cubicBezTo>
                    <a:pt x="1136275" y="1301590"/>
                    <a:pt x="1042931" y="1380723"/>
                    <a:pt x="939074" y="1450576"/>
                  </a:cubicBezTo>
                  <a:cubicBezTo>
                    <a:pt x="835217" y="1520429"/>
                    <a:pt x="606345" y="1620692"/>
                    <a:pt x="596813" y="1632245"/>
                  </a:cubicBezTo>
                  <a:cubicBezTo>
                    <a:pt x="587281" y="1643798"/>
                    <a:pt x="649167" y="1649587"/>
                    <a:pt x="767161" y="1653421"/>
                  </a:cubicBezTo>
                  <a:cubicBezTo>
                    <a:pt x="885155" y="1657255"/>
                    <a:pt x="1148491" y="1639184"/>
                    <a:pt x="1304775" y="1655250"/>
                  </a:cubicBezTo>
                  <a:cubicBezTo>
                    <a:pt x="1461059" y="1671316"/>
                    <a:pt x="1595303" y="1714658"/>
                    <a:pt x="1704867" y="1749816"/>
                  </a:cubicBezTo>
                  <a:cubicBezTo>
                    <a:pt x="1814430" y="1784976"/>
                    <a:pt x="1923629" y="1833850"/>
                    <a:pt x="1962156" y="1866208"/>
                  </a:cubicBezTo>
                  <a:cubicBezTo>
                    <a:pt x="2000683" y="1898565"/>
                    <a:pt x="1982548" y="1903952"/>
                    <a:pt x="1936030" y="1943962"/>
                  </a:cubicBezTo>
                  <a:cubicBezTo>
                    <a:pt x="1889511" y="1983971"/>
                    <a:pt x="1791890" y="2062239"/>
                    <a:pt x="1683043" y="2106263"/>
                  </a:cubicBezTo>
                  <a:cubicBezTo>
                    <a:pt x="1574197" y="2150286"/>
                    <a:pt x="1402519" y="2193274"/>
                    <a:pt x="1282951" y="2208104"/>
                  </a:cubicBezTo>
                  <a:cubicBezTo>
                    <a:pt x="1163382" y="2222935"/>
                    <a:pt x="1078036" y="2215074"/>
                    <a:pt x="965636" y="2195250"/>
                  </a:cubicBezTo>
                  <a:cubicBezTo>
                    <a:pt x="853235" y="2175427"/>
                    <a:pt x="710858" y="2130115"/>
                    <a:pt x="608544" y="2089164"/>
                  </a:cubicBezTo>
                  <a:cubicBezTo>
                    <a:pt x="506230" y="2048213"/>
                    <a:pt x="368968" y="1961518"/>
                    <a:pt x="351750" y="1949541"/>
                  </a:cubicBezTo>
                  <a:cubicBezTo>
                    <a:pt x="334532" y="1937564"/>
                    <a:pt x="335386" y="1931327"/>
                    <a:pt x="342904" y="1997936"/>
                  </a:cubicBezTo>
                  <a:cubicBezTo>
                    <a:pt x="350422" y="2064545"/>
                    <a:pt x="369159" y="2221809"/>
                    <a:pt x="396860" y="2349194"/>
                  </a:cubicBezTo>
                  <a:cubicBezTo>
                    <a:pt x="424561" y="2476579"/>
                    <a:pt x="467735" y="2639985"/>
                    <a:pt x="509109" y="2762247"/>
                  </a:cubicBezTo>
                  <a:lnTo>
                    <a:pt x="553044" y="2882494"/>
                  </a:lnTo>
                  <a:cubicBezTo>
                    <a:pt x="473777" y="2939687"/>
                    <a:pt x="326860" y="2968014"/>
                    <a:pt x="250563" y="2991507"/>
                  </a:cubicBezTo>
                  <a:cubicBezTo>
                    <a:pt x="170949" y="2783480"/>
                    <a:pt x="105033" y="2580461"/>
                    <a:pt x="63306" y="2363639"/>
                  </a:cubicBezTo>
                  <a:cubicBezTo>
                    <a:pt x="21579" y="2146817"/>
                    <a:pt x="-2461" y="1929490"/>
                    <a:pt x="200" y="1690577"/>
                  </a:cubicBezTo>
                  <a:cubicBezTo>
                    <a:pt x="2859" y="1451663"/>
                    <a:pt x="68717" y="1117581"/>
                    <a:pt x="120047" y="908009"/>
                  </a:cubicBezTo>
                  <a:cubicBezTo>
                    <a:pt x="171377" y="698438"/>
                    <a:pt x="249239" y="555730"/>
                    <a:pt x="308179" y="433148"/>
                  </a:cubicBezTo>
                  <a:cubicBezTo>
                    <a:pt x="367119" y="310566"/>
                    <a:pt x="414822" y="245163"/>
                    <a:pt x="473686" y="172515"/>
                  </a:cubicBezTo>
                  <a:cubicBezTo>
                    <a:pt x="525192" y="108949"/>
                    <a:pt x="595112" y="17610"/>
                    <a:pt x="642537" y="0"/>
                  </a:cubicBezTo>
                  <a:cubicBezTo>
                    <a:pt x="709556" y="115352"/>
                    <a:pt x="737990" y="210065"/>
                    <a:pt x="761759" y="332056"/>
                  </a:cubicBezTo>
                  <a:cubicBezTo>
                    <a:pt x="780973" y="477891"/>
                    <a:pt x="781276" y="547748"/>
                    <a:pt x="754645" y="678085"/>
                  </a:cubicBezTo>
                  <a:cubicBezTo>
                    <a:pt x="727497" y="810951"/>
                    <a:pt x="606647" y="943826"/>
                    <a:pt x="577543" y="1005788"/>
                  </a:cubicBezTo>
                  <a:cubicBezTo>
                    <a:pt x="548438" y="1067749"/>
                    <a:pt x="509816" y="1081918"/>
                    <a:pt x="580017" y="1049853"/>
                  </a:cubicBezTo>
                  <a:cubicBezTo>
                    <a:pt x="650219" y="1017789"/>
                    <a:pt x="846899" y="871489"/>
                    <a:pt x="998755" y="813397"/>
                  </a:cubicBezTo>
                  <a:cubicBezTo>
                    <a:pt x="1150609" y="755308"/>
                    <a:pt x="1446228" y="697135"/>
                    <a:pt x="1491149" y="701311"/>
                  </a:cubicBezTo>
                  <a:cubicBezTo>
                    <a:pt x="1496764" y="701833"/>
                    <a:pt x="1500901" y="704307"/>
                    <a:pt x="1503751" y="708401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  <a:alpha val="3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1FE58181-B8B4-B36C-7664-FF039F50A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78977">
            <a:off x="11512525" y="1615069"/>
            <a:ext cx="302215" cy="294432"/>
          </a:xfrm>
          <a:custGeom>
            <a:avLst/>
            <a:gdLst>
              <a:gd name="connsiteX0" fmla="*/ 2531073 w 4828010"/>
              <a:gd name="connsiteY0" fmla="*/ 0 h 4873559"/>
              <a:gd name="connsiteX1" fmla="*/ 3937963 w 4828010"/>
              <a:gd name="connsiteY1" fmla="*/ 437433 h 4873559"/>
              <a:gd name="connsiteX2" fmla="*/ 4806231 w 4828010"/>
              <a:gd name="connsiteY2" fmla="*/ 1773180 h 4873559"/>
              <a:gd name="connsiteX3" fmla="*/ 4448644 w 4828010"/>
              <a:gd name="connsiteY3" fmla="*/ 3933235 h 4873559"/>
              <a:gd name="connsiteX4" fmla="*/ 3192542 w 4828010"/>
              <a:gd name="connsiteY4" fmla="*/ 4716168 h 4873559"/>
              <a:gd name="connsiteX5" fmla="*/ 937448 w 4828010"/>
              <a:gd name="connsiteY5" fmla="*/ 4547691 h 4873559"/>
              <a:gd name="connsiteX6" fmla="*/ 12348 w 4828010"/>
              <a:gd name="connsiteY6" fmla="*/ 3026750 h 4873559"/>
              <a:gd name="connsiteX7" fmla="*/ 553508 w 4828010"/>
              <a:gd name="connsiteY7" fmla="*/ 740383 h 4873559"/>
              <a:gd name="connsiteX8" fmla="*/ 2531073 w 4828010"/>
              <a:gd name="connsiteY8" fmla="*/ 0 h 4873559"/>
              <a:gd name="connsiteX0" fmla="*/ 2531073 w 4828010"/>
              <a:gd name="connsiteY0" fmla="*/ 0 h 4853896"/>
              <a:gd name="connsiteX1" fmla="*/ 3937963 w 4828010"/>
              <a:gd name="connsiteY1" fmla="*/ 437433 h 4853896"/>
              <a:gd name="connsiteX2" fmla="*/ 4806231 w 4828010"/>
              <a:gd name="connsiteY2" fmla="*/ 1773180 h 4853896"/>
              <a:gd name="connsiteX3" fmla="*/ 4448644 w 4828010"/>
              <a:gd name="connsiteY3" fmla="*/ 3933235 h 4853896"/>
              <a:gd name="connsiteX4" fmla="*/ 3192542 w 4828010"/>
              <a:gd name="connsiteY4" fmla="*/ 4716168 h 4853896"/>
              <a:gd name="connsiteX5" fmla="*/ 1075671 w 4828010"/>
              <a:gd name="connsiteY5" fmla="*/ 4473263 h 4853896"/>
              <a:gd name="connsiteX6" fmla="*/ 12348 w 4828010"/>
              <a:gd name="connsiteY6" fmla="*/ 3026750 h 4853896"/>
              <a:gd name="connsiteX7" fmla="*/ 553508 w 4828010"/>
              <a:gd name="connsiteY7" fmla="*/ 740383 h 4853896"/>
              <a:gd name="connsiteX8" fmla="*/ 2531073 w 4828010"/>
              <a:gd name="connsiteY8" fmla="*/ 0 h 4853896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531073 w 4828010"/>
              <a:gd name="connsiteY0" fmla="*/ 0 h 4852652"/>
              <a:gd name="connsiteX1" fmla="*/ 3937963 w 4828010"/>
              <a:gd name="connsiteY1" fmla="*/ 437433 h 4852652"/>
              <a:gd name="connsiteX2" fmla="*/ 4806231 w 4828010"/>
              <a:gd name="connsiteY2" fmla="*/ 1773180 h 4852652"/>
              <a:gd name="connsiteX3" fmla="*/ 4448644 w 4828010"/>
              <a:gd name="connsiteY3" fmla="*/ 3933235 h 4852652"/>
              <a:gd name="connsiteX4" fmla="*/ 3192542 w 4828010"/>
              <a:gd name="connsiteY4" fmla="*/ 4716168 h 4852652"/>
              <a:gd name="connsiteX5" fmla="*/ 1160732 w 4828010"/>
              <a:gd name="connsiteY5" fmla="*/ 4467947 h 4852652"/>
              <a:gd name="connsiteX6" fmla="*/ 12348 w 4828010"/>
              <a:gd name="connsiteY6" fmla="*/ 3026750 h 4852652"/>
              <a:gd name="connsiteX7" fmla="*/ 553508 w 4828010"/>
              <a:gd name="connsiteY7" fmla="*/ 740383 h 4852652"/>
              <a:gd name="connsiteX8" fmla="*/ 2531073 w 4828010"/>
              <a:gd name="connsiteY8" fmla="*/ 0 h 485265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60239 w 4757176"/>
              <a:gd name="connsiteY0" fmla="*/ 0 h 4850182"/>
              <a:gd name="connsiteX1" fmla="*/ 3867129 w 4757176"/>
              <a:gd name="connsiteY1" fmla="*/ 437433 h 4850182"/>
              <a:gd name="connsiteX2" fmla="*/ 4735397 w 4757176"/>
              <a:gd name="connsiteY2" fmla="*/ 1773180 h 4850182"/>
              <a:gd name="connsiteX3" fmla="*/ 4377810 w 4757176"/>
              <a:gd name="connsiteY3" fmla="*/ 3933235 h 4850182"/>
              <a:gd name="connsiteX4" fmla="*/ 3121708 w 4757176"/>
              <a:gd name="connsiteY4" fmla="*/ 4716168 h 4850182"/>
              <a:gd name="connsiteX5" fmla="*/ 1089898 w 4757176"/>
              <a:gd name="connsiteY5" fmla="*/ 4467947 h 4850182"/>
              <a:gd name="connsiteX6" fmla="*/ 15942 w 4757176"/>
              <a:gd name="connsiteY6" fmla="*/ 3101178 h 4850182"/>
              <a:gd name="connsiteX7" fmla="*/ 482674 w 4757176"/>
              <a:gd name="connsiteY7" fmla="*/ 740383 h 4850182"/>
              <a:gd name="connsiteX8" fmla="*/ 2460239 w 4757176"/>
              <a:gd name="connsiteY8" fmla="*/ 0 h 4850182"/>
              <a:gd name="connsiteX0" fmla="*/ 2484014 w 4780951"/>
              <a:gd name="connsiteY0" fmla="*/ 0 h 4850182"/>
              <a:gd name="connsiteX1" fmla="*/ 3890904 w 4780951"/>
              <a:gd name="connsiteY1" fmla="*/ 437433 h 4850182"/>
              <a:gd name="connsiteX2" fmla="*/ 4759172 w 4780951"/>
              <a:gd name="connsiteY2" fmla="*/ 1773180 h 4850182"/>
              <a:gd name="connsiteX3" fmla="*/ 4401585 w 4780951"/>
              <a:gd name="connsiteY3" fmla="*/ 3933235 h 4850182"/>
              <a:gd name="connsiteX4" fmla="*/ 3145483 w 4780951"/>
              <a:gd name="connsiteY4" fmla="*/ 4716168 h 4850182"/>
              <a:gd name="connsiteX5" fmla="*/ 1113673 w 4780951"/>
              <a:gd name="connsiteY5" fmla="*/ 4467947 h 4850182"/>
              <a:gd name="connsiteX6" fmla="*/ 39717 w 4780951"/>
              <a:gd name="connsiteY6" fmla="*/ 3101178 h 4850182"/>
              <a:gd name="connsiteX7" fmla="*/ 506449 w 4780951"/>
              <a:gd name="connsiteY7" fmla="*/ 740383 h 4850182"/>
              <a:gd name="connsiteX8" fmla="*/ 2484014 w 4780951"/>
              <a:gd name="connsiteY8" fmla="*/ 0 h 4850182"/>
              <a:gd name="connsiteX0" fmla="*/ 2484014 w 4780127"/>
              <a:gd name="connsiteY0" fmla="*/ 0 h 4850182"/>
              <a:gd name="connsiteX1" fmla="*/ 3890904 w 4780127"/>
              <a:gd name="connsiteY1" fmla="*/ 437433 h 4850182"/>
              <a:gd name="connsiteX2" fmla="*/ 4759172 w 4780127"/>
              <a:gd name="connsiteY2" fmla="*/ 1773180 h 4850182"/>
              <a:gd name="connsiteX3" fmla="*/ 4390953 w 4780127"/>
              <a:gd name="connsiteY3" fmla="*/ 3805644 h 4850182"/>
              <a:gd name="connsiteX4" fmla="*/ 3145483 w 4780127"/>
              <a:gd name="connsiteY4" fmla="*/ 4716168 h 4850182"/>
              <a:gd name="connsiteX5" fmla="*/ 1113673 w 4780127"/>
              <a:gd name="connsiteY5" fmla="*/ 4467947 h 4850182"/>
              <a:gd name="connsiteX6" fmla="*/ 39717 w 4780127"/>
              <a:gd name="connsiteY6" fmla="*/ 3101178 h 4850182"/>
              <a:gd name="connsiteX7" fmla="*/ 506449 w 4780127"/>
              <a:gd name="connsiteY7" fmla="*/ 740383 h 4850182"/>
              <a:gd name="connsiteX8" fmla="*/ 2484014 w 4780127"/>
              <a:gd name="connsiteY8" fmla="*/ 0 h 4850182"/>
              <a:gd name="connsiteX0" fmla="*/ 2484014 w 4778010"/>
              <a:gd name="connsiteY0" fmla="*/ 0 h 4846926"/>
              <a:gd name="connsiteX1" fmla="*/ 3890904 w 4778010"/>
              <a:gd name="connsiteY1" fmla="*/ 437433 h 4846926"/>
              <a:gd name="connsiteX2" fmla="*/ 4759172 w 4778010"/>
              <a:gd name="connsiteY2" fmla="*/ 1773180 h 4846926"/>
              <a:gd name="connsiteX3" fmla="*/ 4390953 w 4778010"/>
              <a:gd name="connsiteY3" fmla="*/ 3805644 h 4846926"/>
              <a:gd name="connsiteX4" fmla="*/ 3343914 w 4778010"/>
              <a:gd name="connsiteY4" fmla="*/ 4712128 h 4846926"/>
              <a:gd name="connsiteX5" fmla="*/ 1113673 w 4778010"/>
              <a:gd name="connsiteY5" fmla="*/ 4467947 h 4846926"/>
              <a:gd name="connsiteX6" fmla="*/ 39717 w 4778010"/>
              <a:gd name="connsiteY6" fmla="*/ 3101178 h 4846926"/>
              <a:gd name="connsiteX7" fmla="*/ 506449 w 4778010"/>
              <a:gd name="connsiteY7" fmla="*/ 740383 h 4846926"/>
              <a:gd name="connsiteX8" fmla="*/ 2484014 w 4778010"/>
              <a:gd name="connsiteY8" fmla="*/ 0 h 4846926"/>
              <a:gd name="connsiteX0" fmla="*/ 2484014 w 4782503"/>
              <a:gd name="connsiteY0" fmla="*/ 0 h 4846926"/>
              <a:gd name="connsiteX1" fmla="*/ 3890904 w 4782503"/>
              <a:gd name="connsiteY1" fmla="*/ 437433 h 4846926"/>
              <a:gd name="connsiteX2" fmla="*/ 4759172 w 4782503"/>
              <a:gd name="connsiteY2" fmla="*/ 1773180 h 4846926"/>
              <a:gd name="connsiteX3" fmla="*/ 4450482 w 4782503"/>
              <a:gd name="connsiteY3" fmla="*/ 3688481 h 4846926"/>
              <a:gd name="connsiteX4" fmla="*/ 3343914 w 4782503"/>
              <a:gd name="connsiteY4" fmla="*/ 4712128 h 4846926"/>
              <a:gd name="connsiteX5" fmla="*/ 1113673 w 4782503"/>
              <a:gd name="connsiteY5" fmla="*/ 4467947 h 4846926"/>
              <a:gd name="connsiteX6" fmla="*/ 39717 w 4782503"/>
              <a:gd name="connsiteY6" fmla="*/ 3101178 h 4846926"/>
              <a:gd name="connsiteX7" fmla="*/ 506449 w 4782503"/>
              <a:gd name="connsiteY7" fmla="*/ 740383 h 4846926"/>
              <a:gd name="connsiteX8" fmla="*/ 2484014 w 4782503"/>
              <a:gd name="connsiteY8" fmla="*/ 0 h 4846926"/>
              <a:gd name="connsiteX0" fmla="*/ 2484014 w 4784889"/>
              <a:gd name="connsiteY0" fmla="*/ 0 h 4846926"/>
              <a:gd name="connsiteX1" fmla="*/ 3890904 w 4784889"/>
              <a:gd name="connsiteY1" fmla="*/ 437433 h 4846926"/>
              <a:gd name="connsiteX2" fmla="*/ 4759172 w 4784889"/>
              <a:gd name="connsiteY2" fmla="*/ 1773180 h 4846926"/>
              <a:gd name="connsiteX3" fmla="*/ 4474294 w 4784889"/>
              <a:gd name="connsiteY3" fmla="*/ 3676361 h 4846926"/>
              <a:gd name="connsiteX4" fmla="*/ 3343914 w 4784889"/>
              <a:gd name="connsiteY4" fmla="*/ 4712128 h 4846926"/>
              <a:gd name="connsiteX5" fmla="*/ 1113673 w 4784889"/>
              <a:gd name="connsiteY5" fmla="*/ 4467947 h 4846926"/>
              <a:gd name="connsiteX6" fmla="*/ 39717 w 4784889"/>
              <a:gd name="connsiteY6" fmla="*/ 3101178 h 4846926"/>
              <a:gd name="connsiteX7" fmla="*/ 506449 w 4784889"/>
              <a:gd name="connsiteY7" fmla="*/ 740383 h 4846926"/>
              <a:gd name="connsiteX8" fmla="*/ 2484014 w 4784889"/>
              <a:gd name="connsiteY8" fmla="*/ 0 h 4846926"/>
              <a:gd name="connsiteX0" fmla="*/ 2484014 w 4784889"/>
              <a:gd name="connsiteY0" fmla="*/ 0 h 4860980"/>
              <a:gd name="connsiteX1" fmla="*/ 3890904 w 4784889"/>
              <a:gd name="connsiteY1" fmla="*/ 437433 h 4860980"/>
              <a:gd name="connsiteX2" fmla="*/ 4759172 w 4784889"/>
              <a:gd name="connsiteY2" fmla="*/ 1773180 h 4860980"/>
              <a:gd name="connsiteX3" fmla="*/ 4474294 w 4784889"/>
              <a:gd name="connsiteY3" fmla="*/ 3676361 h 4860980"/>
              <a:gd name="connsiteX4" fmla="*/ 3343914 w 4784889"/>
              <a:gd name="connsiteY4" fmla="*/ 4712128 h 4860980"/>
              <a:gd name="connsiteX5" fmla="*/ 1097799 w 4784889"/>
              <a:gd name="connsiteY5" fmla="*/ 4524510 h 4860980"/>
              <a:gd name="connsiteX6" fmla="*/ 39717 w 4784889"/>
              <a:gd name="connsiteY6" fmla="*/ 3101178 h 4860980"/>
              <a:gd name="connsiteX7" fmla="*/ 506449 w 4784889"/>
              <a:gd name="connsiteY7" fmla="*/ 740383 h 4860980"/>
              <a:gd name="connsiteX8" fmla="*/ 2484014 w 4784889"/>
              <a:gd name="connsiteY8" fmla="*/ 0 h 4860980"/>
              <a:gd name="connsiteX0" fmla="*/ 2484014 w 4783308"/>
              <a:gd name="connsiteY0" fmla="*/ 0 h 4860981"/>
              <a:gd name="connsiteX1" fmla="*/ 3890904 w 4783308"/>
              <a:gd name="connsiteY1" fmla="*/ 437433 h 4860981"/>
              <a:gd name="connsiteX2" fmla="*/ 4759172 w 4783308"/>
              <a:gd name="connsiteY2" fmla="*/ 1773180 h 4860981"/>
              <a:gd name="connsiteX3" fmla="*/ 4474294 w 4783308"/>
              <a:gd name="connsiteY3" fmla="*/ 3676361 h 4860981"/>
              <a:gd name="connsiteX4" fmla="*/ 3443129 w 4783308"/>
              <a:gd name="connsiteY4" fmla="*/ 4712129 h 4860981"/>
              <a:gd name="connsiteX5" fmla="*/ 1097799 w 4783308"/>
              <a:gd name="connsiteY5" fmla="*/ 4524510 h 4860981"/>
              <a:gd name="connsiteX6" fmla="*/ 39717 w 4783308"/>
              <a:gd name="connsiteY6" fmla="*/ 3101178 h 4860981"/>
              <a:gd name="connsiteX7" fmla="*/ 506449 w 4783308"/>
              <a:gd name="connsiteY7" fmla="*/ 740383 h 4860981"/>
              <a:gd name="connsiteX8" fmla="*/ 2484014 w 4783308"/>
              <a:gd name="connsiteY8" fmla="*/ 0 h 4860981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484014 w 4783308"/>
              <a:gd name="connsiteY0" fmla="*/ 0 h 4821502"/>
              <a:gd name="connsiteX1" fmla="*/ 3890904 w 4783308"/>
              <a:gd name="connsiteY1" fmla="*/ 437433 h 4821502"/>
              <a:gd name="connsiteX2" fmla="*/ 4759172 w 4783308"/>
              <a:gd name="connsiteY2" fmla="*/ 1773180 h 4821502"/>
              <a:gd name="connsiteX3" fmla="*/ 4474294 w 4783308"/>
              <a:gd name="connsiteY3" fmla="*/ 3676361 h 4821502"/>
              <a:gd name="connsiteX4" fmla="*/ 3443129 w 4783308"/>
              <a:gd name="connsiteY4" fmla="*/ 4712129 h 4821502"/>
              <a:gd name="connsiteX5" fmla="*/ 1097799 w 4783308"/>
              <a:gd name="connsiteY5" fmla="*/ 4524510 h 4821502"/>
              <a:gd name="connsiteX6" fmla="*/ 39717 w 4783308"/>
              <a:gd name="connsiteY6" fmla="*/ 3101178 h 4821502"/>
              <a:gd name="connsiteX7" fmla="*/ 506449 w 4783308"/>
              <a:gd name="connsiteY7" fmla="*/ 740383 h 4821502"/>
              <a:gd name="connsiteX8" fmla="*/ 2484014 w 4783308"/>
              <a:gd name="connsiteY8" fmla="*/ 0 h 4821502"/>
              <a:gd name="connsiteX0" fmla="*/ 2532073 w 4784141"/>
              <a:gd name="connsiteY0" fmla="*/ 0 h 4773425"/>
              <a:gd name="connsiteX1" fmla="*/ 3891737 w 4784141"/>
              <a:gd name="connsiteY1" fmla="*/ 389356 h 4773425"/>
              <a:gd name="connsiteX2" fmla="*/ 4760005 w 4784141"/>
              <a:gd name="connsiteY2" fmla="*/ 1725103 h 4773425"/>
              <a:gd name="connsiteX3" fmla="*/ 4475127 w 4784141"/>
              <a:gd name="connsiteY3" fmla="*/ 3628284 h 4773425"/>
              <a:gd name="connsiteX4" fmla="*/ 3443962 w 4784141"/>
              <a:gd name="connsiteY4" fmla="*/ 4664052 h 4773425"/>
              <a:gd name="connsiteX5" fmla="*/ 1098632 w 4784141"/>
              <a:gd name="connsiteY5" fmla="*/ 4476433 h 4773425"/>
              <a:gd name="connsiteX6" fmla="*/ 40550 w 4784141"/>
              <a:gd name="connsiteY6" fmla="*/ 3053101 h 4773425"/>
              <a:gd name="connsiteX7" fmla="*/ 507282 w 4784141"/>
              <a:gd name="connsiteY7" fmla="*/ 692306 h 4773425"/>
              <a:gd name="connsiteX8" fmla="*/ 2532073 w 4784141"/>
              <a:gd name="connsiteY8" fmla="*/ 0 h 4773425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32073 w 4784141"/>
              <a:gd name="connsiteY0" fmla="*/ 491 h 4773916"/>
              <a:gd name="connsiteX1" fmla="*/ 3891737 w 4784141"/>
              <a:gd name="connsiteY1" fmla="*/ 389847 h 4773916"/>
              <a:gd name="connsiteX2" fmla="*/ 4760005 w 4784141"/>
              <a:gd name="connsiteY2" fmla="*/ 1725594 h 4773916"/>
              <a:gd name="connsiteX3" fmla="*/ 4475127 w 4784141"/>
              <a:gd name="connsiteY3" fmla="*/ 3628775 h 4773916"/>
              <a:gd name="connsiteX4" fmla="*/ 3443962 w 4784141"/>
              <a:gd name="connsiteY4" fmla="*/ 4664543 h 4773916"/>
              <a:gd name="connsiteX5" fmla="*/ 1098632 w 4784141"/>
              <a:gd name="connsiteY5" fmla="*/ 4476924 h 4773916"/>
              <a:gd name="connsiteX6" fmla="*/ 40550 w 4784141"/>
              <a:gd name="connsiteY6" fmla="*/ 3053592 h 4773916"/>
              <a:gd name="connsiteX7" fmla="*/ 507282 w 4784141"/>
              <a:gd name="connsiteY7" fmla="*/ 692797 h 4773916"/>
              <a:gd name="connsiteX8" fmla="*/ 2532073 w 4784141"/>
              <a:gd name="connsiteY8" fmla="*/ 491 h 4773916"/>
              <a:gd name="connsiteX0" fmla="*/ 2558783 w 4784614"/>
              <a:gd name="connsiteY0" fmla="*/ 525 h 4757924"/>
              <a:gd name="connsiteX1" fmla="*/ 3892210 w 4784614"/>
              <a:gd name="connsiteY1" fmla="*/ 373855 h 4757924"/>
              <a:gd name="connsiteX2" fmla="*/ 4760478 w 4784614"/>
              <a:gd name="connsiteY2" fmla="*/ 1709602 h 4757924"/>
              <a:gd name="connsiteX3" fmla="*/ 4475600 w 4784614"/>
              <a:gd name="connsiteY3" fmla="*/ 3612783 h 4757924"/>
              <a:gd name="connsiteX4" fmla="*/ 3444435 w 4784614"/>
              <a:gd name="connsiteY4" fmla="*/ 4648551 h 4757924"/>
              <a:gd name="connsiteX5" fmla="*/ 1099105 w 4784614"/>
              <a:gd name="connsiteY5" fmla="*/ 4460932 h 4757924"/>
              <a:gd name="connsiteX6" fmla="*/ 41023 w 4784614"/>
              <a:gd name="connsiteY6" fmla="*/ 3037600 h 4757924"/>
              <a:gd name="connsiteX7" fmla="*/ 507755 w 4784614"/>
              <a:gd name="connsiteY7" fmla="*/ 676805 h 4757924"/>
              <a:gd name="connsiteX8" fmla="*/ 2558783 w 4784614"/>
              <a:gd name="connsiteY8" fmla="*/ 525 h 4757924"/>
              <a:gd name="connsiteX0" fmla="*/ 2558783 w 4784614"/>
              <a:gd name="connsiteY0" fmla="*/ 408 h 4757807"/>
              <a:gd name="connsiteX1" fmla="*/ 3907953 w 4784614"/>
              <a:gd name="connsiteY1" fmla="*/ 443183 h 4757807"/>
              <a:gd name="connsiteX2" fmla="*/ 4760478 w 4784614"/>
              <a:gd name="connsiteY2" fmla="*/ 1709485 h 4757807"/>
              <a:gd name="connsiteX3" fmla="*/ 4475600 w 4784614"/>
              <a:gd name="connsiteY3" fmla="*/ 3612666 h 4757807"/>
              <a:gd name="connsiteX4" fmla="*/ 3444435 w 4784614"/>
              <a:gd name="connsiteY4" fmla="*/ 4648434 h 4757807"/>
              <a:gd name="connsiteX5" fmla="*/ 1099105 w 4784614"/>
              <a:gd name="connsiteY5" fmla="*/ 4460815 h 4757807"/>
              <a:gd name="connsiteX6" fmla="*/ 41023 w 4784614"/>
              <a:gd name="connsiteY6" fmla="*/ 3037483 h 4757807"/>
              <a:gd name="connsiteX7" fmla="*/ 507755 w 4784614"/>
              <a:gd name="connsiteY7" fmla="*/ 676688 h 4757807"/>
              <a:gd name="connsiteX8" fmla="*/ 2558783 w 4784614"/>
              <a:gd name="connsiteY8" fmla="*/ 408 h 4757807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50 h 4954478"/>
              <a:gd name="connsiteX1" fmla="*/ 3910127 w 4786788"/>
              <a:gd name="connsiteY1" fmla="*/ 639854 h 4954478"/>
              <a:gd name="connsiteX2" fmla="*/ 4762652 w 4786788"/>
              <a:gd name="connsiteY2" fmla="*/ 1906156 h 4954478"/>
              <a:gd name="connsiteX3" fmla="*/ 4477774 w 4786788"/>
              <a:gd name="connsiteY3" fmla="*/ 3809337 h 4954478"/>
              <a:gd name="connsiteX4" fmla="*/ 3446609 w 4786788"/>
              <a:gd name="connsiteY4" fmla="*/ 4845105 h 4954478"/>
              <a:gd name="connsiteX5" fmla="*/ 1101279 w 4786788"/>
              <a:gd name="connsiteY5" fmla="*/ 4657486 h 4954478"/>
              <a:gd name="connsiteX6" fmla="*/ 43197 w 4786788"/>
              <a:gd name="connsiteY6" fmla="*/ 3234154 h 4954478"/>
              <a:gd name="connsiteX7" fmla="*/ 509929 w 4786788"/>
              <a:gd name="connsiteY7" fmla="*/ 873359 h 4954478"/>
              <a:gd name="connsiteX8" fmla="*/ 2675744 w 4786788"/>
              <a:gd name="connsiteY8" fmla="*/ 250 h 4954478"/>
              <a:gd name="connsiteX0" fmla="*/ 2675744 w 4786788"/>
              <a:gd name="connsiteY0" fmla="*/ 290 h 4954518"/>
              <a:gd name="connsiteX1" fmla="*/ 3910127 w 4786788"/>
              <a:gd name="connsiteY1" fmla="*/ 639894 h 4954518"/>
              <a:gd name="connsiteX2" fmla="*/ 4762652 w 4786788"/>
              <a:gd name="connsiteY2" fmla="*/ 1906196 h 4954518"/>
              <a:gd name="connsiteX3" fmla="*/ 4477774 w 4786788"/>
              <a:gd name="connsiteY3" fmla="*/ 3809377 h 4954518"/>
              <a:gd name="connsiteX4" fmla="*/ 3446609 w 4786788"/>
              <a:gd name="connsiteY4" fmla="*/ 4845145 h 4954518"/>
              <a:gd name="connsiteX5" fmla="*/ 1101279 w 4786788"/>
              <a:gd name="connsiteY5" fmla="*/ 4657526 h 4954518"/>
              <a:gd name="connsiteX6" fmla="*/ 43197 w 4786788"/>
              <a:gd name="connsiteY6" fmla="*/ 3234194 h 4954518"/>
              <a:gd name="connsiteX7" fmla="*/ 509929 w 4786788"/>
              <a:gd name="connsiteY7" fmla="*/ 873399 h 4954518"/>
              <a:gd name="connsiteX8" fmla="*/ 2675744 w 4786788"/>
              <a:gd name="connsiteY8" fmla="*/ 290 h 4954518"/>
              <a:gd name="connsiteX0" fmla="*/ 2675744 w 4786788"/>
              <a:gd name="connsiteY0" fmla="*/ 326 h 4954554"/>
              <a:gd name="connsiteX1" fmla="*/ 3990884 w 4786788"/>
              <a:gd name="connsiteY1" fmla="*/ 591130 h 4954554"/>
              <a:gd name="connsiteX2" fmla="*/ 4762652 w 4786788"/>
              <a:gd name="connsiteY2" fmla="*/ 1906232 h 4954554"/>
              <a:gd name="connsiteX3" fmla="*/ 4477774 w 4786788"/>
              <a:gd name="connsiteY3" fmla="*/ 3809413 h 4954554"/>
              <a:gd name="connsiteX4" fmla="*/ 3446609 w 4786788"/>
              <a:gd name="connsiteY4" fmla="*/ 4845181 h 4954554"/>
              <a:gd name="connsiteX5" fmla="*/ 1101279 w 4786788"/>
              <a:gd name="connsiteY5" fmla="*/ 4657562 h 4954554"/>
              <a:gd name="connsiteX6" fmla="*/ 43197 w 4786788"/>
              <a:gd name="connsiteY6" fmla="*/ 3234230 h 4954554"/>
              <a:gd name="connsiteX7" fmla="*/ 509929 w 4786788"/>
              <a:gd name="connsiteY7" fmla="*/ 873435 h 4954554"/>
              <a:gd name="connsiteX8" fmla="*/ 2675744 w 4786788"/>
              <a:gd name="connsiteY8" fmla="*/ 326 h 4954554"/>
              <a:gd name="connsiteX0" fmla="*/ 2662196 w 4773240"/>
              <a:gd name="connsiteY0" fmla="*/ 326 h 4954554"/>
              <a:gd name="connsiteX1" fmla="*/ 3977336 w 4773240"/>
              <a:gd name="connsiteY1" fmla="*/ 591130 h 4954554"/>
              <a:gd name="connsiteX2" fmla="*/ 4749104 w 4773240"/>
              <a:gd name="connsiteY2" fmla="*/ 1906232 h 4954554"/>
              <a:gd name="connsiteX3" fmla="*/ 4464226 w 4773240"/>
              <a:gd name="connsiteY3" fmla="*/ 3809413 h 4954554"/>
              <a:gd name="connsiteX4" fmla="*/ 3433061 w 4773240"/>
              <a:gd name="connsiteY4" fmla="*/ 4845181 h 4954554"/>
              <a:gd name="connsiteX5" fmla="*/ 1087731 w 4773240"/>
              <a:gd name="connsiteY5" fmla="*/ 4657562 h 4954554"/>
              <a:gd name="connsiteX6" fmla="*/ 29649 w 4773240"/>
              <a:gd name="connsiteY6" fmla="*/ 3234230 h 4954554"/>
              <a:gd name="connsiteX7" fmla="*/ 640977 w 4773240"/>
              <a:gd name="connsiteY7" fmla="*/ 730117 h 4954554"/>
              <a:gd name="connsiteX8" fmla="*/ 2662196 w 4773240"/>
              <a:gd name="connsiteY8" fmla="*/ 326 h 4954554"/>
              <a:gd name="connsiteX0" fmla="*/ 2664762 w 4775806"/>
              <a:gd name="connsiteY0" fmla="*/ 326 h 4954554"/>
              <a:gd name="connsiteX1" fmla="*/ 3979902 w 4775806"/>
              <a:gd name="connsiteY1" fmla="*/ 591130 h 4954554"/>
              <a:gd name="connsiteX2" fmla="*/ 4751670 w 4775806"/>
              <a:gd name="connsiteY2" fmla="*/ 1906232 h 4954554"/>
              <a:gd name="connsiteX3" fmla="*/ 4466792 w 4775806"/>
              <a:gd name="connsiteY3" fmla="*/ 3809413 h 4954554"/>
              <a:gd name="connsiteX4" fmla="*/ 3435627 w 4775806"/>
              <a:gd name="connsiteY4" fmla="*/ 4845181 h 4954554"/>
              <a:gd name="connsiteX5" fmla="*/ 1090297 w 4775806"/>
              <a:gd name="connsiteY5" fmla="*/ 4657562 h 4954554"/>
              <a:gd name="connsiteX6" fmla="*/ 32215 w 4775806"/>
              <a:gd name="connsiteY6" fmla="*/ 3234230 h 4954554"/>
              <a:gd name="connsiteX7" fmla="*/ 607899 w 4775806"/>
              <a:gd name="connsiteY7" fmla="*/ 806182 h 4954554"/>
              <a:gd name="connsiteX8" fmla="*/ 2664762 w 4775806"/>
              <a:gd name="connsiteY8" fmla="*/ 326 h 4954554"/>
              <a:gd name="connsiteX0" fmla="*/ 2673549 w 4784593"/>
              <a:gd name="connsiteY0" fmla="*/ 326 h 4954554"/>
              <a:gd name="connsiteX1" fmla="*/ 3988689 w 4784593"/>
              <a:gd name="connsiteY1" fmla="*/ 591130 h 4954554"/>
              <a:gd name="connsiteX2" fmla="*/ 4760457 w 4784593"/>
              <a:gd name="connsiteY2" fmla="*/ 1906232 h 4954554"/>
              <a:gd name="connsiteX3" fmla="*/ 4475579 w 4784593"/>
              <a:gd name="connsiteY3" fmla="*/ 3809413 h 4954554"/>
              <a:gd name="connsiteX4" fmla="*/ 3444414 w 4784593"/>
              <a:gd name="connsiteY4" fmla="*/ 4845181 h 4954554"/>
              <a:gd name="connsiteX5" fmla="*/ 1099084 w 4784593"/>
              <a:gd name="connsiteY5" fmla="*/ 4657562 h 4954554"/>
              <a:gd name="connsiteX6" fmla="*/ 41002 w 4784593"/>
              <a:gd name="connsiteY6" fmla="*/ 3234230 h 4954554"/>
              <a:gd name="connsiteX7" fmla="*/ 616686 w 4784593"/>
              <a:gd name="connsiteY7" fmla="*/ 806182 h 4954554"/>
              <a:gd name="connsiteX8" fmla="*/ 2673549 w 4784593"/>
              <a:gd name="connsiteY8" fmla="*/ 326 h 4954554"/>
              <a:gd name="connsiteX0" fmla="*/ 2649000 w 4760044"/>
              <a:gd name="connsiteY0" fmla="*/ 326 h 4964273"/>
              <a:gd name="connsiteX1" fmla="*/ 3964140 w 4760044"/>
              <a:gd name="connsiteY1" fmla="*/ 591130 h 4964273"/>
              <a:gd name="connsiteX2" fmla="*/ 4735908 w 4760044"/>
              <a:gd name="connsiteY2" fmla="*/ 1906232 h 4964273"/>
              <a:gd name="connsiteX3" fmla="*/ 4451030 w 4760044"/>
              <a:gd name="connsiteY3" fmla="*/ 3809413 h 4964273"/>
              <a:gd name="connsiteX4" fmla="*/ 3419865 w 4760044"/>
              <a:gd name="connsiteY4" fmla="*/ 4845181 h 4964273"/>
              <a:gd name="connsiteX5" fmla="*/ 1074535 w 4760044"/>
              <a:gd name="connsiteY5" fmla="*/ 4657562 h 4964273"/>
              <a:gd name="connsiteX6" fmla="*/ 33359 w 4760044"/>
              <a:gd name="connsiteY6" fmla="*/ 2995991 h 4964273"/>
              <a:gd name="connsiteX7" fmla="*/ 592137 w 4760044"/>
              <a:gd name="connsiteY7" fmla="*/ 806182 h 4964273"/>
              <a:gd name="connsiteX8" fmla="*/ 2649000 w 4760044"/>
              <a:gd name="connsiteY8" fmla="*/ 326 h 4964273"/>
              <a:gd name="connsiteX0" fmla="*/ 2649000 w 4849479"/>
              <a:gd name="connsiteY0" fmla="*/ -5 h 4963942"/>
              <a:gd name="connsiteX1" fmla="*/ 4735908 w 4849479"/>
              <a:gd name="connsiteY1" fmla="*/ 1905901 h 4963942"/>
              <a:gd name="connsiteX2" fmla="*/ 4451030 w 4849479"/>
              <a:gd name="connsiteY2" fmla="*/ 3809082 h 4963942"/>
              <a:gd name="connsiteX3" fmla="*/ 3419865 w 4849479"/>
              <a:gd name="connsiteY3" fmla="*/ 4844850 h 4963942"/>
              <a:gd name="connsiteX4" fmla="*/ 1074535 w 4849479"/>
              <a:gd name="connsiteY4" fmla="*/ 4657231 h 4963942"/>
              <a:gd name="connsiteX5" fmla="*/ 33359 w 4849479"/>
              <a:gd name="connsiteY5" fmla="*/ 2995660 h 4963942"/>
              <a:gd name="connsiteX6" fmla="*/ 592137 w 4849479"/>
              <a:gd name="connsiteY6" fmla="*/ 805851 h 4963942"/>
              <a:gd name="connsiteX7" fmla="*/ 2649000 w 4849479"/>
              <a:gd name="connsiteY7" fmla="*/ -5 h 4963942"/>
              <a:gd name="connsiteX0" fmla="*/ 2649000 w 4942018"/>
              <a:gd name="connsiteY0" fmla="*/ -5 h 4678958"/>
              <a:gd name="connsiteX1" fmla="*/ 4735908 w 4942018"/>
              <a:gd name="connsiteY1" fmla="*/ 1905901 h 4678958"/>
              <a:gd name="connsiteX2" fmla="*/ 4451030 w 4942018"/>
              <a:gd name="connsiteY2" fmla="*/ 3809082 h 4678958"/>
              <a:gd name="connsiteX3" fmla="*/ 1074535 w 4942018"/>
              <a:gd name="connsiteY3" fmla="*/ 4657231 h 4678958"/>
              <a:gd name="connsiteX4" fmla="*/ 33359 w 4942018"/>
              <a:gd name="connsiteY4" fmla="*/ 2995660 h 4678958"/>
              <a:gd name="connsiteX5" fmla="*/ 592137 w 4942018"/>
              <a:gd name="connsiteY5" fmla="*/ 805851 h 4678958"/>
              <a:gd name="connsiteX6" fmla="*/ 2649000 w 4942018"/>
              <a:gd name="connsiteY6" fmla="*/ -5 h 4678958"/>
              <a:gd name="connsiteX0" fmla="*/ 2649000 w 4811146"/>
              <a:gd name="connsiteY0" fmla="*/ -5 h 4742079"/>
              <a:gd name="connsiteX1" fmla="*/ 4735908 w 4811146"/>
              <a:gd name="connsiteY1" fmla="*/ 1905901 h 4742079"/>
              <a:gd name="connsiteX2" fmla="*/ 3770536 w 4811146"/>
              <a:gd name="connsiteY2" fmla="*/ 4227473 h 4742079"/>
              <a:gd name="connsiteX3" fmla="*/ 1074535 w 4811146"/>
              <a:gd name="connsiteY3" fmla="*/ 4657231 h 4742079"/>
              <a:gd name="connsiteX4" fmla="*/ 33359 w 4811146"/>
              <a:gd name="connsiteY4" fmla="*/ 2995660 h 4742079"/>
              <a:gd name="connsiteX5" fmla="*/ 592137 w 4811146"/>
              <a:gd name="connsiteY5" fmla="*/ 805851 h 4742079"/>
              <a:gd name="connsiteX6" fmla="*/ 2649000 w 4811146"/>
              <a:gd name="connsiteY6" fmla="*/ -5 h 4742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146" h="4742079">
                <a:moveTo>
                  <a:pt x="2649000" y="-5"/>
                </a:moveTo>
                <a:cubicBezTo>
                  <a:pt x="3339628" y="183337"/>
                  <a:pt x="4435570" y="1271053"/>
                  <a:pt x="4735908" y="1905901"/>
                </a:cubicBezTo>
                <a:cubicBezTo>
                  <a:pt x="5036246" y="2540749"/>
                  <a:pt x="4380765" y="3768918"/>
                  <a:pt x="3770536" y="4227473"/>
                </a:cubicBezTo>
                <a:cubicBezTo>
                  <a:pt x="3160307" y="4686028"/>
                  <a:pt x="1697398" y="4862533"/>
                  <a:pt x="1074535" y="4657231"/>
                </a:cubicBezTo>
                <a:cubicBezTo>
                  <a:pt x="451672" y="4451929"/>
                  <a:pt x="145196" y="3624895"/>
                  <a:pt x="33359" y="2995660"/>
                </a:cubicBezTo>
                <a:cubicBezTo>
                  <a:pt x="-94426" y="2318578"/>
                  <a:pt x="156197" y="1305128"/>
                  <a:pt x="592137" y="805851"/>
                </a:cubicBezTo>
                <a:cubicBezTo>
                  <a:pt x="1028077" y="306574"/>
                  <a:pt x="1996327" y="30743"/>
                  <a:pt x="2649000" y="-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" name="Imagine 22">
            <a:extLst>
              <a:ext uri="{FF2B5EF4-FFF2-40B4-BE49-F238E27FC236}">
                <a16:creationId xmlns:a16="http://schemas.microsoft.com/office/drawing/2014/main" id="{4CCD9F94-9719-8D30-3E83-0D4D2203DF0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01" r="-1" b="16213"/>
          <a:stretch/>
        </p:blipFill>
        <p:spPr>
          <a:xfrm>
            <a:off x="7082507" y="3885771"/>
            <a:ext cx="3857132" cy="2653141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8288" y="6356350"/>
            <a:ext cx="5486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49DFD55-3C28-40EF-9E31-A92D2E4017FF}" type="slidenum">
              <a:rPr lang="en-US" sz="1200">
                <a:solidFill>
                  <a:schemeClr val="tx2"/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US" sz="1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76B6CDF-702A-8532-0C38-25BFFAD6B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266" y="958169"/>
            <a:ext cx="10515600" cy="1325563"/>
          </a:xfrm>
        </p:spPr>
        <p:txBody>
          <a:bodyPr/>
          <a:lstStyle/>
          <a:p>
            <a:r>
              <a:rPr lang="en-GB" dirty="0"/>
              <a:t>Workplace development theories and models </a:t>
            </a:r>
            <a:endParaRPr lang="ro-US" dirty="0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D37CEE53-2C0A-5EB6-D3B2-121CFF2A9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8" name="Subtitlu 7">
            <a:extLst>
              <a:ext uri="{FF2B5EF4-FFF2-40B4-BE49-F238E27FC236}">
                <a16:creationId xmlns:a16="http://schemas.microsoft.com/office/drawing/2014/main" id="{F83509B0-E3E5-100F-A41A-C97E05998BC8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94266" y="2283732"/>
            <a:ext cx="10803467" cy="2895600"/>
          </a:xfrm>
        </p:spPr>
        <p:txBody>
          <a:bodyPr>
            <a:noAutofit/>
          </a:bodyPr>
          <a:lstStyle/>
          <a:p>
            <a:r>
              <a:rPr lang="ro-RO" sz="2000" dirty="0"/>
              <a:t>Airbus: </a:t>
            </a:r>
            <a:r>
              <a:rPr lang="ro-RO" sz="2000" dirty="0" err="1"/>
              <a:t>Implements</a:t>
            </a:r>
            <a:r>
              <a:rPr lang="ro-RO" sz="2000" dirty="0"/>
              <a:t> </a:t>
            </a:r>
            <a:r>
              <a:rPr lang="ro-RO" sz="2000" dirty="0" err="1"/>
              <a:t>structured</a:t>
            </a:r>
            <a:r>
              <a:rPr lang="ro-RO" sz="2000" dirty="0"/>
              <a:t> performance </a:t>
            </a:r>
            <a:r>
              <a:rPr lang="ro-RO" sz="2000" dirty="0" err="1"/>
              <a:t>appraisals</a:t>
            </a:r>
            <a:r>
              <a:rPr lang="ro-RO" sz="2000" dirty="0"/>
              <a:t>, personal </a:t>
            </a:r>
            <a:r>
              <a:rPr lang="ro-RO" sz="2000" dirty="0" err="1"/>
              <a:t>development</a:t>
            </a:r>
            <a:r>
              <a:rPr lang="ro-RO" sz="2000" dirty="0"/>
              <a:t> </a:t>
            </a:r>
            <a:r>
              <a:rPr lang="ro-RO" sz="2000" dirty="0" err="1"/>
              <a:t>plans</a:t>
            </a:r>
            <a:r>
              <a:rPr lang="ro-RO" sz="2000" dirty="0"/>
              <a:t>, and the performance management </a:t>
            </a:r>
            <a:r>
              <a:rPr lang="ro-RO" sz="2000" dirty="0" err="1"/>
              <a:t>cycle</a:t>
            </a:r>
            <a:r>
              <a:rPr lang="ro-RO" sz="2000" dirty="0"/>
              <a:t> for talent </a:t>
            </a:r>
            <a:r>
              <a:rPr lang="ro-RO" sz="2000" dirty="0" err="1"/>
              <a:t>development</a:t>
            </a:r>
            <a:r>
              <a:rPr lang="ro-RO" sz="2000" dirty="0"/>
              <a:t>.</a:t>
            </a:r>
            <a:r>
              <a:rPr lang="en-GB" sz="2000" dirty="0"/>
              <a:t>( Roberts, 2020)</a:t>
            </a:r>
          </a:p>
          <a:p>
            <a:endParaRPr lang="en-GB" sz="2000" dirty="0"/>
          </a:p>
          <a:p>
            <a:r>
              <a:rPr lang="ro-RO" sz="2000" dirty="0"/>
              <a:t>Virgin Media: </a:t>
            </a:r>
            <a:r>
              <a:rPr lang="ro-RO" sz="2000" dirty="0" err="1"/>
              <a:t>Utilizes</a:t>
            </a:r>
            <a:r>
              <a:rPr lang="ro-RO" sz="2000" dirty="0"/>
              <a:t> the </a:t>
            </a:r>
            <a:r>
              <a:rPr lang="ro-RO" sz="2000" dirty="0" err="1"/>
              <a:t>360-Degree</a:t>
            </a:r>
            <a:r>
              <a:rPr lang="ro-RO" sz="2000" dirty="0"/>
              <a:t> Feedback Model, Career Development </a:t>
            </a:r>
            <a:r>
              <a:rPr lang="ro-RO" sz="2000" dirty="0" err="1"/>
              <a:t>Theory</a:t>
            </a:r>
            <a:r>
              <a:rPr lang="ro-RO" sz="2000" dirty="0"/>
              <a:t>, and the </a:t>
            </a:r>
            <a:r>
              <a:rPr lang="ro-RO" sz="2000" dirty="0" err="1"/>
              <a:t>Balanced</a:t>
            </a:r>
            <a:r>
              <a:rPr lang="ro-RO" sz="2000" dirty="0"/>
              <a:t> </a:t>
            </a:r>
            <a:r>
              <a:rPr lang="ro-RO" sz="2000" dirty="0" err="1"/>
              <a:t>Scorecard</a:t>
            </a:r>
            <a:r>
              <a:rPr lang="ro-RO" sz="2000" dirty="0"/>
              <a:t> to </a:t>
            </a:r>
            <a:r>
              <a:rPr lang="ro-RO" sz="2000" dirty="0" err="1"/>
              <a:t>enhance</a:t>
            </a:r>
            <a:r>
              <a:rPr lang="ro-RO" sz="2000" dirty="0"/>
              <a:t> </a:t>
            </a:r>
            <a:r>
              <a:rPr lang="ro-RO" sz="2000" dirty="0" err="1"/>
              <a:t>employee</a:t>
            </a:r>
            <a:r>
              <a:rPr lang="ro-RO" sz="2000" dirty="0"/>
              <a:t> </a:t>
            </a:r>
            <a:r>
              <a:rPr lang="ro-RO" sz="2000" dirty="0" err="1"/>
              <a:t>skills</a:t>
            </a:r>
            <a:r>
              <a:rPr lang="ro-RO" sz="2000" dirty="0"/>
              <a:t> and performance.</a:t>
            </a:r>
            <a:r>
              <a:rPr lang="en-GB" sz="2000" dirty="0"/>
              <a:t> ( Atwater &amp; Brett, 2005)</a:t>
            </a:r>
            <a:endParaRPr lang="ro-US" sz="2000" dirty="0"/>
          </a:p>
        </p:txBody>
      </p:sp>
    </p:spTree>
    <p:extLst>
      <p:ext uri="{BB962C8B-B14F-4D97-AF65-F5344CB8AC3E}">
        <p14:creationId xmlns:p14="http://schemas.microsoft.com/office/powerpoint/2010/main" val="145814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8C44BDA-F450-2020-3DB1-797BF468B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TOWS Analysis – Airbus &amp; Virgin media </a:t>
            </a:r>
            <a:endParaRPr lang="ro-US" dirty="0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4A386B02-791D-386C-0085-CE4200E10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Subtitlu 5">
            <a:extLst>
              <a:ext uri="{FF2B5EF4-FFF2-40B4-BE49-F238E27FC236}">
                <a16:creationId xmlns:a16="http://schemas.microsoft.com/office/drawing/2014/main" id="{310709F2-FDD8-124A-0744-C91C6CAA8F52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565150" y="1328814"/>
            <a:ext cx="11061700" cy="47879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o-RO" sz="2000" dirty="0">
                <a:solidFill>
                  <a:schemeClr val="tx1"/>
                </a:solidFill>
              </a:rPr>
              <a:t>TOWS Analysis - Airbus:	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Strengths</a:t>
            </a:r>
            <a:r>
              <a:rPr lang="ro-RO" sz="2000" dirty="0">
                <a:solidFill>
                  <a:schemeClr val="tx1"/>
                </a:solidFill>
              </a:rPr>
              <a:t> (S): Global </a:t>
            </a:r>
            <a:r>
              <a:rPr lang="ro-RO" sz="2000" dirty="0" err="1">
                <a:solidFill>
                  <a:schemeClr val="tx1"/>
                </a:solidFill>
              </a:rPr>
              <a:t>presence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innovation</a:t>
            </a:r>
            <a:r>
              <a:rPr lang="ro-RO" sz="2000" dirty="0">
                <a:solidFill>
                  <a:schemeClr val="tx1"/>
                </a:solidFill>
              </a:rPr>
              <a:t> culture, </a:t>
            </a:r>
            <a:r>
              <a:rPr lang="ro-RO" sz="2000" dirty="0" err="1">
                <a:solidFill>
                  <a:schemeClr val="tx1"/>
                </a:solidFill>
              </a:rPr>
              <a:t>skilled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workforce</a:t>
            </a:r>
            <a:r>
              <a:rPr lang="ro-RO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Weaknesses</a:t>
            </a:r>
            <a:r>
              <a:rPr lang="ro-RO" sz="2000" dirty="0">
                <a:solidFill>
                  <a:schemeClr val="tx1"/>
                </a:solidFill>
              </a:rPr>
              <a:t> (W): Complex </a:t>
            </a:r>
            <a:r>
              <a:rPr lang="ro-RO" sz="2000" dirty="0" err="1">
                <a:solidFill>
                  <a:schemeClr val="tx1"/>
                </a:solidFill>
              </a:rPr>
              <a:t>organizational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structure</a:t>
            </a:r>
            <a:r>
              <a:rPr lang="ro-RO" sz="2000" dirty="0">
                <a:solidFill>
                  <a:schemeClr val="tx1"/>
                </a:solidFill>
              </a:rPr>
              <a:t>, knowledge silos, </a:t>
            </a:r>
            <a:r>
              <a:rPr lang="ro-RO" sz="2000" dirty="0" err="1">
                <a:solidFill>
                  <a:schemeClr val="tx1"/>
                </a:solidFill>
              </a:rPr>
              <a:t>legacy</a:t>
            </a:r>
            <a:r>
              <a:rPr lang="ro-RO" sz="2000" dirty="0">
                <a:solidFill>
                  <a:schemeClr val="tx1"/>
                </a:solidFill>
              </a:rPr>
              <a:t> systems.	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Opportunities</a:t>
            </a:r>
            <a:r>
              <a:rPr lang="ro-RO" sz="2000" dirty="0">
                <a:solidFill>
                  <a:schemeClr val="tx1"/>
                </a:solidFill>
              </a:rPr>
              <a:t> (O): Digital </a:t>
            </a:r>
            <a:r>
              <a:rPr lang="ro-RO" sz="2000" dirty="0" err="1">
                <a:solidFill>
                  <a:schemeClr val="tx1"/>
                </a:solidFill>
              </a:rPr>
              <a:t>transformation</a:t>
            </a:r>
            <a:r>
              <a:rPr lang="ro-RO" sz="2000" dirty="0">
                <a:solidFill>
                  <a:schemeClr val="tx1"/>
                </a:solidFill>
              </a:rPr>
              <a:t>, global </a:t>
            </a:r>
            <a:r>
              <a:rPr lang="ro-RO" sz="2000" dirty="0" err="1">
                <a:solidFill>
                  <a:schemeClr val="tx1"/>
                </a:solidFill>
              </a:rPr>
              <a:t>collaboration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sustainability</a:t>
            </a:r>
            <a:r>
              <a:rPr lang="ro-RO" sz="2000" dirty="0">
                <a:solidFill>
                  <a:schemeClr val="tx1"/>
                </a:solidFill>
              </a:rPr>
              <a:t> focus.	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Threats</a:t>
            </a:r>
            <a:r>
              <a:rPr lang="ro-RO" sz="2000" dirty="0">
                <a:solidFill>
                  <a:schemeClr val="tx1"/>
                </a:solidFill>
              </a:rPr>
              <a:t> (T): Competitive </a:t>
            </a:r>
            <a:r>
              <a:rPr lang="ro-RO" sz="2000" dirty="0" err="1">
                <a:solidFill>
                  <a:schemeClr val="tx1"/>
                </a:solidFill>
              </a:rPr>
              <a:t>rivalry</a:t>
            </a:r>
            <a:r>
              <a:rPr lang="ro-RO" sz="2000" dirty="0">
                <a:solidFill>
                  <a:schemeClr val="tx1"/>
                </a:solidFill>
              </a:rPr>
              <a:t>, cybersecurity </a:t>
            </a:r>
            <a:r>
              <a:rPr lang="ro-RO" sz="2000" dirty="0" err="1">
                <a:solidFill>
                  <a:schemeClr val="tx1"/>
                </a:solidFill>
              </a:rPr>
              <a:t>risks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regulatory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compliance</a:t>
            </a:r>
            <a:r>
              <a:rPr lang="ro-RO" sz="2000" dirty="0">
                <a:solidFill>
                  <a:schemeClr val="tx1"/>
                </a:solidFill>
              </a:rPr>
              <a:t>.	</a:t>
            </a: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ro-RO" sz="2000" dirty="0">
                <a:solidFill>
                  <a:schemeClr val="tx1"/>
                </a:solidFill>
              </a:rPr>
              <a:t>TOWS Analysis - Virgin Media:	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Strengths</a:t>
            </a:r>
            <a:r>
              <a:rPr lang="ro-RO" sz="2000" dirty="0">
                <a:solidFill>
                  <a:schemeClr val="tx1"/>
                </a:solidFill>
              </a:rPr>
              <a:t> (S): </a:t>
            </a:r>
            <a:r>
              <a:rPr lang="ro-RO" sz="2000" dirty="0" err="1">
                <a:solidFill>
                  <a:schemeClr val="tx1"/>
                </a:solidFill>
              </a:rPr>
              <a:t>Innovation</a:t>
            </a:r>
            <a:r>
              <a:rPr lang="ro-RO" sz="2000" dirty="0">
                <a:solidFill>
                  <a:schemeClr val="tx1"/>
                </a:solidFill>
              </a:rPr>
              <a:t> and content quality, extensive service </a:t>
            </a:r>
            <a:r>
              <a:rPr lang="ro-RO" sz="2000" dirty="0" err="1">
                <a:solidFill>
                  <a:schemeClr val="tx1"/>
                </a:solidFill>
              </a:rPr>
              <a:t>offerings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strong</a:t>
            </a:r>
            <a:r>
              <a:rPr lang="ro-RO" sz="2000" dirty="0">
                <a:solidFill>
                  <a:schemeClr val="tx1"/>
                </a:solidFill>
              </a:rPr>
              <a:t> customer base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000" dirty="0" err="1">
                <a:solidFill>
                  <a:schemeClr val="tx1"/>
                </a:solidFill>
              </a:rPr>
              <a:t>Weaknesses</a:t>
            </a:r>
            <a:r>
              <a:rPr lang="ro-RO" sz="2000" dirty="0">
                <a:solidFill>
                  <a:schemeClr val="tx1"/>
                </a:solidFill>
              </a:rPr>
              <a:t> (W): Competitive </a:t>
            </a:r>
            <a:r>
              <a:rPr lang="ro-RO" sz="2000" dirty="0" err="1">
                <a:solidFill>
                  <a:schemeClr val="tx1"/>
                </a:solidFill>
              </a:rPr>
              <a:t>telecom</a:t>
            </a:r>
            <a:r>
              <a:rPr lang="ro-RO" sz="2000" dirty="0">
                <a:solidFill>
                  <a:schemeClr val="tx1"/>
                </a:solidFill>
              </a:rPr>
              <a:t> industry, </a:t>
            </a:r>
            <a:r>
              <a:rPr lang="ro-RO" sz="2000" dirty="0" err="1">
                <a:solidFill>
                  <a:schemeClr val="tx1"/>
                </a:solidFill>
              </a:rPr>
              <a:t>evolving</a:t>
            </a:r>
            <a:r>
              <a:rPr lang="ro-RO" sz="2000" dirty="0">
                <a:solidFill>
                  <a:schemeClr val="tx1"/>
                </a:solidFill>
              </a:rPr>
              <a:t> customer </a:t>
            </a:r>
            <a:r>
              <a:rPr lang="ro-RO" sz="2000" dirty="0" err="1">
                <a:solidFill>
                  <a:schemeClr val="tx1"/>
                </a:solidFill>
              </a:rPr>
              <a:t>demands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integration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challenges</a:t>
            </a:r>
            <a:r>
              <a:rPr lang="ro-RO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O</a:t>
            </a:r>
            <a:r>
              <a:rPr lang="ro-RO" sz="2000" dirty="0" err="1">
                <a:solidFill>
                  <a:schemeClr val="tx1"/>
                </a:solidFill>
              </a:rPr>
              <a:t>pportunities</a:t>
            </a:r>
            <a:r>
              <a:rPr lang="ro-RO" sz="2000" dirty="0">
                <a:solidFill>
                  <a:schemeClr val="tx1"/>
                </a:solidFill>
              </a:rPr>
              <a:t> (O): Digital </a:t>
            </a:r>
            <a:r>
              <a:rPr lang="ro-RO" sz="2000" dirty="0" err="1">
                <a:solidFill>
                  <a:schemeClr val="tx1"/>
                </a:solidFill>
              </a:rPr>
              <a:t>transformation</a:t>
            </a:r>
            <a:r>
              <a:rPr lang="ro-RO" sz="2000" dirty="0">
                <a:solidFill>
                  <a:schemeClr val="tx1"/>
                </a:solidFill>
              </a:rPr>
              <a:t>, customer </a:t>
            </a:r>
            <a:r>
              <a:rPr lang="ro-RO" sz="2000" dirty="0" err="1">
                <a:solidFill>
                  <a:schemeClr val="tx1"/>
                </a:solidFill>
              </a:rPr>
              <a:t>experience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enhancement</a:t>
            </a:r>
            <a:r>
              <a:rPr lang="ro-RO" sz="2000" dirty="0">
                <a:solidFill>
                  <a:schemeClr val="tx1"/>
                </a:solidFill>
              </a:rPr>
              <a:t>, market expansion. 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T</a:t>
            </a:r>
            <a:r>
              <a:rPr lang="ro-RO" sz="2000" dirty="0" err="1">
                <a:solidFill>
                  <a:schemeClr val="tx1"/>
                </a:solidFill>
              </a:rPr>
              <a:t>hreats</a:t>
            </a:r>
            <a:r>
              <a:rPr lang="ro-RO" sz="2000" dirty="0">
                <a:solidFill>
                  <a:schemeClr val="tx1"/>
                </a:solidFill>
              </a:rPr>
              <a:t> (T): </a:t>
            </a:r>
            <a:r>
              <a:rPr lang="ro-RO" sz="2000" dirty="0" err="1">
                <a:solidFill>
                  <a:schemeClr val="tx1"/>
                </a:solidFill>
              </a:rPr>
              <a:t>Competition</a:t>
            </a:r>
            <a:r>
              <a:rPr lang="ro-RO" sz="2000" dirty="0">
                <a:solidFill>
                  <a:schemeClr val="tx1"/>
                </a:solidFill>
              </a:rPr>
              <a:t>, </a:t>
            </a:r>
            <a:r>
              <a:rPr lang="ro-RO" sz="2000" dirty="0" err="1">
                <a:solidFill>
                  <a:schemeClr val="tx1"/>
                </a:solidFill>
              </a:rPr>
              <a:t>regulatory</a:t>
            </a:r>
            <a:r>
              <a:rPr lang="ro-RO" sz="2000" dirty="0">
                <a:solidFill>
                  <a:schemeClr val="tx1"/>
                </a:solidFill>
              </a:rPr>
              <a:t> </a:t>
            </a:r>
            <a:r>
              <a:rPr lang="ro-RO" sz="2000" dirty="0" err="1">
                <a:solidFill>
                  <a:schemeClr val="tx1"/>
                </a:solidFill>
              </a:rPr>
              <a:t>changes</a:t>
            </a:r>
            <a:r>
              <a:rPr lang="ro-RO" sz="2000" dirty="0">
                <a:solidFill>
                  <a:schemeClr val="tx1"/>
                </a:solidFill>
              </a:rPr>
              <a:t>, technology </a:t>
            </a:r>
            <a:r>
              <a:rPr lang="ro-RO" sz="2000" dirty="0" err="1">
                <a:solidFill>
                  <a:schemeClr val="tx1"/>
                </a:solidFill>
              </a:rPr>
              <a:t>evolution</a:t>
            </a:r>
            <a:r>
              <a:rPr lang="ro-RO" sz="2000" dirty="0">
                <a:solidFill>
                  <a:schemeClr val="tx1"/>
                </a:solidFill>
              </a:rPr>
              <a:t>.</a:t>
            </a:r>
            <a:endParaRPr lang="ro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158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56E184-7D4C-BBB1-E1A8-4C03178E6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670" y="88673"/>
            <a:ext cx="8421688" cy="1325563"/>
          </a:xfrm>
        </p:spPr>
        <p:txBody>
          <a:bodyPr>
            <a:normAutofit/>
          </a:bodyPr>
          <a:lstStyle/>
          <a:p>
            <a:r>
              <a:rPr lang="en-GB" sz="2600" dirty="0"/>
              <a:t>Knowledge management similarities and differences </a:t>
            </a:r>
            <a:endParaRPr lang="ro-US" sz="2600" dirty="0"/>
          </a:p>
        </p:txBody>
      </p:sp>
      <p:sp>
        <p:nvSpPr>
          <p:cNvPr id="12" name="Substituent conținut 11">
            <a:extLst>
              <a:ext uri="{FF2B5EF4-FFF2-40B4-BE49-F238E27FC236}">
                <a16:creationId xmlns:a16="http://schemas.microsoft.com/office/drawing/2014/main" id="{39924C61-F776-A02E-A08A-BD224C3365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35238" y="1881368"/>
            <a:ext cx="4288469" cy="4007849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sz="1600" dirty="0"/>
              <a:t>Recognition of </a:t>
            </a:r>
            <a:r>
              <a:rPr lang="ro-RO" sz="1600" dirty="0" err="1"/>
              <a:t>Importance</a:t>
            </a:r>
            <a:r>
              <a:rPr lang="ro-RO" sz="1600" dirty="0"/>
              <a:t>: Both Airbus and Virgin Media </a:t>
            </a:r>
            <a:r>
              <a:rPr lang="ro-RO" sz="1600" dirty="0" err="1"/>
              <a:t>acknowledge</a:t>
            </a:r>
            <a:r>
              <a:rPr lang="ro-RO" sz="1600" dirty="0"/>
              <a:t> the strategic </a:t>
            </a:r>
            <a:r>
              <a:rPr lang="ro-RO" sz="1600" dirty="0" err="1"/>
              <a:t>significance</a:t>
            </a:r>
            <a:r>
              <a:rPr lang="ro-RO" sz="1600" dirty="0"/>
              <a:t> of knowledge management in </a:t>
            </a:r>
            <a:r>
              <a:rPr lang="ro-RO" sz="1600" dirty="0" err="1"/>
              <a:t>their</a:t>
            </a:r>
            <a:r>
              <a:rPr lang="ro-RO" sz="1600" dirty="0"/>
              <a:t> respective </a:t>
            </a:r>
            <a:r>
              <a:rPr lang="ro-RO" sz="1600" dirty="0" err="1"/>
              <a:t>industries</a:t>
            </a:r>
            <a:r>
              <a:rPr lang="ro-RO" sz="1600" dirty="0"/>
              <a:t>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 err="1"/>
              <a:t>Emphasis</a:t>
            </a:r>
            <a:r>
              <a:rPr lang="ro-RO" sz="1600" dirty="0"/>
              <a:t> on Digital </a:t>
            </a:r>
            <a:r>
              <a:rPr lang="ro-RO" sz="1600" dirty="0" err="1"/>
              <a:t>Transformation</a:t>
            </a:r>
            <a:r>
              <a:rPr lang="ro-RO" sz="1600" dirty="0"/>
              <a:t>: Both </a:t>
            </a:r>
            <a:r>
              <a:rPr lang="ro-RO" sz="1600" dirty="0" err="1"/>
              <a:t>organizations</a:t>
            </a:r>
            <a:r>
              <a:rPr lang="ro-RO" sz="1600" dirty="0"/>
              <a:t> </a:t>
            </a:r>
            <a:r>
              <a:rPr lang="ro-RO" sz="1600" dirty="0" err="1"/>
              <a:t>aim</a:t>
            </a:r>
            <a:r>
              <a:rPr lang="ro-RO" sz="1600" dirty="0"/>
              <a:t> to make knowledge more </a:t>
            </a:r>
            <a:r>
              <a:rPr lang="ro-RO" sz="1600" dirty="0" err="1"/>
              <a:t>accessible</a:t>
            </a:r>
            <a:r>
              <a:rPr lang="ro-RO" sz="1600" dirty="0"/>
              <a:t> and </a:t>
            </a:r>
            <a:r>
              <a:rPr lang="ro-RO" sz="1600" dirty="0" err="1"/>
              <a:t>actionable</a:t>
            </a:r>
            <a:r>
              <a:rPr lang="ro-RO" sz="1600" dirty="0"/>
              <a:t> </a:t>
            </a:r>
            <a:r>
              <a:rPr lang="ro-RO" sz="1600" dirty="0" err="1"/>
              <a:t>through</a:t>
            </a:r>
            <a:r>
              <a:rPr lang="ro-RO" sz="1600" dirty="0"/>
              <a:t> digital </a:t>
            </a:r>
            <a:r>
              <a:rPr lang="ro-RO" sz="1600" dirty="0" err="1"/>
              <a:t>transformation</a:t>
            </a:r>
            <a:r>
              <a:rPr lang="ro-RO" sz="1600" dirty="0"/>
              <a:t>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/>
              <a:t>Knowledge Sharing Culture: Airbus and Virgin Media </a:t>
            </a:r>
            <a:r>
              <a:rPr lang="ro-RO" sz="1600" dirty="0" err="1"/>
              <a:t>foster</a:t>
            </a:r>
            <a:r>
              <a:rPr lang="ro-RO" sz="1600" dirty="0"/>
              <a:t> a culture of knowledge sharing and </a:t>
            </a:r>
            <a:r>
              <a:rPr lang="ro-RO" sz="1600" dirty="0" err="1"/>
              <a:t>collaboration</a:t>
            </a:r>
            <a:r>
              <a:rPr lang="ro-RO" sz="1600" dirty="0"/>
              <a:t>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/>
              <a:t>Focus on Customer-Centric Knowledge Management: Both </a:t>
            </a:r>
            <a:r>
              <a:rPr lang="ro-RO" sz="1600" dirty="0" err="1"/>
              <a:t>emphasize</a:t>
            </a:r>
            <a:r>
              <a:rPr lang="ro-RO" sz="1600" dirty="0"/>
              <a:t> the </a:t>
            </a:r>
            <a:r>
              <a:rPr lang="ro-RO" sz="1600" dirty="0" err="1"/>
              <a:t>importance</a:t>
            </a:r>
            <a:r>
              <a:rPr lang="ro-RO" sz="1600" dirty="0"/>
              <a:t> of customer-centric knowledge management.</a:t>
            </a:r>
            <a:endParaRPr lang="ro-US" sz="1600" dirty="0"/>
          </a:p>
        </p:txBody>
      </p:sp>
      <p:sp>
        <p:nvSpPr>
          <p:cNvPr id="13" name="Substituent text 12">
            <a:extLst>
              <a:ext uri="{FF2B5EF4-FFF2-40B4-BE49-F238E27FC236}">
                <a16:creationId xmlns:a16="http://schemas.microsoft.com/office/drawing/2014/main" id="{301BD898-5372-170B-0DB3-052655FAEB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64196" y="1487983"/>
            <a:ext cx="2332097" cy="319066"/>
          </a:xfrm>
        </p:spPr>
        <p:txBody>
          <a:bodyPr/>
          <a:lstStyle/>
          <a:p>
            <a:r>
              <a:rPr lang="en-GB" dirty="0"/>
              <a:t>Differences </a:t>
            </a:r>
            <a:endParaRPr lang="ro-US" dirty="0"/>
          </a:p>
        </p:txBody>
      </p:sp>
      <p:sp>
        <p:nvSpPr>
          <p:cNvPr id="14" name="Substituent conținut 13">
            <a:extLst>
              <a:ext uri="{FF2B5EF4-FFF2-40B4-BE49-F238E27FC236}">
                <a16:creationId xmlns:a16="http://schemas.microsoft.com/office/drawing/2014/main" id="{248901D9-6CE2-B725-BD11-4D6751F9C3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76082" y="1880796"/>
            <a:ext cx="4977718" cy="4761498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sz="1600" dirty="0"/>
              <a:t>Industry and Scale: Airbus </a:t>
            </a:r>
            <a:r>
              <a:rPr lang="ro-RO" sz="1600" dirty="0" err="1"/>
              <a:t>operates</a:t>
            </a:r>
            <a:r>
              <a:rPr lang="ro-RO" sz="1600" dirty="0"/>
              <a:t> in the </a:t>
            </a:r>
            <a:r>
              <a:rPr lang="ro-RO" sz="1600" dirty="0" err="1"/>
              <a:t>aerospace</a:t>
            </a:r>
            <a:r>
              <a:rPr lang="ro-RO" sz="1600" dirty="0"/>
              <a:t> industry with a global scale, while Virgin Media is UK-based in the </a:t>
            </a:r>
            <a:r>
              <a:rPr lang="ro-RO" sz="1600" dirty="0" err="1"/>
              <a:t>telecommunications</a:t>
            </a:r>
            <a:r>
              <a:rPr lang="ro-RO" sz="1600" dirty="0"/>
              <a:t> and media sector.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 err="1"/>
              <a:t>Primary</a:t>
            </a:r>
            <a:r>
              <a:rPr lang="ro-RO" sz="1600" dirty="0"/>
              <a:t> Knowledge </a:t>
            </a:r>
            <a:r>
              <a:rPr lang="ro-RO" sz="1600" dirty="0" err="1"/>
              <a:t>Goals</a:t>
            </a:r>
            <a:r>
              <a:rPr lang="ro-RO" sz="1600" dirty="0"/>
              <a:t>: Airbus </a:t>
            </a:r>
            <a:r>
              <a:rPr lang="ro-RO" sz="1600" dirty="0" err="1"/>
              <a:t>focuses</a:t>
            </a:r>
            <a:r>
              <a:rPr lang="ro-RO" sz="1600" dirty="0"/>
              <a:t> on engineering and </a:t>
            </a:r>
            <a:r>
              <a:rPr lang="ro-RO" sz="1600" dirty="0" err="1"/>
              <a:t>innovation</a:t>
            </a:r>
            <a:r>
              <a:rPr lang="ro-RO" sz="1600" dirty="0"/>
              <a:t>, while Virgin Media </a:t>
            </a:r>
            <a:r>
              <a:rPr lang="ro-RO" sz="1600" dirty="0" err="1"/>
              <a:t>prioritizes</a:t>
            </a:r>
            <a:r>
              <a:rPr lang="ro-RO" sz="1600" dirty="0"/>
              <a:t> </a:t>
            </a:r>
            <a:r>
              <a:rPr lang="ro-RO" sz="1600" dirty="0" err="1"/>
              <a:t>customer-related</a:t>
            </a:r>
            <a:r>
              <a:rPr lang="ro-RO" sz="1600" dirty="0"/>
              <a:t> knowledge.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 err="1"/>
              <a:t>Challenges</a:t>
            </a:r>
            <a:r>
              <a:rPr lang="ro-RO" sz="1600" dirty="0"/>
              <a:t>: Airbus </a:t>
            </a:r>
            <a:r>
              <a:rPr lang="ro-RO" sz="1600" dirty="0" err="1"/>
              <a:t>faces</a:t>
            </a:r>
            <a:r>
              <a:rPr lang="ro-RO" sz="1600" dirty="0"/>
              <a:t> knowledge silos and </a:t>
            </a:r>
            <a:r>
              <a:rPr lang="ro-RO" sz="1600" dirty="0" err="1"/>
              <a:t>legacy</a:t>
            </a:r>
            <a:r>
              <a:rPr lang="ro-RO" sz="1600" dirty="0"/>
              <a:t> systems, while Virgin Media </a:t>
            </a:r>
            <a:r>
              <a:rPr lang="ro-RO" sz="1600" dirty="0" err="1"/>
              <a:t>deals</a:t>
            </a:r>
            <a:r>
              <a:rPr lang="ro-RO" sz="1600" dirty="0"/>
              <a:t> with </a:t>
            </a:r>
            <a:r>
              <a:rPr lang="ro-RO" sz="1600" dirty="0" err="1"/>
              <a:t>integration</a:t>
            </a:r>
            <a:r>
              <a:rPr lang="ro-RO" sz="1600" dirty="0"/>
              <a:t> </a:t>
            </a:r>
            <a:r>
              <a:rPr lang="ro-RO" sz="1600" dirty="0" err="1"/>
              <a:t>difficulties</a:t>
            </a:r>
            <a:r>
              <a:rPr lang="ro-RO" sz="1600" dirty="0"/>
              <a:t> and rapid technology </a:t>
            </a:r>
            <a:r>
              <a:rPr lang="ro-RO" sz="1600" dirty="0" err="1"/>
              <a:t>evolution</a:t>
            </a:r>
            <a:r>
              <a:rPr lang="ro-RO" sz="1600" dirty="0"/>
              <a:t>.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/>
              <a:t>IT Systems and Solutions: Both </a:t>
            </a:r>
            <a:r>
              <a:rPr lang="ro-RO" sz="1600" dirty="0" err="1"/>
              <a:t>rely</a:t>
            </a:r>
            <a:r>
              <a:rPr lang="ro-RO" sz="1600" dirty="0"/>
              <a:t> on IT systems, but specific </a:t>
            </a:r>
            <a:r>
              <a:rPr lang="ro-RO" sz="1600" dirty="0" err="1"/>
              <a:t>solutions</a:t>
            </a:r>
            <a:r>
              <a:rPr lang="ro-RO" sz="1600" dirty="0"/>
              <a:t> </a:t>
            </a:r>
            <a:r>
              <a:rPr lang="ro-RO" sz="1600" dirty="0" err="1"/>
              <a:t>differ</a:t>
            </a:r>
            <a:r>
              <a:rPr lang="ro-RO" sz="1600" dirty="0"/>
              <a:t>.	</a:t>
            </a: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ro-RO" sz="1600" dirty="0"/>
              <a:t>Customer Base: Virgin Media </a:t>
            </a:r>
            <a:r>
              <a:rPr lang="ro-RO" sz="1600" dirty="0" err="1"/>
              <a:t>focuses</a:t>
            </a:r>
            <a:r>
              <a:rPr lang="ro-RO" sz="1600" dirty="0"/>
              <a:t> on </a:t>
            </a:r>
            <a:r>
              <a:rPr lang="ro-RO" sz="1600" dirty="0" err="1"/>
              <a:t>providing</a:t>
            </a:r>
            <a:r>
              <a:rPr lang="ro-RO" sz="1600" dirty="0"/>
              <a:t> high-quality services to </a:t>
            </a:r>
            <a:r>
              <a:rPr lang="ro-RO" sz="1600" dirty="0" err="1"/>
              <a:t>its</a:t>
            </a:r>
            <a:r>
              <a:rPr lang="ro-RO" sz="1600" dirty="0"/>
              <a:t> extensive customer base, while Airbus </a:t>
            </a:r>
            <a:r>
              <a:rPr lang="ro-RO" sz="1600" dirty="0" err="1"/>
              <a:t>serves</a:t>
            </a:r>
            <a:r>
              <a:rPr lang="ro-RO" sz="1600" dirty="0"/>
              <a:t> diverse </a:t>
            </a:r>
            <a:r>
              <a:rPr lang="ro-RO" sz="1600" dirty="0" err="1"/>
              <a:t>stakeholders</a:t>
            </a:r>
            <a:r>
              <a:rPr lang="ro-RO" sz="1600" dirty="0"/>
              <a:t>.</a:t>
            </a:r>
            <a:endParaRPr lang="ro-US" sz="1600" dirty="0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423CC743-15EF-0F9C-7FCC-6F3EDAF42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6" name="Substituent text 15">
            <a:extLst>
              <a:ext uri="{FF2B5EF4-FFF2-40B4-BE49-F238E27FC236}">
                <a16:creationId xmlns:a16="http://schemas.microsoft.com/office/drawing/2014/main" id="{A720AE91-03DC-6337-10EB-9A59F0E634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32670" y="1309503"/>
            <a:ext cx="2173462" cy="456321"/>
          </a:xfrm>
        </p:spPr>
        <p:txBody>
          <a:bodyPr/>
          <a:lstStyle/>
          <a:p>
            <a:r>
              <a:rPr lang="en-GB" dirty="0"/>
              <a:t>Similarities </a:t>
            </a:r>
            <a:endParaRPr lang="ro-US" dirty="0"/>
          </a:p>
        </p:txBody>
      </p:sp>
    </p:spTree>
    <p:extLst>
      <p:ext uri="{BB962C8B-B14F-4D97-AF65-F5344CB8AC3E}">
        <p14:creationId xmlns:p14="http://schemas.microsoft.com/office/powerpoint/2010/main" val="3752094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A2CD4-732A-43E4-BCB9-CBA2055E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704088"/>
            <a:ext cx="11018520" cy="9688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Critical evaluation- Airbus and Virgin media 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FD0450-A909-4CD9-8912-96A19ACEB7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2493" y="2071315"/>
            <a:ext cx="6713552" cy="454814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Critical Evaluation - Airbus:	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KM Value Chain: Knowledge creation, storage, organization, sharing, application, transfer.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Supporting IT Systems: Document management, collaboration tools, data analytics.	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Deployment in Business: Focus on innovation, engineering, and product safety.	</a:t>
            </a:r>
            <a:r>
              <a:rPr lang="en-GB" sz="1800" dirty="0">
                <a:solidFill>
                  <a:schemeClr val="tx1"/>
                </a:solidFill>
              </a:rPr>
              <a:t>(Davenport &amp; </a:t>
            </a:r>
            <a:r>
              <a:rPr lang="en-GB" sz="1800" dirty="0" err="1">
                <a:solidFill>
                  <a:schemeClr val="tx1"/>
                </a:solidFill>
              </a:rPr>
              <a:t>Prusak,1998</a:t>
            </a:r>
            <a:r>
              <a:rPr lang="en-GB" sz="1800" dirty="0">
                <a:solidFill>
                  <a:schemeClr val="tx1"/>
                </a:solidFill>
              </a:rPr>
              <a:t>)</a:t>
            </a:r>
            <a:endParaRPr lang="en-US" sz="1800" dirty="0">
              <a:solidFill>
                <a:schemeClr val="tx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Critical Evaluation - Virgin Media:	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KM Value Chain: Knowledge creation, storage, organization, sharing, application, transfer.	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Supporting IT Systems: CRM software, big data analytics, content management.	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Deployment in Business: Focus on customer experience and personalized services.</a:t>
            </a:r>
            <a:r>
              <a:rPr lang="en-GB" sz="1800" dirty="0">
                <a:solidFill>
                  <a:schemeClr val="tx1"/>
                </a:solidFill>
              </a:rPr>
              <a:t> (Turner, 2019)</a:t>
            </a: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10" name="Imagine 9">
            <a:extLst>
              <a:ext uri="{FF2B5EF4-FFF2-40B4-BE49-F238E27FC236}">
                <a16:creationId xmlns:a16="http://schemas.microsoft.com/office/drawing/2014/main" id="{D6E8A99C-1038-28D3-B84B-535AB20A38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46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9FA3-9AE3-4689-A469-B7D2DFCC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49DFD55-3C28-40EF-9E31-A92D2E4017FF}" type="slidenum">
              <a:rPr 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6</a:t>
            </a:fld>
            <a:endParaRPr 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4379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8FC28-E0BD-4387-B8BE-9965D1A57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6522" y="258611"/>
            <a:ext cx="5111750" cy="578456"/>
          </a:xfrm>
        </p:spPr>
        <p:txBody>
          <a:bodyPr/>
          <a:lstStyle/>
          <a:p>
            <a:r>
              <a:rPr lang="en-GB" dirty="0"/>
              <a:t>Recommendations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D19BCA-B61F-4EA6-A1FB-CCA3BD8506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6522" y="1109210"/>
            <a:ext cx="7635723" cy="5748790"/>
          </a:xfrm>
        </p:spPr>
        <p:txBody>
          <a:bodyPr>
            <a:noAutofit/>
          </a:bodyPr>
          <a:lstStyle/>
          <a:p>
            <a:r>
              <a:rPr lang="en-US" sz="1800" dirty="0"/>
              <a:t>Recommendations - Airbus:	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Enhance cross-functional collaboration.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Upgrade IT infrastructure.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Ensure data privacy compliance.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Foster a knowledge-sharing culture.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Establish innovation hubs.</a:t>
            </a:r>
            <a:endParaRPr lang="en-GB" sz="1800" dirty="0"/>
          </a:p>
          <a:p>
            <a:r>
              <a:rPr lang="en-US" sz="1800" dirty="0"/>
              <a:t>Recommendations - Virgin Media:	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Enhance cross-functional knowledge sharing.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Invest in customer analytics.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Develop agile knowledge management processes.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Prioritize employee training and development.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Embed a customer-centric approach.</a:t>
            </a:r>
            <a:endParaRPr lang="en-GB" sz="1800" dirty="0"/>
          </a:p>
          <a:p>
            <a:r>
              <a:rPr lang="en-GB" sz="1800" dirty="0"/>
              <a:t>These recommendations aim to enhance their capabilities, drive innovation, and maintain competitiveness in their respective industries.(McCampbell, Clare &amp; Glitters ,1999)</a:t>
            </a:r>
          </a:p>
        </p:txBody>
      </p:sp>
    </p:spTree>
    <p:extLst>
      <p:ext uri="{BB962C8B-B14F-4D97-AF65-F5344CB8AC3E}">
        <p14:creationId xmlns:p14="http://schemas.microsoft.com/office/powerpoint/2010/main" val="1742861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D2387130-E8E8-9B9F-0F1F-9B99432D3A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64" b="2015"/>
          <a:stretch/>
        </p:blipFill>
        <p:spPr>
          <a:xfrm>
            <a:off x="101119" y="1278618"/>
            <a:ext cx="7674330" cy="5442857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8FC28-E0BD-4387-B8BE-9965D1A57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9912" y="2382870"/>
            <a:ext cx="3445765" cy="100647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D19BCA-B61F-4EA6-A1FB-CCA3BD8506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89912" y="3576929"/>
            <a:ext cx="3445766" cy="2642896"/>
          </a:xfrm>
          <a:noFill/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/>
              <a:t>Both organizations recognize the strategic significance of Knowledge Management Systems.</a:t>
            </a:r>
          </a:p>
          <a:p>
            <a:pPr>
              <a:lnSpc>
                <a:spcPct val="90000"/>
              </a:lnSpc>
            </a:pPr>
            <a:r>
              <a:rPr lang="en-US" sz="1800"/>
              <a:t>The critical evaluation of their KMS identifies areas for development to future-proof talent and knowledge assets.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5E32A-1A8C-43D2-9C6E-12887B4DE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87673" y="6356350"/>
            <a:ext cx="3615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B8313-9270-4128-8674-3A3E42B80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A49DFD55-3C28-40EF-9E31-A92D2E4017FF}" type="slidenum">
              <a:rPr 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5998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1E68BD5-1004-464F-D941-41E4F5661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6512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  <a:endParaRPr lang="ro-US" dirty="0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C1C53295-DD7E-F584-C666-8E085B961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57713B4-7017-213E-AC9D-B8A217C00E2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65175" y="834270"/>
            <a:ext cx="10588625" cy="5658604"/>
          </a:xfrm>
        </p:spPr>
        <p:txBody>
          <a:bodyPr>
            <a:noAutofit/>
          </a:bodyPr>
          <a:lstStyle/>
          <a:p>
            <a:r>
              <a:rPr lang="ro-RO" sz="1600" dirty="0"/>
              <a:t>Atwater, L.E., &amp; Brett, J.F. (2005). </a:t>
            </a:r>
            <a:r>
              <a:rPr lang="ro-RO" sz="1600" dirty="0" err="1"/>
              <a:t>Antecedents</a:t>
            </a:r>
            <a:r>
              <a:rPr lang="ro-RO" sz="1600" dirty="0"/>
              <a:t> and </a:t>
            </a:r>
            <a:r>
              <a:rPr lang="ro-RO" sz="1600" dirty="0" err="1"/>
              <a:t>consequences</a:t>
            </a:r>
            <a:r>
              <a:rPr lang="ro-RO" sz="1600" dirty="0"/>
              <a:t> of </a:t>
            </a:r>
            <a:r>
              <a:rPr lang="ro-RO" sz="1600" dirty="0" err="1"/>
              <a:t>reactions</a:t>
            </a:r>
            <a:r>
              <a:rPr lang="ro-RO" sz="1600" dirty="0"/>
              <a:t> to </a:t>
            </a:r>
            <a:r>
              <a:rPr lang="ro-RO" sz="1600" dirty="0" err="1"/>
              <a:t>360-degree</a:t>
            </a:r>
            <a:r>
              <a:rPr lang="ro-RO" sz="1600" dirty="0"/>
              <a:t> feedback. Journal of </a:t>
            </a:r>
            <a:r>
              <a:rPr lang="ro-RO" sz="1600" dirty="0" err="1"/>
              <a:t>Organizational</a:t>
            </a:r>
            <a:r>
              <a:rPr lang="ro-RO" sz="1600" dirty="0"/>
              <a:t> </a:t>
            </a:r>
            <a:r>
              <a:rPr lang="ro-RO" sz="1600" dirty="0" err="1"/>
              <a:t>Behavior</a:t>
            </a:r>
            <a:r>
              <a:rPr lang="ro-RO" sz="1600" dirty="0"/>
              <a:t>, 26(1), 23-37.</a:t>
            </a:r>
            <a:endParaRPr lang="en-GB" sz="1600" dirty="0"/>
          </a:p>
          <a:p>
            <a:r>
              <a:rPr lang="ro-RO" sz="1600" dirty="0" err="1"/>
              <a:t>Becerra-Fernandez</a:t>
            </a:r>
            <a:r>
              <a:rPr lang="ro-RO" sz="1600" dirty="0"/>
              <a:t>, I., &amp; </a:t>
            </a:r>
            <a:r>
              <a:rPr lang="ro-RO" sz="1600" dirty="0" err="1"/>
              <a:t>Sabherwal</a:t>
            </a:r>
            <a:r>
              <a:rPr lang="ro-RO" sz="1600" dirty="0"/>
              <a:t>, R. (2001).  </a:t>
            </a:r>
            <a:r>
              <a:rPr lang="ro-RO" sz="1600" dirty="0" err="1"/>
              <a:t>Organizational</a:t>
            </a:r>
            <a:r>
              <a:rPr lang="ro-RO" sz="1600" dirty="0"/>
              <a:t> knowledge management:  A </a:t>
            </a:r>
            <a:r>
              <a:rPr lang="ro-RO" sz="1600" dirty="0" err="1"/>
              <a:t>contingency</a:t>
            </a:r>
            <a:r>
              <a:rPr lang="ro-RO" sz="1600" dirty="0"/>
              <a:t> perspective.   Journal of Management </a:t>
            </a:r>
            <a:r>
              <a:rPr lang="ro-RO" sz="1600" dirty="0" err="1"/>
              <a:t>Information</a:t>
            </a:r>
            <a:r>
              <a:rPr lang="ro-RO" sz="1600" dirty="0"/>
              <a:t> Systems, 18(1), 23-56.</a:t>
            </a:r>
          </a:p>
          <a:p>
            <a:r>
              <a:rPr lang="ro-RO" sz="1600" dirty="0"/>
              <a:t>Davenport, T.H., &amp; </a:t>
            </a:r>
            <a:r>
              <a:rPr lang="ro-RO" sz="1600" dirty="0" err="1"/>
              <a:t>Prusak</a:t>
            </a:r>
            <a:r>
              <a:rPr lang="ro-RO" sz="1600" dirty="0"/>
              <a:t>, L. (1998). </a:t>
            </a:r>
            <a:r>
              <a:rPr lang="ro-RO" sz="1600" dirty="0" err="1"/>
              <a:t>Working</a:t>
            </a:r>
            <a:r>
              <a:rPr lang="ro-RO" sz="1600" dirty="0"/>
              <a:t> Knowledge: How </a:t>
            </a:r>
            <a:r>
              <a:rPr lang="ro-RO" sz="1600" dirty="0" err="1"/>
              <a:t>Organizations</a:t>
            </a:r>
            <a:r>
              <a:rPr lang="ro-RO" sz="1600" dirty="0"/>
              <a:t> </a:t>
            </a:r>
            <a:r>
              <a:rPr lang="ro-RO" sz="1600" dirty="0" err="1"/>
              <a:t>Manage</a:t>
            </a:r>
            <a:r>
              <a:rPr lang="ro-RO" sz="1600" dirty="0"/>
              <a:t> What </a:t>
            </a:r>
            <a:r>
              <a:rPr lang="ro-RO" sz="1600" dirty="0" err="1"/>
              <a:t>They</a:t>
            </a:r>
            <a:r>
              <a:rPr lang="ro-RO" sz="1600" dirty="0"/>
              <a:t> Know. Harvard Business Review Press.</a:t>
            </a:r>
          </a:p>
          <a:p>
            <a:r>
              <a:rPr lang="ro-RO" sz="1600" dirty="0"/>
              <a:t>Davis, L. (2018). Customer-Centric Knowledge Management in </a:t>
            </a:r>
            <a:r>
              <a:rPr lang="ro-RO" sz="1600" dirty="0" err="1"/>
              <a:t>Telecommunications</a:t>
            </a:r>
            <a:r>
              <a:rPr lang="ro-RO" sz="1600" dirty="0"/>
              <a:t>: The Case of Virgin Media. </a:t>
            </a:r>
            <a:r>
              <a:rPr lang="ro-RO" sz="1600" dirty="0" err="1"/>
              <a:t>Telecommunications</a:t>
            </a:r>
            <a:r>
              <a:rPr lang="ro-RO" sz="1600" dirty="0"/>
              <a:t> </a:t>
            </a:r>
            <a:r>
              <a:rPr lang="ro-RO" sz="1600" dirty="0" err="1"/>
              <a:t>Quarterly</a:t>
            </a:r>
            <a:r>
              <a:rPr lang="ro-RO" sz="1600" dirty="0"/>
              <a:t>, 42(3), 256-270.</a:t>
            </a:r>
            <a:endParaRPr lang="en-GB" sz="1600" dirty="0"/>
          </a:p>
          <a:p>
            <a:r>
              <a:rPr lang="ro-RO" sz="1600" dirty="0"/>
              <a:t>Gold, A. H., Malhotra, A., &amp; </a:t>
            </a:r>
            <a:r>
              <a:rPr lang="ro-RO" sz="1600" dirty="0" err="1"/>
              <a:t>Segars</a:t>
            </a:r>
            <a:r>
              <a:rPr lang="ro-RO" sz="1600" dirty="0"/>
              <a:t>, A. H. (2001).  Knowledge management:  An </a:t>
            </a:r>
            <a:r>
              <a:rPr lang="ro-RO" sz="1600" dirty="0" err="1"/>
              <a:t>organizational</a:t>
            </a:r>
            <a:r>
              <a:rPr lang="ro-RO" sz="1600" dirty="0"/>
              <a:t> </a:t>
            </a:r>
            <a:r>
              <a:rPr lang="ro-RO" sz="1600" dirty="0" err="1"/>
              <a:t>capabilities</a:t>
            </a:r>
            <a:r>
              <a:rPr lang="ro-RO" sz="1600" dirty="0"/>
              <a:t> perspective.  Journal of Management </a:t>
            </a:r>
            <a:r>
              <a:rPr lang="ro-RO" sz="1600" dirty="0" err="1"/>
              <a:t>Information</a:t>
            </a:r>
            <a:r>
              <a:rPr lang="ro-RO" sz="1600" dirty="0"/>
              <a:t> Systems, 18(1), 185-214.</a:t>
            </a:r>
          </a:p>
          <a:p>
            <a:r>
              <a:rPr lang="ro-RO" sz="1600" dirty="0"/>
              <a:t>Hansen, M.T., </a:t>
            </a:r>
            <a:r>
              <a:rPr lang="ro-RO" sz="1600" dirty="0" err="1"/>
              <a:t>Nohria</a:t>
            </a:r>
            <a:r>
              <a:rPr lang="ro-RO" sz="1600" dirty="0"/>
              <a:t>, N., &amp; Tierney, T. (1999). What's your strategy for managing knowledge? Harvard Business Review, 77(2), 106-116.</a:t>
            </a:r>
            <a:endParaRPr lang="en-GB" sz="1600" dirty="0"/>
          </a:p>
          <a:p>
            <a:r>
              <a:rPr lang="ro-RO" sz="1600" dirty="0" err="1"/>
              <a:t>McCampbell</a:t>
            </a:r>
            <a:r>
              <a:rPr lang="ro-RO" sz="1600" dirty="0"/>
              <a:t>, A. T., Clare, L. M., &amp; </a:t>
            </a:r>
            <a:r>
              <a:rPr lang="ro-RO" sz="1600" dirty="0" err="1"/>
              <a:t>Glitters</a:t>
            </a:r>
            <a:r>
              <a:rPr lang="ro-RO" sz="1600" dirty="0"/>
              <a:t>, S. H. (1999).  Knowledge management:  The new </a:t>
            </a:r>
            <a:r>
              <a:rPr lang="ro-RO" sz="1600" dirty="0" err="1"/>
              <a:t>challenge</a:t>
            </a:r>
            <a:r>
              <a:rPr lang="ro-RO" sz="1600" dirty="0"/>
              <a:t> for the </a:t>
            </a:r>
            <a:r>
              <a:rPr lang="ro-RO" sz="1600" dirty="0" err="1"/>
              <a:t>21st</a:t>
            </a:r>
            <a:r>
              <a:rPr lang="ro-RO" sz="1600" dirty="0"/>
              <a:t> century.  Journal of Knowledge Management, 3(3), 172-179.</a:t>
            </a:r>
            <a:endParaRPr lang="en-GB" sz="1600" dirty="0"/>
          </a:p>
          <a:p>
            <a:r>
              <a:rPr lang="ro-RO" sz="1600" dirty="0"/>
              <a:t>Roberts, S. (2020). </a:t>
            </a:r>
            <a:r>
              <a:rPr lang="ro-RO" sz="1600" dirty="0" err="1"/>
              <a:t>Collaboration</a:t>
            </a:r>
            <a:r>
              <a:rPr lang="ro-RO" sz="1600" dirty="0"/>
              <a:t> Tools and Knowledge Sharing: A Case Study of Airbus. Knowledge Management International, 38(4), 421-437</a:t>
            </a:r>
            <a:endParaRPr lang="en-GB" sz="1600" dirty="0"/>
          </a:p>
          <a:p>
            <a:r>
              <a:rPr lang="ro-RO" sz="1600" dirty="0" err="1"/>
              <a:t>Tiwana</a:t>
            </a:r>
            <a:r>
              <a:rPr lang="ro-RO" sz="1600" dirty="0"/>
              <a:t>, A. (2013). The </a:t>
            </a:r>
            <a:r>
              <a:rPr lang="ro-RO" sz="1600" dirty="0" err="1"/>
              <a:t>Essential</a:t>
            </a:r>
            <a:r>
              <a:rPr lang="ro-RO" sz="1600" dirty="0"/>
              <a:t> Guide to Knowledge Management: E-Business and CRM Applications. </a:t>
            </a:r>
            <a:r>
              <a:rPr lang="ro-RO" sz="1600" dirty="0" err="1"/>
              <a:t>Prentice</a:t>
            </a:r>
            <a:r>
              <a:rPr lang="ro-RO" sz="1600" dirty="0"/>
              <a:t> Hall. </a:t>
            </a:r>
          </a:p>
          <a:p>
            <a:r>
              <a:rPr lang="ro-RO" sz="1600" dirty="0"/>
              <a:t>Turner, K. (2019). The Role of Leadership in </a:t>
            </a:r>
            <a:r>
              <a:rPr lang="ro-RO" sz="1600" dirty="0" err="1"/>
              <a:t>Transforming</a:t>
            </a:r>
            <a:r>
              <a:rPr lang="ro-RO" sz="1600" dirty="0"/>
              <a:t> Virgin Media’s Customer Service. Leadership in </a:t>
            </a:r>
            <a:r>
              <a:rPr lang="ro-RO" sz="1600" dirty="0" err="1"/>
              <a:t>Telecommunications</a:t>
            </a:r>
            <a:r>
              <a:rPr lang="ro-RO" sz="1600" dirty="0"/>
              <a:t>, 32(1), 45-58.</a:t>
            </a:r>
            <a:endParaRPr lang="ro-US" sz="1600" dirty="0"/>
          </a:p>
        </p:txBody>
      </p:sp>
    </p:spTree>
    <p:extLst>
      <p:ext uri="{BB962C8B-B14F-4D97-AF65-F5344CB8AC3E}">
        <p14:creationId xmlns:p14="http://schemas.microsoft.com/office/powerpoint/2010/main" val="792869880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Props1.xml><?xml version="1.0" encoding="utf-8"?>
<ds:datastoreItem xmlns:ds="http://schemas.openxmlformats.org/officeDocument/2006/customXml" ds:itemID="{00E6EE1E-660B-46C6-AC21-8E505FB9574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D5826B4-4DD2-4A9B-8D6D-E91CF9C231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C7F809-A434-4A8D-A127-1C50C2DB3890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441</Words>
  <Application>Microsoft Office PowerPoint</Application>
  <PresentationFormat>Ecran lat</PresentationFormat>
  <Paragraphs>134</Paragraphs>
  <Slides>9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Temă Office</vt:lpstr>
      <vt:lpstr>Ba(Hons) Leadership and management  skills for the workplace  Knowledge and information management  Bmsw5106  Airbus and Virgin media knowledge management  </vt:lpstr>
      <vt:lpstr>INTRODUCTION</vt:lpstr>
      <vt:lpstr>Workplace development theories and models </vt:lpstr>
      <vt:lpstr>TOWS Analysis – Airbus &amp; Virgin media </vt:lpstr>
      <vt:lpstr>Knowledge management similarities and differences </vt:lpstr>
      <vt:lpstr>Critical evaluation- Airbus and Virgin media </vt:lpstr>
      <vt:lpstr>Recommendations </vt:lpstr>
      <vt:lpstr>Conclusion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damian nicoleta</dc:creator>
  <cp:lastModifiedBy>damian nicoleta</cp:lastModifiedBy>
  <cp:revision>8</cp:revision>
  <dcterms:created xsi:type="dcterms:W3CDTF">2023-11-08T19:32:52Z</dcterms:created>
  <dcterms:modified xsi:type="dcterms:W3CDTF">2023-11-12T13:07:32Z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