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2.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theme/theme3.xml" ContentType="application/vnd.openxmlformats-officedocument.theme+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theme/theme4.xml" ContentType="application/vnd.openxmlformats-officedocument.theme+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theme/theme5.xml" ContentType="application/vnd.openxmlformats-officedocument.theme+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82" r:id="rId4"/>
    <p:sldMasterId id="2147483672" r:id="rId5"/>
    <p:sldMasterId id="2147483985" r:id="rId6"/>
    <p:sldMasterId id="2147483994" r:id="rId7"/>
    <p:sldMasterId id="2147484006" r:id="rId8"/>
    <p:sldMasterId id="2147483648" r:id="rId9"/>
  </p:sldMasterIdLst>
  <p:notesMasterIdLst>
    <p:notesMasterId r:id="rId89"/>
  </p:notesMasterIdLst>
  <p:sldIdLst>
    <p:sldId id="258" r:id="rId10"/>
    <p:sldId id="483" r:id="rId11"/>
    <p:sldId id="447" r:id="rId12"/>
    <p:sldId id="259" r:id="rId13"/>
    <p:sldId id="348" r:id="rId14"/>
    <p:sldId id="380" r:id="rId15"/>
    <p:sldId id="394" r:id="rId16"/>
    <p:sldId id="374" r:id="rId17"/>
    <p:sldId id="381" r:id="rId18"/>
    <p:sldId id="502" r:id="rId19"/>
    <p:sldId id="503" r:id="rId20"/>
    <p:sldId id="379" r:id="rId21"/>
    <p:sldId id="505" r:id="rId22"/>
    <p:sldId id="414" r:id="rId23"/>
    <p:sldId id="349" r:id="rId24"/>
    <p:sldId id="448" r:id="rId25"/>
    <p:sldId id="385" r:id="rId26"/>
    <p:sldId id="451" r:id="rId27"/>
    <p:sldId id="473" r:id="rId28"/>
    <p:sldId id="472" r:id="rId29"/>
    <p:sldId id="490" r:id="rId30"/>
    <p:sldId id="492" r:id="rId31"/>
    <p:sldId id="479" r:id="rId32"/>
    <p:sldId id="480" r:id="rId33"/>
    <p:sldId id="484" r:id="rId34"/>
    <p:sldId id="474" r:id="rId35"/>
    <p:sldId id="390" r:id="rId36"/>
    <p:sldId id="387" r:id="rId37"/>
    <p:sldId id="389" r:id="rId38"/>
    <p:sldId id="452" r:id="rId39"/>
    <p:sldId id="401" r:id="rId40"/>
    <p:sldId id="399" r:id="rId41"/>
    <p:sldId id="400" r:id="rId42"/>
    <p:sldId id="404" r:id="rId43"/>
    <p:sldId id="405" r:id="rId44"/>
    <p:sldId id="406" r:id="rId45"/>
    <p:sldId id="388" r:id="rId46"/>
    <p:sldId id="391" r:id="rId47"/>
    <p:sldId id="392" r:id="rId48"/>
    <p:sldId id="293" r:id="rId49"/>
    <p:sldId id="449" r:id="rId50"/>
    <p:sldId id="316" r:id="rId51"/>
    <p:sldId id="294" r:id="rId52"/>
    <p:sldId id="403" r:id="rId53"/>
    <p:sldId id="296" r:id="rId54"/>
    <p:sldId id="466" r:id="rId55"/>
    <p:sldId id="393" r:id="rId56"/>
    <p:sldId id="464" r:id="rId57"/>
    <p:sldId id="465" r:id="rId58"/>
    <p:sldId id="485" r:id="rId59"/>
    <p:sldId id="493" r:id="rId60"/>
    <p:sldId id="496" r:id="rId61"/>
    <p:sldId id="497" r:id="rId62"/>
    <p:sldId id="499" r:id="rId63"/>
    <p:sldId id="491" r:id="rId64"/>
    <p:sldId id="432" r:id="rId65"/>
    <p:sldId id="468" r:id="rId66"/>
    <p:sldId id="504" r:id="rId67"/>
    <p:sldId id="462" r:id="rId68"/>
    <p:sldId id="461" r:id="rId69"/>
    <p:sldId id="460" r:id="rId70"/>
    <p:sldId id="459" r:id="rId71"/>
    <p:sldId id="458" r:id="rId72"/>
    <p:sldId id="457" r:id="rId73"/>
    <p:sldId id="456" r:id="rId74"/>
    <p:sldId id="455" r:id="rId75"/>
    <p:sldId id="454" r:id="rId76"/>
    <p:sldId id="453" r:id="rId77"/>
    <p:sldId id="500" r:id="rId78"/>
    <p:sldId id="482" r:id="rId79"/>
    <p:sldId id="481" r:id="rId80"/>
    <p:sldId id="487" r:id="rId81"/>
    <p:sldId id="478" r:id="rId82"/>
    <p:sldId id="477" r:id="rId83"/>
    <p:sldId id="476" r:id="rId84"/>
    <p:sldId id="475" r:id="rId85"/>
    <p:sldId id="507" r:id="rId86"/>
    <p:sldId id="375" r:id="rId87"/>
    <p:sldId id="434" r:id="rId8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5FEA807-DD84-2E04-BD04-733AF845699A}" v="75" dt="2024-09-25T10:37:30.02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3456" autoAdjust="0"/>
    <p:restoredTop sz="95118" autoAdjust="0"/>
  </p:normalViewPr>
  <p:slideViewPr>
    <p:cSldViewPr snapToGrid="0">
      <p:cViewPr varScale="1">
        <p:scale>
          <a:sx n="65" d="100"/>
          <a:sy n="65" d="100"/>
        </p:scale>
        <p:origin x="1002"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4.xml"/><Relationship Id="rId18" Type="http://schemas.openxmlformats.org/officeDocument/2006/relationships/slide" Target="slides/slide9.xml"/><Relationship Id="rId26" Type="http://schemas.openxmlformats.org/officeDocument/2006/relationships/slide" Target="slides/slide17.xml"/><Relationship Id="rId39" Type="http://schemas.openxmlformats.org/officeDocument/2006/relationships/slide" Target="slides/slide30.xml"/><Relationship Id="rId21" Type="http://schemas.openxmlformats.org/officeDocument/2006/relationships/slide" Target="slides/slide12.xml"/><Relationship Id="rId34" Type="http://schemas.openxmlformats.org/officeDocument/2006/relationships/slide" Target="slides/slide25.xml"/><Relationship Id="rId42" Type="http://schemas.openxmlformats.org/officeDocument/2006/relationships/slide" Target="slides/slide33.xml"/><Relationship Id="rId47" Type="http://schemas.openxmlformats.org/officeDocument/2006/relationships/slide" Target="slides/slide38.xml"/><Relationship Id="rId50" Type="http://schemas.openxmlformats.org/officeDocument/2006/relationships/slide" Target="slides/slide41.xml"/><Relationship Id="rId55" Type="http://schemas.openxmlformats.org/officeDocument/2006/relationships/slide" Target="slides/slide46.xml"/><Relationship Id="rId63" Type="http://schemas.openxmlformats.org/officeDocument/2006/relationships/slide" Target="slides/slide54.xml"/><Relationship Id="rId68" Type="http://schemas.openxmlformats.org/officeDocument/2006/relationships/slide" Target="slides/slide59.xml"/><Relationship Id="rId76" Type="http://schemas.openxmlformats.org/officeDocument/2006/relationships/slide" Target="slides/slide67.xml"/><Relationship Id="rId84" Type="http://schemas.openxmlformats.org/officeDocument/2006/relationships/slide" Target="slides/slide75.xml"/><Relationship Id="rId89" Type="http://schemas.openxmlformats.org/officeDocument/2006/relationships/notesMaster" Target="notesMasters/notesMaster1.xml"/><Relationship Id="rId7" Type="http://schemas.openxmlformats.org/officeDocument/2006/relationships/slideMaster" Target="slideMasters/slideMaster4.xml"/><Relationship Id="rId71" Type="http://schemas.openxmlformats.org/officeDocument/2006/relationships/slide" Target="slides/slide62.xml"/><Relationship Id="rId92"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7.xml"/><Relationship Id="rId29" Type="http://schemas.openxmlformats.org/officeDocument/2006/relationships/slide" Target="slides/slide20.xml"/><Relationship Id="rId11" Type="http://schemas.openxmlformats.org/officeDocument/2006/relationships/slide" Target="slides/slide2.xml"/><Relationship Id="rId24" Type="http://schemas.openxmlformats.org/officeDocument/2006/relationships/slide" Target="slides/slide15.xml"/><Relationship Id="rId32" Type="http://schemas.openxmlformats.org/officeDocument/2006/relationships/slide" Target="slides/slide23.xml"/><Relationship Id="rId37" Type="http://schemas.openxmlformats.org/officeDocument/2006/relationships/slide" Target="slides/slide28.xml"/><Relationship Id="rId40" Type="http://schemas.openxmlformats.org/officeDocument/2006/relationships/slide" Target="slides/slide31.xml"/><Relationship Id="rId45" Type="http://schemas.openxmlformats.org/officeDocument/2006/relationships/slide" Target="slides/slide36.xml"/><Relationship Id="rId53" Type="http://schemas.openxmlformats.org/officeDocument/2006/relationships/slide" Target="slides/slide44.xml"/><Relationship Id="rId58" Type="http://schemas.openxmlformats.org/officeDocument/2006/relationships/slide" Target="slides/slide49.xml"/><Relationship Id="rId66" Type="http://schemas.openxmlformats.org/officeDocument/2006/relationships/slide" Target="slides/slide57.xml"/><Relationship Id="rId74" Type="http://schemas.openxmlformats.org/officeDocument/2006/relationships/slide" Target="slides/slide65.xml"/><Relationship Id="rId79" Type="http://schemas.openxmlformats.org/officeDocument/2006/relationships/slide" Target="slides/slide70.xml"/><Relationship Id="rId87" Type="http://schemas.openxmlformats.org/officeDocument/2006/relationships/slide" Target="slides/slide78.xml"/><Relationship Id="rId5" Type="http://schemas.openxmlformats.org/officeDocument/2006/relationships/slideMaster" Target="slideMasters/slideMaster2.xml"/><Relationship Id="rId61" Type="http://schemas.openxmlformats.org/officeDocument/2006/relationships/slide" Target="slides/slide52.xml"/><Relationship Id="rId82" Type="http://schemas.openxmlformats.org/officeDocument/2006/relationships/slide" Target="slides/slide73.xml"/><Relationship Id="rId90" Type="http://schemas.openxmlformats.org/officeDocument/2006/relationships/presProps" Target="presProps.xml"/><Relationship Id="rId19" Type="http://schemas.openxmlformats.org/officeDocument/2006/relationships/slide" Target="slides/slide10.xml"/><Relationship Id="rId14" Type="http://schemas.openxmlformats.org/officeDocument/2006/relationships/slide" Target="slides/slide5.xml"/><Relationship Id="rId22" Type="http://schemas.openxmlformats.org/officeDocument/2006/relationships/slide" Target="slides/slide13.xml"/><Relationship Id="rId27" Type="http://schemas.openxmlformats.org/officeDocument/2006/relationships/slide" Target="slides/slide18.xml"/><Relationship Id="rId30" Type="http://schemas.openxmlformats.org/officeDocument/2006/relationships/slide" Target="slides/slide21.xml"/><Relationship Id="rId35" Type="http://schemas.openxmlformats.org/officeDocument/2006/relationships/slide" Target="slides/slide26.xml"/><Relationship Id="rId43" Type="http://schemas.openxmlformats.org/officeDocument/2006/relationships/slide" Target="slides/slide34.xml"/><Relationship Id="rId48" Type="http://schemas.openxmlformats.org/officeDocument/2006/relationships/slide" Target="slides/slide39.xml"/><Relationship Id="rId56" Type="http://schemas.openxmlformats.org/officeDocument/2006/relationships/slide" Target="slides/slide47.xml"/><Relationship Id="rId64" Type="http://schemas.openxmlformats.org/officeDocument/2006/relationships/slide" Target="slides/slide55.xml"/><Relationship Id="rId69" Type="http://schemas.openxmlformats.org/officeDocument/2006/relationships/slide" Target="slides/slide60.xml"/><Relationship Id="rId77" Type="http://schemas.openxmlformats.org/officeDocument/2006/relationships/slide" Target="slides/slide68.xml"/><Relationship Id="rId8" Type="http://schemas.openxmlformats.org/officeDocument/2006/relationships/slideMaster" Target="slideMasters/slideMaster5.xml"/><Relationship Id="rId51" Type="http://schemas.openxmlformats.org/officeDocument/2006/relationships/slide" Target="slides/slide42.xml"/><Relationship Id="rId72" Type="http://schemas.openxmlformats.org/officeDocument/2006/relationships/slide" Target="slides/slide63.xml"/><Relationship Id="rId80" Type="http://schemas.openxmlformats.org/officeDocument/2006/relationships/slide" Target="slides/slide71.xml"/><Relationship Id="rId85" Type="http://schemas.openxmlformats.org/officeDocument/2006/relationships/slide" Target="slides/slide76.xml"/><Relationship Id="rId93" Type="http://schemas.openxmlformats.org/officeDocument/2006/relationships/tableStyles" Target="tableStyles.xml"/><Relationship Id="rId3" Type="http://schemas.openxmlformats.org/officeDocument/2006/relationships/customXml" Target="../customXml/item3.xml"/><Relationship Id="rId12" Type="http://schemas.openxmlformats.org/officeDocument/2006/relationships/slide" Target="slides/slide3.xml"/><Relationship Id="rId17" Type="http://schemas.openxmlformats.org/officeDocument/2006/relationships/slide" Target="slides/slide8.xml"/><Relationship Id="rId25" Type="http://schemas.openxmlformats.org/officeDocument/2006/relationships/slide" Target="slides/slide16.xml"/><Relationship Id="rId33" Type="http://schemas.openxmlformats.org/officeDocument/2006/relationships/slide" Target="slides/slide24.xml"/><Relationship Id="rId38" Type="http://schemas.openxmlformats.org/officeDocument/2006/relationships/slide" Target="slides/slide29.xml"/><Relationship Id="rId46" Type="http://schemas.openxmlformats.org/officeDocument/2006/relationships/slide" Target="slides/slide37.xml"/><Relationship Id="rId59" Type="http://schemas.openxmlformats.org/officeDocument/2006/relationships/slide" Target="slides/slide50.xml"/><Relationship Id="rId67" Type="http://schemas.openxmlformats.org/officeDocument/2006/relationships/slide" Target="slides/slide58.xml"/><Relationship Id="rId20" Type="http://schemas.openxmlformats.org/officeDocument/2006/relationships/slide" Target="slides/slide11.xml"/><Relationship Id="rId41" Type="http://schemas.openxmlformats.org/officeDocument/2006/relationships/slide" Target="slides/slide32.xml"/><Relationship Id="rId54" Type="http://schemas.openxmlformats.org/officeDocument/2006/relationships/slide" Target="slides/slide45.xml"/><Relationship Id="rId62" Type="http://schemas.openxmlformats.org/officeDocument/2006/relationships/slide" Target="slides/slide53.xml"/><Relationship Id="rId70" Type="http://schemas.openxmlformats.org/officeDocument/2006/relationships/slide" Target="slides/slide61.xml"/><Relationship Id="rId75" Type="http://schemas.openxmlformats.org/officeDocument/2006/relationships/slide" Target="slides/slide66.xml"/><Relationship Id="rId83" Type="http://schemas.openxmlformats.org/officeDocument/2006/relationships/slide" Target="slides/slide74.xml"/><Relationship Id="rId88" Type="http://schemas.openxmlformats.org/officeDocument/2006/relationships/slide" Target="slides/slide79.xml"/><Relationship Id="rId91"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6.xml"/><Relationship Id="rId23" Type="http://schemas.openxmlformats.org/officeDocument/2006/relationships/slide" Target="slides/slide14.xml"/><Relationship Id="rId28" Type="http://schemas.openxmlformats.org/officeDocument/2006/relationships/slide" Target="slides/slide19.xml"/><Relationship Id="rId36" Type="http://schemas.openxmlformats.org/officeDocument/2006/relationships/slide" Target="slides/slide27.xml"/><Relationship Id="rId49" Type="http://schemas.openxmlformats.org/officeDocument/2006/relationships/slide" Target="slides/slide40.xml"/><Relationship Id="rId57" Type="http://schemas.openxmlformats.org/officeDocument/2006/relationships/slide" Target="slides/slide48.xml"/><Relationship Id="rId10" Type="http://schemas.openxmlformats.org/officeDocument/2006/relationships/slide" Target="slides/slide1.xml"/><Relationship Id="rId31" Type="http://schemas.openxmlformats.org/officeDocument/2006/relationships/slide" Target="slides/slide22.xml"/><Relationship Id="rId44" Type="http://schemas.openxmlformats.org/officeDocument/2006/relationships/slide" Target="slides/slide35.xml"/><Relationship Id="rId52" Type="http://schemas.openxmlformats.org/officeDocument/2006/relationships/slide" Target="slides/slide43.xml"/><Relationship Id="rId60" Type="http://schemas.openxmlformats.org/officeDocument/2006/relationships/slide" Target="slides/slide51.xml"/><Relationship Id="rId65" Type="http://schemas.openxmlformats.org/officeDocument/2006/relationships/slide" Target="slides/slide56.xml"/><Relationship Id="rId73" Type="http://schemas.openxmlformats.org/officeDocument/2006/relationships/slide" Target="slides/slide64.xml"/><Relationship Id="rId78" Type="http://schemas.openxmlformats.org/officeDocument/2006/relationships/slide" Target="slides/slide69.xml"/><Relationship Id="rId81" Type="http://schemas.openxmlformats.org/officeDocument/2006/relationships/slide" Target="slides/slide72.xml"/><Relationship Id="rId86" Type="http://schemas.openxmlformats.org/officeDocument/2006/relationships/slide" Target="slides/slide77.xml"/><Relationship Id="rId94"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Master" Target="slideMasters/slideMaster6.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15002A6-A941-42C9-B1BA-BA04D7645FA2}" type="doc">
      <dgm:prSet loTypeId="urn:microsoft.com/office/officeart/2005/8/layout/default" loCatId="list" qsTypeId="urn:microsoft.com/office/officeart/2005/8/quickstyle/simple4" qsCatId="simple" csTypeId="urn:microsoft.com/office/officeart/2005/8/colors/colorful2" csCatId="colorful"/>
      <dgm:spPr/>
      <dgm:t>
        <a:bodyPr/>
        <a:lstStyle/>
        <a:p>
          <a:endParaRPr lang="en-US"/>
        </a:p>
      </dgm:t>
    </dgm:pt>
    <dgm:pt modelId="{E4B234E2-56F5-4F5B-BAE1-E9A65E19C604}">
      <dgm:prSet/>
      <dgm:spPr/>
      <dgm:t>
        <a:bodyPr/>
        <a:lstStyle/>
        <a:p>
          <a:r>
            <a:rPr lang="en-GB" dirty="0">
              <a:solidFill>
                <a:schemeClr val="tx1"/>
              </a:solidFill>
            </a:rPr>
            <a:t>What and who do we mean by CJS? - Formal response to crime</a:t>
          </a:r>
          <a:endParaRPr lang="en-US" dirty="0">
            <a:solidFill>
              <a:schemeClr val="tx1"/>
            </a:solidFill>
          </a:endParaRPr>
        </a:p>
      </dgm:t>
    </dgm:pt>
    <dgm:pt modelId="{36CD3FB0-3E8F-4275-80A0-06825B29A9BE}" type="parTrans" cxnId="{6D5714B2-EECE-497B-95FC-EEAC4265CD47}">
      <dgm:prSet/>
      <dgm:spPr/>
      <dgm:t>
        <a:bodyPr/>
        <a:lstStyle/>
        <a:p>
          <a:endParaRPr lang="en-US"/>
        </a:p>
      </dgm:t>
    </dgm:pt>
    <dgm:pt modelId="{144067E5-84E7-455F-908C-7AEB262677BD}" type="sibTrans" cxnId="{6D5714B2-EECE-497B-95FC-EEAC4265CD47}">
      <dgm:prSet/>
      <dgm:spPr/>
      <dgm:t>
        <a:bodyPr/>
        <a:lstStyle/>
        <a:p>
          <a:endParaRPr lang="en-US"/>
        </a:p>
      </dgm:t>
    </dgm:pt>
    <dgm:pt modelId="{C9945F43-6903-4634-97FF-69806DE95A8C}">
      <dgm:prSet/>
      <dgm:spPr/>
      <dgm:t>
        <a:bodyPr/>
        <a:lstStyle/>
        <a:p>
          <a:r>
            <a:rPr lang="en-GB" dirty="0">
              <a:solidFill>
                <a:schemeClr val="tx1"/>
              </a:solidFill>
            </a:rPr>
            <a:t>One single jurisdiction that criminal procedures are fair, with policies, with control, within a system to deal with CJS</a:t>
          </a:r>
          <a:endParaRPr lang="en-US" dirty="0">
            <a:solidFill>
              <a:schemeClr val="tx1"/>
            </a:solidFill>
          </a:endParaRPr>
        </a:p>
      </dgm:t>
    </dgm:pt>
    <dgm:pt modelId="{DB28DE88-6789-4A95-BB1A-6E8F641DA0C5}" type="parTrans" cxnId="{C0386C97-E623-405C-A975-ED201786DDC9}">
      <dgm:prSet/>
      <dgm:spPr/>
      <dgm:t>
        <a:bodyPr/>
        <a:lstStyle/>
        <a:p>
          <a:endParaRPr lang="en-US"/>
        </a:p>
      </dgm:t>
    </dgm:pt>
    <dgm:pt modelId="{C10A97CE-E7F1-4E86-BCB0-73E975D4C547}" type="sibTrans" cxnId="{C0386C97-E623-405C-A975-ED201786DDC9}">
      <dgm:prSet/>
      <dgm:spPr/>
      <dgm:t>
        <a:bodyPr/>
        <a:lstStyle/>
        <a:p>
          <a:endParaRPr lang="en-US"/>
        </a:p>
      </dgm:t>
    </dgm:pt>
    <dgm:pt modelId="{869CE955-05B4-47B1-8715-B51B5D688A91}">
      <dgm:prSet/>
      <dgm:spPr/>
      <dgm:t>
        <a:bodyPr/>
        <a:lstStyle/>
        <a:p>
          <a:r>
            <a:rPr lang="en-GB" dirty="0">
              <a:solidFill>
                <a:schemeClr val="tx1"/>
              </a:solidFill>
            </a:rPr>
            <a:t>4 key systems:</a:t>
          </a:r>
          <a:endParaRPr lang="en-US" dirty="0">
            <a:solidFill>
              <a:schemeClr val="tx1"/>
            </a:solidFill>
          </a:endParaRPr>
        </a:p>
      </dgm:t>
    </dgm:pt>
    <dgm:pt modelId="{0A9A00DB-9B7D-4E02-A934-26A509F8D8DB}" type="parTrans" cxnId="{6594D7A2-C62A-4030-9E17-770F0FD956B8}">
      <dgm:prSet/>
      <dgm:spPr/>
      <dgm:t>
        <a:bodyPr/>
        <a:lstStyle/>
        <a:p>
          <a:endParaRPr lang="en-US"/>
        </a:p>
      </dgm:t>
    </dgm:pt>
    <dgm:pt modelId="{150EE640-1086-42B0-BFAF-8A4ACF96FA58}" type="sibTrans" cxnId="{6594D7A2-C62A-4030-9E17-770F0FD956B8}">
      <dgm:prSet/>
      <dgm:spPr/>
      <dgm:t>
        <a:bodyPr/>
        <a:lstStyle/>
        <a:p>
          <a:endParaRPr lang="en-US"/>
        </a:p>
      </dgm:t>
    </dgm:pt>
    <dgm:pt modelId="{0F1D0F30-7032-4C4A-9C45-0368D79F0233}">
      <dgm:prSet/>
      <dgm:spPr/>
      <dgm:t>
        <a:bodyPr/>
        <a:lstStyle/>
        <a:p>
          <a:r>
            <a:rPr lang="en-GB" dirty="0">
              <a:solidFill>
                <a:schemeClr val="tx1"/>
              </a:solidFill>
            </a:rPr>
            <a:t>Law – police / prosecution agencies - CPS</a:t>
          </a:r>
          <a:endParaRPr lang="en-US" dirty="0">
            <a:solidFill>
              <a:schemeClr val="tx1"/>
            </a:solidFill>
          </a:endParaRPr>
        </a:p>
      </dgm:t>
    </dgm:pt>
    <dgm:pt modelId="{DBCC9B46-0061-4535-8B6C-0C1A199131C3}" type="parTrans" cxnId="{7871805B-12E8-44A7-96AF-5ECF61B66AF0}">
      <dgm:prSet/>
      <dgm:spPr/>
      <dgm:t>
        <a:bodyPr/>
        <a:lstStyle/>
        <a:p>
          <a:endParaRPr lang="en-US"/>
        </a:p>
      </dgm:t>
    </dgm:pt>
    <dgm:pt modelId="{F29003C2-DD11-4957-9F54-FF6759BA045E}" type="sibTrans" cxnId="{7871805B-12E8-44A7-96AF-5ECF61B66AF0}">
      <dgm:prSet/>
      <dgm:spPr/>
      <dgm:t>
        <a:bodyPr/>
        <a:lstStyle/>
        <a:p>
          <a:endParaRPr lang="en-US"/>
        </a:p>
      </dgm:t>
    </dgm:pt>
    <dgm:pt modelId="{C6BE6514-5B63-4B27-AB4D-CCC7E9E32B16}">
      <dgm:prSet/>
      <dgm:spPr/>
      <dgm:t>
        <a:bodyPr/>
        <a:lstStyle/>
        <a:p>
          <a:r>
            <a:rPr lang="en-GB" dirty="0">
              <a:solidFill>
                <a:schemeClr val="tx1"/>
              </a:solidFill>
            </a:rPr>
            <a:t>Courts – decisions / sentencing / rights</a:t>
          </a:r>
          <a:endParaRPr lang="en-US" dirty="0">
            <a:solidFill>
              <a:schemeClr val="tx1"/>
            </a:solidFill>
          </a:endParaRPr>
        </a:p>
      </dgm:t>
    </dgm:pt>
    <dgm:pt modelId="{9D7C4DF8-CA8C-4BDC-AF81-0108BF8CA80F}" type="parTrans" cxnId="{400A9775-F16D-48AF-B645-E3159453217B}">
      <dgm:prSet/>
      <dgm:spPr/>
      <dgm:t>
        <a:bodyPr/>
        <a:lstStyle/>
        <a:p>
          <a:endParaRPr lang="en-US"/>
        </a:p>
      </dgm:t>
    </dgm:pt>
    <dgm:pt modelId="{B8D993BD-7BD5-440C-BE5B-9AE4D8220485}" type="sibTrans" cxnId="{400A9775-F16D-48AF-B645-E3159453217B}">
      <dgm:prSet/>
      <dgm:spPr/>
      <dgm:t>
        <a:bodyPr/>
        <a:lstStyle/>
        <a:p>
          <a:endParaRPr lang="en-US"/>
        </a:p>
      </dgm:t>
    </dgm:pt>
    <dgm:pt modelId="{A363C456-C65C-447F-8ABA-0A004C817E69}">
      <dgm:prSet/>
      <dgm:spPr/>
      <dgm:t>
        <a:bodyPr/>
        <a:lstStyle/>
        <a:p>
          <a:r>
            <a:rPr lang="en-GB" dirty="0">
              <a:solidFill>
                <a:schemeClr val="tx1"/>
              </a:solidFill>
            </a:rPr>
            <a:t>Penal system – Prisons / probation</a:t>
          </a:r>
          <a:endParaRPr lang="en-US" dirty="0">
            <a:solidFill>
              <a:schemeClr val="tx1"/>
            </a:solidFill>
          </a:endParaRPr>
        </a:p>
      </dgm:t>
    </dgm:pt>
    <dgm:pt modelId="{29920DCE-8BC8-4F90-B1AD-6E192223BACC}" type="parTrans" cxnId="{7C186943-5C90-4F91-8045-7D6B71105A5F}">
      <dgm:prSet/>
      <dgm:spPr/>
      <dgm:t>
        <a:bodyPr/>
        <a:lstStyle/>
        <a:p>
          <a:endParaRPr lang="en-US"/>
        </a:p>
      </dgm:t>
    </dgm:pt>
    <dgm:pt modelId="{473A016E-E379-4613-A968-6FADDFD340E3}" type="sibTrans" cxnId="{7C186943-5C90-4F91-8045-7D6B71105A5F}">
      <dgm:prSet/>
      <dgm:spPr/>
      <dgm:t>
        <a:bodyPr/>
        <a:lstStyle/>
        <a:p>
          <a:endParaRPr lang="en-US"/>
        </a:p>
      </dgm:t>
    </dgm:pt>
    <dgm:pt modelId="{A58E8C52-DF17-40BC-94FB-ABE836ACDF56}">
      <dgm:prSet/>
      <dgm:spPr/>
      <dgm:t>
        <a:bodyPr/>
        <a:lstStyle/>
        <a:p>
          <a:r>
            <a:rPr lang="en-GB" dirty="0">
              <a:solidFill>
                <a:schemeClr val="tx1"/>
              </a:solidFill>
            </a:rPr>
            <a:t>Crime prevention – agencies to support/ address crime free environments / change behaviours </a:t>
          </a:r>
          <a:endParaRPr lang="en-US" dirty="0">
            <a:solidFill>
              <a:schemeClr val="tx1"/>
            </a:solidFill>
          </a:endParaRPr>
        </a:p>
      </dgm:t>
    </dgm:pt>
    <dgm:pt modelId="{F26F2B9F-2FCD-4C0D-AC9B-D2EF4517E3A6}" type="parTrans" cxnId="{977132BE-65D5-4FC9-A505-F77132DA3014}">
      <dgm:prSet/>
      <dgm:spPr/>
      <dgm:t>
        <a:bodyPr/>
        <a:lstStyle/>
        <a:p>
          <a:endParaRPr lang="en-US"/>
        </a:p>
      </dgm:t>
    </dgm:pt>
    <dgm:pt modelId="{5D24B187-AF9E-4AE8-B6C8-B9EB69D604E7}" type="sibTrans" cxnId="{977132BE-65D5-4FC9-A505-F77132DA3014}">
      <dgm:prSet/>
      <dgm:spPr/>
      <dgm:t>
        <a:bodyPr/>
        <a:lstStyle/>
        <a:p>
          <a:endParaRPr lang="en-US"/>
        </a:p>
      </dgm:t>
    </dgm:pt>
    <dgm:pt modelId="{57676BE9-7CA2-46F6-A0E5-9B7F73888E46}" type="pres">
      <dgm:prSet presAssocID="{F15002A6-A941-42C9-B1BA-BA04D7645FA2}" presName="diagram" presStyleCnt="0">
        <dgm:presLayoutVars>
          <dgm:dir/>
          <dgm:resizeHandles val="exact"/>
        </dgm:presLayoutVars>
      </dgm:prSet>
      <dgm:spPr/>
    </dgm:pt>
    <dgm:pt modelId="{5ACCBEDD-2D1A-4524-A400-BB5677818D9B}" type="pres">
      <dgm:prSet presAssocID="{E4B234E2-56F5-4F5B-BAE1-E9A65E19C604}" presName="node" presStyleLbl="node1" presStyleIdx="0" presStyleCnt="7">
        <dgm:presLayoutVars>
          <dgm:bulletEnabled val="1"/>
        </dgm:presLayoutVars>
      </dgm:prSet>
      <dgm:spPr/>
    </dgm:pt>
    <dgm:pt modelId="{98FA3145-360F-4BA4-A5BE-70BEE23CBE79}" type="pres">
      <dgm:prSet presAssocID="{144067E5-84E7-455F-908C-7AEB262677BD}" presName="sibTrans" presStyleCnt="0"/>
      <dgm:spPr/>
    </dgm:pt>
    <dgm:pt modelId="{EC52ABCB-0423-40E1-9A80-D03963402EC3}" type="pres">
      <dgm:prSet presAssocID="{C9945F43-6903-4634-97FF-69806DE95A8C}" presName="node" presStyleLbl="node1" presStyleIdx="1" presStyleCnt="7">
        <dgm:presLayoutVars>
          <dgm:bulletEnabled val="1"/>
        </dgm:presLayoutVars>
      </dgm:prSet>
      <dgm:spPr/>
    </dgm:pt>
    <dgm:pt modelId="{2D1EB72D-492F-4AD2-B952-1EE19667CF02}" type="pres">
      <dgm:prSet presAssocID="{C10A97CE-E7F1-4E86-BCB0-73E975D4C547}" presName="sibTrans" presStyleCnt="0"/>
      <dgm:spPr/>
    </dgm:pt>
    <dgm:pt modelId="{99BB9A71-BAB3-473F-99B2-4D824757688A}" type="pres">
      <dgm:prSet presAssocID="{869CE955-05B4-47B1-8715-B51B5D688A91}" presName="node" presStyleLbl="node1" presStyleIdx="2" presStyleCnt="7">
        <dgm:presLayoutVars>
          <dgm:bulletEnabled val="1"/>
        </dgm:presLayoutVars>
      </dgm:prSet>
      <dgm:spPr/>
    </dgm:pt>
    <dgm:pt modelId="{F50559D4-7E99-4FB4-AFCD-B10544B5520D}" type="pres">
      <dgm:prSet presAssocID="{150EE640-1086-42B0-BFAF-8A4ACF96FA58}" presName="sibTrans" presStyleCnt="0"/>
      <dgm:spPr/>
    </dgm:pt>
    <dgm:pt modelId="{6E013E1A-E0ED-468E-B419-0B324A21B537}" type="pres">
      <dgm:prSet presAssocID="{0F1D0F30-7032-4C4A-9C45-0368D79F0233}" presName="node" presStyleLbl="node1" presStyleIdx="3" presStyleCnt="7">
        <dgm:presLayoutVars>
          <dgm:bulletEnabled val="1"/>
        </dgm:presLayoutVars>
      </dgm:prSet>
      <dgm:spPr/>
    </dgm:pt>
    <dgm:pt modelId="{16D6D2BD-2135-4F5B-AFBE-3CB00B27F666}" type="pres">
      <dgm:prSet presAssocID="{F29003C2-DD11-4957-9F54-FF6759BA045E}" presName="sibTrans" presStyleCnt="0"/>
      <dgm:spPr/>
    </dgm:pt>
    <dgm:pt modelId="{1610E346-35D9-47CD-81BA-38C7AD764F65}" type="pres">
      <dgm:prSet presAssocID="{C6BE6514-5B63-4B27-AB4D-CCC7E9E32B16}" presName="node" presStyleLbl="node1" presStyleIdx="4" presStyleCnt="7">
        <dgm:presLayoutVars>
          <dgm:bulletEnabled val="1"/>
        </dgm:presLayoutVars>
      </dgm:prSet>
      <dgm:spPr/>
    </dgm:pt>
    <dgm:pt modelId="{9F6BDE04-8CA6-4196-8590-B0C58F46901B}" type="pres">
      <dgm:prSet presAssocID="{B8D993BD-7BD5-440C-BE5B-9AE4D8220485}" presName="sibTrans" presStyleCnt="0"/>
      <dgm:spPr/>
    </dgm:pt>
    <dgm:pt modelId="{692F3BEE-8569-4907-8BBE-523DDDBE9356}" type="pres">
      <dgm:prSet presAssocID="{A363C456-C65C-447F-8ABA-0A004C817E69}" presName="node" presStyleLbl="node1" presStyleIdx="5" presStyleCnt="7">
        <dgm:presLayoutVars>
          <dgm:bulletEnabled val="1"/>
        </dgm:presLayoutVars>
      </dgm:prSet>
      <dgm:spPr/>
    </dgm:pt>
    <dgm:pt modelId="{12B8FCF8-9CA1-4A6E-8DD6-1A0877416E98}" type="pres">
      <dgm:prSet presAssocID="{473A016E-E379-4613-A968-6FADDFD340E3}" presName="sibTrans" presStyleCnt="0"/>
      <dgm:spPr/>
    </dgm:pt>
    <dgm:pt modelId="{BBB4C6F2-D9C6-4723-B5ED-EAC3BB7AB4BD}" type="pres">
      <dgm:prSet presAssocID="{A58E8C52-DF17-40BC-94FB-ABE836ACDF56}" presName="node" presStyleLbl="node1" presStyleIdx="6" presStyleCnt="7">
        <dgm:presLayoutVars>
          <dgm:bulletEnabled val="1"/>
        </dgm:presLayoutVars>
      </dgm:prSet>
      <dgm:spPr/>
    </dgm:pt>
  </dgm:ptLst>
  <dgm:cxnLst>
    <dgm:cxn modelId="{39D4D033-C25C-4BF2-865B-FA1D77051F11}" type="presOf" srcId="{C6BE6514-5B63-4B27-AB4D-CCC7E9E32B16}" destId="{1610E346-35D9-47CD-81BA-38C7AD764F65}" srcOrd="0" destOrd="0" presId="urn:microsoft.com/office/officeart/2005/8/layout/default"/>
    <dgm:cxn modelId="{7CB4CF37-505F-4FCF-8FA0-1A99DA086D51}" type="presOf" srcId="{F15002A6-A941-42C9-B1BA-BA04D7645FA2}" destId="{57676BE9-7CA2-46F6-A0E5-9B7F73888E46}" srcOrd="0" destOrd="0" presId="urn:microsoft.com/office/officeart/2005/8/layout/default"/>
    <dgm:cxn modelId="{7871805B-12E8-44A7-96AF-5ECF61B66AF0}" srcId="{F15002A6-A941-42C9-B1BA-BA04D7645FA2}" destId="{0F1D0F30-7032-4C4A-9C45-0368D79F0233}" srcOrd="3" destOrd="0" parTransId="{DBCC9B46-0061-4535-8B6C-0C1A199131C3}" sibTransId="{F29003C2-DD11-4957-9F54-FF6759BA045E}"/>
    <dgm:cxn modelId="{7C186943-5C90-4F91-8045-7D6B71105A5F}" srcId="{F15002A6-A941-42C9-B1BA-BA04D7645FA2}" destId="{A363C456-C65C-447F-8ABA-0A004C817E69}" srcOrd="5" destOrd="0" parTransId="{29920DCE-8BC8-4F90-B1AD-6E192223BACC}" sibTransId="{473A016E-E379-4613-A968-6FADDFD340E3}"/>
    <dgm:cxn modelId="{D956DD44-4495-4915-9F03-36AABAABBAE8}" type="presOf" srcId="{0F1D0F30-7032-4C4A-9C45-0368D79F0233}" destId="{6E013E1A-E0ED-468E-B419-0B324A21B537}" srcOrd="0" destOrd="0" presId="urn:microsoft.com/office/officeart/2005/8/layout/default"/>
    <dgm:cxn modelId="{400A9775-F16D-48AF-B645-E3159453217B}" srcId="{F15002A6-A941-42C9-B1BA-BA04D7645FA2}" destId="{C6BE6514-5B63-4B27-AB4D-CCC7E9E32B16}" srcOrd="4" destOrd="0" parTransId="{9D7C4DF8-CA8C-4BDC-AF81-0108BF8CA80F}" sibTransId="{B8D993BD-7BD5-440C-BE5B-9AE4D8220485}"/>
    <dgm:cxn modelId="{FAD0DD91-23C7-4049-BFD0-8807442C335C}" type="presOf" srcId="{A58E8C52-DF17-40BC-94FB-ABE836ACDF56}" destId="{BBB4C6F2-D9C6-4723-B5ED-EAC3BB7AB4BD}" srcOrd="0" destOrd="0" presId="urn:microsoft.com/office/officeart/2005/8/layout/default"/>
    <dgm:cxn modelId="{C0386C97-E623-405C-A975-ED201786DDC9}" srcId="{F15002A6-A941-42C9-B1BA-BA04D7645FA2}" destId="{C9945F43-6903-4634-97FF-69806DE95A8C}" srcOrd="1" destOrd="0" parTransId="{DB28DE88-6789-4A95-BB1A-6E8F641DA0C5}" sibTransId="{C10A97CE-E7F1-4E86-BCB0-73E975D4C547}"/>
    <dgm:cxn modelId="{28ED04A2-08B6-40B3-B425-4485AA0F461C}" type="presOf" srcId="{869CE955-05B4-47B1-8715-B51B5D688A91}" destId="{99BB9A71-BAB3-473F-99B2-4D824757688A}" srcOrd="0" destOrd="0" presId="urn:microsoft.com/office/officeart/2005/8/layout/default"/>
    <dgm:cxn modelId="{6594D7A2-C62A-4030-9E17-770F0FD956B8}" srcId="{F15002A6-A941-42C9-B1BA-BA04D7645FA2}" destId="{869CE955-05B4-47B1-8715-B51B5D688A91}" srcOrd="2" destOrd="0" parTransId="{0A9A00DB-9B7D-4E02-A934-26A509F8D8DB}" sibTransId="{150EE640-1086-42B0-BFAF-8A4ACF96FA58}"/>
    <dgm:cxn modelId="{6D5714B2-EECE-497B-95FC-EEAC4265CD47}" srcId="{F15002A6-A941-42C9-B1BA-BA04D7645FA2}" destId="{E4B234E2-56F5-4F5B-BAE1-E9A65E19C604}" srcOrd="0" destOrd="0" parTransId="{36CD3FB0-3E8F-4275-80A0-06825B29A9BE}" sibTransId="{144067E5-84E7-455F-908C-7AEB262677BD}"/>
    <dgm:cxn modelId="{977132BE-65D5-4FC9-A505-F77132DA3014}" srcId="{F15002A6-A941-42C9-B1BA-BA04D7645FA2}" destId="{A58E8C52-DF17-40BC-94FB-ABE836ACDF56}" srcOrd="6" destOrd="0" parTransId="{F26F2B9F-2FCD-4C0D-AC9B-D2EF4517E3A6}" sibTransId="{5D24B187-AF9E-4AE8-B6C8-B9EB69D604E7}"/>
    <dgm:cxn modelId="{1160E8D1-0B08-41F3-8302-4477B45A994E}" type="presOf" srcId="{C9945F43-6903-4634-97FF-69806DE95A8C}" destId="{EC52ABCB-0423-40E1-9A80-D03963402EC3}" srcOrd="0" destOrd="0" presId="urn:microsoft.com/office/officeart/2005/8/layout/default"/>
    <dgm:cxn modelId="{0C6E90DF-5088-46CB-8780-DB9527752437}" type="presOf" srcId="{A363C456-C65C-447F-8ABA-0A004C817E69}" destId="{692F3BEE-8569-4907-8BBE-523DDDBE9356}" srcOrd="0" destOrd="0" presId="urn:microsoft.com/office/officeart/2005/8/layout/default"/>
    <dgm:cxn modelId="{CBAB4CEB-D521-4D21-B323-210691F3C436}" type="presOf" srcId="{E4B234E2-56F5-4F5B-BAE1-E9A65E19C604}" destId="{5ACCBEDD-2D1A-4524-A400-BB5677818D9B}" srcOrd="0" destOrd="0" presId="urn:microsoft.com/office/officeart/2005/8/layout/default"/>
    <dgm:cxn modelId="{B8808351-9DCE-44EB-9143-65341B29773B}" type="presParOf" srcId="{57676BE9-7CA2-46F6-A0E5-9B7F73888E46}" destId="{5ACCBEDD-2D1A-4524-A400-BB5677818D9B}" srcOrd="0" destOrd="0" presId="urn:microsoft.com/office/officeart/2005/8/layout/default"/>
    <dgm:cxn modelId="{945262FA-DF7C-4D23-98F5-4D7C6A614ABB}" type="presParOf" srcId="{57676BE9-7CA2-46F6-A0E5-9B7F73888E46}" destId="{98FA3145-360F-4BA4-A5BE-70BEE23CBE79}" srcOrd="1" destOrd="0" presId="urn:microsoft.com/office/officeart/2005/8/layout/default"/>
    <dgm:cxn modelId="{8435A97F-968A-4E32-8217-4F62C4A10D94}" type="presParOf" srcId="{57676BE9-7CA2-46F6-A0E5-9B7F73888E46}" destId="{EC52ABCB-0423-40E1-9A80-D03963402EC3}" srcOrd="2" destOrd="0" presId="urn:microsoft.com/office/officeart/2005/8/layout/default"/>
    <dgm:cxn modelId="{453C2C10-1E5C-49A5-93B3-3650C2440C39}" type="presParOf" srcId="{57676BE9-7CA2-46F6-A0E5-9B7F73888E46}" destId="{2D1EB72D-492F-4AD2-B952-1EE19667CF02}" srcOrd="3" destOrd="0" presId="urn:microsoft.com/office/officeart/2005/8/layout/default"/>
    <dgm:cxn modelId="{98A8411E-4602-4B45-9A77-787D9EE2B0B9}" type="presParOf" srcId="{57676BE9-7CA2-46F6-A0E5-9B7F73888E46}" destId="{99BB9A71-BAB3-473F-99B2-4D824757688A}" srcOrd="4" destOrd="0" presId="urn:microsoft.com/office/officeart/2005/8/layout/default"/>
    <dgm:cxn modelId="{AA38C101-8D7E-4058-B44A-04D0DD91F0FC}" type="presParOf" srcId="{57676BE9-7CA2-46F6-A0E5-9B7F73888E46}" destId="{F50559D4-7E99-4FB4-AFCD-B10544B5520D}" srcOrd="5" destOrd="0" presId="urn:microsoft.com/office/officeart/2005/8/layout/default"/>
    <dgm:cxn modelId="{7A538481-DF63-4091-8955-3C25C033B8F1}" type="presParOf" srcId="{57676BE9-7CA2-46F6-A0E5-9B7F73888E46}" destId="{6E013E1A-E0ED-468E-B419-0B324A21B537}" srcOrd="6" destOrd="0" presId="urn:microsoft.com/office/officeart/2005/8/layout/default"/>
    <dgm:cxn modelId="{DD85594D-2484-41C9-9164-7146FAEB8CEC}" type="presParOf" srcId="{57676BE9-7CA2-46F6-A0E5-9B7F73888E46}" destId="{16D6D2BD-2135-4F5B-AFBE-3CB00B27F666}" srcOrd="7" destOrd="0" presId="urn:microsoft.com/office/officeart/2005/8/layout/default"/>
    <dgm:cxn modelId="{7370C360-125A-4C9C-91A1-517F79A97DC0}" type="presParOf" srcId="{57676BE9-7CA2-46F6-A0E5-9B7F73888E46}" destId="{1610E346-35D9-47CD-81BA-38C7AD764F65}" srcOrd="8" destOrd="0" presId="urn:microsoft.com/office/officeart/2005/8/layout/default"/>
    <dgm:cxn modelId="{4D8B0807-5C71-4ABC-B5A4-4388606A9953}" type="presParOf" srcId="{57676BE9-7CA2-46F6-A0E5-9B7F73888E46}" destId="{9F6BDE04-8CA6-4196-8590-B0C58F46901B}" srcOrd="9" destOrd="0" presId="urn:microsoft.com/office/officeart/2005/8/layout/default"/>
    <dgm:cxn modelId="{11EF2492-1E88-4119-9D2A-2E4F81CC6979}" type="presParOf" srcId="{57676BE9-7CA2-46F6-A0E5-9B7F73888E46}" destId="{692F3BEE-8569-4907-8BBE-523DDDBE9356}" srcOrd="10" destOrd="0" presId="urn:microsoft.com/office/officeart/2005/8/layout/default"/>
    <dgm:cxn modelId="{5B593B4C-7DF1-4E05-AA85-0CD78FF3904A}" type="presParOf" srcId="{57676BE9-7CA2-46F6-A0E5-9B7F73888E46}" destId="{12B8FCF8-9CA1-4A6E-8DD6-1A0877416E98}" srcOrd="11" destOrd="0" presId="urn:microsoft.com/office/officeart/2005/8/layout/default"/>
    <dgm:cxn modelId="{37AE247B-D868-47EB-9E50-A380B470B24F}" type="presParOf" srcId="{57676BE9-7CA2-46F6-A0E5-9B7F73888E46}" destId="{BBB4C6F2-D9C6-4723-B5ED-EAC3BB7AB4BD}" srcOrd="12"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9361447-0415-40B8-B4BF-9888D5766448}"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BEE3D808-AF1C-45B6-82F9-C551F84F1361}">
      <dgm:prSet/>
      <dgm:spPr/>
      <dgm:t>
        <a:bodyPr/>
        <a:lstStyle/>
        <a:p>
          <a:r>
            <a:rPr lang="en-US"/>
            <a:t>The quality or state of being exposed to the possibility of being attacked or harmed , either physically or emotionally.</a:t>
          </a:r>
        </a:p>
      </dgm:t>
    </dgm:pt>
    <dgm:pt modelId="{6B1BDD81-543A-4755-BEA7-2DF0022D2FBD}" type="parTrans" cxnId="{858D9E65-46B7-497C-B2B6-53D294C5E5AF}">
      <dgm:prSet/>
      <dgm:spPr/>
      <dgm:t>
        <a:bodyPr/>
        <a:lstStyle/>
        <a:p>
          <a:endParaRPr lang="en-US"/>
        </a:p>
      </dgm:t>
    </dgm:pt>
    <dgm:pt modelId="{9AE53000-C4F0-4808-AA8C-31B8B169906D}" type="sibTrans" cxnId="{858D9E65-46B7-497C-B2B6-53D294C5E5AF}">
      <dgm:prSet/>
      <dgm:spPr/>
      <dgm:t>
        <a:bodyPr/>
        <a:lstStyle/>
        <a:p>
          <a:endParaRPr lang="en-US"/>
        </a:p>
      </dgm:t>
    </dgm:pt>
    <dgm:pt modelId="{2AD71E9A-557B-4ED8-AA42-2FDCBF849211}">
      <dgm:prSet/>
      <dgm:spPr/>
      <dgm:t>
        <a:bodyPr/>
        <a:lstStyle/>
        <a:p>
          <a:r>
            <a:rPr lang="en-US"/>
            <a:t>Oxford Languages</a:t>
          </a:r>
        </a:p>
      </dgm:t>
    </dgm:pt>
    <dgm:pt modelId="{D15BA543-1744-4317-A89A-39E7C2B51538}" type="parTrans" cxnId="{16C33845-C6E4-478E-8D9E-C91563179057}">
      <dgm:prSet/>
      <dgm:spPr/>
      <dgm:t>
        <a:bodyPr/>
        <a:lstStyle/>
        <a:p>
          <a:endParaRPr lang="en-US"/>
        </a:p>
      </dgm:t>
    </dgm:pt>
    <dgm:pt modelId="{E1115C23-7740-4A9D-B2EE-C8EF369E5D6B}" type="sibTrans" cxnId="{16C33845-C6E4-478E-8D9E-C91563179057}">
      <dgm:prSet/>
      <dgm:spPr/>
      <dgm:t>
        <a:bodyPr/>
        <a:lstStyle/>
        <a:p>
          <a:endParaRPr lang="en-US"/>
        </a:p>
      </dgm:t>
    </dgm:pt>
    <dgm:pt modelId="{7EE55D62-C2D2-44D7-91BB-3FEC68B1810A}">
      <dgm:prSet/>
      <dgm:spPr/>
      <dgm:t>
        <a:bodyPr/>
        <a:lstStyle/>
        <a:p>
          <a:r>
            <a:rPr lang="en-US"/>
            <a:t>Someone who is vulnerable is weak and without protection, with the result that they are easily hurt physically or emotionally.</a:t>
          </a:r>
        </a:p>
      </dgm:t>
    </dgm:pt>
    <dgm:pt modelId="{9AA16C9A-4511-44C3-929C-C64004652AD6}" type="parTrans" cxnId="{6E43BA84-1083-441F-B054-6791F1FDAE6C}">
      <dgm:prSet/>
      <dgm:spPr/>
      <dgm:t>
        <a:bodyPr/>
        <a:lstStyle/>
        <a:p>
          <a:endParaRPr lang="en-US"/>
        </a:p>
      </dgm:t>
    </dgm:pt>
    <dgm:pt modelId="{A426C914-0E7A-486A-8060-98168A9687BD}" type="sibTrans" cxnId="{6E43BA84-1083-441F-B054-6791F1FDAE6C}">
      <dgm:prSet/>
      <dgm:spPr/>
      <dgm:t>
        <a:bodyPr/>
        <a:lstStyle/>
        <a:p>
          <a:endParaRPr lang="en-US"/>
        </a:p>
      </dgm:t>
    </dgm:pt>
    <dgm:pt modelId="{B492A0FF-0C68-4D1F-B2E5-12EBF0BECDB7}">
      <dgm:prSet/>
      <dgm:spPr/>
      <dgm:t>
        <a:bodyPr/>
        <a:lstStyle/>
        <a:p>
          <a:r>
            <a:rPr lang="en-US"/>
            <a:t>Collins English Dictionary</a:t>
          </a:r>
        </a:p>
      </dgm:t>
    </dgm:pt>
    <dgm:pt modelId="{18CFD556-F46F-487D-8E58-98AEB772C8F0}" type="parTrans" cxnId="{B90FD721-1529-40DA-8794-AAF6BB3A7C0A}">
      <dgm:prSet/>
      <dgm:spPr/>
      <dgm:t>
        <a:bodyPr/>
        <a:lstStyle/>
        <a:p>
          <a:endParaRPr lang="en-US"/>
        </a:p>
      </dgm:t>
    </dgm:pt>
    <dgm:pt modelId="{634F24CB-4C25-4267-BC12-D206D6C3701A}" type="sibTrans" cxnId="{B90FD721-1529-40DA-8794-AAF6BB3A7C0A}">
      <dgm:prSet/>
      <dgm:spPr/>
      <dgm:t>
        <a:bodyPr/>
        <a:lstStyle/>
        <a:p>
          <a:endParaRPr lang="en-US"/>
        </a:p>
      </dgm:t>
    </dgm:pt>
    <dgm:pt modelId="{02D64050-0CEA-46E2-A25B-B872B234C1A8}" type="pres">
      <dgm:prSet presAssocID="{29361447-0415-40B8-B4BF-9888D5766448}" presName="linear" presStyleCnt="0">
        <dgm:presLayoutVars>
          <dgm:animLvl val="lvl"/>
          <dgm:resizeHandles val="exact"/>
        </dgm:presLayoutVars>
      </dgm:prSet>
      <dgm:spPr/>
    </dgm:pt>
    <dgm:pt modelId="{07EF49C3-EB14-4CE2-8A51-A2C3FAD1BAA9}" type="pres">
      <dgm:prSet presAssocID="{BEE3D808-AF1C-45B6-82F9-C551F84F1361}" presName="parentText" presStyleLbl="node1" presStyleIdx="0" presStyleCnt="2">
        <dgm:presLayoutVars>
          <dgm:chMax val="0"/>
          <dgm:bulletEnabled val="1"/>
        </dgm:presLayoutVars>
      </dgm:prSet>
      <dgm:spPr/>
    </dgm:pt>
    <dgm:pt modelId="{2E164082-BFA2-4563-A54F-122E421620B2}" type="pres">
      <dgm:prSet presAssocID="{BEE3D808-AF1C-45B6-82F9-C551F84F1361}" presName="childText" presStyleLbl="revTx" presStyleIdx="0" presStyleCnt="2">
        <dgm:presLayoutVars>
          <dgm:bulletEnabled val="1"/>
        </dgm:presLayoutVars>
      </dgm:prSet>
      <dgm:spPr/>
    </dgm:pt>
    <dgm:pt modelId="{7EEEAE8D-33CC-4465-87F5-765809343B6A}" type="pres">
      <dgm:prSet presAssocID="{7EE55D62-C2D2-44D7-91BB-3FEC68B1810A}" presName="parentText" presStyleLbl="node1" presStyleIdx="1" presStyleCnt="2">
        <dgm:presLayoutVars>
          <dgm:chMax val="0"/>
          <dgm:bulletEnabled val="1"/>
        </dgm:presLayoutVars>
      </dgm:prSet>
      <dgm:spPr/>
    </dgm:pt>
    <dgm:pt modelId="{75F0AEEF-1B0A-4D7F-82EA-6876B8237510}" type="pres">
      <dgm:prSet presAssocID="{7EE55D62-C2D2-44D7-91BB-3FEC68B1810A}" presName="childText" presStyleLbl="revTx" presStyleIdx="1" presStyleCnt="2">
        <dgm:presLayoutVars>
          <dgm:bulletEnabled val="1"/>
        </dgm:presLayoutVars>
      </dgm:prSet>
      <dgm:spPr/>
    </dgm:pt>
  </dgm:ptLst>
  <dgm:cxnLst>
    <dgm:cxn modelId="{B90FD721-1529-40DA-8794-AAF6BB3A7C0A}" srcId="{7EE55D62-C2D2-44D7-91BB-3FEC68B1810A}" destId="{B492A0FF-0C68-4D1F-B2E5-12EBF0BECDB7}" srcOrd="0" destOrd="0" parTransId="{18CFD556-F46F-487D-8E58-98AEB772C8F0}" sibTransId="{634F24CB-4C25-4267-BC12-D206D6C3701A}"/>
    <dgm:cxn modelId="{3C9BC93E-CAB4-43F2-BC25-BD95EA60062F}" type="presOf" srcId="{7EE55D62-C2D2-44D7-91BB-3FEC68B1810A}" destId="{7EEEAE8D-33CC-4465-87F5-765809343B6A}" srcOrd="0" destOrd="0" presId="urn:microsoft.com/office/officeart/2005/8/layout/vList2"/>
    <dgm:cxn modelId="{16C33845-C6E4-478E-8D9E-C91563179057}" srcId="{BEE3D808-AF1C-45B6-82F9-C551F84F1361}" destId="{2AD71E9A-557B-4ED8-AA42-2FDCBF849211}" srcOrd="0" destOrd="0" parTransId="{D15BA543-1744-4317-A89A-39E7C2B51538}" sibTransId="{E1115C23-7740-4A9D-B2EE-C8EF369E5D6B}"/>
    <dgm:cxn modelId="{858D9E65-46B7-497C-B2B6-53D294C5E5AF}" srcId="{29361447-0415-40B8-B4BF-9888D5766448}" destId="{BEE3D808-AF1C-45B6-82F9-C551F84F1361}" srcOrd="0" destOrd="0" parTransId="{6B1BDD81-543A-4755-BEA7-2DF0022D2FBD}" sibTransId="{9AE53000-C4F0-4808-AA8C-31B8B169906D}"/>
    <dgm:cxn modelId="{17C7C26A-14A4-4144-A05C-A8DF49264B09}" type="presOf" srcId="{29361447-0415-40B8-B4BF-9888D5766448}" destId="{02D64050-0CEA-46E2-A25B-B872B234C1A8}" srcOrd="0" destOrd="0" presId="urn:microsoft.com/office/officeart/2005/8/layout/vList2"/>
    <dgm:cxn modelId="{6E43BA84-1083-441F-B054-6791F1FDAE6C}" srcId="{29361447-0415-40B8-B4BF-9888D5766448}" destId="{7EE55D62-C2D2-44D7-91BB-3FEC68B1810A}" srcOrd="1" destOrd="0" parTransId="{9AA16C9A-4511-44C3-929C-C64004652AD6}" sibTransId="{A426C914-0E7A-486A-8060-98168A9687BD}"/>
    <dgm:cxn modelId="{88D866A4-8B45-464C-918E-33AD5A2E0DAB}" type="presOf" srcId="{2AD71E9A-557B-4ED8-AA42-2FDCBF849211}" destId="{2E164082-BFA2-4563-A54F-122E421620B2}" srcOrd="0" destOrd="0" presId="urn:microsoft.com/office/officeart/2005/8/layout/vList2"/>
    <dgm:cxn modelId="{AB03F5CB-1F51-4EEA-A4BE-9EDC5BF1D2A5}" type="presOf" srcId="{BEE3D808-AF1C-45B6-82F9-C551F84F1361}" destId="{07EF49C3-EB14-4CE2-8A51-A2C3FAD1BAA9}" srcOrd="0" destOrd="0" presId="urn:microsoft.com/office/officeart/2005/8/layout/vList2"/>
    <dgm:cxn modelId="{43D073D9-1CE1-4CC0-8580-3A0D094153DE}" type="presOf" srcId="{B492A0FF-0C68-4D1F-B2E5-12EBF0BECDB7}" destId="{75F0AEEF-1B0A-4D7F-82EA-6876B8237510}" srcOrd="0" destOrd="0" presId="urn:microsoft.com/office/officeart/2005/8/layout/vList2"/>
    <dgm:cxn modelId="{37D223C9-65C9-491F-9588-24124EDEC073}" type="presParOf" srcId="{02D64050-0CEA-46E2-A25B-B872B234C1A8}" destId="{07EF49C3-EB14-4CE2-8A51-A2C3FAD1BAA9}" srcOrd="0" destOrd="0" presId="urn:microsoft.com/office/officeart/2005/8/layout/vList2"/>
    <dgm:cxn modelId="{BE9EC385-EE06-43D6-ABD5-50DBB5951A28}" type="presParOf" srcId="{02D64050-0CEA-46E2-A25B-B872B234C1A8}" destId="{2E164082-BFA2-4563-A54F-122E421620B2}" srcOrd="1" destOrd="0" presId="urn:microsoft.com/office/officeart/2005/8/layout/vList2"/>
    <dgm:cxn modelId="{8820A097-9346-4541-85D7-5E02871DD1EE}" type="presParOf" srcId="{02D64050-0CEA-46E2-A25B-B872B234C1A8}" destId="{7EEEAE8D-33CC-4465-87F5-765809343B6A}" srcOrd="2" destOrd="0" presId="urn:microsoft.com/office/officeart/2005/8/layout/vList2"/>
    <dgm:cxn modelId="{D13B6C22-1F78-4E63-B215-FAACA57FFF8B}" type="presParOf" srcId="{02D64050-0CEA-46E2-A25B-B872B234C1A8}" destId="{75F0AEEF-1B0A-4D7F-82EA-6876B8237510}" srcOrd="3"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846CBDE-DA10-432C-AC19-1A2E5446B80C}"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691F5B6E-955C-4DC1-89F4-77082B22126D}">
      <dgm:prSet/>
      <dgm:spPr/>
      <dgm:t>
        <a:bodyPr/>
        <a:lstStyle/>
        <a:p>
          <a:r>
            <a:rPr lang="en-GB"/>
            <a:t>How we cope with being vulnerable will change from person to person</a:t>
          </a:r>
          <a:endParaRPr lang="en-US"/>
        </a:p>
      </dgm:t>
    </dgm:pt>
    <dgm:pt modelId="{DEF677C5-20D2-4399-938E-427BA4A81109}" type="parTrans" cxnId="{F2A1E89D-DF7B-4A17-BBD5-814E685D7269}">
      <dgm:prSet/>
      <dgm:spPr/>
      <dgm:t>
        <a:bodyPr/>
        <a:lstStyle/>
        <a:p>
          <a:endParaRPr lang="en-US"/>
        </a:p>
      </dgm:t>
    </dgm:pt>
    <dgm:pt modelId="{01CE2B98-259B-4A74-A8DE-EBEF79ECBB62}" type="sibTrans" cxnId="{F2A1E89D-DF7B-4A17-BBD5-814E685D7269}">
      <dgm:prSet/>
      <dgm:spPr/>
      <dgm:t>
        <a:bodyPr/>
        <a:lstStyle/>
        <a:p>
          <a:endParaRPr lang="en-US"/>
        </a:p>
      </dgm:t>
    </dgm:pt>
    <dgm:pt modelId="{0616FD34-81C7-4155-A7AE-973CB7D87BCE}">
      <dgm:prSet/>
      <dgm:spPr/>
      <dgm:t>
        <a:bodyPr/>
        <a:lstStyle/>
        <a:p>
          <a:r>
            <a:rPr lang="en-GB" dirty="0"/>
            <a:t>Not a weakness - Make a decision – fight or flight </a:t>
          </a:r>
          <a:endParaRPr lang="en-US" dirty="0"/>
        </a:p>
      </dgm:t>
    </dgm:pt>
    <dgm:pt modelId="{26A6D5F8-9EA3-43A3-A505-266AFE4F0DD9}" type="parTrans" cxnId="{36C8AE9A-3874-42A3-AF0C-5AE681F24B19}">
      <dgm:prSet/>
      <dgm:spPr/>
      <dgm:t>
        <a:bodyPr/>
        <a:lstStyle/>
        <a:p>
          <a:endParaRPr lang="en-US"/>
        </a:p>
      </dgm:t>
    </dgm:pt>
    <dgm:pt modelId="{F17F0D25-1FCF-456B-B7FA-9EECB5F12449}" type="sibTrans" cxnId="{36C8AE9A-3874-42A3-AF0C-5AE681F24B19}">
      <dgm:prSet/>
      <dgm:spPr/>
      <dgm:t>
        <a:bodyPr/>
        <a:lstStyle/>
        <a:p>
          <a:endParaRPr lang="en-US"/>
        </a:p>
      </dgm:t>
    </dgm:pt>
    <dgm:pt modelId="{9057431F-955B-4BFD-AD0B-EF516C7B0616}">
      <dgm:prSet/>
      <dgm:spPr/>
      <dgm:t>
        <a:bodyPr/>
        <a:lstStyle/>
        <a:p>
          <a:r>
            <a:rPr lang="en-GB"/>
            <a:t>Psychopaths personality </a:t>
          </a:r>
          <a:endParaRPr lang="en-US"/>
        </a:p>
      </dgm:t>
    </dgm:pt>
    <dgm:pt modelId="{5AAEABEE-3519-4109-A9C5-6360472F3E37}" type="parTrans" cxnId="{1EE4F122-F772-4851-94BF-AF8FD484A9CD}">
      <dgm:prSet/>
      <dgm:spPr/>
      <dgm:t>
        <a:bodyPr/>
        <a:lstStyle/>
        <a:p>
          <a:endParaRPr lang="en-US"/>
        </a:p>
      </dgm:t>
    </dgm:pt>
    <dgm:pt modelId="{7FBD4CD5-4659-43DA-B6F5-57FFAA50E646}" type="sibTrans" cxnId="{1EE4F122-F772-4851-94BF-AF8FD484A9CD}">
      <dgm:prSet/>
      <dgm:spPr/>
      <dgm:t>
        <a:bodyPr/>
        <a:lstStyle/>
        <a:p>
          <a:endParaRPr lang="en-US"/>
        </a:p>
      </dgm:t>
    </dgm:pt>
    <dgm:pt modelId="{8693A7D8-7FF1-4D36-A1B4-AE5BD6867010}">
      <dgm:prSet/>
      <dgm:spPr/>
      <dgm:t>
        <a:bodyPr/>
        <a:lstStyle/>
        <a:p>
          <a:endParaRPr lang="en-US" dirty="0"/>
        </a:p>
      </dgm:t>
    </dgm:pt>
    <dgm:pt modelId="{712F9531-B7E3-479D-BAF3-975ECD7EB425}" type="parTrans" cxnId="{3CB42454-A87B-409B-BC48-B99CE95515F9}">
      <dgm:prSet/>
      <dgm:spPr/>
      <dgm:t>
        <a:bodyPr/>
        <a:lstStyle/>
        <a:p>
          <a:endParaRPr lang="en-US"/>
        </a:p>
      </dgm:t>
    </dgm:pt>
    <dgm:pt modelId="{30EBE2E6-D106-41C8-9B8D-6B53703E57FC}" type="sibTrans" cxnId="{3CB42454-A87B-409B-BC48-B99CE95515F9}">
      <dgm:prSet/>
      <dgm:spPr/>
      <dgm:t>
        <a:bodyPr/>
        <a:lstStyle/>
        <a:p>
          <a:endParaRPr lang="en-US"/>
        </a:p>
      </dgm:t>
    </dgm:pt>
    <dgm:pt modelId="{1F6C6952-11A7-4E30-AD86-4278109FDE6C}" type="pres">
      <dgm:prSet presAssocID="{6846CBDE-DA10-432C-AC19-1A2E5446B80C}" presName="vert0" presStyleCnt="0">
        <dgm:presLayoutVars>
          <dgm:dir/>
          <dgm:animOne val="branch"/>
          <dgm:animLvl val="lvl"/>
        </dgm:presLayoutVars>
      </dgm:prSet>
      <dgm:spPr/>
    </dgm:pt>
    <dgm:pt modelId="{B6E8F052-51F8-4F52-A2E8-58655217335D}" type="pres">
      <dgm:prSet presAssocID="{691F5B6E-955C-4DC1-89F4-77082B22126D}" presName="thickLine" presStyleLbl="alignNode1" presStyleIdx="0" presStyleCnt="4"/>
      <dgm:spPr/>
    </dgm:pt>
    <dgm:pt modelId="{619DE6B6-ADDB-4AD2-9C49-D7A9697FA2E1}" type="pres">
      <dgm:prSet presAssocID="{691F5B6E-955C-4DC1-89F4-77082B22126D}" presName="horz1" presStyleCnt="0"/>
      <dgm:spPr/>
    </dgm:pt>
    <dgm:pt modelId="{3B2471BA-D2FB-482A-A988-1A6081E4B639}" type="pres">
      <dgm:prSet presAssocID="{691F5B6E-955C-4DC1-89F4-77082B22126D}" presName="tx1" presStyleLbl="revTx" presStyleIdx="0" presStyleCnt="4"/>
      <dgm:spPr/>
    </dgm:pt>
    <dgm:pt modelId="{E2C6A9C8-3545-48F3-89BA-E47F45C9A454}" type="pres">
      <dgm:prSet presAssocID="{691F5B6E-955C-4DC1-89F4-77082B22126D}" presName="vert1" presStyleCnt="0"/>
      <dgm:spPr/>
    </dgm:pt>
    <dgm:pt modelId="{D7BB50C0-4337-496A-B999-C632BE4C5576}" type="pres">
      <dgm:prSet presAssocID="{0616FD34-81C7-4155-A7AE-973CB7D87BCE}" presName="thickLine" presStyleLbl="alignNode1" presStyleIdx="1" presStyleCnt="4"/>
      <dgm:spPr/>
    </dgm:pt>
    <dgm:pt modelId="{79E70734-F16C-4394-851A-CC1686917E0C}" type="pres">
      <dgm:prSet presAssocID="{0616FD34-81C7-4155-A7AE-973CB7D87BCE}" presName="horz1" presStyleCnt="0"/>
      <dgm:spPr/>
    </dgm:pt>
    <dgm:pt modelId="{3B648C6E-8A93-48CE-8DC7-8C8EE1AF16EE}" type="pres">
      <dgm:prSet presAssocID="{0616FD34-81C7-4155-A7AE-973CB7D87BCE}" presName="tx1" presStyleLbl="revTx" presStyleIdx="1" presStyleCnt="4"/>
      <dgm:spPr/>
    </dgm:pt>
    <dgm:pt modelId="{C66BAE96-A50A-49B2-8EA8-74D2D4E3FB87}" type="pres">
      <dgm:prSet presAssocID="{0616FD34-81C7-4155-A7AE-973CB7D87BCE}" presName="vert1" presStyleCnt="0"/>
      <dgm:spPr/>
    </dgm:pt>
    <dgm:pt modelId="{F403D1E9-C083-44D8-B3B0-FB4F8AE82A84}" type="pres">
      <dgm:prSet presAssocID="{9057431F-955B-4BFD-AD0B-EF516C7B0616}" presName="thickLine" presStyleLbl="alignNode1" presStyleIdx="2" presStyleCnt="4"/>
      <dgm:spPr/>
    </dgm:pt>
    <dgm:pt modelId="{5381539F-1F37-495A-961E-5214C6614678}" type="pres">
      <dgm:prSet presAssocID="{9057431F-955B-4BFD-AD0B-EF516C7B0616}" presName="horz1" presStyleCnt="0"/>
      <dgm:spPr/>
    </dgm:pt>
    <dgm:pt modelId="{88D23B04-A762-49B4-8E32-1032A2880909}" type="pres">
      <dgm:prSet presAssocID="{9057431F-955B-4BFD-AD0B-EF516C7B0616}" presName="tx1" presStyleLbl="revTx" presStyleIdx="2" presStyleCnt="4"/>
      <dgm:spPr/>
    </dgm:pt>
    <dgm:pt modelId="{4D1361AE-EF89-40DB-A1C7-8FAE1099F8AD}" type="pres">
      <dgm:prSet presAssocID="{9057431F-955B-4BFD-AD0B-EF516C7B0616}" presName="vert1" presStyleCnt="0"/>
      <dgm:spPr/>
    </dgm:pt>
    <dgm:pt modelId="{552E732C-F2DE-4052-8893-5EB69E59FA78}" type="pres">
      <dgm:prSet presAssocID="{8693A7D8-7FF1-4D36-A1B4-AE5BD6867010}" presName="thickLine" presStyleLbl="alignNode1" presStyleIdx="3" presStyleCnt="4"/>
      <dgm:spPr/>
    </dgm:pt>
    <dgm:pt modelId="{4FF65D9E-6D81-4108-813D-332C8D05A447}" type="pres">
      <dgm:prSet presAssocID="{8693A7D8-7FF1-4D36-A1B4-AE5BD6867010}" presName="horz1" presStyleCnt="0"/>
      <dgm:spPr/>
    </dgm:pt>
    <dgm:pt modelId="{BF8B1919-972B-4A89-81CB-2FEE287BFE7B}" type="pres">
      <dgm:prSet presAssocID="{8693A7D8-7FF1-4D36-A1B4-AE5BD6867010}" presName="tx1" presStyleLbl="revTx" presStyleIdx="3" presStyleCnt="4"/>
      <dgm:spPr/>
    </dgm:pt>
    <dgm:pt modelId="{875EC052-5420-4766-A991-BDDC986AAC58}" type="pres">
      <dgm:prSet presAssocID="{8693A7D8-7FF1-4D36-A1B4-AE5BD6867010}" presName="vert1" presStyleCnt="0"/>
      <dgm:spPr/>
    </dgm:pt>
  </dgm:ptLst>
  <dgm:cxnLst>
    <dgm:cxn modelId="{5EED2F1C-B2A8-4BBA-A5BE-23219B9E2C68}" type="presOf" srcId="{8693A7D8-7FF1-4D36-A1B4-AE5BD6867010}" destId="{BF8B1919-972B-4A89-81CB-2FEE287BFE7B}" srcOrd="0" destOrd="0" presId="urn:microsoft.com/office/officeart/2008/layout/LinedList"/>
    <dgm:cxn modelId="{8F73071F-F9A6-480B-A01F-208F4CB2C8AD}" type="presOf" srcId="{0616FD34-81C7-4155-A7AE-973CB7D87BCE}" destId="{3B648C6E-8A93-48CE-8DC7-8C8EE1AF16EE}" srcOrd="0" destOrd="0" presId="urn:microsoft.com/office/officeart/2008/layout/LinedList"/>
    <dgm:cxn modelId="{BFACB522-4686-403F-8DB6-EA80957EE117}" type="presOf" srcId="{6846CBDE-DA10-432C-AC19-1A2E5446B80C}" destId="{1F6C6952-11A7-4E30-AD86-4278109FDE6C}" srcOrd="0" destOrd="0" presId="urn:microsoft.com/office/officeart/2008/layout/LinedList"/>
    <dgm:cxn modelId="{1EE4F122-F772-4851-94BF-AF8FD484A9CD}" srcId="{6846CBDE-DA10-432C-AC19-1A2E5446B80C}" destId="{9057431F-955B-4BFD-AD0B-EF516C7B0616}" srcOrd="2" destOrd="0" parTransId="{5AAEABEE-3519-4109-A9C5-6360472F3E37}" sibTransId="{7FBD4CD5-4659-43DA-B6F5-57FFAA50E646}"/>
    <dgm:cxn modelId="{98E7B73E-EE32-441B-8EF2-CC144B76BD24}" type="presOf" srcId="{691F5B6E-955C-4DC1-89F4-77082B22126D}" destId="{3B2471BA-D2FB-482A-A988-1A6081E4B639}" srcOrd="0" destOrd="0" presId="urn:microsoft.com/office/officeart/2008/layout/LinedList"/>
    <dgm:cxn modelId="{3CB42454-A87B-409B-BC48-B99CE95515F9}" srcId="{6846CBDE-DA10-432C-AC19-1A2E5446B80C}" destId="{8693A7D8-7FF1-4D36-A1B4-AE5BD6867010}" srcOrd="3" destOrd="0" parTransId="{712F9531-B7E3-479D-BAF3-975ECD7EB425}" sibTransId="{30EBE2E6-D106-41C8-9B8D-6B53703E57FC}"/>
    <dgm:cxn modelId="{9CA9547A-F564-45E7-B770-689DAB0E94B7}" type="presOf" srcId="{9057431F-955B-4BFD-AD0B-EF516C7B0616}" destId="{88D23B04-A762-49B4-8E32-1032A2880909}" srcOrd="0" destOrd="0" presId="urn:microsoft.com/office/officeart/2008/layout/LinedList"/>
    <dgm:cxn modelId="{36C8AE9A-3874-42A3-AF0C-5AE681F24B19}" srcId="{6846CBDE-DA10-432C-AC19-1A2E5446B80C}" destId="{0616FD34-81C7-4155-A7AE-973CB7D87BCE}" srcOrd="1" destOrd="0" parTransId="{26A6D5F8-9EA3-43A3-A505-266AFE4F0DD9}" sibTransId="{F17F0D25-1FCF-456B-B7FA-9EECB5F12449}"/>
    <dgm:cxn modelId="{F2A1E89D-DF7B-4A17-BBD5-814E685D7269}" srcId="{6846CBDE-DA10-432C-AC19-1A2E5446B80C}" destId="{691F5B6E-955C-4DC1-89F4-77082B22126D}" srcOrd="0" destOrd="0" parTransId="{DEF677C5-20D2-4399-938E-427BA4A81109}" sibTransId="{01CE2B98-259B-4A74-A8DE-EBEF79ECBB62}"/>
    <dgm:cxn modelId="{6F7CB00E-9363-46EB-A53C-2C7D00A6C0BA}" type="presParOf" srcId="{1F6C6952-11A7-4E30-AD86-4278109FDE6C}" destId="{B6E8F052-51F8-4F52-A2E8-58655217335D}" srcOrd="0" destOrd="0" presId="urn:microsoft.com/office/officeart/2008/layout/LinedList"/>
    <dgm:cxn modelId="{461D8DA8-5338-4716-AD8F-8181D3DFCB44}" type="presParOf" srcId="{1F6C6952-11A7-4E30-AD86-4278109FDE6C}" destId="{619DE6B6-ADDB-4AD2-9C49-D7A9697FA2E1}" srcOrd="1" destOrd="0" presId="urn:microsoft.com/office/officeart/2008/layout/LinedList"/>
    <dgm:cxn modelId="{9F51EC03-B8B8-43D9-82F1-855D0C3088D3}" type="presParOf" srcId="{619DE6B6-ADDB-4AD2-9C49-D7A9697FA2E1}" destId="{3B2471BA-D2FB-482A-A988-1A6081E4B639}" srcOrd="0" destOrd="0" presId="urn:microsoft.com/office/officeart/2008/layout/LinedList"/>
    <dgm:cxn modelId="{29D8279E-B741-4C22-83EB-B8ACE7C944A8}" type="presParOf" srcId="{619DE6B6-ADDB-4AD2-9C49-D7A9697FA2E1}" destId="{E2C6A9C8-3545-48F3-89BA-E47F45C9A454}" srcOrd="1" destOrd="0" presId="urn:microsoft.com/office/officeart/2008/layout/LinedList"/>
    <dgm:cxn modelId="{C6F14C03-4D74-4306-8763-2F93BA4CA56A}" type="presParOf" srcId="{1F6C6952-11A7-4E30-AD86-4278109FDE6C}" destId="{D7BB50C0-4337-496A-B999-C632BE4C5576}" srcOrd="2" destOrd="0" presId="urn:microsoft.com/office/officeart/2008/layout/LinedList"/>
    <dgm:cxn modelId="{8C24A268-41DF-41BE-86ED-957FDB126953}" type="presParOf" srcId="{1F6C6952-11A7-4E30-AD86-4278109FDE6C}" destId="{79E70734-F16C-4394-851A-CC1686917E0C}" srcOrd="3" destOrd="0" presId="urn:microsoft.com/office/officeart/2008/layout/LinedList"/>
    <dgm:cxn modelId="{4A19C901-134E-4865-BDF0-8381DF1E04A2}" type="presParOf" srcId="{79E70734-F16C-4394-851A-CC1686917E0C}" destId="{3B648C6E-8A93-48CE-8DC7-8C8EE1AF16EE}" srcOrd="0" destOrd="0" presId="urn:microsoft.com/office/officeart/2008/layout/LinedList"/>
    <dgm:cxn modelId="{4BA068A8-C7D9-4A2F-A6FE-3FB92E4B2BD8}" type="presParOf" srcId="{79E70734-F16C-4394-851A-CC1686917E0C}" destId="{C66BAE96-A50A-49B2-8EA8-74D2D4E3FB87}" srcOrd="1" destOrd="0" presId="urn:microsoft.com/office/officeart/2008/layout/LinedList"/>
    <dgm:cxn modelId="{B6E13EF0-C388-4D6A-B0D3-EBA8CF81FCD2}" type="presParOf" srcId="{1F6C6952-11A7-4E30-AD86-4278109FDE6C}" destId="{F403D1E9-C083-44D8-B3B0-FB4F8AE82A84}" srcOrd="4" destOrd="0" presId="urn:microsoft.com/office/officeart/2008/layout/LinedList"/>
    <dgm:cxn modelId="{19564D7F-06E4-4A55-A810-1F437B4EFC3F}" type="presParOf" srcId="{1F6C6952-11A7-4E30-AD86-4278109FDE6C}" destId="{5381539F-1F37-495A-961E-5214C6614678}" srcOrd="5" destOrd="0" presId="urn:microsoft.com/office/officeart/2008/layout/LinedList"/>
    <dgm:cxn modelId="{82D5E64A-5D78-4C21-B5A7-D4D40E28A44F}" type="presParOf" srcId="{5381539F-1F37-495A-961E-5214C6614678}" destId="{88D23B04-A762-49B4-8E32-1032A2880909}" srcOrd="0" destOrd="0" presId="urn:microsoft.com/office/officeart/2008/layout/LinedList"/>
    <dgm:cxn modelId="{BE01E74B-ABCA-456E-AB5A-C6A23D079450}" type="presParOf" srcId="{5381539F-1F37-495A-961E-5214C6614678}" destId="{4D1361AE-EF89-40DB-A1C7-8FAE1099F8AD}" srcOrd="1" destOrd="0" presId="urn:microsoft.com/office/officeart/2008/layout/LinedList"/>
    <dgm:cxn modelId="{9D6EEF26-9E5E-4505-A008-1B361EC32D0A}" type="presParOf" srcId="{1F6C6952-11A7-4E30-AD86-4278109FDE6C}" destId="{552E732C-F2DE-4052-8893-5EB69E59FA78}" srcOrd="6" destOrd="0" presId="urn:microsoft.com/office/officeart/2008/layout/LinedList"/>
    <dgm:cxn modelId="{0B7F8ECC-2BAB-4BFD-A975-FE1447D1FBF0}" type="presParOf" srcId="{1F6C6952-11A7-4E30-AD86-4278109FDE6C}" destId="{4FF65D9E-6D81-4108-813D-332C8D05A447}" srcOrd="7" destOrd="0" presId="urn:microsoft.com/office/officeart/2008/layout/LinedList"/>
    <dgm:cxn modelId="{88456FE3-25DB-473C-87C5-FEC2136580E6}" type="presParOf" srcId="{4FF65D9E-6D81-4108-813D-332C8D05A447}" destId="{BF8B1919-972B-4A89-81CB-2FEE287BFE7B}" srcOrd="0" destOrd="0" presId="urn:microsoft.com/office/officeart/2008/layout/LinedList"/>
    <dgm:cxn modelId="{94A22A03-ECF8-4A2B-ADAB-EDE20594883B}" type="presParOf" srcId="{4FF65D9E-6D81-4108-813D-332C8D05A447}" destId="{875EC052-5420-4766-A991-BDDC986AAC58}"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4E3CA10-044F-43C6-805C-5EEB3ABE877A}"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B4112448-3789-436A-BB6A-9DBB34137D43}">
      <dgm:prSet/>
      <dgm:spPr/>
      <dgm:t>
        <a:bodyPr/>
        <a:lstStyle/>
        <a:p>
          <a:r>
            <a:rPr lang="en-GB"/>
            <a:t>Being exposed to the possibility of being attacked or harmed, either physically or emotionally </a:t>
          </a:r>
          <a:endParaRPr lang="en-US"/>
        </a:p>
      </dgm:t>
    </dgm:pt>
    <dgm:pt modelId="{365E9809-0E7C-4688-96A1-3A349B6CDAD2}" type="parTrans" cxnId="{EA0E5C7A-20B1-44D3-8E22-44832FF38B13}">
      <dgm:prSet/>
      <dgm:spPr/>
      <dgm:t>
        <a:bodyPr/>
        <a:lstStyle/>
        <a:p>
          <a:endParaRPr lang="en-US"/>
        </a:p>
      </dgm:t>
    </dgm:pt>
    <dgm:pt modelId="{C00147E2-DC93-4D31-B63F-9B94219C5DEB}" type="sibTrans" cxnId="{EA0E5C7A-20B1-44D3-8E22-44832FF38B13}">
      <dgm:prSet/>
      <dgm:spPr/>
      <dgm:t>
        <a:bodyPr/>
        <a:lstStyle/>
        <a:p>
          <a:endParaRPr lang="en-US"/>
        </a:p>
      </dgm:t>
    </dgm:pt>
    <dgm:pt modelId="{600BAC89-42D7-402E-BAE4-9C1C44B4754B}">
      <dgm:prSet/>
      <dgm:spPr/>
      <dgm:t>
        <a:bodyPr/>
        <a:lstStyle/>
        <a:p>
          <a:r>
            <a:rPr lang="en-US"/>
            <a:t>No legal definition </a:t>
          </a:r>
        </a:p>
      </dgm:t>
    </dgm:pt>
    <dgm:pt modelId="{845113F2-B279-4303-AA42-22BD266E0B94}" type="parTrans" cxnId="{D5EA7068-186F-4C91-91FE-5D370E44F730}">
      <dgm:prSet/>
      <dgm:spPr/>
      <dgm:t>
        <a:bodyPr/>
        <a:lstStyle/>
        <a:p>
          <a:endParaRPr lang="en-US"/>
        </a:p>
      </dgm:t>
    </dgm:pt>
    <dgm:pt modelId="{C455302B-C858-4FE9-8CDE-F2C6A2F69AD4}" type="sibTrans" cxnId="{D5EA7068-186F-4C91-91FE-5D370E44F730}">
      <dgm:prSet/>
      <dgm:spPr/>
      <dgm:t>
        <a:bodyPr/>
        <a:lstStyle/>
        <a:p>
          <a:endParaRPr lang="en-US"/>
        </a:p>
      </dgm:t>
    </dgm:pt>
    <dgm:pt modelId="{DA09BF27-8BB2-4737-A066-616BFDF0133A}" type="pres">
      <dgm:prSet presAssocID="{24E3CA10-044F-43C6-805C-5EEB3ABE877A}" presName="hierChild1" presStyleCnt="0">
        <dgm:presLayoutVars>
          <dgm:chPref val="1"/>
          <dgm:dir/>
          <dgm:animOne val="branch"/>
          <dgm:animLvl val="lvl"/>
          <dgm:resizeHandles/>
        </dgm:presLayoutVars>
      </dgm:prSet>
      <dgm:spPr/>
    </dgm:pt>
    <dgm:pt modelId="{AF94CE2D-537D-4149-95EE-3AE3CFCDADC2}" type="pres">
      <dgm:prSet presAssocID="{B4112448-3789-436A-BB6A-9DBB34137D43}" presName="hierRoot1" presStyleCnt="0"/>
      <dgm:spPr/>
    </dgm:pt>
    <dgm:pt modelId="{15A993D4-B167-4018-8490-6CDD205D1640}" type="pres">
      <dgm:prSet presAssocID="{B4112448-3789-436A-BB6A-9DBB34137D43}" presName="composite" presStyleCnt="0"/>
      <dgm:spPr/>
    </dgm:pt>
    <dgm:pt modelId="{490CB990-DA70-44C4-B5E3-87CA4A7EBEF4}" type="pres">
      <dgm:prSet presAssocID="{B4112448-3789-436A-BB6A-9DBB34137D43}" presName="background" presStyleLbl="node0" presStyleIdx="0" presStyleCnt="2"/>
      <dgm:spPr/>
    </dgm:pt>
    <dgm:pt modelId="{C558083D-11B3-4F10-B46F-C60C901B0ED4}" type="pres">
      <dgm:prSet presAssocID="{B4112448-3789-436A-BB6A-9DBB34137D43}" presName="text" presStyleLbl="fgAcc0" presStyleIdx="0" presStyleCnt="2">
        <dgm:presLayoutVars>
          <dgm:chPref val="3"/>
        </dgm:presLayoutVars>
      </dgm:prSet>
      <dgm:spPr/>
    </dgm:pt>
    <dgm:pt modelId="{193E13E2-A9D0-4299-8A33-52B52780F766}" type="pres">
      <dgm:prSet presAssocID="{B4112448-3789-436A-BB6A-9DBB34137D43}" presName="hierChild2" presStyleCnt="0"/>
      <dgm:spPr/>
    </dgm:pt>
    <dgm:pt modelId="{4215B841-0190-4C2C-8AF2-1CB229331FFE}" type="pres">
      <dgm:prSet presAssocID="{600BAC89-42D7-402E-BAE4-9C1C44B4754B}" presName="hierRoot1" presStyleCnt="0"/>
      <dgm:spPr/>
    </dgm:pt>
    <dgm:pt modelId="{6F0D285F-2E8C-4704-A597-9246D1E908CB}" type="pres">
      <dgm:prSet presAssocID="{600BAC89-42D7-402E-BAE4-9C1C44B4754B}" presName="composite" presStyleCnt="0"/>
      <dgm:spPr/>
    </dgm:pt>
    <dgm:pt modelId="{E8C4A767-34CD-44BE-A1E7-E45582FCE5A5}" type="pres">
      <dgm:prSet presAssocID="{600BAC89-42D7-402E-BAE4-9C1C44B4754B}" presName="background" presStyleLbl="node0" presStyleIdx="1" presStyleCnt="2"/>
      <dgm:spPr/>
    </dgm:pt>
    <dgm:pt modelId="{02C1B60E-E1B0-4D04-ADDC-9C71F6958E5F}" type="pres">
      <dgm:prSet presAssocID="{600BAC89-42D7-402E-BAE4-9C1C44B4754B}" presName="text" presStyleLbl="fgAcc0" presStyleIdx="1" presStyleCnt="2">
        <dgm:presLayoutVars>
          <dgm:chPref val="3"/>
        </dgm:presLayoutVars>
      </dgm:prSet>
      <dgm:spPr/>
    </dgm:pt>
    <dgm:pt modelId="{F30824EE-C9C9-4CD6-88C8-5417E60731C5}" type="pres">
      <dgm:prSet presAssocID="{600BAC89-42D7-402E-BAE4-9C1C44B4754B}" presName="hierChild2" presStyleCnt="0"/>
      <dgm:spPr/>
    </dgm:pt>
  </dgm:ptLst>
  <dgm:cxnLst>
    <dgm:cxn modelId="{8DF5AC44-9B21-4D44-B618-80629DBB4147}" type="presOf" srcId="{24E3CA10-044F-43C6-805C-5EEB3ABE877A}" destId="{DA09BF27-8BB2-4737-A066-616BFDF0133A}" srcOrd="0" destOrd="0" presId="urn:microsoft.com/office/officeart/2005/8/layout/hierarchy1"/>
    <dgm:cxn modelId="{D5EA7068-186F-4C91-91FE-5D370E44F730}" srcId="{24E3CA10-044F-43C6-805C-5EEB3ABE877A}" destId="{600BAC89-42D7-402E-BAE4-9C1C44B4754B}" srcOrd="1" destOrd="0" parTransId="{845113F2-B279-4303-AA42-22BD266E0B94}" sibTransId="{C455302B-C858-4FE9-8CDE-F2C6A2F69AD4}"/>
    <dgm:cxn modelId="{A600FA6E-EADC-4BAE-AAF3-9A089A5AD1F4}" type="presOf" srcId="{B4112448-3789-436A-BB6A-9DBB34137D43}" destId="{C558083D-11B3-4F10-B46F-C60C901B0ED4}" srcOrd="0" destOrd="0" presId="urn:microsoft.com/office/officeart/2005/8/layout/hierarchy1"/>
    <dgm:cxn modelId="{EA0E5C7A-20B1-44D3-8E22-44832FF38B13}" srcId="{24E3CA10-044F-43C6-805C-5EEB3ABE877A}" destId="{B4112448-3789-436A-BB6A-9DBB34137D43}" srcOrd="0" destOrd="0" parTransId="{365E9809-0E7C-4688-96A1-3A349B6CDAD2}" sibTransId="{C00147E2-DC93-4D31-B63F-9B94219C5DEB}"/>
    <dgm:cxn modelId="{C1978D7D-CEB8-4975-B608-79C7A9325352}" type="presOf" srcId="{600BAC89-42D7-402E-BAE4-9C1C44B4754B}" destId="{02C1B60E-E1B0-4D04-ADDC-9C71F6958E5F}" srcOrd="0" destOrd="0" presId="urn:microsoft.com/office/officeart/2005/8/layout/hierarchy1"/>
    <dgm:cxn modelId="{78F7F82A-93BA-4A68-9786-31C611F89B9E}" type="presParOf" srcId="{DA09BF27-8BB2-4737-A066-616BFDF0133A}" destId="{AF94CE2D-537D-4149-95EE-3AE3CFCDADC2}" srcOrd="0" destOrd="0" presId="urn:microsoft.com/office/officeart/2005/8/layout/hierarchy1"/>
    <dgm:cxn modelId="{2F49CB18-5D5D-4505-B136-7CC54ED6060E}" type="presParOf" srcId="{AF94CE2D-537D-4149-95EE-3AE3CFCDADC2}" destId="{15A993D4-B167-4018-8490-6CDD205D1640}" srcOrd="0" destOrd="0" presId="urn:microsoft.com/office/officeart/2005/8/layout/hierarchy1"/>
    <dgm:cxn modelId="{FE36EEFB-6B66-43A4-9481-07654722AB2A}" type="presParOf" srcId="{15A993D4-B167-4018-8490-6CDD205D1640}" destId="{490CB990-DA70-44C4-B5E3-87CA4A7EBEF4}" srcOrd="0" destOrd="0" presId="urn:microsoft.com/office/officeart/2005/8/layout/hierarchy1"/>
    <dgm:cxn modelId="{43764C4B-8C70-4126-BE78-B61218F30031}" type="presParOf" srcId="{15A993D4-B167-4018-8490-6CDD205D1640}" destId="{C558083D-11B3-4F10-B46F-C60C901B0ED4}" srcOrd="1" destOrd="0" presId="urn:microsoft.com/office/officeart/2005/8/layout/hierarchy1"/>
    <dgm:cxn modelId="{FE965903-8D7C-4FAD-92C0-AFC6AC7EEC84}" type="presParOf" srcId="{AF94CE2D-537D-4149-95EE-3AE3CFCDADC2}" destId="{193E13E2-A9D0-4299-8A33-52B52780F766}" srcOrd="1" destOrd="0" presId="urn:microsoft.com/office/officeart/2005/8/layout/hierarchy1"/>
    <dgm:cxn modelId="{1FFA080F-E31C-43C6-9D42-6B221DA22380}" type="presParOf" srcId="{DA09BF27-8BB2-4737-A066-616BFDF0133A}" destId="{4215B841-0190-4C2C-8AF2-1CB229331FFE}" srcOrd="1" destOrd="0" presId="urn:microsoft.com/office/officeart/2005/8/layout/hierarchy1"/>
    <dgm:cxn modelId="{1A7BAD5A-A097-422D-B6D8-6BA9EF4B7675}" type="presParOf" srcId="{4215B841-0190-4C2C-8AF2-1CB229331FFE}" destId="{6F0D285F-2E8C-4704-A597-9246D1E908CB}" srcOrd="0" destOrd="0" presId="urn:microsoft.com/office/officeart/2005/8/layout/hierarchy1"/>
    <dgm:cxn modelId="{C75EEA94-B371-4EE9-9E6F-C6AE723F4BF0}" type="presParOf" srcId="{6F0D285F-2E8C-4704-A597-9246D1E908CB}" destId="{E8C4A767-34CD-44BE-A1E7-E45582FCE5A5}" srcOrd="0" destOrd="0" presId="urn:microsoft.com/office/officeart/2005/8/layout/hierarchy1"/>
    <dgm:cxn modelId="{17E59964-115E-4A36-8832-0C8B786B4437}" type="presParOf" srcId="{6F0D285F-2E8C-4704-A597-9246D1E908CB}" destId="{02C1B60E-E1B0-4D04-ADDC-9C71F6958E5F}" srcOrd="1" destOrd="0" presId="urn:microsoft.com/office/officeart/2005/8/layout/hierarchy1"/>
    <dgm:cxn modelId="{35C1521F-F4B7-446F-9CF5-F83583953EAA}" type="presParOf" srcId="{4215B841-0190-4C2C-8AF2-1CB229331FFE}" destId="{F30824EE-C9C9-4CD6-88C8-5417E60731C5}"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1082CC9-5364-44A9-BAEE-5FA4273FDCA9}"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7BB811EC-396D-4CE5-A189-5B67C5E0FE12}">
      <dgm:prSet/>
      <dgm:spPr/>
      <dgm:t>
        <a:bodyPr/>
        <a:lstStyle/>
        <a:p>
          <a:r>
            <a:rPr lang="en-GB"/>
            <a:t>Children (Always)</a:t>
          </a:r>
          <a:endParaRPr lang="en-US"/>
        </a:p>
      </dgm:t>
    </dgm:pt>
    <dgm:pt modelId="{8AA1059E-D7CF-4561-B7E4-B63DFA025511}" type="parTrans" cxnId="{B68E191E-C2EE-4104-BA23-9C401E28BA75}">
      <dgm:prSet/>
      <dgm:spPr/>
      <dgm:t>
        <a:bodyPr/>
        <a:lstStyle/>
        <a:p>
          <a:endParaRPr lang="en-US"/>
        </a:p>
      </dgm:t>
    </dgm:pt>
    <dgm:pt modelId="{B0FAA25D-7A25-4752-92E3-F2681E3C7710}" type="sibTrans" cxnId="{B68E191E-C2EE-4104-BA23-9C401E28BA75}">
      <dgm:prSet/>
      <dgm:spPr/>
      <dgm:t>
        <a:bodyPr/>
        <a:lstStyle/>
        <a:p>
          <a:endParaRPr lang="en-US"/>
        </a:p>
      </dgm:t>
    </dgm:pt>
    <dgm:pt modelId="{B917FF64-C599-435D-A99E-BAD6F5CCBBF2}">
      <dgm:prSet/>
      <dgm:spPr/>
      <dgm:t>
        <a:bodyPr/>
        <a:lstStyle/>
        <a:p>
          <a:r>
            <a:rPr lang="en-GB"/>
            <a:t>and</a:t>
          </a:r>
          <a:endParaRPr lang="en-US"/>
        </a:p>
      </dgm:t>
    </dgm:pt>
    <dgm:pt modelId="{F5777542-873F-4D0D-A9DA-65B6A55A5930}" type="parTrans" cxnId="{17FC91D5-2FFD-4AA1-BFC2-077E9F042307}">
      <dgm:prSet/>
      <dgm:spPr/>
      <dgm:t>
        <a:bodyPr/>
        <a:lstStyle/>
        <a:p>
          <a:endParaRPr lang="en-US"/>
        </a:p>
      </dgm:t>
    </dgm:pt>
    <dgm:pt modelId="{8BD760E4-02A9-4D14-B072-0249BF63F37E}" type="sibTrans" cxnId="{17FC91D5-2FFD-4AA1-BFC2-077E9F042307}">
      <dgm:prSet/>
      <dgm:spPr/>
      <dgm:t>
        <a:bodyPr/>
        <a:lstStyle/>
        <a:p>
          <a:endParaRPr lang="en-US"/>
        </a:p>
      </dgm:t>
    </dgm:pt>
    <dgm:pt modelId="{A5DBFAE5-4AA1-48C8-918A-915351EABF67}">
      <dgm:prSet/>
      <dgm:spPr/>
      <dgm:t>
        <a:bodyPr/>
        <a:lstStyle/>
        <a:p>
          <a:r>
            <a:rPr lang="en-GB" dirty="0"/>
            <a:t>Some adults </a:t>
          </a:r>
          <a:endParaRPr lang="en-US" dirty="0"/>
        </a:p>
      </dgm:t>
    </dgm:pt>
    <dgm:pt modelId="{C7826208-D52A-467A-A86C-1DB23BAD3125}" type="parTrans" cxnId="{9A6D2060-F2C0-47E1-9D81-390536FE73E3}">
      <dgm:prSet/>
      <dgm:spPr/>
      <dgm:t>
        <a:bodyPr/>
        <a:lstStyle/>
        <a:p>
          <a:endParaRPr lang="en-US"/>
        </a:p>
      </dgm:t>
    </dgm:pt>
    <dgm:pt modelId="{0FFFD8D9-46BC-4318-BA14-361B3E536988}" type="sibTrans" cxnId="{9A6D2060-F2C0-47E1-9D81-390536FE73E3}">
      <dgm:prSet/>
      <dgm:spPr/>
      <dgm:t>
        <a:bodyPr/>
        <a:lstStyle/>
        <a:p>
          <a:endParaRPr lang="en-US"/>
        </a:p>
      </dgm:t>
    </dgm:pt>
    <dgm:pt modelId="{3D8E8A06-3BE4-47D0-A1AD-CC7E964A75B5}" type="pres">
      <dgm:prSet presAssocID="{F1082CC9-5364-44A9-BAEE-5FA4273FDCA9}" presName="linear" presStyleCnt="0">
        <dgm:presLayoutVars>
          <dgm:animLvl val="lvl"/>
          <dgm:resizeHandles val="exact"/>
        </dgm:presLayoutVars>
      </dgm:prSet>
      <dgm:spPr/>
    </dgm:pt>
    <dgm:pt modelId="{8D0398A3-8C0C-404C-8736-AB5D27F0962F}" type="pres">
      <dgm:prSet presAssocID="{7BB811EC-396D-4CE5-A189-5B67C5E0FE12}" presName="parentText" presStyleLbl="node1" presStyleIdx="0" presStyleCnt="3">
        <dgm:presLayoutVars>
          <dgm:chMax val="0"/>
          <dgm:bulletEnabled val="1"/>
        </dgm:presLayoutVars>
      </dgm:prSet>
      <dgm:spPr/>
    </dgm:pt>
    <dgm:pt modelId="{BFC846F9-391D-4757-BE70-7E9E7CC252AC}" type="pres">
      <dgm:prSet presAssocID="{B0FAA25D-7A25-4752-92E3-F2681E3C7710}" presName="spacer" presStyleCnt="0"/>
      <dgm:spPr/>
    </dgm:pt>
    <dgm:pt modelId="{C3E4B007-A1C6-4E8A-B60D-2ED7781C6536}" type="pres">
      <dgm:prSet presAssocID="{B917FF64-C599-435D-A99E-BAD6F5CCBBF2}" presName="parentText" presStyleLbl="node1" presStyleIdx="1" presStyleCnt="3">
        <dgm:presLayoutVars>
          <dgm:chMax val="0"/>
          <dgm:bulletEnabled val="1"/>
        </dgm:presLayoutVars>
      </dgm:prSet>
      <dgm:spPr/>
    </dgm:pt>
    <dgm:pt modelId="{01CED67C-F6CC-437F-B20C-54F821091A73}" type="pres">
      <dgm:prSet presAssocID="{8BD760E4-02A9-4D14-B072-0249BF63F37E}" presName="spacer" presStyleCnt="0"/>
      <dgm:spPr/>
    </dgm:pt>
    <dgm:pt modelId="{D5236D14-0801-4267-A380-3299509204B5}" type="pres">
      <dgm:prSet presAssocID="{A5DBFAE5-4AA1-48C8-918A-915351EABF67}" presName="parentText" presStyleLbl="node1" presStyleIdx="2" presStyleCnt="3">
        <dgm:presLayoutVars>
          <dgm:chMax val="0"/>
          <dgm:bulletEnabled val="1"/>
        </dgm:presLayoutVars>
      </dgm:prSet>
      <dgm:spPr/>
    </dgm:pt>
  </dgm:ptLst>
  <dgm:cxnLst>
    <dgm:cxn modelId="{AF58920F-B799-4E08-84EC-42CDF0379A2A}" type="presOf" srcId="{B917FF64-C599-435D-A99E-BAD6F5CCBBF2}" destId="{C3E4B007-A1C6-4E8A-B60D-2ED7781C6536}" srcOrd="0" destOrd="0" presId="urn:microsoft.com/office/officeart/2005/8/layout/vList2"/>
    <dgm:cxn modelId="{B68E191E-C2EE-4104-BA23-9C401E28BA75}" srcId="{F1082CC9-5364-44A9-BAEE-5FA4273FDCA9}" destId="{7BB811EC-396D-4CE5-A189-5B67C5E0FE12}" srcOrd="0" destOrd="0" parTransId="{8AA1059E-D7CF-4561-B7E4-B63DFA025511}" sibTransId="{B0FAA25D-7A25-4752-92E3-F2681E3C7710}"/>
    <dgm:cxn modelId="{9A6D2060-F2C0-47E1-9D81-390536FE73E3}" srcId="{F1082CC9-5364-44A9-BAEE-5FA4273FDCA9}" destId="{A5DBFAE5-4AA1-48C8-918A-915351EABF67}" srcOrd="2" destOrd="0" parTransId="{C7826208-D52A-467A-A86C-1DB23BAD3125}" sibTransId="{0FFFD8D9-46BC-4318-BA14-361B3E536988}"/>
    <dgm:cxn modelId="{3ADA9E56-E039-4903-AA37-0F98832BC1C6}" type="presOf" srcId="{A5DBFAE5-4AA1-48C8-918A-915351EABF67}" destId="{D5236D14-0801-4267-A380-3299509204B5}" srcOrd="0" destOrd="0" presId="urn:microsoft.com/office/officeart/2005/8/layout/vList2"/>
    <dgm:cxn modelId="{7682BC86-45D3-41E7-A7EF-7F12C933908A}" type="presOf" srcId="{F1082CC9-5364-44A9-BAEE-5FA4273FDCA9}" destId="{3D8E8A06-3BE4-47D0-A1AD-CC7E964A75B5}" srcOrd="0" destOrd="0" presId="urn:microsoft.com/office/officeart/2005/8/layout/vList2"/>
    <dgm:cxn modelId="{17FC91D5-2FFD-4AA1-BFC2-077E9F042307}" srcId="{F1082CC9-5364-44A9-BAEE-5FA4273FDCA9}" destId="{B917FF64-C599-435D-A99E-BAD6F5CCBBF2}" srcOrd="1" destOrd="0" parTransId="{F5777542-873F-4D0D-A9DA-65B6A55A5930}" sibTransId="{8BD760E4-02A9-4D14-B072-0249BF63F37E}"/>
    <dgm:cxn modelId="{398B71E9-0A43-42C6-9FAE-99B6562139BB}" type="presOf" srcId="{7BB811EC-396D-4CE5-A189-5B67C5E0FE12}" destId="{8D0398A3-8C0C-404C-8736-AB5D27F0962F}" srcOrd="0" destOrd="0" presId="urn:microsoft.com/office/officeart/2005/8/layout/vList2"/>
    <dgm:cxn modelId="{56E0FD09-9627-440A-B228-FACC2E9EA776}" type="presParOf" srcId="{3D8E8A06-3BE4-47D0-A1AD-CC7E964A75B5}" destId="{8D0398A3-8C0C-404C-8736-AB5D27F0962F}" srcOrd="0" destOrd="0" presId="urn:microsoft.com/office/officeart/2005/8/layout/vList2"/>
    <dgm:cxn modelId="{A9D9C373-6A7A-4C5B-B2E0-DDC45176B9E4}" type="presParOf" srcId="{3D8E8A06-3BE4-47D0-A1AD-CC7E964A75B5}" destId="{BFC846F9-391D-4757-BE70-7E9E7CC252AC}" srcOrd="1" destOrd="0" presId="urn:microsoft.com/office/officeart/2005/8/layout/vList2"/>
    <dgm:cxn modelId="{BE321C58-AAC5-48A0-A179-A92E6E2252F0}" type="presParOf" srcId="{3D8E8A06-3BE4-47D0-A1AD-CC7E964A75B5}" destId="{C3E4B007-A1C6-4E8A-B60D-2ED7781C6536}" srcOrd="2" destOrd="0" presId="urn:microsoft.com/office/officeart/2005/8/layout/vList2"/>
    <dgm:cxn modelId="{F6713224-56D8-4D00-A1E8-2E6D32087D07}" type="presParOf" srcId="{3D8E8A06-3BE4-47D0-A1AD-CC7E964A75B5}" destId="{01CED67C-F6CC-437F-B20C-54F821091A73}" srcOrd="3" destOrd="0" presId="urn:microsoft.com/office/officeart/2005/8/layout/vList2"/>
    <dgm:cxn modelId="{870734DE-B934-481D-8F26-D3A26A86FBCA}" type="presParOf" srcId="{3D8E8A06-3BE4-47D0-A1AD-CC7E964A75B5}" destId="{D5236D14-0801-4267-A380-3299509204B5}"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CCBEDD-2D1A-4524-A400-BB5677818D9B}">
      <dsp:nvSpPr>
        <dsp:cNvPr id="0" name=""/>
        <dsp:cNvSpPr/>
      </dsp:nvSpPr>
      <dsp:spPr>
        <a:xfrm>
          <a:off x="3080" y="587032"/>
          <a:ext cx="2444055" cy="1466433"/>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solidFill>
                <a:schemeClr val="tx1"/>
              </a:solidFill>
            </a:rPr>
            <a:t>What and who do we mean by CJS? - Formal response to crime</a:t>
          </a:r>
          <a:endParaRPr lang="en-US" sz="1800" kern="1200" dirty="0">
            <a:solidFill>
              <a:schemeClr val="tx1"/>
            </a:solidFill>
          </a:endParaRPr>
        </a:p>
      </dsp:txBody>
      <dsp:txXfrm>
        <a:off x="3080" y="587032"/>
        <a:ext cx="2444055" cy="1466433"/>
      </dsp:txXfrm>
    </dsp:sp>
    <dsp:sp modelId="{EC52ABCB-0423-40E1-9A80-D03963402EC3}">
      <dsp:nvSpPr>
        <dsp:cNvPr id="0" name=""/>
        <dsp:cNvSpPr/>
      </dsp:nvSpPr>
      <dsp:spPr>
        <a:xfrm>
          <a:off x="2691541" y="587032"/>
          <a:ext cx="2444055" cy="1466433"/>
        </a:xfrm>
        <a:prstGeom prst="rect">
          <a:avLst/>
        </a:prstGeom>
        <a:gradFill rotWithShape="0">
          <a:gsLst>
            <a:gs pos="0">
              <a:schemeClr val="accent2">
                <a:hueOff val="-242561"/>
                <a:satOff val="-13988"/>
                <a:lumOff val="1438"/>
                <a:alphaOff val="0"/>
                <a:satMod val="103000"/>
                <a:lumMod val="102000"/>
                <a:tint val="94000"/>
              </a:schemeClr>
            </a:gs>
            <a:gs pos="50000">
              <a:schemeClr val="accent2">
                <a:hueOff val="-242561"/>
                <a:satOff val="-13988"/>
                <a:lumOff val="1438"/>
                <a:alphaOff val="0"/>
                <a:satMod val="110000"/>
                <a:lumMod val="100000"/>
                <a:shade val="100000"/>
              </a:schemeClr>
            </a:gs>
            <a:gs pos="100000">
              <a:schemeClr val="accent2">
                <a:hueOff val="-242561"/>
                <a:satOff val="-13988"/>
                <a:lumOff val="143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solidFill>
                <a:schemeClr val="tx1"/>
              </a:solidFill>
            </a:rPr>
            <a:t>One single jurisdiction that criminal procedures are fair, with policies, with control, within a system to deal with CJS</a:t>
          </a:r>
          <a:endParaRPr lang="en-US" sz="1800" kern="1200" dirty="0">
            <a:solidFill>
              <a:schemeClr val="tx1"/>
            </a:solidFill>
          </a:endParaRPr>
        </a:p>
      </dsp:txBody>
      <dsp:txXfrm>
        <a:off x="2691541" y="587032"/>
        <a:ext cx="2444055" cy="1466433"/>
      </dsp:txXfrm>
    </dsp:sp>
    <dsp:sp modelId="{99BB9A71-BAB3-473F-99B2-4D824757688A}">
      <dsp:nvSpPr>
        <dsp:cNvPr id="0" name=""/>
        <dsp:cNvSpPr/>
      </dsp:nvSpPr>
      <dsp:spPr>
        <a:xfrm>
          <a:off x="5380002" y="587032"/>
          <a:ext cx="2444055" cy="1466433"/>
        </a:xfrm>
        <a:prstGeom prst="rect">
          <a:avLst/>
        </a:prstGeom>
        <a:gradFill rotWithShape="0">
          <a:gsLst>
            <a:gs pos="0">
              <a:schemeClr val="accent2">
                <a:hueOff val="-485121"/>
                <a:satOff val="-27976"/>
                <a:lumOff val="2876"/>
                <a:alphaOff val="0"/>
                <a:satMod val="103000"/>
                <a:lumMod val="102000"/>
                <a:tint val="94000"/>
              </a:schemeClr>
            </a:gs>
            <a:gs pos="50000">
              <a:schemeClr val="accent2">
                <a:hueOff val="-485121"/>
                <a:satOff val="-27976"/>
                <a:lumOff val="2876"/>
                <a:alphaOff val="0"/>
                <a:satMod val="110000"/>
                <a:lumMod val="100000"/>
                <a:shade val="100000"/>
              </a:schemeClr>
            </a:gs>
            <a:gs pos="100000">
              <a:schemeClr val="accent2">
                <a:hueOff val="-485121"/>
                <a:satOff val="-27976"/>
                <a:lumOff val="287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solidFill>
                <a:schemeClr val="tx1"/>
              </a:solidFill>
            </a:rPr>
            <a:t>4 key systems:</a:t>
          </a:r>
          <a:endParaRPr lang="en-US" sz="1800" kern="1200" dirty="0">
            <a:solidFill>
              <a:schemeClr val="tx1"/>
            </a:solidFill>
          </a:endParaRPr>
        </a:p>
      </dsp:txBody>
      <dsp:txXfrm>
        <a:off x="5380002" y="587032"/>
        <a:ext cx="2444055" cy="1466433"/>
      </dsp:txXfrm>
    </dsp:sp>
    <dsp:sp modelId="{6E013E1A-E0ED-468E-B419-0B324A21B537}">
      <dsp:nvSpPr>
        <dsp:cNvPr id="0" name=""/>
        <dsp:cNvSpPr/>
      </dsp:nvSpPr>
      <dsp:spPr>
        <a:xfrm>
          <a:off x="8068463" y="587032"/>
          <a:ext cx="2444055" cy="1466433"/>
        </a:xfrm>
        <a:prstGeom prst="rect">
          <a:avLst/>
        </a:prstGeom>
        <a:gradFill rotWithShape="0">
          <a:gsLst>
            <a:gs pos="0">
              <a:schemeClr val="accent2">
                <a:hueOff val="-727682"/>
                <a:satOff val="-41964"/>
                <a:lumOff val="4314"/>
                <a:alphaOff val="0"/>
                <a:satMod val="103000"/>
                <a:lumMod val="102000"/>
                <a:tint val="94000"/>
              </a:schemeClr>
            </a:gs>
            <a:gs pos="50000">
              <a:schemeClr val="accent2">
                <a:hueOff val="-727682"/>
                <a:satOff val="-41964"/>
                <a:lumOff val="4314"/>
                <a:alphaOff val="0"/>
                <a:satMod val="110000"/>
                <a:lumMod val="100000"/>
                <a:shade val="100000"/>
              </a:schemeClr>
            </a:gs>
            <a:gs pos="100000">
              <a:schemeClr val="accent2">
                <a:hueOff val="-727682"/>
                <a:satOff val="-41964"/>
                <a:lumOff val="431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solidFill>
                <a:schemeClr val="tx1"/>
              </a:solidFill>
            </a:rPr>
            <a:t>Law – police / prosecution agencies - CPS</a:t>
          </a:r>
          <a:endParaRPr lang="en-US" sz="1800" kern="1200" dirty="0">
            <a:solidFill>
              <a:schemeClr val="tx1"/>
            </a:solidFill>
          </a:endParaRPr>
        </a:p>
      </dsp:txBody>
      <dsp:txXfrm>
        <a:off x="8068463" y="587032"/>
        <a:ext cx="2444055" cy="1466433"/>
      </dsp:txXfrm>
    </dsp:sp>
    <dsp:sp modelId="{1610E346-35D9-47CD-81BA-38C7AD764F65}">
      <dsp:nvSpPr>
        <dsp:cNvPr id="0" name=""/>
        <dsp:cNvSpPr/>
      </dsp:nvSpPr>
      <dsp:spPr>
        <a:xfrm>
          <a:off x="1347311" y="2297871"/>
          <a:ext cx="2444055" cy="1466433"/>
        </a:xfrm>
        <a:prstGeom prst="rect">
          <a:avLst/>
        </a:prstGeom>
        <a:gradFill rotWithShape="0">
          <a:gsLst>
            <a:gs pos="0">
              <a:schemeClr val="accent2">
                <a:hueOff val="-970242"/>
                <a:satOff val="-55952"/>
                <a:lumOff val="5752"/>
                <a:alphaOff val="0"/>
                <a:satMod val="103000"/>
                <a:lumMod val="102000"/>
                <a:tint val="94000"/>
              </a:schemeClr>
            </a:gs>
            <a:gs pos="50000">
              <a:schemeClr val="accent2">
                <a:hueOff val="-970242"/>
                <a:satOff val="-55952"/>
                <a:lumOff val="5752"/>
                <a:alphaOff val="0"/>
                <a:satMod val="110000"/>
                <a:lumMod val="100000"/>
                <a:shade val="100000"/>
              </a:schemeClr>
            </a:gs>
            <a:gs pos="100000">
              <a:schemeClr val="accent2">
                <a:hueOff val="-970242"/>
                <a:satOff val="-55952"/>
                <a:lumOff val="575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solidFill>
                <a:schemeClr val="tx1"/>
              </a:solidFill>
            </a:rPr>
            <a:t>Courts – decisions / sentencing / rights</a:t>
          </a:r>
          <a:endParaRPr lang="en-US" sz="1800" kern="1200" dirty="0">
            <a:solidFill>
              <a:schemeClr val="tx1"/>
            </a:solidFill>
          </a:endParaRPr>
        </a:p>
      </dsp:txBody>
      <dsp:txXfrm>
        <a:off x="1347311" y="2297871"/>
        <a:ext cx="2444055" cy="1466433"/>
      </dsp:txXfrm>
    </dsp:sp>
    <dsp:sp modelId="{692F3BEE-8569-4907-8BBE-523DDDBE9356}">
      <dsp:nvSpPr>
        <dsp:cNvPr id="0" name=""/>
        <dsp:cNvSpPr/>
      </dsp:nvSpPr>
      <dsp:spPr>
        <a:xfrm>
          <a:off x="4035772" y="2297871"/>
          <a:ext cx="2444055" cy="1466433"/>
        </a:xfrm>
        <a:prstGeom prst="rect">
          <a:avLst/>
        </a:prstGeom>
        <a:gradFill rotWithShape="0">
          <a:gsLst>
            <a:gs pos="0">
              <a:schemeClr val="accent2">
                <a:hueOff val="-1212803"/>
                <a:satOff val="-69940"/>
                <a:lumOff val="7190"/>
                <a:alphaOff val="0"/>
                <a:satMod val="103000"/>
                <a:lumMod val="102000"/>
                <a:tint val="94000"/>
              </a:schemeClr>
            </a:gs>
            <a:gs pos="50000">
              <a:schemeClr val="accent2">
                <a:hueOff val="-1212803"/>
                <a:satOff val="-69940"/>
                <a:lumOff val="7190"/>
                <a:alphaOff val="0"/>
                <a:satMod val="110000"/>
                <a:lumMod val="100000"/>
                <a:shade val="100000"/>
              </a:schemeClr>
            </a:gs>
            <a:gs pos="100000">
              <a:schemeClr val="accent2">
                <a:hueOff val="-1212803"/>
                <a:satOff val="-69940"/>
                <a:lumOff val="719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solidFill>
                <a:schemeClr val="tx1"/>
              </a:solidFill>
            </a:rPr>
            <a:t>Penal system – Prisons / probation</a:t>
          </a:r>
          <a:endParaRPr lang="en-US" sz="1800" kern="1200" dirty="0">
            <a:solidFill>
              <a:schemeClr val="tx1"/>
            </a:solidFill>
          </a:endParaRPr>
        </a:p>
      </dsp:txBody>
      <dsp:txXfrm>
        <a:off x="4035772" y="2297871"/>
        <a:ext cx="2444055" cy="1466433"/>
      </dsp:txXfrm>
    </dsp:sp>
    <dsp:sp modelId="{BBB4C6F2-D9C6-4723-B5ED-EAC3BB7AB4BD}">
      <dsp:nvSpPr>
        <dsp:cNvPr id="0" name=""/>
        <dsp:cNvSpPr/>
      </dsp:nvSpPr>
      <dsp:spPr>
        <a:xfrm>
          <a:off x="6724233" y="2297871"/>
          <a:ext cx="2444055" cy="1466433"/>
        </a:xfrm>
        <a:prstGeom prst="rect">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solidFill>
                <a:schemeClr val="tx1"/>
              </a:solidFill>
            </a:rPr>
            <a:t>Crime prevention – agencies to support/ address crime free environments / change behaviours </a:t>
          </a:r>
          <a:endParaRPr lang="en-US" sz="1800" kern="1200" dirty="0">
            <a:solidFill>
              <a:schemeClr val="tx1"/>
            </a:solidFill>
          </a:endParaRPr>
        </a:p>
      </dsp:txBody>
      <dsp:txXfrm>
        <a:off x="6724233" y="2297871"/>
        <a:ext cx="2444055" cy="146643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EF49C3-EB14-4CE2-8A51-A2C3FAD1BAA9}">
      <dsp:nvSpPr>
        <dsp:cNvPr id="0" name=""/>
        <dsp:cNvSpPr/>
      </dsp:nvSpPr>
      <dsp:spPr>
        <a:xfrm>
          <a:off x="0" y="26513"/>
          <a:ext cx="6263640" cy="221247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The quality or state of being exposed to the possibility of being attacked or harmed , either physically or emotionally.</a:t>
          </a:r>
        </a:p>
      </dsp:txBody>
      <dsp:txXfrm>
        <a:off x="108004" y="134517"/>
        <a:ext cx="6047632" cy="1996462"/>
      </dsp:txXfrm>
    </dsp:sp>
    <dsp:sp modelId="{2E164082-BFA2-4563-A54F-122E421620B2}">
      <dsp:nvSpPr>
        <dsp:cNvPr id="0" name=""/>
        <dsp:cNvSpPr/>
      </dsp:nvSpPr>
      <dsp:spPr>
        <a:xfrm>
          <a:off x="0" y="2238984"/>
          <a:ext cx="6263640" cy="5133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8871" tIns="39370" rIns="220472" bIns="39370" numCol="1" spcCol="1270" anchor="t" anchorCtr="0">
          <a:noAutofit/>
        </a:bodyPr>
        <a:lstStyle/>
        <a:p>
          <a:pPr marL="228600" lvl="1" indent="-228600" algn="l" defTabSz="1066800">
            <a:lnSpc>
              <a:spcPct val="90000"/>
            </a:lnSpc>
            <a:spcBef>
              <a:spcPct val="0"/>
            </a:spcBef>
            <a:spcAft>
              <a:spcPct val="20000"/>
            </a:spcAft>
            <a:buChar char="•"/>
          </a:pPr>
          <a:r>
            <a:rPr lang="en-US" sz="2400" kern="1200"/>
            <a:t>Oxford Languages</a:t>
          </a:r>
        </a:p>
      </dsp:txBody>
      <dsp:txXfrm>
        <a:off x="0" y="2238984"/>
        <a:ext cx="6263640" cy="513360"/>
      </dsp:txXfrm>
    </dsp:sp>
    <dsp:sp modelId="{7EEEAE8D-33CC-4465-87F5-765809343B6A}">
      <dsp:nvSpPr>
        <dsp:cNvPr id="0" name=""/>
        <dsp:cNvSpPr/>
      </dsp:nvSpPr>
      <dsp:spPr>
        <a:xfrm>
          <a:off x="0" y="2752343"/>
          <a:ext cx="6263640" cy="221247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Someone who is vulnerable is weak and without protection, with the result that they are easily hurt physically or emotionally.</a:t>
          </a:r>
        </a:p>
      </dsp:txBody>
      <dsp:txXfrm>
        <a:off x="108004" y="2860347"/>
        <a:ext cx="6047632" cy="1996462"/>
      </dsp:txXfrm>
    </dsp:sp>
    <dsp:sp modelId="{75F0AEEF-1B0A-4D7F-82EA-6876B8237510}">
      <dsp:nvSpPr>
        <dsp:cNvPr id="0" name=""/>
        <dsp:cNvSpPr/>
      </dsp:nvSpPr>
      <dsp:spPr>
        <a:xfrm>
          <a:off x="0" y="4964813"/>
          <a:ext cx="6263640" cy="5133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8871" tIns="39370" rIns="220472" bIns="39370" numCol="1" spcCol="1270" anchor="t" anchorCtr="0">
          <a:noAutofit/>
        </a:bodyPr>
        <a:lstStyle/>
        <a:p>
          <a:pPr marL="228600" lvl="1" indent="-228600" algn="l" defTabSz="1066800">
            <a:lnSpc>
              <a:spcPct val="90000"/>
            </a:lnSpc>
            <a:spcBef>
              <a:spcPct val="0"/>
            </a:spcBef>
            <a:spcAft>
              <a:spcPct val="20000"/>
            </a:spcAft>
            <a:buChar char="•"/>
          </a:pPr>
          <a:r>
            <a:rPr lang="en-US" sz="2400" kern="1200"/>
            <a:t>Collins English Dictionary</a:t>
          </a:r>
        </a:p>
      </dsp:txBody>
      <dsp:txXfrm>
        <a:off x="0" y="4964813"/>
        <a:ext cx="6263640" cy="51336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E8F052-51F8-4F52-A2E8-58655217335D}">
      <dsp:nvSpPr>
        <dsp:cNvPr id="0" name=""/>
        <dsp:cNvSpPr/>
      </dsp:nvSpPr>
      <dsp:spPr>
        <a:xfrm>
          <a:off x="0" y="0"/>
          <a:ext cx="6492875"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B2471BA-D2FB-482A-A988-1A6081E4B639}">
      <dsp:nvSpPr>
        <dsp:cNvPr id="0" name=""/>
        <dsp:cNvSpPr/>
      </dsp:nvSpPr>
      <dsp:spPr>
        <a:xfrm>
          <a:off x="0" y="0"/>
          <a:ext cx="6492875" cy="1276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a:t>How we cope with being vulnerable will change from person to person</a:t>
          </a:r>
          <a:endParaRPr lang="en-US" sz="3300" kern="1200"/>
        </a:p>
      </dsp:txBody>
      <dsp:txXfrm>
        <a:off x="0" y="0"/>
        <a:ext cx="6492875" cy="1276350"/>
      </dsp:txXfrm>
    </dsp:sp>
    <dsp:sp modelId="{D7BB50C0-4337-496A-B999-C632BE4C5576}">
      <dsp:nvSpPr>
        <dsp:cNvPr id="0" name=""/>
        <dsp:cNvSpPr/>
      </dsp:nvSpPr>
      <dsp:spPr>
        <a:xfrm>
          <a:off x="0" y="1276350"/>
          <a:ext cx="6492875" cy="0"/>
        </a:xfrm>
        <a:prstGeom prst="line">
          <a:avLst/>
        </a:prstGeom>
        <a:solidFill>
          <a:schemeClr val="accent2">
            <a:hueOff val="-485121"/>
            <a:satOff val="-27976"/>
            <a:lumOff val="2876"/>
            <a:alphaOff val="0"/>
          </a:schemeClr>
        </a:solidFill>
        <a:ln w="12700" cap="flat" cmpd="sng" algn="ctr">
          <a:solidFill>
            <a:schemeClr val="accent2">
              <a:hueOff val="-485121"/>
              <a:satOff val="-27976"/>
              <a:lumOff val="287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B648C6E-8A93-48CE-8DC7-8C8EE1AF16EE}">
      <dsp:nvSpPr>
        <dsp:cNvPr id="0" name=""/>
        <dsp:cNvSpPr/>
      </dsp:nvSpPr>
      <dsp:spPr>
        <a:xfrm>
          <a:off x="0" y="1276350"/>
          <a:ext cx="6492875" cy="1276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dirty="0"/>
            <a:t>Not a weakness - Make a decision – fight or flight </a:t>
          </a:r>
          <a:endParaRPr lang="en-US" sz="3300" kern="1200" dirty="0"/>
        </a:p>
      </dsp:txBody>
      <dsp:txXfrm>
        <a:off x="0" y="1276350"/>
        <a:ext cx="6492875" cy="1276350"/>
      </dsp:txXfrm>
    </dsp:sp>
    <dsp:sp modelId="{F403D1E9-C083-44D8-B3B0-FB4F8AE82A84}">
      <dsp:nvSpPr>
        <dsp:cNvPr id="0" name=""/>
        <dsp:cNvSpPr/>
      </dsp:nvSpPr>
      <dsp:spPr>
        <a:xfrm>
          <a:off x="0" y="2552700"/>
          <a:ext cx="6492875" cy="0"/>
        </a:xfrm>
        <a:prstGeom prst="line">
          <a:avLst/>
        </a:prstGeom>
        <a:solidFill>
          <a:schemeClr val="accent2">
            <a:hueOff val="-970242"/>
            <a:satOff val="-55952"/>
            <a:lumOff val="5752"/>
            <a:alphaOff val="0"/>
          </a:schemeClr>
        </a:solidFill>
        <a:ln w="12700" cap="flat" cmpd="sng" algn="ctr">
          <a:solidFill>
            <a:schemeClr val="accent2">
              <a:hueOff val="-970242"/>
              <a:satOff val="-55952"/>
              <a:lumOff val="575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8D23B04-A762-49B4-8E32-1032A2880909}">
      <dsp:nvSpPr>
        <dsp:cNvPr id="0" name=""/>
        <dsp:cNvSpPr/>
      </dsp:nvSpPr>
      <dsp:spPr>
        <a:xfrm>
          <a:off x="0" y="2552700"/>
          <a:ext cx="6492875" cy="1276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a:t>Psychopaths personality </a:t>
          </a:r>
          <a:endParaRPr lang="en-US" sz="3300" kern="1200"/>
        </a:p>
      </dsp:txBody>
      <dsp:txXfrm>
        <a:off x="0" y="2552700"/>
        <a:ext cx="6492875" cy="1276350"/>
      </dsp:txXfrm>
    </dsp:sp>
    <dsp:sp modelId="{552E732C-F2DE-4052-8893-5EB69E59FA78}">
      <dsp:nvSpPr>
        <dsp:cNvPr id="0" name=""/>
        <dsp:cNvSpPr/>
      </dsp:nvSpPr>
      <dsp:spPr>
        <a:xfrm>
          <a:off x="0" y="3829050"/>
          <a:ext cx="6492875"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F8B1919-972B-4A89-81CB-2FEE287BFE7B}">
      <dsp:nvSpPr>
        <dsp:cNvPr id="0" name=""/>
        <dsp:cNvSpPr/>
      </dsp:nvSpPr>
      <dsp:spPr>
        <a:xfrm>
          <a:off x="0" y="3829050"/>
          <a:ext cx="6492875" cy="1276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endParaRPr lang="en-US" sz="3300" kern="1200" dirty="0"/>
        </a:p>
      </dsp:txBody>
      <dsp:txXfrm>
        <a:off x="0" y="3829050"/>
        <a:ext cx="6492875" cy="127635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0CB990-DA70-44C4-B5E3-87CA4A7EBEF4}">
      <dsp:nvSpPr>
        <dsp:cNvPr id="0" name=""/>
        <dsp:cNvSpPr/>
      </dsp:nvSpPr>
      <dsp:spPr>
        <a:xfrm>
          <a:off x="1320" y="150224"/>
          <a:ext cx="4636182" cy="294397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558083D-11B3-4F10-B46F-C60C901B0ED4}">
      <dsp:nvSpPr>
        <dsp:cNvPr id="0" name=""/>
        <dsp:cNvSpPr/>
      </dsp:nvSpPr>
      <dsp:spPr>
        <a:xfrm>
          <a:off x="516452" y="639599"/>
          <a:ext cx="4636182" cy="294397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kern="1200"/>
            <a:t>Being exposed to the possibility of being attacked or harmed, either physically or emotionally </a:t>
          </a:r>
          <a:endParaRPr lang="en-US" sz="3500" kern="1200"/>
        </a:p>
      </dsp:txBody>
      <dsp:txXfrm>
        <a:off x="602678" y="725825"/>
        <a:ext cx="4463730" cy="2771523"/>
      </dsp:txXfrm>
    </dsp:sp>
    <dsp:sp modelId="{E8C4A767-34CD-44BE-A1E7-E45582FCE5A5}">
      <dsp:nvSpPr>
        <dsp:cNvPr id="0" name=""/>
        <dsp:cNvSpPr/>
      </dsp:nvSpPr>
      <dsp:spPr>
        <a:xfrm>
          <a:off x="5667765" y="150224"/>
          <a:ext cx="4636182" cy="294397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2C1B60E-E1B0-4D04-ADDC-9C71F6958E5F}">
      <dsp:nvSpPr>
        <dsp:cNvPr id="0" name=""/>
        <dsp:cNvSpPr/>
      </dsp:nvSpPr>
      <dsp:spPr>
        <a:xfrm>
          <a:off x="6182897" y="639599"/>
          <a:ext cx="4636182" cy="294397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US" sz="3500" kern="1200"/>
            <a:t>No legal definition </a:t>
          </a:r>
        </a:p>
      </dsp:txBody>
      <dsp:txXfrm>
        <a:off x="6269123" y="725825"/>
        <a:ext cx="4463730" cy="277152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D0398A3-8C0C-404C-8736-AB5D27F0962F}">
      <dsp:nvSpPr>
        <dsp:cNvPr id="0" name=""/>
        <dsp:cNvSpPr/>
      </dsp:nvSpPr>
      <dsp:spPr>
        <a:xfrm>
          <a:off x="0" y="343178"/>
          <a:ext cx="6263640" cy="148707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6220" tIns="236220" rIns="236220" bIns="236220" numCol="1" spcCol="1270" anchor="ctr" anchorCtr="0">
          <a:noAutofit/>
        </a:bodyPr>
        <a:lstStyle/>
        <a:p>
          <a:pPr marL="0" lvl="0" indent="0" algn="l" defTabSz="2755900">
            <a:lnSpc>
              <a:spcPct val="90000"/>
            </a:lnSpc>
            <a:spcBef>
              <a:spcPct val="0"/>
            </a:spcBef>
            <a:spcAft>
              <a:spcPct val="35000"/>
            </a:spcAft>
            <a:buNone/>
          </a:pPr>
          <a:r>
            <a:rPr lang="en-GB" sz="6200" kern="1200"/>
            <a:t>Children (Always)</a:t>
          </a:r>
          <a:endParaRPr lang="en-US" sz="6200" kern="1200"/>
        </a:p>
      </dsp:txBody>
      <dsp:txXfrm>
        <a:off x="72593" y="415771"/>
        <a:ext cx="6118454" cy="1341884"/>
      </dsp:txXfrm>
    </dsp:sp>
    <dsp:sp modelId="{C3E4B007-A1C6-4E8A-B60D-2ED7781C6536}">
      <dsp:nvSpPr>
        <dsp:cNvPr id="0" name=""/>
        <dsp:cNvSpPr/>
      </dsp:nvSpPr>
      <dsp:spPr>
        <a:xfrm>
          <a:off x="0" y="2008808"/>
          <a:ext cx="6263640" cy="1487070"/>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6220" tIns="236220" rIns="236220" bIns="236220" numCol="1" spcCol="1270" anchor="ctr" anchorCtr="0">
          <a:noAutofit/>
        </a:bodyPr>
        <a:lstStyle/>
        <a:p>
          <a:pPr marL="0" lvl="0" indent="0" algn="l" defTabSz="2755900">
            <a:lnSpc>
              <a:spcPct val="90000"/>
            </a:lnSpc>
            <a:spcBef>
              <a:spcPct val="0"/>
            </a:spcBef>
            <a:spcAft>
              <a:spcPct val="35000"/>
            </a:spcAft>
            <a:buNone/>
          </a:pPr>
          <a:r>
            <a:rPr lang="en-GB" sz="6200" kern="1200"/>
            <a:t>and</a:t>
          </a:r>
          <a:endParaRPr lang="en-US" sz="6200" kern="1200"/>
        </a:p>
      </dsp:txBody>
      <dsp:txXfrm>
        <a:off x="72593" y="2081401"/>
        <a:ext cx="6118454" cy="1341884"/>
      </dsp:txXfrm>
    </dsp:sp>
    <dsp:sp modelId="{D5236D14-0801-4267-A380-3299509204B5}">
      <dsp:nvSpPr>
        <dsp:cNvPr id="0" name=""/>
        <dsp:cNvSpPr/>
      </dsp:nvSpPr>
      <dsp:spPr>
        <a:xfrm>
          <a:off x="0" y="3674438"/>
          <a:ext cx="6263640" cy="148707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6220" tIns="236220" rIns="236220" bIns="236220" numCol="1" spcCol="1270" anchor="ctr" anchorCtr="0">
          <a:noAutofit/>
        </a:bodyPr>
        <a:lstStyle/>
        <a:p>
          <a:pPr marL="0" lvl="0" indent="0" algn="l" defTabSz="2755900">
            <a:lnSpc>
              <a:spcPct val="90000"/>
            </a:lnSpc>
            <a:spcBef>
              <a:spcPct val="0"/>
            </a:spcBef>
            <a:spcAft>
              <a:spcPct val="35000"/>
            </a:spcAft>
            <a:buNone/>
          </a:pPr>
          <a:r>
            <a:rPr lang="en-GB" sz="6200" kern="1200" dirty="0"/>
            <a:t>Some adults </a:t>
          </a:r>
          <a:endParaRPr lang="en-US" sz="6200" kern="1200" dirty="0"/>
        </a:p>
      </dsp:txBody>
      <dsp:txXfrm>
        <a:off x="72593" y="3747031"/>
        <a:ext cx="6118454" cy="1341884"/>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7B475ED-CF95-4A9E-894A-02191184FB76}" type="datetimeFigureOut">
              <a:rPr lang="en-GB" smtClean="0"/>
              <a:t>25/09/2024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821AD4F-4F0F-4A71-AF65-2582CC23EF52}" type="slidenum">
              <a:rPr lang="en-GB" smtClean="0"/>
              <a:t>‹#›</a:t>
            </a:fld>
            <a:endParaRPr lang="en-GB"/>
          </a:p>
        </p:txBody>
      </p:sp>
    </p:spTree>
    <p:extLst>
      <p:ext uri="{BB962C8B-B14F-4D97-AF65-F5344CB8AC3E}">
        <p14:creationId xmlns:p14="http://schemas.microsoft.com/office/powerpoint/2010/main" val="35001943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issuesonline.co.uk/articles/a-brief-history-of-child-protection-legislation-in-the-uk-5899" TargetMode="External"/><Relationship Id="rId2" Type="http://schemas.openxmlformats.org/officeDocument/2006/relationships/slide" Target="../slides/slide29.xml"/><Relationship Id="rId1" Type="http://schemas.openxmlformats.org/officeDocument/2006/relationships/notesMaster" Target="../notesMasters/notesMaster1.xml"/><Relationship Id="rId4" Type="http://schemas.openxmlformats.org/officeDocument/2006/relationships/hyperlink" Target="https://www.legislation.gov.uk/ukpga/Geo5/23-24/12" TargetMode="Externa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3" Type="http://schemas.openxmlformats.org/officeDocument/2006/relationships/hyperlink" Target="https://www.ons.gov.uk/peoplepopulationandcommunity/birthsdeathsandmarriages/lifeexpectancies/bulletins/nationallifetablesunitedkingdom/2016to2018" TargetMode="External"/><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3" Type="http://schemas.openxmlformats.org/officeDocument/2006/relationships/hyperlink" Target="https://www.ageuk.org.uk/globalassets/age-cymru/documents/information-guides-and-factsheets/fs78w.pdf" TargetMode="External"/><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3" Type="http://schemas.openxmlformats.org/officeDocument/2006/relationships/hyperlink" Target="https://www.ageuk.org.uk/Documents/EN-GB/For-professionals/Research/Financial_Abuse_Evidence_Review-Nov_2015.pdf?dtrk=true" TargetMode="External"/><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3" Type="http://schemas.openxmlformats.org/officeDocument/2006/relationships/hyperlink" Target="https://www.gov.uk/government/organisations/office-of-the-public-guardian/about" TargetMode="External"/><Relationship Id="rId2" Type="http://schemas.openxmlformats.org/officeDocument/2006/relationships/slide" Target="../slides/slide67.xml"/><Relationship Id="rId1" Type="http://schemas.openxmlformats.org/officeDocument/2006/relationships/notesMaster" Target="../notesMasters/notesMaster1.xml"/><Relationship Id="rId5" Type="http://schemas.openxmlformats.org/officeDocument/2006/relationships/hyperlink" Target="https://www.legislation.gov.uk/ukpga/2017/27/enacted" TargetMode="External"/><Relationship Id="rId4" Type="http://schemas.openxmlformats.org/officeDocument/2006/relationships/hyperlink" Target="https://www.legislation.gov.uk/ukpga/2005/9/contents" TargetMode="External"/></Relationships>
</file>

<file path=ppt/notesSlides/_rels/notesSlide21.xml.rels><?xml version="1.0" encoding="UTF-8" standalone="yes"?>
<Relationships xmlns="http://schemas.openxmlformats.org/package/2006/relationships"><Relationship Id="rId3" Type="http://schemas.openxmlformats.org/officeDocument/2006/relationships/hyperlink" Target="https://www.ucl.ac.uk/news/2017/jul/fear-crime-contagious-even-low-crime-communities" TargetMode="External"/><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librarysearch.uwtsd.ac.uk/discovery/search?vid=44WHELF_UWTSD:44WHELF_UWTSD_VU1&amp;tab=Everything&amp;search_scope=MyInst_and_CI&amp;lang=en&amp;displayMode=full&amp;bulkSize=10&amp;highlight=true&amp;dum=true&amp;query=any,contains,cite%20them%20right&amp;displayField=all</a:t>
            </a:r>
          </a:p>
        </p:txBody>
      </p:sp>
      <p:sp>
        <p:nvSpPr>
          <p:cNvPr id="4" name="Slide Number Placeholder 3"/>
          <p:cNvSpPr>
            <a:spLocks noGrp="1"/>
          </p:cNvSpPr>
          <p:nvPr>
            <p:ph type="sldNum" sz="quarter" idx="5"/>
          </p:nvPr>
        </p:nvSpPr>
        <p:spPr/>
        <p:txBody>
          <a:bodyPr/>
          <a:lstStyle/>
          <a:p>
            <a:fld id="{1821AD4F-4F0F-4A71-AF65-2582CC23EF52}" type="slidenum">
              <a:rPr lang="en-GB" smtClean="0"/>
              <a:t>6</a:t>
            </a:fld>
            <a:endParaRPr lang="en-GB"/>
          </a:p>
        </p:txBody>
      </p:sp>
    </p:spTree>
    <p:extLst>
      <p:ext uri="{BB962C8B-B14F-4D97-AF65-F5344CB8AC3E}">
        <p14:creationId xmlns:p14="http://schemas.microsoft.com/office/powerpoint/2010/main" val="207139249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7500" lnSpcReduction="20000"/>
          </a:bodyPr>
          <a:lstStyle/>
          <a:p>
            <a:r>
              <a:rPr lang="en-GB" dirty="0"/>
              <a:t>The Crown Prosecution Service (CPS) prosecutes criminal cases that have been investigated by the police and other investigative organisations in England and Wales. The CPS is independent, and we make our decisions independently of the police and government.</a:t>
            </a:r>
            <a:endParaRPr lang="en-US" dirty="0"/>
          </a:p>
          <a:p>
            <a:r>
              <a:rPr lang="en-GB" dirty="0"/>
              <a:t>Our duty is to make sure that the right person is prosecuted for the right offence, and to bring offenders to justice wherever possible.</a:t>
            </a:r>
            <a:endParaRPr lang="en-GB" dirty="0">
              <a:cs typeface="Calibri"/>
            </a:endParaRPr>
          </a:p>
          <a:p>
            <a:r>
              <a:rPr lang="en-GB" dirty="0"/>
              <a:t>The CPS:</a:t>
            </a:r>
            <a:endParaRPr lang="en-GB" dirty="0">
              <a:cs typeface="Calibri"/>
            </a:endParaRPr>
          </a:p>
          <a:p>
            <a:pPr marL="181103" indent="-181103">
              <a:buFont typeface="Arial"/>
              <a:buChar char="•"/>
            </a:pPr>
            <a:r>
              <a:rPr lang="en-GB" dirty="0"/>
              <a:t>decides which cases should be prosecuted; </a:t>
            </a:r>
            <a:endParaRPr lang="en-GB" dirty="0">
              <a:cs typeface="Calibri"/>
            </a:endParaRPr>
          </a:p>
          <a:p>
            <a:pPr marL="181103" indent="-181103">
              <a:buFont typeface="Arial"/>
              <a:buChar char="•"/>
            </a:pPr>
            <a:r>
              <a:rPr lang="en-GB" dirty="0"/>
              <a:t>determines the appropriate charges in more serious or complex cases, and advises the police during the early stages of investigations; </a:t>
            </a:r>
            <a:endParaRPr lang="en-GB" dirty="0">
              <a:cs typeface="Calibri"/>
            </a:endParaRPr>
          </a:p>
          <a:p>
            <a:pPr marL="181103" indent="-181103">
              <a:buFont typeface="Arial"/>
              <a:buChar char="•"/>
            </a:pPr>
            <a:r>
              <a:rPr lang="en-GB" dirty="0"/>
              <a:t>prepares cases and presents them at court; and </a:t>
            </a:r>
            <a:endParaRPr lang="en-GB" dirty="0">
              <a:cs typeface="Calibri"/>
            </a:endParaRPr>
          </a:p>
          <a:p>
            <a:pPr marL="181103" indent="-181103">
              <a:buFont typeface="Arial"/>
              <a:buChar char="•"/>
            </a:pPr>
            <a:r>
              <a:rPr lang="en-GB" dirty="0"/>
              <a:t>provides information, assistance and support to victims and prosecution witnesses. </a:t>
            </a:r>
            <a:endParaRPr lang="en-GB" dirty="0">
              <a:cs typeface="Calibri"/>
            </a:endParaRPr>
          </a:p>
          <a:p>
            <a:endParaRPr lang="en-GB" dirty="0"/>
          </a:p>
          <a:p>
            <a:r>
              <a:rPr lang="en-GB" dirty="0"/>
              <a:t>The National Probation Service was set up on 1 June 2014, along with 21 community rehabilitation companies (CRCs) that manage low and medium risk offenders. We work in partnership with the CRCs, with the courts, police and with private and voluntary sector partners in order to manage offenders safely and effectively.</a:t>
            </a:r>
            <a:endParaRPr lang="en-GB" dirty="0">
              <a:cs typeface="Calibri"/>
            </a:endParaRPr>
          </a:p>
          <a:p>
            <a:r>
              <a:rPr lang="en-GB" dirty="0"/>
              <a:t>We’re responsible for:</a:t>
            </a:r>
            <a:endParaRPr lang="en-GB" dirty="0">
              <a:cs typeface="Calibri"/>
            </a:endParaRPr>
          </a:p>
          <a:p>
            <a:pPr marL="181103" indent="-181103">
              <a:buFont typeface="Arial"/>
              <a:buChar char="•"/>
            </a:pPr>
            <a:r>
              <a:rPr lang="en-GB" dirty="0"/>
              <a:t>preparing pre-sentence reports for courts, to help them select the most appropriate sentence</a:t>
            </a:r>
            <a:endParaRPr lang="en-GB" dirty="0">
              <a:cs typeface="Calibri"/>
            </a:endParaRPr>
          </a:p>
          <a:p>
            <a:pPr marL="181103" indent="-181103">
              <a:buFont typeface="Arial"/>
              <a:buChar char="•"/>
            </a:pPr>
            <a:r>
              <a:rPr lang="en-GB" dirty="0"/>
              <a:t>managing approved premises for offenders with a residence requirement on their sentence</a:t>
            </a:r>
            <a:endParaRPr lang="en-GB" dirty="0">
              <a:cs typeface="Calibri"/>
            </a:endParaRPr>
          </a:p>
          <a:p>
            <a:pPr marL="181103" indent="-181103">
              <a:buFont typeface="Arial"/>
              <a:buChar char="•"/>
            </a:pPr>
            <a:r>
              <a:rPr lang="en-GB" dirty="0"/>
              <a:t>assessing offenders in prison to prepare them for release on licence to the community, when they will come under our supervision</a:t>
            </a:r>
            <a:endParaRPr lang="en-GB" dirty="0">
              <a:cs typeface="Calibri"/>
            </a:endParaRPr>
          </a:p>
          <a:p>
            <a:pPr marL="181103" indent="-181103">
              <a:buFont typeface="Arial"/>
              <a:buChar char="•"/>
            </a:pPr>
            <a:r>
              <a:rPr lang="en-GB" dirty="0"/>
              <a:t>helping all offenders serving sentences in the community to meet the requirements ordered by the courts</a:t>
            </a:r>
            <a:endParaRPr lang="en-GB" dirty="0">
              <a:cs typeface="Calibri"/>
            </a:endParaRPr>
          </a:p>
          <a:p>
            <a:pPr marL="181103" indent="-181103">
              <a:buFont typeface="Arial"/>
              <a:buChar char="•"/>
            </a:pPr>
            <a:r>
              <a:rPr lang="en-GB" dirty="0"/>
              <a:t>communicating with and prioritising the wellbeing of victims of serious sexual and violent offences, when the offender has received a prison sentence of 12 months or more, or is detained as a mental health patient</a:t>
            </a:r>
            <a:endParaRPr lang="en-GB" dirty="0">
              <a:cs typeface="Calibri"/>
            </a:endParaRPr>
          </a:p>
          <a:p>
            <a:r>
              <a:rPr lang="en-GB" dirty="0"/>
              <a:t>Our priorities</a:t>
            </a:r>
            <a:endParaRPr lang="en-GB" dirty="0">
              <a:cs typeface="Calibri"/>
            </a:endParaRPr>
          </a:p>
          <a:p>
            <a:r>
              <a:rPr lang="en-GB" dirty="0"/>
              <a:t>Our priority is to protect the public by the effective rehabilitation of high risk offenders, by tackling the causes of offending and enabling offenders to turn their lives around.</a:t>
            </a:r>
            <a:endParaRPr lang="en-GB" dirty="0">
              <a:cs typeface="Calibri"/>
            </a:endParaRPr>
          </a:p>
          <a:p>
            <a:endParaRPr lang="en-GB" dirty="0">
              <a:cs typeface="Calibri"/>
            </a:endParaRPr>
          </a:p>
        </p:txBody>
      </p:sp>
      <p:sp>
        <p:nvSpPr>
          <p:cNvPr id="4" name="Slide Number Placeholder 3"/>
          <p:cNvSpPr>
            <a:spLocks noGrp="1"/>
          </p:cNvSpPr>
          <p:nvPr>
            <p:ph type="sldNum" sz="quarter" idx="10"/>
          </p:nvPr>
        </p:nvSpPr>
        <p:spPr/>
        <p:txBody>
          <a:bodyPr/>
          <a:lstStyle/>
          <a:p>
            <a:fld id="{0B567636-85B6-4AF6-A680-E36E5590A85C}" type="slidenum">
              <a:rPr lang="en-GB" smtClean="0"/>
              <a:pPr/>
              <a:t>15</a:t>
            </a:fld>
            <a:endParaRPr lang="en-GB"/>
          </a:p>
        </p:txBody>
      </p:sp>
    </p:spTree>
    <p:extLst>
      <p:ext uri="{BB962C8B-B14F-4D97-AF65-F5344CB8AC3E}">
        <p14:creationId xmlns:p14="http://schemas.microsoft.com/office/powerpoint/2010/main" val="656394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Many of us that fear vulnerability because somewhere in our lives, we’ve been hurt before. Weather it be a heart break, a rejection or a criticism. It made us aware of ourselves and we consciously avoid the possibility of being vulnerable again by dodging situations that could cause us the same pain, embarrassment or sense of rejection again.</a:t>
            </a:r>
          </a:p>
        </p:txBody>
      </p:sp>
      <p:sp>
        <p:nvSpPr>
          <p:cNvPr id="4" name="Slide Number Placeholder 3"/>
          <p:cNvSpPr>
            <a:spLocks noGrp="1"/>
          </p:cNvSpPr>
          <p:nvPr>
            <p:ph type="sldNum" sz="quarter" idx="5"/>
          </p:nvPr>
        </p:nvSpPr>
        <p:spPr/>
        <p:txBody>
          <a:bodyPr/>
          <a:lstStyle/>
          <a:p>
            <a:fld id="{0B567636-85B6-4AF6-A680-E36E5590A85C}" type="slidenum">
              <a:rPr lang="en-GB" smtClean="0"/>
              <a:pPr/>
              <a:t>19</a:t>
            </a:fld>
            <a:endParaRPr lang="en-GB" dirty="0"/>
          </a:p>
        </p:txBody>
      </p:sp>
    </p:spTree>
    <p:extLst>
      <p:ext uri="{BB962C8B-B14F-4D97-AF65-F5344CB8AC3E}">
        <p14:creationId xmlns:p14="http://schemas.microsoft.com/office/powerpoint/2010/main" val="214472658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atermark.silverchair.com/400414.pdf?token=AQECAHi208BE49Ooan9kkhW_Ercy7Dm3ZL_9Cf3qfKAc485ysgAAAlgwggJUBgkqhkiG9w0BBwagggJFMIICQQIBADCCAjoGCSqGSIb3DQEHATAeBglghkgBZQMEAS4wEQQMCqt92hHi2vwxsLBXAgEQgIICC6vxtXxSi-RF7BJ_t5k7zXCSZ29R8kZu1qYpKHECQzK1OtTl91AF6A2N2jSMySuP-y_h-hDvXSlS0B0pnq2_uG46N4dlZixPeAzm4fD4iroJMXaetAfaR4nsUIi6o3QUze6hnuS5NVsq2ghIw2MWm1GD0ENqObFldcaKUdpxWVbpYJxCVwLAoiHKIoaC110-pl4FkxS8_kyQY0iXDBnqo7yOq5t4WyC3mbsGPnReqBhDm-Trv44R1zh7YpSVNXR8eGVa9HxhxZ1TImxF40UvV8KRS6EDMDqb4S5X0pzhdlSBwFLz1-oYeoniKj7sDTme2fnLKuDrpze1Bw2C60DHxtghUMSpt1whJ7D_GCkmqEeMUBEIbr16SsMorjAtdryDGXs1lI6dLbl8WbwuNG3MIzfuABR5XN0UeOb6JhRG-erHXSmoSEWd8uCxvMdKkhlztTpcOmZFFSqUk41gXoi095xg4UWhE_kRhVVLftz1eagILuDZ2hYNbokeTzy5fNDeigxIXfNWtcQjyYa4w4i876xyO0C1cJNmApSKsH-gjLe1ltqEetPTvlAUKF_8D9CErynhZ-qIIB3oSuoyhECb3EBLi0XP2d2Qim3KJc6lneGJv5b9mLhfQtcH22DpPLE9NFIbOvMOw68Y2TMmxAIt_JfZyYzRRRbzX_uCebhD17EbKDOKiW1JGXDEAaY</a:t>
            </a:r>
          </a:p>
        </p:txBody>
      </p:sp>
      <p:sp>
        <p:nvSpPr>
          <p:cNvPr id="4" name="Slide Number Placeholder 3"/>
          <p:cNvSpPr>
            <a:spLocks noGrp="1"/>
          </p:cNvSpPr>
          <p:nvPr>
            <p:ph type="sldNum" sz="quarter" idx="5"/>
          </p:nvPr>
        </p:nvSpPr>
        <p:spPr/>
        <p:txBody>
          <a:bodyPr/>
          <a:lstStyle/>
          <a:p>
            <a:fld id="{0B567636-85B6-4AF6-A680-E36E5590A85C}" type="slidenum">
              <a:rPr lang="en-GB" smtClean="0"/>
              <a:pPr/>
              <a:t>20</a:t>
            </a:fld>
            <a:endParaRPr lang="en-GB" dirty="0"/>
          </a:p>
        </p:txBody>
      </p:sp>
    </p:spTree>
    <p:extLst>
      <p:ext uri="{BB962C8B-B14F-4D97-AF65-F5344CB8AC3E}">
        <p14:creationId xmlns:p14="http://schemas.microsoft.com/office/powerpoint/2010/main" val="245658678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Gwyneth Paltrow, Jennifer Lawerance, Uma Thurman, Angelina Joley </a:t>
            </a:r>
          </a:p>
          <a:p>
            <a:r>
              <a:rPr lang="en-US" dirty="0">
                <a:cs typeface="Calibri"/>
              </a:rPr>
              <a:t>First used in 2027 but then 2017 after the Weinstein case. </a:t>
            </a:r>
          </a:p>
        </p:txBody>
      </p:sp>
      <p:sp>
        <p:nvSpPr>
          <p:cNvPr id="4" name="Slide Number Placeholder 3"/>
          <p:cNvSpPr>
            <a:spLocks noGrp="1"/>
          </p:cNvSpPr>
          <p:nvPr>
            <p:ph type="sldNum" sz="quarter" idx="5"/>
          </p:nvPr>
        </p:nvSpPr>
        <p:spPr/>
        <p:txBody>
          <a:bodyPr/>
          <a:lstStyle/>
          <a:p>
            <a:fld id="{1821AD4F-4F0F-4A71-AF65-2582CC23EF52}" type="slidenum">
              <a:rPr lang="en-GB" smtClean="0"/>
              <a:t>24</a:t>
            </a:fld>
            <a:endParaRPr lang="en-GB"/>
          </a:p>
        </p:txBody>
      </p:sp>
    </p:spTree>
    <p:extLst>
      <p:ext uri="{BB962C8B-B14F-4D97-AF65-F5344CB8AC3E}">
        <p14:creationId xmlns:p14="http://schemas.microsoft.com/office/powerpoint/2010/main" val="92370849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https://www.issuesonline.co.uk/articles/a-brief-history-of-child-protection-legislation-in-the-uk-5899</a:t>
            </a:r>
            <a:endParaRPr lang="en-US" dirty="0"/>
          </a:p>
          <a:p>
            <a:endParaRPr lang="en-US" dirty="0">
              <a:cs typeface="Calibri"/>
            </a:endParaRPr>
          </a:p>
          <a:p>
            <a:r>
              <a:rPr lang="en-US" dirty="0">
                <a:hlinkClick r:id="rId4"/>
              </a:rPr>
              <a:t>https://www.legislation.gov.uk/ukpga/Geo5/23-24/12</a:t>
            </a:r>
            <a:endParaRPr lang="en-US" dirty="0">
              <a:cs typeface="Calibri" panose="020F0502020204030204"/>
              <a:hlinkClick r:id="rId4"/>
            </a:endParaRPr>
          </a:p>
          <a:p>
            <a:endParaRPr lang="en-US" dirty="0">
              <a:cs typeface="Calibri" panose="020F0502020204030204"/>
            </a:endParaRPr>
          </a:p>
          <a:p>
            <a:endParaRPr lang="en-US" dirty="0">
              <a:cs typeface="Calibri" panose="020F0502020204030204"/>
            </a:endParaRPr>
          </a:p>
        </p:txBody>
      </p:sp>
      <p:sp>
        <p:nvSpPr>
          <p:cNvPr id="4" name="Slide Number Placeholder 3"/>
          <p:cNvSpPr>
            <a:spLocks noGrp="1"/>
          </p:cNvSpPr>
          <p:nvPr>
            <p:ph type="sldNum" sz="quarter" idx="5"/>
          </p:nvPr>
        </p:nvSpPr>
        <p:spPr/>
        <p:txBody>
          <a:bodyPr/>
          <a:lstStyle/>
          <a:p>
            <a:fld id="{1821AD4F-4F0F-4A71-AF65-2582CC23EF52}" type="slidenum">
              <a:rPr lang="en-GB" smtClean="0"/>
              <a:t>29</a:t>
            </a:fld>
            <a:endParaRPr lang="en-GB"/>
          </a:p>
        </p:txBody>
      </p:sp>
    </p:spTree>
    <p:extLst>
      <p:ext uri="{BB962C8B-B14F-4D97-AF65-F5344CB8AC3E}">
        <p14:creationId xmlns:p14="http://schemas.microsoft.com/office/powerpoint/2010/main" val="82749424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Anyone who misuses drugs or alcohol can be considered to be in vulnerable circumstances. However, some population groups are subject to high risks. Their circumstances can hinder recovery and increase inequality. People using substance misuse services may need extra support temporarily or long-term either because of their personal circumstances, the health conditions they have, or other needs and complexities. Some people are particularly vulnerable to complications during detoxification and withdrawal.</a:t>
            </a:r>
          </a:p>
        </p:txBody>
      </p:sp>
      <p:sp>
        <p:nvSpPr>
          <p:cNvPr id="4" name="Slide Number Placeholder 3"/>
          <p:cNvSpPr>
            <a:spLocks noGrp="1"/>
          </p:cNvSpPr>
          <p:nvPr>
            <p:ph type="sldNum" sz="quarter" idx="5"/>
          </p:nvPr>
        </p:nvSpPr>
        <p:spPr/>
        <p:txBody>
          <a:bodyPr/>
          <a:lstStyle/>
          <a:p>
            <a:fld id="{1821AD4F-4F0F-4A71-AF65-2582CC23EF52}" type="slidenum">
              <a:rPr lang="en-GB" smtClean="0"/>
              <a:t>31</a:t>
            </a:fld>
            <a:endParaRPr lang="en-GB"/>
          </a:p>
        </p:txBody>
      </p:sp>
    </p:spTree>
    <p:extLst>
      <p:ext uri="{BB962C8B-B14F-4D97-AF65-F5344CB8AC3E}">
        <p14:creationId xmlns:p14="http://schemas.microsoft.com/office/powerpoint/2010/main" val="103039431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https://gov.wales/review-evidence-socio-economic-disadvantage-and-inequalities-outcome-summary-html</a:t>
            </a:r>
          </a:p>
        </p:txBody>
      </p:sp>
      <p:sp>
        <p:nvSpPr>
          <p:cNvPr id="4" name="Slide Number Placeholder 3"/>
          <p:cNvSpPr>
            <a:spLocks noGrp="1"/>
          </p:cNvSpPr>
          <p:nvPr>
            <p:ph type="sldNum" sz="quarter" idx="5"/>
          </p:nvPr>
        </p:nvSpPr>
        <p:spPr/>
        <p:txBody>
          <a:bodyPr/>
          <a:lstStyle/>
          <a:p>
            <a:fld id="{1821AD4F-4F0F-4A71-AF65-2582CC23EF52}" type="slidenum">
              <a:rPr lang="en-GB" smtClean="0"/>
              <a:t>33</a:t>
            </a:fld>
            <a:endParaRPr lang="en-GB"/>
          </a:p>
        </p:txBody>
      </p:sp>
    </p:spTree>
    <p:extLst>
      <p:ext uri="{BB962C8B-B14F-4D97-AF65-F5344CB8AC3E}">
        <p14:creationId xmlns:p14="http://schemas.microsoft.com/office/powerpoint/2010/main" val="156015007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Definition taken from “In Safe Hands”, Welsh Assembly Guidance (2000) as seen in Wales Interim Policy and Procedures for the protection of Vulnerable Adults from abuse. Found on </a:t>
            </a:r>
            <a:r>
              <a:rPr lang="en-US" dirty="0" err="1"/>
              <a:t>socialcare.wales</a:t>
            </a:r>
            <a:endParaRPr lang="en-US" dirty="0" err="1">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1821AD4F-4F0F-4A71-AF65-2582CC23EF52}" type="slidenum">
              <a:rPr lang="en-GB" smtClean="0"/>
              <a:t>39</a:t>
            </a:fld>
            <a:endParaRPr lang="en-GB"/>
          </a:p>
        </p:txBody>
      </p:sp>
    </p:spTree>
    <p:extLst>
      <p:ext uri="{BB962C8B-B14F-4D97-AF65-F5344CB8AC3E}">
        <p14:creationId xmlns:p14="http://schemas.microsoft.com/office/powerpoint/2010/main" val="58017103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National society for the protection of cruelty to children</a:t>
            </a:r>
          </a:p>
        </p:txBody>
      </p:sp>
      <p:sp>
        <p:nvSpPr>
          <p:cNvPr id="4" name="Slide Number Placeholder 3"/>
          <p:cNvSpPr>
            <a:spLocks noGrp="1"/>
          </p:cNvSpPr>
          <p:nvPr>
            <p:ph type="sldNum" sz="quarter" idx="5"/>
          </p:nvPr>
        </p:nvSpPr>
        <p:spPr/>
        <p:txBody>
          <a:bodyPr/>
          <a:lstStyle/>
          <a:p>
            <a:fld id="{0B567636-85B6-4AF6-A680-E36E5590A85C}" type="slidenum">
              <a:rPr lang="en-GB" smtClean="0"/>
              <a:pPr/>
              <a:t>40</a:t>
            </a:fld>
            <a:endParaRPr lang="en-GB"/>
          </a:p>
        </p:txBody>
      </p:sp>
    </p:spTree>
    <p:extLst>
      <p:ext uri="{BB962C8B-B14F-4D97-AF65-F5344CB8AC3E}">
        <p14:creationId xmlns:p14="http://schemas.microsoft.com/office/powerpoint/2010/main" val="376625997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Power of Attorney.</a:t>
            </a:r>
          </a:p>
          <a:p>
            <a:endParaRPr lang="en-GB" dirty="0"/>
          </a:p>
        </p:txBody>
      </p:sp>
      <p:sp>
        <p:nvSpPr>
          <p:cNvPr id="4" name="Slide Number Placeholder 3"/>
          <p:cNvSpPr>
            <a:spLocks noGrp="1"/>
          </p:cNvSpPr>
          <p:nvPr>
            <p:ph type="sldNum" sz="quarter" idx="10"/>
          </p:nvPr>
        </p:nvSpPr>
        <p:spPr/>
        <p:txBody>
          <a:bodyPr/>
          <a:lstStyle/>
          <a:p>
            <a:fld id="{0B567636-85B6-4AF6-A680-E36E5590A85C}" type="slidenum">
              <a:rPr lang="en-GB" smtClean="0"/>
              <a:pPr/>
              <a:t>43</a:t>
            </a:fld>
            <a:endParaRPr lang="en-GB" dirty="0"/>
          </a:p>
        </p:txBody>
      </p:sp>
    </p:spTree>
    <p:extLst>
      <p:ext uri="{BB962C8B-B14F-4D97-AF65-F5344CB8AC3E}">
        <p14:creationId xmlns:p14="http://schemas.microsoft.com/office/powerpoint/2010/main" val="239862379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B567636-85B6-4AF6-A680-E36E5590A85C}" type="slidenum">
              <a:rPr lang="en-GB" smtClean="0"/>
              <a:pPr/>
              <a:t>45</a:t>
            </a:fld>
            <a:endParaRPr lang="en-GB"/>
          </a:p>
        </p:txBody>
      </p:sp>
    </p:spTree>
    <p:extLst>
      <p:ext uri="{BB962C8B-B14F-4D97-AF65-F5344CB8AC3E}">
        <p14:creationId xmlns:p14="http://schemas.microsoft.com/office/powerpoint/2010/main" val="211154984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https://www.ncbi.nlm.nih.gov/pmc/articles/PMC6382270/</a:t>
            </a:r>
          </a:p>
        </p:txBody>
      </p:sp>
      <p:sp>
        <p:nvSpPr>
          <p:cNvPr id="4" name="Slide Number Placeholder 3"/>
          <p:cNvSpPr>
            <a:spLocks noGrp="1"/>
          </p:cNvSpPr>
          <p:nvPr>
            <p:ph type="sldNum" sz="quarter" idx="5"/>
          </p:nvPr>
        </p:nvSpPr>
        <p:spPr/>
        <p:txBody>
          <a:bodyPr/>
          <a:lstStyle/>
          <a:p>
            <a:fld id="{1821AD4F-4F0F-4A71-AF65-2582CC23EF52}" type="slidenum">
              <a:rPr lang="en-GB" smtClean="0"/>
              <a:t>47</a:t>
            </a:fld>
            <a:endParaRPr lang="en-GB"/>
          </a:p>
        </p:txBody>
      </p:sp>
    </p:spTree>
    <p:extLst>
      <p:ext uri="{BB962C8B-B14F-4D97-AF65-F5344CB8AC3E}">
        <p14:creationId xmlns:p14="http://schemas.microsoft.com/office/powerpoint/2010/main" val="285974766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7394B"/>
                </a:solidFill>
                <a:effectLst/>
                <a:latin typeface="canada-type-gibson"/>
              </a:rPr>
              <a:t>The Act provides the legal framework for improving the well-being of people who need care and support, and carers who need support, and for transforming social services in Wales.</a:t>
            </a:r>
          </a:p>
          <a:p>
            <a:pPr algn="l"/>
            <a:r>
              <a:rPr lang="en-GB" b="1" i="0" dirty="0">
                <a:solidFill>
                  <a:srgbClr val="37394B"/>
                </a:solidFill>
                <a:effectLst/>
                <a:latin typeface="canada-type-gibson"/>
              </a:rPr>
              <a:t>Voice and control</a:t>
            </a:r>
            <a:r>
              <a:rPr lang="en-GB" b="0" i="0" dirty="0">
                <a:solidFill>
                  <a:srgbClr val="37394B"/>
                </a:solidFill>
                <a:effectLst/>
                <a:latin typeface="canada-type-gibson"/>
              </a:rPr>
              <a:t> – putting the individual and their needs, at the centre of their care, and giving them a voice in, and control over reaching the outcomes that help them achieve well-being.</a:t>
            </a:r>
          </a:p>
          <a:p>
            <a:pPr algn="l"/>
            <a:r>
              <a:rPr lang="en-GB" b="1" i="0" dirty="0">
                <a:solidFill>
                  <a:srgbClr val="37394B"/>
                </a:solidFill>
                <a:effectLst/>
                <a:latin typeface="canada-type-gibson"/>
              </a:rPr>
              <a:t>Prevention and early intervention</a:t>
            </a:r>
            <a:r>
              <a:rPr lang="en-GB" b="0" i="0" dirty="0">
                <a:solidFill>
                  <a:srgbClr val="37394B"/>
                </a:solidFill>
                <a:effectLst/>
                <a:latin typeface="canada-type-gibson"/>
              </a:rPr>
              <a:t> – increasing preventative services within the community to minimise the escalation of critical need.</a:t>
            </a:r>
          </a:p>
          <a:p>
            <a:pPr algn="l"/>
            <a:r>
              <a:rPr lang="en-GB" b="1" i="0" dirty="0">
                <a:solidFill>
                  <a:srgbClr val="37394B"/>
                </a:solidFill>
                <a:effectLst/>
                <a:latin typeface="canada-type-gibson"/>
              </a:rPr>
              <a:t>Well-being</a:t>
            </a:r>
            <a:r>
              <a:rPr lang="en-GB" b="0" i="0" dirty="0">
                <a:solidFill>
                  <a:srgbClr val="37394B"/>
                </a:solidFill>
                <a:effectLst/>
                <a:latin typeface="canada-type-gibson"/>
              </a:rPr>
              <a:t> – supporting people to achieve their own well-being and measuring the success of care and support.</a:t>
            </a:r>
          </a:p>
          <a:p>
            <a:pPr algn="l"/>
            <a:r>
              <a:rPr lang="en-GB" b="1" i="0" dirty="0">
                <a:solidFill>
                  <a:srgbClr val="37394B"/>
                </a:solidFill>
                <a:effectLst/>
                <a:latin typeface="canada-type-gibson"/>
              </a:rPr>
              <a:t>Co-production</a:t>
            </a:r>
            <a:r>
              <a:rPr lang="en-GB" b="0" i="0" dirty="0">
                <a:solidFill>
                  <a:srgbClr val="37394B"/>
                </a:solidFill>
                <a:effectLst/>
                <a:latin typeface="canada-type-gibson"/>
              </a:rPr>
              <a:t> – encouraging individuals to become more involved in the design and delivery of services.</a:t>
            </a:r>
          </a:p>
          <a:p>
            <a:endParaRPr lang="en-GB" b="0" i="0" dirty="0">
              <a:solidFill>
                <a:srgbClr val="37394B"/>
              </a:solidFill>
              <a:effectLst/>
              <a:latin typeface="canada-type-gibson"/>
            </a:endParaRPr>
          </a:p>
          <a:p>
            <a:r>
              <a:rPr lang="en-GB" dirty="0"/>
              <a:t>https://www.legislation.gov.uk/anaw/2014/4/pdfs/anaw_20140004_en.pdf</a:t>
            </a:r>
          </a:p>
        </p:txBody>
      </p:sp>
      <p:sp>
        <p:nvSpPr>
          <p:cNvPr id="4" name="Slide Number Placeholder 3"/>
          <p:cNvSpPr>
            <a:spLocks noGrp="1"/>
          </p:cNvSpPr>
          <p:nvPr>
            <p:ph type="sldNum" sz="quarter" idx="5"/>
          </p:nvPr>
        </p:nvSpPr>
        <p:spPr/>
        <p:txBody>
          <a:bodyPr/>
          <a:lstStyle/>
          <a:p>
            <a:fld id="{1821AD4F-4F0F-4A71-AF65-2582CC23EF52}" type="slidenum">
              <a:rPr lang="en-GB" smtClean="0"/>
              <a:t>48</a:t>
            </a:fld>
            <a:endParaRPr lang="en-GB"/>
          </a:p>
        </p:txBody>
      </p:sp>
    </p:spTree>
    <p:extLst>
      <p:ext uri="{BB962C8B-B14F-4D97-AF65-F5344CB8AC3E}">
        <p14:creationId xmlns:p14="http://schemas.microsoft.com/office/powerpoint/2010/main" val="321517136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nSpc>
                <a:spcPct val="90000"/>
              </a:lnSpc>
              <a:spcBef>
                <a:spcPts val="1000"/>
              </a:spcBef>
              <a:buFont typeface="Arial"/>
              <a:buChar char="•"/>
            </a:pPr>
            <a:r>
              <a:rPr lang="en-US" dirty="0"/>
              <a:t>Relevant partners include local authorities, probation services, NHS Trusts, the sectary of state,  Welsh Ministers and police. </a:t>
            </a:r>
          </a:p>
          <a:p>
            <a:pPr marL="285750" indent="-285750">
              <a:lnSpc>
                <a:spcPct val="90000"/>
              </a:lnSpc>
              <a:spcBef>
                <a:spcPts val="1000"/>
              </a:spcBef>
              <a:buFont typeface="Arial"/>
              <a:buChar char="•"/>
            </a:pPr>
            <a:r>
              <a:rPr lang="en-US" dirty="0"/>
              <a:t>Serving Police officers have a duty to report to any or suspected incident involving any adults at risk regardless of where they work or their role.  The duty is to report to the local authority of that area.  </a:t>
            </a:r>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1821AD4F-4F0F-4A71-AF65-2582CC23EF52}" type="slidenum">
              <a:rPr lang="en-GB" smtClean="0"/>
              <a:t>49</a:t>
            </a:fld>
            <a:endParaRPr lang="en-GB"/>
          </a:p>
        </p:txBody>
      </p:sp>
    </p:spTree>
    <p:extLst>
      <p:ext uri="{BB962C8B-B14F-4D97-AF65-F5344CB8AC3E}">
        <p14:creationId xmlns:p14="http://schemas.microsoft.com/office/powerpoint/2010/main" val="393802684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hlinkClick r:id="rId3"/>
              </a:rPr>
              <a:t>https://www.ons.gov.uk/peoplepopulationandcommunity/birthsdeathsandmarriages/lifeexpectancies/bulletins/nationallifetablesunitedkingdom/2016to2018</a:t>
            </a:r>
            <a:endParaRPr lang="en-GB" dirty="0"/>
          </a:p>
        </p:txBody>
      </p:sp>
      <p:sp>
        <p:nvSpPr>
          <p:cNvPr id="4" name="Slide Number Placeholder 3"/>
          <p:cNvSpPr>
            <a:spLocks noGrp="1"/>
          </p:cNvSpPr>
          <p:nvPr>
            <p:ph type="sldNum" sz="quarter" idx="5"/>
          </p:nvPr>
        </p:nvSpPr>
        <p:spPr/>
        <p:txBody>
          <a:bodyPr/>
          <a:lstStyle/>
          <a:p>
            <a:fld id="{39589E75-4883-4FF5-8951-A7722E2939F4}" type="slidenum">
              <a:rPr lang="en-GB" smtClean="0"/>
              <a:t>60</a:t>
            </a:fld>
            <a:endParaRPr lang="en-GB"/>
          </a:p>
        </p:txBody>
      </p:sp>
    </p:spTree>
    <p:extLst>
      <p:ext uri="{BB962C8B-B14F-4D97-AF65-F5344CB8AC3E}">
        <p14:creationId xmlns:p14="http://schemas.microsoft.com/office/powerpoint/2010/main" val="323686972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https://www.tandfonline.com/doi/abs/10.1300/J083v46n03_13?journalCode=wger20</a:t>
            </a:r>
          </a:p>
        </p:txBody>
      </p:sp>
      <p:sp>
        <p:nvSpPr>
          <p:cNvPr id="4" name="Slide Number Placeholder 3"/>
          <p:cNvSpPr>
            <a:spLocks noGrp="1"/>
          </p:cNvSpPr>
          <p:nvPr>
            <p:ph type="sldNum" sz="quarter" idx="5"/>
          </p:nvPr>
        </p:nvSpPr>
        <p:spPr/>
        <p:txBody>
          <a:bodyPr/>
          <a:lstStyle/>
          <a:p>
            <a:fld id="{1821AD4F-4F0F-4A71-AF65-2582CC23EF52}" type="slidenum">
              <a:rPr lang="en-GB" smtClean="0"/>
              <a:t>61</a:t>
            </a:fld>
            <a:endParaRPr lang="en-GB"/>
          </a:p>
        </p:txBody>
      </p:sp>
    </p:spTree>
    <p:extLst>
      <p:ext uri="{BB962C8B-B14F-4D97-AF65-F5344CB8AC3E}">
        <p14:creationId xmlns:p14="http://schemas.microsoft.com/office/powerpoint/2010/main" val="283621693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t>https://www.ageuk.org.uk/latest-press/articles/2020/04/280000-people-aged-60-to-74-experienced-domestic-abuse/</a:t>
            </a:r>
            <a:endParaRPr lang="en-US" dirty="0">
              <a:ea typeface="+mn-ea"/>
              <a:cs typeface="+mn-cs"/>
            </a:endParaRPr>
          </a:p>
          <a:p>
            <a:r>
              <a:rPr lang="en-GB" dirty="0">
                <a:hlinkClick r:id="rId3"/>
              </a:rPr>
              <a:t>https://www.ageuk.org.uk/globalassets/age-cymru/documents/information-guides-and-factsheets/fs78w.pdf</a:t>
            </a:r>
            <a:endParaRPr lang="en-GB" dirty="0">
              <a:ea typeface="Calibri"/>
              <a:cs typeface="Calibri"/>
              <a:hlinkClick r:id="rId3"/>
            </a:endParaRPr>
          </a:p>
          <a:p>
            <a:r>
              <a:rPr lang="en-GB" dirty="0"/>
              <a:t>https://statswales.gov.wales/Catalogue/Health-and-Social-Care/Social-Services/Adult-Services/Adult-Safeguarding/adultssuspectedofbeingatrisk-by-localauthority-measure</a:t>
            </a:r>
            <a:endParaRPr lang="en-GB" dirty="0">
              <a:ea typeface="Calibri"/>
              <a:cs typeface="Calibri"/>
            </a:endParaRPr>
          </a:p>
        </p:txBody>
      </p:sp>
      <p:sp>
        <p:nvSpPr>
          <p:cNvPr id="4" name="Slide Number Placeholder 3"/>
          <p:cNvSpPr>
            <a:spLocks noGrp="1"/>
          </p:cNvSpPr>
          <p:nvPr>
            <p:ph type="sldNum" sz="quarter" idx="5"/>
          </p:nvPr>
        </p:nvSpPr>
        <p:spPr/>
        <p:txBody>
          <a:bodyPr/>
          <a:lstStyle/>
          <a:p>
            <a:fld id="{39589E75-4883-4FF5-8951-A7722E2939F4}" type="slidenum">
              <a:rPr lang="en-GB" smtClean="0"/>
              <a:t>63</a:t>
            </a:fld>
            <a:endParaRPr lang="en-GB"/>
          </a:p>
        </p:txBody>
      </p:sp>
    </p:spTree>
    <p:extLst>
      <p:ext uri="{BB962C8B-B14F-4D97-AF65-F5344CB8AC3E}">
        <p14:creationId xmlns:p14="http://schemas.microsoft.com/office/powerpoint/2010/main" val="130743474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hlinkClick r:id="rId3"/>
              </a:rPr>
              <a:t>https://www.ageuk.org.uk/Documents/EN-GB/For-professionals/Research/Financial_Abuse_Evidence_Review-Nov_2015.pdf?dtrk=true</a:t>
            </a:r>
            <a:endParaRPr lang="en-GB" dirty="0"/>
          </a:p>
        </p:txBody>
      </p:sp>
      <p:sp>
        <p:nvSpPr>
          <p:cNvPr id="4" name="Slide Number Placeholder 3"/>
          <p:cNvSpPr>
            <a:spLocks noGrp="1"/>
          </p:cNvSpPr>
          <p:nvPr>
            <p:ph type="sldNum" sz="quarter" idx="5"/>
          </p:nvPr>
        </p:nvSpPr>
        <p:spPr/>
        <p:txBody>
          <a:bodyPr/>
          <a:lstStyle/>
          <a:p>
            <a:fld id="{39589E75-4883-4FF5-8951-A7722E2939F4}" type="slidenum">
              <a:rPr lang="en-GB" smtClean="0"/>
              <a:t>64</a:t>
            </a:fld>
            <a:endParaRPr lang="en-GB"/>
          </a:p>
        </p:txBody>
      </p:sp>
    </p:spTree>
    <p:extLst>
      <p:ext uri="{BB962C8B-B14F-4D97-AF65-F5344CB8AC3E}">
        <p14:creationId xmlns:p14="http://schemas.microsoft.com/office/powerpoint/2010/main" val="86250623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hlinkClick r:id="rId3"/>
              </a:rPr>
              <a:t>https://www.gov.uk/government/organisations/office-of-the-public-guardian/about</a:t>
            </a:r>
            <a:endParaRPr lang="en-GB" dirty="0"/>
          </a:p>
          <a:p>
            <a:r>
              <a:rPr lang="en-GB" dirty="0">
                <a:hlinkClick r:id="rId4"/>
              </a:rPr>
              <a:t>https://www.legislation.gov.uk/ukpga/2005/9/contents</a:t>
            </a:r>
            <a:endParaRPr lang="en-GB" dirty="0"/>
          </a:p>
          <a:p>
            <a:r>
              <a:rPr lang="en-GB" dirty="0">
                <a:hlinkClick r:id="rId5"/>
              </a:rPr>
              <a:t>https://www.legislation.gov.uk/ukpga/2017/27/enacted</a:t>
            </a:r>
          </a:p>
          <a:p>
            <a:endParaRPr lang="en-GB" dirty="0">
              <a:cs typeface="Calibri" panose="020F0502020204030204"/>
            </a:endParaRPr>
          </a:p>
          <a:p>
            <a:r>
              <a:rPr lang="en-GB" dirty="0"/>
              <a:t>The Office of the Public Guardian in England and Wales is a government body that, within the framework of the Mental Capacity Act 2005, polices the activities of deputies, attorneys and guardians who act to protect the financial affairs of people who lack the mental capacity for making decisions about such things</a:t>
            </a:r>
            <a:endParaRPr lang="en-GB" dirty="0">
              <a:cs typeface="Calibri" panose="020F0502020204030204"/>
            </a:endParaRPr>
          </a:p>
        </p:txBody>
      </p:sp>
      <p:sp>
        <p:nvSpPr>
          <p:cNvPr id="4" name="Slide Number Placeholder 3"/>
          <p:cNvSpPr>
            <a:spLocks noGrp="1"/>
          </p:cNvSpPr>
          <p:nvPr>
            <p:ph type="sldNum" sz="quarter" idx="5"/>
          </p:nvPr>
        </p:nvSpPr>
        <p:spPr/>
        <p:txBody>
          <a:bodyPr/>
          <a:lstStyle/>
          <a:p>
            <a:fld id="{39589E75-4883-4FF5-8951-A7722E2939F4}" type="slidenum">
              <a:rPr lang="en-GB" smtClean="0"/>
              <a:t>67</a:t>
            </a:fld>
            <a:endParaRPr lang="en-GB"/>
          </a:p>
        </p:txBody>
      </p:sp>
    </p:spTree>
    <p:extLst>
      <p:ext uri="{BB962C8B-B14F-4D97-AF65-F5344CB8AC3E}">
        <p14:creationId xmlns:p14="http://schemas.microsoft.com/office/powerpoint/2010/main" val="357063633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https://www.ucl.ac.uk/news/2017/jul/fear-crime-contagious-even-low-crime-communities</a:t>
            </a:r>
            <a:endParaRPr lang="en-US" dirty="0"/>
          </a:p>
          <a:p>
            <a:r>
              <a:rPr lang="en-US" dirty="0"/>
              <a:t>https://www.ethnicity-facts-figures.service.gov.uk/crime-justice-and-the-law/crime-and-reoffending/fear-of-crime/latest</a:t>
            </a:r>
            <a:endParaRPr lang="en-US" dirty="0">
              <a:cs typeface="Calibri" panose="020F0502020204030204"/>
            </a:endParaRPr>
          </a:p>
        </p:txBody>
      </p:sp>
      <p:sp>
        <p:nvSpPr>
          <p:cNvPr id="4" name="Slide Number Placeholder 3"/>
          <p:cNvSpPr>
            <a:spLocks noGrp="1"/>
          </p:cNvSpPr>
          <p:nvPr>
            <p:ph type="sldNum" sz="quarter" idx="5"/>
          </p:nvPr>
        </p:nvSpPr>
        <p:spPr/>
        <p:txBody>
          <a:bodyPr/>
          <a:lstStyle/>
          <a:p>
            <a:fld id="{1821AD4F-4F0F-4A71-AF65-2582CC23EF52}" type="slidenum">
              <a:rPr lang="en-GB" smtClean="0"/>
              <a:t>70</a:t>
            </a:fld>
            <a:endParaRPr lang="en-GB"/>
          </a:p>
        </p:txBody>
      </p:sp>
    </p:spTree>
    <p:extLst>
      <p:ext uri="{BB962C8B-B14F-4D97-AF65-F5344CB8AC3E}">
        <p14:creationId xmlns:p14="http://schemas.microsoft.com/office/powerpoint/2010/main" val="247256860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B567636-85B6-4AF6-A680-E36E5590A85C}" type="slidenum">
              <a:rPr lang="en-GB" smtClean="0"/>
              <a:pPr/>
              <a:t>73</a:t>
            </a:fld>
            <a:endParaRPr lang="en-GB"/>
          </a:p>
        </p:txBody>
      </p:sp>
    </p:spTree>
    <p:extLst>
      <p:ext uri="{BB962C8B-B14F-4D97-AF65-F5344CB8AC3E}">
        <p14:creationId xmlns:p14="http://schemas.microsoft.com/office/powerpoint/2010/main" val="315558483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B567636-85B6-4AF6-A680-E36E5590A85C}" type="slidenum">
              <a:rPr lang="en-GB" smtClean="0"/>
              <a:pPr/>
              <a:t>78</a:t>
            </a:fld>
            <a:endParaRPr lang="en-GB"/>
          </a:p>
        </p:txBody>
      </p:sp>
    </p:spTree>
    <p:extLst>
      <p:ext uri="{BB962C8B-B14F-4D97-AF65-F5344CB8AC3E}">
        <p14:creationId xmlns:p14="http://schemas.microsoft.com/office/powerpoint/2010/main" val="171523023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2.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B110F7-AFC2-4E93-84EF-40E3297AA0E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64B7108-6B4B-4FE6-B36B-DB3245B250B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9752B97-B062-45CB-8EC2-1FFE01F326A2}"/>
              </a:ext>
            </a:extLst>
          </p:cNvPr>
          <p:cNvSpPr>
            <a:spLocks noGrp="1"/>
          </p:cNvSpPr>
          <p:nvPr>
            <p:ph type="dt" sz="half" idx="10"/>
          </p:nvPr>
        </p:nvSpPr>
        <p:spPr/>
        <p:txBody>
          <a:bodyPr/>
          <a:lstStyle/>
          <a:p>
            <a:fld id="{E2C75275-186D-441C-9084-D1D9B812ADA5}" type="datetimeFigureOut">
              <a:rPr lang="en-GB" smtClean="0"/>
              <a:t>25/09/2024</a:t>
            </a:fld>
            <a:endParaRPr lang="en-GB"/>
          </a:p>
        </p:txBody>
      </p:sp>
      <p:sp>
        <p:nvSpPr>
          <p:cNvPr id="5" name="Footer Placeholder 4">
            <a:extLst>
              <a:ext uri="{FF2B5EF4-FFF2-40B4-BE49-F238E27FC236}">
                <a16:creationId xmlns:a16="http://schemas.microsoft.com/office/drawing/2014/main" id="{2689FC89-43B0-4A82-A9A8-16E623AE7CF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90B2034-1513-4FE0-92CD-D0997D4B1BDA}"/>
              </a:ext>
            </a:extLst>
          </p:cNvPr>
          <p:cNvSpPr>
            <a:spLocks noGrp="1"/>
          </p:cNvSpPr>
          <p:nvPr>
            <p:ph type="sldNum" sz="quarter" idx="12"/>
          </p:nvPr>
        </p:nvSpPr>
        <p:spPr/>
        <p:txBody>
          <a:bodyPr/>
          <a:lstStyle/>
          <a:p>
            <a:fld id="{A3155F9F-3C93-4241-9145-953E17BCFC28}" type="slidenum">
              <a:rPr lang="en-GB" smtClean="0"/>
              <a:t>‹#›</a:t>
            </a:fld>
            <a:endParaRPr lang="en-GB"/>
          </a:p>
        </p:txBody>
      </p:sp>
    </p:spTree>
    <p:extLst>
      <p:ext uri="{BB962C8B-B14F-4D97-AF65-F5344CB8AC3E}">
        <p14:creationId xmlns:p14="http://schemas.microsoft.com/office/powerpoint/2010/main" val="42925972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BAE12B-0F0D-4412-832B-FDEC45EB7B9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FDDC2E3-2AA3-4FFC-87B8-C455DC3E6A1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90AF0FF-47E1-4CFA-8B23-BD072EB37F2D}"/>
              </a:ext>
            </a:extLst>
          </p:cNvPr>
          <p:cNvSpPr>
            <a:spLocks noGrp="1"/>
          </p:cNvSpPr>
          <p:nvPr>
            <p:ph type="dt" sz="half" idx="10"/>
          </p:nvPr>
        </p:nvSpPr>
        <p:spPr/>
        <p:txBody>
          <a:bodyPr/>
          <a:lstStyle/>
          <a:p>
            <a:fld id="{E2C75275-186D-441C-9084-D1D9B812ADA5}" type="datetimeFigureOut">
              <a:rPr lang="en-GB" smtClean="0"/>
              <a:t>25/09/2024</a:t>
            </a:fld>
            <a:endParaRPr lang="en-GB"/>
          </a:p>
        </p:txBody>
      </p:sp>
      <p:sp>
        <p:nvSpPr>
          <p:cNvPr id="5" name="Footer Placeholder 4">
            <a:extLst>
              <a:ext uri="{FF2B5EF4-FFF2-40B4-BE49-F238E27FC236}">
                <a16:creationId xmlns:a16="http://schemas.microsoft.com/office/drawing/2014/main" id="{A217E7BF-D876-450A-AB5E-955BE88B7F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440B284-8277-4D1C-9B9C-CB30CBE741BB}"/>
              </a:ext>
            </a:extLst>
          </p:cNvPr>
          <p:cNvSpPr>
            <a:spLocks noGrp="1"/>
          </p:cNvSpPr>
          <p:nvPr>
            <p:ph type="sldNum" sz="quarter" idx="12"/>
          </p:nvPr>
        </p:nvSpPr>
        <p:spPr/>
        <p:txBody>
          <a:bodyPr/>
          <a:lstStyle/>
          <a:p>
            <a:fld id="{A3155F9F-3C93-4241-9145-953E17BCFC28}" type="slidenum">
              <a:rPr lang="en-GB" smtClean="0"/>
              <a:t>‹#›</a:t>
            </a:fld>
            <a:endParaRPr lang="en-GB"/>
          </a:p>
        </p:txBody>
      </p:sp>
    </p:spTree>
    <p:extLst>
      <p:ext uri="{BB962C8B-B14F-4D97-AF65-F5344CB8AC3E}">
        <p14:creationId xmlns:p14="http://schemas.microsoft.com/office/powerpoint/2010/main" val="12466891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E01DB1-A840-43D8-8091-4A59DCCE2A6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0DD09B8-57DF-4C48-8428-3CB43DD0234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624885E-4F91-4DED-AAB4-B719BB8A9875}"/>
              </a:ext>
            </a:extLst>
          </p:cNvPr>
          <p:cNvSpPr>
            <a:spLocks noGrp="1"/>
          </p:cNvSpPr>
          <p:nvPr>
            <p:ph type="dt" sz="half" idx="10"/>
          </p:nvPr>
        </p:nvSpPr>
        <p:spPr/>
        <p:txBody>
          <a:bodyPr/>
          <a:lstStyle/>
          <a:p>
            <a:fld id="{E2C75275-186D-441C-9084-D1D9B812ADA5}" type="datetimeFigureOut">
              <a:rPr lang="en-GB" smtClean="0"/>
              <a:t>25/09/2024</a:t>
            </a:fld>
            <a:endParaRPr lang="en-GB"/>
          </a:p>
        </p:txBody>
      </p:sp>
      <p:sp>
        <p:nvSpPr>
          <p:cNvPr id="5" name="Footer Placeholder 4">
            <a:extLst>
              <a:ext uri="{FF2B5EF4-FFF2-40B4-BE49-F238E27FC236}">
                <a16:creationId xmlns:a16="http://schemas.microsoft.com/office/drawing/2014/main" id="{DFE8C031-EBDE-4216-BC6D-CD0FD7CB1F7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017BD8B-AE9A-4589-87FA-F04AE4B46B2D}"/>
              </a:ext>
            </a:extLst>
          </p:cNvPr>
          <p:cNvSpPr>
            <a:spLocks noGrp="1"/>
          </p:cNvSpPr>
          <p:nvPr>
            <p:ph type="sldNum" sz="quarter" idx="12"/>
          </p:nvPr>
        </p:nvSpPr>
        <p:spPr/>
        <p:txBody>
          <a:bodyPr/>
          <a:lstStyle/>
          <a:p>
            <a:fld id="{A3155F9F-3C93-4241-9145-953E17BCFC28}" type="slidenum">
              <a:rPr lang="en-GB" smtClean="0"/>
              <a:t>‹#›</a:t>
            </a:fld>
            <a:endParaRPr lang="en-GB"/>
          </a:p>
        </p:txBody>
      </p:sp>
    </p:spTree>
    <p:extLst>
      <p:ext uri="{BB962C8B-B14F-4D97-AF65-F5344CB8AC3E}">
        <p14:creationId xmlns:p14="http://schemas.microsoft.com/office/powerpoint/2010/main" val="20403232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ED08B5-F6F8-4BAB-ABD9-E9C012E3B7A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3833A3F-3682-44CE-956E-71784991195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1A45827-BE6B-4343-8777-77F3643CEBE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8E3B863-B878-4E5D-A8F7-E1206589DE0E}"/>
              </a:ext>
            </a:extLst>
          </p:cNvPr>
          <p:cNvSpPr>
            <a:spLocks noGrp="1"/>
          </p:cNvSpPr>
          <p:nvPr>
            <p:ph type="dt" sz="half" idx="10"/>
          </p:nvPr>
        </p:nvSpPr>
        <p:spPr/>
        <p:txBody>
          <a:bodyPr/>
          <a:lstStyle/>
          <a:p>
            <a:fld id="{E2C75275-186D-441C-9084-D1D9B812ADA5}" type="datetimeFigureOut">
              <a:rPr lang="en-GB" smtClean="0"/>
              <a:t>25/09/2024</a:t>
            </a:fld>
            <a:endParaRPr lang="en-GB"/>
          </a:p>
        </p:txBody>
      </p:sp>
      <p:sp>
        <p:nvSpPr>
          <p:cNvPr id="6" name="Footer Placeholder 5">
            <a:extLst>
              <a:ext uri="{FF2B5EF4-FFF2-40B4-BE49-F238E27FC236}">
                <a16:creationId xmlns:a16="http://schemas.microsoft.com/office/drawing/2014/main" id="{C9CA219F-18DD-42E5-BE7C-BB7D0CBC3B1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DEA1580-568C-4B1E-867D-4983EF845BAA}"/>
              </a:ext>
            </a:extLst>
          </p:cNvPr>
          <p:cNvSpPr>
            <a:spLocks noGrp="1"/>
          </p:cNvSpPr>
          <p:nvPr>
            <p:ph type="sldNum" sz="quarter" idx="12"/>
          </p:nvPr>
        </p:nvSpPr>
        <p:spPr/>
        <p:txBody>
          <a:bodyPr/>
          <a:lstStyle/>
          <a:p>
            <a:fld id="{A3155F9F-3C93-4241-9145-953E17BCFC28}" type="slidenum">
              <a:rPr lang="en-GB" smtClean="0"/>
              <a:t>‹#›</a:t>
            </a:fld>
            <a:endParaRPr lang="en-GB"/>
          </a:p>
        </p:txBody>
      </p:sp>
    </p:spTree>
    <p:extLst>
      <p:ext uri="{BB962C8B-B14F-4D97-AF65-F5344CB8AC3E}">
        <p14:creationId xmlns:p14="http://schemas.microsoft.com/office/powerpoint/2010/main" val="25160701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959531-3E44-4FF9-9D5C-06290ABFBE1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ACE252A-C208-451A-A8C2-EA7CAFBDDA0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1BC7FBB-9E07-49D0-A78B-A11EA37FB61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B3AF68E-8500-49B2-9F5A-ECD9C202D22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40677DC-EB7A-4F63-9A91-232BE7523A1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A8203A1-2BE4-40B6-981A-B56CC78C006B}"/>
              </a:ext>
            </a:extLst>
          </p:cNvPr>
          <p:cNvSpPr>
            <a:spLocks noGrp="1"/>
          </p:cNvSpPr>
          <p:nvPr>
            <p:ph type="dt" sz="half" idx="10"/>
          </p:nvPr>
        </p:nvSpPr>
        <p:spPr/>
        <p:txBody>
          <a:bodyPr/>
          <a:lstStyle/>
          <a:p>
            <a:fld id="{E2C75275-186D-441C-9084-D1D9B812ADA5}" type="datetimeFigureOut">
              <a:rPr lang="en-GB" smtClean="0"/>
              <a:t>25/09/2024</a:t>
            </a:fld>
            <a:endParaRPr lang="en-GB"/>
          </a:p>
        </p:txBody>
      </p:sp>
      <p:sp>
        <p:nvSpPr>
          <p:cNvPr id="8" name="Footer Placeholder 7">
            <a:extLst>
              <a:ext uri="{FF2B5EF4-FFF2-40B4-BE49-F238E27FC236}">
                <a16:creationId xmlns:a16="http://schemas.microsoft.com/office/drawing/2014/main" id="{AC9E2622-8E89-4C0A-8DF3-2BB5856A8AA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85487CF-8CE5-40A4-B5E8-A6278E7D9ABF}"/>
              </a:ext>
            </a:extLst>
          </p:cNvPr>
          <p:cNvSpPr>
            <a:spLocks noGrp="1"/>
          </p:cNvSpPr>
          <p:nvPr>
            <p:ph type="sldNum" sz="quarter" idx="12"/>
          </p:nvPr>
        </p:nvSpPr>
        <p:spPr/>
        <p:txBody>
          <a:bodyPr/>
          <a:lstStyle/>
          <a:p>
            <a:fld id="{A3155F9F-3C93-4241-9145-953E17BCFC28}" type="slidenum">
              <a:rPr lang="en-GB" smtClean="0"/>
              <a:t>‹#›</a:t>
            </a:fld>
            <a:endParaRPr lang="en-GB"/>
          </a:p>
        </p:txBody>
      </p:sp>
    </p:spTree>
    <p:extLst>
      <p:ext uri="{BB962C8B-B14F-4D97-AF65-F5344CB8AC3E}">
        <p14:creationId xmlns:p14="http://schemas.microsoft.com/office/powerpoint/2010/main" val="26885752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67E9AB-71F3-4C5D-A252-3D64ACB841B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05A0FB3-57C9-4578-8577-022D7B76FDF6}"/>
              </a:ext>
            </a:extLst>
          </p:cNvPr>
          <p:cNvSpPr>
            <a:spLocks noGrp="1"/>
          </p:cNvSpPr>
          <p:nvPr>
            <p:ph type="dt" sz="half" idx="10"/>
          </p:nvPr>
        </p:nvSpPr>
        <p:spPr/>
        <p:txBody>
          <a:bodyPr/>
          <a:lstStyle/>
          <a:p>
            <a:fld id="{E2C75275-186D-441C-9084-D1D9B812ADA5}" type="datetimeFigureOut">
              <a:rPr lang="en-GB" smtClean="0"/>
              <a:t>25/09/2024</a:t>
            </a:fld>
            <a:endParaRPr lang="en-GB"/>
          </a:p>
        </p:txBody>
      </p:sp>
      <p:sp>
        <p:nvSpPr>
          <p:cNvPr id="4" name="Footer Placeholder 3">
            <a:extLst>
              <a:ext uri="{FF2B5EF4-FFF2-40B4-BE49-F238E27FC236}">
                <a16:creationId xmlns:a16="http://schemas.microsoft.com/office/drawing/2014/main" id="{7AED02A4-86C2-4833-96F6-3B8C3237131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0512875-E81F-4BC9-BD88-760F81EF067B}"/>
              </a:ext>
            </a:extLst>
          </p:cNvPr>
          <p:cNvSpPr>
            <a:spLocks noGrp="1"/>
          </p:cNvSpPr>
          <p:nvPr>
            <p:ph type="sldNum" sz="quarter" idx="12"/>
          </p:nvPr>
        </p:nvSpPr>
        <p:spPr/>
        <p:txBody>
          <a:bodyPr/>
          <a:lstStyle/>
          <a:p>
            <a:fld id="{A3155F9F-3C93-4241-9145-953E17BCFC28}" type="slidenum">
              <a:rPr lang="en-GB" smtClean="0"/>
              <a:t>‹#›</a:t>
            </a:fld>
            <a:endParaRPr lang="en-GB"/>
          </a:p>
        </p:txBody>
      </p:sp>
    </p:spTree>
    <p:extLst>
      <p:ext uri="{BB962C8B-B14F-4D97-AF65-F5344CB8AC3E}">
        <p14:creationId xmlns:p14="http://schemas.microsoft.com/office/powerpoint/2010/main" val="19025126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938F6E7-27A1-4636-B0FC-BB07BD937F5B}"/>
              </a:ext>
            </a:extLst>
          </p:cNvPr>
          <p:cNvSpPr>
            <a:spLocks noGrp="1"/>
          </p:cNvSpPr>
          <p:nvPr>
            <p:ph type="dt" sz="half" idx="10"/>
          </p:nvPr>
        </p:nvSpPr>
        <p:spPr/>
        <p:txBody>
          <a:bodyPr/>
          <a:lstStyle/>
          <a:p>
            <a:fld id="{E2C75275-186D-441C-9084-D1D9B812ADA5}" type="datetimeFigureOut">
              <a:rPr lang="en-GB" smtClean="0"/>
              <a:t>25/09/2024</a:t>
            </a:fld>
            <a:endParaRPr lang="en-GB"/>
          </a:p>
        </p:txBody>
      </p:sp>
      <p:sp>
        <p:nvSpPr>
          <p:cNvPr id="3" name="Footer Placeholder 2">
            <a:extLst>
              <a:ext uri="{FF2B5EF4-FFF2-40B4-BE49-F238E27FC236}">
                <a16:creationId xmlns:a16="http://schemas.microsoft.com/office/drawing/2014/main" id="{11964801-4995-4F4F-9F08-4C5A28FA24D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35ADE4B-8E7E-43FC-BD26-F5536F9E7FBF}"/>
              </a:ext>
            </a:extLst>
          </p:cNvPr>
          <p:cNvSpPr>
            <a:spLocks noGrp="1"/>
          </p:cNvSpPr>
          <p:nvPr>
            <p:ph type="sldNum" sz="quarter" idx="12"/>
          </p:nvPr>
        </p:nvSpPr>
        <p:spPr/>
        <p:txBody>
          <a:bodyPr/>
          <a:lstStyle/>
          <a:p>
            <a:fld id="{A3155F9F-3C93-4241-9145-953E17BCFC28}" type="slidenum">
              <a:rPr lang="en-GB" smtClean="0"/>
              <a:t>‹#›</a:t>
            </a:fld>
            <a:endParaRPr lang="en-GB"/>
          </a:p>
        </p:txBody>
      </p:sp>
    </p:spTree>
    <p:extLst>
      <p:ext uri="{BB962C8B-B14F-4D97-AF65-F5344CB8AC3E}">
        <p14:creationId xmlns:p14="http://schemas.microsoft.com/office/powerpoint/2010/main" val="42290216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400611-CDE3-42A8-A3D3-7B398D33120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08A9E64-015B-4725-B864-3226FF9D6F1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09751FD-79F6-4C70-8CC9-9532F6CBE83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03D4963-C6BE-429B-B0A1-B09320F28076}"/>
              </a:ext>
            </a:extLst>
          </p:cNvPr>
          <p:cNvSpPr>
            <a:spLocks noGrp="1"/>
          </p:cNvSpPr>
          <p:nvPr>
            <p:ph type="dt" sz="half" idx="10"/>
          </p:nvPr>
        </p:nvSpPr>
        <p:spPr/>
        <p:txBody>
          <a:bodyPr/>
          <a:lstStyle/>
          <a:p>
            <a:fld id="{E2C75275-186D-441C-9084-D1D9B812ADA5}" type="datetimeFigureOut">
              <a:rPr lang="en-GB" smtClean="0"/>
              <a:t>25/09/2024</a:t>
            </a:fld>
            <a:endParaRPr lang="en-GB"/>
          </a:p>
        </p:txBody>
      </p:sp>
      <p:sp>
        <p:nvSpPr>
          <p:cNvPr id="6" name="Footer Placeholder 5">
            <a:extLst>
              <a:ext uri="{FF2B5EF4-FFF2-40B4-BE49-F238E27FC236}">
                <a16:creationId xmlns:a16="http://schemas.microsoft.com/office/drawing/2014/main" id="{C45A5C1E-63F6-4898-B354-14E672C7B36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FDC9B56-1D6F-4CDD-A8FD-E3F6CEE49F7D}"/>
              </a:ext>
            </a:extLst>
          </p:cNvPr>
          <p:cNvSpPr>
            <a:spLocks noGrp="1"/>
          </p:cNvSpPr>
          <p:nvPr>
            <p:ph type="sldNum" sz="quarter" idx="12"/>
          </p:nvPr>
        </p:nvSpPr>
        <p:spPr/>
        <p:txBody>
          <a:bodyPr/>
          <a:lstStyle/>
          <a:p>
            <a:fld id="{A3155F9F-3C93-4241-9145-953E17BCFC28}" type="slidenum">
              <a:rPr lang="en-GB" smtClean="0"/>
              <a:t>‹#›</a:t>
            </a:fld>
            <a:endParaRPr lang="en-GB"/>
          </a:p>
        </p:txBody>
      </p:sp>
    </p:spTree>
    <p:extLst>
      <p:ext uri="{BB962C8B-B14F-4D97-AF65-F5344CB8AC3E}">
        <p14:creationId xmlns:p14="http://schemas.microsoft.com/office/powerpoint/2010/main" val="39028430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846B9F-8887-400C-8BEA-F9D702E4214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11A8C48-4284-4B16-8DB7-B47FA0BC4E6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D4057AA-DF48-4BEF-9600-7837A8540C5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D199200-AE49-4EAD-9982-A861315B9C91}"/>
              </a:ext>
            </a:extLst>
          </p:cNvPr>
          <p:cNvSpPr>
            <a:spLocks noGrp="1"/>
          </p:cNvSpPr>
          <p:nvPr>
            <p:ph type="dt" sz="half" idx="10"/>
          </p:nvPr>
        </p:nvSpPr>
        <p:spPr/>
        <p:txBody>
          <a:bodyPr/>
          <a:lstStyle/>
          <a:p>
            <a:fld id="{E2C75275-186D-441C-9084-D1D9B812ADA5}" type="datetimeFigureOut">
              <a:rPr lang="en-GB" smtClean="0"/>
              <a:t>25/09/2024</a:t>
            </a:fld>
            <a:endParaRPr lang="en-GB"/>
          </a:p>
        </p:txBody>
      </p:sp>
      <p:sp>
        <p:nvSpPr>
          <p:cNvPr id="6" name="Footer Placeholder 5">
            <a:extLst>
              <a:ext uri="{FF2B5EF4-FFF2-40B4-BE49-F238E27FC236}">
                <a16:creationId xmlns:a16="http://schemas.microsoft.com/office/drawing/2014/main" id="{00C47864-0F1A-4400-AAD4-F9D0A4CCBCD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EB65A7C-E6E3-42CD-B99D-C90644B1BD99}"/>
              </a:ext>
            </a:extLst>
          </p:cNvPr>
          <p:cNvSpPr>
            <a:spLocks noGrp="1"/>
          </p:cNvSpPr>
          <p:nvPr>
            <p:ph type="sldNum" sz="quarter" idx="12"/>
          </p:nvPr>
        </p:nvSpPr>
        <p:spPr/>
        <p:txBody>
          <a:bodyPr/>
          <a:lstStyle/>
          <a:p>
            <a:fld id="{A3155F9F-3C93-4241-9145-953E17BCFC28}" type="slidenum">
              <a:rPr lang="en-GB" smtClean="0"/>
              <a:t>‹#›</a:t>
            </a:fld>
            <a:endParaRPr lang="en-GB"/>
          </a:p>
        </p:txBody>
      </p:sp>
    </p:spTree>
    <p:extLst>
      <p:ext uri="{BB962C8B-B14F-4D97-AF65-F5344CB8AC3E}">
        <p14:creationId xmlns:p14="http://schemas.microsoft.com/office/powerpoint/2010/main" val="7040150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226F6D-E94D-4564-8086-CF32CD3B956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DA5AAFF-6262-45D4-BA61-8B029171207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713282-D5C9-4994-B75B-4B043131FD2F}"/>
              </a:ext>
            </a:extLst>
          </p:cNvPr>
          <p:cNvSpPr>
            <a:spLocks noGrp="1"/>
          </p:cNvSpPr>
          <p:nvPr>
            <p:ph type="dt" sz="half" idx="10"/>
          </p:nvPr>
        </p:nvSpPr>
        <p:spPr/>
        <p:txBody>
          <a:bodyPr/>
          <a:lstStyle/>
          <a:p>
            <a:fld id="{E2C75275-186D-441C-9084-D1D9B812ADA5}" type="datetimeFigureOut">
              <a:rPr lang="en-GB" smtClean="0"/>
              <a:t>25/09/2024</a:t>
            </a:fld>
            <a:endParaRPr lang="en-GB"/>
          </a:p>
        </p:txBody>
      </p:sp>
      <p:sp>
        <p:nvSpPr>
          <p:cNvPr id="5" name="Footer Placeholder 4">
            <a:extLst>
              <a:ext uri="{FF2B5EF4-FFF2-40B4-BE49-F238E27FC236}">
                <a16:creationId xmlns:a16="http://schemas.microsoft.com/office/drawing/2014/main" id="{895E2E08-BF00-4178-AA88-5209EEA9F70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4BDBECB-10DD-4E8E-B8DF-5DEC6BF49B1F}"/>
              </a:ext>
            </a:extLst>
          </p:cNvPr>
          <p:cNvSpPr>
            <a:spLocks noGrp="1"/>
          </p:cNvSpPr>
          <p:nvPr>
            <p:ph type="sldNum" sz="quarter" idx="12"/>
          </p:nvPr>
        </p:nvSpPr>
        <p:spPr/>
        <p:txBody>
          <a:bodyPr/>
          <a:lstStyle/>
          <a:p>
            <a:fld id="{A3155F9F-3C93-4241-9145-953E17BCFC28}" type="slidenum">
              <a:rPr lang="en-GB" smtClean="0"/>
              <a:t>‹#›</a:t>
            </a:fld>
            <a:endParaRPr lang="en-GB"/>
          </a:p>
        </p:txBody>
      </p:sp>
    </p:spTree>
    <p:extLst>
      <p:ext uri="{BB962C8B-B14F-4D97-AF65-F5344CB8AC3E}">
        <p14:creationId xmlns:p14="http://schemas.microsoft.com/office/powerpoint/2010/main" val="36060694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486F5CC-EB6C-470A-B2D2-D966CFB1B97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CDA3A27-8FA0-47F1-B919-4D1A1A335C1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4BB1D5A-E33A-47C3-AD45-2213310B1541}"/>
              </a:ext>
            </a:extLst>
          </p:cNvPr>
          <p:cNvSpPr>
            <a:spLocks noGrp="1"/>
          </p:cNvSpPr>
          <p:nvPr>
            <p:ph type="dt" sz="half" idx="10"/>
          </p:nvPr>
        </p:nvSpPr>
        <p:spPr/>
        <p:txBody>
          <a:bodyPr/>
          <a:lstStyle/>
          <a:p>
            <a:fld id="{E2C75275-186D-441C-9084-D1D9B812ADA5}" type="datetimeFigureOut">
              <a:rPr lang="en-GB" smtClean="0"/>
              <a:t>25/09/2024</a:t>
            </a:fld>
            <a:endParaRPr lang="en-GB"/>
          </a:p>
        </p:txBody>
      </p:sp>
      <p:sp>
        <p:nvSpPr>
          <p:cNvPr id="5" name="Footer Placeholder 4">
            <a:extLst>
              <a:ext uri="{FF2B5EF4-FFF2-40B4-BE49-F238E27FC236}">
                <a16:creationId xmlns:a16="http://schemas.microsoft.com/office/drawing/2014/main" id="{17D4C5F1-8316-44C1-B010-4F1029AE40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2AEA1CC-B936-4156-A2EF-B5770A54E73B}"/>
              </a:ext>
            </a:extLst>
          </p:cNvPr>
          <p:cNvSpPr>
            <a:spLocks noGrp="1"/>
          </p:cNvSpPr>
          <p:nvPr>
            <p:ph type="sldNum" sz="quarter" idx="12"/>
          </p:nvPr>
        </p:nvSpPr>
        <p:spPr/>
        <p:txBody>
          <a:bodyPr/>
          <a:lstStyle/>
          <a:p>
            <a:fld id="{A3155F9F-3C93-4241-9145-953E17BCFC28}" type="slidenum">
              <a:rPr lang="en-GB" smtClean="0"/>
              <a:t>‹#›</a:t>
            </a:fld>
            <a:endParaRPr lang="en-GB"/>
          </a:p>
        </p:txBody>
      </p:sp>
    </p:spTree>
    <p:extLst>
      <p:ext uri="{BB962C8B-B14F-4D97-AF65-F5344CB8AC3E}">
        <p14:creationId xmlns:p14="http://schemas.microsoft.com/office/powerpoint/2010/main" val="171850200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6DA1D5A-B4DE-4495-87D7-10128F3E8567}" type="datetime1">
              <a:rPr lang="en-GB" smtClean="0"/>
              <a:t>25/09/2024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175663803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B7DC4C6-A5FB-4D7F-BB56-829BB6A453CF}" type="datetime1">
              <a:rPr lang="en-GB" smtClean="0"/>
              <a:t>25/09/2024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365576878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B17B8BF-4F97-416D-806A-570BCA7F1669}" type="datetime1">
              <a:rPr lang="en-GB" smtClean="0"/>
              <a:t>25/09/2024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427493475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EE26360-56EC-4818-B65E-119984CDA527}" type="datetime1">
              <a:rPr lang="en-GB" smtClean="0"/>
              <a:t>25/09/2024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158382634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8B747EC-408B-46F1-B369-E0CAB103DF09}" type="datetime1">
              <a:rPr lang="en-GB" smtClean="0"/>
              <a:t>25/09/2024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19557512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06EC7CE-CF6C-4DD1-84ED-F569D2264EC5}" type="datetime1">
              <a:rPr lang="en-GB" smtClean="0"/>
              <a:t>25/09/2024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147905061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31E54B3-0987-4AFB-AB02-8BBB4AB5F2D4}" type="datetime1">
              <a:rPr lang="en-GB" smtClean="0"/>
              <a:t>25/09/2024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390009589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278CD009-430F-45AB-A6BB-9DE49D6E2B5D}" type="datetime1">
              <a:rPr lang="en-GB" smtClean="0"/>
              <a:t>25/09/2024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233303082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5F8C2EA4-4D2E-4D1E-8FD6-1C4F94412698}" type="datetime1">
              <a:rPr lang="en-GB" smtClean="0"/>
              <a:t>25/09/2024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319941192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75E6990-058C-4533-A140-928C20BD5CEA}" type="datetime1">
              <a:rPr lang="en-GB" smtClean="0"/>
              <a:t>25/09/2024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2662445592"/>
      </p:ext>
    </p:extLst>
  </p:cSld>
  <p:clrMapOvr>
    <a:masterClrMapping/>
  </p:clrMapOvr>
  <p:hf hdr="0" ftr="0" dt="0"/>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75E6990-058C-4533-A140-928C20BD5CEA}" type="datetime1">
              <a:rPr lang="en-GB" smtClean="0"/>
              <a:t>25/09/2024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975143821"/>
      </p:ext>
    </p:extLst>
  </p:cSld>
  <p:clrMapOvr>
    <a:masterClrMapping/>
  </p:clrMapOvr>
  <p:hf hdr="0" ftr="0" dt="0"/>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75E6990-058C-4533-A140-928C20BD5CEA}" type="datetime1">
              <a:rPr lang="en-GB" smtClean="0"/>
              <a:t>25/09/2024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1842190952"/>
      </p:ext>
    </p:extLst>
  </p:cSld>
  <p:clrMapOvr>
    <a:masterClrMapping/>
  </p:clrMapOvr>
  <p:hf hdr="0" ftr="0" dt="0"/>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75E6990-058C-4533-A140-928C20BD5CEA}" type="datetime1">
              <a:rPr lang="en-GB" smtClean="0"/>
              <a:t>25/09/2024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797324073"/>
      </p:ext>
    </p:extLst>
  </p:cSld>
  <p:clrMapOvr>
    <a:masterClrMapping/>
  </p:clrMapOvr>
  <p:hf hdr="0" ftr="0" dt="0"/>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75E6990-058C-4533-A140-928C20BD5CEA}" type="datetime1">
              <a:rPr lang="en-GB" smtClean="0"/>
              <a:t>25/09/2024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592184879"/>
      </p:ext>
    </p:extLst>
  </p:cSld>
  <p:clrMapOvr>
    <a:masterClrMapping/>
  </p:clrMapOvr>
  <p:hf hdr="0" ftr="0" dt="0"/>
</p:sldLayout>
</file>

<file path=ppt/slideLayouts/slideLayout2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C75A8AB-A542-41D7-A8B0-0E92D08BFD55}" type="datetime1">
              <a:rPr lang="en-GB" smtClean="0"/>
              <a:t>25/09/2024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359234620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3C6571A-5A0B-45BB-B545-E1AE02DC7F6C}" type="datetime1">
              <a:rPr lang="en-GB" smtClean="0"/>
              <a:t>25/09/2024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1786001047"/>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Rectangle 7">
            <a:extLst>
              <a:ext uri="{FF2B5EF4-FFF2-40B4-BE49-F238E27FC236}">
                <a16:creationId xmlns:a16="http://schemas.microsoft.com/office/drawing/2014/main" id="{272AC697-2C8A-FED7-9D32-F6BF9FD7D532}"/>
              </a:ext>
            </a:extLst>
          </p:cNvPr>
          <p:cNvSpPr>
            <a:spLocks noChangeArrowheads="1"/>
          </p:cNvSpPr>
          <p:nvPr userDrawn="1"/>
        </p:nvSpPr>
        <p:spPr bwMode="auto">
          <a:xfrm>
            <a:off x="0" y="-171450"/>
            <a:ext cx="12192000" cy="1295400"/>
          </a:xfrm>
          <a:prstGeom prst="rect">
            <a:avLst/>
          </a:prstGeom>
          <a:solidFill>
            <a:schemeClr val="tx1"/>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1" charset="-128"/>
              </a:defRPr>
            </a:lvl1pPr>
            <a:lvl2pPr marL="742950" indent="-285750">
              <a:defRPr sz="2400">
                <a:solidFill>
                  <a:schemeClr val="tx1"/>
                </a:solidFill>
                <a:latin typeface="Arial" charset="0"/>
                <a:ea typeface="ＭＳ Ｐゴシック" pitchFamily="1" charset="-128"/>
              </a:defRPr>
            </a:lvl2pPr>
            <a:lvl3pPr marL="1143000" indent="-228600">
              <a:defRPr sz="2400">
                <a:solidFill>
                  <a:schemeClr val="tx1"/>
                </a:solidFill>
                <a:latin typeface="Arial" charset="0"/>
                <a:ea typeface="ＭＳ Ｐゴシック" pitchFamily="1" charset="-128"/>
              </a:defRPr>
            </a:lvl3pPr>
            <a:lvl4pPr marL="1600200" indent="-228600">
              <a:defRPr sz="2400">
                <a:solidFill>
                  <a:schemeClr val="tx1"/>
                </a:solidFill>
                <a:latin typeface="Arial" charset="0"/>
                <a:ea typeface="ＭＳ Ｐゴシック" pitchFamily="1" charset="-128"/>
              </a:defRPr>
            </a:lvl4pPr>
            <a:lvl5pPr marL="2057400" indent="-228600">
              <a:defRPr sz="2400">
                <a:solidFill>
                  <a:schemeClr val="tx1"/>
                </a:solidFill>
                <a:latin typeface="Arial" charset="0"/>
                <a:ea typeface="ＭＳ Ｐゴシック" pitchFamily="1"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1"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1"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1"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1" charset="-128"/>
              </a:defRPr>
            </a:lvl9pPr>
          </a:lstStyle>
          <a:p>
            <a:pPr>
              <a:defRPr/>
            </a:pPr>
            <a:endParaRPr lang="en-GB" altLang="en-US" sz="2400"/>
          </a:p>
        </p:txBody>
      </p:sp>
      <p:pic>
        <p:nvPicPr>
          <p:cNvPr id="5" name="Picture 8" descr="New Badge chosen-small">
            <a:extLst>
              <a:ext uri="{FF2B5EF4-FFF2-40B4-BE49-F238E27FC236}">
                <a16:creationId xmlns:a16="http://schemas.microsoft.com/office/drawing/2014/main" id="{840F8E6D-EE99-038E-353F-DED2E8FCCE21}"/>
              </a:ext>
            </a:extLst>
          </p:cNvPr>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203200" y="-76200"/>
            <a:ext cx="3759200" cy="1155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146" name="Rectangle 2"/>
          <p:cNvSpPr>
            <a:spLocks noGrp="1" noChangeArrowheads="1"/>
          </p:cNvSpPr>
          <p:nvPr>
            <p:ph type="ctrTitle"/>
          </p:nvPr>
        </p:nvSpPr>
        <p:spPr>
          <a:xfrm>
            <a:off x="914400" y="2286000"/>
            <a:ext cx="10363200" cy="1143000"/>
          </a:xfrm>
        </p:spPr>
        <p:txBody>
          <a:bodyPr/>
          <a:lstStyle>
            <a:lvl1pPr algn="ctr">
              <a:defRPr>
                <a:solidFill>
                  <a:schemeClr val="folHlink"/>
                </a:solidFill>
              </a:defRPr>
            </a:lvl1pPr>
          </a:lstStyle>
          <a:p>
            <a:pPr lvl="0"/>
            <a:r>
              <a:rPr lang="en-US" noProof="0"/>
              <a:t>PR and Marketing</a:t>
            </a:r>
          </a:p>
        </p:txBody>
      </p:sp>
      <p:sp>
        <p:nvSpPr>
          <p:cNvPr id="6147" name="Rectangle 3"/>
          <p:cNvSpPr>
            <a:spLocks noGrp="1" noChangeArrowheads="1"/>
          </p:cNvSpPr>
          <p:nvPr>
            <p:ph type="subTitle" idx="1"/>
          </p:nvPr>
        </p:nvSpPr>
        <p:spPr>
          <a:xfrm>
            <a:off x="1871133" y="3789363"/>
            <a:ext cx="8534400" cy="1752600"/>
          </a:xfrm>
        </p:spPr>
        <p:txBody>
          <a:bodyPr/>
          <a:lstStyle>
            <a:lvl1pPr marL="0" indent="0" algn="ctr">
              <a:buFontTx/>
              <a:buNone/>
              <a:defRPr/>
            </a:lvl1pPr>
          </a:lstStyle>
          <a:p>
            <a:pPr lvl="0"/>
            <a:r>
              <a:rPr lang="en-US" noProof="0"/>
              <a:t>Creating the right impression…the Dyfed Powys Police way!</a:t>
            </a:r>
          </a:p>
        </p:txBody>
      </p:sp>
      <p:sp>
        <p:nvSpPr>
          <p:cNvPr id="6" name="Rectangle 4">
            <a:extLst>
              <a:ext uri="{FF2B5EF4-FFF2-40B4-BE49-F238E27FC236}">
                <a16:creationId xmlns:a16="http://schemas.microsoft.com/office/drawing/2014/main" id="{8907A604-226B-147C-31DB-2C598C162F4A}"/>
              </a:ext>
            </a:extLst>
          </p:cNvPr>
          <p:cNvSpPr>
            <a:spLocks noGrp="1" noChangeArrowheads="1"/>
          </p:cNvSpPr>
          <p:nvPr>
            <p:ph type="dt" sz="half" idx="10"/>
          </p:nvPr>
        </p:nvSpPr>
        <p:spPr/>
        <p:txBody>
          <a:bodyPr/>
          <a:lstStyle>
            <a:lvl1pPr>
              <a:defRPr/>
            </a:lvl1pPr>
          </a:lstStyle>
          <a:p>
            <a:pPr>
              <a:defRPr/>
            </a:pPr>
            <a:endParaRPr lang="en-US"/>
          </a:p>
        </p:txBody>
      </p:sp>
      <p:sp>
        <p:nvSpPr>
          <p:cNvPr id="7" name="Rectangle 5">
            <a:extLst>
              <a:ext uri="{FF2B5EF4-FFF2-40B4-BE49-F238E27FC236}">
                <a16:creationId xmlns:a16="http://schemas.microsoft.com/office/drawing/2014/main" id="{20A4601E-8A50-AD43-6D86-48F5B990CDA3}"/>
              </a:ext>
            </a:extLst>
          </p:cNvPr>
          <p:cNvSpPr>
            <a:spLocks noGrp="1" noChangeArrowheads="1"/>
          </p:cNvSpPr>
          <p:nvPr>
            <p:ph type="ftr" sz="quarter" idx="11"/>
          </p:nvPr>
        </p:nvSpPr>
        <p:spPr/>
        <p:txBody>
          <a:bodyPr/>
          <a:lstStyle>
            <a:lvl1pPr>
              <a:defRPr/>
            </a:lvl1pPr>
          </a:lstStyle>
          <a:p>
            <a:pPr>
              <a:defRPr/>
            </a:pPr>
            <a:endParaRPr lang="en-US"/>
          </a:p>
        </p:txBody>
      </p:sp>
      <p:sp>
        <p:nvSpPr>
          <p:cNvPr id="8" name="Rectangle 6">
            <a:extLst>
              <a:ext uri="{FF2B5EF4-FFF2-40B4-BE49-F238E27FC236}">
                <a16:creationId xmlns:a16="http://schemas.microsoft.com/office/drawing/2014/main" id="{1ECEAEA7-645B-49B6-0373-66ECA8C5FE1B}"/>
              </a:ext>
            </a:extLst>
          </p:cNvPr>
          <p:cNvSpPr>
            <a:spLocks noGrp="1" noChangeArrowheads="1"/>
          </p:cNvSpPr>
          <p:nvPr>
            <p:ph type="sldNum" sz="quarter" idx="12"/>
          </p:nvPr>
        </p:nvSpPr>
        <p:spPr/>
        <p:txBody>
          <a:bodyPr/>
          <a:lstStyle>
            <a:lvl1pPr>
              <a:defRPr/>
            </a:lvl1pPr>
          </a:lstStyle>
          <a:p>
            <a:fld id="{FB65379A-749A-4996-9CEE-A8F6A4BED3E3}" type="slidenum">
              <a:rPr lang="en-US" altLang="en-US"/>
              <a:pPr/>
              <a:t>‹#›</a:t>
            </a:fld>
            <a:endParaRPr lang="en-US" altLang="en-US"/>
          </a:p>
        </p:txBody>
      </p:sp>
    </p:spTree>
    <p:extLst>
      <p:ext uri="{BB962C8B-B14F-4D97-AF65-F5344CB8AC3E}">
        <p14:creationId xmlns:p14="http://schemas.microsoft.com/office/powerpoint/2010/main" val="255656702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a:extLst>
              <a:ext uri="{FF2B5EF4-FFF2-40B4-BE49-F238E27FC236}">
                <a16:creationId xmlns:a16="http://schemas.microsoft.com/office/drawing/2014/main" id="{B059064D-BF48-7980-D560-1C21069C82E0}"/>
              </a:ext>
            </a:extLst>
          </p:cNvPr>
          <p:cNvSpPr>
            <a:spLocks noGrp="1" noChangeArrowheads="1"/>
          </p:cNvSpPr>
          <p:nvPr>
            <p:ph type="dt" sz="half" idx="10"/>
          </p:nvPr>
        </p:nvSpPr>
        <p:spPr>
          <a:ln/>
        </p:spPr>
        <p:txBody>
          <a:bodyPr/>
          <a:lstStyle>
            <a:lvl1pPr>
              <a:defRPr/>
            </a:lvl1pPr>
          </a:lstStyle>
          <a:p>
            <a:pPr>
              <a:defRPr/>
            </a:pPr>
            <a:endParaRPr lang="en-US"/>
          </a:p>
        </p:txBody>
      </p:sp>
      <p:sp>
        <p:nvSpPr>
          <p:cNvPr id="5" name="Rectangle 5">
            <a:extLst>
              <a:ext uri="{FF2B5EF4-FFF2-40B4-BE49-F238E27FC236}">
                <a16:creationId xmlns:a16="http://schemas.microsoft.com/office/drawing/2014/main" id="{F6FF015C-C0D6-0BAE-B2BE-EBB81AE98909}"/>
              </a:ext>
            </a:extLst>
          </p:cNvPr>
          <p:cNvSpPr>
            <a:spLocks noGrp="1" noChangeArrowheads="1"/>
          </p:cNvSpPr>
          <p:nvPr>
            <p:ph type="ftr" sz="quarter" idx="11"/>
          </p:nvPr>
        </p:nvSpPr>
        <p:spPr>
          <a:ln/>
        </p:spPr>
        <p:txBody>
          <a:bodyPr/>
          <a:lstStyle>
            <a:lvl1pPr>
              <a:defRPr/>
            </a:lvl1pPr>
          </a:lstStyle>
          <a:p>
            <a:pPr>
              <a:defRPr/>
            </a:pPr>
            <a:endParaRPr lang="en-US"/>
          </a:p>
        </p:txBody>
      </p:sp>
      <p:sp>
        <p:nvSpPr>
          <p:cNvPr id="6" name="Rectangle 6">
            <a:extLst>
              <a:ext uri="{FF2B5EF4-FFF2-40B4-BE49-F238E27FC236}">
                <a16:creationId xmlns:a16="http://schemas.microsoft.com/office/drawing/2014/main" id="{101FEE90-D464-E683-9736-9093BCEAD4E8}"/>
              </a:ext>
            </a:extLst>
          </p:cNvPr>
          <p:cNvSpPr>
            <a:spLocks noGrp="1" noChangeArrowheads="1"/>
          </p:cNvSpPr>
          <p:nvPr>
            <p:ph type="sldNum" sz="quarter" idx="12"/>
          </p:nvPr>
        </p:nvSpPr>
        <p:spPr>
          <a:ln/>
        </p:spPr>
        <p:txBody>
          <a:bodyPr/>
          <a:lstStyle>
            <a:lvl1pPr>
              <a:defRPr/>
            </a:lvl1pPr>
          </a:lstStyle>
          <a:p>
            <a:fld id="{73BBE638-BDEF-47C6-955C-D45AC16A5512}" type="slidenum">
              <a:rPr lang="en-US" altLang="en-US"/>
              <a:pPr/>
              <a:t>‹#›</a:t>
            </a:fld>
            <a:endParaRPr lang="en-US" altLang="en-US"/>
          </a:p>
        </p:txBody>
      </p:sp>
    </p:spTree>
    <p:extLst>
      <p:ext uri="{BB962C8B-B14F-4D97-AF65-F5344CB8AC3E}">
        <p14:creationId xmlns:p14="http://schemas.microsoft.com/office/powerpoint/2010/main" val="118930156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a:extLst>
              <a:ext uri="{FF2B5EF4-FFF2-40B4-BE49-F238E27FC236}">
                <a16:creationId xmlns:a16="http://schemas.microsoft.com/office/drawing/2014/main" id="{FB88A307-9B52-D17E-A886-94675F42A3DA}"/>
              </a:ext>
            </a:extLst>
          </p:cNvPr>
          <p:cNvSpPr>
            <a:spLocks noGrp="1" noChangeArrowheads="1"/>
          </p:cNvSpPr>
          <p:nvPr>
            <p:ph type="dt" sz="half" idx="10"/>
          </p:nvPr>
        </p:nvSpPr>
        <p:spPr>
          <a:ln/>
        </p:spPr>
        <p:txBody>
          <a:bodyPr/>
          <a:lstStyle>
            <a:lvl1pPr>
              <a:defRPr/>
            </a:lvl1pPr>
          </a:lstStyle>
          <a:p>
            <a:pPr>
              <a:defRPr/>
            </a:pPr>
            <a:endParaRPr lang="en-US"/>
          </a:p>
        </p:txBody>
      </p:sp>
      <p:sp>
        <p:nvSpPr>
          <p:cNvPr id="5" name="Rectangle 5">
            <a:extLst>
              <a:ext uri="{FF2B5EF4-FFF2-40B4-BE49-F238E27FC236}">
                <a16:creationId xmlns:a16="http://schemas.microsoft.com/office/drawing/2014/main" id="{7CE4F12B-A0EC-2F60-402D-552209935C15}"/>
              </a:ext>
            </a:extLst>
          </p:cNvPr>
          <p:cNvSpPr>
            <a:spLocks noGrp="1" noChangeArrowheads="1"/>
          </p:cNvSpPr>
          <p:nvPr>
            <p:ph type="ftr" sz="quarter" idx="11"/>
          </p:nvPr>
        </p:nvSpPr>
        <p:spPr>
          <a:ln/>
        </p:spPr>
        <p:txBody>
          <a:bodyPr/>
          <a:lstStyle>
            <a:lvl1pPr>
              <a:defRPr/>
            </a:lvl1pPr>
          </a:lstStyle>
          <a:p>
            <a:pPr>
              <a:defRPr/>
            </a:pPr>
            <a:endParaRPr lang="en-US"/>
          </a:p>
        </p:txBody>
      </p:sp>
      <p:sp>
        <p:nvSpPr>
          <p:cNvPr id="6" name="Rectangle 6">
            <a:extLst>
              <a:ext uri="{FF2B5EF4-FFF2-40B4-BE49-F238E27FC236}">
                <a16:creationId xmlns:a16="http://schemas.microsoft.com/office/drawing/2014/main" id="{83A29405-87FD-2453-A927-3B2EAAA0D57B}"/>
              </a:ext>
            </a:extLst>
          </p:cNvPr>
          <p:cNvSpPr>
            <a:spLocks noGrp="1" noChangeArrowheads="1"/>
          </p:cNvSpPr>
          <p:nvPr>
            <p:ph type="sldNum" sz="quarter" idx="12"/>
          </p:nvPr>
        </p:nvSpPr>
        <p:spPr>
          <a:ln/>
        </p:spPr>
        <p:txBody>
          <a:bodyPr/>
          <a:lstStyle>
            <a:lvl1pPr>
              <a:defRPr/>
            </a:lvl1pPr>
          </a:lstStyle>
          <a:p>
            <a:fld id="{EA9A4EEF-8ACD-4F7D-AF61-835E7D2A8A45}" type="slidenum">
              <a:rPr lang="en-US" altLang="en-US"/>
              <a:pPr/>
              <a:t>‹#›</a:t>
            </a:fld>
            <a:endParaRPr lang="en-US" altLang="en-US"/>
          </a:p>
        </p:txBody>
      </p:sp>
    </p:spTree>
    <p:extLst>
      <p:ext uri="{BB962C8B-B14F-4D97-AF65-F5344CB8AC3E}">
        <p14:creationId xmlns:p14="http://schemas.microsoft.com/office/powerpoint/2010/main" val="181753104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914400" y="1981200"/>
            <a:ext cx="508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981200"/>
            <a:ext cx="508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a:extLst>
              <a:ext uri="{FF2B5EF4-FFF2-40B4-BE49-F238E27FC236}">
                <a16:creationId xmlns:a16="http://schemas.microsoft.com/office/drawing/2014/main" id="{91FCBCCB-8591-32B7-4B50-769E90FD8B65}"/>
              </a:ext>
            </a:extLst>
          </p:cNvPr>
          <p:cNvSpPr>
            <a:spLocks noGrp="1" noChangeArrowheads="1"/>
          </p:cNvSpPr>
          <p:nvPr>
            <p:ph type="dt" sz="half" idx="10"/>
          </p:nvPr>
        </p:nvSpPr>
        <p:spPr>
          <a:ln/>
        </p:spPr>
        <p:txBody>
          <a:bodyPr/>
          <a:lstStyle>
            <a:lvl1pPr>
              <a:defRPr/>
            </a:lvl1pPr>
          </a:lstStyle>
          <a:p>
            <a:pPr>
              <a:defRPr/>
            </a:pPr>
            <a:endParaRPr lang="en-US"/>
          </a:p>
        </p:txBody>
      </p:sp>
      <p:sp>
        <p:nvSpPr>
          <p:cNvPr id="6" name="Rectangle 5">
            <a:extLst>
              <a:ext uri="{FF2B5EF4-FFF2-40B4-BE49-F238E27FC236}">
                <a16:creationId xmlns:a16="http://schemas.microsoft.com/office/drawing/2014/main" id="{C6922029-917E-4D57-E70A-8FAD6620DBED}"/>
              </a:ext>
            </a:extLst>
          </p:cNvPr>
          <p:cNvSpPr>
            <a:spLocks noGrp="1" noChangeArrowheads="1"/>
          </p:cNvSpPr>
          <p:nvPr>
            <p:ph type="ftr" sz="quarter" idx="11"/>
          </p:nvPr>
        </p:nvSpPr>
        <p:spPr>
          <a:ln/>
        </p:spPr>
        <p:txBody>
          <a:bodyPr/>
          <a:lstStyle>
            <a:lvl1pPr>
              <a:defRPr/>
            </a:lvl1pPr>
          </a:lstStyle>
          <a:p>
            <a:pPr>
              <a:defRPr/>
            </a:pPr>
            <a:endParaRPr lang="en-US"/>
          </a:p>
        </p:txBody>
      </p:sp>
      <p:sp>
        <p:nvSpPr>
          <p:cNvPr id="7" name="Rectangle 6">
            <a:extLst>
              <a:ext uri="{FF2B5EF4-FFF2-40B4-BE49-F238E27FC236}">
                <a16:creationId xmlns:a16="http://schemas.microsoft.com/office/drawing/2014/main" id="{463196CF-6902-1324-7E9B-2F6319765D81}"/>
              </a:ext>
            </a:extLst>
          </p:cNvPr>
          <p:cNvSpPr>
            <a:spLocks noGrp="1" noChangeArrowheads="1"/>
          </p:cNvSpPr>
          <p:nvPr>
            <p:ph type="sldNum" sz="quarter" idx="12"/>
          </p:nvPr>
        </p:nvSpPr>
        <p:spPr>
          <a:ln/>
        </p:spPr>
        <p:txBody>
          <a:bodyPr/>
          <a:lstStyle>
            <a:lvl1pPr>
              <a:defRPr/>
            </a:lvl1pPr>
          </a:lstStyle>
          <a:p>
            <a:fld id="{B54BFACC-0742-4D74-A7D6-5C70E0ABD0E0}" type="slidenum">
              <a:rPr lang="en-US" altLang="en-US"/>
              <a:pPr/>
              <a:t>‹#›</a:t>
            </a:fld>
            <a:endParaRPr lang="en-US" altLang="en-US"/>
          </a:p>
        </p:txBody>
      </p:sp>
    </p:spTree>
    <p:extLst>
      <p:ext uri="{BB962C8B-B14F-4D97-AF65-F5344CB8AC3E}">
        <p14:creationId xmlns:p14="http://schemas.microsoft.com/office/powerpoint/2010/main" val="58884817"/>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4">
            <a:extLst>
              <a:ext uri="{FF2B5EF4-FFF2-40B4-BE49-F238E27FC236}">
                <a16:creationId xmlns:a16="http://schemas.microsoft.com/office/drawing/2014/main" id="{A9838B92-DD01-D45E-3BB4-57A15323FC24}"/>
              </a:ext>
            </a:extLst>
          </p:cNvPr>
          <p:cNvSpPr>
            <a:spLocks noGrp="1" noChangeArrowheads="1"/>
          </p:cNvSpPr>
          <p:nvPr>
            <p:ph type="dt" sz="half" idx="10"/>
          </p:nvPr>
        </p:nvSpPr>
        <p:spPr>
          <a:ln/>
        </p:spPr>
        <p:txBody>
          <a:bodyPr/>
          <a:lstStyle>
            <a:lvl1pPr>
              <a:defRPr/>
            </a:lvl1pPr>
          </a:lstStyle>
          <a:p>
            <a:pPr>
              <a:defRPr/>
            </a:pPr>
            <a:endParaRPr lang="en-US"/>
          </a:p>
        </p:txBody>
      </p:sp>
      <p:sp>
        <p:nvSpPr>
          <p:cNvPr id="8" name="Rectangle 5">
            <a:extLst>
              <a:ext uri="{FF2B5EF4-FFF2-40B4-BE49-F238E27FC236}">
                <a16:creationId xmlns:a16="http://schemas.microsoft.com/office/drawing/2014/main" id="{91CE2027-D3CC-ABAA-0AE2-254BD07A7313}"/>
              </a:ext>
            </a:extLst>
          </p:cNvPr>
          <p:cNvSpPr>
            <a:spLocks noGrp="1" noChangeArrowheads="1"/>
          </p:cNvSpPr>
          <p:nvPr>
            <p:ph type="ftr" sz="quarter" idx="11"/>
          </p:nvPr>
        </p:nvSpPr>
        <p:spPr>
          <a:ln/>
        </p:spPr>
        <p:txBody>
          <a:bodyPr/>
          <a:lstStyle>
            <a:lvl1pPr>
              <a:defRPr/>
            </a:lvl1pPr>
          </a:lstStyle>
          <a:p>
            <a:pPr>
              <a:defRPr/>
            </a:pPr>
            <a:endParaRPr lang="en-US"/>
          </a:p>
        </p:txBody>
      </p:sp>
      <p:sp>
        <p:nvSpPr>
          <p:cNvPr id="9" name="Rectangle 6">
            <a:extLst>
              <a:ext uri="{FF2B5EF4-FFF2-40B4-BE49-F238E27FC236}">
                <a16:creationId xmlns:a16="http://schemas.microsoft.com/office/drawing/2014/main" id="{C424FA5D-B7C3-4997-A7E8-D0105BA7029B}"/>
              </a:ext>
            </a:extLst>
          </p:cNvPr>
          <p:cNvSpPr>
            <a:spLocks noGrp="1" noChangeArrowheads="1"/>
          </p:cNvSpPr>
          <p:nvPr>
            <p:ph type="sldNum" sz="quarter" idx="12"/>
          </p:nvPr>
        </p:nvSpPr>
        <p:spPr>
          <a:ln/>
        </p:spPr>
        <p:txBody>
          <a:bodyPr/>
          <a:lstStyle>
            <a:lvl1pPr>
              <a:defRPr/>
            </a:lvl1pPr>
          </a:lstStyle>
          <a:p>
            <a:fld id="{5E161342-9CF4-4F73-9CC8-11FEF64FD781}" type="slidenum">
              <a:rPr lang="en-US" altLang="en-US"/>
              <a:pPr/>
              <a:t>‹#›</a:t>
            </a:fld>
            <a:endParaRPr lang="en-US" altLang="en-US"/>
          </a:p>
        </p:txBody>
      </p:sp>
    </p:spTree>
    <p:extLst>
      <p:ext uri="{BB962C8B-B14F-4D97-AF65-F5344CB8AC3E}">
        <p14:creationId xmlns:p14="http://schemas.microsoft.com/office/powerpoint/2010/main" val="1381405849"/>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4">
            <a:extLst>
              <a:ext uri="{FF2B5EF4-FFF2-40B4-BE49-F238E27FC236}">
                <a16:creationId xmlns:a16="http://schemas.microsoft.com/office/drawing/2014/main" id="{23A3523D-B1BC-B9DA-7726-61E1433E5A01}"/>
              </a:ext>
            </a:extLst>
          </p:cNvPr>
          <p:cNvSpPr>
            <a:spLocks noGrp="1" noChangeArrowheads="1"/>
          </p:cNvSpPr>
          <p:nvPr>
            <p:ph type="dt" sz="half" idx="10"/>
          </p:nvPr>
        </p:nvSpPr>
        <p:spPr>
          <a:ln/>
        </p:spPr>
        <p:txBody>
          <a:bodyPr/>
          <a:lstStyle>
            <a:lvl1pPr>
              <a:defRPr/>
            </a:lvl1pPr>
          </a:lstStyle>
          <a:p>
            <a:pPr>
              <a:defRPr/>
            </a:pPr>
            <a:endParaRPr lang="en-US"/>
          </a:p>
        </p:txBody>
      </p:sp>
      <p:sp>
        <p:nvSpPr>
          <p:cNvPr id="4" name="Rectangle 5">
            <a:extLst>
              <a:ext uri="{FF2B5EF4-FFF2-40B4-BE49-F238E27FC236}">
                <a16:creationId xmlns:a16="http://schemas.microsoft.com/office/drawing/2014/main" id="{0C35EF5F-17F7-47DF-EE75-76E390E46BDA}"/>
              </a:ext>
            </a:extLst>
          </p:cNvPr>
          <p:cNvSpPr>
            <a:spLocks noGrp="1" noChangeArrowheads="1"/>
          </p:cNvSpPr>
          <p:nvPr>
            <p:ph type="ftr" sz="quarter" idx="11"/>
          </p:nvPr>
        </p:nvSpPr>
        <p:spPr>
          <a:ln/>
        </p:spPr>
        <p:txBody>
          <a:bodyPr/>
          <a:lstStyle>
            <a:lvl1pPr>
              <a:defRPr/>
            </a:lvl1pPr>
          </a:lstStyle>
          <a:p>
            <a:pPr>
              <a:defRPr/>
            </a:pPr>
            <a:endParaRPr lang="en-US"/>
          </a:p>
        </p:txBody>
      </p:sp>
      <p:sp>
        <p:nvSpPr>
          <p:cNvPr id="5" name="Rectangle 6">
            <a:extLst>
              <a:ext uri="{FF2B5EF4-FFF2-40B4-BE49-F238E27FC236}">
                <a16:creationId xmlns:a16="http://schemas.microsoft.com/office/drawing/2014/main" id="{E9BEF3B4-7736-BC6A-6188-893B4AD74E4A}"/>
              </a:ext>
            </a:extLst>
          </p:cNvPr>
          <p:cNvSpPr>
            <a:spLocks noGrp="1" noChangeArrowheads="1"/>
          </p:cNvSpPr>
          <p:nvPr>
            <p:ph type="sldNum" sz="quarter" idx="12"/>
          </p:nvPr>
        </p:nvSpPr>
        <p:spPr>
          <a:ln/>
        </p:spPr>
        <p:txBody>
          <a:bodyPr/>
          <a:lstStyle>
            <a:lvl1pPr>
              <a:defRPr/>
            </a:lvl1pPr>
          </a:lstStyle>
          <a:p>
            <a:fld id="{A1FA0CB7-2CFF-4E66-B452-9197A35EB404}" type="slidenum">
              <a:rPr lang="en-US" altLang="en-US"/>
              <a:pPr/>
              <a:t>‹#›</a:t>
            </a:fld>
            <a:endParaRPr lang="en-US" altLang="en-US"/>
          </a:p>
        </p:txBody>
      </p:sp>
    </p:spTree>
    <p:extLst>
      <p:ext uri="{BB962C8B-B14F-4D97-AF65-F5344CB8AC3E}">
        <p14:creationId xmlns:p14="http://schemas.microsoft.com/office/powerpoint/2010/main" val="419195971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a:extLst>
              <a:ext uri="{FF2B5EF4-FFF2-40B4-BE49-F238E27FC236}">
                <a16:creationId xmlns:a16="http://schemas.microsoft.com/office/drawing/2014/main" id="{927E8229-FE5D-733A-C8B6-3B562B3F057F}"/>
              </a:ext>
            </a:extLst>
          </p:cNvPr>
          <p:cNvSpPr>
            <a:spLocks noGrp="1" noChangeArrowheads="1"/>
          </p:cNvSpPr>
          <p:nvPr>
            <p:ph type="dt" sz="half" idx="10"/>
          </p:nvPr>
        </p:nvSpPr>
        <p:spPr>
          <a:ln/>
        </p:spPr>
        <p:txBody>
          <a:bodyPr/>
          <a:lstStyle>
            <a:lvl1pPr>
              <a:defRPr/>
            </a:lvl1pPr>
          </a:lstStyle>
          <a:p>
            <a:pPr>
              <a:defRPr/>
            </a:pPr>
            <a:endParaRPr lang="en-US"/>
          </a:p>
        </p:txBody>
      </p:sp>
      <p:sp>
        <p:nvSpPr>
          <p:cNvPr id="3" name="Rectangle 5">
            <a:extLst>
              <a:ext uri="{FF2B5EF4-FFF2-40B4-BE49-F238E27FC236}">
                <a16:creationId xmlns:a16="http://schemas.microsoft.com/office/drawing/2014/main" id="{DC6C92C0-425B-74EF-EEBB-18C8D0A3FBD5}"/>
              </a:ext>
            </a:extLst>
          </p:cNvPr>
          <p:cNvSpPr>
            <a:spLocks noGrp="1" noChangeArrowheads="1"/>
          </p:cNvSpPr>
          <p:nvPr>
            <p:ph type="ftr" sz="quarter" idx="11"/>
          </p:nvPr>
        </p:nvSpPr>
        <p:spPr>
          <a:ln/>
        </p:spPr>
        <p:txBody>
          <a:bodyPr/>
          <a:lstStyle>
            <a:lvl1pPr>
              <a:defRPr/>
            </a:lvl1pPr>
          </a:lstStyle>
          <a:p>
            <a:pPr>
              <a:defRPr/>
            </a:pPr>
            <a:endParaRPr lang="en-US"/>
          </a:p>
        </p:txBody>
      </p:sp>
      <p:sp>
        <p:nvSpPr>
          <p:cNvPr id="4" name="Rectangle 6">
            <a:extLst>
              <a:ext uri="{FF2B5EF4-FFF2-40B4-BE49-F238E27FC236}">
                <a16:creationId xmlns:a16="http://schemas.microsoft.com/office/drawing/2014/main" id="{E57D30E4-75F1-5ACD-ACAC-5DF0BF796C2C}"/>
              </a:ext>
            </a:extLst>
          </p:cNvPr>
          <p:cNvSpPr>
            <a:spLocks noGrp="1" noChangeArrowheads="1"/>
          </p:cNvSpPr>
          <p:nvPr>
            <p:ph type="sldNum" sz="quarter" idx="12"/>
          </p:nvPr>
        </p:nvSpPr>
        <p:spPr>
          <a:ln/>
        </p:spPr>
        <p:txBody>
          <a:bodyPr/>
          <a:lstStyle>
            <a:lvl1pPr>
              <a:defRPr/>
            </a:lvl1pPr>
          </a:lstStyle>
          <a:p>
            <a:fld id="{77AC0866-B468-434C-93B4-4D19E3E9D4F5}" type="slidenum">
              <a:rPr lang="en-US" altLang="en-US"/>
              <a:pPr/>
              <a:t>‹#›</a:t>
            </a:fld>
            <a:endParaRPr lang="en-US" altLang="en-US"/>
          </a:p>
        </p:txBody>
      </p:sp>
    </p:spTree>
    <p:extLst>
      <p:ext uri="{BB962C8B-B14F-4D97-AF65-F5344CB8AC3E}">
        <p14:creationId xmlns:p14="http://schemas.microsoft.com/office/powerpoint/2010/main" val="2849214625"/>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a:extLst>
              <a:ext uri="{FF2B5EF4-FFF2-40B4-BE49-F238E27FC236}">
                <a16:creationId xmlns:a16="http://schemas.microsoft.com/office/drawing/2014/main" id="{261EE470-1FCB-6BF7-5502-DE642A21D7E1}"/>
              </a:ext>
            </a:extLst>
          </p:cNvPr>
          <p:cNvSpPr>
            <a:spLocks noGrp="1" noChangeArrowheads="1"/>
          </p:cNvSpPr>
          <p:nvPr>
            <p:ph type="dt" sz="half" idx="10"/>
          </p:nvPr>
        </p:nvSpPr>
        <p:spPr>
          <a:ln/>
        </p:spPr>
        <p:txBody>
          <a:bodyPr/>
          <a:lstStyle>
            <a:lvl1pPr>
              <a:defRPr/>
            </a:lvl1pPr>
          </a:lstStyle>
          <a:p>
            <a:pPr>
              <a:defRPr/>
            </a:pPr>
            <a:endParaRPr lang="en-US"/>
          </a:p>
        </p:txBody>
      </p:sp>
      <p:sp>
        <p:nvSpPr>
          <p:cNvPr id="6" name="Rectangle 5">
            <a:extLst>
              <a:ext uri="{FF2B5EF4-FFF2-40B4-BE49-F238E27FC236}">
                <a16:creationId xmlns:a16="http://schemas.microsoft.com/office/drawing/2014/main" id="{36382452-BCE8-38F4-95DE-74E4CD38EFB8}"/>
              </a:ext>
            </a:extLst>
          </p:cNvPr>
          <p:cNvSpPr>
            <a:spLocks noGrp="1" noChangeArrowheads="1"/>
          </p:cNvSpPr>
          <p:nvPr>
            <p:ph type="ftr" sz="quarter" idx="11"/>
          </p:nvPr>
        </p:nvSpPr>
        <p:spPr>
          <a:ln/>
        </p:spPr>
        <p:txBody>
          <a:bodyPr/>
          <a:lstStyle>
            <a:lvl1pPr>
              <a:defRPr/>
            </a:lvl1pPr>
          </a:lstStyle>
          <a:p>
            <a:pPr>
              <a:defRPr/>
            </a:pPr>
            <a:endParaRPr lang="en-US"/>
          </a:p>
        </p:txBody>
      </p:sp>
      <p:sp>
        <p:nvSpPr>
          <p:cNvPr id="7" name="Rectangle 6">
            <a:extLst>
              <a:ext uri="{FF2B5EF4-FFF2-40B4-BE49-F238E27FC236}">
                <a16:creationId xmlns:a16="http://schemas.microsoft.com/office/drawing/2014/main" id="{17D24159-CB47-6E2C-9ADB-A594988943A0}"/>
              </a:ext>
            </a:extLst>
          </p:cNvPr>
          <p:cNvSpPr>
            <a:spLocks noGrp="1" noChangeArrowheads="1"/>
          </p:cNvSpPr>
          <p:nvPr>
            <p:ph type="sldNum" sz="quarter" idx="12"/>
          </p:nvPr>
        </p:nvSpPr>
        <p:spPr>
          <a:ln/>
        </p:spPr>
        <p:txBody>
          <a:bodyPr/>
          <a:lstStyle>
            <a:lvl1pPr>
              <a:defRPr/>
            </a:lvl1pPr>
          </a:lstStyle>
          <a:p>
            <a:fld id="{A24B076C-87C6-46F0-86F8-91815F6CB582}" type="slidenum">
              <a:rPr lang="en-US" altLang="en-US"/>
              <a:pPr/>
              <a:t>‹#›</a:t>
            </a:fld>
            <a:endParaRPr lang="en-US" altLang="en-US"/>
          </a:p>
        </p:txBody>
      </p:sp>
    </p:spTree>
    <p:extLst>
      <p:ext uri="{BB962C8B-B14F-4D97-AF65-F5344CB8AC3E}">
        <p14:creationId xmlns:p14="http://schemas.microsoft.com/office/powerpoint/2010/main" val="2693174525"/>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a:extLst>
              <a:ext uri="{FF2B5EF4-FFF2-40B4-BE49-F238E27FC236}">
                <a16:creationId xmlns:a16="http://schemas.microsoft.com/office/drawing/2014/main" id="{3D74653A-3D3D-48B7-1AC8-FA1374157C4B}"/>
              </a:ext>
            </a:extLst>
          </p:cNvPr>
          <p:cNvSpPr>
            <a:spLocks noGrp="1" noChangeArrowheads="1"/>
          </p:cNvSpPr>
          <p:nvPr>
            <p:ph type="dt" sz="half" idx="10"/>
          </p:nvPr>
        </p:nvSpPr>
        <p:spPr>
          <a:ln/>
        </p:spPr>
        <p:txBody>
          <a:bodyPr/>
          <a:lstStyle>
            <a:lvl1pPr>
              <a:defRPr/>
            </a:lvl1pPr>
          </a:lstStyle>
          <a:p>
            <a:pPr>
              <a:defRPr/>
            </a:pPr>
            <a:endParaRPr lang="en-US"/>
          </a:p>
        </p:txBody>
      </p:sp>
      <p:sp>
        <p:nvSpPr>
          <p:cNvPr id="6" name="Rectangle 5">
            <a:extLst>
              <a:ext uri="{FF2B5EF4-FFF2-40B4-BE49-F238E27FC236}">
                <a16:creationId xmlns:a16="http://schemas.microsoft.com/office/drawing/2014/main" id="{275D7B5C-93D9-A5F1-88E6-B60335D1178E}"/>
              </a:ext>
            </a:extLst>
          </p:cNvPr>
          <p:cNvSpPr>
            <a:spLocks noGrp="1" noChangeArrowheads="1"/>
          </p:cNvSpPr>
          <p:nvPr>
            <p:ph type="ftr" sz="quarter" idx="11"/>
          </p:nvPr>
        </p:nvSpPr>
        <p:spPr>
          <a:ln/>
        </p:spPr>
        <p:txBody>
          <a:bodyPr/>
          <a:lstStyle>
            <a:lvl1pPr>
              <a:defRPr/>
            </a:lvl1pPr>
          </a:lstStyle>
          <a:p>
            <a:pPr>
              <a:defRPr/>
            </a:pPr>
            <a:endParaRPr lang="en-US"/>
          </a:p>
        </p:txBody>
      </p:sp>
      <p:sp>
        <p:nvSpPr>
          <p:cNvPr id="7" name="Rectangle 6">
            <a:extLst>
              <a:ext uri="{FF2B5EF4-FFF2-40B4-BE49-F238E27FC236}">
                <a16:creationId xmlns:a16="http://schemas.microsoft.com/office/drawing/2014/main" id="{CC68BD7D-0E7A-B312-3EF9-68DB79BC6081}"/>
              </a:ext>
            </a:extLst>
          </p:cNvPr>
          <p:cNvSpPr>
            <a:spLocks noGrp="1" noChangeArrowheads="1"/>
          </p:cNvSpPr>
          <p:nvPr>
            <p:ph type="sldNum" sz="quarter" idx="12"/>
          </p:nvPr>
        </p:nvSpPr>
        <p:spPr>
          <a:ln/>
        </p:spPr>
        <p:txBody>
          <a:bodyPr/>
          <a:lstStyle>
            <a:lvl1pPr>
              <a:defRPr/>
            </a:lvl1pPr>
          </a:lstStyle>
          <a:p>
            <a:fld id="{BE9D235E-30B1-4840-8D63-374BFBA919C7}" type="slidenum">
              <a:rPr lang="en-US" altLang="en-US"/>
              <a:pPr/>
              <a:t>‹#›</a:t>
            </a:fld>
            <a:endParaRPr lang="en-US" altLang="en-US"/>
          </a:p>
        </p:txBody>
      </p:sp>
    </p:spTree>
    <p:extLst>
      <p:ext uri="{BB962C8B-B14F-4D97-AF65-F5344CB8AC3E}">
        <p14:creationId xmlns:p14="http://schemas.microsoft.com/office/powerpoint/2010/main" val="306658606"/>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a:extLst>
              <a:ext uri="{FF2B5EF4-FFF2-40B4-BE49-F238E27FC236}">
                <a16:creationId xmlns:a16="http://schemas.microsoft.com/office/drawing/2014/main" id="{70A8D231-0322-39DA-446F-EA9B67692BD8}"/>
              </a:ext>
            </a:extLst>
          </p:cNvPr>
          <p:cNvSpPr>
            <a:spLocks noGrp="1" noChangeArrowheads="1"/>
          </p:cNvSpPr>
          <p:nvPr>
            <p:ph type="dt" sz="half" idx="10"/>
          </p:nvPr>
        </p:nvSpPr>
        <p:spPr>
          <a:ln/>
        </p:spPr>
        <p:txBody>
          <a:bodyPr/>
          <a:lstStyle>
            <a:lvl1pPr>
              <a:defRPr/>
            </a:lvl1pPr>
          </a:lstStyle>
          <a:p>
            <a:pPr>
              <a:defRPr/>
            </a:pPr>
            <a:endParaRPr lang="en-US"/>
          </a:p>
        </p:txBody>
      </p:sp>
      <p:sp>
        <p:nvSpPr>
          <p:cNvPr id="5" name="Rectangle 5">
            <a:extLst>
              <a:ext uri="{FF2B5EF4-FFF2-40B4-BE49-F238E27FC236}">
                <a16:creationId xmlns:a16="http://schemas.microsoft.com/office/drawing/2014/main" id="{F7D3822D-7303-9D4D-361A-D2F7B4E31E04}"/>
              </a:ext>
            </a:extLst>
          </p:cNvPr>
          <p:cNvSpPr>
            <a:spLocks noGrp="1" noChangeArrowheads="1"/>
          </p:cNvSpPr>
          <p:nvPr>
            <p:ph type="ftr" sz="quarter" idx="11"/>
          </p:nvPr>
        </p:nvSpPr>
        <p:spPr>
          <a:ln/>
        </p:spPr>
        <p:txBody>
          <a:bodyPr/>
          <a:lstStyle>
            <a:lvl1pPr>
              <a:defRPr/>
            </a:lvl1pPr>
          </a:lstStyle>
          <a:p>
            <a:pPr>
              <a:defRPr/>
            </a:pPr>
            <a:endParaRPr lang="en-US"/>
          </a:p>
        </p:txBody>
      </p:sp>
      <p:sp>
        <p:nvSpPr>
          <p:cNvPr id="6" name="Rectangle 6">
            <a:extLst>
              <a:ext uri="{FF2B5EF4-FFF2-40B4-BE49-F238E27FC236}">
                <a16:creationId xmlns:a16="http://schemas.microsoft.com/office/drawing/2014/main" id="{04111191-CF35-181F-9ADF-7D849E8DE6C5}"/>
              </a:ext>
            </a:extLst>
          </p:cNvPr>
          <p:cNvSpPr>
            <a:spLocks noGrp="1" noChangeArrowheads="1"/>
          </p:cNvSpPr>
          <p:nvPr>
            <p:ph type="sldNum" sz="quarter" idx="12"/>
          </p:nvPr>
        </p:nvSpPr>
        <p:spPr>
          <a:ln/>
        </p:spPr>
        <p:txBody>
          <a:bodyPr/>
          <a:lstStyle>
            <a:lvl1pPr>
              <a:defRPr/>
            </a:lvl1pPr>
          </a:lstStyle>
          <a:p>
            <a:fld id="{81366BF7-61EF-49F3-83E5-037459F5CC0F}" type="slidenum">
              <a:rPr lang="en-US" altLang="en-US"/>
              <a:pPr/>
              <a:t>‹#›</a:t>
            </a:fld>
            <a:endParaRPr lang="en-US" altLang="en-US"/>
          </a:p>
        </p:txBody>
      </p:sp>
    </p:spTree>
    <p:extLst>
      <p:ext uri="{BB962C8B-B14F-4D97-AF65-F5344CB8AC3E}">
        <p14:creationId xmlns:p14="http://schemas.microsoft.com/office/powerpoint/2010/main" val="732104252"/>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2851" y="0"/>
            <a:ext cx="2637367" cy="6096000"/>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914400" y="0"/>
            <a:ext cx="7715251"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a:extLst>
              <a:ext uri="{FF2B5EF4-FFF2-40B4-BE49-F238E27FC236}">
                <a16:creationId xmlns:a16="http://schemas.microsoft.com/office/drawing/2014/main" id="{A8473802-B6F0-C4CA-AF51-7F8E07C0CA13}"/>
              </a:ext>
            </a:extLst>
          </p:cNvPr>
          <p:cNvSpPr>
            <a:spLocks noGrp="1" noChangeArrowheads="1"/>
          </p:cNvSpPr>
          <p:nvPr>
            <p:ph type="dt" sz="half" idx="10"/>
          </p:nvPr>
        </p:nvSpPr>
        <p:spPr>
          <a:ln/>
        </p:spPr>
        <p:txBody>
          <a:bodyPr/>
          <a:lstStyle>
            <a:lvl1pPr>
              <a:defRPr/>
            </a:lvl1pPr>
          </a:lstStyle>
          <a:p>
            <a:pPr>
              <a:defRPr/>
            </a:pPr>
            <a:endParaRPr lang="en-US"/>
          </a:p>
        </p:txBody>
      </p:sp>
      <p:sp>
        <p:nvSpPr>
          <p:cNvPr id="5" name="Rectangle 5">
            <a:extLst>
              <a:ext uri="{FF2B5EF4-FFF2-40B4-BE49-F238E27FC236}">
                <a16:creationId xmlns:a16="http://schemas.microsoft.com/office/drawing/2014/main" id="{7E814E4F-02B1-1A5D-3B49-61140828908F}"/>
              </a:ext>
            </a:extLst>
          </p:cNvPr>
          <p:cNvSpPr>
            <a:spLocks noGrp="1" noChangeArrowheads="1"/>
          </p:cNvSpPr>
          <p:nvPr>
            <p:ph type="ftr" sz="quarter" idx="11"/>
          </p:nvPr>
        </p:nvSpPr>
        <p:spPr>
          <a:ln/>
        </p:spPr>
        <p:txBody>
          <a:bodyPr/>
          <a:lstStyle>
            <a:lvl1pPr>
              <a:defRPr/>
            </a:lvl1pPr>
          </a:lstStyle>
          <a:p>
            <a:pPr>
              <a:defRPr/>
            </a:pPr>
            <a:endParaRPr lang="en-US"/>
          </a:p>
        </p:txBody>
      </p:sp>
      <p:sp>
        <p:nvSpPr>
          <p:cNvPr id="6" name="Rectangle 6">
            <a:extLst>
              <a:ext uri="{FF2B5EF4-FFF2-40B4-BE49-F238E27FC236}">
                <a16:creationId xmlns:a16="http://schemas.microsoft.com/office/drawing/2014/main" id="{5231CB6B-6ECA-E92E-AEE6-FAAACEDA4B14}"/>
              </a:ext>
            </a:extLst>
          </p:cNvPr>
          <p:cNvSpPr>
            <a:spLocks noGrp="1" noChangeArrowheads="1"/>
          </p:cNvSpPr>
          <p:nvPr>
            <p:ph type="sldNum" sz="quarter" idx="12"/>
          </p:nvPr>
        </p:nvSpPr>
        <p:spPr>
          <a:ln/>
        </p:spPr>
        <p:txBody>
          <a:bodyPr/>
          <a:lstStyle>
            <a:lvl1pPr>
              <a:defRPr/>
            </a:lvl1pPr>
          </a:lstStyle>
          <a:p>
            <a:fld id="{FD22D46F-D633-4689-8AA1-4ED728812DA6}" type="slidenum">
              <a:rPr lang="en-US" altLang="en-US"/>
              <a:pPr/>
              <a:t>‹#›</a:t>
            </a:fld>
            <a:endParaRPr lang="en-US" altLang="en-US"/>
          </a:p>
        </p:txBody>
      </p:sp>
    </p:spTree>
    <p:extLst>
      <p:ext uri="{BB962C8B-B14F-4D97-AF65-F5344CB8AC3E}">
        <p14:creationId xmlns:p14="http://schemas.microsoft.com/office/powerpoint/2010/main" val="3191476128"/>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clipArtAndTx">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594784" y="1268413"/>
            <a:ext cx="10972800" cy="647700"/>
          </a:xfrm>
        </p:spPr>
        <p:txBody>
          <a:bodyPr/>
          <a:lstStyle/>
          <a:p>
            <a:r>
              <a:rPr lang="en-US"/>
              <a:t>Click to edit Master title style</a:t>
            </a:r>
            <a:endParaRPr lang="en-GB"/>
          </a:p>
        </p:txBody>
      </p:sp>
      <p:sp>
        <p:nvSpPr>
          <p:cNvPr id="3" name="ClipArt Placeholder 2"/>
          <p:cNvSpPr>
            <a:spLocks noGrp="1"/>
          </p:cNvSpPr>
          <p:nvPr>
            <p:ph type="clipArt" sz="half" idx="1"/>
          </p:nvPr>
        </p:nvSpPr>
        <p:spPr>
          <a:xfrm>
            <a:off x="609600" y="1916114"/>
            <a:ext cx="5384800" cy="4033837"/>
          </a:xfrm>
        </p:spPr>
        <p:txBody>
          <a:bodyPr/>
          <a:lstStyle/>
          <a:p>
            <a:pPr lvl="0"/>
            <a:endParaRPr lang="en-GB" noProof="0"/>
          </a:p>
        </p:txBody>
      </p:sp>
      <p:sp>
        <p:nvSpPr>
          <p:cNvPr id="4" name="Text Placeholder 3"/>
          <p:cNvSpPr>
            <a:spLocks noGrp="1"/>
          </p:cNvSpPr>
          <p:nvPr>
            <p:ph type="body" sz="half" idx="2"/>
          </p:nvPr>
        </p:nvSpPr>
        <p:spPr>
          <a:xfrm>
            <a:off x="6197600" y="1916114"/>
            <a:ext cx="5384800" cy="403383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Footer Placeholder 4">
            <a:extLst>
              <a:ext uri="{FF2B5EF4-FFF2-40B4-BE49-F238E27FC236}">
                <a16:creationId xmlns:a16="http://schemas.microsoft.com/office/drawing/2014/main" id="{E7A12605-9CB7-8B58-9BA1-C605AD4BC594}"/>
              </a:ext>
            </a:extLst>
          </p:cNvPr>
          <p:cNvSpPr>
            <a:spLocks noGrp="1"/>
          </p:cNvSpPr>
          <p:nvPr>
            <p:ph type="ftr" sz="quarter" idx="10"/>
          </p:nvPr>
        </p:nvSpPr>
        <p:spPr>
          <a:xfrm>
            <a:off x="9144000" y="6453189"/>
            <a:ext cx="3048000" cy="244475"/>
          </a:xfrm>
        </p:spPr>
        <p:txBody>
          <a:bodyPr/>
          <a:lstStyle>
            <a:lvl1pPr>
              <a:defRPr/>
            </a:lvl1pPr>
          </a:lstStyle>
          <a:p>
            <a:pPr>
              <a:defRPr/>
            </a:pPr>
            <a:r>
              <a:rPr lang="en-US"/>
              <a:t>Version 2.1 January 2010</a:t>
            </a:r>
            <a:endParaRPr lang="en-GB"/>
          </a:p>
        </p:txBody>
      </p:sp>
    </p:spTree>
    <p:extLst>
      <p:ext uri="{BB962C8B-B14F-4D97-AF65-F5344CB8AC3E}">
        <p14:creationId xmlns:p14="http://schemas.microsoft.com/office/powerpoint/2010/main" val="4181362931"/>
      </p:ext>
    </p:extLst>
  </p:cSld>
  <p:clrMapOvr>
    <a:masterClrMapping/>
  </p:clrMapOvr>
  <p:transition spd="med">
    <p:fade/>
  </p:transition>
</p:sldLayout>
</file>

<file path=ppt/slideLayouts/slideLayout40.xml><?xml version="1.0" encoding="utf-8"?>
<p:sldLayout xmlns:a="http://schemas.openxmlformats.org/drawingml/2006/main" xmlns:r="http://schemas.openxmlformats.org/officeDocument/2006/relationships" xmlns:p="http://schemas.openxmlformats.org/presentationml/2006/main" type="txAndClipArt">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594784" y="1268413"/>
            <a:ext cx="10972800" cy="6477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609600" y="1916114"/>
            <a:ext cx="5384800" cy="403383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lipArt Placeholder 3"/>
          <p:cNvSpPr>
            <a:spLocks noGrp="1"/>
          </p:cNvSpPr>
          <p:nvPr>
            <p:ph type="clipArt" sz="half" idx="2"/>
          </p:nvPr>
        </p:nvSpPr>
        <p:spPr>
          <a:xfrm>
            <a:off x="6197600" y="1916114"/>
            <a:ext cx="5384800" cy="4033837"/>
          </a:xfrm>
        </p:spPr>
        <p:txBody>
          <a:bodyPr/>
          <a:lstStyle/>
          <a:p>
            <a:pPr lvl="0"/>
            <a:endParaRPr lang="en-GB" noProof="0"/>
          </a:p>
        </p:txBody>
      </p:sp>
      <p:sp>
        <p:nvSpPr>
          <p:cNvPr id="5" name="Footer Placeholder 4">
            <a:extLst>
              <a:ext uri="{FF2B5EF4-FFF2-40B4-BE49-F238E27FC236}">
                <a16:creationId xmlns:a16="http://schemas.microsoft.com/office/drawing/2014/main" id="{A9C55E78-14E3-1004-96DD-AB6E6F4C3199}"/>
              </a:ext>
            </a:extLst>
          </p:cNvPr>
          <p:cNvSpPr>
            <a:spLocks noGrp="1"/>
          </p:cNvSpPr>
          <p:nvPr>
            <p:ph type="ftr" sz="quarter" idx="10"/>
          </p:nvPr>
        </p:nvSpPr>
        <p:spPr>
          <a:xfrm>
            <a:off x="9144000" y="6453189"/>
            <a:ext cx="3048000" cy="244475"/>
          </a:xfrm>
        </p:spPr>
        <p:txBody>
          <a:bodyPr/>
          <a:lstStyle>
            <a:lvl1pPr>
              <a:defRPr/>
            </a:lvl1pPr>
          </a:lstStyle>
          <a:p>
            <a:pPr>
              <a:defRPr/>
            </a:pPr>
            <a:r>
              <a:rPr lang="en-US"/>
              <a:t>Version 2.1 January 2010</a:t>
            </a:r>
            <a:endParaRPr lang="en-GB"/>
          </a:p>
        </p:txBody>
      </p:sp>
    </p:spTree>
    <p:extLst>
      <p:ext uri="{BB962C8B-B14F-4D97-AF65-F5344CB8AC3E}">
        <p14:creationId xmlns:p14="http://schemas.microsoft.com/office/powerpoint/2010/main" val="3823302940"/>
      </p:ext>
    </p:extLst>
  </p:cSld>
  <p:clrMapOvr>
    <a:masterClrMapping/>
  </p:clrMapOvr>
  <p:transition spd="med">
    <p:fade/>
  </p:transition>
</p:sldLayout>
</file>

<file path=ppt/slideLayouts/slideLayout4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34DF0523-C706-476A-B48F-9DCD64BEAC66}" type="datetimeFigureOut">
              <a:rPr lang="en-GB" smtClean="0"/>
              <a:t>25/09/2024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BBBBA9-AC66-46C9-B822-35C890F66E3D}" type="slidenum">
              <a:rPr lang="en-GB" smtClean="0"/>
              <a:t>‹#›</a:t>
            </a:fld>
            <a:endParaRPr lang="en-GB"/>
          </a:p>
        </p:txBody>
      </p:sp>
    </p:spTree>
    <p:extLst>
      <p:ext uri="{BB962C8B-B14F-4D97-AF65-F5344CB8AC3E}">
        <p14:creationId xmlns:p14="http://schemas.microsoft.com/office/powerpoint/2010/main" val="1176163325"/>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4DF0523-C706-476A-B48F-9DCD64BEAC66}" type="datetimeFigureOut">
              <a:rPr lang="en-GB" smtClean="0"/>
              <a:t>25/09/2024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BBBBA9-AC66-46C9-B822-35C890F66E3D}" type="slidenum">
              <a:rPr lang="en-GB" smtClean="0"/>
              <a:t>‹#›</a:t>
            </a:fld>
            <a:endParaRPr lang="en-GB"/>
          </a:p>
        </p:txBody>
      </p:sp>
    </p:spTree>
    <p:extLst>
      <p:ext uri="{BB962C8B-B14F-4D97-AF65-F5344CB8AC3E}">
        <p14:creationId xmlns:p14="http://schemas.microsoft.com/office/powerpoint/2010/main" val="4232439702"/>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4DF0523-C706-476A-B48F-9DCD64BEAC66}" type="datetimeFigureOut">
              <a:rPr lang="en-GB" smtClean="0"/>
              <a:t>25/09/2024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BBBBA9-AC66-46C9-B822-35C890F66E3D}" type="slidenum">
              <a:rPr lang="en-GB" smtClean="0"/>
              <a:t>‹#›</a:t>
            </a:fld>
            <a:endParaRPr lang="en-GB"/>
          </a:p>
        </p:txBody>
      </p:sp>
    </p:spTree>
    <p:extLst>
      <p:ext uri="{BB962C8B-B14F-4D97-AF65-F5344CB8AC3E}">
        <p14:creationId xmlns:p14="http://schemas.microsoft.com/office/powerpoint/2010/main" val="2695794813"/>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34DF0523-C706-476A-B48F-9DCD64BEAC66}" type="datetimeFigureOut">
              <a:rPr lang="en-GB" smtClean="0"/>
              <a:t>25/09/2024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4BBBBA9-AC66-46C9-B822-35C890F66E3D}" type="slidenum">
              <a:rPr lang="en-GB" smtClean="0"/>
              <a:t>‹#›</a:t>
            </a:fld>
            <a:endParaRPr lang="en-GB"/>
          </a:p>
        </p:txBody>
      </p:sp>
    </p:spTree>
    <p:extLst>
      <p:ext uri="{BB962C8B-B14F-4D97-AF65-F5344CB8AC3E}">
        <p14:creationId xmlns:p14="http://schemas.microsoft.com/office/powerpoint/2010/main" val="2066686500"/>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34DF0523-C706-476A-B48F-9DCD64BEAC66}" type="datetimeFigureOut">
              <a:rPr lang="en-GB" smtClean="0"/>
              <a:t>25/09/2024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4BBBBA9-AC66-46C9-B822-35C890F66E3D}" type="slidenum">
              <a:rPr lang="en-GB" smtClean="0"/>
              <a:t>‹#›</a:t>
            </a:fld>
            <a:endParaRPr lang="en-GB"/>
          </a:p>
        </p:txBody>
      </p:sp>
    </p:spTree>
    <p:extLst>
      <p:ext uri="{BB962C8B-B14F-4D97-AF65-F5344CB8AC3E}">
        <p14:creationId xmlns:p14="http://schemas.microsoft.com/office/powerpoint/2010/main" val="1722004591"/>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34DF0523-C706-476A-B48F-9DCD64BEAC66}" type="datetimeFigureOut">
              <a:rPr lang="en-GB" smtClean="0"/>
              <a:t>25/09/2024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4BBBBA9-AC66-46C9-B822-35C890F66E3D}" type="slidenum">
              <a:rPr lang="en-GB" smtClean="0"/>
              <a:t>‹#›</a:t>
            </a:fld>
            <a:endParaRPr lang="en-GB"/>
          </a:p>
        </p:txBody>
      </p:sp>
    </p:spTree>
    <p:extLst>
      <p:ext uri="{BB962C8B-B14F-4D97-AF65-F5344CB8AC3E}">
        <p14:creationId xmlns:p14="http://schemas.microsoft.com/office/powerpoint/2010/main" val="2847022531"/>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4DF0523-C706-476A-B48F-9DCD64BEAC66}" type="datetimeFigureOut">
              <a:rPr lang="en-GB" smtClean="0"/>
              <a:t>25/09/2024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4BBBBA9-AC66-46C9-B822-35C890F66E3D}" type="slidenum">
              <a:rPr lang="en-GB" smtClean="0"/>
              <a:t>‹#›</a:t>
            </a:fld>
            <a:endParaRPr lang="en-GB"/>
          </a:p>
        </p:txBody>
      </p:sp>
    </p:spTree>
    <p:extLst>
      <p:ext uri="{BB962C8B-B14F-4D97-AF65-F5344CB8AC3E}">
        <p14:creationId xmlns:p14="http://schemas.microsoft.com/office/powerpoint/2010/main" val="3127251361"/>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4DF0523-C706-476A-B48F-9DCD64BEAC66}" type="datetimeFigureOut">
              <a:rPr lang="en-GB" smtClean="0"/>
              <a:t>25/09/2024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4BBBBA9-AC66-46C9-B822-35C890F66E3D}" type="slidenum">
              <a:rPr lang="en-GB" smtClean="0"/>
              <a:t>‹#›</a:t>
            </a:fld>
            <a:endParaRPr lang="en-GB"/>
          </a:p>
        </p:txBody>
      </p:sp>
    </p:spTree>
    <p:extLst>
      <p:ext uri="{BB962C8B-B14F-4D97-AF65-F5344CB8AC3E}">
        <p14:creationId xmlns:p14="http://schemas.microsoft.com/office/powerpoint/2010/main" val="2002360219"/>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4DF0523-C706-476A-B48F-9DCD64BEAC66}" type="datetimeFigureOut">
              <a:rPr lang="en-GB" smtClean="0"/>
              <a:t>25/09/2024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4BBBBA9-AC66-46C9-B822-35C890F66E3D}" type="slidenum">
              <a:rPr lang="en-GB" smtClean="0"/>
              <a:t>‹#›</a:t>
            </a:fld>
            <a:endParaRPr lang="en-GB"/>
          </a:p>
        </p:txBody>
      </p:sp>
    </p:spTree>
    <p:extLst>
      <p:ext uri="{BB962C8B-B14F-4D97-AF65-F5344CB8AC3E}">
        <p14:creationId xmlns:p14="http://schemas.microsoft.com/office/powerpoint/2010/main" val="3132607777"/>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4DF0523-C706-476A-B48F-9DCD64BEAC66}" type="datetimeFigureOut">
              <a:rPr lang="en-GB" smtClean="0"/>
              <a:t>25/09/2024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BBBBA9-AC66-46C9-B822-35C890F66E3D}" type="slidenum">
              <a:rPr lang="en-GB" smtClean="0"/>
              <a:t>‹#›</a:t>
            </a:fld>
            <a:endParaRPr lang="en-GB"/>
          </a:p>
        </p:txBody>
      </p:sp>
    </p:spTree>
    <p:extLst>
      <p:ext uri="{BB962C8B-B14F-4D97-AF65-F5344CB8AC3E}">
        <p14:creationId xmlns:p14="http://schemas.microsoft.com/office/powerpoint/2010/main" val="1148951337"/>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4DF0523-C706-476A-B48F-9DCD64BEAC66}" type="datetimeFigureOut">
              <a:rPr lang="en-GB" smtClean="0"/>
              <a:t>25/09/2024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BBBBA9-AC66-46C9-B822-35C890F66E3D}" type="slidenum">
              <a:rPr lang="en-GB" smtClean="0"/>
              <a:t>‹#›</a:t>
            </a:fld>
            <a:endParaRPr lang="en-GB"/>
          </a:p>
        </p:txBody>
      </p:sp>
    </p:spTree>
    <p:extLst>
      <p:ext uri="{BB962C8B-B14F-4D97-AF65-F5344CB8AC3E}">
        <p14:creationId xmlns:p14="http://schemas.microsoft.com/office/powerpoint/2010/main" val="3431598570"/>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25/09/2024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25/09/2024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25/09/2024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25/09/2024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25/09/2024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25/09/2024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25/09/2024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25/09/2024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25/09/2024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25/09/2024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25/09/2024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E7DE6FC5-2DB5-4598-8471-BE4F5067D41E}" type="datetimeFigureOut">
              <a:rPr lang="en-GB" smtClean="0"/>
              <a:pPr/>
              <a:t>25/09/2024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61E3D0B-6B24-4BED-A733-6E2B43C42E41}" type="slidenum">
              <a:rPr lang="en-GB" smtClean="0"/>
              <a:pPr/>
              <a:t>‹#›</a:t>
            </a:fld>
            <a:endParaRPr lang="en-GB"/>
          </a:p>
        </p:txBody>
      </p:sp>
    </p:spTree>
    <p:extLst>
      <p:ext uri="{BB962C8B-B14F-4D97-AF65-F5344CB8AC3E}">
        <p14:creationId xmlns:p14="http://schemas.microsoft.com/office/powerpoint/2010/main" val="2640117077"/>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7DE6FC5-2DB5-4598-8471-BE4F5067D41E}" type="datetimeFigureOut">
              <a:rPr lang="en-GB" smtClean="0"/>
              <a:pPr/>
              <a:t>25/09/2024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61E3D0B-6B24-4BED-A733-6E2B43C42E41}" type="slidenum">
              <a:rPr lang="en-GB" smtClean="0"/>
              <a:pPr/>
              <a:t>‹#›</a:t>
            </a:fld>
            <a:endParaRPr lang="en-GB"/>
          </a:p>
        </p:txBody>
      </p:sp>
    </p:spTree>
    <p:extLst>
      <p:ext uri="{BB962C8B-B14F-4D97-AF65-F5344CB8AC3E}">
        <p14:creationId xmlns:p14="http://schemas.microsoft.com/office/powerpoint/2010/main" val="1568906788"/>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7DE6FC5-2DB5-4598-8471-BE4F5067D41E}" type="datetimeFigureOut">
              <a:rPr lang="en-GB" smtClean="0"/>
              <a:pPr/>
              <a:t>25/09/2024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61E3D0B-6B24-4BED-A733-6E2B43C42E41}" type="slidenum">
              <a:rPr lang="en-GB" smtClean="0"/>
              <a:pPr/>
              <a:t>‹#›</a:t>
            </a:fld>
            <a:endParaRPr lang="en-GB"/>
          </a:p>
        </p:txBody>
      </p:sp>
    </p:spTree>
    <p:extLst>
      <p:ext uri="{BB962C8B-B14F-4D97-AF65-F5344CB8AC3E}">
        <p14:creationId xmlns:p14="http://schemas.microsoft.com/office/powerpoint/2010/main" val="909645613"/>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E7DE6FC5-2DB5-4598-8471-BE4F5067D41E}" type="datetimeFigureOut">
              <a:rPr lang="en-GB" smtClean="0"/>
              <a:pPr/>
              <a:t>25/09/2024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61E3D0B-6B24-4BED-A733-6E2B43C42E41}" type="slidenum">
              <a:rPr lang="en-GB" smtClean="0"/>
              <a:pPr/>
              <a:t>‹#›</a:t>
            </a:fld>
            <a:endParaRPr lang="en-GB"/>
          </a:p>
        </p:txBody>
      </p:sp>
    </p:spTree>
    <p:extLst>
      <p:ext uri="{BB962C8B-B14F-4D97-AF65-F5344CB8AC3E}">
        <p14:creationId xmlns:p14="http://schemas.microsoft.com/office/powerpoint/2010/main" val="143069783"/>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E7DE6FC5-2DB5-4598-8471-BE4F5067D41E}" type="datetimeFigureOut">
              <a:rPr lang="en-GB" smtClean="0"/>
              <a:pPr/>
              <a:t>25/09/2024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61E3D0B-6B24-4BED-A733-6E2B43C42E41}" type="slidenum">
              <a:rPr lang="en-GB" smtClean="0"/>
              <a:pPr/>
              <a:t>‹#›</a:t>
            </a:fld>
            <a:endParaRPr lang="en-GB"/>
          </a:p>
        </p:txBody>
      </p:sp>
    </p:spTree>
    <p:extLst>
      <p:ext uri="{BB962C8B-B14F-4D97-AF65-F5344CB8AC3E}">
        <p14:creationId xmlns:p14="http://schemas.microsoft.com/office/powerpoint/2010/main" val="2283797154"/>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E7DE6FC5-2DB5-4598-8471-BE4F5067D41E}" type="datetimeFigureOut">
              <a:rPr lang="en-GB" smtClean="0"/>
              <a:pPr/>
              <a:t>25/09/2024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61E3D0B-6B24-4BED-A733-6E2B43C42E41}" type="slidenum">
              <a:rPr lang="en-GB" smtClean="0"/>
              <a:pPr/>
              <a:t>‹#›</a:t>
            </a:fld>
            <a:endParaRPr lang="en-GB"/>
          </a:p>
        </p:txBody>
      </p:sp>
    </p:spTree>
    <p:extLst>
      <p:ext uri="{BB962C8B-B14F-4D97-AF65-F5344CB8AC3E}">
        <p14:creationId xmlns:p14="http://schemas.microsoft.com/office/powerpoint/2010/main" val="580992561"/>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7DE6FC5-2DB5-4598-8471-BE4F5067D41E}" type="datetimeFigureOut">
              <a:rPr lang="en-GB" smtClean="0"/>
              <a:pPr/>
              <a:t>25/09/2024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61E3D0B-6B24-4BED-A733-6E2B43C42E41}" type="slidenum">
              <a:rPr lang="en-GB" smtClean="0"/>
              <a:pPr/>
              <a:t>‹#›</a:t>
            </a:fld>
            <a:endParaRPr lang="en-GB"/>
          </a:p>
        </p:txBody>
      </p:sp>
    </p:spTree>
    <p:extLst>
      <p:ext uri="{BB962C8B-B14F-4D97-AF65-F5344CB8AC3E}">
        <p14:creationId xmlns:p14="http://schemas.microsoft.com/office/powerpoint/2010/main" val="849623924"/>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7DE6FC5-2DB5-4598-8471-BE4F5067D41E}" type="datetimeFigureOut">
              <a:rPr lang="en-GB" smtClean="0"/>
              <a:pPr/>
              <a:t>25/09/2024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61E3D0B-6B24-4BED-A733-6E2B43C42E41}" type="slidenum">
              <a:rPr lang="en-GB" smtClean="0"/>
              <a:pPr/>
              <a:t>‹#›</a:t>
            </a:fld>
            <a:endParaRPr lang="en-GB"/>
          </a:p>
        </p:txBody>
      </p:sp>
    </p:spTree>
    <p:extLst>
      <p:ext uri="{BB962C8B-B14F-4D97-AF65-F5344CB8AC3E}">
        <p14:creationId xmlns:p14="http://schemas.microsoft.com/office/powerpoint/2010/main" val="3337659708"/>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7DE6FC5-2DB5-4598-8471-BE4F5067D41E}" type="datetimeFigureOut">
              <a:rPr lang="en-GB" smtClean="0"/>
              <a:pPr/>
              <a:t>25/09/2024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61E3D0B-6B24-4BED-A733-6E2B43C42E41}" type="slidenum">
              <a:rPr lang="en-GB" smtClean="0"/>
              <a:pPr/>
              <a:t>‹#›</a:t>
            </a:fld>
            <a:endParaRPr lang="en-GB"/>
          </a:p>
        </p:txBody>
      </p:sp>
    </p:spTree>
    <p:extLst>
      <p:ext uri="{BB962C8B-B14F-4D97-AF65-F5344CB8AC3E}">
        <p14:creationId xmlns:p14="http://schemas.microsoft.com/office/powerpoint/2010/main" val="1181937767"/>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7DE6FC5-2DB5-4598-8471-BE4F5067D41E}" type="datetimeFigureOut">
              <a:rPr lang="en-GB" smtClean="0"/>
              <a:pPr/>
              <a:t>25/09/2024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61E3D0B-6B24-4BED-A733-6E2B43C42E41}" type="slidenum">
              <a:rPr lang="en-GB" smtClean="0"/>
              <a:pPr/>
              <a:t>‹#›</a:t>
            </a:fld>
            <a:endParaRPr lang="en-GB"/>
          </a:p>
        </p:txBody>
      </p:sp>
    </p:spTree>
    <p:extLst>
      <p:ext uri="{BB962C8B-B14F-4D97-AF65-F5344CB8AC3E}">
        <p14:creationId xmlns:p14="http://schemas.microsoft.com/office/powerpoint/2010/main" val="47784318"/>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7DE6FC5-2DB5-4598-8471-BE4F5067D41E}" type="datetimeFigureOut">
              <a:rPr lang="en-GB" smtClean="0"/>
              <a:pPr/>
              <a:t>25/09/2024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61E3D0B-6B24-4BED-A733-6E2B43C42E41}" type="slidenum">
              <a:rPr lang="en-GB" smtClean="0"/>
              <a:pPr/>
              <a:t>‹#›</a:t>
            </a:fld>
            <a:endParaRPr lang="en-GB"/>
          </a:p>
        </p:txBody>
      </p:sp>
    </p:spTree>
    <p:extLst>
      <p:ext uri="{BB962C8B-B14F-4D97-AF65-F5344CB8AC3E}">
        <p14:creationId xmlns:p14="http://schemas.microsoft.com/office/powerpoint/2010/main" val="31584071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17" Type="http://schemas.openxmlformats.org/officeDocument/2006/relationships/theme" Target="../theme/theme2.xml"/><Relationship Id="rId2" Type="http://schemas.openxmlformats.org/officeDocument/2006/relationships/slideLayout" Target="../slideLayouts/slideLayout13.xml"/><Relationship Id="rId16" Type="http://schemas.openxmlformats.org/officeDocument/2006/relationships/slideLayout" Target="../slideLayouts/slideLayout27.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slideLayout" Target="../slideLayouts/slideLayout2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5.xml"/><Relationship Id="rId13" Type="http://schemas.openxmlformats.org/officeDocument/2006/relationships/slideLayout" Target="../slideLayouts/slideLayout40.xml"/><Relationship Id="rId3" Type="http://schemas.openxmlformats.org/officeDocument/2006/relationships/slideLayout" Target="../slideLayouts/slideLayout30.xml"/><Relationship Id="rId7" Type="http://schemas.openxmlformats.org/officeDocument/2006/relationships/slideLayout" Target="../slideLayouts/slideLayout34.xml"/><Relationship Id="rId12" Type="http://schemas.openxmlformats.org/officeDocument/2006/relationships/slideLayout" Target="../slideLayouts/slideLayout39.xml"/><Relationship Id="rId2" Type="http://schemas.openxmlformats.org/officeDocument/2006/relationships/slideLayout" Target="../slideLayouts/slideLayout29.xml"/><Relationship Id="rId1" Type="http://schemas.openxmlformats.org/officeDocument/2006/relationships/slideLayout" Target="../slideLayouts/slideLayout28.xml"/><Relationship Id="rId6" Type="http://schemas.openxmlformats.org/officeDocument/2006/relationships/slideLayout" Target="../slideLayouts/slideLayout33.xml"/><Relationship Id="rId11" Type="http://schemas.openxmlformats.org/officeDocument/2006/relationships/slideLayout" Target="../slideLayouts/slideLayout38.xml"/><Relationship Id="rId5" Type="http://schemas.openxmlformats.org/officeDocument/2006/relationships/slideLayout" Target="../slideLayouts/slideLayout32.xml"/><Relationship Id="rId15" Type="http://schemas.openxmlformats.org/officeDocument/2006/relationships/image" Target="../media/image1.jpeg"/><Relationship Id="rId10" Type="http://schemas.openxmlformats.org/officeDocument/2006/relationships/slideLayout" Target="../slideLayouts/slideLayout37.xml"/><Relationship Id="rId4" Type="http://schemas.openxmlformats.org/officeDocument/2006/relationships/slideLayout" Target="../slideLayouts/slideLayout31.xml"/><Relationship Id="rId9" Type="http://schemas.openxmlformats.org/officeDocument/2006/relationships/slideLayout" Target="../slideLayouts/slideLayout36.xml"/><Relationship Id="rId14"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8.xml"/><Relationship Id="rId3" Type="http://schemas.openxmlformats.org/officeDocument/2006/relationships/slideLayout" Target="../slideLayouts/slideLayout43.xml"/><Relationship Id="rId7" Type="http://schemas.openxmlformats.org/officeDocument/2006/relationships/slideLayout" Target="../slideLayouts/slideLayout47.xml"/><Relationship Id="rId12" Type="http://schemas.openxmlformats.org/officeDocument/2006/relationships/theme" Target="../theme/theme4.xml"/><Relationship Id="rId2" Type="http://schemas.openxmlformats.org/officeDocument/2006/relationships/slideLayout" Target="../slideLayouts/slideLayout42.xml"/><Relationship Id="rId1" Type="http://schemas.openxmlformats.org/officeDocument/2006/relationships/slideLayout" Target="../slideLayouts/slideLayout41.xml"/><Relationship Id="rId6" Type="http://schemas.openxmlformats.org/officeDocument/2006/relationships/slideLayout" Target="../slideLayouts/slideLayout46.xml"/><Relationship Id="rId11" Type="http://schemas.openxmlformats.org/officeDocument/2006/relationships/slideLayout" Target="../slideLayouts/slideLayout51.xml"/><Relationship Id="rId5" Type="http://schemas.openxmlformats.org/officeDocument/2006/relationships/slideLayout" Target="../slideLayouts/slideLayout45.xml"/><Relationship Id="rId10" Type="http://schemas.openxmlformats.org/officeDocument/2006/relationships/slideLayout" Target="../slideLayouts/slideLayout50.xml"/><Relationship Id="rId4" Type="http://schemas.openxmlformats.org/officeDocument/2006/relationships/slideLayout" Target="../slideLayouts/slideLayout44.xml"/><Relationship Id="rId9" Type="http://schemas.openxmlformats.org/officeDocument/2006/relationships/slideLayout" Target="../slideLayouts/slideLayout49.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59.xml"/><Relationship Id="rId13" Type="http://schemas.openxmlformats.org/officeDocument/2006/relationships/image" Target="../media/image3.jpg"/><Relationship Id="rId3" Type="http://schemas.openxmlformats.org/officeDocument/2006/relationships/slideLayout" Target="../slideLayouts/slideLayout54.xml"/><Relationship Id="rId7" Type="http://schemas.openxmlformats.org/officeDocument/2006/relationships/slideLayout" Target="../slideLayouts/slideLayout58.xml"/><Relationship Id="rId12" Type="http://schemas.openxmlformats.org/officeDocument/2006/relationships/theme" Target="../theme/theme5.xml"/><Relationship Id="rId2" Type="http://schemas.openxmlformats.org/officeDocument/2006/relationships/slideLayout" Target="../slideLayouts/slideLayout53.xml"/><Relationship Id="rId1" Type="http://schemas.openxmlformats.org/officeDocument/2006/relationships/slideLayout" Target="../slideLayouts/slideLayout52.xml"/><Relationship Id="rId6" Type="http://schemas.openxmlformats.org/officeDocument/2006/relationships/slideLayout" Target="../slideLayouts/slideLayout57.xml"/><Relationship Id="rId11" Type="http://schemas.openxmlformats.org/officeDocument/2006/relationships/slideLayout" Target="../slideLayouts/slideLayout62.xml"/><Relationship Id="rId5" Type="http://schemas.openxmlformats.org/officeDocument/2006/relationships/slideLayout" Target="../slideLayouts/slideLayout56.xml"/><Relationship Id="rId10" Type="http://schemas.openxmlformats.org/officeDocument/2006/relationships/slideLayout" Target="../slideLayouts/slideLayout61.xml"/><Relationship Id="rId4" Type="http://schemas.openxmlformats.org/officeDocument/2006/relationships/slideLayout" Target="../slideLayouts/slideLayout55.xml"/><Relationship Id="rId9" Type="http://schemas.openxmlformats.org/officeDocument/2006/relationships/slideLayout" Target="../slideLayouts/slideLayout60.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70.xml"/><Relationship Id="rId3" Type="http://schemas.openxmlformats.org/officeDocument/2006/relationships/slideLayout" Target="../slideLayouts/slideLayout65.xml"/><Relationship Id="rId7" Type="http://schemas.openxmlformats.org/officeDocument/2006/relationships/slideLayout" Target="../slideLayouts/slideLayout69.xml"/><Relationship Id="rId12" Type="http://schemas.openxmlformats.org/officeDocument/2006/relationships/theme" Target="../theme/theme6.xml"/><Relationship Id="rId2" Type="http://schemas.openxmlformats.org/officeDocument/2006/relationships/slideLayout" Target="../slideLayouts/slideLayout64.xml"/><Relationship Id="rId1" Type="http://schemas.openxmlformats.org/officeDocument/2006/relationships/slideLayout" Target="../slideLayouts/slideLayout63.xml"/><Relationship Id="rId6" Type="http://schemas.openxmlformats.org/officeDocument/2006/relationships/slideLayout" Target="../slideLayouts/slideLayout68.xml"/><Relationship Id="rId11" Type="http://schemas.openxmlformats.org/officeDocument/2006/relationships/slideLayout" Target="../slideLayouts/slideLayout73.xml"/><Relationship Id="rId5" Type="http://schemas.openxmlformats.org/officeDocument/2006/relationships/slideLayout" Target="../slideLayouts/slideLayout67.xml"/><Relationship Id="rId10" Type="http://schemas.openxmlformats.org/officeDocument/2006/relationships/slideLayout" Target="../slideLayouts/slideLayout72.xml"/><Relationship Id="rId4" Type="http://schemas.openxmlformats.org/officeDocument/2006/relationships/slideLayout" Target="../slideLayouts/slideLayout66.xml"/><Relationship Id="rId9" Type="http://schemas.openxmlformats.org/officeDocument/2006/relationships/slideLayout" Target="../slideLayouts/slideLayout7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7B628E8-68A0-4CB9-A8E6-2A58AB5AEA7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EC176EC-FDDE-43B8-8FD8-655E508F61F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3B86F43-F951-4601-AA4D-C3A58E71797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2C75275-186D-441C-9084-D1D9B812ADA5}" type="datetimeFigureOut">
              <a:rPr lang="en-GB" smtClean="0"/>
              <a:t>25/09/2024</a:t>
            </a:fld>
            <a:endParaRPr lang="en-GB"/>
          </a:p>
        </p:txBody>
      </p:sp>
      <p:sp>
        <p:nvSpPr>
          <p:cNvPr id="5" name="Footer Placeholder 4">
            <a:extLst>
              <a:ext uri="{FF2B5EF4-FFF2-40B4-BE49-F238E27FC236}">
                <a16:creationId xmlns:a16="http://schemas.microsoft.com/office/drawing/2014/main" id="{267857FF-7A4E-4228-B53E-5356D07AE0E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CA09515-0FE7-4707-9AD5-196EC22B49E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3155F9F-3C93-4241-9145-953E17BCFC28}" type="slidenum">
              <a:rPr lang="en-GB" smtClean="0"/>
              <a:t>‹#›</a:t>
            </a:fld>
            <a:endParaRPr lang="en-GB"/>
          </a:p>
        </p:txBody>
      </p:sp>
    </p:spTree>
    <p:extLst>
      <p:ext uri="{BB962C8B-B14F-4D97-AF65-F5344CB8AC3E}">
        <p14:creationId xmlns:p14="http://schemas.microsoft.com/office/powerpoint/2010/main" val="2954827617"/>
      </p:ext>
    </p:extLst>
  </p:cSld>
  <p:clrMap bg1="lt1" tx1="dk1" bg2="lt2" tx2="dk2" accent1="accent1" accent2="accent2" accent3="accent3" accent4="accent4" accent5="accent5" accent6="accent6" hlink="hlink" folHlink="folHlink"/>
  <p:sldLayoutIdLst>
    <p:sldLayoutId id="2147483983" r:id="rId1"/>
    <p:sldLayoutId id="2147483984" r:id="rId2"/>
    <p:sldLayoutId id="2147483981" r:id="rId3"/>
    <p:sldLayoutId id="2147483986" r:id="rId4"/>
    <p:sldLayoutId id="2147483987" r:id="rId5"/>
    <p:sldLayoutId id="2147483988" r:id="rId6"/>
    <p:sldLayoutId id="2147483989" r:id="rId7"/>
    <p:sldLayoutId id="2147483990" r:id="rId8"/>
    <p:sldLayoutId id="2147483991" r:id="rId9"/>
    <p:sldLayoutId id="2147483992" r:id="rId10"/>
    <p:sldLayoutId id="214748399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75E6990-058C-4533-A140-928C20BD5CEA}" type="datetime1">
              <a:rPr lang="en-GB" smtClean="0"/>
              <a:t>25/09/2024</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5DFEDB64-84C3-4240-BCBA-134AE1D9082C}" type="slidenum">
              <a:rPr lang="en-GB" smtClean="0"/>
              <a:t>‹#›</a:t>
            </a:fld>
            <a:endParaRPr lang="en-GB"/>
          </a:p>
        </p:txBody>
      </p:sp>
    </p:spTree>
    <p:extLst>
      <p:ext uri="{BB962C8B-B14F-4D97-AF65-F5344CB8AC3E}">
        <p14:creationId xmlns:p14="http://schemas.microsoft.com/office/powerpoint/2010/main" val="396865632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Lst>
  <p:hf hdr="0" ft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26" name="Rectangle 7">
            <a:extLst>
              <a:ext uri="{FF2B5EF4-FFF2-40B4-BE49-F238E27FC236}">
                <a16:creationId xmlns:a16="http://schemas.microsoft.com/office/drawing/2014/main" id="{46A2481D-BBA9-417C-A8D5-C93083A4F356}"/>
              </a:ext>
            </a:extLst>
          </p:cNvPr>
          <p:cNvSpPr>
            <a:spLocks noChangeArrowheads="1"/>
          </p:cNvSpPr>
          <p:nvPr userDrawn="1"/>
        </p:nvSpPr>
        <p:spPr bwMode="auto">
          <a:xfrm>
            <a:off x="0" y="0"/>
            <a:ext cx="12192000" cy="1123950"/>
          </a:xfrm>
          <a:prstGeom prst="rect">
            <a:avLst/>
          </a:prstGeom>
          <a:solidFill>
            <a:schemeClr val="tx1"/>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1" charset="-128"/>
              </a:defRPr>
            </a:lvl1pPr>
            <a:lvl2pPr marL="742950" indent="-285750">
              <a:defRPr sz="2400">
                <a:solidFill>
                  <a:schemeClr val="tx1"/>
                </a:solidFill>
                <a:latin typeface="Arial" charset="0"/>
                <a:ea typeface="ＭＳ Ｐゴシック" pitchFamily="1" charset="-128"/>
              </a:defRPr>
            </a:lvl2pPr>
            <a:lvl3pPr marL="1143000" indent="-228600">
              <a:defRPr sz="2400">
                <a:solidFill>
                  <a:schemeClr val="tx1"/>
                </a:solidFill>
                <a:latin typeface="Arial" charset="0"/>
                <a:ea typeface="ＭＳ Ｐゴシック" pitchFamily="1" charset="-128"/>
              </a:defRPr>
            </a:lvl3pPr>
            <a:lvl4pPr marL="1600200" indent="-228600">
              <a:defRPr sz="2400">
                <a:solidFill>
                  <a:schemeClr val="tx1"/>
                </a:solidFill>
                <a:latin typeface="Arial" charset="0"/>
                <a:ea typeface="ＭＳ Ｐゴシック" pitchFamily="1" charset="-128"/>
              </a:defRPr>
            </a:lvl4pPr>
            <a:lvl5pPr marL="2057400" indent="-228600">
              <a:defRPr sz="2400">
                <a:solidFill>
                  <a:schemeClr val="tx1"/>
                </a:solidFill>
                <a:latin typeface="Arial" charset="0"/>
                <a:ea typeface="ＭＳ Ｐゴシック" pitchFamily="1"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1"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1"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1"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1" charset="-128"/>
              </a:defRPr>
            </a:lvl9pPr>
          </a:lstStyle>
          <a:p>
            <a:pPr algn="ctr">
              <a:defRPr/>
            </a:pPr>
            <a:endParaRPr lang="en-GB" altLang="en-US" sz="3200" b="1">
              <a:solidFill>
                <a:schemeClr val="bg2"/>
              </a:solidFill>
              <a:latin typeface="Arial Black" pitchFamily="34" charset="0"/>
            </a:endParaRPr>
          </a:p>
        </p:txBody>
      </p:sp>
      <p:sp>
        <p:nvSpPr>
          <p:cNvPr id="1027" name="Rectangle 2">
            <a:extLst>
              <a:ext uri="{FF2B5EF4-FFF2-40B4-BE49-F238E27FC236}">
                <a16:creationId xmlns:a16="http://schemas.microsoft.com/office/drawing/2014/main" id="{BF53C71F-2D72-9EBF-210D-89854084DDC4}"/>
              </a:ext>
            </a:extLst>
          </p:cNvPr>
          <p:cNvSpPr>
            <a:spLocks noGrp="1" noChangeArrowheads="1"/>
          </p:cNvSpPr>
          <p:nvPr>
            <p:ph type="title"/>
          </p:nvPr>
        </p:nvSpPr>
        <p:spPr bwMode="auto">
          <a:xfrm>
            <a:off x="4751918" y="0"/>
            <a:ext cx="67183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endParaRPr lang="en-GB" altLang="en-US"/>
          </a:p>
        </p:txBody>
      </p:sp>
      <p:sp>
        <p:nvSpPr>
          <p:cNvPr id="1028" name="Rectangle 3">
            <a:extLst>
              <a:ext uri="{FF2B5EF4-FFF2-40B4-BE49-F238E27FC236}">
                <a16:creationId xmlns:a16="http://schemas.microsoft.com/office/drawing/2014/main" id="{3808A2F4-FAFB-256A-1B8A-2223CC0B2E65}"/>
              </a:ext>
            </a:extLst>
          </p:cNvPr>
          <p:cNvSpPr>
            <a:spLocks noGrp="1" noChangeArrowheads="1"/>
          </p:cNvSpPr>
          <p:nvPr>
            <p:ph type="body" idx="1"/>
          </p:nvPr>
        </p:nvSpPr>
        <p:spPr bwMode="auto">
          <a:xfrm>
            <a:off x="914400" y="1981200"/>
            <a:ext cx="1036320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5124" name="Rectangle 4">
            <a:extLst>
              <a:ext uri="{FF2B5EF4-FFF2-40B4-BE49-F238E27FC236}">
                <a16:creationId xmlns:a16="http://schemas.microsoft.com/office/drawing/2014/main" id="{469ED588-4C87-4BA6-96A5-1E427905C1F7}"/>
              </a:ext>
            </a:extLst>
          </p:cNvPr>
          <p:cNvSpPr>
            <a:spLocks noGrp="1" noChangeArrowheads="1"/>
          </p:cNvSpPr>
          <p:nvPr>
            <p:ph type="dt" sz="half" idx="2"/>
          </p:nvPr>
        </p:nvSpPr>
        <p:spPr bwMode="auto">
          <a:xfrm>
            <a:off x="914400" y="6248400"/>
            <a:ext cx="2540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defRPr sz="1400">
                <a:latin typeface="Arial" charset="0"/>
                <a:ea typeface="+mn-ea"/>
              </a:defRPr>
            </a:lvl1pPr>
          </a:lstStyle>
          <a:p>
            <a:pPr>
              <a:defRPr/>
            </a:pPr>
            <a:endParaRPr lang="en-US"/>
          </a:p>
        </p:txBody>
      </p:sp>
      <p:sp>
        <p:nvSpPr>
          <p:cNvPr id="5125" name="Rectangle 5">
            <a:extLst>
              <a:ext uri="{FF2B5EF4-FFF2-40B4-BE49-F238E27FC236}">
                <a16:creationId xmlns:a16="http://schemas.microsoft.com/office/drawing/2014/main" id="{C0A1873F-A8CE-41F0-AFB7-AD8D3C1EAF71}"/>
              </a:ext>
            </a:extLst>
          </p:cNvPr>
          <p:cNvSpPr>
            <a:spLocks noGrp="1" noChangeArrowheads="1"/>
          </p:cNvSpPr>
          <p:nvPr>
            <p:ph type="ftr" sz="quarter" idx="3"/>
          </p:nvPr>
        </p:nvSpPr>
        <p:spPr bwMode="auto">
          <a:xfrm>
            <a:off x="4165600" y="6248400"/>
            <a:ext cx="3860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ctr">
              <a:defRPr sz="1400">
                <a:latin typeface="Arial" charset="0"/>
                <a:ea typeface="+mn-ea"/>
              </a:defRPr>
            </a:lvl1pPr>
          </a:lstStyle>
          <a:p>
            <a:pPr>
              <a:defRPr/>
            </a:pPr>
            <a:endParaRPr lang="en-US"/>
          </a:p>
        </p:txBody>
      </p:sp>
      <p:sp>
        <p:nvSpPr>
          <p:cNvPr id="5126" name="Rectangle 6">
            <a:extLst>
              <a:ext uri="{FF2B5EF4-FFF2-40B4-BE49-F238E27FC236}">
                <a16:creationId xmlns:a16="http://schemas.microsoft.com/office/drawing/2014/main" id="{6152FCDD-E3E1-4C69-8D28-A94F5F07C812}"/>
              </a:ext>
            </a:extLst>
          </p:cNvPr>
          <p:cNvSpPr>
            <a:spLocks noGrp="1" noChangeArrowheads="1"/>
          </p:cNvSpPr>
          <p:nvPr>
            <p:ph type="sldNum" sz="quarter" idx="4"/>
          </p:nvPr>
        </p:nvSpPr>
        <p:spPr bwMode="auto">
          <a:xfrm>
            <a:off x="8737600" y="6248400"/>
            <a:ext cx="2540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a:defRPr sz="1400">
                <a:ea typeface="Osaka" pitchFamily="1" charset="-128"/>
              </a:defRPr>
            </a:lvl1pPr>
          </a:lstStyle>
          <a:p>
            <a:fld id="{2833A795-17CC-4138-9954-0DEC4BA38E70}" type="slidenum">
              <a:rPr lang="en-US" altLang="en-US"/>
              <a:pPr/>
              <a:t>‹#›</a:t>
            </a:fld>
            <a:endParaRPr lang="en-US" altLang="en-US"/>
          </a:p>
        </p:txBody>
      </p:sp>
      <p:pic>
        <p:nvPicPr>
          <p:cNvPr id="1032" name="Picture 8" descr="New Badge chosen-small">
            <a:extLst>
              <a:ext uri="{FF2B5EF4-FFF2-40B4-BE49-F238E27FC236}">
                <a16:creationId xmlns:a16="http://schemas.microsoft.com/office/drawing/2014/main" id="{EE1916FB-387C-5996-8EB6-F1C10F61508B}"/>
              </a:ext>
            </a:extLst>
          </p:cNvPr>
          <p:cNvPicPr>
            <a:picLocks noChangeAspect="1" noChangeArrowheads="1"/>
          </p:cNvPicPr>
          <p:nvPr userDrawn="1"/>
        </p:nvPicPr>
        <p:blipFill>
          <a:blip r:embed="rId15">
            <a:extLst>
              <a:ext uri="{28A0092B-C50C-407E-A947-70E740481C1C}">
                <a14:useLocalDpi xmlns:a14="http://schemas.microsoft.com/office/drawing/2010/main" val="0"/>
              </a:ext>
            </a:extLst>
          </a:blip>
          <a:srcRect/>
          <a:stretch>
            <a:fillRect/>
          </a:stretch>
        </p:blipFill>
        <p:spPr bwMode="auto">
          <a:xfrm>
            <a:off x="203200" y="49214"/>
            <a:ext cx="3352800" cy="1030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hl" descr=" ">
            <a:extLst>
              <a:ext uri="{FF2B5EF4-FFF2-40B4-BE49-F238E27FC236}">
                <a16:creationId xmlns:a16="http://schemas.microsoft.com/office/drawing/2014/main" id="{1F046050-F4B5-4E99-A035-759ECE64B0E2}"/>
              </a:ext>
            </a:extLst>
          </p:cNvPr>
          <p:cNvSpPr txBox="1"/>
          <p:nvPr userDrawn="1"/>
        </p:nvSpPr>
        <p:spPr>
          <a:xfrm>
            <a:off x="0" y="0"/>
            <a:ext cx="12192000" cy="223838"/>
          </a:xfrm>
          <a:prstGeom prst="rect">
            <a:avLst/>
          </a:prstGeom>
          <a:noFill/>
        </p:spPr>
        <p:txBody>
          <a:bodyPr>
            <a:spAutoFit/>
          </a:bodyPr>
          <a:lstStyle/>
          <a:p>
            <a:pPr>
              <a:defRPr/>
            </a:pPr>
            <a:r>
              <a:rPr lang="en-GB" sz="850">
                <a:solidFill>
                  <a:srgbClr val="000000"/>
                </a:solidFill>
                <a:latin typeface="Microsoft Sans Serif" panose="020B0604020202020204" pitchFamily="34" charset="0"/>
              </a:rPr>
              <a:t> </a:t>
            </a:r>
          </a:p>
        </p:txBody>
      </p:sp>
      <p:sp>
        <p:nvSpPr>
          <p:cNvPr id="3" name="fl" descr=" ">
            <a:extLst>
              <a:ext uri="{FF2B5EF4-FFF2-40B4-BE49-F238E27FC236}">
                <a16:creationId xmlns:a16="http://schemas.microsoft.com/office/drawing/2014/main" id="{862BBCDE-0483-4EF4-B98A-BA23EA06B624}"/>
              </a:ext>
            </a:extLst>
          </p:cNvPr>
          <p:cNvSpPr txBox="1"/>
          <p:nvPr userDrawn="1"/>
        </p:nvSpPr>
        <p:spPr>
          <a:xfrm>
            <a:off x="0" y="6537325"/>
            <a:ext cx="12192000" cy="223838"/>
          </a:xfrm>
          <a:prstGeom prst="rect">
            <a:avLst/>
          </a:prstGeom>
          <a:noFill/>
        </p:spPr>
        <p:txBody>
          <a:bodyPr>
            <a:spAutoFit/>
          </a:bodyPr>
          <a:lstStyle/>
          <a:p>
            <a:pPr>
              <a:defRPr/>
            </a:pPr>
            <a:r>
              <a:rPr lang="en-GB" sz="850">
                <a:solidFill>
                  <a:srgbClr val="000000"/>
                </a:solidFill>
                <a:latin typeface="Microsoft Sans Serif" panose="020B0604020202020204" pitchFamily="34" charset="0"/>
              </a:rPr>
              <a:t> </a:t>
            </a:r>
          </a:p>
        </p:txBody>
      </p:sp>
    </p:spTree>
  </p:cSld>
  <p:clrMap bg1="dk2" tx1="lt1" bg2="dk1" tx2="lt2" accent1="accent1" accent2="accent2" accent3="accent3" accent4="accent4" accent5="accent5" accent6="accent6" hlink="hlink" folHlink="folHlink"/>
  <p:sldLayoutIdLst>
    <p:sldLayoutId id="2147483978" r:id="rId1"/>
    <p:sldLayoutId id="2147483968" r:id="rId2"/>
    <p:sldLayoutId id="2147483969" r:id="rId3"/>
    <p:sldLayoutId id="2147483970" r:id="rId4"/>
    <p:sldLayoutId id="2147483971" r:id="rId5"/>
    <p:sldLayoutId id="2147483972" r:id="rId6"/>
    <p:sldLayoutId id="2147483973" r:id="rId7"/>
    <p:sldLayoutId id="2147483974" r:id="rId8"/>
    <p:sldLayoutId id="2147483975" r:id="rId9"/>
    <p:sldLayoutId id="2147483976" r:id="rId10"/>
    <p:sldLayoutId id="2147483977" r:id="rId11"/>
    <p:sldLayoutId id="2147483979" r:id="rId12"/>
    <p:sldLayoutId id="2147483980" r:id="rId13"/>
  </p:sldLayoutIdLst>
  <p:txStyles>
    <p:titleStyle>
      <a:lvl1pPr algn="l" rtl="0" eaLnBrk="0" fontAlgn="base" hangingPunct="0">
        <a:spcBef>
          <a:spcPct val="0"/>
        </a:spcBef>
        <a:spcAft>
          <a:spcPct val="0"/>
        </a:spcAft>
        <a:defRPr sz="3200" b="1">
          <a:solidFill>
            <a:schemeClr val="bg2"/>
          </a:solidFill>
          <a:latin typeface="+mj-lt"/>
          <a:ea typeface="+mj-ea"/>
          <a:cs typeface="+mj-cs"/>
        </a:defRPr>
      </a:lvl1pPr>
      <a:lvl2pPr algn="l" rtl="0" eaLnBrk="0" fontAlgn="base" hangingPunct="0">
        <a:spcBef>
          <a:spcPct val="0"/>
        </a:spcBef>
        <a:spcAft>
          <a:spcPct val="0"/>
        </a:spcAft>
        <a:defRPr sz="3200" b="1">
          <a:solidFill>
            <a:schemeClr val="bg2"/>
          </a:solidFill>
          <a:latin typeface="Arial Black" pitchFamily="34" charset="0"/>
          <a:ea typeface="Osaka" pitchFamily="1" charset="-128"/>
        </a:defRPr>
      </a:lvl2pPr>
      <a:lvl3pPr algn="l" rtl="0" eaLnBrk="0" fontAlgn="base" hangingPunct="0">
        <a:spcBef>
          <a:spcPct val="0"/>
        </a:spcBef>
        <a:spcAft>
          <a:spcPct val="0"/>
        </a:spcAft>
        <a:defRPr sz="3200" b="1">
          <a:solidFill>
            <a:schemeClr val="bg2"/>
          </a:solidFill>
          <a:latin typeface="Arial Black" pitchFamily="34" charset="0"/>
          <a:ea typeface="Osaka" pitchFamily="1" charset="-128"/>
        </a:defRPr>
      </a:lvl3pPr>
      <a:lvl4pPr algn="l" rtl="0" eaLnBrk="0" fontAlgn="base" hangingPunct="0">
        <a:spcBef>
          <a:spcPct val="0"/>
        </a:spcBef>
        <a:spcAft>
          <a:spcPct val="0"/>
        </a:spcAft>
        <a:defRPr sz="3200" b="1">
          <a:solidFill>
            <a:schemeClr val="bg2"/>
          </a:solidFill>
          <a:latin typeface="Arial Black" pitchFamily="34" charset="0"/>
          <a:ea typeface="Osaka" pitchFamily="1" charset="-128"/>
        </a:defRPr>
      </a:lvl4pPr>
      <a:lvl5pPr algn="l" rtl="0" eaLnBrk="0" fontAlgn="base" hangingPunct="0">
        <a:spcBef>
          <a:spcPct val="0"/>
        </a:spcBef>
        <a:spcAft>
          <a:spcPct val="0"/>
        </a:spcAft>
        <a:defRPr sz="3200" b="1">
          <a:solidFill>
            <a:schemeClr val="bg2"/>
          </a:solidFill>
          <a:latin typeface="Arial Black" pitchFamily="34" charset="0"/>
          <a:ea typeface="Osaka" pitchFamily="1" charset="-128"/>
        </a:defRPr>
      </a:lvl5pPr>
      <a:lvl6pPr marL="457200" algn="l" rtl="0" fontAlgn="base">
        <a:spcBef>
          <a:spcPct val="0"/>
        </a:spcBef>
        <a:spcAft>
          <a:spcPct val="0"/>
        </a:spcAft>
        <a:defRPr sz="3200" b="1">
          <a:solidFill>
            <a:schemeClr val="bg2"/>
          </a:solidFill>
          <a:latin typeface="Arial Black" pitchFamily="34" charset="0"/>
          <a:ea typeface="Osaka" pitchFamily="1" charset="-128"/>
        </a:defRPr>
      </a:lvl6pPr>
      <a:lvl7pPr marL="914400" algn="l" rtl="0" fontAlgn="base">
        <a:spcBef>
          <a:spcPct val="0"/>
        </a:spcBef>
        <a:spcAft>
          <a:spcPct val="0"/>
        </a:spcAft>
        <a:defRPr sz="3200" b="1">
          <a:solidFill>
            <a:schemeClr val="bg2"/>
          </a:solidFill>
          <a:latin typeface="Arial Black" pitchFamily="34" charset="0"/>
          <a:ea typeface="Osaka" pitchFamily="1" charset="-128"/>
        </a:defRPr>
      </a:lvl7pPr>
      <a:lvl8pPr marL="1371600" algn="l" rtl="0" fontAlgn="base">
        <a:spcBef>
          <a:spcPct val="0"/>
        </a:spcBef>
        <a:spcAft>
          <a:spcPct val="0"/>
        </a:spcAft>
        <a:defRPr sz="3200" b="1">
          <a:solidFill>
            <a:schemeClr val="bg2"/>
          </a:solidFill>
          <a:latin typeface="Arial Black" pitchFamily="34" charset="0"/>
          <a:ea typeface="Osaka" pitchFamily="1" charset="-128"/>
        </a:defRPr>
      </a:lvl8pPr>
      <a:lvl9pPr marL="1828800" algn="l" rtl="0" fontAlgn="base">
        <a:spcBef>
          <a:spcPct val="0"/>
        </a:spcBef>
        <a:spcAft>
          <a:spcPct val="0"/>
        </a:spcAft>
        <a:defRPr sz="3200" b="1">
          <a:solidFill>
            <a:schemeClr val="bg2"/>
          </a:solidFill>
          <a:latin typeface="Arial Black" pitchFamily="34" charset="0"/>
          <a:ea typeface="Osaka" pitchFamily="1" charset="-128"/>
        </a:defRPr>
      </a:lvl9pPr>
    </p:titleStyle>
    <p:bodyStyle>
      <a:lvl1pPr marL="342900" indent="-342900" algn="l" rtl="0" eaLnBrk="0" fontAlgn="base" hangingPunct="0">
        <a:spcBef>
          <a:spcPct val="20000"/>
        </a:spcBef>
        <a:spcAft>
          <a:spcPct val="0"/>
        </a:spcAft>
        <a:buChar char="•"/>
        <a:defRPr sz="2400" b="1">
          <a:solidFill>
            <a:schemeClr val="folHlink"/>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Arial" charset="0"/>
          <a:ea typeface="+mn-ea"/>
        </a:defRPr>
      </a:lvl2pPr>
      <a:lvl3pPr marL="1143000" indent="-228600" algn="l" rtl="0" eaLnBrk="0" fontAlgn="base" hangingPunct="0">
        <a:spcBef>
          <a:spcPct val="20000"/>
        </a:spcBef>
        <a:spcAft>
          <a:spcPct val="0"/>
        </a:spcAft>
        <a:buChar char="•"/>
        <a:defRPr sz="2000">
          <a:solidFill>
            <a:schemeClr val="tx1"/>
          </a:solidFill>
          <a:latin typeface="Arial" charset="0"/>
          <a:ea typeface="+mn-ea"/>
        </a:defRPr>
      </a:lvl3pPr>
      <a:lvl4pPr marL="1600200" indent="-228600" algn="l" rtl="0" eaLnBrk="0" fontAlgn="base" hangingPunct="0">
        <a:spcBef>
          <a:spcPct val="20000"/>
        </a:spcBef>
        <a:spcAft>
          <a:spcPct val="0"/>
        </a:spcAft>
        <a:buChar char="–"/>
        <a:defRPr sz="2000">
          <a:solidFill>
            <a:schemeClr val="tx1"/>
          </a:solidFill>
          <a:latin typeface="Arial" charset="0"/>
          <a:ea typeface="+mn-ea"/>
        </a:defRPr>
      </a:lvl4pPr>
      <a:lvl5pPr marL="2057400" indent="-228600" algn="l" rtl="0" eaLnBrk="0" fontAlgn="base" hangingPunct="0">
        <a:spcBef>
          <a:spcPct val="20000"/>
        </a:spcBef>
        <a:spcAft>
          <a:spcPct val="0"/>
        </a:spcAft>
        <a:buChar char="»"/>
        <a:defRPr sz="2000">
          <a:solidFill>
            <a:schemeClr val="tx1"/>
          </a:solidFill>
          <a:latin typeface="Arial" charset="0"/>
          <a:ea typeface="+mn-ea"/>
        </a:defRPr>
      </a:lvl5pPr>
      <a:lvl6pPr marL="2514600" indent="-228600" algn="l" rtl="0" fontAlgn="base">
        <a:spcBef>
          <a:spcPct val="20000"/>
        </a:spcBef>
        <a:spcAft>
          <a:spcPct val="0"/>
        </a:spcAft>
        <a:buChar char="»"/>
        <a:defRPr sz="2000">
          <a:solidFill>
            <a:schemeClr val="tx1"/>
          </a:solidFill>
          <a:latin typeface="Arial" charset="0"/>
          <a:ea typeface="+mn-ea"/>
        </a:defRPr>
      </a:lvl6pPr>
      <a:lvl7pPr marL="2971800" indent="-228600" algn="l" rtl="0" fontAlgn="base">
        <a:spcBef>
          <a:spcPct val="20000"/>
        </a:spcBef>
        <a:spcAft>
          <a:spcPct val="0"/>
        </a:spcAft>
        <a:buChar char="»"/>
        <a:defRPr sz="2000">
          <a:solidFill>
            <a:schemeClr val="tx1"/>
          </a:solidFill>
          <a:latin typeface="Arial" charset="0"/>
          <a:ea typeface="+mn-ea"/>
        </a:defRPr>
      </a:lvl7pPr>
      <a:lvl8pPr marL="3429000" indent="-228600" algn="l" rtl="0" fontAlgn="base">
        <a:spcBef>
          <a:spcPct val="20000"/>
        </a:spcBef>
        <a:spcAft>
          <a:spcPct val="0"/>
        </a:spcAft>
        <a:buChar char="»"/>
        <a:defRPr sz="2000">
          <a:solidFill>
            <a:schemeClr val="tx1"/>
          </a:solidFill>
          <a:latin typeface="Arial" charset="0"/>
          <a:ea typeface="+mn-ea"/>
        </a:defRPr>
      </a:lvl8pPr>
      <a:lvl9pPr marL="3886200" indent="-228600" algn="l" rtl="0" fontAlgn="base">
        <a:spcBef>
          <a:spcPct val="20000"/>
        </a:spcBef>
        <a:spcAft>
          <a:spcPct val="0"/>
        </a:spcAft>
        <a:buChar char="»"/>
        <a:defRPr sz="2000">
          <a:solidFill>
            <a:schemeClr val="tx1"/>
          </a:solidFill>
          <a:latin typeface="Arial" charset="0"/>
          <a:ea typeface="+mn-ea"/>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4DF0523-C706-476A-B48F-9DCD64BEAC66}" type="datetimeFigureOut">
              <a:rPr lang="en-GB" smtClean="0"/>
              <a:t>25/09/2024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4BBBBA9-AC66-46C9-B822-35C890F66E3D}" type="slidenum">
              <a:rPr lang="en-GB" smtClean="0"/>
              <a:t>‹#›</a:t>
            </a:fld>
            <a:endParaRPr lang="en-GB"/>
          </a:p>
        </p:txBody>
      </p:sp>
    </p:spTree>
    <p:extLst>
      <p:ext uri="{BB962C8B-B14F-4D97-AF65-F5344CB8AC3E}">
        <p14:creationId xmlns:p14="http://schemas.microsoft.com/office/powerpoint/2010/main" val="289590680"/>
      </p:ext>
    </p:extLst>
  </p:cSld>
  <p:clrMap bg1="lt1" tx1="dk1" bg2="lt2" tx2="dk2" accent1="accent1" accent2="accent2" accent3="accent3" accent4="accent4" accent5="accent5" accent6="accent6" hlink="hlink" folHlink="folHlink"/>
  <p:sldLayoutIdLst>
    <p:sldLayoutId id="2147483995" r:id="rId1"/>
    <p:sldLayoutId id="2147483996" r:id="rId2"/>
    <p:sldLayoutId id="2147483997" r:id="rId3"/>
    <p:sldLayoutId id="2147483998" r:id="rId4"/>
    <p:sldLayoutId id="2147483999" r:id="rId5"/>
    <p:sldLayoutId id="2147484000" r:id="rId6"/>
    <p:sldLayoutId id="2147484001" r:id="rId7"/>
    <p:sldLayoutId id="2147484002" r:id="rId8"/>
    <p:sldLayoutId id="2147484003" r:id="rId9"/>
    <p:sldLayoutId id="2147484004" r:id="rId10"/>
    <p:sldLayoutId id="214748400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25/09/2024</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4007" r:id="rId1"/>
    <p:sldLayoutId id="2147484008" r:id="rId2"/>
    <p:sldLayoutId id="2147484009" r:id="rId3"/>
    <p:sldLayoutId id="2147484010" r:id="rId4"/>
    <p:sldLayoutId id="2147484011" r:id="rId5"/>
    <p:sldLayoutId id="2147484012" r:id="rId6"/>
    <p:sldLayoutId id="2147484013" r:id="rId7"/>
    <p:sldLayoutId id="2147484014" r:id="rId8"/>
    <p:sldLayoutId id="2147484015" r:id="rId9"/>
    <p:sldLayoutId id="2147484016" r:id="rId10"/>
    <p:sldLayoutId id="2147484017"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7DE6FC5-2DB5-4598-8471-BE4F5067D41E}" type="datetimeFigureOut">
              <a:rPr lang="en-GB" smtClean="0"/>
              <a:pPr/>
              <a:t>25/09/2024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61E3D0B-6B24-4BED-A733-6E2B43C42E41}" type="slidenum">
              <a:rPr lang="en-GB" smtClean="0"/>
              <a:pPr/>
              <a:t>‹#›</a:t>
            </a:fld>
            <a:endParaRPr lang="en-GB"/>
          </a:p>
        </p:txBody>
      </p:sp>
    </p:spTree>
    <p:extLst>
      <p:ext uri="{BB962C8B-B14F-4D97-AF65-F5344CB8AC3E}">
        <p14:creationId xmlns:p14="http://schemas.microsoft.com/office/powerpoint/2010/main" val="422802709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s://www.gov.uk/guidance/support-for-family-members-of-british-nationals-in-ukraine-and-ukrainian-nationals-in-ukraine-and-the-uk"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15.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3.jpeg"/><Relationship Id="rId7" Type="http://schemas.openxmlformats.org/officeDocument/2006/relationships/diagramColors" Target="../diagrams/colors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16.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4.xml"/></Relationships>
</file>

<file path=ppt/slides/_rels/slide20.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4.xml"/><Relationship Id="rId1" Type="http://schemas.openxmlformats.org/officeDocument/2006/relationships/slideLayout" Target="../slideLayouts/slideLayout64.xml"/></Relationships>
</file>

<file path=ppt/slides/_rels/slide21.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6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6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6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4.xml"/></Relationships>
</file>

<file path=ppt/slides/_rels/slide25.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png"/><Relationship Id="rId1" Type="http://schemas.openxmlformats.org/officeDocument/2006/relationships/slideLayout" Target="../slideLayouts/slideLayout64.xml"/><Relationship Id="rId4" Type="http://schemas.openxmlformats.org/officeDocument/2006/relationships/image" Target="../media/image18.png"/></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64.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hyperlink" Target="https://www.youtube.com/watch?v=51gdmOKs4Ek"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hyperlink" Target="https://www.youtube.com/watch?v=YWvdmYsJWx8" TargetMode="External"/></Relationships>
</file>

<file path=ppt/slides/_rels/slide32.xml.rels><?xml version="1.0" encoding="UTF-8" standalone="yes"?>
<Relationships xmlns="http://schemas.openxmlformats.org/package/2006/relationships"><Relationship Id="rId2" Type="http://schemas.openxmlformats.org/officeDocument/2006/relationships/hyperlink" Target="https://www.youtube.com/watch?v=vVQPgE5s3pM" TargetMode="Externa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hyperlink" Target="https://www.youtube.com/watch?v=lALupHU5A-0" TargetMode="External"/><Relationship Id="rId1" Type="http://schemas.openxmlformats.org/officeDocument/2006/relationships/slideLayout" Target="../slideLayouts/slideLayout2.xml"/><Relationship Id="rId4" Type="http://schemas.openxmlformats.org/officeDocument/2006/relationships/image" Target="../media/image15.svg"/></Relationships>
</file>

<file path=ppt/slides/_rels/slide3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20.jpeg"/><Relationship Id="rId1" Type="http://schemas.openxmlformats.org/officeDocument/2006/relationships/slideLayout" Target="../slideLayouts/slideLayout2.xml"/><Relationship Id="rId4" Type="http://schemas.openxmlformats.org/officeDocument/2006/relationships/image" Target="../media/image15.svg"/></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22.svg"/></Relationships>
</file>

<file path=ppt/slides/_rels/slide40.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24.svg"/></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26.svg"/><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5.xml"/><Relationship Id="rId1" Type="http://schemas.openxmlformats.org/officeDocument/2006/relationships/slideLayout" Target="../slideLayouts/slideLayout2.xml"/><Relationship Id="rId5" Type="http://schemas.openxmlformats.org/officeDocument/2006/relationships/image" Target="../media/image27.png"/><Relationship Id="rId4" Type="http://schemas.openxmlformats.org/officeDocument/2006/relationships/image" Target="../media/image15.svg"/></Relationships>
</file>

<file path=ppt/slides/_rels/slide50.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hyperlink" Target="https://www.college.police.uk/app/risk/risk" TargetMode="Externa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64.xml"/></Relationships>
</file>

<file path=ppt/slides/_rels/slide56.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png"/><Relationship Id="rId1" Type="http://schemas.openxmlformats.org/officeDocument/2006/relationships/slideLayout" Target="../slideLayouts/slideLayout2.xml"/><Relationship Id="rId4" Type="http://schemas.openxmlformats.org/officeDocument/2006/relationships/hyperlink" Target="https://www.college.police.uk/article/identifying-vulnerability-new-guidelines-support-police" TargetMode="External"/></Relationships>
</file>

<file path=ppt/slides/_rels/slide58.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png"/><Relationship Id="rId1" Type="http://schemas.openxmlformats.org/officeDocument/2006/relationships/slideLayout" Target="../slideLayouts/slideLayout2.xml"/><Relationship Id="rId5" Type="http://schemas.openxmlformats.org/officeDocument/2006/relationships/hyperlink" Target="https://www.bbc.co.uk/news/uk-england-london-60766891" TargetMode="External"/><Relationship Id="rId4" Type="http://schemas.openxmlformats.org/officeDocument/2006/relationships/hyperlink" Target="https://www.bbc.co.uk/news/uk-65081765" TargetMode="Externa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52.xml"/></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53.xml"/></Relationships>
</file>

<file path=ppt/slides/_rels/slide6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53.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53.xml"/></Relationships>
</file>

<file path=ppt/slides/_rels/slide63.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53.xml"/></Relationships>
</file>

<file path=ppt/slides/_rels/slide64.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53.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53.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53.xml"/></Relationships>
</file>

<file path=ppt/slides/_rels/slide67.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53.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53.xml"/></Relationships>
</file>

<file path=ppt/slides/_rels/slide69.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59.xml"/></Relationships>
</file>

<file path=ppt/slides/_rels/slide70.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64.xml"/></Relationships>
</file>

<file path=ppt/slides/_rels/slide71.xml.rels><?xml version="1.0" encoding="UTF-8" standalone="yes"?>
<Relationships xmlns="http://schemas.openxmlformats.org/package/2006/relationships"><Relationship Id="rId2" Type="http://schemas.openxmlformats.org/officeDocument/2006/relationships/hyperlink" Target="https://www.bbc.co.uk/news/uk-49923129" TargetMode="External"/><Relationship Id="rId1" Type="http://schemas.openxmlformats.org/officeDocument/2006/relationships/slideLayout" Target="../slideLayouts/slideLayout64.xml"/></Relationships>
</file>

<file path=ppt/slides/_rels/slide72.xml.rels><?xml version="1.0" encoding="UTF-8" standalone="yes"?>
<Relationships xmlns="http://schemas.openxmlformats.org/package/2006/relationships"><Relationship Id="rId2" Type="http://schemas.openxmlformats.org/officeDocument/2006/relationships/hyperlink" Target="https://www.bbc.co.uk/news/uk-63139443" TargetMode="External"/><Relationship Id="rId1" Type="http://schemas.openxmlformats.org/officeDocument/2006/relationships/slideLayout" Target="../slideLayouts/slideLayout64.xml"/></Relationships>
</file>

<file path=ppt/slides/_rels/slide73.xml.rels><?xml version="1.0" encoding="UTF-8" standalone="yes"?>
<Relationships xmlns="http://schemas.openxmlformats.org/package/2006/relationships"><Relationship Id="rId3" Type="http://schemas.openxmlformats.org/officeDocument/2006/relationships/hyperlink" Target="https://www.independent.co.uk/news/uk/home-news/uk-terror-concerns-higher-other-countries-isis-terrorism-attacks-study-ipsos-mori-britain-a8147691.html" TargetMode="External"/><Relationship Id="rId2" Type="http://schemas.openxmlformats.org/officeDocument/2006/relationships/notesSlide" Target="../notesSlides/notesSlide22.xml"/><Relationship Id="rId1" Type="http://schemas.openxmlformats.org/officeDocument/2006/relationships/slideLayout" Target="../slideLayouts/slideLayout64.xml"/></Relationships>
</file>

<file path=ppt/slides/_rels/slide74.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64.xml"/></Relationships>
</file>

<file path=ppt/slides/_rels/slide75.xml.rels><?xml version="1.0" encoding="UTF-8" standalone="yes"?>
<Relationships xmlns="http://schemas.openxmlformats.org/package/2006/relationships"><Relationship Id="rId2" Type="http://schemas.openxmlformats.org/officeDocument/2006/relationships/hyperlink" Target="https://www.theguardian.com/commentisfree/2015/jan/13/distorted-fears-cost-lives-terrorism-murders" TargetMode="External"/><Relationship Id="rId1" Type="http://schemas.openxmlformats.org/officeDocument/2006/relationships/slideLayout" Target="../slideLayouts/slideLayout64.xml"/></Relationships>
</file>

<file path=ppt/slides/_rels/slide76.xml.rels><?xml version="1.0" encoding="UTF-8" standalone="yes"?>
<Relationships xmlns="http://schemas.openxmlformats.org/package/2006/relationships"><Relationship Id="rId3" Type="http://schemas.openxmlformats.org/officeDocument/2006/relationships/hyperlink" Target="https://www.ons.gov.uk/peoplepopulationandcommunity/crimeandjustice/articles/publicperceptionsofcrimeinenglandandwales/yearendingmarch2016#worry-about-crime" TargetMode="External"/><Relationship Id="rId2" Type="http://schemas.openxmlformats.org/officeDocument/2006/relationships/hyperlink" Target="http://www.ons.gov.uk/" TargetMode="External"/><Relationship Id="rId1" Type="http://schemas.openxmlformats.org/officeDocument/2006/relationships/slideLayout" Target="../slideLayouts/slideLayout64.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64.xml"/></Relationships>
</file>

<file path=ppt/slides/_rels/slide78.xml.rels><?xml version="1.0" encoding="UTF-8" standalone="yes"?>
<Relationships xmlns="http://schemas.openxmlformats.org/package/2006/relationships"><Relationship Id="rId3" Type="http://schemas.openxmlformats.org/officeDocument/2006/relationships/hyperlink" Target="https://www.cps.gov.uk/legal-guidance/victims-crime-code-practice-cps-legal-guidance" TargetMode="External"/><Relationship Id="rId2" Type="http://schemas.openxmlformats.org/officeDocument/2006/relationships/notesSlide" Target="../notesSlides/notesSlide23.xml"/><Relationship Id="rId1" Type="http://schemas.openxmlformats.org/officeDocument/2006/relationships/slideLayout" Target="../slideLayouts/slideLayout64.xml"/><Relationship Id="rId6" Type="http://schemas.openxmlformats.org/officeDocument/2006/relationships/hyperlink" Target="http://clok.uclan.ac.uk/19620/1/Defining%20Vulnerability%20-%20From%20the%20Conceptual%20to%20the%20Operational%20-%20Clok%20version%20Aug%202017.pdf" TargetMode="External"/><Relationship Id="rId5" Type="http://schemas.openxmlformats.org/officeDocument/2006/relationships/hyperlink" Target="https://assets.publishing.service.gov.uk/government/uploads/system/uploads/attachment_data/file/405397/6.379_Supporting_guidance_web_doc_v3.pdf" TargetMode="External"/><Relationship Id="rId4" Type="http://schemas.openxmlformats.org/officeDocument/2006/relationships/hyperlink" Target="https://www.victimsupport.org.uk/help-and-support/get-help/support-near-you/wales/south-wales" TargetMode="External"/></Relationships>
</file>

<file path=ppt/slides/_rels/slide79.xml.rels><?xml version="1.0" encoding="UTF-8" standalone="yes"?>
<Relationships xmlns="http://schemas.openxmlformats.org/package/2006/relationships"><Relationship Id="rId8" Type="http://schemas.openxmlformats.org/officeDocument/2006/relationships/hyperlink" Target="https://www.bbc.co.uk/news/uk-wales-41248567" TargetMode="External"/><Relationship Id="rId3" Type="http://schemas.openxmlformats.org/officeDocument/2006/relationships/hyperlink" Target="https://www.ons.gov.uk/peoplepopulationandcommunity/birthsdeathsandmarriages/lifeexpectancies/bulletins/nationallifetablesunitedkingdom/2016to2018" TargetMode="External"/><Relationship Id="rId7" Type="http://schemas.openxmlformats.org/officeDocument/2006/relationships/hyperlink" Target="https://www.cps.gov.uk/legal-guidance/older-people-prosecuting-crimes-against" TargetMode="External"/><Relationship Id="rId2" Type="http://schemas.openxmlformats.org/officeDocument/2006/relationships/hyperlink" Target="https://journals.sagepub.com/doi/abs/10.1177/073346480001900206" TargetMode="External"/><Relationship Id="rId1" Type="http://schemas.openxmlformats.org/officeDocument/2006/relationships/slideLayout" Target="../slideLayouts/slideLayout64.xml"/><Relationship Id="rId6" Type="http://schemas.openxmlformats.org/officeDocument/2006/relationships/hyperlink" Target="https://www.ageuk.org.uk/globalassets/age-cymru/documents/information-guides-and-factsheets/fs78w.pdf" TargetMode="External"/><Relationship Id="rId5" Type="http://schemas.openxmlformats.org/officeDocument/2006/relationships/hyperlink" Target="https://jmlevinemd.com/elder-neglect-and-abuse-a-primer-for-primary-care-physicians/" TargetMode="External"/><Relationship Id="rId10" Type="http://schemas.openxmlformats.org/officeDocument/2006/relationships/hyperlink" Target="http://www.cpa.org.uk/information/reviews/financialabuse240408%5b1%5d.pdf" TargetMode="External"/><Relationship Id="rId4" Type="http://schemas.openxmlformats.org/officeDocument/2006/relationships/hyperlink" Target="https://www.ons.gov.uk/peoplepopulationandcommunity/birthsdeathsandmarriages/ageing/articles/livinglongerisage70thenewage65/2019-11-19" TargetMode="External"/><Relationship Id="rId9" Type="http://schemas.openxmlformats.org/officeDocument/2006/relationships/hyperlink" Target="https://www.theguardian.com/uk-news/2019/jul/17/police-letting-down-older-victims-of-say-inspector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34F1179-B481-4F9E-BCA3-AFB972070F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EE04B5EB-F158-4507-90DD-BD23620C7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285241" y="1008993"/>
            <a:ext cx="9231410" cy="3542045"/>
          </a:xfrm>
        </p:spPr>
        <p:txBody>
          <a:bodyPr anchor="b">
            <a:normAutofit fontScale="90000"/>
          </a:bodyPr>
          <a:lstStyle/>
          <a:p>
            <a:pPr algn="l"/>
            <a:r>
              <a:rPr lang="en-GB" sz="10600" dirty="0"/>
              <a:t>Public Protection &amp; Counter-Terrorism</a:t>
            </a:r>
          </a:p>
        </p:txBody>
      </p:sp>
      <p:sp>
        <p:nvSpPr>
          <p:cNvPr id="3" name="Subtitle 2"/>
          <p:cNvSpPr>
            <a:spLocks noGrp="1"/>
          </p:cNvSpPr>
          <p:nvPr>
            <p:ph type="subTitle" idx="1"/>
          </p:nvPr>
        </p:nvSpPr>
        <p:spPr>
          <a:xfrm>
            <a:off x="1285241" y="4582814"/>
            <a:ext cx="7132335" cy="1312657"/>
          </a:xfrm>
        </p:spPr>
        <p:txBody>
          <a:bodyPr anchor="t">
            <a:normAutofit/>
          </a:bodyPr>
          <a:lstStyle/>
          <a:p>
            <a:pPr algn="l"/>
            <a:r>
              <a:rPr lang="en-GB" dirty="0"/>
              <a:t>BMPL6014 </a:t>
            </a:r>
          </a:p>
          <a:p>
            <a:pPr algn="l"/>
            <a:r>
              <a:rPr lang="en-GB" dirty="0">
                <a:cs typeface="Calibri"/>
              </a:rPr>
              <a:t>2024</a:t>
            </a:r>
          </a:p>
        </p:txBody>
      </p:sp>
    </p:spTree>
    <p:extLst>
      <p:ext uri="{BB962C8B-B14F-4D97-AF65-F5344CB8AC3E}">
        <p14:creationId xmlns:p14="http://schemas.microsoft.com/office/powerpoint/2010/main" val="29155154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2000"/>
                                  </p:stCondLst>
                                  <p:iterate type="lt">
                                    <p:tmPct val="10000"/>
                                  </p:iterate>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400"/>
                                        <p:tgtEl>
                                          <p:spTgt spid="3">
                                            <p:txEl>
                                              <p:pRg st="1" end="1"/>
                                            </p:txEl>
                                          </p:spTgt>
                                        </p:tgtEl>
                                      </p:cBhvr>
                                    </p:animEffect>
                                  </p:childTnLst>
                                </p:cTn>
                              </p:par>
                              <p:par>
                                <p:cTn id="13" presetID="10" presetClass="entr" presetSubtype="0" fill="hold" grpId="0" nodeType="withEffect">
                                  <p:stCondLst>
                                    <p:cond delay="500"/>
                                  </p:stCondLst>
                                  <p:iterate type="lt">
                                    <p:tmPct val="10000"/>
                                  </p:iterate>
                                  <p:childTnLst>
                                    <p:set>
                                      <p:cBhvr>
                                        <p:cTn id="14" dur="1" fill="hold">
                                          <p:stCondLst>
                                            <p:cond delay="0"/>
                                          </p:stCondLst>
                                        </p:cTn>
                                        <p:tgtEl>
                                          <p:spTgt spid="2"/>
                                        </p:tgtEl>
                                        <p:attrNameLst>
                                          <p:attrName>style.visibility</p:attrName>
                                        </p:attrNameLst>
                                      </p:cBhvr>
                                      <p:to>
                                        <p:strVal val="visible"/>
                                      </p:to>
                                    </p:set>
                                    <p:animEffect transition="in" filter="fade">
                                      <p:cBhvr>
                                        <p:cTn id="15"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FF6A2C-AC4D-512C-615E-2F44F111F9F3}"/>
              </a:ext>
            </a:extLst>
          </p:cNvPr>
          <p:cNvSpPr>
            <a:spLocks noGrp="1"/>
          </p:cNvSpPr>
          <p:nvPr>
            <p:ph type="title"/>
          </p:nvPr>
        </p:nvSpPr>
        <p:spPr/>
        <p:txBody>
          <a:bodyPr/>
          <a:lstStyle/>
          <a:p>
            <a:r>
              <a:rPr lang="en-GB" dirty="0">
                <a:cs typeface="Calibri Light"/>
              </a:rPr>
              <a:t>Introductions </a:t>
            </a:r>
            <a:endParaRPr lang="en-GB" dirty="0"/>
          </a:p>
        </p:txBody>
      </p:sp>
      <p:pic>
        <p:nvPicPr>
          <p:cNvPr id="4" name="Picture 4" descr="Curious dog poking his head into view">
            <a:extLst>
              <a:ext uri="{FF2B5EF4-FFF2-40B4-BE49-F238E27FC236}">
                <a16:creationId xmlns:a16="http://schemas.microsoft.com/office/drawing/2014/main" id="{2FF927F0-F238-02F1-445F-5B6A6C6EACFA}"/>
              </a:ext>
            </a:extLst>
          </p:cNvPr>
          <p:cNvPicPr>
            <a:picLocks noGrp="1" noChangeAspect="1"/>
          </p:cNvPicPr>
          <p:nvPr>
            <p:ph idx="1"/>
          </p:nvPr>
        </p:nvPicPr>
        <p:blipFill>
          <a:blip r:embed="rId2"/>
          <a:stretch>
            <a:fillRect/>
          </a:stretch>
        </p:blipFill>
        <p:spPr>
          <a:xfrm>
            <a:off x="1385884" y="2390069"/>
            <a:ext cx="9420232" cy="4464227"/>
          </a:xfrm>
        </p:spPr>
      </p:pic>
    </p:spTree>
    <p:extLst>
      <p:ext uri="{BB962C8B-B14F-4D97-AF65-F5344CB8AC3E}">
        <p14:creationId xmlns:p14="http://schemas.microsoft.com/office/powerpoint/2010/main" val="23922586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678908-65F8-CA9D-9F24-DB857AA28DD0}"/>
              </a:ext>
            </a:extLst>
          </p:cNvPr>
          <p:cNvSpPr>
            <a:spLocks noGrp="1"/>
          </p:cNvSpPr>
          <p:nvPr>
            <p:ph type="title"/>
          </p:nvPr>
        </p:nvSpPr>
        <p:spPr>
          <a:xfrm>
            <a:off x="838200" y="365125"/>
            <a:ext cx="10515600" cy="958675"/>
          </a:xfrm>
        </p:spPr>
        <p:txBody>
          <a:bodyPr/>
          <a:lstStyle/>
          <a:p>
            <a:r>
              <a:rPr lang="en-GB" dirty="0">
                <a:cs typeface="Calibri Light"/>
              </a:rPr>
              <a:t>Welcome</a:t>
            </a:r>
            <a:endParaRPr lang="en-GB" dirty="0"/>
          </a:p>
        </p:txBody>
      </p:sp>
      <p:sp>
        <p:nvSpPr>
          <p:cNvPr id="3" name="Content Placeholder 2">
            <a:extLst>
              <a:ext uri="{FF2B5EF4-FFF2-40B4-BE49-F238E27FC236}">
                <a16:creationId xmlns:a16="http://schemas.microsoft.com/office/drawing/2014/main" id="{88B8E5ED-3E7A-14BA-0395-512EC3A3B954}"/>
              </a:ext>
            </a:extLst>
          </p:cNvPr>
          <p:cNvSpPr>
            <a:spLocks noGrp="1"/>
          </p:cNvSpPr>
          <p:nvPr>
            <p:ph idx="1"/>
          </p:nvPr>
        </p:nvSpPr>
        <p:spPr>
          <a:xfrm>
            <a:off x="838200" y="1456267"/>
            <a:ext cx="10515600" cy="4720696"/>
          </a:xfrm>
        </p:spPr>
        <p:txBody>
          <a:bodyPr vert="horz" lIns="91440" tIns="45720" rIns="91440" bIns="45720" rtlCol="0" anchor="t">
            <a:normAutofit fontScale="85000" lnSpcReduction="20000"/>
          </a:bodyPr>
          <a:lstStyle/>
          <a:p>
            <a:pPr marL="0" indent="0">
              <a:buNone/>
            </a:pPr>
            <a:r>
              <a:rPr lang="en-GB" dirty="0">
                <a:cs typeface="Calibri"/>
              </a:rPr>
              <a:t>Expectations </a:t>
            </a:r>
            <a:endParaRPr lang="en-US" dirty="0"/>
          </a:p>
          <a:p>
            <a:r>
              <a:rPr lang="en-GB" dirty="0">
                <a:cs typeface="Calibri"/>
              </a:rPr>
              <a:t>Attendance</a:t>
            </a:r>
          </a:p>
          <a:p>
            <a:r>
              <a:rPr lang="en-GB" dirty="0">
                <a:cs typeface="Calibri"/>
              </a:rPr>
              <a:t>Schedule on Moodle</a:t>
            </a:r>
          </a:p>
          <a:p>
            <a:pPr lvl="1"/>
            <a:r>
              <a:rPr lang="en-GB" dirty="0">
                <a:cs typeface="Calibri"/>
              </a:rPr>
              <a:t>Monday and Tuesday starting at 2.00pm</a:t>
            </a:r>
            <a:endParaRPr lang="en-GB" dirty="0">
              <a:ea typeface="Calibri"/>
              <a:cs typeface="Calibri"/>
            </a:endParaRPr>
          </a:p>
          <a:p>
            <a:pPr lvl="1"/>
            <a:r>
              <a:rPr lang="en-GB" dirty="0">
                <a:cs typeface="Calibri"/>
              </a:rPr>
              <a:t>Industry Week</a:t>
            </a:r>
          </a:p>
          <a:p>
            <a:pPr lvl="1"/>
            <a:endParaRPr lang="en-GB" dirty="0">
              <a:cs typeface="Calibri"/>
            </a:endParaRPr>
          </a:p>
          <a:p>
            <a:r>
              <a:rPr lang="en-GB" dirty="0">
                <a:cs typeface="Calibri"/>
              </a:rPr>
              <a:t>Participation</a:t>
            </a:r>
          </a:p>
          <a:p>
            <a:pPr lvl="1"/>
            <a:r>
              <a:rPr lang="en-GB" dirty="0">
                <a:cs typeface="Calibri"/>
              </a:rPr>
              <a:t>Class hours on timetable</a:t>
            </a:r>
          </a:p>
          <a:p>
            <a:r>
              <a:rPr lang="en-GB" dirty="0">
                <a:cs typeface="Calibri"/>
              </a:rPr>
              <a:t>Email if you can’t attend</a:t>
            </a:r>
          </a:p>
          <a:p>
            <a:r>
              <a:rPr lang="en-GB" dirty="0">
                <a:cs typeface="Calibri"/>
              </a:rPr>
              <a:t>Final year </a:t>
            </a:r>
          </a:p>
          <a:p>
            <a:r>
              <a:rPr lang="en-GB" dirty="0">
                <a:cs typeface="Calibri"/>
              </a:rPr>
              <a:t>Library – Use it!</a:t>
            </a:r>
            <a:endParaRPr lang="en-GB" dirty="0"/>
          </a:p>
          <a:p>
            <a:r>
              <a:rPr lang="en-GB" dirty="0">
                <a:cs typeface="Calibri"/>
              </a:rPr>
              <a:t>Graduation  = EMPLOYMENT!</a:t>
            </a:r>
          </a:p>
          <a:p>
            <a:r>
              <a:rPr lang="en-GB" dirty="0">
                <a:cs typeface="Calibri"/>
              </a:rPr>
              <a:t>Policing Insight – via library register to use it – FREE!</a:t>
            </a:r>
          </a:p>
          <a:p>
            <a:endParaRPr lang="en-GB" dirty="0">
              <a:cs typeface="Calibri"/>
            </a:endParaRPr>
          </a:p>
          <a:p>
            <a:endParaRPr lang="en-GB" dirty="0">
              <a:cs typeface="Calibri"/>
            </a:endParaRPr>
          </a:p>
          <a:p>
            <a:endParaRPr lang="en-GB" dirty="0">
              <a:cs typeface="Calibri"/>
            </a:endParaRPr>
          </a:p>
        </p:txBody>
      </p:sp>
      <p:pic>
        <p:nvPicPr>
          <p:cNvPr id="4" name="Graphic 8" descr="Award ribbon with star">
            <a:extLst>
              <a:ext uri="{FF2B5EF4-FFF2-40B4-BE49-F238E27FC236}">
                <a16:creationId xmlns:a16="http://schemas.microsoft.com/office/drawing/2014/main" id="{A7BD68DE-83E8-2BAA-0774-14B3B7A51020}"/>
              </a:ext>
            </a:extLst>
          </p:cNvPr>
          <p:cNvPicPr>
            <a:picLocks noGrp="1" noChangeAspect="1"/>
          </p:cNvPicPr>
          <p:nvPr/>
        </p:nvPicPr>
        <p:blipFill>
          <a:blip r:embed="rId2">
            <a:extLst>
              <a:ext uri="{96DAC541-7B7A-43D3-8B79-37D633B846F1}">
                <asvg:svgBlip xmlns:asvg="http://schemas.microsoft.com/office/drawing/2016/SVG/main" r:embed="rId3"/>
              </a:ext>
            </a:extLst>
          </a:blip>
          <a:stretch>
            <a:fillRect/>
          </a:stretch>
        </p:blipFill>
        <p:spPr>
          <a:xfrm>
            <a:off x="7721599" y="1098903"/>
            <a:ext cx="3632201" cy="4176889"/>
          </a:xfrm>
          <a:prstGeom prst="rect">
            <a:avLst/>
          </a:prstGeom>
        </p:spPr>
      </p:pic>
    </p:spTree>
    <p:extLst>
      <p:ext uri="{BB962C8B-B14F-4D97-AF65-F5344CB8AC3E}">
        <p14:creationId xmlns:p14="http://schemas.microsoft.com/office/powerpoint/2010/main" val="10051561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963877"/>
            <a:ext cx="1898476" cy="4930246"/>
          </a:xfrm>
        </p:spPr>
        <p:txBody>
          <a:bodyPr>
            <a:normAutofit/>
          </a:bodyPr>
          <a:lstStyle/>
          <a:p>
            <a:pPr algn="r"/>
            <a:r>
              <a:rPr lang="en-GB" sz="2400" b="1" dirty="0">
                <a:solidFill>
                  <a:schemeClr val="accent1"/>
                </a:solidFill>
              </a:rPr>
              <a:t>What is your Module all about?</a:t>
            </a:r>
            <a:endParaRPr lang="en-GB" sz="2400" dirty="0">
              <a:solidFill>
                <a:schemeClr val="accent1"/>
              </a:solidFill>
            </a:endParaRPr>
          </a:p>
        </p:txBody>
      </p:sp>
      <p:sp>
        <p:nvSpPr>
          <p:cNvPr id="15" name="Content Placeholder 2"/>
          <p:cNvSpPr>
            <a:spLocks noGrp="1"/>
          </p:cNvSpPr>
          <p:nvPr>
            <p:ph idx="1"/>
          </p:nvPr>
        </p:nvSpPr>
        <p:spPr>
          <a:xfrm>
            <a:off x="3207617" y="323012"/>
            <a:ext cx="8146183" cy="6218092"/>
          </a:xfrm>
        </p:spPr>
        <p:txBody>
          <a:bodyPr vert="horz" lIns="91440" tIns="45720" rIns="91440" bIns="45720" rtlCol="0" anchor="ctr">
            <a:noAutofit/>
          </a:bodyPr>
          <a:lstStyle/>
          <a:p>
            <a:endParaRPr lang="en-GB" b="1" dirty="0"/>
          </a:p>
          <a:p>
            <a:pPr algn="just"/>
            <a:endParaRPr lang="en-GB" sz="1600" dirty="0">
              <a:ea typeface="+mn-lt"/>
              <a:cs typeface="+mn-lt"/>
            </a:endParaRPr>
          </a:p>
          <a:p>
            <a:pPr algn="just"/>
            <a:r>
              <a:rPr lang="en-GB" sz="2400" dirty="0">
                <a:ea typeface="+mn-lt"/>
                <a:cs typeface="+mn-lt"/>
              </a:rPr>
              <a:t>Defining and identifying vulnerability</a:t>
            </a:r>
            <a:endParaRPr lang="en-GB" sz="2400" dirty="0">
              <a:cs typeface="Calibri"/>
            </a:endParaRPr>
          </a:p>
          <a:p>
            <a:pPr algn="just"/>
            <a:r>
              <a:rPr lang="en-GB" sz="2400" dirty="0">
                <a:ea typeface="+mn-lt"/>
                <a:cs typeface="+mn-lt"/>
              </a:rPr>
              <a:t>National drivers from professional and ethical services</a:t>
            </a:r>
          </a:p>
          <a:p>
            <a:pPr algn="just"/>
            <a:r>
              <a:rPr lang="en-GB" sz="2400" dirty="0">
                <a:ea typeface="+mn-lt"/>
                <a:cs typeface="+mn-lt"/>
              </a:rPr>
              <a:t> Understand personal aspects of vulnerability and trauma</a:t>
            </a:r>
          </a:p>
          <a:p>
            <a:pPr algn="just"/>
            <a:r>
              <a:rPr lang="en-GB" sz="2400" dirty="0">
                <a:ea typeface="+mn-lt"/>
                <a:cs typeface="+mn-lt"/>
              </a:rPr>
              <a:t>Understand factors can result in harm, vulnerability or victims</a:t>
            </a:r>
          </a:p>
          <a:p>
            <a:pPr algn="just"/>
            <a:r>
              <a:rPr lang="en-GB" sz="2400" dirty="0">
                <a:ea typeface="+mn-lt"/>
                <a:cs typeface="+mn-lt"/>
              </a:rPr>
              <a:t>Support by the police for vulnerable people / how vulnerability people respond</a:t>
            </a:r>
          </a:p>
          <a:p>
            <a:pPr algn="just"/>
            <a:r>
              <a:rPr lang="en-GB" sz="2400" dirty="0">
                <a:ea typeface="+mn-lt"/>
                <a:cs typeface="+mn-lt"/>
              </a:rPr>
              <a:t>Legislation </a:t>
            </a:r>
          </a:p>
          <a:p>
            <a:pPr algn="just"/>
            <a:r>
              <a:rPr lang="en-GB" sz="2400" dirty="0">
                <a:ea typeface="+mn-lt"/>
                <a:cs typeface="+mn-lt"/>
              </a:rPr>
              <a:t>Public Protection</a:t>
            </a:r>
          </a:p>
          <a:p>
            <a:pPr algn="just"/>
            <a:r>
              <a:rPr lang="en-GB" sz="2400" dirty="0">
                <a:ea typeface="+mn-lt"/>
                <a:cs typeface="+mn-lt"/>
              </a:rPr>
              <a:t>Strategies in relations to CT</a:t>
            </a:r>
          </a:p>
          <a:p>
            <a:pPr algn="just"/>
            <a:r>
              <a:rPr lang="en-GB" sz="2400" dirty="0">
                <a:ea typeface="+mn-lt"/>
                <a:cs typeface="+mn-lt"/>
              </a:rPr>
              <a:t>Radicalisation/ CONTEST / 4P’s</a:t>
            </a:r>
          </a:p>
          <a:p>
            <a:pPr algn="just"/>
            <a:r>
              <a:rPr lang="en-GB" sz="2400" dirty="0">
                <a:ea typeface="+mn-lt"/>
                <a:cs typeface="+mn-lt"/>
              </a:rPr>
              <a:t>Identifying vulnerable people in CT</a:t>
            </a:r>
            <a:endParaRPr lang="en-GB" sz="2400" dirty="0"/>
          </a:p>
          <a:p>
            <a:endParaRPr lang="en-GB" sz="2400" dirty="0"/>
          </a:p>
        </p:txBody>
      </p:sp>
    </p:spTree>
    <p:extLst>
      <p:ext uri="{BB962C8B-B14F-4D97-AF65-F5344CB8AC3E}">
        <p14:creationId xmlns:p14="http://schemas.microsoft.com/office/powerpoint/2010/main" val="3548091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9"/>
            <a:ext cx="10972800" cy="828447"/>
          </a:xfrm>
        </p:spPr>
        <p:txBody>
          <a:bodyPr/>
          <a:lstStyle/>
          <a:p>
            <a:r>
              <a:rPr lang="en-GB" dirty="0"/>
              <a:t>Referencing refresher! </a:t>
            </a:r>
          </a:p>
        </p:txBody>
      </p:sp>
      <p:sp>
        <p:nvSpPr>
          <p:cNvPr id="3" name="Content Placeholder 2"/>
          <p:cNvSpPr>
            <a:spLocks noGrp="1"/>
          </p:cNvSpPr>
          <p:nvPr>
            <p:ph idx="1"/>
          </p:nvPr>
        </p:nvSpPr>
        <p:spPr>
          <a:xfrm>
            <a:off x="609600" y="1103086"/>
            <a:ext cx="10972800" cy="5065485"/>
          </a:xfrm>
        </p:spPr>
        <p:txBody>
          <a:bodyPr>
            <a:normAutofit fontScale="70000" lnSpcReduction="20000"/>
          </a:bodyPr>
          <a:lstStyle/>
          <a:p>
            <a:pPr fontAlgn="base">
              <a:buNone/>
            </a:pPr>
            <a:r>
              <a:rPr lang="en-GB" b="1" dirty="0"/>
              <a:t>Books:</a:t>
            </a:r>
          </a:p>
          <a:p>
            <a:pPr fontAlgn="base"/>
            <a:r>
              <a:rPr lang="en-GB" dirty="0"/>
              <a:t>·      Author(s) of a book, initials (Year of publication), </a:t>
            </a:r>
            <a:r>
              <a:rPr lang="en-GB" i="1" dirty="0"/>
              <a:t>Title of book: and sub-title if there is one </a:t>
            </a:r>
            <a:r>
              <a:rPr lang="en-GB" dirty="0"/>
              <a:t>(Italic or emphasised), Edition (if not the first), Publisher: Place of publication.</a:t>
            </a:r>
          </a:p>
          <a:p>
            <a:pPr fontAlgn="base">
              <a:buNone/>
            </a:pPr>
            <a:endParaRPr lang="en-GB" b="1" dirty="0"/>
          </a:p>
          <a:p>
            <a:pPr fontAlgn="base">
              <a:buNone/>
            </a:pPr>
            <a:r>
              <a:rPr lang="en-GB" b="1" dirty="0"/>
              <a:t>Journals:</a:t>
            </a:r>
            <a:endParaRPr lang="en-GB" dirty="0"/>
          </a:p>
          <a:p>
            <a:pPr fontAlgn="base"/>
            <a:r>
              <a:rPr lang="en-GB" dirty="0"/>
              <a:t>                Author(s) of article (surname and initials), (Date of Publication), Title of article, </a:t>
            </a:r>
            <a:r>
              <a:rPr lang="en-GB" i="1" dirty="0"/>
              <a:t>Title of Journal </a:t>
            </a:r>
            <a:r>
              <a:rPr lang="en-GB" dirty="0"/>
              <a:t>(Italic/emphasised), Volume number (and issue number if there is one), Pages covered by article.</a:t>
            </a:r>
          </a:p>
          <a:p>
            <a:pPr fontAlgn="base"/>
            <a:endParaRPr lang="en-GB" dirty="0"/>
          </a:p>
          <a:p>
            <a:pPr fontAlgn="base"/>
            <a:r>
              <a:rPr lang="en-GB" b="1" dirty="0"/>
              <a:t>Websites:</a:t>
            </a:r>
          </a:p>
          <a:p>
            <a:pPr fontAlgn="base"/>
            <a:r>
              <a:rPr lang="en-GB" dirty="0"/>
              <a:t>·         Surname, initial(s) (year) Title of article, (online) Available at </a:t>
            </a:r>
            <a:r>
              <a:rPr lang="en-GB" i="1" dirty="0"/>
              <a:t>URL (emphasised), </a:t>
            </a:r>
            <a:r>
              <a:rPr lang="en-GB" dirty="0"/>
              <a:t>Date of access.</a:t>
            </a:r>
          </a:p>
          <a:p>
            <a:pPr fontAlgn="base">
              <a:buNone/>
            </a:pPr>
            <a:endParaRPr lang="en-GB" dirty="0"/>
          </a:p>
          <a:p>
            <a:pPr fontAlgn="base"/>
            <a:r>
              <a:rPr lang="en-GB" b="1" dirty="0"/>
              <a:t>Act of Parliament:</a:t>
            </a:r>
          </a:p>
          <a:p>
            <a:pPr fontAlgn="base"/>
            <a:r>
              <a:rPr lang="en-GB" dirty="0"/>
              <a:t>·         Act of Parliament (1925), Her Majesty’s Stationery Office (The Stationery Office); London.</a:t>
            </a:r>
          </a:p>
          <a:p>
            <a:pPr fontAlgn="base">
              <a:buNone/>
            </a:pPr>
            <a:r>
              <a:rPr lang="en-GB" b="1" dirty="0"/>
              <a:t>Case Law:</a:t>
            </a:r>
          </a:p>
          <a:p>
            <a:pPr fontAlgn="base"/>
            <a:r>
              <a:rPr lang="en-GB" dirty="0"/>
              <a:t>·         Parties in the case (Year) Abbreviation of law report, Volume number, Page.</a:t>
            </a:r>
          </a:p>
          <a:p>
            <a:pPr fontAlgn="base">
              <a:buNone/>
            </a:pPr>
            <a:endParaRPr lang="en-GB" dirty="0"/>
          </a:p>
          <a:p>
            <a:pPr fontAlgn="base">
              <a:buNone/>
            </a:pPr>
            <a:endParaRPr lang="en-GB" dirty="0"/>
          </a:p>
          <a:p>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FB6E83-D3A6-E1CB-A303-B9F197754759}"/>
              </a:ext>
            </a:extLst>
          </p:cNvPr>
          <p:cNvSpPr>
            <a:spLocks noGrp="1"/>
          </p:cNvSpPr>
          <p:nvPr>
            <p:ph type="title"/>
          </p:nvPr>
        </p:nvSpPr>
        <p:spPr>
          <a:xfrm>
            <a:off x="838200" y="365125"/>
            <a:ext cx="10515600" cy="915035"/>
          </a:xfrm>
        </p:spPr>
        <p:txBody>
          <a:bodyPr/>
          <a:lstStyle/>
          <a:p>
            <a:r>
              <a:rPr lang="en-GB" dirty="0"/>
              <a:t>Referencing Help</a:t>
            </a:r>
          </a:p>
        </p:txBody>
      </p:sp>
      <p:sp>
        <p:nvSpPr>
          <p:cNvPr id="3" name="Content Placeholder 2">
            <a:extLst>
              <a:ext uri="{FF2B5EF4-FFF2-40B4-BE49-F238E27FC236}">
                <a16:creationId xmlns:a16="http://schemas.microsoft.com/office/drawing/2014/main" id="{C64D86AE-0C10-42C3-36DC-0F7445688A80}"/>
              </a:ext>
            </a:extLst>
          </p:cNvPr>
          <p:cNvSpPr>
            <a:spLocks noGrp="1"/>
          </p:cNvSpPr>
          <p:nvPr>
            <p:ph idx="1"/>
          </p:nvPr>
        </p:nvSpPr>
        <p:spPr/>
        <p:txBody>
          <a:bodyPr/>
          <a:lstStyle/>
          <a:p>
            <a:r>
              <a:rPr lang="en-GB" dirty="0"/>
              <a:t>Harvard Referencing Handbook </a:t>
            </a:r>
          </a:p>
          <a:p>
            <a:endParaRPr lang="en-GB" dirty="0"/>
          </a:p>
          <a:p>
            <a:r>
              <a:rPr lang="en-GB" dirty="0"/>
              <a:t>Cite them Right – via library </a:t>
            </a:r>
          </a:p>
          <a:p>
            <a:endParaRPr lang="en-GB" dirty="0"/>
          </a:p>
        </p:txBody>
      </p:sp>
      <p:pic>
        <p:nvPicPr>
          <p:cNvPr id="5" name="Picture 4">
            <a:extLst>
              <a:ext uri="{FF2B5EF4-FFF2-40B4-BE49-F238E27FC236}">
                <a16:creationId xmlns:a16="http://schemas.microsoft.com/office/drawing/2014/main" id="{DCC8C8A2-F7EB-1BFA-3759-F96BD9D70ACE}"/>
              </a:ext>
            </a:extLst>
          </p:cNvPr>
          <p:cNvPicPr>
            <a:picLocks noChangeAspect="1"/>
          </p:cNvPicPr>
          <p:nvPr/>
        </p:nvPicPr>
        <p:blipFill>
          <a:blip r:embed="rId3"/>
          <a:stretch>
            <a:fillRect/>
          </a:stretch>
        </p:blipFill>
        <p:spPr>
          <a:xfrm>
            <a:off x="1868372" y="3429000"/>
            <a:ext cx="5729461" cy="2455483"/>
          </a:xfrm>
          <a:prstGeom prst="rect">
            <a:avLst/>
          </a:prstGeom>
        </p:spPr>
      </p:pic>
    </p:spTree>
    <p:extLst>
      <p:ext uri="{BB962C8B-B14F-4D97-AF65-F5344CB8AC3E}">
        <p14:creationId xmlns:p14="http://schemas.microsoft.com/office/powerpoint/2010/main" val="31612075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C16872-0CD2-710A-133A-6BF63E15910B}"/>
              </a:ext>
            </a:extLst>
          </p:cNvPr>
          <p:cNvSpPr>
            <a:spLocks noGrp="1"/>
          </p:cNvSpPr>
          <p:nvPr>
            <p:ph type="title"/>
          </p:nvPr>
        </p:nvSpPr>
        <p:spPr>
          <a:xfrm>
            <a:off x="838200" y="365125"/>
            <a:ext cx="10515600" cy="775230"/>
          </a:xfrm>
        </p:spPr>
        <p:txBody>
          <a:bodyPr/>
          <a:lstStyle/>
          <a:p>
            <a:r>
              <a:rPr lang="en-GB" dirty="0">
                <a:cs typeface="Calibri Light"/>
              </a:rPr>
              <a:t>Sources for assignments </a:t>
            </a:r>
            <a:endParaRPr lang="en-GB" dirty="0"/>
          </a:p>
        </p:txBody>
      </p:sp>
      <p:sp>
        <p:nvSpPr>
          <p:cNvPr id="3" name="Content Placeholder 2">
            <a:extLst>
              <a:ext uri="{FF2B5EF4-FFF2-40B4-BE49-F238E27FC236}">
                <a16:creationId xmlns:a16="http://schemas.microsoft.com/office/drawing/2014/main" id="{6F0D2618-A7D7-77E7-ED80-B5055595BA5B}"/>
              </a:ext>
            </a:extLst>
          </p:cNvPr>
          <p:cNvSpPr>
            <a:spLocks noGrp="1"/>
          </p:cNvSpPr>
          <p:nvPr>
            <p:ph idx="1"/>
          </p:nvPr>
        </p:nvSpPr>
        <p:spPr>
          <a:xfrm>
            <a:off x="838200" y="1504335"/>
            <a:ext cx="10515600" cy="4988540"/>
          </a:xfrm>
        </p:spPr>
        <p:txBody>
          <a:bodyPr vert="horz" lIns="91440" tIns="45720" rIns="91440" bIns="45720" rtlCol="0" anchor="t">
            <a:normAutofit fontScale="70000" lnSpcReduction="20000"/>
          </a:bodyPr>
          <a:lstStyle/>
          <a:p>
            <a:r>
              <a:rPr lang="en-GB" dirty="0">
                <a:cs typeface="Calibri"/>
              </a:rPr>
              <a:t>Library – Books and Journals (British Journal Criminology/Police journals)</a:t>
            </a:r>
          </a:p>
          <a:p>
            <a:r>
              <a:rPr lang="en-GB" dirty="0">
                <a:ea typeface="+mn-lt"/>
                <a:cs typeface="+mn-lt"/>
              </a:rPr>
              <a:t>Webpages</a:t>
            </a:r>
            <a:endParaRPr lang="en-US" dirty="0">
              <a:ea typeface="+mn-lt"/>
              <a:cs typeface="+mn-lt"/>
            </a:endParaRPr>
          </a:p>
          <a:p>
            <a:r>
              <a:rPr lang="en-GB" dirty="0">
                <a:cs typeface="Calibri"/>
              </a:rPr>
              <a:t>CoP</a:t>
            </a:r>
          </a:p>
          <a:p>
            <a:r>
              <a:rPr lang="en-GB" dirty="0">
                <a:cs typeface="Calibri"/>
              </a:rPr>
              <a:t>PCC</a:t>
            </a:r>
          </a:p>
          <a:p>
            <a:r>
              <a:rPr lang="en-GB" dirty="0">
                <a:cs typeface="Calibri"/>
              </a:rPr>
              <a:t>CT policing / NCA</a:t>
            </a:r>
          </a:p>
          <a:p>
            <a:r>
              <a:rPr lang="en-GB" dirty="0">
                <a:cs typeface="Calibri"/>
              </a:rPr>
              <a:t>Policing Insight</a:t>
            </a:r>
          </a:p>
          <a:p>
            <a:pPr>
              <a:lnSpc>
                <a:spcPct val="114999"/>
              </a:lnSpc>
              <a:spcAft>
                <a:spcPts val="600"/>
              </a:spcAft>
            </a:pPr>
            <a:r>
              <a:rPr lang="en-GB" dirty="0">
                <a:ea typeface="+mn-lt"/>
                <a:cs typeface="+mn-lt"/>
              </a:rPr>
              <a:t>Independent Office for Police Conduct - IOPC</a:t>
            </a:r>
          </a:p>
          <a:p>
            <a:pPr>
              <a:lnSpc>
                <a:spcPct val="114999"/>
              </a:lnSpc>
              <a:spcAft>
                <a:spcPts val="600"/>
              </a:spcAft>
            </a:pPr>
            <a:r>
              <a:rPr lang="en-GB" dirty="0">
                <a:ea typeface="+mn-lt"/>
                <a:cs typeface="+mn-lt"/>
              </a:rPr>
              <a:t>National Police Chiefs Council- NPCC</a:t>
            </a:r>
          </a:p>
          <a:p>
            <a:pPr>
              <a:lnSpc>
                <a:spcPct val="114999"/>
              </a:lnSpc>
              <a:spcAft>
                <a:spcPts val="600"/>
              </a:spcAft>
            </a:pPr>
            <a:r>
              <a:rPr lang="en-GB" dirty="0">
                <a:ea typeface="+mn-lt"/>
                <a:cs typeface="+mn-lt"/>
              </a:rPr>
              <a:t>Police Federation of England &amp; Wales – PF</a:t>
            </a:r>
          </a:p>
          <a:p>
            <a:r>
              <a:rPr lang="en-GB" dirty="0">
                <a:cs typeface="Calibri"/>
              </a:rPr>
              <a:t>Government webpages/documents – Gov.uk (referencing error)</a:t>
            </a:r>
          </a:p>
          <a:p>
            <a:pPr lvl="1"/>
            <a:r>
              <a:rPr lang="en-GB" dirty="0">
                <a:cs typeface="Calibri"/>
              </a:rPr>
              <a:t>Gov.uk (2019) </a:t>
            </a:r>
          </a:p>
          <a:p>
            <a:pPr lvl="1"/>
            <a:r>
              <a:rPr lang="en-GB" dirty="0">
                <a:ea typeface="+mn-lt"/>
                <a:cs typeface="+mn-lt"/>
                <a:hlinkClick r:id="rId2"/>
              </a:rPr>
              <a:t>https://www.gov.uk/guidance/support-for-family-members-of-british-nationals-in-ukraine-and-ukrainian-nationals-in-ukraine-and-the-uk</a:t>
            </a:r>
            <a:endParaRPr lang="en-GB" dirty="0">
              <a:cs typeface="Calibri"/>
            </a:endParaRPr>
          </a:p>
          <a:p>
            <a:pPr lvl="1"/>
            <a:r>
              <a:rPr lang="en-GB" dirty="0">
                <a:cs typeface="Calibri"/>
              </a:rPr>
              <a:t>Home Office (2022) </a:t>
            </a:r>
            <a:r>
              <a:rPr lang="en-GB" b="1" dirty="0"/>
              <a:t>UK visa support for Ukrainian nationals. Not </a:t>
            </a:r>
            <a:r>
              <a:rPr lang="en-GB" dirty="0"/>
              <a:t>Gov.uk (2022)…........</a:t>
            </a:r>
            <a:br>
              <a:rPr lang="en-GB" dirty="0">
                <a:ea typeface="+mn-lt"/>
                <a:cs typeface="+mn-lt"/>
              </a:rPr>
            </a:br>
            <a:endParaRPr lang="en-GB" dirty="0">
              <a:cs typeface="Calibri"/>
            </a:endParaRPr>
          </a:p>
        </p:txBody>
      </p:sp>
    </p:spTree>
    <p:extLst>
      <p:ext uri="{BB962C8B-B14F-4D97-AF65-F5344CB8AC3E}">
        <p14:creationId xmlns:p14="http://schemas.microsoft.com/office/powerpoint/2010/main" val="10711565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0080" y="325369"/>
            <a:ext cx="4368602" cy="1956841"/>
          </a:xfrm>
        </p:spPr>
        <p:txBody>
          <a:bodyPr anchor="b">
            <a:normAutofit/>
          </a:bodyPr>
          <a:lstStyle/>
          <a:p>
            <a:r>
              <a:rPr lang="en-GB" sz="5400"/>
              <a:t>Assignment 1</a:t>
            </a:r>
            <a:endParaRPr lang="en-GB" sz="5400">
              <a:ea typeface="Calibri Light"/>
              <a:cs typeface="Calibri Light"/>
            </a:endParaRPr>
          </a:p>
        </p:txBody>
      </p:sp>
      <p:sp>
        <p:nvSpPr>
          <p:cNvPr id="16"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640080" y="2807911"/>
            <a:ext cx="4545513" cy="3385656"/>
          </a:xfrm>
        </p:spPr>
        <p:txBody>
          <a:bodyPr vert="horz" lIns="91440" tIns="45720" rIns="91440" bIns="45720" rtlCol="0" anchor="t">
            <a:normAutofit/>
          </a:bodyPr>
          <a:lstStyle/>
          <a:p>
            <a:r>
              <a:rPr lang="en-GB" sz="3200" dirty="0"/>
              <a:t> 2,000-word essay  (50%)</a:t>
            </a:r>
          </a:p>
          <a:p>
            <a:r>
              <a:rPr lang="en-GB" sz="3200" dirty="0"/>
              <a:t>Submission date : </a:t>
            </a:r>
            <a:r>
              <a:rPr lang="en-GB" sz="3200" b="1" dirty="0"/>
              <a:t>8</a:t>
            </a:r>
            <a:r>
              <a:rPr lang="en-GB" sz="3200" b="1" baseline="30000" dirty="0"/>
              <a:t>th</a:t>
            </a:r>
            <a:r>
              <a:rPr lang="en-GB" sz="3200" b="1" dirty="0"/>
              <a:t> November 2024 by 23:59hrs</a:t>
            </a:r>
          </a:p>
          <a:p>
            <a:r>
              <a:rPr lang="en-GB" sz="3200" b="1" dirty="0"/>
              <a:t>Choice of questions – One choose 1</a:t>
            </a:r>
            <a:endParaRPr lang="en-GB" sz="3200" b="1" dirty="0">
              <a:ea typeface="Calibri"/>
              <a:cs typeface="Calibri"/>
            </a:endParaRPr>
          </a:p>
          <a:p>
            <a:endParaRPr lang="en-GB" sz="2200" b="1" dirty="0">
              <a:ea typeface="Calibri"/>
              <a:cs typeface="Calibri"/>
            </a:endParaRPr>
          </a:p>
          <a:p>
            <a:endParaRPr lang="en-GB" sz="2200" dirty="0"/>
          </a:p>
          <a:p>
            <a:endParaRPr lang="en-GB" sz="2200" dirty="0"/>
          </a:p>
          <a:p>
            <a:endParaRPr lang="en-GB" sz="2200" dirty="0"/>
          </a:p>
          <a:p>
            <a:endParaRPr lang="en-GB" sz="2200" dirty="0"/>
          </a:p>
        </p:txBody>
      </p:sp>
      <p:pic>
        <p:nvPicPr>
          <p:cNvPr id="5" name="Picture 4" descr="Pen placed on top of a signature line">
            <a:extLst>
              <a:ext uri="{FF2B5EF4-FFF2-40B4-BE49-F238E27FC236}">
                <a16:creationId xmlns:a16="http://schemas.microsoft.com/office/drawing/2014/main" id="{C61341B7-BD08-9867-E5BE-C10F8C125D6A}"/>
              </a:ext>
            </a:extLst>
          </p:cNvPr>
          <p:cNvPicPr>
            <a:picLocks noChangeAspect="1"/>
          </p:cNvPicPr>
          <p:nvPr/>
        </p:nvPicPr>
        <p:blipFill rotWithShape="1">
          <a:blip r:embed="rId2"/>
          <a:srcRect l="33048" r="-1"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282551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66EB63-B9B6-90E4-A706-44CC92F4033C}"/>
              </a:ext>
            </a:extLst>
          </p:cNvPr>
          <p:cNvSpPr>
            <a:spLocks noGrp="1"/>
          </p:cNvSpPr>
          <p:nvPr>
            <p:ph type="title"/>
          </p:nvPr>
        </p:nvSpPr>
        <p:spPr>
          <a:xfrm>
            <a:off x="838200" y="365126"/>
            <a:ext cx="10515600" cy="577410"/>
          </a:xfrm>
        </p:spPr>
        <p:txBody>
          <a:bodyPr>
            <a:normAutofit/>
          </a:bodyPr>
          <a:lstStyle/>
          <a:p>
            <a:r>
              <a:rPr lang="en-GB" sz="2800" dirty="0"/>
              <a:t>Option 1</a:t>
            </a:r>
          </a:p>
        </p:txBody>
      </p:sp>
      <p:sp>
        <p:nvSpPr>
          <p:cNvPr id="3" name="Content Placeholder 2">
            <a:extLst>
              <a:ext uri="{FF2B5EF4-FFF2-40B4-BE49-F238E27FC236}">
                <a16:creationId xmlns:a16="http://schemas.microsoft.com/office/drawing/2014/main" id="{DC97ACEA-9674-E7BA-E4D0-AD8CF2B00E9E}"/>
              </a:ext>
            </a:extLst>
          </p:cNvPr>
          <p:cNvSpPr>
            <a:spLocks noGrp="1"/>
          </p:cNvSpPr>
          <p:nvPr>
            <p:ph idx="1"/>
          </p:nvPr>
        </p:nvSpPr>
        <p:spPr>
          <a:xfrm>
            <a:off x="838200" y="948608"/>
            <a:ext cx="10515600" cy="5228355"/>
          </a:xfrm>
        </p:spPr>
        <p:txBody>
          <a:bodyPr vert="horz" lIns="91440" tIns="45720" rIns="91440" bIns="45720" rtlCol="0" anchor="t">
            <a:normAutofit/>
          </a:bodyPr>
          <a:lstStyle/>
          <a:p>
            <a:r>
              <a:rPr lang="en-GB" sz="2000" b="1" dirty="0">
                <a:ea typeface="Calibri"/>
                <a:cs typeface="Calibri"/>
              </a:rPr>
              <a:t>Examine the cycle of abuse and its impact on victim’s. How can this cycle be broken, and what role does early intervention play?</a:t>
            </a:r>
            <a:endParaRPr lang="en-US" sz="2000">
              <a:ea typeface="Calibri"/>
              <a:cs typeface="Calibri"/>
            </a:endParaRPr>
          </a:p>
          <a:p>
            <a:r>
              <a:rPr lang="en-GB" sz="2000" dirty="0">
                <a:solidFill>
                  <a:srgbClr val="040C28"/>
                </a:solidFill>
                <a:ea typeface="+mn-lt"/>
                <a:cs typeface="+mn-lt"/>
              </a:rPr>
              <a:t>Examine -  to look closely at the evidence you find.</a:t>
            </a:r>
            <a:r>
              <a:rPr lang="en-GB" sz="2000" dirty="0">
                <a:solidFill>
                  <a:srgbClr val="1F1F1F"/>
                </a:solidFill>
                <a:ea typeface="+mn-lt"/>
                <a:cs typeface="+mn-lt"/>
              </a:rPr>
              <a:t> Think and write about the detail, and question it where appropriate.</a:t>
            </a:r>
            <a:endParaRPr lang="en-GB" sz="2000" b="1" dirty="0">
              <a:ea typeface="+mn-lt"/>
              <a:cs typeface="+mn-lt"/>
            </a:endParaRPr>
          </a:p>
          <a:p>
            <a:r>
              <a:rPr lang="en-GB" sz="2000" dirty="0">
                <a:solidFill>
                  <a:srgbClr val="000000"/>
                </a:solidFill>
                <a:ea typeface="+mn-lt"/>
                <a:cs typeface="+mn-lt"/>
              </a:rPr>
              <a:t>Examine the Cycle of Abuse: can explain what the cycle of abuse is. Discuss the dynamics of this cycle and how it perpetuates itself.</a:t>
            </a:r>
            <a:endParaRPr lang="en-GB" sz="2000">
              <a:cs typeface="Calibri"/>
            </a:endParaRPr>
          </a:p>
          <a:p>
            <a:r>
              <a:rPr lang="en-GB" sz="2000" dirty="0">
                <a:ea typeface="+mn-lt"/>
                <a:cs typeface="+mn-lt"/>
              </a:rPr>
              <a:t>Impact on Victims: psychological, emotional, physical, and social effects.</a:t>
            </a:r>
          </a:p>
          <a:p>
            <a:r>
              <a:rPr lang="en-GB" sz="2000" dirty="0">
                <a:ea typeface="+mn-lt"/>
                <a:cs typeface="+mn-lt"/>
              </a:rPr>
              <a:t>This could include trauma, mental health issues, feelings of helplessness, and the difficulty in escaping the cycle.</a:t>
            </a:r>
            <a:endParaRPr lang="en-GB" sz="2000">
              <a:cs typeface="Calibri" panose="020F0502020204030204"/>
            </a:endParaRPr>
          </a:p>
          <a:p>
            <a:r>
              <a:rPr lang="en-GB" sz="2000" dirty="0">
                <a:ea typeface="+mn-lt"/>
                <a:cs typeface="+mn-lt"/>
              </a:rPr>
              <a:t>Breaking the Cycle: strategies that can help stop the cycle of abuse. This might involve discussing support systems, therapy, legal interventions, education, and empowerment of victims.</a:t>
            </a:r>
            <a:endParaRPr lang="en-GB" sz="2000">
              <a:cs typeface="Calibri" panose="020F0502020204030204"/>
            </a:endParaRPr>
          </a:p>
          <a:p>
            <a:r>
              <a:rPr lang="en-GB" sz="2000" dirty="0">
                <a:ea typeface="+mn-lt"/>
                <a:cs typeface="+mn-lt"/>
              </a:rPr>
              <a:t>Role of Early Intervention: ID &amp; and addressing abuse early. Early intervention could include recognising warning signs, offering support to victims  and the effectiveness of various intervention programmes.</a:t>
            </a:r>
            <a:endParaRPr lang="en-GB" sz="2000" dirty="0">
              <a:cs typeface="Calibri"/>
            </a:endParaRPr>
          </a:p>
          <a:p>
            <a:r>
              <a:rPr lang="en-GB" sz="2000" dirty="0">
                <a:cs typeface="Calibri"/>
              </a:rPr>
              <a:t>Victim specific</a:t>
            </a:r>
          </a:p>
          <a:p>
            <a:endParaRPr lang="en-GB" dirty="0">
              <a:solidFill>
                <a:srgbClr val="000000"/>
              </a:solidFill>
              <a:cs typeface="Calibri"/>
            </a:endParaRPr>
          </a:p>
          <a:p>
            <a:pPr marL="285750" indent="-285750">
              <a:buFont typeface="Arial,Sans-Serif" panose="020B0604020202020204" pitchFamily="34" charset="0"/>
            </a:pPr>
            <a:endParaRPr lang="en-GB" sz="1800" b="1" dirty="0">
              <a:solidFill>
                <a:srgbClr val="000000"/>
              </a:solidFill>
              <a:cs typeface="Calibri"/>
            </a:endParaRPr>
          </a:p>
          <a:p>
            <a:endParaRPr lang="en-GB" sz="2000" dirty="0">
              <a:solidFill>
                <a:srgbClr val="202124"/>
              </a:solidFill>
              <a:cs typeface="Calibri"/>
            </a:endParaRPr>
          </a:p>
          <a:p>
            <a:endParaRPr lang="en-GB" sz="2000" dirty="0">
              <a:solidFill>
                <a:srgbClr val="202124"/>
              </a:solidFill>
              <a:cs typeface="Calibri"/>
            </a:endParaRPr>
          </a:p>
        </p:txBody>
      </p:sp>
    </p:spTree>
    <p:extLst>
      <p:ext uri="{BB962C8B-B14F-4D97-AF65-F5344CB8AC3E}">
        <p14:creationId xmlns:p14="http://schemas.microsoft.com/office/powerpoint/2010/main" val="10661572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353BE9-61D2-4609-B065-87AB4B63DC1F}"/>
              </a:ext>
            </a:extLst>
          </p:cNvPr>
          <p:cNvSpPr>
            <a:spLocks noGrp="1"/>
          </p:cNvSpPr>
          <p:nvPr>
            <p:ph type="title"/>
          </p:nvPr>
        </p:nvSpPr>
        <p:spPr>
          <a:xfrm>
            <a:off x="838200" y="365125"/>
            <a:ext cx="10515600" cy="649828"/>
          </a:xfrm>
        </p:spPr>
        <p:txBody>
          <a:bodyPr>
            <a:normAutofit/>
          </a:bodyPr>
          <a:lstStyle/>
          <a:p>
            <a:r>
              <a:rPr lang="en-US" sz="2800" dirty="0">
                <a:cs typeface="Calibri Light"/>
              </a:rPr>
              <a:t>Option 2</a:t>
            </a:r>
            <a:endParaRPr lang="en-US" sz="2800" dirty="0"/>
          </a:p>
        </p:txBody>
      </p:sp>
      <p:sp>
        <p:nvSpPr>
          <p:cNvPr id="3" name="Content Placeholder 2">
            <a:extLst>
              <a:ext uri="{FF2B5EF4-FFF2-40B4-BE49-F238E27FC236}">
                <a16:creationId xmlns:a16="http://schemas.microsoft.com/office/drawing/2014/main" id="{3AA4883B-026D-D7FC-C181-5B8113AFDDB3}"/>
              </a:ext>
            </a:extLst>
          </p:cNvPr>
          <p:cNvSpPr>
            <a:spLocks noGrp="1"/>
          </p:cNvSpPr>
          <p:nvPr>
            <p:ph idx="1"/>
          </p:nvPr>
        </p:nvSpPr>
        <p:spPr>
          <a:xfrm>
            <a:off x="838200" y="1034871"/>
            <a:ext cx="10515600" cy="5142092"/>
          </a:xfrm>
        </p:spPr>
        <p:txBody>
          <a:bodyPr vert="horz" lIns="91440" tIns="45720" rIns="91440" bIns="45720" rtlCol="0" anchor="t">
            <a:noAutofit/>
          </a:bodyPr>
          <a:lstStyle/>
          <a:p>
            <a:r>
              <a:rPr lang="en-GB" sz="2400" b="1" dirty="0">
                <a:cs typeface="Calibri"/>
              </a:rPr>
              <a:t>Investigate the legislation aimed at protecting victims' rights within England and Wales. How effective are these laws in providing justice and support to victims?</a:t>
            </a:r>
            <a:endParaRPr lang="en-GB" sz="2400" dirty="0">
              <a:cs typeface="Calibri"/>
            </a:endParaRPr>
          </a:p>
          <a:p>
            <a:r>
              <a:rPr lang="en-GB" sz="2400" b="1" dirty="0">
                <a:ea typeface="+mn-lt"/>
                <a:cs typeface="+mn-lt"/>
              </a:rPr>
              <a:t>Investigate the Legislation</a:t>
            </a:r>
            <a:r>
              <a:rPr lang="en-GB" sz="2400" dirty="0">
                <a:ea typeface="+mn-lt"/>
                <a:cs typeface="+mn-lt"/>
              </a:rPr>
              <a:t>: Identify and describe the key pieces of legislation aimed at protecting victims' rights. </a:t>
            </a:r>
            <a:endParaRPr lang="en-GB" sz="2400">
              <a:cs typeface="Calibri" panose="020F0502020204030204"/>
            </a:endParaRPr>
          </a:p>
          <a:p>
            <a:r>
              <a:rPr lang="en-GB" sz="2400" dirty="0">
                <a:ea typeface="+mn-lt"/>
                <a:cs typeface="+mn-lt"/>
              </a:rPr>
              <a:t>Discuss the specific provisions within these laws that are designed to protect and support victims. Various victims' rights, such as the right to information, protection measures, compensation, and access to services.</a:t>
            </a:r>
            <a:endParaRPr lang="en-GB" sz="2400" dirty="0">
              <a:cs typeface="Calibri"/>
            </a:endParaRPr>
          </a:p>
          <a:p>
            <a:r>
              <a:rPr lang="en-GB" sz="2400" b="1" dirty="0">
                <a:ea typeface="+mn-lt"/>
                <a:cs typeface="+mn-lt"/>
              </a:rPr>
              <a:t>Effectiveness in Providing Justice and Support</a:t>
            </a:r>
            <a:r>
              <a:rPr lang="en-GB" sz="2400" dirty="0">
                <a:ea typeface="+mn-lt"/>
                <a:cs typeface="+mn-lt"/>
              </a:rPr>
              <a:t>: rights are they effective / support victims adequately?  Any limitations? Can provide evidence / statistics / case outcomes</a:t>
            </a:r>
          </a:p>
          <a:p>
            <a:r>
              <a:rPr lang="en-GB" sz="2400" b="1" dirty="0">
                <a:ea typeface="+mn-lt"/>
                <a:cs typeface="+mn-lt"/>
              </a:rPr>
              <a:t>Justice and Support</a:t>
            </a:r>
            <a:r>
              <a:rPr lang="en-GB" sz="2400" dirty="0">
                <a:ea typeface="+mn-lt"/>
                <a:cs typeface="+mn-lt"/>
              </a:rPr>
              <a:t>: Explain what "justice" and "support" mean in the context of victims’ rights. Analyse whether the legislation sufficiently addresses </a:t>
            </a:r>
            <a:r>
              <a:rPr lang="en-GB" sz="2400">
                <a:ea typeface="+mn-lt"/>
                <a:cs typeface="+mn-lt"/>
              </a:rPr>
              <a:t>both</a:t>
            </a:r>
            <a:r>
              <a:rPr lang="en-GB" sz="2400" dirty="0">
                <a:ea typeface="+mn-lt"/>
                <a:cs typeface="+mn-lt"/>
              </a:rPr>
              <a:t> aspects and where improvements might be needed.</a:t>
            </a:r>
            <a:endParaRPr lang="en-GB" sz="2400" dirty="0">
              <a:cs typeface="Calibri"/>
            </a:endParaRPr>
          </a:p>
          <a:p>
            <a:endParaRPr lang="en-GB" sz="2400" dirty="0">
              <a:cs typeface="Calibri"/>
            </a:endParaRPr>
          </a:p>
        </p:txBody>
      </p:sp>
    </p:spTree>
    <p:extLst>
      <p:ext uri="{BB962C8B-B14F-4D97-AF65-F5344CB8AC3E}">
        <p14:creationId xmlns:p14="http://schemas.microsoft.com/office/powerpoint/2010/main" val="23489412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3AC742-0511-059B-5302-F46FC0CE0441}"/>
              </a:ext>
            </a:extLst>
          </p:cNvPr>
          <p:cNvSpPr>
            <a:spLocks noGrp="1"/>
          </p:cNvSpPr>
          <p:nvPr>
            <p:ph type="title"/>
          </p:nvPr>
        </p:nvSpPr>
        <p:spPr>
          <a:xfrm>
            <a:off x="838200" y="365125"/>
            <a:ext cx="10515600" cy="764847"/>
          </a:xfrm>
        </p:spPr>
        <p:txBody>
          <a:bodyPr/>
          <a:lstStyle/>
          <a:p>
            <a:r>
              <a:rPr lang="en-US" dirty="0">
                <a:cs typeface="Calibri Light"/>
              </a:rPr>
              <a:t>Option 3</a:t>
            </a:r>
            <a:endParaRPr lang="en-US" dirty="0"/>
          </a:p>
        </p:txBody>
      </p:sp>
      <p:sp>
        <p:nvSpPr>
          <p:cNvPr id="3" name="Content Placeholder 2">
            <a:extLst>
              <a:ext uri="{FF2B5EF4-FFF2-40B4-BE49-F238E27FC236}">
                <a16:creationId xmlns:a16="http://schemas.microsoft.com/office/drawing/2014/main" id="{2E00DB5C-E313-2549-D45B-2881C26DDFDA}"/>
              </a:ext>
            </a:extLst>
          </p:cNvPr>
          <p:cNvSpPr>
            <a:spLocks noGrp="1"/>
          </p:cNvSpPr>
          <p:nvPr>
            <p:ph idx="1"/>
          </p:nvPr>
        </p:nvSpPr>
        <p:spPr>
          <a:xfrm>
            <a:off x="838200" y="1279286"/>
            <a:ext cx="10515600" cy="4897677"/>
          </a:xfrm>
        </p:spPr>
        <p:txBody>
          <a:bodyPr vert="horz" lIns="91440" tIns="45720" rIns="91440" bIns="45720" rtlCol="0" anchor="t">
            <a:normAutofit fontScale="92500" lnSpcReduction="20000"/>
          </a:bodyPr>
          <a:lstStyle/>
          <a:p>
            <a:r>
              <a:rPr lang="en-GB" sz="2400" b="1" dirty="0">
                <a:cs typeface="Calibri"/>
              </a:rPr>
              <a:t>Discuss the challenges of balancing national security with the protection of civil liberties. How can the UK government ensure the protection of individual rights while effectively countering terrorism?</a:t>
            </a:r>
            <a:endParaRPr lang="en-US" sz="2400" dirty="0">
              <a:cs typeface="Calibri"/>
            </a:endParaRPr>
          </a:p>
          <a:p>
            <a:r>
              <a:rPr lang="en-US" sz="2400" dirty="0">
                <a:ea typeface="+mn-lt"/>
                <a:cs typeface="+mn-lt"/>
              </a:rPr>
              <a:t>Explain what is meant by "national security" and "civil liberties."</a:t>
            </a:r>
            <a:endParaRPr lang="en-US" sz="2400">
              <a:cs typeface="Calibri"/>
            </a:endParaRPr>
          </a:p>
          <a:p>
            <a:r>
              <a:rPr lang="en-US" sz="2400" dirty="0"/>
              <a:t>Discuss the Challenges of Balancing National Security with Civil Liberties: </a:t>
            </a:r>
            <a:r>
              <a:rPr lang="en-US" sz="2400" dirty="0">
                <a:ea typeface="+mn-lt"/>
                <a:cs typeface="+mn-lt"/>
              </a:rPr>
              <a:t>Govt.  need to prevent terrorism and protect citizens, which might involve surveillance, detention, or other restrictive measures.</a:t>
            </a:r>
            <a:endParaRPr lang="en-US" sz="2400">
              <a:cs typeface="Calibri" panose="020F0502020204030204"/>
            </a:endParaRPr>
          </a:p>
          <a:p>
            <a:pPr lvl="1"/>
            <a:r>
              <a:rPr lang="en-US" dirty="0">
                <a:ea typeface="+mn-lt"/>
                <a:cs typeface="+mn-lt"/>
              </a:rPr>
              <a:t>Mention specific laws or practices in the UK, such as the Investigatory Powers Act 2016 or measures like control orders and Prevent strategy.</a:t>
            </a:r>
            <a:endParaRPr lang="en-US">
              <a:cs typeface="Calibri"/>
            </a:endParaRPr>
          </a:p>
          <a:p>
            <a:r>
              <a:rPr lang="en-US" sz="2400" dirty="0">
                <a:ea typeface="+mn-lt"/>
                <a:cs typeface="+mn-lt"/>
              </a:rPr>
              <a:t>Civil Liberties Concerns: Discuss the potential infringement on rights such as privacy, freedom of expression, and due process.</a:t>
            </a:r>
            <a:endParaRPr lang="en-US" sz="2400">
              <a:cs typeface="Calibri" panose="020F0502020204030204"/>
            </a:endParaRPr>
          </a:p>
          <a:p>
            <a:pPr lvl="1"/>
            <a:r>
              <a:rPr lang="en-US" dirty="0">
                <a:ea typeface="+mn-lt"/>
                <a:cs typeface="+mn-lt"/>
              </a:rPr>
              <a:t>Highlight concerns about overreach, misuse of powers, and the impact on specific communities (e.g., concerns about racial profiling or targeting of minority groups).</a:t>
            </a:r>
            <a:endParaRPr lang="en-US">
              <a:cs typeface="Calibri"/>
            </a:endParaRPr>
          </a:p>
          <a:p>
            <a:r>
              <a:rPr lang="en-US" sz="2400" dirty="0">
                <a:ea typeface="+mn-lt"/>
                <a:cs typeface="+mn-lt"/>
              </a:rPr>
              <a:t>Examples of Tension:</a:t>
            </a:r>
            <a:endParaRPr lang="en-US" sz="2400">
              <a:cs typeface="Calibri"/>
            </a:endParaRPr>
          </a:p>
          <a:p>
            <a:pPr lvl="1"/>
            <a:r>
              <a:rPr lang="en-US" dirty="0">
                <a:ea typeface="+mn-lt"/>
                <a:cs typeface="+mn-lt"/>
              </a:rPr>
              <a:t>Provide examples where the balance has been difficult, such as debates over the use of mass surveillance, data retention, or the detention of suspects without trial.</a:t>
            </a:r>
            <a:endParaRPr lang="en-US" dirty="0"/>
          </a:p>
          <a:p>
            <a:endParaRPr lang="en-US" sz="2400" dirty="0">
              <a:cs typeface="Calibri"/>
            </a:endParaRPr>
          </a:p>
        </p:txBody>
      </p:sp>
    </p:spTree>
    <p:extLst>
      <p:ext uri="{BB962C8B-B14F-4D97-AF65-F5344CB8AC3E}">
        <p14:creationId xmlns:p14="http://schemas.microsoft.com/office/powerpoint/2010/main" val="24272510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C02F6C-0EF2-EAD7-0857-1CADEA1E2637}"/>
              </a:ext>
            </a:extLst>
          </p:cNvPr>
          <p:cNvSpPr>
            <a:spLocks noGrp="1"/>
          </p:cNvSpPr>
          <p:nvPr>
            <p:ph type="title"/>
          </p:nvPr>
        </p:nvSpPr>
        <p:spPr>
          <a:xfrm>
            <a:off x="838200" y="365125"/>
            <a:ext cx="10515600" cy="534809"/>
          </a:xfrm>
        </p:spPr>
        <p:txBody>
          <a:bodyPr>
            <a:normAutofit fontScale="90000"/>
          </a:bodyPr>
          <a:lstStyle/>
          <a:p>
            <a:br>
              <a:rPr lang="en-GB" dirty="0">
                <a:ea typeface="+mj-lt"/>
                <a:cs typeface="+mj-lt"/>
              </a:rPr>
            </a:br>
            <a:r>
              <a:rPr lang="en-GB" sz="2000" dirty="0">
                <a:ea typeface="+mj-lt"/>
                <a:cs typeface="+mj-lt"/>
              </a:rPr>
              <a:t>Assignment 2:</a:t>
            </a:r>
            <a:br>
              <a:rPr lang="en-GB" sz="2000" dirty="0">
                <a:ea typeface="+mj-lt"/>
                <a:cs typeface="+mj-lt"/>
              </a:rPr>
            </a:br>
            <a:endParaRPr lang="en-GB">
              <a:ea typeface="+mj-lt"/>
              <a:cs typeface="+mj-lt"/>
            </a:endParaRPr>
          </a:p>
        </p:txBody>
      </p:sp>
      <p:sp>
        <p:nvSpPr>
          <p:cNvPr id="3" name="Content Placeholder 2">
            <a:extLst>
              <a:ext uri="{FF2B5EF4-FFF2-40B4-BE49-F238E27FC236}">
                <a16:creationId xmlns:a16="http://schemas.microsoft.com/office/drawing/2014/main" id="{8E627EDB-4AF4-4F41-A72F-338DE8438076}"/>
              </a:ext>
            </a:extLst>
          </p:cNvPr>
          <p:cNvSpPr>
            <a:spLocks noGrp="1"/>
          </p:cNvSpPr>
          <p:nvPr>
            <p:ph idx="1"/>
          </p:nvPr>
        </p:nvSpPr>
        <p:spPr>
          <a:xfrm>
            <a:off x="838200" y="1034871"/>
            <a:ext cx="10515600" cy="5142092"/>
          </a:xfrm>
        </p:spPr>
        <p:txBody>
          <a:bodyPr vert="horz" lIns="91440" tIns="45720" rIns="91440" bIns="45720" rtlCol="0" anchor="t">
            <a:normAutofit/>
          </a:bodyPr>
          <a:lstStyle/>
          <a:p>
            <a:r>
              <a:rPr lang="en-GB" b="1" dirty="0">
                <a:ea typeface="+mn-lt"/>
                <a:cs typeface="+mn-lt"/>
              </a:rPr>
              <a:t>10</a:t>
            </a:r>
            <a:r>
              <a:rPr lang="en-GB" b="1" baseline="30000" dirty="0">
                <a:ea typeface="+mn-lt"/>
                <a:cs typeface="+mn-lt"/>
              </a:rPr>
              <a:t>th</a:t>
            </a:r>
            <a:r>
              <a:rPr lang="en-GB" b="1" dirty="0">
                <a:ea typeface="+mn-lt"/>
                <a:cs typeface="+mn-lt"/>
              </a:rPr>
              <a:t> January 2025 Presentation.</a:t>
            </a:r>
          </a:p>
          <a:p>
            <a:r>
              <a:rPr lang="en-GB" b="1" dirty="0">
                <a:ea typeface="+mn-lt"/>
                <a:cs typeface="+mn-lt"/>
              </a:rPr>
              <a:t>Actually – 20th January 2025 between 2pm to 5.00pm</a:t>
            </a:r>
          </a:p>
          <a:p>
            <a:r>
              <a:rPr lang="en-GB" b="1" dirty="0">
                <a:ea typeface="+mn-lt"/>
                <a:cs typeface="+mn-lt"/>
              </a:rPr>
              <a:t>21st January 2025 between 2:00pm to 5:00pm</a:t>
            </a:r>
          </a:p>
          <a:p>
            <a:r>
              <a:rPr lang="en-GB" b="1" dirty="0">
                <a:ea typeface="+mn-lt"/>
                <a:cs typeface="+mn-lt"/>
              </a:rPr>
              <a:t>Group presentation 10 minutes each per person </a:t>
            </a:r>
          </a:p>
          <a:p>
            <a:r>
              <a:rPr lang="en-GB" b="1" dirty="0">
                <a:ea typeface="+mn-lt"/>
                <a:cs typeface="+mn-lt"/>
              </a:rPr>
              <a:t>Recorded</a:t>
            </a:r>
            <a:endParaRPr lang="en-GB" dirty="0"/>
          </a:p>
          <a:p>
            <a:r>
              <a:rPr lang="en-GB" b="1" dirty="0">
                <a:ea typeface="+mn-lt"/>
                <a:cs typeface="+mn-lt"/>
              </a:rPr>
              <a:t>Choose one:</a:t>
            </a:r>
          </a:p>
          <a:p>
            <a:endParaRPr lang="en-GB" dirty="0">
              <a:ea typeface="Calibri"/>
              <a:cs typeface="Calibri"/>
            </a:endParaRPr>
          </a:p>
        </p:txBody>
      </p:sp>
    </p:spTree>
    <p:extLst>
      <p:ext uri="{BB962C8B-B14F-4D97-AF65-F5344CB8AC3E}">
        <p14:creationId xmlns:p14="http://schemas.microsoft.com/office/powerpoint/2010/main" val="35385438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4EF12D-6D93-22C2-17B3-B3F4F24507FB}"/>
              </a:ext>
            </a:extLst>
          </p:cNvPr>
          <p:cNvSpPr>
            <a:spLocks noGrp="1"/>
          </p:cNvSpPr>
          <p:nvPr>
            <p:ph type="title"/>
          </p:nvPr>
        </p:nvSpPr>
        <p:spPr>
          <a:xfrm>
            <a:off x="838200" y="365125"/>
            <a:ext cx="10515600" cy="678581"/>
          </a:xfrm>
        </p:spPr>
        <p:txBody>
          <a:bodyPr vert="horz" lIns="91440" tIns="45720" rIns="91440" bIns="45720" rtlCol="0" anchor="ctr">
            <a:noAutofit/>
          </a:bodyPr>
          <a:lstStyle/>
          <a:p>
            <a:br>
              <a:rPr lang="en-GB" sz="2400" dirty="0">
                <a:ea typeface="Calibri Light"/>
                <a:cs typeface="Calibri Light"/>
              </a:rPr>
            </a:br>
            <a:r>
              <a:rPr lang="en-GB" sz="2800" b="1" dirty="0">
                <a:ea typeface="Calibri Light"/>
                <a:cs typeface="Calibri Light"/>
              </a:rPr>
              <a:t>Assignment 2:</a:t>
            </a:r>
            <a:br>
              <a:rPr lang="en-GB" sz="2400" dirty="0">
                <a:ea typeface="Calibri Light"/>
                <a:cs typeface="Calibri Light"/>
              </a:rPr>
            </a:br>
            <a:endParaRPr lang="en-US" sz="1800">
              <a:ea typeface="Calibri Light"/>
              <a:cs typeface="Calibri Light"/>
            </a:endParaRPr>
          </a:p>
        </p:txBody>
      </p:sp>
      <p:sp>
        <p:nvSpPr>
          <p:cNvPr id="3" name="Content Placeholder 2">
            <a:extLst>
              <a:ext uri="{FF2B5EF4-FFF2-40B4-BE49-F238E27FC236}">
                <a16:creationId xmlns:a16="http://schemas.microsoft.com/office/drawing/2014/main" id="{5610C969-E344-E16C-DE9A-561A4B492DA8}"/>
              </a:ext>
            </a:extLst>
          </p:cNvPr>
          <p:cNvSpPr>
            <a:spLocks noGrp="1"/>
          </p:cNvSpPr>
          <p:nvPr>
            <p:ph idx="1"/>
          </p:nvPr>
        </p:nvSpPr>
        <p:spPr>
          <a:xfrm>
            <a:off x="838200" y="1063626"/>
            <a:ext cx="10515600" cy="5113337"/>
          </a:xfrm>
        </p:spPr>
        <p:txBody>
          <a:bodyPr vert="horz" lIns="91440" tIns="45720" rIns="91440" bIns="45720" rtlCol="0" anchor="t">
            <a:normAutofit/>
          </a:bodyPr>
          <a:lstStyle/>
          <a:p>
            <a:r>
              <a:rPr lang="en-GB" sz="2400" dirty="0">
                <a:solidFill>
                  <a:srgbClr val="111111"/>
                </a:solidFill>
                <a:ea typeface="Calibri"/>
                <a:cs typeface="Calibri"/>
              </a:rPr>
              <a:t>What are the ethical implications of surveillance in counter-terrorism efforts?</a:t>
            </a:r>
          </a:p>
          <a:p>
            <a:r>
              <a:rPr lang="en-GB" sz="2400" dirty="0">
                <a:ea typeface="Calibri"/>
                <a:cs typeface="Calibri"/>
              </a:rPr>
              <a:t>OR</a:t>
            </a:r>
          </a:p>
          <a:p>
            <a:r>
              <a:rPr lang="en-GB" sz="2400" dirty="0">
                <a:solidFill>
                  <a:srgbClr val="111111"/>
                </a:solidFill>
                <a:ea typeface="Calibri"/>
                <a:cs typeface="Calibri"/>
              </a:rPr>
              <a:t>Investigate comprehensively a real-life case of abuse and analyse the victim's journey, the support they received or not and the outcomes of the case.</a:t>
            </a:r>
          </a:p>
          <a:p>
            <a:r>
              <a:rPr lang="en-GB" sz="2400" dirty="0">
                <a:ea typeface="Calibri"/>
                <a:cs typeface="Calibri"/>
              </a:rPr>
              <a:t>OR</a:t>
            </a:r>
          </a:p>
          <a:p>
            <a:r>
              <a:rPr lang="en-GB" sz="2400" dirty="0">
                <a:ea typeface="Calibri"/>
                <a:cs typeface="Calibri"/>
              </a:rPr>
              <a:t>The Role of Media in Public Protection. Evaluate if media outlets have a responsibility on the impact of public safety and perception?</a:t>
            </a:r>
          </a:p>
          <a:p>
            <a:r>
              <a:rPr lang="en-GB" sz="2400" dirty="0">
                <a:ea typeface="Calibri"/>
                <a:cs typeface="Calibri"/>
              </a:rPr>
              <a:t>OR</a:t>
            </a:r>
          </a:p>
          <a:p>
            <a:r>
              <a:rPr lang="en-GB" sz="2400" dirty="0">
                <a:ea typeface="Calibri"/>
                <a:cs typeface="Calibri"/>
              </a:rPr>
              <a:t> Critically evaluate why public protection is a critical component of counter-terrorism efforts.</a:t>
            </a:r>
          </a:p>
          <a:p>
            <a:r>
              <a:rPr lang="en-GB" sz="2400" dirty="0">
                <a:ea typeface="Calibri"/>
                <a:cs typeface="Calibri"/>
              </a:rPr>
              <a:t>OR</a:t>
            </a:r>
          </a:p>
          <a:p>
            <a:r>
              <a:rPr lang="en-GB" sz="2400" dirty="0">
                <a:ea typeface="Calibri"/>
                <a:cs typeface="Calibri"/>
              </a:rPr>
              <a:t>Critically assess the impact of counter-terrorism laws on minority communities. </a:t>
            </a:r>
          </a:p>
          <a:p>
            <a:endParaRPr lang="en-GB" sz="1200" dirty="0">
              <a:ea typeface="Calibri"/>
              <a:cs typeface="Calibri"/>
            </a:endParaRPr>
          </a:p>
          <a:p>
            <a:endParaRPr lang="en-GB" sz="1200" b="1" dirty="0">
              <a:ea typeface="Calibri"/>
              <a:cs typeface="Calibri"/>
            </a:endParaRPr>
          </a:p>
        </p:txBody>
      </p:sp>
    </p:spTree>
    <p:extLst>
      <p:ext uri="{BB962C8B-B14F-4D97-AF65-F5344CB8AC3E}">
        <p14:creationId xmlns:p14="http://schemas.microsoft.com/office/powerpoint/2010/main" val="425755932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C4DBF7-7196-D9E4-E97E-491871681F37}"/>
              </a:ext>
            </a:extLst>
          </p:cNvPr>
          <p:cNvSpPr>
            <a:spLocks noGrp="1"/>
          </p:cNvSpPr>
          <p:nvPr>
            <p:ph type="title"/>
          </p:nvPr>
        </p:nvSpPr>
        <p:spPr>
          <a:xfrm>
            <a:off x="1803662" y="5118754"/>
            <a:ext cx="8584676" cy="1044301"/>
          </a:xfrm>
        </p:spPr>
        <p:txBody>
          <a:bodyPr vert="horz" lIns="91440" tIns="45720" rIns="91440" bIns="45720" rtlCol="0" anchor="t">
            <a:normAutofit/>
          </a:bodyPr>
          <a:lstStyle/>
          <a:p>
            <a:pPr algn="ctr"/>
            <a:r>
              <a:rPr lang="en-US" sz="4800" kern="1200">
                <a:solidFill>
                  <a:schemeClr val="tx1"/>
                </a:solidFill>
                <a:latin typeface="+mj-lt"/>
                <a:ea typeface="+mj-ea"/>
                <a:cs typeface="+mj-cs"/>
              </a:rPr>
              <a:t>Warnings and Feelings</a:t>
            </a:r>
          </a:p>
        </p:txBody>
      </p:sp>
      <p:sp>
        <p:nvSpPr>
          <p:cNvPr id="11" name="Oval 10">
            <a:extLst>
              <a:ext uri="{FF2B5EF4-FFF2-40B4-BE49-F238E27FC236}">
                <a16:creationId xmlns:a16="http://schemas.microsoft.com/office/drawing/2014/main" id="{0C45045A-6083-4B3E-956A-6758233752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0744" y="832894"/>
            <a:ext cx="3300984" cy="3300984"/>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6">
            <a:extLst>
              <a:ext uri="{FF2B5EF4-FFF2-40B4-BE49-F238E27FC236}">
                <a16:creationId xmlns:a16="http://schemas.microsoft.com/office/drawing/2014/main" id="{A12E3CDF-EC22-FE92-8FBF-04798B7BF7E7}"/>
              </a:ext>
            </a:extLst>
          </p:cNvPr>
          <p:cNvPicPr>
            <a:picLocks noChangeAspect="1"/>
          </p:cNvPicPr>
          <p:nvPr/>
        </p:nvPicPr>
        <p:blipFill rotWithShape="1">
          <a:blip r:embed="rId2"/>
          <a:srcRect r="-3" b="12497"/>
          <a:stretch/>
        </p:blipFill>
        <p:spPr>
          <a:xfrm>
            <a:off x="895336" y="997486"/>
            <a:ext cx="2971800" cy="2971800"/>
          </a:xfrm>
          <a:custGeom>
            <a:avLst/>
            <a:gdLst/>
            <a:ahLst/>
            <a:cxnLst/>
            <a:rect l="l" t="t" r="r" b="b"/>
            <a:pathLst>
              <a:path w="2971800" h="2971800">
                <a:moveTo>
                  <a:pt x="1485900" y="0"/>
                </a:moveTo>
                <a:cubicBezTo>
                  <a:pt x="2306540" y="0"/>
                  <a:pt x="2971800" y="665260"/>
                  <a:pt x="2971800" y="1485900"/>
                </a:cubicBezTo>
                <a:cubicBezTo>
                  <a:pt x="2971800" y="2306540"/>
                  <a:pt x="2306540" y="2971800"/>
                  <a:pt x="1485900" y="2971800"/>
                </a:cubicBezTo>
                <a:cubicBezTo>
                  <a:pt x="665260" y="2971800"/>
                  <a:pt x="0" y="2306540"/>
                  <a:pt x="0" y="1485900"/>
                </a:cubicBezTo>
                <a:cubicBezTo>
                  <a:pt x="0" y="665260"/>
                  <a:pt x="665260" y="0"/>
                  <a:pt x="1485900" y="0"/>
                </a:cubicBezTo>
                <a:close/>
              </a:path>
            </a:pathLst>
          </a:custGeom>
        </p:spPr>
      </p:pic>
      <p:sp>
        <p:nvSpPr>
          <p:cNvPr id="13" name="Oval 12">
            <a:extLst>
              <a:ext uri="{FF2B5EF4-FFF2-40B4-BE49-F238E27FC236}">
                <a16:creationId xmlns:a16="http://schemas.microsoft.com/office/drawing/2014/main" id="{42875DDC-0225-45F8-B745-78688F2D1A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45509" y="832894"/>
            <a:ext cx="3300984" cy="3300984"/>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5">
            <a:extLst>
              <a:ext uri="{FF2B5EF4-FFF2-40B4-BE49-F238E27FC236}">
                <a16:creationId xmlns:a16="http://schemas.microsoft.com/office/drawing/2014/main" id="{CF6F5C0B-331B-3788-151A-980A5327A598}"/>
              </a:ext>
            </a:extLst>
          </p:cNvPr>
          <p:cNvPicPr>
            <a:picLocks noChangeAspect="1"/>
          </p:cNvPicPr>
          <p:nvPr/>
        </p:nvPicPr>
        <p:blipFill rotWithShape="1">
          <a:blip r:embed="rId3"/>
          <a:srcRect l="9375" r="26339"/>
          <a:stretch/>
        </p:blipFill>
        <p:spPr>
          <a:xfrm>
            <a:off x="4610101" y="997486"/>
            <a:ext cx="2971800" cy="2971800"/>
          </a:xfrm>
          <a:custGeom>
            <a:avLst/>
            <a:gdLst/>
            <a:ahLst/>
            <a:cxnLst/>
            <a:rect l="l" t="t" r="r" b="b"/>
            <a:pathLst>
              <a:path w="2971800" h="2971800">
                <a:moveTo>
                  <a:pt x="1485900" y="0"/>
                </a:moveTo>
                <a:cubicBezTo>
                  <a:pt x="2306540" y="0"/>
                  <a:pt x="2971800" y="665260"/>
                  <a:pt x="2971800" y="1485900"/>
                </a:cubicBezTo>
                <a:cubicBezTo>
                  <a:pt x="2971800" y="2306540"/>
                  <a:pt x="2306540" y="2971800"/>
                  <a:pt x="1485900" y="2971800"/>
                </a:cubicBezTo>
                <a:cubicBezTo>
                  <a:pt x="665260" y="2971800"/>
                  <a:pt x="0" y="2306540"/>
                  <a:pt x="0" y="1485900"/>
                </a:cubicBezTo>
                <a:cubicBezTo>
                  <a:pt x="0" y="665260"/>
                  <a:pt x="665260" y="0"/>
                  <a:pt x="1485900" y="0"/>
                </a:cubicBezTo>
                <a:close/>
              </a:path>
            </a:pathLst>
          </a:custGeom>
        </p:spPr>
      </p:pic>
      <p:sp>
        <p:nvSpPr>
          <p:cNvPr id="15" name="Oval 14">
            <a:extLst>
              <a:ext uri="{FF2B5EF4-FFF2-40B4-BE49-F238E27FC236}">
                <a16:creationId xmlns:a16="http://schemas.microsoft.com/office/drawing/2014/main" id="{12617755-D451-4BAF-9B55-518297BFF4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60273" y="832894"/>
            <a:ext cx="3300984" cy="3300984"/>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4" descr="A picture containing rain, nature&#10;&#10;Description automatically generated">
            <a:extLst>
              <a:ext uri="{FF2B5EF4-FFF2-40B4-BE49-F238E27FC236}">
                <a16:creationId xmlns:a16="http://schemas.microsoft.com/office/drawing/2014/main" id="{6F27C7C9-275A-5BE1-F685-DD75F0BD5400}"/>
              </a:ext>
            </a:extLst>
          </p:cNvPr>
          <p:cNvPicPr>
            <a:picLocks noGrp="1" noChangeAspect="1"/>
          </p:cNvPicPr>
          <p:nvPr>
            <p:ph idx="1"/>
          </p:nvPr>
        </p:nvPicPr>
        <p:blipFill rotWithShape="1">
          <a:blip r:embed="rId4"/>
          <a:srcRect r="33248" b="-3"/>
          <a:stretch/>
        </p:blipFill>
        <p:spPr>
          <a:xfrm>
            <a:off x="8324865" y="997486"/>
            <a:ext cx="2971800" cy="2971800"/>
          </a:xfrm>
          <a:custGeom>
            <a:avLst/>
            <a:gdLst/>
            <a:ahLst/>
            <a:cxnLst/>
            <a:rect l="l" t="t" r="r" b="b"/>
            <a:pathLst>
              <a:path w="2971800" h="2971800">
                <a:moveTo>
                  <a:pt x="1485900" y="0"/>
                </a:moveTo>
                <a:cubicBezTo>
                  <a:pt x="2306540" y="0"/>
                  <a:pt x="2971800" y="665260"/>
                  <a:pt x="2971800" y="1485900"/>
                </a:cubicBezTo>
                <a:cubicBezTo>
                  <a:pt x="2971800" y="2306540"/>
                  <a:pt x="2306540" y="2971800"/>
                  <a:pt x="1485900" y="2971800"/>
                </a:cubicBezTo>
                <a:cubicBezTo>
                  <a:pt x="665260" y="2971800"/>
                  <a:pt x="0" y="2306540"/>
                  <a:pt x="0" y="1485900"/>
                </a:cubicBezTo>
                <a:cubicBezTo>
                  <a:pt x="0" y="665260"/>
                  <a:pt x="665260" y="0"/>
                  <a:pt x="1485900" y="0"/>
                </a:cubicBezTo>
                <a:close/>
              </a:path>
            </a:pathLst>
          </a:custGeom>
        </p:spPr>
      </p:pic>
    </p:spTree>
    <p:extLst>
      <p:ext uri="{BB962C8B-B14F-4D97-AF65-F5344CB8AC3E}">
        <p14:creationId xmlns:p14="http://schemas.microsoft.com/office/powerpoint/2010/main" val="1986946391"/>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779123B6-13C3-4435-A5AA-6F5D4FD1818A}"/>
              </a:ext>
            </a:extLst>
          </p:cNvPr>
          <p:cNvPicPr>
            <a:picLocks noChangeAspect="1"/>
          </p:cNvPicPr>
          <p:nvPr/>
        </p:nvPicPr>
        <p:blipFill rotWithShape="1">
          <a:blip r:embed="rId3">
            <a:duotone>
              <a:schemeClr val="bg2">
                <a:shade val="45000"/>
                <a:satMod val="135000"/>
              </a:schemeClr>
              <a:prstClr val="white"/>
            </a:duotone>
          </a:blip>
          <a:srcRect t="11756" b="3975"/>
          <a:stretch/>
        </p:blipFill>
        <p:spPr>
          <a:xfrm>
            <a:off x="20" y="10"/>
            <a:ext cx="12191980" cy="6857990"/>
          </a:xfrm>
          <a:prstGeom prst="rect">
            <a:avLst/>
          </a:prstGeom>
        </p:spPr>
      </p:pic>
      <p:sp>
        <p:nvSpPr>
          <p:cNvPr id="2" name="Title 1"/>
          <p:cNvSpPr>
            <a:spLocks noGrp="1"/>
          </p:cNvSpPr>
          <p:nvPr>
            <p:ph type="title"/>
          </p:nvPr>
        </p:nvSpPr>
        <p:spPr>
          <a:xfrm>
            <a:off x="838200" y="365125"/>
            <a:ext cx="10515600" cy="1325563"/>
          </a:xfrm>
        </p:spPr>
        <p:txBody>
          <a:bodyPr>
            <a:normAutofit/>
          </a:bodyPr>
          <a:lstStyle/>
          <a:p>
            <a:r>
              <a:rPr lang="en-GB" dirty="0"/>
              <a:t>Criminal Justice System</a:t>
            </a:r>
          </a:p>
        </p:txBody>
      </p:sp>
      <p:graphicFrame>
        <p:nvGraphicFramePr>
          <p:cNvPr id="5" name="Content Placeholder 2">
            <a:extLst>
              <a:ext uri="{FF2B5EF4-FFF2-40B4-BE49-F238E27FC236}">
                <a16:creationId xmlns:a16="http://schemas.microsoft.com/office/drawing/2014/main" id="{7146636B-19B4-4041-BE53-B1D9A380D24E}"/>
              </a:ext>
            </a:extLst>
          </p:cNvPr>
          <p:cNvGraphicFramePr>
            <a:graphicFrameLocks noGrp="1"/>
          </p:cNvGraphicFramePr>
          <p:nvPr>
            <p:ph idx="1"/>
            <p:extLst>
              <p:ext uri="{D42A27DB-BD31-4B8C-83A1-F6EECF244321}">
                <p14:modId xmlns:p14="http://schemas.microsoft.com/office/powerpoint/2010/main" val="333185114"/>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1F32EBA-ED97-466E-8CFA-8382584155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0383B6-405E-9637-5A8E-0084DD3B56AD}"/>
              </a:ext>
            </a:extLst>
          </p:cNvPr>
          <p:cNvSpPr>
            <a:spLocks noGrp="1"/>
          </p:cNvSpPr>
          <p:nvPr>
            <p:ph type="title"/>
          </p:nvPr>
        </p:nvSpPr>
        <p:spPr>
          <a:xfrm>
            <a:off x="965199" y="851517"/>
            <a:ext cx="5130795" cy="426609"/>
          </a:xfrm>
        </p:spPr>
        <p:txBody>
          <a:bodyPr>
            <a:normAutofit/>
          </a:bodyPr>
          <a:lstStyle/>
          <a:p>
            <a:r>
              <a:rPr lang="en-GB" sz="1600" dirty="0">
                <a:cs typeface="Calibri Light"/>
              </a:rPr>
              <a:t>Task</a:t>
            </a:r>
            <a:endParaRPr lang="en-GB" sz="4000" dirty="0"/>
          </a:p>
        </p:txBody>
      </p:sp>
      <p:sp>
        <p:nvSpPr>
          <p:cNvPr id="3" name="Content Placeholder 2">
            <a:extLst>
              <a:ext uri="{FF2B5EF4-FFF2-40B4-BE49-F238E27FC236}">
                <a16:creationId xmlns:a16="http://schemas.microsoft.com/office/drawing/2014/main" id="{65066D0F-FD47-86CB-09F7-4797C72DE832}"/>
              </a:ext>
            </a:extLst>
          </p:cNvPr>
          <p:cNvSpPr>
            <a:spLocks noGrp="1"/>
          </p:cNvSpPr>
          <p:nvPr>
            <p:ph idx="1"/>
          </p:nvPr>
        </p:nvSpPr>
        <p:spPr>
          <a:xfrm>
            <a:off x="965200" y="1601900"/>
            <a:ext cx="4048344" cy="4432806"/>
          </a:xfrm>
        </p:spPr>
        <p:txBody>
          <a:bodyPr vert="horz" lIns="91440" tIns="45720" rIns="91440" bIns="45720" rtlCol="0" anchor="t">
            <a:normAutofit fontScale="85000" lnSpcReduction="20000"/>
          </a:bodyPr>
          <a:lstStyle/>
          <a:p>
            <a:r>
              <a:rPr lang="en-GB" sz="4000" dirty="0">
                <a:cs typeface="Calibri"/>
              </a:rPr>
              <a:t>What does </a:t>
            </a:r>
            <a:r>
              <a:rPr lang="en-GB" sz="4000" b="1" dirty="0">
                <a:cs typeface="Calibri"/>
              </a:rPr>
              <a:t>Vulnerability</a:t>
            </a:r>
            <a:r>
              <a:rPr lang="en-GB" sz="4000" dirty="0">
                <a:cs typeface="Calibri"/>
              </a:rPr>
              <a:t> mean to you?</a:t>
            </a:r>
            <a:endParaRPr lang="en-US" dirty="0"/>
          </a:p>
          <a:p>
            <a:endParaRPr lang="en-GB" sz="4000" dirty="0">
              <a:ea typeface="+mn-lt"/>
              <a:cs typeface="+mn-lt"/>
            </a:endParaRPr>
          </a:p>
          <a:p>
            <a:r>
              <a:rPr lang="en-GB" sz="4000" dirty="0">
                <a:ea typeface="+mn-lt"/>
                <a:cs typeface="+mn-lt"/>
              </a:rPr>
              <a:t>Who has ever felt vulnerable?</a:t>
            </a:r>
          </a:p>
          <a:p>
            <a:r>
              <a:rPr lang="en-US" sz="4000" dirty="0">
                <a:ea typeface="+mn-lt"/>
                <a:cs typeface="+mn-lt"/>
              </a:rPr>
              <a:t>Been a victim of crime?</a:t>
            </a:r>
          </a:p>
          <a:p>
            <a:pPr marL="0" indent="0">
              <a:buNone/>
            </a:pPr>
            <a:endParaRPr lang="en-GB" sz="4000" dirty="0">
              <a:cs typeface="Calibri"/>
            </a:endParaRPr>
          </a:p>
          <a:p>
            <a:r>
              <a:rPr lang="en-GB" sz="4000" dirty="0">
                <a:cs typeface="Calibri"/>
              </a:rPr>
              <a:t>Discuss</a:t>
            </a:r>
          </a:p>
        </p:txBody>
      </p:sp>
      <p:sp>
        <p:nvSpPr>
          <p:cNvPr id="12" name="Freeform: Shape 11">
            <a:extLst>
              <a:ext uri="{FF2B5EF4-FFF2-40B4-BE49-F238E27FC236}">
                <a16:creationId xmlns:a16="http://schemas.microsoft.com/office/drawing/2014/main" id="{62A38935-BB53-4DF7-A56E-48DD25B685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10370" y="851518"/>
            <a:ext cx="6184806" cy="5154967"/>
          </a:xfrm>
          <a:custGeom>
            <a:avLst/>
            <a:gdLst>
              <a:gd name="connsiteX0" fmla="*/ 363179 w 6184806"/>
              <a:gd name="connsiteY0" fmla="*/ 3125191 h 5154967"/>
              <a:gd name="connsiteX1" fmla="*/ 898270 w 6184806"/>
              <a:gd name="connsiteY1" fmla="*/ 3125191 h 5154967"/>
              <a:gd name="connsiteX2" fmla="*/ 980326 w 6184806"/>
              <a:gd name="connsiteY2" fmla="*/ 3173551 h 5154967"/>
              <a:gd name="connsiteX3" fmla="*/ 1248448 w 6184806"/>
              <a:gd name="connsiteY3" fmla="*/ 3635277 h 5154967"/>
              <a:gd name="connsiteX4" fmla="*/ 1248448 w 6184806"/>
              <a:gd name="connsiteY4" fmla="*/ 3729695 h 5154967"/>
              <a:gd name="connsiteX5" fmla="*/ 980326 w 6184806"/>
              <a:gd name="connsiteY5" fmla="*/ 4191421 h 5154967"/>
              <a:gd name="connsiteX6" fmla="*/ 898270 w 6184806"/>
              <a:gd name="connsiteY6" fmla="*/ 4239781 h 5154967"/>
              <a:gd name="connsiteX7" fmla="*/ 363179 w 6184806"/>
              <a:gd name="connsiteY7" fmla="*/ 4239781 h 5154967"/>
              <a:gd name="connsiteX8" fmla="*/ 279969 w 6184806"/>
              <a:gd name="connsiteY8" fmla="*/ 4191421 h 5154967"/>
              <a:gd name="connsiteX9" fmla="*/ 13002 w 6184806"/>
              <a:gd name="connsiteY9" fmla="*/ 3729695 h 5154967"/>
              <a:gd name="connsiteX10" fmla="*/ 13002 w 6184806"/>
              <a:gd name="connsiteY10" fmla="*/ 3635277 h 5154967"/>
              <a:gd name="connsiteX11" fmla="*/ 279969 w 6184806"/>
              <a:gd name="connsiteY11" fmla="*/ 3173551 h 5154967"/>
              <a:gd name="connsiteX12" fmla="*/ 363179 w 6184806"/>
              <a:gd name="connsiteY12" fmla="*/ 3125191 h 5154967"/>
              <a:gd name="connsiteX13" fmla="*/ 2489721 w 6184806"/>
              <a:gd name="connsiteY13" fmla="*/ 570035 h 5154967"/>
              <a:gd name="connsiteX14" fmla="*/ 2764862 w 6184806"/>
              <a:gd name="connsiteY14" fmla="*/ 570035 h 5154967"/>
              <a:gd name="connsiteX15" fmla="*/ 2796959 w 6184806"/>
              <a:gd name="connsiteY15" fmla="*/ 570035 h 5154967"/>
              <a:gd name="connsiteX16" fmla="*/ 2827587 w 6184806"/>
              <a:gd name="connsiteY16" fmla="*/ 622777 h 5154967"/>
              <a:gd name="connsiteX17" fmla="*/ 2977604 w 6184806"/>
              <a:gd name="connsiteY17" fmla="*/ 881117 h 5154967"/>
              <a:gd name="connsiteX18" fmla="*/ 2977604 w 6184806"/>
              <a:gd name="connsiteY18" fmla="*/ 1025720 h 5154967"/>
              <a:gd name="connsiteX19" fmla="*/ 2566968 w 6184806"/>
              <a:gd name="connsiteY19" fmla="*/ 1732863 h 5154967"/>
              <a:gd name="connsiteX20" fmla="*/ 2441299 w 6184806"/>
              <a:gd name="connsiteY20" fmla="*/ 1806927 h 5154967"/>
              <a:gd name="connsiteX21" fmla="*/ 1621798 w 6184806"/>
              <a:gd name="connsiteY21" fmla="*/ 1806927 h 5154967"/>
              <a:gd name="connsiteX22" fmla="*/ 1583218 w 6184806"/>
              <a:gd name="connsiteY22" fmla="*/ 1801802 h 5154967"/>
              <a:gd name="connsiteX23" fmla="*/ 1556683 w 6184806"/>
              <a:gd name="connsiteY23" fmla="*/ 1790677 h 5154967"/>
              <a:gd name="connsiteX24" fmla="*/ 1572899 w 6184806"/>
              <a:gd name="connsiteY24" fmla="*/ 1762631 h 5154967"/>
              <a:gd name="connsiteX25" fmla="*/ 2147429 w 6184806"/>
              <a:gd name="connsiteY25" fmla="*/ 768968 h 5154967"/>
              <a:gd name="connsiteX26" fmla="*/ 2489721 w 6184806"/>
              <a:gd name="connsiteY26" fmla="*/ 570035 h 5154967"/>
              <a:gd name="connsiteX27" fmla="*/ 1573268 w 6184806"/>
              <a:gd name="connsiteY27" fmla="*/ 0 h 5154967"/>
              <a:gd name="connsiteX28" fmla="*/ 2497662 w 6184806"/>
              <a:gd name="connsiteY28" fmla="*/ 0 h 5154967"/>
              <a:gd name="connsiteX29" fmla="*/ 2639415 w 6184806"/>
              <a:gd name="connsiteY29" fmla="*/ 83546 h 5154967"/>
              <a:gd name="connsiteX30" fmla="*/ 2887862 w 6184806"/>
              <a:gd name="connsiteY30" fmla="*/ 511387 h 5154967"/>
              <a:gd name="connsiteX31" fmla="*/ 2915928 w 6184806"/>
              <a:gd name="connsiteY31" fmla="*/ 559720 h 5154967"/>
              <a:gd name="connsiteX32" fmla="*/ 2893844 w 6184806"/>
              <a:gd name="connsiteY32" fmla="*/ 559720 h 5154967"/>
              <a:gd name="connsiteX33" fmla="*/ 2789466 w 6184806"/>
              <a:gd name="connsiteY33" fmla="*/ 559720 h 5154967"/>
              <a:gd name="connsiteX34" fmla="*/ 2744122 w 6184806"/>
              <a:gd name="connsiteY34" fmla="*/ 481634 h 5154967"/>
              <a:gd name="connsiteX35" fmla="*/ 2570885 w 6184806"/>
              <a:gd name="connsiteY35" fmla="*/ 183309 h 5154967"/>
              <a:gd name="connsiteX36" fmla="*/ 2445216 w 6184806"/>
              <a:gd name="connsiteY36" fmla="*/ 109244 h 5154967"/>
              <a:gd name="connsiteX37" fmla="*/ 1625714 w 6184806"/>
              <a:gd name="connsiteY37" fmla="*/ 109244 h 5154967"/>
              <a:gd name="connsiteX38" fmla="*/ 1498276 w 6184806"/>
              <a:gd name="connsiteY38" fmla="*/ 183309 h 5154967"/>
              <a:gd name="connsiteX39" fmla="*/ 1089410 w 6184806"/>
              <a:gd name="connsiteY39" fmla="*/ 890450 h 5154967"/>
              <a:gd name="connsiteX40" fmla="*/ 1089410 w 6184806"/>
              <a:gd name="connsiteY40" fmla="*/ 1035054 h 5154967"/>
              <a:gd name="connsiteX41" fmla="*/ 1498276 w 6184806"/>
              <a:gd name="connsiteY41" fmla="*/ 1742196 h 5154967"/>
              <a:gd name="connsiteX42" fmla="*/ 1552039 w 6184806"/>
              <a:gd name="connsiteY42" fmla="*/ 1796421 h 5154967"/>
              <a:gd name="connsiteX43" fmla="*/ 1558260 w 6184806"/>
              <a:gd name="connsiteY43" fmla="*/ 1799029 h 5154967"/>
              <a:gd name="connsiteX44" fmla="*/ 1524911 w 6184806"/>
              <a:gd name="connsiteY44" fmla="*/ 1856707 h 5154967"/>
              <a:gd name="connsiteX45" fmla="*/ 1500108 w 6184806"/>
              <a:gd name="connsiteY45" fmla="*/ 1899604 h 5154967"/>
              <a:gd name="connsiteX46" fmla="*/ 1525834 w 6184806"/>
              <a:gd name="connsiteY46" fmla="*/ 1910390 h 5154967"/>
              <a:gd name="connsiteX47" fmla="*/ 1569352 w 6184806"/>
              <a:gd name="connsiteY47" fmla="*/ 1916170 h 5154967"/>
              <a:gd name="connsiteX48" fmla="*/ 2493745 w 6184806"/>
              <a:gd name="connsiteY48" fmla="*/ 1916170 h 5154967"/>
              <a:gd name="connsiteX49" fmla="*/ 2635498 w 6184806"/>
              <a:gd name="connsiteY49" fmla="*/ 1832627 h 5154967"/>
              <a:gd name="connsiteX50" fmla="*/ 3098693 w 6184806"/>
              <a:gd name="connsiteY50" fmla="*/ 1034974 h 5154967"/>
              <a:gd name="connsiteX51" fmla="*/ 3098693 w 6184806"/>
              <a:gd name="connsiteY51" fmla="*/ 871863 h 5154967"/>
              <a:gd name="connsiteX52" fmla="*/ 2945803 w 6184806"/>
              <a:gd name="connsiteY52" fmla="*/ 608576 h 5154967"/>
              <a:gd name="connsiteX53" fmla="*/ 2923422 w 6184806"/>
              <a:gd name="connsiteY53" fmla="*/ 570035 h 5154967"/>
              <a:gd name="connsiteX54" fmla="*/ 3027104 w 6184806"/>
              <a:gd name="connsiteY54" fmla="*/ 570035 h 5154967"/>
              <a:gd name="connsiteX55" fmla="*/ 4690846 w 6184806"/>
              <a:gd name="connsiteY55" fmla="*/ 570035 h 5154967"/>
              <a:gd name="connsiteX56" fmla="*/ 5028384 w 6184806"/>
              <a:gd name="connsiteY56" fmla="*/ 768968 h 5154967"/>
              <a:gd name="connsiteX57" fmla="*/ 6131323 w 6184806"/>
              <a:gd name="connsiteY57" fmla="*/ 2668304 h 5154967"/>
              <a:gd name="connsiteX58" fmla="*/ 6131323 w 6184806"/>
              <a:gd name="connsiteY58" fmla="*/ 3056698 h 5154967"/>
              <a:gd name="connsiteX59" fmla="*/ 5028384 w 6184806"/>
              <a:gd name="connsiteY59" fmla="*/ 4956035 h 5154967"/>
              <a:gd name="connsiteX60" fmla="*/ 4690846 w 6184806"/>
              <a:gd name="connsiteY60" fmla="*/ 5154967 h 5154967"/>
              <a:gd name="connsiteX61" fmla="*/ 2489721 w 6184806"/>
              <a:gd name="connsiteY61" fmla="*/ 5154967 h 5154967"/>
              <a:gd name="connsiteX62" fmla="*/ 2147429 w 6184806"/>
              <a:gd name="connsiteY62" fmla="*/ 4956035 h 5154967"/>
              <a:gd name="connsiteX63" fmla="*/ 1049243 w 6184806"/>
              <a:gd name="connsiteY63" fmla="*/ 3056698 h 5154967"/>
              <a:gd name="connsiteX64" fmla="*/ 1049243 w 6184806"/>
              <a:gd name="connsiteY64" fmla="*/ 2668304 h 5154967"/>
              <a:gd name="connsiteX65" fmla="*/ 1457007 w 6184806"/>
              <a:gd name="connsiteY65" fmla="*/ 1963067 h 5154967"/>
              <a:gd name="connsiteX66" fmla="*/ 1491373 w 6184806"/>
              <a:gd name="connsiteY66" fmla="*/ 1903634 h 5154967"/>
              <a:gd name="connsiteX67" fmla="*/ 1490164 w 6184806"/>
              <a:gd name="connsiteY67" fmla="*/ 1903127 h 5154967"/>
              <a:gd name="connsiteX68" fmla="*/ 1429519 w 6184806"/>
              <a:gd name="connsiteY68" fmla="*/ 1841960 h 5154967"/>
              <a:gd name="connsiteX69" fmla="*/ 968320 w 6184806"/>
              <a:gd name="connsiteY69" fmla="*/ 1044307 h 5154967"/>
              <a:gd name="connsiteX70" fmla="*/ 968320 w 6184806"/>
              <a:gd name="connsiteY70" fmla="*/ 881196 h 5154967"/>
              <a:gd name="connsiteX71" fmla="*/ 1429519 w 6184806"/>
              <a:gd name="connsiteY71" fmla="*/ 83546 h 5154967"/>
              <a:gd name="connsiteX72" fmla="*/ 1573268 w 6184806"/>
              <a:gd name="connsiteY72" fmla="*/ 0 h 5154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Lst>
            <a:rect l="l" t="t" r="r" b="b"/>
            <a:pathLst>
              <a:path w="6184806" h="5154967">
                <a:moveTo>
                  <a:pt x="363179" y="3125191"/>
                </a:moveTo>
                <a:cubicBezTo>
                  <a:pt x="363179" y="3125191"/>
                  <a:pt x="363179" y="3125191"/>
                  <a:pt x="898270" y="3125191"/>
                </a:cubicBezTo>
                <a:cubicBezTo>
                  <a:pt x="931786" y="3125191"/>
                  <a:pt x="964145" y="3143614"/>
                  <a:pt x="980326" y="3173551"/>
                </a:cubicBezTo>
                <a:cubicBezTo>
                  <a:pt x="980326" y="3173551"/>
                  <a:pt x="980326" y="3173551"/>
                  <a:pt x="1248448" y="3635277"/>
                </a:cubicBezTo>
                <a:cubicBezTo>
                  <a:pt x="1265784" y="3664063"/>
                  <a:pt x="1265784" y="3700909"/>
                  <a:pt x="1248448" y="3729695"/>
                </a:cubicBezTo>
                <a:cubicBezTo>
                  <a:pt x="1248448" y="3729695"/>
                  <a:pt x="1248448" y="3729695"/>
                  <a:pt x="980326" y="4191421"/>
                </a:cubicBezTo>
                <a:cubicBezTo>
                  <a:pt x="964145" y="4221358"/>
                  <a:pt x="931786" y="4239781"/>
                  <a:pt x="898270" y="4239781"/>
                </a:cubicBezTo>
                <a:cubicBezTo>
                  <a:pt x="898270" y="4239781"/>
                  <a:pt x="898270" y="4239781"/>
                  <a:pt x="363179" y="4239781"/>
                </a:cubicBezTo>
                <a:cubicBezTo>
                  <a:pt x="328508" y="4239781"/>
                  <a:pt x="297305" y="4221358"/>
                  <a:pt x="279969" y="4191421"/>
                </a:cubicBezTo>
                <a:cubicBezTo>
                  <a:pt x="279969" y="4191421"/>
                  <a:pt x="279969" y="4191421"/>
                  <a:pt x="13002" y="3729695"/>
                </a:cubicBezTo>
                <a:cubicBezTo>
                  <a:pt x="-4334" y="3700909"/>
                  <a:pt x="-4334" y="3664063"/>
                  <a:pt x="13002" y="3635277"/>
                </a:cubicBezTo>
                <a:cubicBezTo>
                  <a:pt x="13002" y="3635277"/>
                  <a:pt x="13002" y="3635277"/>
                  <a:pt x="279969" y="3173551"/>
                </a:cubicBezTo>
                <a:cubicBezTo>
                  <a:pt x="297305" y="3143614"/>
                  <a:pt x="328508" y="3125191"/>
                  <a:pt x="363179" y="3125191"/>
                </a:cubicBezTo>
                <a:close/>
                <a:moveTo>
                  <a:pt x="2489721" y="570035"/>
                </a:moveTo>
                <a:cubicBezTo>
                  <a:pt x="2489721" y="570035"/>
                  <a:pt x="2489721" y="570035"/>
                  <a:pt x="2764862" y="570035"/>
                </a:cubicBezTo>
                <a:lnTo>
                  <a:pt x="2796959" y="570035"/>
                </a:lnTo>
                <a:lnTo>
                  <a:pt x="2827587" y="622777"/>
                </a:lnTo>
                <a:cubicBezTo>
                  <a:pt x="2870233" y="696217"/>
                  <a:pt x="2919858" y="781675"/>
                  <a:pt x="2977604" y="881117"/>
                </a:cubicBezTo>
                <a:cubicBezTo>
                  <a:pt x="3004153" y="925204"/>
                  <a:pt x="3004153" y="981634"/>
                  <a:pt x="2977604" y="1025720"/>
                </a:cubicBezTo>
                <a:cubicBezTo>
                  <a:pt x="2977604" y="1025720"/>
                  <a:pt x="2977604" y="1025720"/>
                  <a:pt x="2566968" y="1732863"/>
                </a:cubicBezTo>
                <a:cubicBezTo>
                  <a:pt x="2542188" y="1778712"/>
                  <a:pt x="2492629" y="1806927"/>
                  <a:pt x="2441299" y="1806927"/>
                </a:cubicBezTo>
                <a:cubicBezTo>
                  <a:pt x="2441299" y="1806927"/>
                  <a:pt x="2441299" y="1806927"/>
                  <a:pt x="1621798" y="1806927"/>
                </a:cubicBezTo>
                <a:cubicBezTo>
                  <a:pt x="1608523" y="1806927"/>
                  <a:pt x="1595580" y="1805163"/>
                  <a:pt x="1583218" y="1801802"/>
                </a:cubicBezTo>
                <a:lnTo>
                  <a:pt x="1556683" y="1790677"/>
                </a:lnTo>
                <a:lnTo>
                  <a:pt x="1572899" y="1762631"/>
                </a:lnTo>
                <a:cubicBezTo>
                  <a:pt x="1719523" y="1509042"/>
                  <a:pt x="1907201" y="1184448"/>
                  <a:pt x="2147429" y="768968"/>
                </a:cubicBezTo>
                <a:cubicBezTo>
                  <a:pt x="2218739" y="645819"/>
                  <a:pt x="2347099" y="570035"/>
                  <a:pt x="2489721" y="570035"/>
                </a:cubicBezTo>
                <a:close/>
                <a:moveTo>
                  <a:pt x="1573268" y="0"/>
                </a:moveTo>
                <a:cubicBezTo>
                  <a:pt x="1573268" y="0"/>
                  <a:pt x="1573268" y="0"/>
                  <a:pt x="2497662" y="0"/>
                </a:cubicBezTo>
                <a:cubicBezTo>
                  <a:pt x="2555561" y="0"/>
                  <a:pt x="2611463" y="31828"/>
                  <a:pt x="2639415" y="83546"/>
                </a:cubicBezTo>
                <a:cubicBezTo>
                  <a:pt x="2639415" y="83546"/>
                  <a:pt x="2639415" y="83546"/>
                  <a:pt x="2887862" y="511387"/>
                </a:cubicBezTo>
                <a:lnTo>
                  <a:pt x="2915928" y="559720"/>
                </a:lnTo>
                <a:lnTo>
                  <a:pt x="2893844" y="559720"/>
                </a:lnTo>
                <a:lnTo>
                  <a:pt x="2789466" y="559720"/>
                </a:lnTo>
                <a:lnTo>
                  <a:pt x="2744122" y="481634"/>
                </a:lnTo>
                <a:cubicBezTo>
                  <a:pt x="2570885" y="183309"/>
                  <a:pt x="2570885" y="183309"/>
                  <a:pt x="2570885" y="183309"/>
                </a:cubicBezTo>
                <a:cubicBezTo>
                  <a:pt x="2546104" y="137459"/>
                  <a:pt x="2496545" y="109244"/>
                  <a:pt x="2445216" y="109244"/>
                </a:cubicBezTo>
                <a:cubicBezTo>
                  <a:pt x="1625714" y="109244"/>
                  <a:pt x="1625714" y="109244"/>
                  <a:pt x="1625714" y="109244"/>
                </a:cubicBezTo>
                <a:cubicBezTo>
                  <a:pt x="1572615" y="109244"/>
                  <a:pt x="1524825" y="137459"/>
                  <a:pt x="1498276" y="183309"/>
                </a:cubicBezTo>
                <a:cubicBezTo>
                  <a:pt x="1089410" y="890450"/>
                  <a:pt x="1089410" y="890450"/>
                  <a:pt x="1089410" y="890450"/>
                </a:cubicBezTo>
                <a:cubicBezTo>
                  <a:pt x="1062860" y="934537"/>
                  <a:pt x="1062860" y="990968"/>
                  <a:pt x="1089410" y="1035054"/>
                </a:cubicBezTo>
                <a:cubicBezTo>
                  <a:pt x="1498276" y="1742196"/>
                  <a:pt x="1498276" y="1742196"/>
                  <a:pt x="1498276" y="1742196"/>
                </a:cubicBezTo>
                <a:cubicBezTo>
                  <a:pt x="1511551" y="1765121"/>
                  <a:pt x="1530135" y="1783637"/>
                  <a:pt x="1552039" y="1796421"/>
                </a:cubicBezTo>
                <a:lnTo>
                  <a:pt x="1558260" y="1799029"/>
                </a:lnTo>
                <a:lnTo>
                  <a:pt x="1524911" y="1856707"/>
                </a:lnTo>
                <a:lnTo>
                  <a:pt x="1500108" y="1899604"/>
                </a:lnTo>
                <a:lnTo>
                  <a:pt x="1525834" y="1910390"/>
                </a:lnTo>
                <a:cubicBezTo>
                  <a:pt x="1539779" y="1914181"/>
                  <a:pt x="1554378" y="1916170"/>
                  <a:pt x="1569352" y="1916170"/>
                </a:cubicBezTo>
                <a:cubicBezTo>
                  <a:pt x="2493745" y="1916170"/>
                  <a:pt x="2493745" y="1916170"/>
                  <a:pt x="2493745" y="1916170"/>
                </a:cubicBezTo>
                <a:cubicBezTo>
                  <a:pt x="2551645" y="1916170"/>
                  <a:pt x="2607546" y="1884345"/>
                  <a:pt x="2635498" y="1832627"/>
                </a:cubicBezTo>
                <a:cubicBezTo>
                  <a:pt x="3098693" y="1034974"/>
                  <a:pt x="3098693" y="1034974"/>
                  <a:pt x="3098693" y="1034974"/>
                </a:cubicBezTo>
                <a:cubicBezTo>
                  <a:pt x="3128641" y="985246"/>
                  <a:pt x="3128641" y="921593"/>
                  <a:pt x="3098693" y="871863"/>
                </a:cubicBezTo>
                <a:cubicBezTo>
                  <a:pt x="3040794" y="772157"/>
                  <a:pt x="2990132" y="684914"/>
                  <a:pt x="2945803" y="608576"/>
                </a:cubicBezTo>
                <a:lnTo>
                  <a:pt x="2923422" y="570035"/>
                </a:lnTo>
                <a:lnTo>
                  <a:pt x="3027104" y="570035"/>
                </a:lnTo>
                <a:cubicBezTo>
                  <a:pt x="3349535" y="570035"/>
                  <a:pt x="3865424" y="570035"/>
                  <a:pt x="4690846" y="570035"/>
                </a:cubicBezTo>
                <a:cubicBezTo>
                  <a:pt x="4828714" y="570035"/>
                  <a:pt x="4961827" y="645819"/>
                  <a:pt x="5028384" y="768968"/>
                </a:cubicBezTo>
                <a:cubicBezTo>
                  <a:pt x="5028384" y="768968"/>
                  <a:pt x="5028384" y="768968"/>
                  <a:pt x="6131323" y="2668304"/>
                </a:cubicBezTo>
                <a:cubicBezTo>
                  <a:pt x="6202634" y="2786717"/>
                  <a:pt x="6202634" y="2938285"/>
                  <a:pt x="6131323" y="3056698"/>
                </a:cubicBezTo>
                <a:cubicBezTo>
                  <a:pt x="6131323" y="3056698"/>
                  <a:pt x="6131323" y="3056698"/>
                  <a:pt x="5028384" y="4956035"/>
                </a:cubicBezTo>
                <a:cubicBezTo>
                  <a:pt x="4961827" y="5079184"/>
                  <a:pt x="4828714" y="5154967"/>
                  <a:pt x="4690846" y="5154967"/>
                </a:cubicBezTo>
                <a:cubicBezTo>
                  <a:pt x="4690846" y="5154967"/>
                  <a:pt x="4690846" y="5154967"/>
                  <a:pt x="2489721" y="5154967"/>
                </a:cubicBezTo>
                <a:cubicBezTo>
                  <a:pt x="2347099" y="5154967"/>
                  <a:pt x="2218739" y="5079184"/>
                  <a:pt x="2147429" y="4956035"/>
                </a:cubicBezTo>
                <a:cubicBezTo>
                  <a:pt x="2147429" y="4956035"/>
                  <a:pt x="2147429" y="4956035"/>
                  <a:pt x="1049243" y="3056698"/>
                </a:cubicBezTo>
                <a:cubicBezTo>
                  <a:pt x="977932" y="2938285"/>
                  <a:pt x="977932" y="2786717"/>
                  <a:pt x="1049243" y="2668304"/>
                </a:cubicBezTo>
                <a:cubicBezTo>
                  <a:pt x="1049243" y="2668304"/>
                  <a:pt x="1049243" y="2668304"/>
                  <a:pt x="1457007" y="1963067"/>
                </a:cubicBezTo>
                <a:lnTo>
                  <a:pt x="1491373" y="1903634"/>
                </a:lnTo>
                <a:lnTo>
                  <a:pt x="1490164" y="1903127"/>
                </a:lnTo>
                <a:cubicBezTo>
                  <a:pt x="1465456" y="1888705"/>
                  <a:pt x="1444493" y="1867820"/>
                  <a:pt x="1429519" y="1841960"/>
                </a:cubicBezTo>
                <a:cubicBezTo>
                  <a:pt x="1429519" y="1841960"/>
                  <a:pt x="1429519" y="1841960"/>
                  <a:pt x="968320" y="1044307"/>
                </a:cubicBezTo>
                <a:cubicBezTo>
                  <a:pt x="938371" y="994579"/>
                  <a:pt x="938371" y="930926"/>
                  <a:pt x="968320" y="881196"/>
                </a:cubicBezTo>
                <a:cubicBezTo>
                  <a:pt x="968320" y="881196"/>
                  <a:pt x="968320" y="881196"/>
                  <a:pt x="1429519" y="83546"/>
                </a:cubicBezTo>
                <a:cubicBezTo>
                  <a:pt x="1459466" y="31828"/>
                  <a:pt x="1513373" y="0"/>
                  <a:pt x="1573268" y="0"/>
                </a:cubicBezTo>
                <a:close/>
              </a:path>
            </a:pathLst>
          </a:custGeom>
          <a:solidFill>
            <a:schemeClr val="tx1">
              <a:lumMod val="50000"/>
              <a:lumOff val="50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Graphic 4" descr="Clipboard Mixed with solid fill">
            <a:extLst>
              <a:ext uri="{FF2B5EF4-FFF2-40B4-BE49-F238E27FC236}">
                <a16:creationId xmlns:a16="http://schemas.microsoft.com/office/drawing/2014/main" id="{AFCC101B-12E8-E36A-B285-F3D3E91B3CD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535330" y="2105470"/>
            <a:ext cx="3217333" cy="3217333"/>
          </a:xfrm>
          <a:prstGeom prst="rect">
            <a:avLst/>
          </a:prstGeom>
        </p:spPr>
      </p:pic>
    </p:spTree>
    <p:extLst>
      <p:ext uri="{BB962C8B-B14F-4D97-AF65-F5344CB8AC3E}">
        <p14:creationId xmlns:p14="http://schemas.microsoft.com/office/powerpoint/2010/main" val="89736371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B9E5E3-840A-BABF-965F-8FFAF3890EE1}"/>
              </a:ext>
            </a:extLst>
          </p:cNvPr>
          <p:cNvSpPr>
            <a:spLocks noGrp="1"/>
          </p:cNvSpPr>
          <p:nvPr>
            <p:ph type="title"/>
          </p:nvPr>
        </p:nvSpPr>
        <p:spPr>
          <a:xfrm>
            <a:off x="960100" y="978102"/>
            <a:ext cx="10588434" cy="1062644"/>
          </a:xfrm>
        </p:spPr>
        <p:txBody>
          <a:bodyPr anchor="b">
            <a:normAutofit/>
          </a:bodyPr>
          <a:lstStyle/>
          <a:p>
            <a:r>
              <a:rPr lang="en-GB" dirty="0"/>
              <a:t>Vulnerability </a:t>
            </a:r>
          </a:p>
        </p:txBody>
      </p:sp>
      <p:cxnSp>
        <p:nvCxnSpPr>
          <p:cNvPr id="10" name="Straight Connector 9">
            <a:extLst>
              <a:ext uri="{FF2B5EF4-FFF2-40B4-BE49-F238E27FC236}">
                <a16:creationId xmlns:a16="http://schemas.microsoft.com/office/drawing/2014/main" id="{39B7FDC9-F0CE-43A7-9F2A-83DD09DC345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47624" y="2265037"/>
            <a:ext cx="10125012" cy="0"/>
          </a:xfrm>
          <a:prstGeom prst="line">
            <a:avLst/>
          </a:prstGeom>
          <a:ln w="15875">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pic>
        <p:nvPicPr>
          <p:cNvPr id="5" name="Graphic 4" descr="Clipboard Mixed with solid fill">
            <a:extLst>
              <a:ext uri="{FF2B5EF4-FFF2-40B4-BE49-F238E27FC236}">
                <a16:creationId xmlns:a16="http://schemas.microsoft.com/office/drawing/2014/main" id="{08CC7CDE-342C-A7C1-BC35-26A73E062A6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333206" y="2811104"/>
            <a:ext cx="2928114" cy="2928114"/>
          </a:xfrm>
          <a:prstGeom prst="rect">
            <a:avLst/>
          </a:prstGeom>
        </p:spPr>
      </p:pic>
      <p:sp>
        <p:nvSpPr>
          <p:cNvPr id="3" name="Content Placeholder 2">
            <a:extLst>
              <a:ext uri="{FF2B5EF4-FFF2-40B4-BE49-F238E27FC236}">
                <a16:creationId xmlns:a16="http://schemas.microsoft.com/office/drawing/2014/main" id="{EE5D82C5-AFFF-3E2D-C2BA-81DCD3D7E6DA}"/>
              </a:ext>
            </a:extLst>
          </p:cNvPr>
          <p:cNvSpPr>
            <a:spLocks noGrp="1"/>
          </p:cNvSpPr>
          <p:nvPr>
            <p:ph idx="1"/>
          </p:nvPr>
        </p:nvSpPr>
        <p:spPr>
          <a:xfrm>
            <a:off x="4955354" y="2682433"/>
            <a:ext cx="6282169" cy="3215749"/>
          </a:xfrm>
        </p:spPr>
        <p:txBody>
          <a:bodyPr vert="horz" lIns="91440" tIns="45720" rIns="91440" bIns="45720" rtlCol="0">
            <a:normAutofit/>
          </a:bodyPr>
          <a:lstStyle/>
          <a:p>
            <a:r>
              <a:rPr lang="en-GB" sz="2400" dirty="0"/>
              <a:t>Being exposed to the possibility of being attacked or harmed, either physically or emotionally </a:t>
            </a:r>
          </a:p>
          <a:p>
            <a:endParaRPr lang="en-GB" sz="2400" dirty="0"/>
          </a:p>
          <a:p>
            <a:pPr lvl="2"/>
            <a:r>
              <a:rPr lang="en-GB" sz="2400" dirty="0"/>
              <a:t>Discuss who can be a vulnerable person?</a:t>
            </a:r>
          </a:p>
          <a:p>
            <a:pPr lvl="2"/>
            <a:r>
              <a:rPr lang="en-GB" sz="2400" dirty="0"/>
              <a:t>Any particular kind of people?</a:t>
            </a:r>
            <a:endParaRPr lang="en-GB" sz="2400" dirty="0">
              <a:cs typeface="Calibri"/>
            </a:endParaRPr>
          </a:p>
          <a:p>
            <a:pPr lvl="2"/>
            <a:r>
              <a:rPr lang="en-GB" sz="2400" dirty="0"/>
              <a:t>Any particular crime?</a:t>
            </a:r>
          </a:p>
          <a:p>
            <a:endParaRPr lang="en-GB" sz="2400" dirty="0"/>
          </a:p>
        </p:txBody>
      </p:sp>
    </p:spTree>
    <p:extLst>
      <p:ext uri="{BB962C8B-B14F-4D97-AF65-F5344CB8AC3E}">
        <p14:creationId xmlns:p14="http://schemas.microsoft.com/office/powerpoint/2010/main" val="130897951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AA704D9-388F-485E-2AD2-81A01E9DC420}"/>
              </a:ext>
            </a:extLst>
          </p:cNvPr>
          <p:cNvSpPr>
            <a:spLocks noGrp="1"/>
          </p:cNvSpPr>
          <p:nvPr>
            <p:ph type="title"/>
          </p:nvPr>
        </p:nvSpPr>
        <p:spPr>
          <a:xfrm>
            <a:off x="524741" y="620392"/>
            <a:ext cx="3808268" cy="5504688"/>
          </a:xfrm>
        </p:spPr>
        <p:txBody>
          <a:bodyPr>
            <a:normAutofit/>
          </a:bodyPr>
          <a:lstStyle/>
          <a:p>
            <a:r>
              <a:rPr lang="en-US" sz="6000">
                <a:solidFill>
                  <a:schemeClr val="bg1"/>
                </a:solidFill>
                <a:cs typeface="Calibri Light"/>
              </a:rPr>
              <a:t>Definition </a:t>
            </a:r>
          </a:p>
        </p:txBody>
      </p:sp>
      <p:sp>
        <p:nvSpPr>
          <p:cNvPr id="7" name="TextBox 6">
            <a:extLst>
              <a:ext uri="{FF2B5EF4-FFF2-40B4-BE49-F238E27FC236}">
                <a16:creationId xmlns:a16="http://schemas.microsoft.com/office/drawing/2014/main" id="{29EB4FC7-791F-2E30-3708-A7820BAAE1B5}"/>
              </a:ext>
            </a:extLst>
          </p:cNvPr>
          <p:cNvSpPr txBox="1"/>
          <p:nvPr/>
        </p:nvSpPr>
        <p:spPr>
          <a:xfrm>
            <a:off x="1217341" y="3707780"/>
            <a:ext cx="9757317" cy="11430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graphicFrame>
        <p:nvGraphicFramePr>
          <p:cNvPr id="9" name="Content Placeholder 5">
            <a:extLst>
              <a:ext uri="{FF2B5EF4-FFF2-40B4-BE49-F238E27FC236}">
                <a16:creationId xmlns:a16="http://schemas.microsoft.com/office/drawing/2014/main" id="{306EFE1C-527D-CE4E-5BD0-90476E942009}"/>
              </a:ext>
            </a:extLst>
          </p:cNvPr>
          <p:cNvGraphicFramePr>
            <a:graphicFrameLocks noGrp="1"/>
          </p:cNvGraphicFramePr>
          <p:nvPr>
            <p:ph idx="1"/>
            <p:extLst>
              <p:ext uri="{D42A27DB-BD31-4B8C-83A1-F6EECF244321}">
                <p14:modId xmlns:p14="http://schemas.microsoft.com/office/powerpoint/2010/main" val="4200982771"/>
              </p:ext>
            </p:extLst>
          </p:nvPr>
        </p:nvGraphicFramePr>
        <p:xfrm>
          <a:off x="5356877" y="676148"/>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9217585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84CD8F-3B5E-4A25-BA56-76CA8B51E462}"/>
              </a:ext>
            </a:extLst>
          </p:cNvPr>
          <p:cNvSpPr>
            <a:spLocks noGrp="1"/>
          </p:cNvSpPr>
          <p:nvPr>
            <p:ph type="title"/>
          </p:nvPr>
        </p:nvSpPr>
        <p:spPr>
          <a:xfrm>
            <a:off x="770467" y="322792"/>
            <a:ext cx="10515600" cy="676275"/>
          </a:xfrm>
        </p:spPr>
        <p:txBody>
          <a:bodyPr>
            <a:normAutofit/>
          </a:bodyPr>
          <a:lstStyle/>
          <a:p>
            <a:r>
              <a:rPr lang="en-GB" sz="3200" dirty="0"/>
              <a:t>Vulnerable or Vulnerability </a:t>
            </a:r>
          </a:p>
        </p:txBody>
      </p:sp>
      <p:sp>
        <p:nvSpPr>
          <p:cNvPr id="3" name="Content Placeholder 2">
            <a:extLst>
              <a:ext uri="{FF2B5EF4-FFF2-40B4-BE49-F238E27FC236}">
                <a16:creationId xmlns:a16="http://schemas.microsoft.com/office/drawing/2014/main" id="{A0907CE4-2790-46B4-89A8-4929CD665CA9}"/>
              </a:ext>
            </a:extLst>
          </p:cNvPr>
          <p:cNvSpPr>
            <a:spLocks noGrp="1"/>
          </p:cNvSpPr>
          <p:nvPr>
            <p:ph idx="1"/>
          </p:nvPr>
        </p:nvSpPr>
        <p:spPr>
          <a:xfrm>
            <a:off x="838200" y="1075267"/>
            <a:ext cx="10515600" cy="5101696"/>
          </a:xfrm>
        </p:spPr>
        <p:txBody>
          <a:bodyPr/>
          <a:lstStyle/>
          <a:p>
            <a:r>
              <a:rPr lang="en-GB" dirty="0"/>
              <a:t>Vulnerable - </a:t>
            </a:r>
            <a:r>
              <a:rPr lang="en-GB" i="1" dirty="0"/>
              <a:t> E</a:t>
            </a:r>
            <a:r>
              <a:rPr lang="en-GB" dirty="0"/>
              <a:t>xposed to the possibility of being attacked or harmed, either physically or emotionally.</a:t>
            </a:r>
          </a:p>
          <a:p>
            <a:endParaRPr lang="en-GB" dirty="0"/>
          </a:p>
          <a:p>
            <a:r>
              <a:rPr lang="en-GB" dirty="0"/>
              <a:t>Vulnerability —To be in a vulnerable position due to health, age, disabilities (or something that you have no control over) that could leave you in risk of psychological and physical harm.</a:t>
            </a:r>
          </a:p>
          <a:p>
            <a:r>
              <a:rPr lang="en-GB" dirty="0"/>
              <a:t>Sometimes we have no control over our position</a:t>
            </a:r>
          </a:p>
          <a:p>
            <a:r>
              <a:rPr lang="en-GB" dirty="0"/>
              <a:t>Vulnerability can be long or short term</a:t>
            </a:r>
          </a:p>
          <a:p>
            <a:pPr algn="ctr"/>
            <a:endParaRPr lang="en-GB" b="1" dirty="0"/>
          </a:p>
          <a:p>
            <a:pPr algn="ctr"/>
            <a:r>
              <a:rPr lang="en-GB" b="1" dirty="0"/>
              <a:t>Personal Factors + Situational Factors = Vulnerability</a:t>
            </a:r>
          </a:p>
          <a:p>
            <a:endParaRPr lang="en-GB" b="1" dirty="0"/>
          </a:p>
        </p:txBody>
      </p:sp>
    </p:spTree>
    <p:extLst>
      <p:ext uri="{BB962C8B-B14F-4D97-AF65-F5344CB8AC3E}">
        <p14:creationId xmlns:p14="http://schemas.microsoft.com/office/powerpoint/2010/main" val="189005157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442271"/>
          </a:xfrm>
        </p:spPr>
        <p:txBody>
          <a:bodyPr>
            <a:normAutofit fontScale="90000"/>
          </a:bodyPr>
          <a:lstStyle/>
          <a:p>
            <a:endParaRPr lang="en-GB" dirty="0"/>
          </a:p>
        </p:txBody>
      </p:sp>
      <p:pic>
        <p:nvPicPr>
          <p:cNvPr id="4" name="Content Placeholder 3"/>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163959" y="365126"/>
            <a:ext cx="11864081" cy="6288594"/>
          </a:xfrm>
        </p:spPr>
      </p:pic>
    </p:spTree>
    <p:extLst>
      <p:ext uri="{BB962C8B-B14F-4D97-AF65-F5344CB8AC3E}">
        <p14:creationId xmlns:p14="http://schemas.microsoft.com/office/powerpoint/2010/main" val="268185240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008301A-D572-1E75-821E-2846A73E1BA9}"/>
              </a:ext>
            </a:extLst>
          </p:cNvPr>
          <p:cNvSpPr>
            <a:spLocks noGrp="1"/>
          </p:cNvSpPr>
          <p:nvPr>
            <p:ph type="title"/>
          </p:nvPr>
        </p:nvSpPr>
        <p:spPr>
          <a:xfrm>
            <a:off x="761800" y="762001"/>
            <a:ext cx="5334197" cy="1708242"/>
          </a:xfrm>
        </p:spPr>
        <p:txBody>
          <a:bodyPr anchor="ctr">
            <a:normAutofit/>
          </a:bodyPr>
          <a:lstStyle/>
          <a:p>
            <a:r>
              <a:rPr lang="en-GB" sz="4000"/>
              <a:t>Police approach to Vulnerability</a:t>
            </a:r>
          </a:p>
        </p:txBody>
      </p:sp>
      <p:sp>
        <p:nvSpPr>
          <p:cNvPr id="3" name="Content Placeholder 2">
            <a:extLst>
              <a:ext uri="{FF2B5EF4-FFF2-40B4-BE49-F238E27FC236}">
                <a16:creationId xmlns:a16="http://schemas.microsoft.com/office/drawing/2014/main" id="{1A101800-871A-D571-2289-7FC3C37A64DA}"/>
              </a:ext>
            </a:extLst>
          </p:cNvPr>
          <p:cNvSpPr>
            <a:spLocks noGrp="1"/>
          </p:cNvSpPr>
          <p:nvPr>
            <p:ph idx="1"/>
          </p:nvPr>
        </p:nvSpPr>
        <p:spPr>
          <a:xfrm>
            <a:off x="761800" y="2470244"/>
            <a:ext cx="5334197" cy="3769835"/>
          </a:xfrm>
        </p:spPr>
        <p:txBody>
          <a:bodyPr anchor="ctr">
            <a:normAutofit/>
          </a:bodyPr>
          <a:lstStyle/>
          <a:p>
            <a:r>
              <a:rPr lang="en-GB" sz="2000" b="0" i="0" dirty="0">
                <a:effectLst/>
                <a:latin typeface="Calibri"/>
                <a:cs typeface="Calibri"/>
              </a:rPr>
              <a:t>College of Policing approach to recognising vulnerability-related risk is:</a:t>
            </a:r>
          </a:p>
          <a:p>
            <a:r>
              <a:rPr lang="en-GB" sz="2000" b="0" i="0" dirty="0">
                <a:effectLst/>
                <a:latin typeface="Calibri"/>
                <a:cs typeface="Calibri"/>
              </a:rPr>
              <a:t>vulnerabilities are features of individuals</a:t>
            </a:r>
          </a:p>
          <a:p>
            <a:r>
              <a:rPr lang="en-GB" sz="2000" dirty="0">
                <a:latin typeface="Calibri"/>
                <a:cs typeface="Calibri"/>
              </a:rPr>
              <a:t>T</a:t>
            </a:r>
            <a:r>
              <a:rPr lang="en-GB" sz="2000" b="0" i="0" dirty="0">
                <a:effectLst/>
                <a:latin typeface="Calibri"/>
                <a:cs typeface="Calibri"/>
              </a:rPr>
              <a:t>hat harm – or the risk of harm – occurs when relevant vulnerabilities interact with the individual’s situation. </a:t>
            </a:r>
          </a:p>
          <a:p>
            <a:r>
              <a:rPr lang="en-GB" sz="2000" b="0" i="0" dirty="0">
                <a:effectLst/>
                <a:latin typeface="Calibri"/>
                <a:cs typeface="Calibri"/>
              </a:rPr>
              <a:t>For example, an individual with a learning disability may not be at risk of harm if they receive suitable support and protection that helps to prevent them from being exploited or abused.</a:t>
            </a:r>
            <a:endParaRPr lang="en-GB" sz="2000" dirty="0">
              <a:latin typeface="Calibri"/>
              <a:cs typeface="Calibri"/>
            </a:endParaRPr>
          </a:p>
        </p:txBody>
      </p:sp>
      <p:pic>
        <p:nvPicPr>
          <p:cNvPr id="5" name="Picture 4">
            <a:extLst>
              <a:ext uri="{FF2B5EF4-FFF2-40B4-BE49-F238E27FC236}">
                <a16:creationId xmlns:a16="http://schemas.microsoft.com/office/drawing/2014/main" id="{DC3BB434-EDEF-AD42-A958-3BE65F778C17}"/>
              </a:ext>
            </a:extLst>
          </p:cNvPr>
          <p:cNvPicPr>
            <a:picLocks noChangeAspect="1"/>
          </p:cNvPicPr>
          <p:nvPr/>
        </p:nvPicPr>
        <p:blipFill rotWithShape="1">
          <a:blip r:embed="rId2"/>
          <a:srcRect l="3683" r="10030" b="-1"/>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7111850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54050D-3289-2696-6AA3-4757FF21794F}"/>
              </a:ext>
            </a:extLst>
          </p:cNvPr>
          <p:cNvSpPr>
            <a:spLocks noGrp="1"/>
          </p:cNvSpPr>
          <p:nvPr>
            <p:ph type="title"/>
          </p:nvPr>
        </p:nvSpPr>
        <p:spPr/>
        <p:txBody>
          <a:bodyPr/>
          <a:lstStyle/>
          <a:p>
            <a:r>
              <a:rPr lang="en-GB" dirty="0"/>
              <a:t>Blackstone’s Policing Handbook (2020)</a:t>
            </a:r>
          </a:p>
        </p:txBody>
      </p:sp>
      <p:sp>
        <p:nvSpPr>
          <p:cNvPr id="3" name="Content Placeholder 2">
            <a:extLst>
              <a:ext uri="{FF2B5EF4-FFF2-40B4-BE49-F238E27FC236}">
                <a16:creationId xmlns:a16="http://schemas.microsoft.com/office/drawing/2014/main" id="{49D64F36-BE9C-58CB-52AD-8D9EB33FC43D}"/>
              </a:ext>
            </a:extLst>
          </p:cNvPr>
          <p:cNvSpPr>
            <a:spLocks noGrp="1"/>
          </p:cNvSpPr>
          <p:nvPr>
            <p:ph idx="1"/>
          </p:nvPr>
        </p:nvSpPr>
        <p:spPr/>
        <p:txBody>
          <a:bodyPr/>
          <a:lstStyle/>
          <a:p>
            <a:r>
              <a:rPr lang="en-GB" dirty="0"/>
              <a:t>…women and individuals from ethnic minorities are over-represented in the mental health system and may require specific forms of intervention when displaying unusual forms of behaviour</a:t>
            </a:r>
          </a:p>
        </p:txBody>
      </p:sp>
    </p:spTree>
    <p:extLst>
      <p:ext uri="{BB962C8B-B14F-4D97-AF65-F5344CB8AC3E}">
        <p14:creationId xmlns:p14="http://schemas.microsoft.com/office/powerpoint/2010/main" val="417248241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Harvey Weinstein </a:t>
            </a:r>
          </a:p>
        </p:txBody>
      </p:sp>
      <p:sp>
        <p:nvSpPr>
          <p:cNvPr id="3" name="Content Placeholder 2"/>
          <p:cNvSpPr>
            <a:spLocks noGrp="1"/>
          </p:cNvSpPr>
          <p:nvPr>
            <p:ph idx="1"/>
          </p:nvPr>
        </p:nvSpPr>
        <p:spPr>
          <a:xfrm>
            <a:off x="838200" y="1564640"/>
            <a:ext cx="10515600" cy="4612323"/>
          </a:xfrm>
        </p:spPr>
        <p:txBody>
          <a:bodyPr vert="horz" lIns="91440" tIns="45720" rIns="91440" bIns="45720" rtlCol="0" anchor="t">
            <a:normAutofit fontScale="92500" lnSpcReduction="10000"/>
          </a:bodyPr>
          <a:lstStyle/>
          <a:p>
            <a:r>
              <a:rPr lang="en-GB" b="1" dirty="0"/>
              <a:t>Oct 5, 2017</a:t>
            </a:r>
            <a:r>
              <a:rPr lang="en-GB" dirty="0"/>
              <a:t> In an article In The New York Times Weinstein is accused by several women of sexual harassment and misconduct spanning three decades. </a:t>
            </a:r>
          </a:p>
          <a:p>
            <a:r>
              <a:rPr lang="en-GB" b="1" dirty="0"/>
              <a:t>Oct 8, 2017</a:t>
            </a:r>
            <a:r>
              <a:rPr lang="en-GB" dirty="0"/>
              <a:t> Weinstein is sacked by the board of the Weinstein Company. The board announces the decision was made “in light of new information about misconduct”.</a:t>
            </a:r>
            <a:endParaRPr lang="en-US" dirty="0"/>
          </a:p>
          <a:p>
            <a:r>
              <a:rPr lang="en-GB" dirty="0"/>
              <a:t>Accused of several rape, criminal sex act, sex abuse and sexual misconduct. </a:t>
            </a:r>
            <a:r>
              <a:rPr lang="en-GB" dirty="0">
                <a:ea typeface="+mn-lt"/>
                <a:cs typeface="+mn-lt"/>
              </a:rPr>
              <a:t>24/02/2020 sentenced to 23 years in prison </a:t>
            </a:r>
          </a:p>
          <a:p>
            <a:pPr marL="0" indent="0" algn="l">
              <a:buNone/>
            </a:pPr>
            <a:r>
              <a:rPr lang="en-US" dirty="0">
                <a:ea typeface="+mn-lt"/>
                <a:cs typeface="+mn-lt"/>
              </a:rPr>
              <a:t>107 victims – </a:t>
            </a:r>
            <a:r>
              <a:rPr lang="en-US" b="1" dirty="0">
                <a:ea typeface="+mn-lt"/>
                <a:cs typeface="+mn-lt"/>
              </a:rPr>
              <a:t>Madonna, Gwyneth Paltrow, Kate Beckinsale, Cate Blanchett, Helena Bonham Carter</a:t>
            </a:r>
          </a:p>
          <a:p>
            <a:endParaRPr lang="en-GB" dirty="0">
              <a:cs typeface="Calibri"/>
            </a:endParaRPr>
          </a:p>
          <a:p>
            <a:pPr algn="ctr"/>
            <a:r>
              <a:rPr lang="en-GB" sz="3200" b="1" dirty="0"/>
              <a:t>Powerful women placed in vulnerable situations</a:t>
            </a:r>
            <a:endParaRPr lang="en-GB" sz="3200" b="1" dirty="0">
              <a:cs typeface="Calibri"/>
            </a:endParaRPr>
          </a:p>
          <a:p>
            <a:pPr algn="ctr"/>
            <a:endParaRPr lang="en-GB" dirty="0">
              <a:cs typeface="Calibri"/>
            </a:endParaRPr>
          </a:p>
          <a:p>
            <a:pPr algn="ctr"/>
            <a:endParaRPr lang="en-GB" dirty="0"/>
          </a:p>
        </p:txBody>
      </p:sp>
    </p:spTree>
    <p:extLst>
      <p:ext uri="{BB962C8B-B14F-4D97-AF65-F5344CB8AC3E}">
        <p14:creationId xmlns:p14="http://schemas.microsoft.com/office/powerpoint/2010/main" val="303656095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18F7AB-9B61-4A14-A067-3D02AF1CD793}"/>
              </a:ext>
            </a:extLst>
          </p:cNvPr>
          <p:cNvSpPr>
            <a:spLocks noGrp="1"/>
          </p:cNvSpPr>
          <p:nvPr>
            <p:ph type="title"/>
          </p:nvPr>
        </p:nvSpPr>
        <p:spPr>
          <a:xfrm>
            <a:off x="838200" y="365125"/>
            <a:ext cx="10515600" cy="1325563"/>
          </a:xfrm>
        </p:spPr>
        <p:txBody>
          <a:bodyPr>
            <a:normAutofit/>
          </a:bodyPr>
          <a:lstStyle/>
          <a:p>
            <a:r>
              <a:rPr lang="en-GB" sz="5400"/>
              <a:t>#MeToo Movement</a:t>
            </a:r>
          </a:p>
        </p:txBody>
      </p:sp>
      <p:sp>
        <p:nvSpPr>
          <p:cNvPr id="3" name="Content Placeholder 2">
            <a:extLst>
              <a:ext uri="{FF2B5EF4-FFF2-40B4-BE49-F238E27FC236}">
                <a16:creationId xmlns:a16="http://schemas.microsoft.com/office/drawing/2014/main" id="{806A9CAC-E2F5-4527-A895-29FA092646FB}"/>
              </a:ext>
            </a:extLst>
          </p:cNvPr>
          <p:cNvSpPr>
            <a:spLocks noGrp="1"/>
          </p:cNvSpPr>
          <p:nvPr>
            <p:ph idx="1"/>
          </p:nvPr>
        </p:nvSpPr>
        <p:spPr>
          <a:xfrm>
            <a:off x="838200" y="1929384"/>
            <a:ext cx="10515600" cy="4251960"/>
          </a:xfrm>
        </p:spPr>
        <p:txBody>
          <a:bodyPr vert="horz" lIns="91440" tIns="45720" rIns="91440" bIns="45720" rtlCol="0" anchor="t">
            <a:normAutofit/>
          </a:bodyPr>
          <a:lstStyle/>
          <a:p>
            <a:pPr marL="0" indent="0">
              <a:buNone/>
            </a:pPr>
            <a:r>
              <a:rPr lang="en-GB" sz="2200" dirty="0"/>
              <a:t>#</a:t>
            </a:r>
            <a:r>
              <a:rPr lang="en-GB" sz="2400" dirty="0"/>
              <a:t>MeToo Campaign – called for women to expose attack’s</a:t>
            </a:r>
            <a:endParaRPr lang="en-GB" sz="2400" dirty="0">
              <a:cs typeface="Calibri"/>
            </a:endParaRPr>
          </a:p>
          <a:p>
            <a:pPr marL="0" indent="0">
              <a:buNone/>
            </a:pPr>
            <a:endParaRPr lang="en-GB" sz="2400" dirty="0">
              <a:cs typeface="Calibri"/>
            </a:endParaRPr>
          </a:p>
          <a:p>
            <a:pPr marL="0" indent="0">
              <a:buNone/>
            </a:pPr>
            <a:r>
              <a:rPr lang="en-GB" sz="2400" dirty="0"/>
              <a:t>The French Campaign -  #BalanceTonPorc, or ‘expose your pig’, which instead of emphasising victimhood puts the responsibility on perpetrators.  </a:t>
            </a:r>
            <a:endParaRPr lang="en-GB" sz="2400" dirty="0">
              <a:cs typeface="Calibri"/>
            </a:endParaRPr>
          </a:p>
          <a:p>
            <a:pPr marL="0" indent="0">
              <a:buNone/>
            </a:pPr>
            <a:endParaRPr lang="en-GB" sz="2400" dirty="0">
              <a:cs typeface="Calibri"/>
            </a:endParaRPr>
          </a:p>
          <a:p>
            <a:pPr marL="0" indent="0">
              <a:buNone/>
            </a:pPr>
            <a:r>
              <a:rPr lang="en-GB" sz="2400" dirty="0"/>
              <a:t>#IAmNotAfraidToSpeak – Ukrainian</a:t>
            </a:r>
            <a:endParaRPr lang="en-GB" sz="2400" dirty="0">
              <a:cs typeface="Calibri"/>
            </a:endParaRPr>
          </a:p>
          <a:p>
            <a:pPr marL="0" indent="0">
              <a:buNone/>
            </a:pPr>
            <a:endParaRPr lang="en-GB" sz="2400" dirty="0">
              <a:cs typeface="Calibri"/>
            </a:endParaRPr>
          </a:p>
        </p:txBody>
      </p:sp>
    </p:spTree>
    <p:extLst>
      <p:ext uri="{BB962C8B-B14F-4D97-AF65-F5344CB8AC3E}">
        <p14:creationId xmlns:p14="http://schemas.microsoft.com/office/powerpoint/2010/main" val="183647456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1210B59-4E3C-8C7C-BA4E-E53BCF4969CC}"/>
              </a:ext>
            </a:extLst>
          </p:cNvPr>
          <p:cNvSpPr>
            <a:spLocks noGrp="1"/>
          </p:cNvSpPr>
          <p:nvPr>
            <p:ph type="title"/>
          </p:nvPr>
        </p:nvSpPr>
        <p:spPr>
          <a:xfrm>
            <a:off x="6657716" y="536435"/>
            <a:ext cx="4195674" cy="673387"/>
          </a:xfrm>
        </p:spPr>
        <p:txBody>
          <a:bodyPr anchor="b">
            <a:normAutofit fontScale="90000"/>
          </a:bodyPr>
          <a:lstStyle/>
          <a:p>
            <a:r>
              <a:rPr lang="en-GB" sz="5600" dirty="0">
                <a:cs typeface="Calibri Light"/>
              </a:rPr>
              <a:t>Depp V Heard </a:t>
            </a:r>
            <a:endParaRPr lang="en-GB" sz="5600" dirty="0"/>
          </a:p>
        </p:txBody>
      </p:sp>
      <p:grpSp>
        <p:nvGrpSpPr>
          <p:cNvPr id="15" name="Group 14">
            <a:extLst>
              <a:ext uri="{FF2B5EF4-FFF2-40B4-BE49-F238E27FC236}">
                <a16:creationId xmlns:a16="http://schemas.microsoft.com/office/drawing/2014/main" id="{05BBA018-FA75-43BF-99E6-1F5245727D2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2753" y="703679"/>
            <a:ext cx="753718" cy="1016562"/>
            <a:chOff x="422753" y="703679"/>
            <a:chExt cx="753718" cy="1016562"/>
          </a:xfrm>
        </p:grpSpPr>
        <p:sp>
          <p:nvSpPr>
            <p:cNvPr id="16"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956" y="703679"/>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1"/>
            </a:solidFill>
            <a:ln w="776" cap="flat">
              <a:noFill/>
              <a:prstDash val="solid"/>
              <a:miter/>
            </a:ln>
          </p:spPr>
          <p:txBody>
            <a:bodyPr rtlCol="0" anchor="ctr"/>
            <a:lstStyle/>
            <a:p>
              <a:endParaRPr lang="en-US"/>
            </a:p>
          </p:txBody>
        </p:sp>
        <p:sp>
          <p:nvSpPr>
            <p:cNvPr id="17"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22753" y="1562696"/>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1"/>
            </a:solidFill>
            <a:ln w="751" cap="flat">
              <a:noFill/>
              <a:prstDash val="solid"/>
              <a:miter/>
            </a:ln>
          </p:spPr>
          <p:txBody>
            <a:bodyPr rtlCol="0" anchor="ctr"/>
            <a:lstStyle/>
            <a:p>
              <a:endParaRPr lang="en-US"/>
            </a:p>
          </p:txBody>
        </p:sp>
      </p:grpSp>
      <p:sp>
        <p:nvSpPr>
          <p:cNvPr id="19" name="Freeform: Shape 18">
            <a:extLst>
              <a:ext uri="{FF2B5EF4-FFF2-40B4-BE49-F238E27FC236}">
                <a16:creationId xmlns:a16="http://schemas.microsoft.com/office/drawing/2014/main" id="{AB673405-BF85-493E-8558-0DCBEDB2BB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779610"/>
            <a:ext cx="4831130" cy="4078390"/>
          </a:xfrm>
          <a:custGeom>
            <a:avLst/>
            <a:gdLst>
              <a:gd name="connsiteX0" fmla="*/ 1960035 w 4831130"/>
              <a:gd name="connsiteY0" fmla="*/ 0 h 4078390"/>
              <a:gd name="connsiteX1" fmla="*/ 4831130 w 4831130"/>
              <a:gd name="connsiteY1" fmla="*/ 2871095 h 4078390"/>
              <a:gd name="connsiteX2" fmla="*/ 4605505 w 4831130"/>
              <a:gd name="connsiteY2" fmla="*/ 3988655 h 4078390"/>
              <a:gd name="connsiteX3" fmla="*/ 4562278 w 4831130"/>
              <a:gd name="connsiteY3" fmla="*/ 4078390 h 4078390"/>
              <a:gd name="connsiteX4" fmla="*/ 0 w 4831130"/>
              <a:gd name="connsiteY4" fmla="*/ 4078390 h 4078390"/>
              <a:gd name="connsiteX5" fmla="*/ 0 w 4831130"/>
              <a:gd name="connsiteY5" fmla="*/ 777181 h 4078390"/>
              <a:gd name="connsiteX6" fmla="*/ 133752 w 4831130"/>
              <a:gd name="connsiteY6" fmla="*/ 655619 h 4078390"/>
              <a:gd name="connsiteX7" fmla="*/ 1960035 w 4831130"/>
              <a:gd name="connsiteY7" fmla="*/ 0 h 40783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31130" h="4078390">
                <a:moveTo>
                  <a:pt x="1960035" y="0"/>
                </a:moveTo>
                <a:cubicBezTo>
                  <a:pt x="3545697" y="0"/>
                  <a:pt x="4831130" y="1285433"/>
                  <a:pt x="4831130" y="2871095"/>
                </a:cubicBezTo>
                <a:cubicBezTo>
                  <a:pt x="4831130" y="3267511"/>
                  <a:pt x="4750791" y="3645162"/>
                  <a:pt x="4605505" y="3988655"/>
                </a:cubicBezTo>
                <a:lnTo>
                  <a:pt x="4562278" y="4078390"/>
                </a:lnTo>
                <a:lnTo>
                  <a:pt x="0" y="4078390"/>
                </a:lnTo>
                <a:lnTo>
                  <a:pt x="0" y="777181"/>
                </a:lnTo>
                <a:lnTo>
                  <a:pt x="133752" y="655619"/>
                </a:lnTo>
                <a:cubicBezTo>
                  <a:pt x="630047" y="246040"/>
                  <a:pt x="1266308" y="0"/>
                  <a:pt x="1960035" y="0"/>
                </a:cubicBezTo>
                <a:close/>
              </a:path>
            </a:pathLst>
          </a:cu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1" name="Freeform: Shape 20">
            <a:extLst>
              <a:ext uri="{FF2B5EF4-FFF2-40B4-BE49-F238E27FC236}">
                <a16:creationId xmlns:a16="http://schemas.microsoft.com/office/drawing/2014/main" id="{C64EAE84-A813-4501-BC71-DBD14BA026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59782" y="1"/>
            <a:ext cx="4195674" cy="3095741"/>
          </a:xfrm>
          <a:custGeom>
            <a:avLst/>
            <a:gdLst>
              <a:gd name="connsiteX0" fmla="*/ 252211 w 4195674"/>
              <a:gd name="connsiteY0" fmla="*/ 0 h 3095741"/>
              <a:gd name="connsiteX1" fmla="*/ 3943464 w 4195674"/>
              <a:gd name="connsiteY1" fmla="*/ 0 h 3095741"/>
              <a:gd name="connsiteX2" fmla="*/ 4030816 w 4195674"/>
              <a:gd name="connsiteY2" fmla="*/ 181331 h 3095741"/>
              <a:gd name="connsiteX3" fmla="*/ 4195674 w 4195674"/>
              <a:gd name="connsiteY3" fmla="*/ 997904 h 3095741"/>
              <a:gd name="connsiteX4" fmla="*/ 2097837 w 4195674"/>
              <a:gd name="connsiteY4" fmla="*/ 3095741 h 3095741"/>
              <a:gd name="connsiteX5" fmla="*/ 0 w 4195674"/>
              <a:gd name="connsiteY5" fmla="*/ 997904 h 3095741"/>
              <a:gd name="connsiteX6" fmla="*/ 164859 w 4195674"/>
              <a:gd name="connsiteY6" fmla="*/ 181331 h 3095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95674" h="3095741">
                <a:moveTo>
                  <a:pt x="252211" y="0"/>
                </a:moveTo>
                <a:lnTo>
                  <a:pt x="3943464" y="0"/>
                </a:lnTo>
                <a:lnTo>
                  <a:pt x="4030816" y="181331"/>
                </a:lnTo>
                <a:cubicBezTo>
                  <a:pt x="4136972" y="432313"/>
                  <a:pt x="4195674" y="708253"/>
                  <a:pt x="4195674" y="997904"/>
                </a:cubicBezTo>
                <a:cubicBezTo>
                  <a:pt x="4195674" y="2156507"/>
                  <a:pt x="3256440" y="3095741"/>
                  <a:pt x="2097837" y="3095741"/>
                </a:cubicBezTo>
                <a:cubicBezTo>
                  <a:pt x="939234" y="3095741"/>
                  <a:pt x="0" y="2156507"/>
                  <a:pt x="0" y="997904"/>
                </a:cubicBezTo>
                <a:cubicBezTo>
                  <a:pt x="0" y="708253"/>
                  <a:pt x="58702" y="432313"/>
                  <a:pt x="164859" y="181331"/>
                </a:cubicBezTo>
                <a:close/>
              </a:path>
            </a:pathLst>
          </a:cu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pic>
        <p:nvPicPr>
          <p:cNvPr id="3" name="Graphic 2" descr="Clipboard Mixed with solid fill">
            <a:extLst>
              <a:ext uri="{FF2B5EF4-FFF2-40B4-BE49-F238E27FC236}">
                <a16:creationId xmlns:a16="http://schemas.microsoft.com/office/drawing/2014/main" id="{D16409AD-D279-7C82-6105-8CD9A0C9E90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036211" y="165871"/>
            <a:ext cx="2353922" cy="2353922"/>
          </a:xfrm>
          <a:prstGeom prst="rect">
            <a:avLst/>
          </a:prstGeom>
        </p:spPr>
      </p:pic>
      <p:sp>
        <p:nvSpPr>
          <p:cNvPr id="8" name="Content Placeholder 7">
            <a:extLst>
              <a:ext uri="{FF2B5EF4-FFF2-40B4-BE49-F238E27FC236}">
                <a16:creationId xmlns:a16="http://schemas.microsoft.com/office/drawing/2014/main" id="{07562EC4-F2A9-8030-8930-C86FABBB5B91}"/>
              </a:ext>
            </a:extLst>
          </p:cNvPr>
          <p:cNvSpPr>
            <a:spLocks noGrp="1"/>
          </p:cNvSpPr>
          <p:nvPr>
            <p:ph idx="1"/>
          </p:nvPr>
        </p:nvSpPr>
        <p:spPr>
          <a:xfrm>
            <a:off x="6657715" y="2011680"/>
            <a:ext cx="4195675" cy="3893010"/>
          </a:xfrm>
        </p:spPr>
        <p:txBody>
          <a:bodyPr anchor="t">
            <a:normAutofit/>
          </a:bodyPr>
          <a:lstStyle/>
          <a:p>
            <a:r>
              <a:rPr lang="en-US" sz="2000" dirty="0">
                <a:ea typeface="+mn-lt"/>
                <a:cs typeface="+mn-lt"/>
              </a:rPr>
              <a:t> The Sun Newspaper published in 2018 article that alleged he was a "wife beater"</a:t>
            </a:r>
          </a:p>
          <a:p>
            <a:r>
              <a:rPr lang="en-US" sz="2000" dirty="0">
                <a:ea typeface="+mn-lt"/>
                <a:cs typeface="+mn-lt"/>
              </a:rPr>
              <a:t>Depp filed a defamation lawsuit against her after the failed case in High Court of Justice, London. </a:t>
            </a:r>
          </a:p>
          <a:p>
            <a:r>
              <a:rPr lang="en-US" sz="2000" dirty="0">
                <a:ea typeface="+mn-lt"/>
                <a:cs typeface="+mn-lt"/>
              </a:rPr>
              <a:t>USA court found that She was the abuser in the relationship. </a:t>
            </a:r>
          </a:p>
          <a:p>
            <a:endParaRPr lang="en-US" sz="2000" dirty="0">
              <a:cs typeface="Calibri"/>
            </a:endParaRPr>
          </a:p>
        </p:txBody>
      </p:sp>
      <p:pic>
        <p:nvPicPr>
          <p:cNvPr id="4" name="Picture 4">
            <a:extLst>
              <a:ext uri="{FF2B5EF4-FFF2-40B4-BE49-F238E27FC236}">
                <a16:creationId xmlns:a16="http://schemas.microsoft.com/office/drawing/2014/main" id="{0318B8F8-5E05-2950-9134-BFD9C0EDFE58}"/>
              </a:ext>
            </a:extLst>
          </p:cNvPr>
          <p:cNvPicPr>
            <a:picLocks noChangeAspect="1"/>
          </p:cNvPicPr>
          <p:nvPr/>
        </p:nvPicPr>
        <p:blipFill rotWithShape="1">
          <a:blip r:embed="rId4"/>
          <a:srcRect l="433" r="3342" b="-2"/>
          <a:stretch/>
        </p:blipFill>
        <p:spPr>
          <a:xfrm>
            <a:off x="648639" y="4227233"/>
            <a:ext cx="2865781" cy="1667829"/>
          </a:xfrm>
          <a:prstGeom prst="rect">
            <a:avLst/>
          </a:prstGeom>
        </p:spPr>
      </p:pic>
      <p:sp>
        <p:nvSpPr>
          <p:cNvPr id="23"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54149" y="5775082"/>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1"/>
          </a:solidFill>
          <a:ln w="516" cap="flat">
            <a:noFill/>
            <a:prstDash val="solid"/>
            <a:miter/>
          </a:ln>
        </p:spPr>
        <p:txBody>
          <a:bodyPr rtlCol="0" anchor="ctr"/>
          <a:lstStyle/>
          <a:p>
            <a:endParaRPr lang="en-US">
              <a:solidFill>
                <a:srgbClr val="FFFFFF"/>
              </a:solidFill>
            </a:endParaRPr>
          </a:p>
        </p:txBody>
      </p:sp>
      <p:cxnSp>
        <p:nvCxnSpPr>
          <p:cNvPr id="25" name="Straight Connector 24">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184258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11" name="Group 10">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2"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13"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txBody>
            <a:bodyPr/>
            <a:lstStyle/>
            <a:p>
              <a:endParaRPr lang="en-GB"/>
            </a:p>
          </p:txBody>
        </p:sp>
        <p:sp>
          <p:nvSpPr>
            <p:cNvPr id="14"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txBody>
            <a:bodyPr/>
            <a:lstStyle/>
            <a:p>
              <a:endParaRPr lang="en-GB"/>
            </a:p>
          </p:txBody>
        </p:sp>
        <p:sp>
          <p:nvSpPr>
            <p:cNvPr id="15"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16"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17"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txBody>
            <a:bodyPr/>
            <a:lstStyle/>
            <a:p>
              <a:endParaRPr lang="en-GB"/>
            </a:p>
          </p:txBody>
        </p:sp>
      </p:grpSp>
      <p:sp>
        <p:nvSpPr>
          <p:cNvPr id="2" name="Title 1"/>
          <p:cNvSpPr>
            <a:spLocks noGrp="1"/>
          </p:cNvSpPr>
          <p:nvPr>
            <p:ph type="title"/>
          </p:nvPr>
        </p:nvSpPr>
        <p:spPr>
          <a:xfrm>
            <a:off x="535020" y="685800"/>
            <a:ext cx="2780271" cy="5105400"/>
          </a:xfrm>
        </p:spPr>
        <p:txBody>
          <a:bodyPr>
            <a:normAutofit/>
          </a:bodyPr>
          <a:lstStyle/>
          <a:p>
            <a:r>
              <a:rPr lang="en-GB" sz="4000">
                <a:solidFill>
                  <a:srgbClr val="FFFFFF"/>
                </a:solidFill>
              </a:rPr>
              <a:t>Vulnerable</a:t>
            </a:r>
          </a:p>
        </p:txBody>
      </p:sp>
      <p:graphicFrame>
        <p:nvGraphicFramePr>
          <p:cNvPr id="5" name="Content Placeholder 2">
            <a:extLst>
              <a:ext uri="{FF2B5EF4-FFF2-40B4-BE49-F238E27FC236}">
                <a16:creationId xmlns:a16="http://schemas.microsoft.com/office/drawing/2014/main" id="{C88CCD3D-4097-CBCE-83EF-F2E22F89DFE1}"/>
              </a:ext>
            </a:extLst>
          </p:cNvPr>
          <p:cNvGraphicFramePr>
            <a:graphicFrameLocks noGrp="1"/>
          </p:cNvGraphicFramePr>
          <p:nvPr>
            <p:ph idx="1"/>
            <p:extLst>
              <p:ext uri="{D42A27DB-BD31-4B8C-83A1-F6EECF244321}">
                <p14:modId xmlns:p14="http://schemas.microsoft.com/office/powerpoint/2010/main" val="2171056464"/>
              </p:ext>
            </p:extLst>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6190243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1" name="Group 10">
            <a:extLst>
              <a:ext uri="{FF2B5EF4-FFF2-40B4-BE49-F238E27FC236}">
                <a16:creationId xmlns:a16="http://schemas.microsoft.com/office/drawing/2014/main" id="{05314994-6337-4875-8CF5-652CAFE8342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12191999" cy="4267200"/>
            <a:chOff x="7467600" y="0"/>
            <a:chExt cx="4724400" cy="6858000"/>
          </a:xfrm>
        </p:grpSpPr>
        <p:sp>
          <p:nvSpPr>
            <p:cNvPr id="12" name="Rectangle 11">
              <a:extLst>
                <a:ext uri="{FF2B5EF4-FFF2-40B4-BE49-F238E27FC236}">
                  <a16:creationId xmlns:a16="http://schemas.microsoft.com/office/drawing/2014/main" id="{B3A2D4D6-D501-439A-9FC6-397879C465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5CD20BAA-1998-4EBB-AD61-13A92072EC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5" name="Freeform: Shape 14">
            <a:extLst>
              <a:ext uri="{FF2B5EF4-FFF2-40B4-BE49-F238E27FC236}">
                <a16:creationId xmlns:a16="http://schemas.microsoft.com/office/drawing/2014/main" id="{7449A6C7-D15F-4AA5-BFA5-71A404B47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267200"/>
          </a:xfrm>
          <a:custGeom>
            <a:avLst/>
            <a:gdLst>
              <a:gd name="connsiteX0" fmla="*/ 2537169 w 12192000"/>
              <a:gd name="connsiteY0" fmla="*/ 4125568 h 4267200"/>
              <a:gd name="connsiteX1" fmla="*/ 3246267 w 12192000"/>
              <a:gd name="connsiteY1" fmla="*/ 4262961 h 4267200"/>
              <a:gd name="connsiteX2" fmla="*/ 3253970 w 12192000"/>
              <a:gd name="connsiteY2" fmla="*/ 4267200 h 4267200"/>
              <a:gd name="connsiteX3" fmla="*/ 3071791 w 12192000"/>
              <a:gd name="connsiteY3" fmla="*/ 4267200 h 4267200"/>
              <a:gd name="connsiteX4" fmla="*/ 2975095 w 12192000"/>
              <a:gd name="connsiteY4" fmla="*/ 4243356 h 4267200"/>
              <a:gd name="connsiteX5" fmla="*/ 2626982 w 12192000"/>
              <a:gd name="connsiteY5" fmla="*/ 4206450 h 4267200"/>
              <a:gd name="connsiteX6" fmla="*/ 2490617 w 12192000"/>
              <a:gd name="connsiteY6" fmla="*/ 4206951 h 4267200"/>
              <a:gd name="connsiteX7" fmla="*/ 2819869 w 12192000"/>
              <a:gd name="connsiteY7" fmla="*/ 4252936 h 4267200"/>
              <a:gd name="connsiteX8" fmla="*/ 2900997 w 12192000"/>
              <a:gd name="connsiteY8" fmla="*/ 4267200 h 4267200"/>
              <a:gd name="connsiteX9" fmla="*/ 2705858 w 12192000"/>
              <a:gd name="connsiteY9" fmla="*/ 4267200 h 4267200"/>
              <a:gd name="connsiteX10" fmla="*/ 2561467 w 12192000"/>
              <a:gd name="connsiteY10" fmla="*/ 4246270 h 4267200"/>
              <a:gd name="connsiteX11" fmla="*/ 2305292 w 12192000"/>
              <a:gd name="connsiteY11" fmla="*/ 4219492 h 4267200"/>
              <a:gd name="connsiteX12" fmla="*/ 2409349 w 12192000"/>
              <a:gd name="connsiteY12" fmla="*/ 4267200 h 4267200"/>
              <a:gd name="connsiteX13" fmla="*/ 2266705 w 12192000"/>
              <a:gd name="connsiteY13" fmla="*/ 4267200 h 4267200"/>
              <a:gd name="connsiteX14" fmla="*/ 2183576 w 12192000"/>
              <a:gd name="connsiteY14" fmla="*/ 4227150 h 4267200"/>
              <a:gd name="connsiteX15" fmla="*/ 2151029 w 12192000"/>
              <a:gd name="connsiteY15" fmla="*/ 4146947 h 4267200"/>
              <a:gd name="connsiteX16" fmla="*/ 2537169 w 12192000"/>
              <a:gd name="connsiteY16" fmla="*/ 4125568 h 4267200"/>
              <a:gd name="connsiteX17" fmla="*/ 9258094 w 12192000"/>
              <a:gd name="connsiteY17" fmla="*/ 3958602 h 4267200"/>
              <a:gd name="connsiteX18" fmla="*/ 8526712 w 12192000"/>
              <a:gd name="connsiteY18" fmla="*/ 4119804 h 4267200"/>
              <a:gd name="connsiteX19" fmla="*/ 9258094 w 12192000"/>
              <a:gd name="connsiteY19" fmla="*/ 3958602 h 4267200"/>
              <a:gd name="connsiteX20" fmla="*/ 9168987 w 12192000"/>
              <a:gd name="connsiteY20" fmla="*/ 3919232 h 4267200"/>
              <a:gd name="connsiteX21" fmla="*/ 8603910 w 12192000"/>
              <a:gd name="connsiteY21" fmla="*/ 4068895 h 4267200"/>
              <a:gd name="connsiteX22" fmla="*/ 9252382 w 12192000"/>
              <a:gd name="connsiteY22" fmla="*/ 3927759 h 4267200"/>
              <a:gd name="connsiteX23" fmla="*/ 9168987 w 12192000"/>
              <a:gd name="connsiteY23" fmla="*/ 3919232 h 4267200"/>
              <a:gd name="connsiteX24" fmla="*/ 1635889 w 12192000"/>
              <a:gd name="connsiteY24" fmla="*/ 3709494 h 4267200"/>
              <a:gd name="connsiteX25" fmla="*/ 1634800 w 12192000"/>
              <a:gd name="connsiteY25" fmla="*/ 3731111 h 4267200"/>
              <a:gd name="connsiteX26" fmla="*/ 1635889 w 12192000"/>
              <a:gd name="connsiteY26" fmla="*/ 3709494 h 4267200"/>
              <a:gd name="connsiteX27" fmla="*/ 3174829 w 12192000"/>
              <a:gd name="connsiteY27" fmla="*/ 3620110 h 4267200"/>
              <a:gd name="connsiteX28" fmla="*/ 3189263 w 12192000"/>
              <a:gd name="connsiteY28" fmla="*/ 3625726 h 4267200"/>
              <a:gd name="connsiteX29" fmla="*/ 3560912 w 12192000"/>
              <a:gd name="connsiteY29" fmla="*/ 4079863 h 4267200"/>
              <a:gd name="connsiteX30" fmla="*/ 3611854 w 12192000"/>
              <a:gd name="connsiteY30" fmla="*/ 4188366 h 4267200"/>
              <a:gd name="connsiteX31" fmla="*/ 3631583 w 12192000"/>
              <a:gd name="connsiteY31" fmla="*/ 4267200 h 4267200"/>
              <a:gd name="connsiteX32" fmla="*/ 3575699 w 12192000"/>
              <a:gd name="connsiteY32" fmla="*/ 4267200 h 4267200"/>
              <a:gd name="connsiteX33" fmla="*/ 3575567 w 12192000"/>
              <a:gd name="connsiteY33" fmla="*/ 4263588 h 4267200"/>
              <a:gd name="connsiteX34" fmla="*/ 3467355 w 12192000"/>
              <a:gd name="connsiteY34" fmla="*/ 3988130 h 4267200"/>
              <a:gd name="connsiteX35" fmla="*/ 3310753 w 12192000"/>
              <a:gd name="connsiteY35" fmla="*/ 3787140 h 4267200"/>
              <a:gd name="connsiteX36" fmla="*/ 3291335 w 12192000"/>
              <a:gd name="connsiteY36" fmla="*/ 3767420 h 4267200"/>
              <a:gd name="connsiteX37" fmla="*/ 3390805 w 12192000"/>
              <a:gd name="connsiteY37" fmla="*/ 3937163 h 4267200"/>
              <a:gd name="connsiteX38" fmla="*/ 3545740 w 12192000"/>
              <a:gd name="connsiteY38" fmla="*/ 4251102 h 4267200"/>
              <a:gd name="connsiteX39" fmla="*/ 3550709 w 12192000"/>
              <a:gd name="connsiteY39" fmla="*/ 4267200 h 4267200"/>
              <a:gd name="connsiteX40" fmla="*/ 3513586 w 12192000"/>
              <a:gd name="connsiteY40" fmla="*/ 4267200 h 4267200"/>
              <a:gd name="connsiteX41" fmla="*/ 3470728 w 12192000"/>
              <a:gd name="connsiteY41" fmla="*/ 4152456 h 4267200"/>
              <a:gd name="connsiteX42" fmla="*/ 3364433 w 12192000"/>
              <a:gd name="connsiteY42" fmla="*/ 3953121 h 4267200"/>
              <a:gd name="connsiteX43" fmla="*/ 3316479 w 12192000"/>
              <a:gd name="connsiteY43" fmla="*/ 3872136 h 4267200"/>
              <a:gd name="connsiteX44" fmla="*/ 3504482 w 12192000"/>
              <a:gd name="connsiteY44" fmla="*/ 4267200 h 4267200"/>
              <a:gd name="connsiteX45" fmla="*/ 3467547 w 12192000"/>
              <a:gd name="connsiteY45" fmla="*/ 4267200 h 4267200"/>
              <a:gd name="connsiteX46" fmla="*/ 3177952 w 12192000"/>
              <a:gd name="connsiteY46" fmla="*/ 3657386 h 4267200"/>
              <a:gd name="connsiteX47" fmla="*/ 3174829 w 12192000"/>
              <a:gd name="connsiteY47" fmla="*/ 3620110 h 4267200"/>
              <a:gd name="connsiteX48" fmla="*/ 11279315 w 12192000"/>
              <a:gd name="connsiteY48" fmla="*/ 3618448 h 4267200"/>
              <a:gd name="connsiteX49" fmla="*/ 11317765 w 12192000"/>
              <a:gd name="connsiteY49" fmla="*/ 3638405 h 4267200"/>
              <a:gd name="connsiteX50" fmla="*/ 11304886 w 12192000"/>
              <a:gd name="connsiteY50" fmla="*/ 4200582 h 4267200"/>
              <a:gd name="connsiteX51" fmla="*/ 11298904 w 12192000"/>
              <a:gd name="connsiteY51" fmla="*/ 4267200 h 4267200"/>
              <a:gd name="connsiteX52" fmla="*/ 11213088 w 12192000"/>
              <a:gd name="connsiteY52" fmla="*/ 4267200 h 4267200"/>
              <a:gd name="connsiteX53" fmla="*/ 11219157 w 12192000"/>
              <a:gd name="connsiteY53" fmla="*/ 4210725 h 4267200"/>
              <a:gd name="connsiteX54" fmla="*/ 11225213 w 12192000"/>
              <a:gd name="connsiteY54" fmla="*/ 3936722 h 4267200"/>
              <a:gd name="connsiteX55" fmla="*/ 11182914 w 12192000"/>
              <a:gd name="connsiteY55" fmla="*/ 4196771 h 4267200"/>
              <a:gd name="connsiteX56" fmla="*/ 11172266 w 12192000"/>
              <a:gd name="connsiteY56" fmla="*/ 4267200 h 4267200"/>
              <a:gd name="connsiteX57" fmla="*/ 11140975 w 12192000"/>
              <a:gd name="connsiteY57" fmla="*/ 4267200 h 4267200"/>
              <a:gd name="connsiteX58" fmla="*/ 11152239 w 12192000"/>
              <a:gd name="connsiteY58" fmla="*/ 4192628 h 4267200"/>
              <a:gd name="connsiteX59" fmla="*/ 11201005 w 12192000"/>
              <a:gd name="connsiteY59" fmla="*/ 3900089 h 4267200"/>
              <a:gd name="connsiteX60" fmla="*/ 11105754 w 12192000"/>
              <a:gd name="connsiteY60" fmla="*/ 4139192 h 4267200"/>
              <a:gd name="connsiteX61" fmla="*/ 11065821 w 12192000"/>
              <a:gd name="connsiteY61" fmla="*/ 4267200 h 4267200"/>
              <a:gd name="connsiteX62" fmla="*/ 10978133 w 12192000"/>
              <a:gd name="connsiteY62" fmla="*/ 4267200 h 4267200"/>
              <a:gd name="connsiteX63" fmla="*/ 11088889 w 12192000"/>
              <a:gd name="connsiteY63" fmla="*/ 3963916 h 4267200"/>
              <a:gd name="connsiteX64" fmla="*/ 11231212 w 12192000"/>
              <a:gd name="connsiteY64" fmla="*/ 3645474 h 4267200"/>
              <a:gd name="connsiteX65" fmla="*/ 11279315 w 12192000"/>
              <a:gd name="connsiteY65" fmla="*/ 3618448 h 4267200"/>
              <a:gd name="connsiteX66" fmla="*/ 10296877 w 12192000"/>
              <a:gd name="connsiteY66" fmla="*/ 3526602 h 4267200"/>
              <a:gd name="connsiteX67" fmla="*/ 10314210 w 12192000"/>
              <a:gd name="connsiteY67" fmla="*/ 3538353 h 4267200"/>
              <a:gd name="connsiteX68" fmla="*/ 10450858 w 12192000"/>
              <a:gd name="connsiteY68" fmla="*/ 3902477 h 4267200"/>
              <a:gd name="connsiteX69" fmla="*/ 10572255 w 12192000"/>
              <a:gd name="connsiteY69" fmla="*/ 4267200 h 4267200"/>
              <a:gd name="connsiteX70" fmla="*/ 10477642 w 12192000"/>
              <a:gd name="connsiteY70" fmla="*/ 4267200 h 4267200"/>
              <a:gd name="connsiteX71" fmla="*/ 10436479 w 12192000"/>
              <a:gd name="connsiteY71" fmla="*/ 4144570 h 4267200"/>
              <a:gd name="connsiteX72" fmla="*/ 10277529 w 12192000"/>
              <a:gd name="connsiteY72" fmla="*/ 3701307 h 4267200"/>
              <a:gd name="connsiteX73" fmla="*/ 10276797 w 12192000"/>
              <a:gd name="connsiteY73" fmla="*/ 3708672 h 4267200"/>
              <a:gd name="connsiteX74" fmla="*/ 10385906 w 12192000"/>
              <a:gd name="connsiteY74" fmla="*/ 4147031 h 4267200"/>
              <a:gd name="connsiteX75" fmla="*/ 10431445 w 12192000"/>
              <a:gd name="connsiteY75" fmla="*/ 4267200 h 4267200"/>
              <a:gd name="connsiteX76" fmla="*/ 10398237 w 12192000"/>
              <a:gd name="connsiteY76" fmla="*/ 4267200 h 4267200"/>
              <a:gd name="connsiteX77" fmla="*/ 10356661 w 12192000"/>
              <a:gd name="connsiteY77" fmla="*/ 4157302 h 4267200"/>
              <a:gd name="connsiteX78" fmla="*/ 10268559 w 12192000"/>
              <a:gd name="connsiteY78" fmla="*/ 3871054 h 4267200"/>
              <a:gd name="connsiteX79" fmla="*/ 10340065 w 12192000"/>
              <a:gd name="connsiteY79" fmla="*/ 4201637 h 4267200"/>
              <a:gd name="connsiteX80" fmla="*/ 10368861 w 12192000"/>
              <a:gd name="connsiteY80" fmla="*/ 4267200 h 4267200"/>
              <a:gd name="connsiteX81" fmla="*/ 10267862 w 12192000"/>
              <a:gd name="connsiteY81" fmla="*/ 4267200 h 4267200"/>
              <a:gd name="connsiteX82" fmla="*/ 10236210 w 12192000"/>
              <a:gd name="connsiteY82" fmla="*/ 4185635 h 4267200"/>
              <a:gd name="connsiteX83" fmla="*/ 10225980 w 12192000"/>
              <a:gd name="connsiteY83" fmla="*/ 3561061 h 4267200"/>
              <a:gd name="connsiteX84" fmla="*/ 10296877 w 12192000"/>
              <a:gd name="connsiteY84" fmla="*/ 3526602 h 4267200"/>
              <a:gd name="connsiteX85" fmla="*/ 3429186 w 12192000"/>
              <a:gd name="connsiteY85" fmla="*/ 3458784 h 4267200"/>
              <a:gd name="connsiteX86" fmla="*/ 3446761 w 12192000"/>
              <a:gd name="connsiteY86" fmla="*/ 3461278 h 4267200"/>
              <a:gd name="connsiteX87" fmla="*/ 4419733 w 12192000"/>
              <a:gd name="connsiteY87" fmla="*/ 3963555 h 4267200"/>
              <a:gd name="connsiteX88" fmla="*/ 4659448 w 12192000"/>
              <a:gd name="connsiteY88" fmla="*/ 4172746 h 4267200"/>
              <a:gd name="connsiteX89" fmla="*/ 4719140 w 12192000"/>
              <a:gd name="connsiteY89" fmla="*/ 4267200 h 4267200"/>
              <a:gd name="connsiteX90" fmla="*/ 4641222 w 12192000"/>
              <a:gd name="connsiteY90" fmla="*/ 4267200 h 4267200"/>
              <a:gd name="connsiteX91" fmla="*/ 4599968 w 12192000"/>
              <a:gd name="connsiteY91" fmla="*/ 4207074 h 4267200"/>
              <a:gd name="connsiteX92" fmla="*/ 4136093 w 12192000"/>
              <a:gd name="connsiteY92" fmla="*/ 3858466 h 4267200"/>
              <a:gd name="connsiteX93" fmla="*/ 3670252 w 12192000"/>
              <a:gd name="connsiteY93" fmla="*/ 3622798 h 4267200"/>
              <a:gd name="connsiteX94" fmla="*/ 3817258 w 12192000"/>
              <a:gd name="connsiteY94" fmla="*/ 3723577 h 4267200"/>
              <a:gd name="connsiteX95" fmla="*/ 4000461 w 12192000"/>
              <a:gd name="connsiteY95" fmla="*/ 3855966 h 4267200"/>
              <a:gd name="connsiteX96" fmla="*/ 4088180 w 12192000"/>
              <a:gd name="connsiteY96" fmla="*/ 3929774 h 4267200"/>
              <a:gd name="connsiteX97" fmla="*/ 4184555 w 12192000"/>
              <a:gd name="connsiteY97" fmla="*/ 4010683 h 4267200"/>
              <a:gd name="connsiteX98" fmla="*/ 4399563 w 12192000"/>
              <a:gd name="connsiteY98" fmla="*/ 4158106 h 4267200"/>
              <a:gd name="connsiteX99" fmla="*/ 4546299 w 12192000"/>
              <a:gd name="connsiteY99" fmla="*/ 4254934 h 4267200"/>
              <a:gd name="connsiteX100" fmla="*/ 4561743 w 12192000"/>
              <a:gd name="connsiteY100" fmla="*/ 4267200 h 4267200"/>
              <a:gd name="connsiteX101" fmla="*/ 4509274 w 12192000"/>
              <a:gd name="connsiteY101" fmla="*/ 4267200 h 4267200"/>
              <a:gd name="connsiteX102" fmla="*/ 4383389 w 12192000"/>
              <a:gd name="connsiteY102" fmla="*/ 4184369 h 4267200"/>
              <a:gd name="connsiteX103" fmla="*/ 4165508 w 12192000"/>
              <a:gd name="connsiteY103" fmla="*/ 4035196 h 4267200"/>
              <a:gd name="connsiteX104" fmla="*/ 4068162 w 12192000"/>
              <a:gd name="connsiteY104" fmla="*/ 3953394 h 4267200"/>
              <a:gd name="connsiteX105" fmla="*/ 3981416 w 12192000"/>
              <a:gd name="connsiteY105" fmla="*/ 3880482 h 4267200"/>
              <a:gd name="connsiteX106" fmla="*/ 3800147 w 12192000"/>
              <a:gd name="connsiteY106" fmla="*/ 3749872 h 4267200"/>
              <a:gd name="connsiteX107" fmla="*/ 3655073 w 12192000"/>
              <a:gd name="connsiteY107" fmla="*/ 3650884 h 4267200"/>
              <a:gd name="connsiteX108" fmla="*/ 3989938 w 12192000"/>
              <a:gd name="connsiteY108" fmla="*/ 3991685 h 4267200"/>
              <a:gd name="connsiteX109" fmla="*/ 4393907 w 12192000"/>
              <a:gd name="connsiteY109" fmla="*/ 4261258 h 4267200"/>
              <a:gd name="connsiteX110" fmla="*/ 4408201 w 12192000"/>
              <a:gd name="connsiteY110" fmla="*/ 4267200 h 4267200"/>
              <a:gd name="connsiteX111" fmla="*/ 4250346 w 12192000"/>
              <a:gd name="connsiteY111" fmla="*/ 4267200 h 4267200"/>
              <a:gd name="connsiteX112" fmla="*/ 4245269 w 12192000"/>
              <a:gd name="connsiteY112" fmla="*/ 4265040 h 4267200"/>
              <a:gd name="connsiteX113" fmla="*/ 4036318 w 12192000"/>
              <a:gd name="connsiteY113" fmla="*/ 4147013 h 4267200"/>
              <a:gd name="connsiteX114" fmla="*/ 3432098 w 12192000"/>
              <a:gd name="connsiteY114" fmla="*/ 3537312 h 4267200"/>
              <a:gd name="connsiteX115" fmla="*/ 3429186 w 12192000"/>
              <a:gd name="connsiteY115" fmla="*/ 3458784 h 4267200"/>
              <a:gd name="connsiteX116" fmla="*/ 9334796 w 12192000"/>
              <a:gd name="connsiteY116" fmla="*/ 3456584 h 4267200"/>
              <a:gd name="connsiteX117" fmla="*/ 9651570 w 12192000"/>
              <a:gd name="connsiteY117" fmla="*/ 3826505 h 4267200"/>
              <a:gd name="connsiteX118" fmla="*/ 9334796 w 12192000"/>
              <a:gd name="connsiteY118" fmla="*/ 3456584 h 4267200"/>
              <a:gd name="connsiteX119" fmla="*/ 4440129 w 12192000"/>
              <a:gd name="connsiteY119" fmla="*/ 3448571 h 4267200"/>
              <a:gd name="connsiteX120" fmla="*/ 4856525 w 12192000"/>
              <a:gd name="connsiteY120" fmla="*/ 3915351 h 4267200"/>
              <a:gd name="connsiteX121" fmla="*/ 5059055 w 12192000"/>
              <a:gd name="connsiteY121" fmla="*/ 4108918 h 4267200"/>
              <a:gd name="connsiteX122" fmla="*/ 5290070 w 12192000"/>
              <a:gd name="connsiteY122" fmla="*/ 4263619 h 4267200"/>
              <a:gd name="connsiteX123" fmla="*/ 4834991 w 12192000"/>
              <a:gd name="connsiteY123" fmla="*/ 3830985 h 4267200"/>
              <a:gd name="connsiteX124" fmla="*/ 4440129 w 12192000"/>
              <a:gd name="connsiteY124" fmla="*/ 3448571 h 4267200"/>
              <a:gd name="connsiteX125" fmla="*/ 5425834 w 12192000"/>
              <a:gd name="connsiteY125" fmla="*/ 3162785 h 4267200"/>
              <a:gd name="connsiteX126" fmla="*/ 5401644 w 12192000"/>
              <a:gd name="connsiteY126" fmla="*/ 3617847 h 4267200"/>
              <a:gd name="connsiteX127" fmla="*/ 5467256 w 12192000"/>
              <a:gd name="connsiteY127" fmla="*/ 4175494 h 4267200"/>
              <a:gd name="connsiteX128" fmla="*/ 5448069 w 12192000"/>
              <a:gd name="connsiteY128" fmla="*/ 3567554 h 4267200"/>
              <a:gd name="connsiteX129" fmla="*/ 1318687 w 12192000"/>
              <a:gd name="connsiteY129" fmla="*/ 3113840 h 4267200"/>
              <a:gd name="connsiteX130" fmla="*/ 1066793 w 12192000"/>
              <a:gd name="connsiteY130" fmla="*/ 3212171 h 4267200"/>
              <a:gd name="connsiteX131" fmla="*/ 993319 w 12192000"/>
              <a:gd name="connsiteY131" fmla="*/ 3247648 h 4267200"/>
              <a:gd name="connsiteX132" fmla="*/ 853081 w 12192000"/>
              <a:gd name="connsiteY132" fmla="*/ 3312410 h 4267200"/>
              <a:gd name="connsiteX133" fmla="*/ 805957 w 12192000"/>
              <a:gd name="connsiteY133" fmla="*/ 3330443 h 4267200"/>
              <a:gd name="connsiteX134" fmla="*/ 1318687 w 12192000"/>
              <a:gd name="connsiteY134" fmla="*/ 3113840 h 4267200"/>
              <a:gd name="connsiteX135" fmla="*/ 5453702 w 12192000"/>
              <a:gd name="connsiteY135" fmla="*/ 3090882 h 4267200"/>
              <a:gd name="connsiteX136" fmla="*/ 5480135 w 12192000"/>
              <a:gd name="connsiteY136" fmla="*/ 3565802 h 4267200"/>
              <a:gd name="connsiteX137" fmla="*/ 5499023 w 12192000"/>
              <a:gd name="connsiteY137" fmla="*/ 4166310 h 4267200"/>
              <a:gd name="connsiteX138" fmla="*/ 5547022 w 12192000"/>
              <a:gd name="connsiteY138" fmla="*/ 3607838 h 4267200"/>
              <a:gd name="connsiteX139" fmla="*/ 5515964 w 12192000"/>
              <a:gd name="connsiteY139" fmla="*/ 3378541 h 4267200"/>
              <a:gd name="connsiteX140" fmla="*/ 5453702 w 12192000"/>
              <a:gd name="connsiteY140" fmla="*/ 3090882 h 4267200"/>
              <a:gd name="connsiteX141" fmla="*/ 9790480 w 12192000"/>
              <a:gd name="connsiteY141" fmla="*/ 3078533 h 4267200"/>
              <a:gd name="connsiteX142" fmla="*/ 9763295 w 12192000"/>
              <a:gd name="connsiteY142" fmla="*/ 3245370 h 4267200"/>
              <a:gd name="connsiteX143" fmla="*/ 9736458 w 12192000"/>
              <a:gd name="connsiteY143" fmla="*/ 3758413 h 4267200"/>
              <a:gd name="connsiteX144" fmla="*/ 9763499 w 12192000"/>
              <a:gd name="connsiteY144" fmla="*/ 3528057 h 4267200"/>
              <a:gd name="connsiteX145" fmla="*/ 9793906 w 12192000"/>
              <a:gd name="connsiteY145" fmla="*/ 3231157 h 4267200"/>
              <a:gd name="connsiteX146" fmla="*/ 9791874 w 12192000"/>
              <a:gd name="connsiteY146" fmla="*/ 3142788 h 4267200"/>
              <a:gd name="connsiteX147" fmla="*/ 9790480 w 12192000"/>
              <a:gd name="connsiteY147" fmla="*/ 3078533 h 4267200"/>
              <a:gd name="connsiteX148" fmla="*/ 1238695 w 12192000"/>
              <a:gd name="connsiteY148" fmla="*/ 3076820 h 4267200"/>
              <a:gd name="connsiteX149" fmla="*/ 716371 w 12192000"/>
              <a:gd name="connsiteY149" fmla="*/ 3293249 h 4267200"/>
              <a:gd name="connsiteX150" fmla="*/ 579522 w 12192000"/>
              <a:gd name="connsiteY150" fmla="*/ 3371759 h 4267200"/>
              <a:gd name="connsiteX151" fmla="*/ 600288 w 12192000"/>
              <a:gd name="connsiteY151" fmla="*/ 3365555 h 4267200"/>
              <a:gd name="connsiteX152" fmla="*/ 840692 w 12192000"/>
              <a:gd name="connsiteY152" fmla="*/ 3284921 h 4267200"/>
              <a:gd name="connsiteX153" fmla="*/ 979248 w 12192000"/>
              <a:gd name="connsiteY153" fmla="*/ 3221003 h 4267200"/>
              <a:gd name="connsiteX154" fmla="*/ 1053282 w 12192000"/>
              <a:gd name="connsiteY154" fmla="*/ 3185247 h 4267200"/>
              <a:gd name="connsiteX155" fmla="*/ 1320603 w 12192000"/>
              <a:gd name="connsiteY155" fmla="*/ 3081281 h 4267200"/>
              <a:gd name="connsiteX156" fmla="*/ 1238695 w 12192000"/>
              <a:gd name="connsiteY156" fmla="*/ 3076820 h 4267200"/>
              <a:gd name="connsiteX157" fmla="*/ 5425627 w 12192000"/>
              <a:gd name="connsiteY157" fmla="*/ 2954192 h 4267200"/>
              <a:gd name="connsiteX158" fmla="*/ 5470770 w 12192000"/>
              <a:gd name="connsiteY158" fmla="*/ 3005435 h 4267200"/>
              <a:gd name="connsiteX159" fmla="*/ 5567647 w 12192000"/>
              <a:gd name="connsiteY159" fmla="*/ 4190286 h 4267200"/>
              <a:gd name="connsiteX160" fmla="*/ 5545854 w 12192000"/>
              <a:gd name="connsiteY160" fmla="*/ 4267200 h 4267200"/>
              <a:gd name="connsiteX161" fmla="*/ 5391871 w 12192000"/>
              <a:gd name="connsiteY161" fmla="*/ 4267200 h 4267200"/>
              <a:gd name="connsiteX162" fmla="*/ 5318171 w 12192000"/>
              <a:gd name="connsiteY162" fmla="*/ 4175818 h 4267200"/>
              <a:gd name="connsiteX163" fmla="*/ 4943646 w 12192000"/>
              <a:gd name="connsiteY163" fmla="*/ 3822916 h 4267200"/>
              <a:gd name="connsiteX164" fmla="*/ 4594837 w 12192000"/>
              <a:gd name="connsiteY164" fmla="*/ 3532274 h 4267200"/>
              <a:gd name="connsiteX165" fmla="*/ 4441737 w 12192000"/>
              <a:gd name="connsiteY165" fmla="*/ 3399734 h 4267200"/>
              <a:gd name="connsiteX166" fmla="*/ 4431236 w 12192000"/>
              <a:gd name="connsiteY166" fmla="*/ 3400954 h 4267200"/>
              <a:gd name="connsiteX167" fmla="*/ 4557150 w 12192000"/>
              <a:gd name="connsiteY167" fmla="*/ 3510023 h 4267200"/>
              <a:gd name="connsiteX168" fmla="*/ 4856936 w 12192000"/>
              <a:gd name="connsiteY168" fmla="*/ 3809146 h 4267200"/>
              <a:gd name="connsiteX169" fmla="*/ 5111996 w 12192000"/>
              <a:gd name="connsiteY169" fmla="*/ 4065759 h 4267200"/>
              <a:gd name="connsiteX170" fmla="*/ 5246890 w 12192000"/>
              <a:gd name="connsiteY170" fmla="*/ 4187633 h 4267200"/>
              <a:gd name="connsiteX171" fmla="*/ 5347266 w 12192000"/>
              <a:gd name="connsiteY171" fmla="*/ 4267200 h 4267200"/>
              <a:gd name="connsiteX172" fmla="*/ 5164092 w 12192000"/>
              <a:gd name="connsiteY172" fmla="*/ 4267200 h 4267200"/>
              <a:gd name="connsiteX173" fmla="*/ 5108945 w 12192000"/>
              <a:gd name="connsiteY173" fmla="*/ 4232176 h 4267200"/>
              <a:gd name="connsiteX174" fmla="*/ 4294126 w 12192000"/>
              <a:gd name="connsiteY174" fmla="*/ 3303048 h 4267200"/>
              <a:gd name="connsiteX175" fmla="*/ 4305321 w 12192000"/>
              <a:gd name="connsiteY175" fmla="*/ 3256953 h 4267200"/>
              <a:gd name="connsiteX176" fmla="*/ 4949299 w 12192000"/>
              <a:gd name="connsiteY176" fmla="*/ 3766336 h 4267200"/>
              <a:gd name="connsiteX177" fmla="*/ 5291452 w 12192000"/>
              <a:gd name="connsiteY177" fmla="*/ 4076801 h 4267200"/>
              <a:gd name="connsiteX178" fmla="*/ 5434998 w 12192000"/>
              <a:gd name="connsiteY178" fmla="*/ 4254100 h 4267200"/>
              <a:gd name="connsiteX179" fmla="*/ 5351015 w 12192000"/>
              <a:gd name="connsiteY179" fmla="*/ 3760989 h 4267200"/>
              <a:gd name="connsiteX180" fmla="*/ 5413780 w 12192000"/>
              <a:gd name="connsiteY180" fmla="*/ 2966265 h 4267200"/>
              <a:gd name="connsiteX181" fmla="*/ 5425627 w 12192000"/>
              <a:gd name="connsiteY181" fmla="*/ 2954192 h 4267200"/>
              <a:gd name="connsiteX182" fmla="*/ 8380397 w 12192000"/>
              <a:gd name="connsiteY182" fmla="*/ 2896659 h 4267200"/>
              <a:gd name="connsiteX183" fmla="*/ 8634801 w 12192000"/>
              <a:gd name="connsiteY183" fmla="*/ 3304169 h 4267200"/>
              <a:gd name="connsiteX184" fmla="*/ 8971448 w 12192000"/>
              <a:gd name="connsiteY184" fmla="*/ 3675946 h 4267200"/>
              <a:gd name="connsiteX185" fmla="*/ 8820691 w 12192000"/>
              <a:gd name="connsiteY185" fmla="*/ 3486482 h 4267200"/>
              <a:gd name="connsiteX186" fmla="*/ 8807612 w 12192000"/>
              <a:gd name="connsiteY186" fmla="*/ 3467256 h 4267200"/>
              <a:gd name="connsiteX187" fmla="*/ 8556796 w 12192000"/>
              <a:gd name="connsiteY187" fmla="*/ 3116474 h 4267200"/>
              <a:gd name="connsiteX188" fmla="*/ 8427018 w 12192000"/>
              <a:gd name="connsiteY188" fmla="*/ 2948853 h 4267200"/>
              <a:gd name="connsiteX189" fmla="*/ 8380397 w 12192000"/>
              <a:gd name="connsiteY189" fmla="*/ 2896659 h 4267200"/>
              <a:gd name="connsiteX190" fmla="*/ 9831020 w 12192000"/>
              <a:gd name="connsiteY190" fmla="*/ 2871730 h 4267200"/>
              <a:gd name="connsiteX191" fmla="*/ 9827707 w 12192000"/>
              <a:gd name="connsiteY191" fmla="*/ 2915231 h 4267200"/>
              <a:gd name="connsiteX192" fmla="*/ 9820699 w 12192000"/>
              <a:gd name="connsiteY192" fmla="*/ 3051540 h 4267200"/>
              <a:gd name="connsiteX193" fmla="*/ 9822525 w 12192000"/>
              <a:gd name="connsiteY193" fmla="*/ 3140814 h 4267200"/>
              <a:gd name="connsiteX194" fmla="*/ 9824704 w 12192000"/>
              <a:gd name="connsiteY194" fmla="*/ 3230628 h 4267200"/>
              <a:gd name="connsiteX195" fmla="*/ 9793821 w 12192000"/>
              <a:gd name="connsiteY195" fmla="*/ 3531652 h 4267200"/>
              <a:gd name="connsiteX196" fmla="*/ 9767436 w 12192000"/>
              <a:gd name="connsiteY196" fmla="*/ 3750864 h 4267200"/>
              <a:gd name="connsiteX197" fmla="*/ 9814477 w 12192000"/>
              <a:gd name="connsiteY197" fmla="*/ 3662531 h 4267200"/>
              <a:gd name="connsiteX198" fmla="*/ 9831020 w 12192000"/>
              <a:gd name="connsiteY198" fmla="*/ 2871730 h 4267200"/>
              <a:gd name="connsiteX199" fmla="*/ 8380521 w 12192000"/>
              <a:gd name="connsiteY199" fmla="*/ 2850596 h 4267200"/>
              <a:gd name="connsiteX200" fmla="*/ 8451446 w 12192000"/>
              <a:gd name="connsiteY200" fmla="*/ 2928627 h 4267200"/>
              <a:gd name="connsiteX201" fmla="*/ 8582269 w 12192000"/>
              <a:gd name="connsiteY201" fmla="*/ 3097880 h 4267200"/>
              <a:gd name="connsiteX202" fmla="*/ 8833783 w 12192000"/>
              <a:gd name="connsiteY202" fmla="*/ 3449753 h 4267200"/>
              <a:gd name="connsiteX203" fmla="*/ 8846863 w 12192000"/>
              <a:gd name="connsiteY203" fmla="*/ 3468981 h 4267200"/>
              <a:gd name="connsiteX204" fmla="*/ 8960046 w 12192000"/>
              <a:gd name="connsiteY204" fmla="*/ 3620389 h 4267200"/>
              <a:gd name="connsiteX205" fmla="*/ 8380521 w 12192000"/>
              <a:gd name="connsiteY205" fmla="*/ 2850596 h 4267200"/>
              <a:gd name="connsiteX206" fmla="*/ 9854151 w 12192000"/>
              <a:gd name="connsiteY206" fmla="*/ 2642862 h 4267200"/>
              <a:gd name="connsiteX207" fmla="*/ 9871341 w 12192000"/>
              <a:gd name="connsiteY207" fmla="*/ 2659697 h 4267200"/>
              <a:gd name="connsiteX208" fmla="*/ 9966678 w 12192000"/>
              <a:gd name="connsiteY208" fmla="*/ 3423399 h 4267200"/>
              <a:gd name="connsiteX209" fmla="*/ 9880832 w 12192000"/>
              <a:gd name="connsiteY209" fmla="*/ 3700562 h 4267200"/>
              <a:gd name="connsiteX210" fmla="*/ 9896024 w 12192000"/>
              <a:gd name="connsiteY210" fmla="*/ 4178295 h 4267200"/>
              <a:gd name="connsiteX211" fmla="*/ 10028060 w 12192000"/>
              <a:gd name="connsiteY211" fmla="*/ 4267200 h 4267200"/>
              <a:gd name="connsiteX212" fmla="*/ 9651813 w 12192000"/>
              <a:gd name="connsiteY212" fmla="*/ 4267200 h 4267200"/>
              <a:gd name="connsiteX213" fmla="*/ 9814527 w 12192000"/>
              <a:gd name="connsiteY213" fmla="*/ 4248048 h 4267200"/>
              <a:gd name="connsiteX214" fmla="*/ 9615182 w 12192000"/>
              <a:gd name="connsiteY214" fmla="*/ 4220499 h 4267200"/>
              <a:gd name="connsiteX215" fmla="*/ 9465210 w 12192000"/>
              <a:gd name="connsiteY215" fmla="*/ 4242240 h 4267200"/>
              <a:gd name="connsiteX216" fmla="*/ 9387108 w 12192000"/>
              <a:gd name="connsiteY216" fmla="*/ 4267200 h 4267200"/>
              <a:gd name="connsiteX217" fmla="*/ 9268441 w 12192000"/>
              <a:gd name="connsiteY217" fmla="*/ 4267200 h 4267200"/>
              <a:gd name="connsiteX218" fmla="*/ 9307676 w 12192000"/>
              <a:gd name="connsiteY218" fmla="*/ 4251276 h 4267200"/>
              <a:gd name="connsiteX219" fmla="*/ 9761570 w 12192000"/>
              <a:gd name="connsiteY219" fmla="*/ 4182283 h 4267200"/>
              <a:gd name="connsiteX220" fmla="*/ 9368237 w 12192000"/>
              <a:gd name="connsiteY220" fmla="*/ 3949470 h 4267200"/>
              <a:gd name="connsiteX221" fmla="*/ 9354614 w 12192000"/>
              <a:gd name="connsiteY221" fmla="*/ 3951288 h 4267200"/>
              <a:gd name="connsiteX222" fmla="*/ 8364351 w 12192000"/>
              <a:gd name="connsiteY222" fmla="*/ 4159267 h 4267200"/>
              <a:gd name="connsiteX223" fmla="*/ 8386567 w 12192000"/>
              <a:gd name="connsiteY223" fmla="*/ 4119760 h 4267200"/>
              <a:gd name="connsiteX224" fmla="*/ 9231713 w 12192000"/>
              <a:gd name="connsiteY224" fmla="*/ 3873539 h 4267200"/>
              <a:gd name="connsiteX225" fmla="*/ 9023301 w 12192000"/>
              <a:gd name="connsiteY225" fmla="*/ 3763109 h 4267200"/>
              <a:gd name="connsiteX226" fmla="*/ 9010556 w 12192000"/>
              <a:gd name="connsiteY226" fmla="*/ 3758998 h 4267200"/>
              <a:gd name="connsiteX227" fmla="*/ 8604324 w 12192000"/>
              <a:gd name="connsiteY227" fmla="*/ 3417171 h 4267200"/>
              <a:gd name="connsiteX228" fmla="*/ 8218577 w 12192000"/>
              <a:gd name="connsiteY228" fmla="*/ 2770227 h 4267200"/>
              <a:gd name="connsiteX229" fmla="*/ 8222774 w 12192000"/>
              <a:gd name="connsiteY229" fmla="*/ 2749954 h 4267200"/>
              <a:gd name="connsiteX230" fmla="*/ 8297623 w 12192000"/>
              <a:gd name="connsiteY230" fmla="*/ 2731935 h 4267200"/>
              <a:gd name="connsiteX231" fmla="*/ 9090618 w 12192000"/>
              <a:gd name="connsiteY231" fmla="*/ 3716225 h 4267200"/>
              <a:gd name="connsiteX232" fmla="*/ 9762441 w 12192000"/>
              <a:gd name="connsiteY232" fmla="*/ 4093587 h 4267200"/>
              <a:gd name="connsiteX233" fmla="*/ 9717826 w 12192000"/>
              <a:gd name="connsiteY233" fmla="*/ 3916719 h 4267200"/>
              <a:gd name="connsiteX234" fmla="*/ 9713123 w 12192000"/>
              <a:gd name="connsiteY234" fmla="*/ 3916663 h 4267200"/>
              <a:gd name="connsiteX235" fmla="*/ 9175594 w 12192000"/>
              <a:gd name="connsiteY235" fmla="*/ 3326950 h 4267200"/>
              <a:gd name="connsiteX236" fmla="*/ 9253941 w 12192000"/>
              <a:gd name="connsiteY236" fmla="*/ 3287566 h 4267200"/>
              <a:gd name="connsiteX237" fmla="*/ 9625671 w 12192000"/>
              <a:gd name="connsiteY237" fmla="*/ 3639960 h 4267200"/>
              <a:gd name="connsiteX238" fmla="*/ 9656881 w 12192000"/>
              <a:gd name="connsiteY238" fmla="*/ 3333361 h 4267200"/>
              <a:gd name="connsiteX239" fmla="*/ 9782066 w 12192000"/>
              <a:gd name="connsiteY239" fmla="*/ 2680771 h 4267200"/>
              <a:gd name="connsiteX240" fmla="*/ 9854151 w 12192000"/>
              <a:gd name="connsiteY240" fmla="*/ 2642862 h 4267200"/>
              <a:gd name="connsiteX241" fmla="*/ 11114299 w 12192000"/>
              <a:gd name="connsiteY241" fmla="*/ 2390555 h 4267200"/>
              <a:gd name="connsiteX242" fmla="*/ 11113373 w 12192000"/>
              <a:gd name="connsiteY242" fmla="*/ 2392739 h 4267200"/>
              <a:gd name="connsiteX243" fmla="*/ 11117197 w 12192000"/>
              <a:gd name="connsiteY243" fmla="*/ 2394358 h 4267200"/>
              <a:gd name="connsiteX244" fmla="*/ 11114299 w 12192000"/>
              <a:gd name="connsiteY244" fmla="*/ 2390555 h 4267200"/>
              <a:gd name="connsiteX245" fmla="*/ 10506276 w 12192000"/>
              <a:gd name="connsiteY245" fmla="*/ 2118977 h 4267200"/>
              <a:gd name="connsiteX246" fmla="*/ 10431542 w 12192000"/>
              <a:gd name="connsiteY246" fmla="*/ 2525128 h 4267200"/>
              <a:gd name="connsiteX247" fmla="*/ 10391375 w 12192000"/>
              <a:gd name="connsiteY247" fmla="*/ 2667145 h 4267200"/>
              <a:gd name="connsiteX248" fmla="*/ 10355047 w 12192000"/>
              <a:gd name="connsiteY248" fmla="*/ 2832031 h 4267200"/>
              <a:gd name="connsiteX249" fmla="*/ 10336080 w 12192000"/>
              <a:gd name="connsiteY249" fmla="*/ 2927011 h 4267200"/>
              <a:gd name="connsiteX250" fmla="*/ 10389394 w 12192000"/>
              <a:gd name="connsiteY250" fmla="*/ 2782834 h 4267200"/>
              <a:gd name="connsiteX251" fmla="*/ 10506276 w 12192000"/>
              <a:gd name="connsiteY251" fmla="*/ 2118977 h 4267200"/>
              <a:gd name="connsiteX252" fmla="*/ 11538179 w 12192000"/>
              <a:gd name="connsiteY252" fmla="*/ 2090376 h 4267200"/>
              <a:gd name="connsiteX253" fmla="*/ 11577479 w 12192000"/>
              <a:gd name="connsiteY253" fmla="*/ 2228695 h 4267200"/>
              <a:gd name="connsiteX254" fmla="*/ 11586754 w 12192000"/>
              <a:gd name="connsiteY254" fmla="*/ 2266098 h 4267200"/>
              <a:gd name="connsiteX255" fmla="*/ 11609011 w 12192000"/>
              <a:gd name="connsiteY255" fmla="*/ 2353427 h 4267200"/>
              <a:gd name="connsiteX256" fmla="*/ 11761579 w 12192000"/>
              <a:gd name="connsiteY256" fmla="*/ 2703223 h 4267200"/>
              <a:gd name="connsiteX257" fmla="*/ 11877711 w 12192000"/>
              <a:gd name="connsiteY257" fmla="*/ 2947465 h 4267200"/>
              <a:gd name="connsiteX258" fmla="*/ 11538179 w 12192000"/>
              <a:gd name="connsiteY258" fmla="*/ 2090376 h 4267200"/>
              <a:gd name="connsiteX259" fmla="*/ 6604735 w 12192000"/>
              <a:gd name="connsiteY259" fmla="*/ 2041381 h 4267200"/>
              <a:gd name="connsiteX260" fmla="*/ 7204487 w 12192000"/>
              <a:gd name="connsiteY260" fmla="*/ 2742112 h 4267200"/>
              <a:gd name="connsiteX261" fmla="*/ 7131592 w 12192000"/>
              <a:gd name="connsiteY261" fmla="*/ 2672096 h 4267200"/>
              <a:gd name="connsiteX262" fmla="*/ 6996344 w 12192000"/>
              <a:gd name="connsiteY262" fmla="*/ 2518310 h 4267200"/>
              <a:gd name="connsiteX263" fmla="*/ 6735495 w 12192000"/>
              <a:gd name="connsiteY263" fmla="*/ 2196890 h 4267200"/>
              <a:gd name="connsiteX264" fmla="*/ 6721901 w 12192000"/>
              <a:gd name="connsiteY264" fmla="*/ 2179274 h 4267200"/>
              <a:gd name="connsiteX265" fmla="*/ 6604735 w 12192000"/>
              <a:gd name="connsiteY265" fmla="*/ 2041381 h 4267200"/>
              <a:gd name="connsiteX266" fmla="*/ 11488421 w 12192000"/>
              <a:gd name="connsiteY266" fmla="*/ 2034549 h 4267200"/>
              <a:gd name="connsiteX267" fmla="*/ 11840356 w 12192000"/>
              <a:gd name="connsiteY267" fmla="*/ 2932293 h 4267200"/>
              <a:gd name="connsiteX268" fmla="*/ 11736331 w 12192000"/>
              <a:gd name="connsiteY268" fmla="*/ 2715710 h 4267200"/>
              <a:gd name="connsiteX269" fmla="*/ 11581560 w 12192000"/>
              <a:gd name="connsiteY269" fmla="*/ 2360474 h 4267200"/>
              <a:gd name="connsiteX270" fmla="*/ 11558442 w 12192000"/>
              <a:gd name="connsiteY270" fmla="*/ 2272139 h 4267200"/>
              <a:gd name="connsiteX271" fmla="*/ 11549169 w 12192000"/>
              <a:gd name="connsiteY271" fmla="*/ 2234734 h 4267200"/>
              <a:gd name="connsiteX272" fmla="*/ 11488421 w 12192000"/>
              <a:gd name="connsiteY272" fmla="*/ 2034549 h 4267200"/>
              <a:gd name="connsiteX273" fmla="*/ 10468916 w 12192000"/>
              <a:gd name="connsiteY273" fmla="*/ 2032338 h 4267200"/>
              <a:gd name="connsiteX274" fmla="*/ 10421480 w 12192000"/>
              <a:gd name="connsiteY274" fmla="*/ 2185446 h 4267200"/>
              <a:gd name="connsiteX275" fmla="*/ 10351264 w 12192000"/>
              <a:gd name="connsiteY275" fmla="*/ 2591574 h 4267200"/>
              <a:gd name="connsiteX276" fmla="*/ 10294485 w 12192000"/>
              <a:gd name="connsiteY276" fmla="*/ 2991809 h 4267200"/>
              <a:gd name="connsiteX277" fmla="*/ 10327850 w 12192000"/>
              <a:gd name="connsiteY277" fmla="*/ 2826310 h 4267200"/>
              <a:gd name="connsiteX278" fmla="*/ 10364099 w 12192000"/>
              <a:gd name="connsiteY278" fmla="*/ 2660098 h 4267200"/>
              <a:gd name="connsiteX279" fmla="*/ 10404725 w 12192000"/>
              <a:gd name="connsiteY279" fmla="*/ 2516991 h 4267200"/>
              <a:gd name="connsiteX280" fmla="*/ 10478071 w 12192000"/>
              <a:gd name="connsiteY280" fmla="*/ 2114122 h 4267200"/>
              <a:gd name="connsiteX281" fmla="*/ 10468916 w 12192000"/>
              <a:gd name="connsiteY281" fmla="*/ 2032338 h 4267200"/>
              <a:gd name="connsiteX282" fmla="*/ 10573132 w 12192000"/>
              <a:gd name="connsiteY282" fmla="*/ 1991479 h 4267200"/>
              <a:gd name="connsiteX283" fmla="*/ 11066880 w 12192000"/>
              <a:gd name="connsiteY283" fmla="*/ 2371770 h 4267200"/>
              <a:gd name="connsiteX284" fmla="*/ 10573132 w 12192000"/>
              <a:gd name="connsiteY284" fmla="*/ 1991479 h 4267200"/>
              <a:gd name="connsiteX285" fmla="*/ 6591670 w 12192000"/>
              <a:gd name="connsiteY285" fmla="*/ 1988277 h 4267200"/>
              <a:gd name="connsiteX286" fmla="*/ 6747349 w 12192000"/>
              <a:gd name="connsiteY286" fmla="*/ 2160069 h 4267200"/>
              <a:gd name="connsiteX287" fmla="*/ 6760943 w 12192000"/>
              <a:gd name="connsiteY287" fmla="*/ 2177686 h 4267200"/>
              <a:gd name="connsiteX288" fmla="*/ 7021065 w 12192000"/>
              <a:gd name="connsiteY288" fmla="*/ 2498102 h 4267200"/>
              <a:gd name="connsiteX289" fmla="*/ 7155223 w 12192000"/>
              <a:gd name="connsiteY289" fmla="*/ 2650386 h 4267200"/>
              <a:gd name="connsiteX290" fmla="*/ 7203167 w 12192000"/>
              <a:gd name="connsiteY290" fmla="*/ 2697288 h 4267200"/>
              <a:gd name="connsiteX291" fmla="*/ 6937703 w 12192000"/>
              <a:gd name="connsiteY291" fmla="*/ 2321981 h 4267200"/>
              <a:gd name="connsiteX292" fmla="*/ 6591670 w 12192000"/>
              <a:gd name="connsiteY292" fmla="*/ 1988277 h 4267200"/>
              <a:gd name="connsiteX293" fmla="*/ 5798671 w 12192000"/>
              <a:gd name="connsiteY293" fmla="*/ 1981601 h 4267200"/>
              <a:gd name="connsiteX294" fmla="*/ 5754709 w 12192000"/>
              <a:gd name="connsiteY294" fmla="*/ 2071454 h 4267200"/>
              <a:gd name="connsiteX295" fmla="*/ 5763044 w 12192000"/>
              <a:gd name="connsiteY295" fmla="*/ 2842206 h 4267200"/>
              <a:gd name="connsiteX296" fmla="*/ 5764974 w 12192000"/>
              <a:gd name="connsiteY296" fmla="*/ 2799609 h 4267200"/>
              <a:gd name="connsiteX297" fmla="*/ 5767665 w 12192000"/>
              <a:gd name="connsiteY297" fmla="*/ 2666409 h 4267200"/>
              <a:gd name="connsiteX298" fmla="*/ 5763055 w 12192000"/>
              <a:gd name="connsiteY298" fmla="*/ 2579705 h 4267200"/>
              <a:gd name="connsiteX299" fmla="*/ 5758079 w 12192000"/>
              <a:gd name="connsiteY299" fmla="*/ 2492508 h 4267200"/>
              <a:gd name="connsiteX300" fmla="*/ 5779325 w 12192000"/>
              <a:gd name="connsiteY300" fmla="*/ 2197069 h 4267200"/>
              <a:gd name="connsiteX301" fmla="*/ 5798671 w 12192000"/>
              <a:gd name="connsiteY301" fmla="*/ 1981601 h 4267200"/>
              <a:gd name="connsiteX302" fmla="*/ 5829202 w 12192000"/>
              <a:gd name="connsiteY302" fmla="*/ 1971679 h 4267200"/>
              <a:gd name="connsiteX303" fmla="*/ 5809558 w 12192000"/>
              <a:gd name="connsiteY303" fmla="*/ 2198043 h 4267200"/>
              <a:gd name="connsiteX304" fmla="*/ 5788653 w 12192000"/>
              <a:gd name="connsiteY304" fmla="*/ 2489430 h 4267200"/>
              <a:gd name="connsiteX305" fmla="*/ 5793439 w 12192000"/>
              <a:gd name="connsiteY305" fmla="*/ 2575235 h 4267200"/>
              <a:gd name="connsiteX306" fmla="*/ 5796837 w 12192000"/>
              <a:gd name="connsiteY306" fmla="*/ 2637633 h 4267200"/>
              <a:gd name="connsiteX307" fmla="*/ 5818614 w 12192000"/>
              <a:gd name="connsiteY307" fmla="*/ 2473055 h 4267200"/>
              <a:gd name="connsiteX308" fmla="*/ 5829202 w 12192000"/>
              <a:gd name="connsiteY308" fmla="*/ 1971679 h 4267200"/>
              <a:gd name="connsiteX309" fmla="*/ 10578769 w 12192000"/>
              <a:gd name="connsiteY309" fmla="*/ 1962963 h 4267200"/>
              <a:gd name="connsiteX310" fmla="*/ 11073823 w 12192000"/>
              <a:gd name="connsiteY310" fmla="*/ 2338658 h 4267200"/>
              <a:gd name="connsiteX311" fmla="*/ 10578769 w 12192000"/>
              <a:gd name="connsiteY311" fmla="*/ 1962963 h 4267200"/>
              <a:gd name="connsiteX312" fmla="*/ 5911389 w 12192000"/>
              <a:gd name="connsiteY312" fmla="*/ 1898371 h 4267200"/>
              <a:gd name="connsiteX313" fmla="*/ 6237627 w 12192000"/>
              <a:gd name="connsiteY313" fmla="*/ 2231921 h 4267200"/>
              <a:gd name="connsiteX314" fmla="*/ 5911389 w 12192000"/>
              <a:gd name="connsiteY314" fmla="*/ 1898371 h 4267200"/>
              <a:gd name="connsiteX315" fmla="*/ 6944437 w 12192000"/>
              <a:gd name="connsiteY315" fmla="*/ 1575402 h 4267200"/>
              <a:gd name="connsiteX316" fmla="*/ 6304730 w 12192000"/>
              <a:gd name="connsiteY316" fmla="*/ 1766654 h 4267200"/>
              <a:gd name="connsiteX317" fmla="*/ 6944437 w 12192000"/>
              <a:gd name="connsiteY317" fmla="*/ 1575402 h 4267200"/>
              <a:gd name="connsiteX318" fmla="*/ 7019523 w 12192000"/>
              <a:gd name="connsiteY318" fmla="*/ 1519450 h 4267200"/>
              <a:gd name="connsiteX319" fmla="*/ 6298091 w 12192000"/>
              <a:gd name="connsiteY319" fmla="*/ 1737122 h 4267200"/>
              <a:gd name="connsiteX320" fmla="*/ 7019523 w 12192000"/>
              <a:gd name="connsiteY320" fmla="*/ 1519450 h 4267200"/>
              <a:gd name="connsiteX321" fmla="*/ 2399523 w 12192000"/>
              <a:gd name="connsiteY321" fmla="*/ 1428234 h 4267200"/>
              <a:gd name="connsiteX322" fmla="*/ 2224982 w 12192000"/>
              <a:gd name="connsiteY322" fmla="*/ 1826201 h 4267200"/>
              <a:gd name="connsiteX323" fmla="*/ 2096099 w 12192000"/>
              <a:gd name="connsiteY323" fmla="*/ 2345900 h 4267200"/>
              <a:gd name="connsiteX324" fmla="*/ 2283317 w 12192000"/>
              <a:gd name="connsiteY324" fmla="*/ 1796925 h 4267200"/>
              <a:gd name="connsiteX325" fmla="*/ 2448558 w 12192000"/>
              <a:gd name="connsiteY325" fmla="*/ 1373435 h 4267200"/>
              <a:gd name="connsiteX326" fmla="*/ 2312521 w 12192000"/>
              <a:gd name="connsiteY326" fmla="*/ 1806140 h 4267200"/>
              <a:gd name="connsiteX327" fmla="*/ 2127533 w 12192000"/>
              <a:gd name="connsiteY327" fmla="*/ 2348380 h 4267200"/>
              <a:gd name="connsiteX328" fmla="*/ 2358080 w 12192000"/>
              <a:gd name="connsiteY328" fmla="*/ 1866134 h 4267200"/>
              <a:gd name="connsiteX329" fmla="*/ 2407436 w 12192000"/>
              <a:gd name="connsiteY329" fmla="*/ 1651070 h 4267200"/>
              <a:gd name="connsiteX330" fmla="*/ 2448558 w 12192000"/>
              <a:gd name="connsiteY330" fmla="*/ 1373435 h 4267200"/>
              <a:gd name="connsiteX331" fmla="*/ 278707 w 12192000"/>
              <a:gd name="connsiteY331" fmla="*/ 1352270 h 4267200"/>
              <a:gd name="connsiteX332" fmla="*/ 321570 w 12192000"/>
              <a:gd name="connsiteY332" fmla="*/ 1861610 h 4267200"/>
              <a:gd name="connsiteX333" fmla="*/ 294281 w 12192000"/>
              <a:gd name="connsiteY333" fmla="*/ 1440658 h 4267200"/>
              <a:gd name="connsiteX334" fmla="*/ 1423821 w 12192000"/>
              <a:gd name="connsiteY334" fmla="*/ 1351958 h 4267200"/>
              <a:gd name="connsiteX335" fmla="*/ 1638521 w 12192000"/>
              <a:gd name="connsiteY335" fmla="*/ 1908470 h 4267200"/>
              <a:gd name="connsiteX336" fmla="*/ 1754199 w 12192000"/>
              <a:gd name="connsiteY336" fmla="*/ 2149284 h 4267200"/>
              <a:gd name="connsiteX337" fmla="*/ 1908359 w 12192000"/>
              <a:gd name="connsiteY337" fmla="*/ 2364988 h 4267200"/>
              <a:gd name="connsiteX338" fmla="*/ 1647661 w 12192000"/>
              <a:gd name="connsiteY338" fmla="*/ 1825945 h 4267200"/>
              <a:gd name="connsiteX339" fmla="*/ 1423821 w 12192000"/>
              <a:gd name="connsiteY339" fmla="*/ 1351958 h 4267200"/>
              <a:gd name="connsiteX340" fmla="*/ 9518298 w 12192000"/>
              <a:gd name="connsiteY340" fmla="*/ 1338235 h 4267200"/>
              <a:gd name="connsiteX341" fmla="*/ 9838009 w 12192000"/>
              <a:gd name="connsiteY341" fmla="*/ 2272553 h 4267200"/>
              <a:gd name="connsiteX342" fmla="*/ 9805906 w 12192000"/>
              <a:gd name="connsiteY342" fmla="*/ 2159819 h 4267200"/>
              <a:gd name="connsiteX343" fmla="*/ 9801623 w 12192000"/>
              <a:gd name="connsiteY343" fmla="*/ 2142555 h 4267200"/>
              <a:gd name="connsiteX344" fmla="*/ 9628671 w 12192000"/>
              <a:gd name="connsiteY344" fmla="*/ 1617375 h 4267200"/>
              <a:gd name="connsiteX345" fmla="*/ 9598299 w 12192000"/>
              <a:gd name="connsiteY345" fmla="*/ 1544643 h 4267200"/>
              <a:gd name="connsiteX346" fmla="*/ 9518298 w 12192000"/>
              <a:gd name="connsiteY346" fmla="*/ 1338235 h 4267200"/>
              <a:gd name="connsiteX347" fmla="*/ 1431890 w 12192000"/>
              <a:gd name="connsiteY347" fmla="*/ 1306475 h 4267200"/>
              <a:gd name="connsiteX348" fmla="*/ 1507597 w 12192000"/>
              <a:gd name="connsiteY348" fmla="*/ 1446132 h 4267200"/>
              <a:gd name="connsiteX349" fmla="*/ 1674586 w 12192000"/>
              <a:gd name="connsiteY349" fmla="*/ 1813832 h 4267200"/>
              <a:gd name="connsiteX350" fmla="*/ 1815950 w 12192000"/>
              <a:gd name="connsiteY350" fmla="*/ 2128564 h 4267200"/>
              <a:gd name="connsiteX351" fmla="*/ 1984242 w 12192000"/>
              <a:gd name="connsiteY351" fmla="*/ 2430829 h 4267200"/>
              <a:gd name="connsiteX352" fmla="*/ 2014023 w 12192000"/>
              <a:gd name="connsiteY352" fmla="*/ 2450995 h 4267200"/>
              <a:gd name="connsiteX353" fmla="*/ 1747337 w 12192000"/>
              <a:gd name="connsiteY353" fmla="*/ 1855264 h 4267200"/>
              <a:gd name="connsiteX354" fmla="*/ 1533749 w 12192000"/>
              <a:gd name="connsiteY354" fmla="*/ 1478656 h 4267200"/>
              <a:gd name="connsiteX355" fmla="*/ 1431890 w 12192000"/>
              <a:gd name="connsiteY355" fmla="*/ 1306475 h 4267200"/>
              <a:gd name="connsiteX356" fmla="*/ 5052692 w 12192000"/>
              <a:gd name="connsiteY356" fmla="*/ 1292994 h 4267200"/>
              <a:gd name="connsiteX357" fmla="*/ 5200661 w 12192000"/>
              <a:gd name="connsiteY357" fmla="*/ 1635186 h 4267200"/>
              <a:gd name="connsiteX358" fmla="*/ 5297138 w 12192000"/>
              <a:gd name="connsiteY358" fmla="*/ 1906351 h 4267200"/>
              <a:gd name="connsiteX359" fmla="*/ 5052692 w 12192000"/>
              <a:gd name="connsiteY359" fmla="*/ 1292994 h 4267200"/>
              <a:gd name="connsiteX360" fmla="*/ 9528078 w 12192000"/>
              <a:gd name="connsiteY360" fmla="*/ 1278636 h 4267200"/>
              <a:gd name="connsiteX361" fmla="*/ 9623946 w 12192000"/>
              <a:gd name="connsiteY361" fmla="*/ 1534260 h 4267200"/>
              <a:gd name="connsiteX362" fmla="*/ 9654858 w 12192000"/>
              <a:gd name="connsiteY362" fmla="*/ 1607218 h 4267200"/>
              <a:gd name="connsiteX363" fmla="*/ 9826304 w 12192000"/>
              <a:gd name="connsiteY363" fmla="*/ 2125320 h 4267200"/>
              <a:gd name="connsiteX364" fmla="*/ 9701198 w 12192000"/>
              <a:gd name="connsiteY364" fmla="*/ 1646797 h 4267200"/>
              <a:gd name="connsiteX365" fmla="*/ 9528078 w 12192000"/>
              <a:gd name="connsiteY365" fmla="*/ 1278636 h 4267200"/>
              <a:gd name="connsiteX366" fmla="*/ 5009948 w 12192000"/>
              <a:gd name="connsiteY366" fmla="*/ 1273619 h 4267200"/>
              <a:gd name="connsiteX367" fmla="*/ 5121777 w 12192000"/>
              <a:gd name="connsiteY367" fmla="*/ 1654213 h 4267200"/>
              <a:gd name="connsiteX368" fmla="*/ 5293545 w 12192000"/>
              <a:gd name="connsiteY368" fmla="*/ 2072247 h 4267200"/>
              <a:gd name="connsiteX369" fmla="*/ 5294042 w 12192000"/>
              <a:gd name="connsiteY369" fmla="*/ 2065019 h 4267200"/>
              <a:gd name="connsiteX370" fmla="*/ 5171936 w 12192000"/>
              <a:gd name="connsiteY370" fmla="*/ 1647613 h 4267200"/>
              <a:gd name="connsiteX371" fmla="*/ 5009948 w 12192000"/>
              <a:gd name="connsiteY371" fmla="*/ 1273619 h 4267200"/>
              <a:gd name="connsiteX372" fmla="*/ 655236 w 12192000"/>
              <a:gd name="connsiteY372" fmla="*/ 1268632 h 4267200"/>
              <a:gd name="connsiteX373" fmla="*/ 839521 w 12192000"/>
              <a:gd name="connsiteY373" fmla="*/ 1685315 h 4267200"/>
              <a:gd name="connsiteX374" fmla="*/ 1109416 w 12192000"/>
              <a:gd name="connsiteY374" fmla="*/ 2061663 h 4267200"/>
              <a:gd name="connsiteX375" fmla="*/ 1298300 w 12192000"/>
              <a:gd name="connsiteY375" fmla="*/ 2247742 h 4267200"/>
              <a:gd name="connsiteX376" fmla="*/ 1125871 w 12192000"/>
              <a:gd name="connsiteY376" fmla="*/ 1989513 h 4267200"/>
              <a:gd name="connsiteX377" fmla="*/ 981574 w 12192000"/>
              <a:gd name="connsiteY377" fmla="*/ 1783157 h 4267200"/>
              <a:gd name="connsiteX378" fmla="*/ 922198 w 12192000"/>
              <a:gd name="connsiteY378" fmla="*/ 1677437 h 4267200"/>
              <a:gd name="connsiteX379" fmla="*/ 869293 w 12192000"/>
              <a:gd name="connsiteY379" fmla="*/ 1583214 h 4267200"/>
              <a:gd name="connsiteX380" fmla="*/ 751431 w 12192000"/>
              <a:gd name="connsiteY380" fmla="*/ 1405731 h 4267200"/>
              <a:gd name="connsiteX381" fmla="*/ 6516292 w 12192000"/>
              <a:gd name="connsiteY381" fmla="*/ 1263064 h 4267200"/>
              <a:gd name="connsiteX382" fmla="*/ 5736320 w 12192000"/>
              <a:gd name="connsiteY382" fmla="*/ 1501803 h 4267200"/>
              <a:gd name="connsiteX383" fmla="*/ 6516292 w 12192000"/>
              <a:gd name="connsiteY383" fmla="*/ 1263064 h 4267200"/>
              <a:gd name="connsiteX384" fmla="*/ 291466 w 12192000"/>
              <a:gd name="connsiteY384" fmla="*/ 1250369 h 4267200"/>
              <a:gd name="connsiteX385" fmla="*/ 323180 w 12192000"/>
              <a:gd name="connsiteY385" fmla="*/ 1435283 h 4267200"/>
              <a:gd name="connsiteX386" fmla="*/ 349381 w 12192000"/>
              <a:gd name="connsiteY386" fmla="*/ 1875041 h 4267200"/>
              <a:gd name="connsiteX387" fmla="*/ 374363 w 12192000"/>
              <a:gd name="connsiteY387" fmla="*/ 1506494 h 4267200"/>
              <a:gd name="connsiteX388" fmla="*/ 302168 w 12192000"/>
              <a:gd name="connsiteY388" fmla="*/ 1274495 h 4267200"/>
              <a:gd name="connsiteX389" fmla="*/ 291466 w 12192000"/>
              <a:gd name="connsiteY389" fmla="*/ 1250369 h 4267200"/>
              <a:gd name="connsiteX390" fmla="*/ 678222 w 12192000"/>
              <a:gd name="connsiteY390" fmla="*/ 1248670 h 4267200"/>
              <a:gd name="connsiteX391" fmla="*/ 775536 w 12192000"/>
              <a:gd name="connsiteY391" fmla="*/ 1388015 h 4267200"/>
              <a:gd name="connsiteX392" fmla="*/ 894529 w 12192000"/>
              <a:gd name="connsiteY392" fmla="*/ 1567739 h 4267200"/>
              <a:gd name="connsiteX393" fmla="*/ 948000 w 12192000"/>
              <a:gd name="connsiteY393" fmla="*/ 1663088 h 4267200"/>
              <a:gd name="connsiteX394" fmla="*/ 1006812 w 12192000"/>
              <a:gd name="connsiteY394" fmla="*/ 1767683 h 4267200"/>
              <a:gd name="connsiteX395" fmla="*/ 1149133 w 12192000"/>
              <a:gd name="connsiteY395" fmla="*/ 1971513 h 4267200"/>
              <a:gd name="connsiteX396" fmla="*/ 1333952 w 12192000"/>
              <a:gd name="connsiteY396" fmla="*/ 2251620 h 4267200"/>
              <a:gd name="connsiteX397" fmla="*/ 1337329 w 12192000"/>
              <a:gd name="connsiteY397" fmla="*/ 2258350 h 4267200"/>
              <a:gd name="connsiteX398" fmla="*/ 1014726 w 12192000"/>
              <a:gd name="connsiteY398" fmla="*/ 1615556 h 4267200"/>
              <a:gd name="connsiteX399" fmla="*/ 678222 w 12192000"/>
              <a:gd name="connsiteY399" fmla="*/ 1248670 h 4267200"/>
              <a:gd name="connsiteX400" fmla="*/ 9441752 w 12192000"/>
              <a:gd name="connsiteY400" fmla="*/ 1245311 h 4267200"/>
              <a:gd name="connsiteX401" fmla="*/ 9278979 w 12192000"/>
              <a:gd name="connsiteY401" fmla="*/ 1406236 h 4267200"/>
              <a:gd name="connsiteX402" fmla="*/ 9235540 w 12192000"/>
              <a:gd name="connsiteY402" fmla="*/ 1546869 h 4267200"/>
              <a:gd name="connsiteX403" fmla="*/ 9264074 w 12192000"/>
              <a:gd name="connsiteY403" fmla="*/ 1557016 h 4267200"/>
              <a:gd name="connsiteX404" fmla="*/ 9441752 w 12192000"/>
              <a:gd name="connsiteY404" fmla="*/ 1245311 h 4267200"/>
              <a:gd name="connsiteX405" fmla="*/ 6691602 w 12192000"/>
              <a:gd name="connsiteY405" fmla="*/ 1140573 h 4267200"/>
              <a:gd name="connsiteX406" fmla="*/ 6571100 w 12192000"/>
              <a:gd name="connsiteY406" fmla="*/ 1183662 h 4267200"/>
              <a:gd name="connsiteX407" fmla="*/ 6241687 w 12192000"/>
              <a:gd name="connsiteY407" fmla="*/ 1257600 h 4267200"/>
              <a:gd name="connsiteX408" fmla="*/ 5693009 w 12192000"/>
              <a:gd name="connsiteY408" fmla="*/ 1478256 h 4267200"/>
              <a:gd name="connsiteX409" fmla="*/ 6548420 w 12192000"/>
              <a:gd name="connsiteY409" fmla="*/ 1214599 h 4267200"/>
              <a:gd name="connsiteX410" fmla="*/ 6605473 w 12192000"/>
              <a:gd name="connsiteY410" fmla="*/ 1184686 h 4267200"/>
              <a:gd name="connsiteX411" fmla="*/ 6691602 w 12192000"/>
              <a:gd name="connsiteY411" fmla="*/ 1140573 h 4267200"/>
              <a:gd name="connsiteX412" fmla="*/ 4002475 w 12192000"/>
              <a:gd name="connsiteY412" fmla="*/ 1037802 h 4267200"/>
              <a:gd name="connsiteX413" fmla="*/ 4000324 w 12192000"/>
              <a:gd name="connsiteY413" fmla="*/ 1039362 h 4267200"/>
              <a:gd name="connsiteX414" fmla="*/ 4002862 w 12192000"/>
              <a:gd name="connsiteY414" fmla="*/ 1042866 h 4267200"/>
              <a:gd name="connsiteX415" fmla="*/ 4002475 w 12192000"/>
              <a:gd name="connsiteY415" fmla="*/ 1037802 h 4267200"/>
              <a:gd name="connsiteX416" fmla="*/ 506322 w 12192000"/>
              <a:gd name="connsiteY416" fmla="*/ 1020997 h 4267200"/>
              <a:gd name="connsiteX417" fmla="*/ 533068 w 12192000"/>
              <a:gd name="connsiteY417" fmla="*/ 1029409 h 4267200"/>
              <a:gd name="connsiteX418" fmla="*/ 1232525 w 12192000"/>
              <a:gd name="connsiteY418" fmla="*/ 1804675 h 4267200"/>
              <a:gd name="connsiteX419" fmla="*/ 1388858 w 12192000"/>
              <a:gd name="connsiteY419" fmla="*/ 2368011 h 4267200"/>
              <a:gd name="connsiteX420" fmla="*/ 1384098 w 12192000"/>
              <a:gd name="connsiteY420" fmla="*/ 2378125 h 4267200"/>
              <a:gd name="connsiteX421" fmla="*/ 1425393 w 12192000"/>
              <a:gd name="connsiteY421" fmla="*/ 2589124 h 4267200"/>
              <a:gd name="connsiteX422" fmla="*/ 1424001 w 12192000"/>
              <a:gd name="connsiteY422" fmla="*/ 2597541 h 4267200"/>
              <a:gd name="connsiteX423" fmla="*/ 2152729 w 12192000"/>
              <a:gd name="connsiteY423" fmla="*/ 2864487 h 4267200"/>
              <a:gd name="connsiteX424" fmla="*/ 2020609 w 12192000"/>
              <a:gd name="connsiteY424" fmla="*/ 2539671 h 4267200"/>
              <a:gd name="connsiteX425" fmla="*/ 2018920 w 12192000"/>
              <a:gd name="connsiteY425" fmla="*/ 2536309 h 4267200"/>
              <a:gd name="connsiteX426" fmla="*/ 1342441 w 12192000"/>
              <a:gd name="connsiteY426" fmla="*/ 1173017 h 4267200"/>
              <a:gd name="connsiteX427" fmla="*/ 1367925 w 12192000"/>
              <a:gd name="connsiteY427" fmla="*/ 1135648 h 4267200"/>
              <a:gd name="connsiteX428" fmla="*/ 1771401 w 12192000"/>
              <a:gd name="connsiteY428" fmla="*/ 1806673 h 4267200"/>
              <a:gd name="connsiteX429" fmla="*/ 1972385 w 12192000"/>
              <a:gd name="connsiteY429" fmla="*/ 2198735 h 4267200"/>
              <a:gd name="connsiteX430" fmla="*/ 2040892 w 12192000"/>
              <a:gd name="connsiteY430" fmla="*/ 2405205 h 4267200"/>
              <a:gd name="connsiteX431" fmla="*/ 2131689 w 12192000"/>
              <a:gd name="connsiteY431" fmla="*/ 1936926 h 4267200"/>
              <a:gd name="connsiteX432" fmla="*/ 2454820 w 12192000"/>
              <a:gd name="connsiteY432" fmla="*/ 1248808 h 4267200"/>
              <a:gd name="connsiteX433" fmla="*/ 2492512 w 12192000"/>
              <a:gd name="connsiteY433" fmla="*/ 1302920 h 4267200"/>
              <a:gd name="connsiteX434" fmla="*/ 2081216 w 12192000"/>
              <a:gd name="connsiteY434" fmla="*/ 2527513 h 4267200"/>
              <a:gd name="connsiteX435" fmla="*/ 2081211 w 12192000"/>
              <a:gd name="connsiteY435" fmla="*/ 2528916 h 4267200"/>
              <a:gd name="connsiteX436" fmla="*/ 2199067 w 12192000"/>
              <a:gd name="connsiteY436" fmla="*/ 2884061 h 4267200"/>
              <a:gd name="connsiteX437" fmla="*/ 3192586 w 12192000"/>
              <a:gd name="connsiteY437" fmla="*/ 3411496 h 4267200"/>
              <a:gd name="connsiteX438" fmla="*/ 3182620 w 12192000"/>
              <a:gd name="connsiteY438" fmla="*/ 3483279 h 4267200"/>
              <a:gd name="connsiteX439" fmla="*/ 2435119 w 12192000"/>
              <a:gd name="connsiteY439" fmla="*/ 3080173 h 4267200"/>
              <a:gd name="connsiteX440" fmla="*/ 2410152 w 12192000"/>
              <a:gd name="connsiteY440" fmla="*/ 3063751 h 4267200"/>
              <a:gd name="connsiteX441" fmla="*/ 2408099 w 12192000"/>
              <a:gd name="connsiteY441" fmla="*/ 3064403 h 4267200"/>
              <a:gd name="connsiteX442" fmla="*/ 2407218 w 12192000"/>
              <a:gd name="connsiteY442" fmla="*/ 3070324 h 4267200"/>
              <a:gd name="connsiteX443" fmla="*/ 2380138 w 12192000"/>
              <a:gd name="connsiteY443" fmla="*/ 3099341 h 4267200"/>
              <a:gd name="connsiteX444" fmla="*/ 1765923 w 12192000"/>
              <a:gd name="connsiteY444" fmla="*/ 3581043 h 4267200"/>
              <a:gd name="connsiteX445" fmla="*/ 1702258 w 12192000"/>
              <a:gd name="connsiteY445" fmla="*/ 3612286 h 4267200"/>
              <a:gd name="connsiteX446" fmla="*/ 1538370 w 12192000"/>
              <a:gd name="connsiteY446" fmla="*/ 3811804 h 4267200"/>
              <a:gd name="connsiteX447" fmla="*/ 1325720 w 12192000"/>
              <a:gd name="connsiteY447" fmla="*/ 4125411 h 4267200"/>
              <a:gd name="connsiteX448" fmla="*/ 1206279 w 12192000"/>
              <a:gd name="connsiteY448" fmla="*/ 4267200 h 4267200"/>
              <a:gd name="connsiteX449" fmla="*/ 1115040 w 12192000"/>
              <a:gd name="connsiteY449" fmla="*/ 4267200 h 4267200"/>
              <a:gd name="connsiteX450" fmla="*/ 1258195 w 12192000"/>
              <a:gd name="connsiteY450" fmla="*/ 4099624 h 4267200"/>
              <a:gd name="connsiteX451" fmla="*/ 1423113 w 12192000"/>
              <a:gd name="connsiteY451" fmla="*/ 3874565 h 4267200"/>
              <a:gd name="connsiteX452" fmla="*/ 1260565 w 12192000"/>
              <a:gd name="connsiteY452" fmla="*/ 4031982 h 4267200"/>
              <a:gd name="connsiteX453" fmla="*/ 1073327 w 12192000"/>
              <a:gd name="connsiteY453" fmla="*/ 4218727 h 4267200"/>
              <a:gd name="connsiteX454" fmla="*/ 1032294 w 12192000"/>
              <a:gd name="connsiteY454" fmla="*/ 4267200 h 4267200"/>
              <a:gd name="connsiteX455" fmla="*/ 993830 w 12192000"/>
              <a:gd name="connsiteY455" fmla="*/ 4267200 h 4267200"/>
              <a:gd name="connsiteX456" fmla="*/ 1051860 w 12192000"/>
              <a:gd name="connsiteY456" fmla="*/ 4198693 h 4267200"/>
              <a:gd name="connsiteX457" fmla="*/ 1240607 w 12192000"/>
              <a:gd name="connsiteY457" fmla="*/ 4010401 h 4267200"/>
              <a:gd name="connsiteX458" fmla="*/ 1310106 w 12192000"/>
              <a:gd name="connsiteY458" fmla="*/ 3943217 h 4267200"/>
              <a:gd name="connsiteX459" fmla="*/ 952103 w 12192000"/>
              <a:gd name="connsiteY459" fmla="*/ 4265972 h 4267200"/>
              <a:gd name="connsiteX460" fmla="*/ 951207 w 12192000"/>
              <a:gd name="connsiteY460" fmla="*/ 4267200 h 4267200"/>
              <a:gd name="connsiteX461" fmla="*/ 862760 w 12192000"/>
              <a:gd name="connsiteY461" fmla="*/ 4267200 h 4267200"/>
              <a:gd name="connsiteX462" fmla="*/ 909145 w 12192000"/>
              <a:gd name="connsiteY462" fmla="*/ 4199225 h 4267200"/>
              <a:gd name="connsiteX463" fmla="*/ 1214067 w 12192000"/>
              <a:gd name="connsiteY463" fmla="*/ 3908561 h 4267200"/>
              <a:gd name="connsiteX464" fmla="*/ 640967 w 12192000"/>
              <a:gd name="connsiteY464" fmla="*/ 4105601 h 4267200"/>
              <a:gd name="connsiteX465" fmla="*/ 372807 w 12192000"/>
              <a:gd name="connsiteY465" fmla="*/ 4243651 h 4267200"/>
              <a:gd name="connsiteX466" fmla="*/ 332830 w 12192000"/>
              <a:gd name="connsiteY466" fmla="*/ 4267200 h 4267200"/>
              <a:gd name="connsiteX467" fmla="*/ 168301 w 12192000"/>
              <a:gd name="connsiteY467" fmla="*/ 4267200 h 4267200"/>
              <a:gd name="connsiteX468" fmla="*/ 278002 w 12192000"/>
              <a:gd name="connsiteY468" fmla="*/ 4201399 h 4267200"/>
              <a:gd name="connsiteX469" fmla="*/ 527241 w 12192000"/>
              <a:gd name="connsiteY469" fmla="*/ 4065078 h 4267200"/>
              <a:gd name="connsiteX470" fmla="*/ 1510397 w 12192000"/>
              <a:gd name="connsiteY470" fmla="*/ 3684705 h 4267200"/>
              <a:gd name="connsiteX471" fmla="*/ 1146550 w 12192000"/>
              <a:gd name="connsiteY471" fmla="*/ 3802012 h 4267200"/>
              <a:gd name="connsiteX472" fmla="*/ 698834 w 12192000"/>
              <a:gd name="connsiteY472" fmla="*/ 3952272 h 4267200"/>
              <a:gd name="connsiteX473" fmla="*/ 192528 w 12192000"/>
              <a:gd name="connsiteY473" fmla="*/ 4236299 h 4267200"/>
              <a:gd name="connsiteX474" fmla="*/ 148586 w 12192000"/>
              <a:gd name="connsiteY474" fmla="*/ 4267200 h 4267200"/>
              <a:gd name="connsiteX475" fmla="*/ 98116 w 12192000"/>
              <a:gd name="connsiteY475" fmla="*/ 4267200 h 4267200"/>
              <a:gd name="connsiteX476" fmla="*/ 169669 w 12192000"/>
              <a:gd name="connsiteY476" fmla="*/ 4216852 h 4267200"/>
              <a:gd name="connsiteX477" fmla="*/ 687572 w 12192000"/>
              <a:gd name="connsiteY477" fmla="*/ 3925629 h 4267200"/>
              <a:gd name="connsiteX478" fmla="*/ 1138365 w 12192000"/>
              <a:gd name="connsiteY478" fmla="*/ 3774515 h 4267200"/>
              <a:gd name="connsiteX479" fmla="*/ 1505579 w 12192000"/>
              <a:gd name="connsiteY479" fmla="*/ 3655526 h 4267200"/>
              <a:gd name="connsiteX480" fmla="*/ 1313114 w 12192000"/>
              <a:gd name="connsiteY480" fmla="*/ 3655216 h 4267200"/>
              <a:gd name="connsiteX481" fmla="*/ 1109304 w 12192000"/>
              <a:gd name="connsiteY481" fmla="*/ 3669030 h 4267200"/>
              <a:gd name="connsiteX482" fmla="*/ 258951 w 12192000"/>
              <a:gd name="connsiteY482" fmla="*/ 4111994 h 4267200"/>
              <a:gd name="connsiteX483" fmla="*/ 80807 w 12192000"/>
              <a:gd name="connsiteY483" fmla="*/ 4267200 h 4267200"/>
              <a:gd name="connsiteX484" fmla="*/ 0 w 12192000"/>
              <a:gd name="connsiteY484" fmla="*/ 4267200 h 4267200"/>
              <a:gd name="connsiteX485" fmla="*/ 0 w 12192000"/>
              <a:gd name="connsiteY485" fmla="*/ 4233763 h 4267200"/>
              <a:gd name="connsiteX486" fmla="*/ 36881 w 12192000"/>
              <a:gd name="connsiteY486" fmla="*/ 4200118 h 4267200"/>
              <a:gd name="connsiteX487" fmla="*/ 910534 w 12192000"/>
              <a:gd name="connsiteY487" fmla="*/ 3629753 h 4267200"/>
              <a:gd name="connsiteX488" fmla="*/ 1578717 w 12192000"/>
              <a:gd name="connsiteY488" fmla="*/ 3575982 h 4267200"/>
              <a:gd name="connsiteX489" fmla="*/ 2338780 w 12192000"/>
              <a:gd name="connsiteY489" fmla="*/ 3033725 h 4267200"/>
              <a:gd name="connsiteX490" fmla="*/ 1807991 w 12192000"/>
              <a:gd name="connsiteY490" fmla="*/ 2807184 h 4267200"/>
              <a:gd name="connsiteX491" fmla="*/ 1416358 w 12192000"/>
              <a:gd name="connsiteY491" fmla="*/ 3112571 h 4267200"/>
              <a:gd name="connsiteX492" fmla="*/ 939066 w 12192000"/>
              <a:gd name="connsiteY492" fmla="*/ 3378798 h 4267200"/>
              <a:gd name="connsiteX493" fmla="*/ 115099 w 12192000"/>
              <a:gd name="connsiteY493" fmla="*/ 3607650 h 4267200"/>
              <a:gd name="connsiteX494" fmla="*/ 97284 w 12192000"/>
              <a:gd name="connsiteY494" fmla="*/ 3520393 h 4267200"/>
              <a:gd name="connsiteX495" fmla="*/ 922050 w 12192000"/>
              <a:gd name="connsiteY495" fmla="*/ 3074867 h 4267200"/>
              <a:gd name="connsiteX496" fmla="*/ 1405265 w 12192000"/>
              <a:gd name="connsiteY496" fmla="*/ 3016319 h 4267200"/>
              <a:gd name="connsiteX497" fmla="*/ 1407512 w 12192000"/>
              <a:gd name="connsiteY497" fmla="*/ 3018001 h 4267200"/>
              <a:gd name="connsiteX498" fmla="*/ 1726266 w 12192000"/>
              <a:gd name="connsiteY498" fmla="*/ 2777274 h 4267200"/>
              <a:gd name="connsiteX499" fmla="*/ 625390 w 12192000"/>
              <a:gd name="connsiteY499" fmla="*/ 2514541 h 4267200"/>
              <a:gd name="connsiteX500" fmla="*/ 619799 w 12192000"/>
              <a:gd name="connsiteY500" fmla="*/ 2527180 h 4267200"/>
              <a:gd name="connsiteX501" fmla="*/ 310030 w 12192000"/>
              <a:gd name="connsiteY501" fmla="*/ 2771818 h 4267200"/>
              <a:gd name="connsiteX502" fmla="*/ 173877 w 12192000"/>
              <a:gd name="connsiteY502" fmla="*/ 2937056 h 4267200"/>
              <a:gd name="connsiteX503" fmla="*/ 77889 w 12192000"/>
              <a:gd name="connsiteY503" fmla="*/ 3138440 h 4267200"/>
              <a:gd name="connsiteX504" fmla="*/ 0 w 12192000"/>
              <a:gd name="connsiteY504" fmla="*/ 3271395 h 4267200"/>
              <a:gd name="connsiteX505" fmla="*/ 0 w 12192000"/>
              <a:gd name="connsiteY505" fmla="*/ 3153002 h 4267200"/>
              <a:gd name="connsiteX506" fmla="*/ 2386 w 12192000"/>
              <a:gd name="connsiteY506" fmla="*/ 3149203 h 4267200"/>
              <a:gd name="connsiteX507" fmla="*/ 89753 w 12192000"/>
              <a:gd name="connsiteY507" fmla="*/ 2987702 h 4267200"/>
              <a:gd name="connsiteX508" fmla="*/ 76869 w 12192000"/>
              <a:gd name="connsiteY508" fmla="*/ 3005404 h 4267200"/>
              <a:gd name="connsiteX509" fmla="*/ 32049 w 12192000"/>
              <a:gd name="connsiteY509" fmla="*/ 3065814 h 4267200"/>
              <a:gd name="connsiteX510" fmla="*/ 0 w 12192000"/>
              <a:gd name="connsiteY510" fmla="*/ 3108744 h 4267200"/>
              <a:gd name="connsiteX511" fmla="*/ 0 w 12192000"/>
              <a:gd name="connsiteY511" fmla="*/ 3058059 h 4267200"/>
              <a:gd name="connsiteX512" fmla="*/ 7610 w 12192000"/>
              <a:gd name="connsiteY512" fmla="*/ 3047889 h 4267200"/>
              <a:gd name="connsiteX513" fmla="*/ 52419 w 12192000"/>
              <a:gd name="connsiteY513" fmla="*/ 2987479 h 4267200"/>
              <a:gd name="connsiteX514" fmla="*/ 59142 w 12192000"/>
              <a:gd name="connsiteY514" fmla="*/ 2978488 h 4267200"/>
              <a:gd name="connsiteX515" fmla="*/ 0 w 12192000"/>
              <a:gd name="connsiteY515" fmla="*/ 3015334 h 4267200"/>
              <a:gd name="connsiteX516" fmla="*/ 0 w 12192000"/>
              <a:gd name="connsiteY516" fmla="*/ 2914286 h 4267200"/>
              <a:gd name="connsiteX517" fmla="*/ 36383 w 12192000"/>
              <a:gd name="connsiteY517" fmla="*/ 2901128 h 4267200"/>
              <a:gd name="connsiteX518" fmla="*/ 156329 w 12192000"/>
              <a:gd name="connsiteY518" fmla="*/ 2840533 h 4267200"/>
              <a:gd name="connsiteX519" fmla="*/ 358355 w 12192000"/>
              <a:gd name="connsiteY519" fmla="*/ 2620471 h 4267200"/>
              <a:gd name="connsiteX520" fmla="*/ 510577 w 12192000"/>
              <a:gd name="connsiteY520" fmla="*/ 2501244 h 4267200"/>
              <a:gd name="connsiteX521" fmla="*/ 211967 w 12192000"/>
              <a:gd name="connsiteY521" fmla="*/ 2479171 h 4267200"/>
              <a:gd name="connsiteX522" fmla="*/ 0 w 12192000"/>
              <a:gd name="connsiteY522" fmla="*/ 2476398 h 4267200"/>
              <a:gd name="connsiteX523" fmla="*/ 0 w 12192000"/>
              <a:gd name="connsiteY523" fmla="*/ 2389189 h 4267200"/>
              <a:gd name="connsiteX524" fmla="*/ 103062 w 12192000"/>
              <a:gd name="connsiteY524" fmla="*/ 2389518 h 4267200"/>
              <a:gd name="connsiteX525" fmla="*/ 510734 w 12192000"/>
              <a:gd name="connsiteY525" fmla="*/ 2416201 h 4267200"/>
              <a:gd name="connsiteX526" fmla="*/ 279257 w 12192000"/>
              <a:gd name="connsiteY526" fmla="*/ 2092102 h 4267200"/>
              <a:gd name="connsiteX527" fmla="*/ 65265 w 12192000"/>
              <a:gd name="connsiteY527" fmla="*/ 2006049 h 4267200"/>
              <a:gd name="connsiteX528" fmla="*/ 0 w 12192000"/>
              <a:gd name="connsiteY528" fmla="*/ 1982532 h 4267200"/>
              <a:gd name="connsiteX529" fmla="*/ 0 w 12192000"/>
              <a:gd name="connsiteY529" fmla="*/ 1912789 h 4267200"/>
              <a:gd name="connsiteX530" fmla="*/ 97460 w 12192000"/>
              <a:gd name="connsiteY530" fmla="*/ 1953725 h 4267200"/>
              <a:gd name="connsiteX531" fmla="*/ 221272 w 12192000"/>
              <a:gd name="connsiteY531" fmla="*/ 1980766 h 4267200"/>
              <a:gd name="connsiteX532" fmla="*/ 116765 w 12192000"/>
              <a:gd name="connsiteY532" fmla="*/ 1911033 h 4267200"/>
              <a:gd name="connsiteX533" fmla="*/ 16405 w 12192000"/>
              <a:gd name="connsiteY533" fmla="*/ 1803412 h 4267200"/>
              <a:gd name="connsiteX534" fmla="*/ 0 w 12192000"/>
              <a:gd name="connsiteY534" fmla="*/ 1784777 h 4267200"/>
              <a:gd name="connsiteX535" fmla="*/ 0 w 12192000"/>
              <a:gd name="connsiteY535" fmla="*/ 1740082 h 4267200"/>
              <a:gd name="connsiteX536" fmla="*/ 39394 w 12192000"/>
              <a:gd name="connsiteY536" fmla="*/ 1784856 h 4267200"/>
              <a:gd name="connsiteX537" fmla="*/ 135813 w 12192000"/>
              <a:gd name="connsiteY537" fmla="*/ 1888838 h 4267200"/>
              <a:gd name="connsiteX538" fmla="*/ 242575 w 12192000"/>
              <a:gd name="connsiteY538" fmla="*/ 1958841 h 4267200"/>
              <a:gd name="connsiteX539" fmla="*/ 82197 w 12192000"/>
              <a:gd name="connsiteY539" fmla="*/ 1754826 h 4267200"/>
              <a:gd name="connsiteX540" fmla="*/ 0 w 12192000"/>
              <a:gd name="connsiteY540" fmla="*/ 1679650 h 4267200"/>
              <a:gd name="connsiteX541" fmla="*/ 0 w 12192000"/>
              <a:gd name="connsiteY541" fmla="*/ 1602463 h 4267200"/>
              <a:gd name="connsiteX542" fmla="*/ 84689 w 12192000"/>
              <a:gd name="connsiteY542" fmla="*/ 1677442 h 4267200"/>
              <a:gd name="connsiteX543" fmla="*/ 298437 w 12192000"/>
              <a:gd name="connsiteY543" fmla="*/ 1968019 h 4267200"/>
              <a:gd name="connsiteX544" fmla="*/ 227269 w 12192000"/>
              <a:gd name="connsiteY544" fmla="*/ 1114064 h 4267200"/>
              <a:gd name="connsiteX545" fmla="*/ 248003 w 12192000"/>
              <a:gd name="connsiteY545" fmla="*/ 1089613 h 4267200"/>
              <a:gd name="connsiteX546" fmla="*/ 427020 w 12192000"/>
              <a:gd name="connsiteY546" fmla="*/ 1619803 h 4267200"/>
              <a:gd name="connsiteX547" fmla="*/ 340345 w 12192000"/>
              <a:gd name="connsiteY547" fmla="*/ 2027739 h 4267200"/>
              <a:gd name="connsiteX548" fmla="*/ 360865 w 12192000"/>
              <a:gd name="connsiteY548" fmla="*/ 2044827 h 4267200"/>
              <a:gd name="connsiteX549" fmla="*/ 560414 w 12192000"/>
              <a:gd name="connsiteY549" fmla="*/ 2421457 h 4267200"/>
              <a:gd name="connsiteX550" fmla="*/ 1359703 w 12192000"/>
              <a:gd name="connsiteY550" fmla="*/ 2578554 h 4267200"/>
              <a:gd name="connsiteX551" fmla="*/ 1359422 w 12192000"/>
              <a:gd name="connsiteY551" fmla="*/ 2577994 h 4267200"/>
              <a:gd name="connsiteX552" fmla="*/ 828701 w 12192000"/>
              <a:gd name="connsiteY552" fmla="*/ 1839520 h 4267200"/>
              <a:gd name="connsiteX553" fmla="*/ 494427 w 12192000"/>
              <a:gd name="connsiteY553" fmla="*/ 1092333 h 4267200"/>
              <a:gd name="connsiteX554" fmla="*/ 506322 w 12192000"/>
              <a:gd name="connsiteY554" fmla="*/ 1020997 h 4267200"/>
              <a:gd name="connsiteX555" fmla="*/ 4570198 w 12192000"/>
              <a:gd name="connsiteY555" fmla="*/ 978081 h 4267200"/>
              <a:gd name="connsiteX556" fmla="*/ 4523691 w 12192000"/>
              <a:gd name="connsiteY556" fmla="*/ 1127776 h 4267200"/>
              <a:gd name="connsiteX557" fmla="*/ 4509875 w 12192000"/>
              <a:gd name="connsiteY557" fmla="*/ 1167552 h 4267200"/>
              <a:gd name="connsiteX558" fmla="*/ 4478168 w 12192000"/>
              <a:gd name="connsiteY558" fmla="*/ 1260735 h 4267200"/>
              <a:gd name="connsiteX559" fmla="*/ 4409309 w 12192000"/>
              <a:gd name="connsiteY559" fmla="*/ 1666996 h 4267200"/>
              <a:gd name="connsiteX560" fmla="*/ 4370031 w 12192000"/>
              <a:gd name="connsiteY560" fmla="*/ 1955666 h 4267200"/>
              <a:gd name="connsiteX561" fmla="*/ 4570198 w 12192000"/>
              <a:gd name="connsiteY561" fmla="*/ 978081 h 4267200"/>
              <a:gd name="connsiteX562" fmla="*/ 12149131 w 12192000"/>
              <a:gd name="connsiteY562" fmla="*/ 959050 h 4267200"/>
              <a:gd name="connsiteX563" fmla="*/ 12105664 w 12192000"/>
              <a:gd name="connsiteY563" fmla="*/ 1006960 h 4267200"/>
              <a:gd name="connsiteX564" fmla="*/ 11883102 w 12192000"/>
              <a:gd name="connsiteY564" fmla="*/ 1184424 h 4267200"/>
              <a:gd name="connsiteX565" fmla="*/ 11665174 w 12192000"/>
              <a:gd name="connsiteY565" fmla="*/ 1317493 h 4267200"/>
              <a:gd name="connsiteX566" fmla="*/ 11590337 w 12192000"/>
              <a:gd name="connsiteY566" fmla="*/ 1348256 h 4267200"/>
              <a:gd name="connsiteX567" fmla="*/ 11492588 w 12192000"/>
              <a:gd name="connsiteY567" fmla="*/ 1390573 h 4267200"/>
              <a:gd name="connsiteX568" fmla="*/ 11888865 w 12192000"/>
              <a:gd name="connsiteY568" fmla="*/ 1220988 h 4267200"/>
              <a:gd name="connsiteX569" fmla="*/ 12149131 w 12192000"/>
              <a:gd name="connsiteY569" fmla="*/ 959050 h 4267200"/>
              <a:gd name="connsiteX570" fmla="*/ 4557898 w 12192000"/>
              <a:gd name="connsiteY570" fmla="*/ 900011 h 4267200"/>
              <a:gd name="connsiteX571" fmla="*/ 4344840 w 12192000"/>
              <a:gd name="connsiteY571" fmla="*/ 1922038 h 4267200"/>
              <a:gd name="connsiteX572" fmla="*/ 4378710 w 12192000"/>
              <a:gd name="connsiteY572" fmla="*/ 1665516 h 4267200"/>
              <a:gd name="connsiteX573" fmla="*/ 4448798 w 12192000"/>
              <a:gd name="connsiteY573" fmla="*/ 1253024 h 4267200"/>
              <a:gd name="connsiteX574" fmla="*/ 4480315 w 12192000"/>
              <a:gd name="connsiteY574" fmla="*/ 1158454 h 4267200"/>
              <a:gd name="connsiteX575" fmla="*/ 4494133 w 12192000"/>
              <a:gd name="connsiteY575" fmla="*/ 1118676 h 4267200"/>
              <a:gd name="connsiteX576" fmla="*/ 4557898 w 12192000"/>
              <a:gd name="connsiteY576" fmla="*/ 900011 h 4267200"/>
              <a:gd name="connsiteX577" fmla="*/ 5870151 w 12192000"/>
              <a:gd name="connsiteY577" fmla="*/ 898890 h 4267200"/>
              <a:gd name="connsiteX578" fmla="*/ 5861335 w 12192000"/>
              <a:gd name="connsiteY578" fmla="*/ 899177 h 4267200"/>
              <a:gd name="connsiteX579" fmla="*/ 5843702 w 12192000"/>
              <a:gd name="connsiteY579" fmla="*/ 899748 h 4267200"/>
              <a:gd name="connsiteX580" fmla="*/ 5651107 w 12192000"/>
              <a:gd name="connsiteY580" fmla="*/ 920306 h 4267200"/>
              <a:gd name="connsiteX581" fmla="*/ 5459407 w 12192000"/>
              <a:gd name="connsiteY581" fmla="*/ 940975 h 4267200"/>
              <a:gd name="connsiteX582" fmla="*/ 5374846 w 12192000"/>
              <a:gd name="connsiteY582" fmla="*/ 941988 h 4267200"/>
              <a:gd name="connsiteX583" fmla="*/ 5256105 w 12192000"/>
              <a:gd name="connsiteY583" fmla="*/ 945632 h 4267200"/>
              <a:gd name="connsiteX584" fmla="*/ 5107071 w 12192000"/>
              <a:gd name="connsiteY584" fmla="*/ 969720 h 4267200"/>
              <a:gd name="connsiteX585" fmla="*/ 4998681 w 12192000"/>
              <a:gd name="connsiteY585" fmla="*/ 988771 h 4267200"/>
              <a:gd name="connsiteX586" fmla="*/ 5870151 w 12192000"/>
              <a:gd name="connsiteY586" fmla="*/ 898890 h 4267200"/>
              <a:gd name="connsiteX587" fmla="*/ 12190084 w 12192000"/>
              <a:gd name="connsiteY587" fmla="*/ 854709 h 4267200"/>
              <a:gd name="connsiteX588" fmla="*/ 12162947 w 12192000"/>
              <a:gd name="connsiteY588" fmla="*/ 879275 h 4267200"/>
              <a:gd name="connsiteX589" fmla="*/ 11721478 w 12192000"/>
              <a:gd name="connsiteY589" fmla="*/ 1216434 h 4267200"/>
              <a:gd name="connsiteX590" fmla="*/ 11680712 w 12192000"/>
              <a:gd name="connsiteY590" fmla="*/ 1239730 h 4267200"/>
              <a:gd name="connsiteX591" fmla="*/ 11505347 w 12192000"/>
              <a:gd name="connsiteY591" fmla="*/ 1352837 h 4267200"/>
              <a:gd name="connsiteX592" fmla="*/ 11580962 w 12192000"/>
              <a:gd name="connsiteY592" fmla="*/ 1321759 h 4267200"/>
              <a:gd name="connsiteX593" fmla="*/ 11654234 w 12192000"/>
              <a:gd name="connsiteY593" fmla="*/ 1291618 h 4267200"/>
              <a:gd name="connsiteX594" fmla="*/ 11867274 w 12192000"/>
              <a:gd name="connsiteY594" fmla="*/ 1160983 h 4267200"/>
              <a:gd name="connsiteX595" fmla="*/ 12086035 w 12192000"/>
              <a:gd name="connsiteY595" fmla="*/ 986418 h 4267200"/>
              <a:gd name="connsiteX596" fmla="*/ 12190084 w 12192000"/>
              <a:gd name="connsiteY596" fmla="*/ 854709 h 4267200"/>
              <a:gd name="connsiteX597" fmla="*/ 5504425 w 12192000"/>
              <a:gd name="connsiteY597" fmla="*/ 848067 h 4267200"/>
              <a:gd name="connsiteX598" fmla="*/ 4968849 w 12192000"/>
              <a:gd name="connsiteY598" fmla="*/ 962318 h 4267200"/>
              <a:gd name="connsiteX599" fmla="*/ 5104039 w 12192000"/>
              <a:gd name="connsiteY599" fmla="*/ 940634 h 4267200"/>
              <a:gd name="connsiteX600" fmla="*/ 5256311 w 12192000"/>
              <a:gd name="connsiteY600" fmla="*/ 916490 h 4267200"/>
              <a:gd name="connsiteX601" fmla="*/ 5377381 w 12192000"/>
              <a:gd name="connsiteY601" fmla="*/ 912671 h 4267200"/>
              <a:gd name="connsiteX602" fmla="*/ 5460148 w 12192000"/>
              <a:gd name="connsiteY602" fmla="*/ 911442 h 4267200"/>
              <a:gd name="connsiteX603" fmla="*/ 5648971 w 12192000"/>
              <a:gd name="connsiteY603" fmla="*/ 891331 h 4267200"/>
              <a:gd name="connsiteX604" fmla="*/ 5844807 w 12192000"/>
              <a:gd name="connsiteY604" fmla="*/ 870718 h 4267200"/>
              <a:gd name="connsiteX605" fmla="*/ 5862975 w 12192000"/>
              <a:gd name="connsiteY605" fmla="*/ 869756 h 4267200"/>
              <a:gd name="connsiteX606" fmla="*/ 5920887 w 12192000"/>
              <a:gd name="connsiteY606" fmla="*/ 865929 h 4267200"/>
              <a:gd name="connsiteX607" fmla="*/ 5504425 w 12192000"/>
              <a:gd name="connsiteY607" fmla="*/ 848067 h 4267200"/>
              <a:gd name="connsiteX608" fmla="*/ 8924104 w 12192000"/>
              <a:gd name="connsiteY608" fmla="*/ 777000 h 4267200"/>
              <a:gd name="connsiteX609" fmla="*/ 8921999 w 12192000"/>
              <a:gd name="connsiteY609" fmla="*/ 794136 h 4267200"/>
              <a:gd name="connsiteX610" fmla="*/ 8916066 w 12192000"/>
              <a:gd name="connsiteY610" fmla="*/ 843129 h 4267200"/>
              <a:gd name="connsiteX611" fmla="*/ 8909852 w 12192000"/>
              <a:gd name="connsiteY611" fmla="*/ 1005313 h 4267200"/>
              <a:gd name="connsiteX612" fmla="*/ 8936982 w 12192000"/>
              <a:gd name="connsiteY612" fmla="*/ 1614896 h 4267200"/>
              <a:gd name="connsiteX613" fmla="*/ 8939706 w 12192000"/>
              <a:gd name="connsiteY613" fmla="*/ 1632791 h 4267200"/>
              <a:gd name="connsiteX614" fmla="*/ 8946691 w 12192000"/>
              <a:gd name="connsiteY614" fmla="*/ 1680170 h 4267200"/>
              <a:gd name="connsiteX615" fmla="*/ 8947643 w 12192000"/>
              <a:gd name="connsiteY615" fmla="*/ 1649028 h 4267200"/>
              <a:gd name="connsiteX616" fmla="*/ 8931687 w 12192000"/>
              <a:gd name="connsiteY616" fmla="*/ 871628 h 4267200"/>
              <a:gd name="connsiteX617" fmla="*/ 8929804 w 12192000"/>
              <a:gd name="connsiteY617" fmla="*/ 850229 h 4267200"/>
              <a:gd name="connsiteX618" fmla="*/ 8924104 w 12192000"/>
              <a:gd name="connsiteY618" fmla="*/ 777000 h 4267200"/>
              <a:gd name="connsiteX619" fmla="*/ 8951219 w 12192000"/>
              <a:gd name="connsiteY619" fmla="*/ 764662 h 4267200"/>
              <a:gd name="connsiteX620" fmla="*/ 8957270 w 12192000"/>
              <a:gd name="connsiteY620" fmla="*/ 847698 h 4267200"/>
              <a:gd name="connsiteX621" fmla="*/ 8959153 w 12192000"/>
              <a:gd name="connsiteY621" fmla="*/ 869097 h 4267200"/>
              <a:gd name="connsiteX622" fmla="*/ 8976081 w 12192000"/>
              <a:gd name="connsiteY622" fmla="*/ 1619865 h 4267200"/>
              <a:gd name="connsiteX623" fmla="*/ 8951219 w 12192000"/>
              <a:gd name="connsiteY623" fmla="*/ 764662 h 4267200"/>
              <a:gd name="connsiteX624" fmla="*/ 8898081 w 12192000"/>
              <a:gd name="connsiteY624" fmla="*/ 630137 h 4267200"/>
              <a:gd name="connsiteX625" fmla="*/ 8910095 w 12192000"/>
              <a:gd name="connsiteY625" fmla="*/ 1626691 h 4267200"/>
              <a:gd name="connsiteX626" fmla="*/ 8908822 w 12192000"/>
              <a:gd name="connsiteY626" fmla="*/ 1619067 h 4267200"/>
              <a:gd name="connsiteX627" fmla="*/ 8881669 w 12192000"/>
              <a:gd name="connsiteY627" fmla="*/ 1004967 h 4267200"/>
              <a:gd name="connsiteX628" fmla="*/ 8888265 w 12192000"/>
              <a:gd name="connsiteY628" fmla="*/ 840369 h 4267200"/>
              <a:gd name="connsiteX629" fmla="*/ 8894429 w 12192000"/>
              <a:gd name="connsiteY629" fmla="*/ 790831 h 4267200"/>
              <a:gd name="connsiteX630" fmla="*/ 8898081 w 12192000"/>
              <a:gd name="connsiteY630" fmla="*/ 630137 h 4267200"/>
              <a:gd name="connsiteX631" fmla="*/ 11491396 w 12192000"/>
              <a:gd name="connsiteY631" fmla="*/ 623931 h 4267200"/>
              <a:gd name="connsiteX632" fmla="*/ 11413329 w 12192000"/>
              <a:gd name="connsiteY632" fmla="*/ 662344 h 4267200"/>
              <a:gd name="connsiteX633" fmla="*/ 10966547 w 12192000"/>
              <a:gd name="connsiteY633" fmla="*/ 818916 h 4267200"/>
              <a:gd name="connsiteX634" fmla="*/ 10498883 w 12192000"/>
              <a:gd name="connsiteY634" fmla="*/ 1111507 h 4267200"/>
              <a:gd name="connsiteX635" fmla="*/ 10671292 w 12192000"/>
              <a:gd name="connsiteY635" fmla="*/ 1035777 h 4267200"/>
              <a:gd name="connsiteX636" fmla="*/ 10685894 w 12192000"/>
              <a:gd name="connsiteY636" fmla="*/ 1027151 h 4267200"/>
              <a:gd name="connsiteX637" fmla="*/ 11104337 w 12192000"/>
              <a:gd name="connsiteY637" fmla="*/ 817377 h 4267200"/>
              <a:gd name="connsiteX638" fmla="*/ 11491396 w 12192000"/>
              <a:gd name="connsiteY638" fmla="*/ 623931 h 4267200"/>
              <a:gd name="connsiteX639" fmla="*/ 10779304 w 12192000"/>
              <a:gd name="connsiteY639" fmla="*/ 584486 h 4267200"/>
              <a:gd name="connsiteX640" fmla="*/ 10658378 w 12192000"/>
              <a:gd name="connsiteY640" fmla="*/ 772788 h 4267200"/>
              <a:gd name="connsiteX641" fmla="*/ 10475581 w 12192000"/>
              <a:gd name="connsiteY641" fmla="*/ 1070739 h 4267200"/>
              <a:gd name="connsiteX642" fmla="*/ 10735178 w 12192000"/>
              <a:gd name="connsiteY642" fmla="*/ 693281 h 4267200"/>
              <a:gd name="connsiteX643" fmla="*/ 10132488 w 12192000"/>
              <a:gd name="connsiteY643" fmla="*/ 518596 h 4267200"/>
              <a:gd name="connsiteX644" fmla="*/ 9879465 w 12192000"/>
              <a:gd name="connsiteY644" fmla="*/ 567273 h 4267200"/>
              <a:gd name="connsiteX645" fmla="*/ 9364243 w 12192000"/>
              <a:gd name="connsiteY645" fmla="*/ 809468 h 4267200"/>
              <a:gd name="connsiteX646" fmla="*/ 9366655 w 12192000"/>
              <a:gd name="connsiteY646" fmla="*/ 809848 h 4267200"/>
              <a:gd name="connsiteX647" fmla="*/ 9914233 w 12192000"/>
              <a:gd name="connsiteY647" fmla="*/ 596159 h 4267200"/>
              <a:gd name="connsiteX648" fmla="*/ 10264524 w 12192000"/>
              <a:gd name="connsiteY648" fmla="*/ 501747 h 4267200"/>
              <a:gd name="connsiteX649" fmla="*/ 9922837 w 12192000"/>
              <a:gd name="connsiteY649" fmla="*/ 622979 h 4267200"/>
              <a:gd name="connsiteX650" fmla="*/ 9416908 w 12192000"/>
              <a:gd name="connsiteY650" fmla="*/ 818889 h 4267200"/>
              <a:gd name="connsiteX651" fmla="*/ 9418234 w 12192000"/>
              <a:gd name="connsiteY651" fmla="*/ 818810 h 4267200"/>
              <a:gd name="connsiteX652" fmla="*/ 10264524 w 12192000"/>
              <a:gd name="connsiteY652" fmla="*/ 501747 h 4267200"/>
              <a:gd name="connsiteX653" fmla="*/ 10802699 w 12192000"/>
              <a:gd name="connsiteY653" fmla="*/ 488163 h 4267200"/>
              <a:gd name="connsiteX654" fmla="*/ 10618739 w 12192000"/>
              <a:gd name="connsiteY654" fmla="*/ 734118 h 4267200"/>
              <a:gd name="connsiteX655" fmla="*/ 10604580 w 12192000"/>
              <a:gd name="connsiteY655" fmla="*/ 753877 h 4267200"/>
              <a:gd name="connsiteX656" fmla="*/ 10529643 w 12192000"/>
              <a:gd name="connsiteY656" fmla="*/ 867004 h 4267200"/>
              <a:gd name="connsiteX657" fmla="*/ 10462194 w 12192000"/>
              <a:gd name="connsiteY657" fmla="*/ 1035452 h 4267200"/>
              <a:gd name="connsiteX658" fmla="*/ 10635117 w 12192000"/>
              <a:gd name="connsiteY658" fmla="*/ 757788 h 4267200"/>
              <a:gd name="connsiteX659" fmla="*/ 10802699 w 12192000"/>
              <a:gd name="connsiteY659" fmla="*/ 488163 h 4267200"/>
              <a:gd name="connsiteX660" fmla="*/ 10359107 w 12192000"/>
              <a:gd name="connsiteY660" fmla="*/ 485136 h 4267200"/>
              <a:gd name="connsiteX661" fmla="*/ 9515108 w 12192000"/>
              <a:gd name="connsiteY661" fmla="*/ 825701 h 4267200"/>
              <a:gd name="connsiteX662" fmla="*/ 10359107 w 12192000"/>
              <a:gd name="connsiteY662" fmla="*/ 485136 h 4267200"/>
              <a:gd name="connsiteX663" fmla="*/ 11886089 w 12192000"/>
              <a:gd name="connsiteY663" fmla="*/ 483936 h 4267200"/>
              <a:gd name="connsiteX664" fmla="*/ 11622890 w 12192000"/>
              <a:gd name="connsiteY664" fmla="*/ 661575 h 4267200"/>
              <a:gd name="connsiteX665" fmla="*/ 11038640 w 12192000"/>
              <a:gd name="connsiteY665" fmla="*/ 996875 h 4267200"/>
              <a:gd name="connsiteX666" fmla="*/ 10561310 w 12192000"/>
              <a:gd name="connsiteY666" fmla="*/ 1145020 h 4267200"/>
              <a:gd name="connsiteX667" fmla="*/ 10675127 w 12192000"/>
              <a:gd name="connsiteY667" fmla="*/ 1163586 h 4267200"/>
              <a:gd name="connsiteX668" fmla="*/ 11120351 w 12192000"/>
              <a:gd name="connsiteY668" fmla="*/ 990907 h 4267200"/>
              <a:gd name="connsiteX669" fmla="*/ 11648506 w 12192000"/>
              <a:gd name="connsiteY669" fmla="*/ 680145 h 4267200"/>
              <a:gd name="connsiteX670" fmla="*/ 11886089 w 12192000"/>
              <a:gd name="connsiteY670" fmla="*/ 483936 h 4267200"/>
              <a:gd name="connsiteX671" fmla="*/ 3607114 w 12192000"/>
              <a:gd name="connsiteY671" fmla="*/ 467441 h 4267200"/>
              <a:gd name="connsiteX672" fmla="*/ 3296242 w 12192000"/>
              <a:gd name="connsiteY672" fmla="*/ 807991 h 4267200"/>
              <a:gd name="connsiteX673" fmla="*/ 3174674 w 12192000"/>
              <a:gd name="connsiteY673" fmla="*/ 919759 h 4267200"/>
              <a:gd name="connsiteX674" fmla="*/ 3042978 w 12192000"/>
              <a:gd name="connsiteY674" fmla="*/ 1054894 h 4267200"/>
              <a:gd name="connsiteX675" fmla="*/ 2968914 w 12192000"/>
              <a:gd name="connsiteY675" fmla="*/ 1133756 h 4267200"/>
              <a:gd name="connsiteX676" fmla="*/ 3103823 w 12192000"/>
              <a:gd name="connsiteY676" fmla="*/ 1026814 h 4267200"/>
              <a:gd name="connsiteX677" fmla="*/ 3607114 w 12192000"/>
              <a:gd name="connsiteY677" fmla="*/ 467441 h 4267200"/>
              <a:gd name="connsiteX678" fmla="*/ 10784544 w 12192000"/>
              <a:gd name="connsiteY678" fmla="*/ 465669 h 4267200"/>
              <a:gd name="connsiteX679" fmla="*/ 10426419 w 12192000"/>
              <a:gd name="connsiteY679" fmla="*/ 1062158 h 4267200"/>
              <a:gd name="connsiteX680" fmla="*/ 10471732 w 12192000"/>
              <a:gd name="connsiteY680" fmla="*/ 921679 h 4267200"/>
              <a:gd name="connsiteX681" fmla="*/ 10504824 w 12192000"/>
              <a:gd name="connsiteY681" fmla="*/ 852631 h 4267200"/>
              <a:gd name="connsiteX682" fmla="*/ 10582237 w 12192000"/>
              <a:gd name="connsiteY682" fmla="*/ 736692 h 4267200"/>
              <a:gd name="connsiteX683" fmla="*/ 10596401 w 12192000"/>
              <a:gd name="connsiteY683" fmla="*/ 716935 h 4267200"/>
              <a:gd name="connsiteX684" fmla="*/ 10784544 w 12192000"/>
              <a:gd name="connsiteY684" fmla="*/ 465669 h 4267200"/>
              <a:gd name="connsiteX685" fmla="*/ 11916494 w 12192000"/>
              <a:gd name="connsiteY685" fmla="*/ 422768 h 4267200"/>
              <a:gd name="connsiteX686" fmla="*/ 11703185 w 12192000"/>
              <a:gd name="connsiteY686" fmla="*/ 528178 h 4267200"/>
              <a:gd name="connsiteX687" fmla="*/ 11680755 w 12192000"/>
              <a:gd name="connsiteY687" fmla="*/ 543149 h 4267200"/>
              <a:gd name="connsiteX688" fmla="*/ 11116818 w 12192000"/>
              <a:gd name="connsiteY688" fmla="*/ 842623 h 4267200"/>
              <a:gd name="connsiteX689" fmla="*/ 10700164 w 12192000"/>
              <a:gd name="connsiteY689" fmla="*/ 1051220 h 4267200"/>
              <a:gd name="connsiteX690" fmla="*/ 10685570 w 12192000"/>
              <a:gd name="connsiteY690" fmla="*/ 1059849 h 4267200"/>
              <a:gd name="connsiteX691" fmla="*/ 10584288 w 12192000"/>
              <a:gd name="connsiteY691" fmla="*/ 1113543 h 4267200"/>
              <a:gd name="connsiteX692" fmla="*/ 11026698 w 12192000"/>
              <a:gd name="connsiteY692" fmla="*/ 971858 h 4267200"/>
              <a:gd name="connsiteX693" fmla="*/ 11607604 w 12192000"/>
              <a:gd name="connsiteY693" fmla="*/ 638368 h 4267200"/>
              <a:gd name="connsiteX694" fmla="*/ 11919452 w 12192000"/>
              <a:gd name="connsiteY694" fmla="*/ 423380 h 4267200"/>
              <a:gd name="connsiteX695" fmla="*/ 11916494 w 12192000"/>
              <a:gd name="connsiteY695" fmla="*/ 422768 h 4267200"/>
              <a:gd name="connsiteX696" fmla="*/ 8148168 w 12192000"/>
              <a:gd name="connsiteY696" fmla="*/ 416949 h 4267200"/>
              <a:gd name="connsiteX697" fmla="*/ 7862052 w 12192000"/>
              <a:gd name="connsiteY697" fmla="*/ 694330 h 4267200"/>
              <a:gd name="connsiteX698" fmla="*/ 7808002 w 12192000"/>
              <a:gd name="connsiteY698" fmla="*/ 759654 h 4267200"/>
              <a:gd name="connsiteX699" fmla="*/ 8295299 w 12192000"/>
              <a:gd name="connsiteY699" fmla="*/ 416143 h 4267200"/>
              <a:gd name="connsiteX700" fmla="*/ 8309124 w 12192000"/>
              <a:gd name="connsiteY700" fmla="*/ 534021 h 4267200"/>
              <a:gd name="connsiteX701" fmla="*/ 8293154 w 12192000"/>
              <a:gd name="connsiteY701" fmla="*/ 672115 h 4267200"/>
              <a:gd name="connsiteX702" fmla="*/ 8279099 w 12192000"/>
              <a:gd name="connsiteY702" fmla="*/ 769176 h 4267200"/>
              <a:gd name="connsiteX703" fmla="*/ 8309186 w 12192000"/>
              <a:gd name="connsiteY703" fmla="*/ 1060039 h 4267200"/>
              <a:gd name="connsiteX704" fmla="*/ 8410512 w 12192000"/>
              <a:gd name="connsiteY704" fmla="*/ 1511108 h 4267200"/>
              <a:gd name="connsiteX705" fmla="*/ 8351657 w 12192000"/>
              <a:gd name="connsiteY705" fmla="*/ 521768 h 4267200"/>
              <a:gd name="connsiteX706" fmla="*/ 8295299 w 12192000"/>
              <a:gd name="connsiteY706" fmla="*/ 416143 h 4267200"/>
              <a:gd name="connsiteX707" fmla="*/ 8266483 w 12192000"/>
              <a:gd name="connsiteY707" fmla="*/ 414244 h 4267200"/>
              <a:gd name="connsiteX708" fmla="*/ 8343425 w 12192000"/>
              <a:gd name="connsiteY708" fmla="*/ 1357811 h 4267200"/>
              <a:gd name="connsiteX709" fmla="*/ 8282114 w 12192000"/>
              <a:gd name="connsiteY709" fmla="*/ 1064671 h 4267200"/>
              <a:gd name="connsiteX710" fmla="*/ 8251298 w 12192000"/>
              <a:gd name="connsiteY710" fmla="*/ 766414 h 4267200"/>
              <a:gd name="connsiteX711" fmla="*/ 8265729 w 12192000"/>
              <a:gd name="connsiteY711" fmla="*/ 666939 h 4267200"/>
              <a:gd name="connsiteX712" fmla="*/ 8281494 w 12192000"/>
              <a:gd name="connsiteY712" fmla="*/ 533909 h 4267200"/>
              <a:gd name="connsiteX713" fmla="*/ 8266483 w 12192000"/>
              <a:gd name="connsiteY713" fmla="*/ 414244 h 4267200"/>
              <a:gd name="connsiteX714" fmla="*/ 8140802 w 12192000"/>
              <a:gd name="connsiteY714" fmla="*/ 388720 h 4267200"/>
              <a:gd name="connsiteX715" fmla="*/ 7860379 w 12192000"/>
              <a:gd name="connsiteY715" fmla="*/ 596411 h 4267200"/>
              <a:gd name="connsiteX716" fmla="*/ 7737688 w 12192000"/>
              <a:gd name="connsiteY716" fmla="*/ 790400 h 4267200"/>
              <a:gd name="connsiteX717" fmla="*/ 7726885 w 12192000"/>
              <a:gd name="connsiteY717" fmla="*/ 812869 h 4267200"/>
              <a:gd name="connsiteX718" fmla="*/ 7840490 w 12192000"/>
              <a:gd name="connsiteY718" fmla="*/ 676832 h 4267200"/>
              <a:gd name="connsiteX719" fmla="*/ 8140802 w 12192000"/>
              <a:gd name="connsiteY719" fmla="*/ 388720 h 4267200"/>
              <a:gd name="connsiteX720" fmla="*/ 3744487 w 12192000"/>
              <a:gd name="connsiteY720" fmla="*/ 383136 h 4267200"/>
              <a:gd name="connsiteX721" fmla="*/ 3970213 w 12192000"/>
              <a:gd name="connsiteY721" fmla="*/ 995559 h 4267200"/>
              <a:gd name="connsiteX722" fmla="*/ 3744487 w 12192000"/>
              <a:gd name="connsiteY722" fmla="*/ 383136 h 4267200"/>
              <a:gd name="connsiteX723" fmla="*/ 3624562 w 12192000"/>
              <a:gd name="connsiteY723" fmla="*/ 367041 h 4267200"/>
              <a:gd name="connsiteX724" fmla="*/ 3489712 w 12192000"/>
              <a:gd name="connsiteY724" fmla="*/ 485386 h 4267200"/>
              <a:gd name="connsiteX725" fmla="*/ 3182994 w 12192000"/>
              <a:gd name="connsiteY725" fmla="*/ 828265 h 4267200"/>
              <a:gd name="connsiteX726" fmla="*/ 2892114 w 12192000"/>
              <a:gd name="connsiteY726" fmla="*/ 1172635 h 4267200"/>
              <a:gd name="connsiteX727" fmla="*/ 3021459 w 12192000"/>
              <a:gd name="connsiteY727" fmla="*/ 1035385 h 4267200"/>
              <a:gd name="connsiteX728" fmla="*/ 3153873 w 12192000"/>
              <a:gd name="connsiteY728" fmla="*/ 898971 h 4267200"/>
              <a:gd name="connsiteX729" fmla="*/ 3276511 w 12192000"/>
              <a:gd name="connsiteY729" fmla="*/ 786423 h 4267200"/>
              <a:gd name="connsiteX730" fmla="*/ 3584154 w 12192000"/>
              <a:gd name="connsiteY730" fmla="*/ 448218 h 4267200"/>
              <a:gd name="connsiteX731" fmla="*/ 3624562 w 12192000"/>
              <a:gd name="connsiteY731" fmla="*/ 367041 h 4267200"/>
              <a:gd name="connsiteX732" fmla="*/ 3766672 w 12192000"/>
              <a:gd name="connsiteY732" fmla="*/ 359429 h 4267200"/>
              <a:gd name="connsiteX733" fmla="*/ 3996338 w 12192000"/>
              <a:gd name="connsiteY733" fmla="*/ 968237 h 4267200"/>
              <a:gd name="connsiteX734" fmla="*/ 3766672 w 12192000"/>
              <a:gd name="connsiteY734" fmla="*/ 359429 h 4267200"/>
              <a:gd name="connsiteX735" fmla="*/ 5805386 w 12192000"/>
              <a:gd name="connsiteY735" fmla="*/ 239240 h 4267200"/>
              <a:gd name="connsiteX736" fmla="*/ 5736947 w 12192000"/>
              <a:gd name="connsiteY736" fmla="*/ 261367 h 4267200"/>
              <a:gd name="connsiteX737" fmla="*/ 5427012 w 12192000"/>
              <a:gd name="connsiteY737" fmla="*/ 311272 h 4267200"/>
              <a:gd name="connsiteX738" fmla="*/ 5147818 w 12192000"/>
              <a:gd name="connsiteY738" fmla="*/ 322112 h 4267200"/>
              <a:gd name="connsiteX739" fmla="*/ 5060854 w 12192000"/>
              <a:gd name="connsiteY739" fmla="*/ 311882 h 4267200"/>
              <a:gd name="connsiteX740" fmla="*/ 4945989 w 12192000"/>
              <a:gd name="connsiteY740" fmla="*/ 300516 h 4267200"/>
              <a:gd name="connsiteX741" fmla="*/ 5410479 w 12192000"/>
              <a:gd name="connsiteY741" fmla="*/ 348434 h 4267200"/>
              <a:gd name="connsiteX742" fmla="*/ 5805386 w 12192000"/>
              <a:gd name="connsiteY742" fmla="*/ 239240 h 4267200"/>
              <a:gd name="connsiteX743" fmla="*/ 5905192 w 12192000"/>
              <a:gd name="connsiteY743" fmla="*/ 163079 h 4267200"/>
              <a:gd name="connsiteX744" fmla="*/ 5865655 w 12192000"/>
              <a:gd name="connsiteY744" fmla="*/ 171901 h 4267200"/>
              <a:gd name="connsiteX745" fmla="*/ 5259740 w 12192000"/>
              <a:gd name="connsiteY745" fmla="*/ 257013 h 4267200"/>
              <a:gd name="connsiteX746" fmla="*/ 5208466 w 12192000"/>
              <a:gd name="connsiteY746" fmla="*/ 257550 h 4267200"/>
              <a:gd name="connsiteX747" fmla="*/ 4980204 w 12192000"/>
              <a:gd name="connsiteY747" fmla="*/ 271903 h 4267200"/>
              <a:gd name="connsiteX748" fmla="*/ 5068068 w 12192000"/>
              <a:gd name="connsiteY748" fmla="*/ 282244 h 4267200"/>
              <a:gd name="connsiteX749" fmla="*/ 5153231 w 12192000"/>
              <a:gd name="connsiteY749" fmla="*/ 292240 h 4267200"/>
              <a:gd name="connsiteX750" fmla="*/ 5426491 w 12192000"/>
              <a:gd name="connsiteY750" fmla="*/ 281128 h 4267200"/>
              <a:gd name="connsiteX751" fmla="*/ 5731212 w 12192000"/>
              <a:gd name="connsiteY751" fmla="*/ 231951 h 4267200"/>
              <a:gd name="connsiteX752" fmla="*/ 5905192 w 12192000"/>
              <a:gd name="connsiteY752" fmla="*/ 163079 h 4267200"/>
              <a:gd name="connsiteX753" fmla="*/ 5944437 w 12192000"/>
              <a:gd name="connsiteY753" fmla="*/ 113829 h 4267200"/>
              <a:gd name="connsiteX754" fmla="*/ 5825032 w 12192000"/>
              <a:gd name="connsiteY754" fmla="*/ 146405 h 4267200"/>
              <a:gd name="connsiteX755" fmla="*/ 4955599 w 12192000"/>
              <a:gd name="connsiteY755" fmla="*/ 247008 h 4267200"/>
              <a:gd name="connsiteX756" fmla="*/ 5210104 w 12192000"/>
              <a:gd name="connsiteY756" fmla="*/ 228123 h 4267200"/>
              <a:gd name="connsiteX757" fmla="*/ 5261015 w 12192000"/>
              <a:gd name="connsiteY757" fmla="*/ 227087 h 4267200"/>
              <a:gd name="connsiteX758" fmla="*/ 5861181 w 12192000"/>
              <a:gd name="connsiteY758" fmla="*/ 143093 h 4267200"/>
              <a:gd name="connsiteX759" fmla="*/ 5961252 w 12192000"/>
              <a:gd name="connsiteY759" fmla="*/ 114820 h 4267200"/>
              <a:gd name="connsiteX760" fmla="*/ 5944437 w 12192000"/>
              <a:gd name="connsiteY760" fmla="*/ 113829 h 4267200"/>
              <a:gd name="connsiteX761" fmla="*/ 9095810 w 12192000"/>
              <a:gd name="connsiteY761" fmla="*/ 0 h 4267200"/>
              <a:gd name="connsiteX762" fmla="*/ 9215999 w 12192000"/>
              <a:gd name="connsiteY762" fmla="*/ 0 h 4267200"/>
              <a:gd name="connsiteX763" fmla="*/ 9250991 w 12192000"/>
              <a:gd name="connsiteY763" fmla="*/ 17650 h 4267200"/>
              <a:gd name="connsiteX764" fmla="*/ 9551793 w 12192000"/>
              <a:gd name="connsiteY764" fmla="*/ 69947 h 4267200"/>
              <a:gd name="connsiteX765" fmla="*/ 10211701 w 12192000"/>
              <a:gd name="connsiteY765" fmla="*/ 15192 h 4267200"/>
              <a:gd name="connsiteX766" fmla="*/ 9665014 w 12192000"/>
              <a:gd name="connsiteY766" fmla="*/ 41266 h 4267200"/>
              <a:gd name="connsiteX767" fmla="*/ 9382567 w 12192000"/>
              <a:gd name="connsiteY767" fmla="*/ 18583 h 4267200"/>
              <a:gd name="connsiteX768" fmla="*/ 9283159 w 12192000"/>
              <a:gd name="connsiteY768" fmla="*/ 0 h 4267200"/>
              <a:gd name="connsiteX769" fmla="*/ 9469266 w 12192000"/>
              <a:gd name="connsiteY769" fmla="*/ 0 h 4267200"/>
              <a:gd name="connsiteX770" fmla="*/ 9504117 w 12192000"/>
              <a:gd name="connsiteY770" fmla="*/ 4274 h 4267200"/>
              <a:gd name="connsiteX771" fmla="*/ 9667223 w 12192000"/>
              <a:gd name="connsiteY771" fmla="*/ 13232 h 4267200"/>
              <a:gd name="connsiteX772" fmla="*/ 9887703 w 12192000"/>
              <a:gd name="connsiteY772" fmla="*/ 12601 h 4267200"/>
              <a:gd name="connsiteX773" fmla="*/ 10088930 w 12192000"/>
              <a:gd name="connsiteY773" fmla="*/ 0 h 4267200"/>
              <a:gd name="connsiteX774" fmla="*/ 10544171 w 12192000"/>
              <a:gd name="connsiteY774" fmla="*/ 0 h 4267200"/>
              <a:gd name="connsiteX775" fmla="*/ 10392396 w 12192000"/>
              <a:gd name="connsiteY775" fmla="*/ 36772 h 4267200"/>
              <a:gd name="connsiteX776" fmla="*/ 9413803 w 12192000"/>
              <a:gd name="connsiteY776" fmla="*/ 131277 h 4267200"/>
              <a:gd name="connsiteX777" fmla="*/ 9174626 w 12192000"/>
              <a:gd name="connsiteY777" fmla="*/ 44983 h 4267200"/>
              <a:gd name="connsiteX778" fmla="*/ 8474998 w 12192000"/>
              <a:gd name="connsiteY778" fmla="*/ 0 h 4267200"/>
              <a:gd name="connsiteX779" fmla="*/ 8573502 w 12192000"/>
              <a:gd name="connsiteY779" fmla="*/ 0 h 4267200"/>
              <a:gd name="connsiteX780" fmla="*/ 8659539 w 12192000"/>
              <a:gd name="connsiteY780" fmla="*/ 117664 h 4267200"/>
              <a:gd name="connsiteX781" fmla="*/ 9248507 w 12192000"/>
              <a:gd name="connsiteY781" fmla="*/ 743734 h 4267200"/>
              <a:gd name="connsiteX782" fmla="*/ 9309457 w 12192000"/>
              <a:gd name="connsiteY782" fmla="*/ 795932 h 4267200"/>
              <a:gd name="connsiteX783" fmla="*/ 9785496 w 12192000"/>
              <a:gd name="connsiteY783" fmla="*/ 530713 h 4267200"/>
              <a:gd name="connsiteX784" fmla="*/ 10482828 w 12192000"/>
              <a:gd name="connsiteY784" fmla="*/ 399738 h 4267200"/>
              <a:gd name="connsiteX785" fmla="*/ 10468382 w 12192000"/>
              <a:gd name="connsiteY785" fmla="*/ 461219 h 4267200"/>
              <a:gd name="connsiteX786" fmla="*/ 9430790 w 12192000"/>
              <a:gd name="connsiteY786" fmla="*/ 895589 h 4267200"/>
              <a:gd name="connsiteX787" fmla="*/ 10019780 w 12192000"/>
              <a:gd name="connsiteY787" fmla="*/ 1298815 h 4267200"/>
              <a:gd name="connsiteX788" fmla="*/ 10372218 w 12192000"/>
              <a:gd name="connsiteY788" fmla="*/ 1146081 h 4267200"/>
              <a:gd name="connsiteX789" fmla="*/ 10896429 w 12192000"/>
              <a:gd name="connsiteY789" fmla="*/ 310883 h 4267200"/>
              <a:gd name="connsiteX790" fmla="*/ 10919735 w 12192000"/>
              <a:gd name="connsiteY790" fmla="*/ 318176 h 4267200"/>
              <a:gd name="connsiteX791" fmla="*/ 10637064 w 12192000"/>
              <a:gd name="connsiteY791" fmla="*/ 935661 h 4267200"/>
              <a:gd name="connsiteX792" fmla="*/ 10516995 w 12192000"/>
              <a:gd name="connsiteY792" fmla="*/ 1070245 h 4267200"/>
              <a:gd name="connsiteX793" fmla="*/ 10868835 w 12192000"/>
              <a:gd name="connsiteY793" fmla="*/ 815534 h 4267200"/>
              <a:gd name="connsiteX794" fmla="*/ 11704547 w 12192000"/>
              <a:gd name="connsiteY794" fmla="*/ 465665 h 4267200"/>
              <a:gd name="connsiteX795" fmla="*/ 12033562 w 12192000"/>
              <a:gd name="connsiteY795" fmla="*/ 350012 h 4267200"/>
              <a:gd name="connsiteX796" fmla="*/ 12025537 w 12192000"/>
              <a:gd name="connsiteY796" fmla="*/ 382666 h 4267200"/>
              <a:gd name="connsiteX797" fmla="*/ 11088649 w 12192000"/>
              <a:gd name="connsiteY797" fmla="*/ 1056676 h 4267200"/>
              <a:gd name="connsiteX798" fmla="*/ 10561600 w 12192000"/>
              <a:gd name="connsiteY798" fmla="*/ 1229477 h 4267200"/>
              <a:gd name="connsiteX799" fmla="*/ 10280797 w 12192000"/>
              <a:gd name="connsiteY799" fmla="*/ 1263181 h 4267200"/>
              <a:gd name="connsiteX800" fmla="*/ 10083376 w 12192000"/>
              <a:gd name="connsiteY800" fmla="*/ 1334114 h 4267200"/>
              <a:gd name="connsiteX801" fmla="*/ 10832582 w 12192000"/>
              <a:gd name="connsiteY801" fmla="*/ 1687356 h 4267200"/>
              <a:gd name="connsiteX802" fmla="*/ 10839263 w 12192000"/>
              <a:gd name="connsiteY802" fmla="*/ 1683743 h 4267200"/>
              <a:gd name="connsiteX803" fmla="*/ 11350910 w 12192000"/>
              <a:gd name="connsiteY803" fmla="*/ 1443899 h 4267200"/>
              <a:gd name="connsiteX804" fmla="*/ 11360346 w 12192000"/>
              <a:gd name="connsiteY804" fmla="*/ 1429225 h 4267200"/>
              <a:gd name="connsiteX805" fmla="*/ 12167580 w 12192000"/>
              <a:gd name="connsiteY805" fmla="*/ 789523 h 4267200"/>
              <a:gd name="connsiteX806" fmla="*/ 12192000 w 12192000"/>
              <a:gd name="connsiteY806" fmla="*/ 769876 h 4267200"/>
              <a:gd name="connsiteX807" fmla="*/ 12192000 w 12192000"/>
              <a:gd name="connsiteY807" fmla="*/ 802845 h 4267200"/>
              <a:gd name="connsiteX808" fmla="*/ 12173558 w 12192000"/>
              <a:gd name="connsiteY808" fmla="*/ 821317 h 4267200"/>
              <a:gd name="connsiteX809" fmla="*/ 12117398 w 12192000"/>
              <a:gd name="connsiteY809" fmla="*/ 877374 h 4267200"/>
              <a:gd name="connsiteX810" fmla="*/ 11472926 w 12192000"/>
              <a:gd name="connsiteY810" fmla="*/ 1344259 h 4267200"/>
              <a:gd name="connsiteX811" fmla="*/ 11666978 w 12192000"/>
              <a:gd name="connsiteY811" fmla="*/ 1215889 h 4267200"/>
              <a:gd name="connsiteX812" fmla="*/ 11707200 w 12192000"/>
              <a:gd name="connsiteY812" fmla="*/ 1192361 h 4267200"/>
              <a:gd name="connsiteX813" fmla="*/ 12144637 w 12192000"/>
              <a:gd name="connsiteY813" fmla="*/ 858646 h 4267200"/>
              <a:gd name="connsiteX814" fmla="*/ 12192000 w 12192000"/>
              <a:gd name="connsiteY814" fmla="*/ 810414 h 4267200"/>
              <a:gd name="connsiteX815" fmla="*/ 12192000 w 12192000"/>
              <a:gd name="connsiteY815" fmla="*/ 916439 h 4267200"/>
              <a:gd name="connsiteX816" fmla="*/ 12150630 w 12192000"/>
              <a:gd name="connsiteY816" fmla="*/ 982925 h 4267200"/>
              <a:gd name="connsiteX817" fmla="*/ 11389484 w 12192000"/>
              <a:gd name="connsiteY817" fmla="*/ 1469889 h 4267200"/>
              <a:gd name="connsiteX818" fmla="*/ 10923736 w 12192000"/>
              <a:gd name="connsiteY818" fmla="*/ 1721439 h 4267200"/>
              <a:gd name="connsiteX819" fmla="*/ 11091913 w 12192000"/>
              <a:gd name="connsiteY819" fmla="*/ 1780406 h 4267200"/>
              <a:gd name="connsiteX820" fmla="*/ 11771238 w 12192000"/>
              <a:gd name="connsiteY820" fmla="*/ 1944400 h 4267200"/>
              <a:gd name="connsiteX821" fmla="*/ 11783166 w 12192000"/>
              <a:gd name="connsiteY821" fmla="*/ 1931422 h 4267200"/>
              <a:gd name="connsiteX822" fmla="*/ 12131988 w 12192000"/>
              <a:gd name="connsiteY822" fmla="*/ 1574357 h 4267200"/>
              <a:gd name="connsiteX823" fmla="*/ 12192000 w 12192000"/>
              <a:gd name="connsiteY823" fmla="*/ 1537429 h 4267200"/>
              <a:gd name="connsiteX824" fmla="*/ 12192000 w 12192000"/>
              <a:gd name="connsiteY824" fmla="*/ 1589108 h 4267200"/>
              <a:gd name="connsiteX825" fmla="*/ 12112105 w 12192000"/>
              <a:gd name="connsiteY825" fmla="*/ 1640352 h 4267200"/>
              <a:gd name="connsiteX826" fmla="*/ 11849203 w 12192000"/>
              <a:gd name="connsiteY826" fmla="*/ 1900149 h 4267200"/>
              <a:gd name="connsiteX827" fmla="*/ 11946326 w 12192000"/>
              <a:gd name="connsiteY827" fmla="*/ 1822808 h 4267200"/>
              <a:gd name="connsiteX828" fmla="*/ 12055863 w 12192000"/>
              <a:gd name="connsiteY828" fmla="*/ 1735914 h 4267200"/>
              <a:gd name="connsiteX829" fmla="*/ 12150816 w 12192000"/>
              <a:gd name="connsiteY829" fmla="*/ 1678902 h 4267200"/>
              <a:gd name="connsiteX830" fmla="*/ 12192000 w 12192000"/>
              <a:gd name="connsiteY830" fmla="*/ 1655121 h 4267200"/>
              <a:gd name="connsiteX831" fmla="*/ 12192000 w 12192000"/>
              <a:gd name="connsiteY831" fmla="*/ 1686869 h 4267200"/>
              <a:gd name="connsiteX832" fmla="*/ 12163772 w 12192000"/>
              <a:gd name="connsiteY832" fmla="*/ 1703058 h 4267200"/>
              <a:gd name="connsiteX833" fmla="*/ 12070597 w 12192000"/>
              <a:gd name="connsiteY833" fmla="*/ 1758893 h 4267200"/>
              <a:gd name="connsiteX834" fmla="*/ 11963621 w 12192000"/>
              <a:gd name="connsiteY834" fmla="*/ 1844299 h 4267200"/>
              <a:gd name="connsiteX835" fmla="*/ 11886604 w 12192000"/>
              <a:gd name="connsiteY835" fmla="*/ 1907617 h 4267200"/>
              <a:gd name="connsiteX836" fmla="*/ 12153575 w 12192000"/>
              <a:gd name="connsiteY836" fmla="*/ 1786372 h 4267200"/>
              <a:gd name="connsiteX837" fmla="*/ 12192000 w 12192000"/>
              <a:gd name="connsiteY837" fmla="*/ 1759693 h 4267200"/>
              <a:gd name="connsiteX838" fmla="*/ 12192000 w 12192000"/>
              <a:gd name="connsiteY838" fmla="*/ 1809459 h 4267200"/>
              <a:gd name="connsiteX839" fmla="*/ 12121362 w 12192000"/>
              <a:gd name="connsiteY839" fmla="*/ 1857561 h 4267200"/>
              <a:gd name="connsiteX840" fmla="*/ 11895949 w 12192000"/>
              <a:gd name="connsiteY840" fmla="*/ 1963079 h 4267200"/>
              <a:gd name="connsiteX841" fmla="*/ 12192000 w 12192000"/>
              <a:gd name="connsiteY841" fmla="*/ 1990579 h 4267200"/>
              <a:gd name="connsiteX842" fmla="*/ 12192000 w 12192000"/>
              <a:gd name="connsiteY842" fmla="*/ 2065582 h 4267200"/>
              <a:gd name="connsiteX843" fmla="*/ 12153918 w 12192000"/>
              <a:gd name="connsiteY843" fmla="*/ 2063926 h 4267200"/>
              <a:gd name="connsiteX844" fmla="*/ 12192000 w 12192000"/>
              <a:gd name="connsiteY844" fmla="*/ 2085104 h 4267200"/>
              <a:gd name="connsiteX845" fmla="*/ 12192000 w 12192000"/>
              <a:gd name="connsiteY845" fmla="*/ 2178471 h 4267200"/>
              <a:gd name="connsiteX846" fmla="*/ 12085355 w 12192000"/>
              <a:gd name="connsiteY846" fmla="*/ 2122457 h 4267200"/>
              <a:gd name="connsiteX847" fmla="*/ 12192000 w 12192000"/>
              <a:gd name="connsiteY847" fmla="*/ 2196158 h 4267200"/>
              <a:gd name="connsiteX848" fmla="*/ 12192000 w 12192000"/>
              <a:gd name="connsiteY848" fmla="*/ 2230374 h 4267200"/>
              <a:gd name="connsiteX849" fmla="*/ 12041237 w 12192000"/>
              <a:gd name="connsiteY849" fmla="*/ 2126309 h 4267200"/>
              <a:gd name="connsiteX850" fmla="*/ 12174450 w 12192000"/>
              <a:gd name="connsiteY850" fmla="*/ 2262541 h 4267200"/>
              <a:gd name="connsiteX851" fmla="*/ 12192000 w 12192000"/>
              <a:gd name="connsiteY851" fmla="*/ 2275857 h 4267200"/>
              <a:gd name="connsiteX852" fmla="*/ 12192000 w 12192000"/>
              <a:gd name="connsiteY852" fmla="*/ 2377131 h 4267200"/>
              <a:gd name="connsiteX853" fmla="*/ 12155801 w 12192000"/>
              <a:gd name="connsiteY853" fmla="*/ 2349925 h 4267200"/>
              <a:gd name="connsiteX854" fmla="*/ 11930164 w 12192000"/>
              <a:gd name="connsiteY854" fmla="*/ 2041945 h 4267200"/>
              <a:gd name="connsiteX855" fmla="*/ 11561767 w 12192000"/>
              <a:gd name="connsiteY855" fmla="*/ 1984479 h 4267200"/>
              <a:gd name="connsiteX856" fmla="*/ 11987997 w 12192000"/>
              <a:gd name="connsiteY856" fmla="*/ 3153822 h 4267200"/>
              <a:gd name="connsiteX857" fmla="*/ 11926558 w 12192000"/>
              <a:gd name="connsiteY857" fmla="*/ 3203134 h 4267200"/>
              <a:gd name="connsiteX858" fmla="*/ 11440430 w 12192000"/>
              <a:gd name="connsiteY858" fmla="*/ 1973028 h 4267200"/>
              <a:gd name="connsiteX859" fmla="*/ 11446754 w 12192000"/>
              <a:gd name="connsiteY859" fmla="*/ 1959605 h 4267200"/>
              <a:gd name="connsiteX860" fmla="*/ 11050651 w 12192000"/>
              <a:gd name="connsiteY860" fmla="*/ 1850495 h 4267200"/>
              <a:gd name="connsiteX861" fmla="*/ 10389960 w 12192000"/>
              <a:gd name="connsiteY861" fmla="*/ 1586232 h 4267200"/>
              <a:gd name="connsiteX862" fmla="*/ 10500699 w 12192000"/>
              <a:gd name="connsiteY862" fmla="*/ 1913175 h 4267200"/>
              <a:gd name="connsiteX863" fmla="*/ 10507814 w 12192000"/>
              <a:gd name="connsiteY863" fmla="*/ 1920694 h 4267200"/>
              <a:gd name="connsiteX864" fmla="*/ 10518908 w 12192000"/>
              <a:gd name="connsiteY864" fmla="*/ 1911226 h 4267200"/>
              <a:gd name="connsiteX865" fmla="*/ 11258935 w 12192000"/>
              <a:gd name="connsiteY865" fmla="*/ 2442781 h 4267200"/>
              <a:gd name="connsiteX866" fmla="*/ 11211663 w 12192000"/>
              <a:gd name="connsiteY866" fmla="*/ 2510325 h 4267200"/>
              <a:gd name="connsiteX867" fmla="*/ 10571295 w 12192000"/>
              <a:gd name="connsiteY867" fmla="*/ 2105302 h 4267200"/>
              <a:gd name="connsiteX868" fmla="*/ 10435737 w 12192000"/>
              <a:gd name="connsiteY868" fmla="*/ 2805672 h 4267200"/>
              <a:gd name="connsiteX869" fmla="*/ 10206831 w 12192000"/>
              <a:gd name="connsiteY869" fmla="*/ 3151701 h 4267200"/>
              <a:gd name="connsiteX870" fmla="*/ 10196482 w 12192000"/>
              <a:gd name="connsiteY870" fmla="*/ 3135084 h 4267200"/>
              <a:gd name="connsiteX871" fmla="*/ 10381882 w 12192000"/>
              <a:gd name="connsiteY871" fmla="*/ 2155807 h 4267200"/>
              <a:gd name="connsiteX872" fmla="*/ 10439260 w 12192000"/>
              <a:gd name="connsiteY872" fmla="*/ 1962486 h 4267200"/>
              <a:gd name="connsiteX873" fmla="*/ 10439409 w 12192000"/>
              <a:gd name="connsiteY873" fmla="*/ 1960615 h 4267200"/>
              <a:gd name="connsiteX874" fmla="*/ 10439915 w 12192000"/>
              <a:gd name="connsiteY874" fmla="*/ 1951821 h 4267200"/>
              <a:gd name="connsiteX875" fmla="*/ 10314241 w 12192000"/>
              <a:gd name="connsiteY875" fmla="*/ 1556749 h 4267200"/>
              <a:gd name="connsiteX876" fmla="*/ 10315061 w 12192000"/>
              <a:gd name="connsiteY876" fmla="*/ 1548729 h 4267200"/>
              <a:gd name="connsiteX877" fmla="*/ 9526158 w 12192000"/>
              <a:gd name="connsiteY877" fmla="*/ 1071804 h 4267200"/>
              <a:gd name="connsiteX878" fmla="*/ 9758689 w 12192000"/>
              <a:gd name="connsiteY878" fmla="*/ 1585512 h 4267200"/>
              <a:gd name="connsiteX879" fmla="*/ 9941392 w 12192000"/>
              <a:gd name="connsiteY879" fmla="*/ 2432858 h 4267200"/>
              <a:gd name="connsiteX880" fmla="*/ 9887724 w 12192000"/>
              <a:gd name="connsiteY880" fmla="*/ 2495762 h 4267200"/>
              <a:gd name="connsiteX881" fmla="*/ 9587446 w 12192000"/>
              <a:gd name="connsiteY881" fmla="*/ 1872898 h 4267200"/>
              <a:gd name="connsiteX882" fmla="*/ 9462810 w 12192000"/>
              <a:gd name="connsiteY882" fmla="*/ 1288346 h 4267200"/>
              <a:gd name="connsiteX883" fmla="*/ 9318575 w 12192000"/>
              <a:gd name="connsiteY883" fmla="*/ 1540820 h 4267200"/>
              <a:gd name="connsiteX884" fmla="*/ 9191090 w 12192000"/>
              <a:gd name="connsiteY884" fmla="*/ 1688355 h 4267200"/>
              <a:gd name="connsiteX885" fmla="*/ 9177757 w 12192000"/>
              <a:gd name="connsiteY885" fmla="*/ 1683354 h 4267200"/>
              <a:gd name="connsiteX886" fmla="*/ 9274865 w 12192000"/>
              <a:gd name="connsiteY886" fmla="*/ 1336896 h 4267200"/>
              <a:gd name="connsiteX887" fmla="*/ 9478649 w 12192000"/>
              <a:gd name="connsiteY887" fmla="*/ 1173376 h 4267200"/>
              <a:gd name="connsiteX888" fmla="*/ 9482281 w 12192000"/>
              <a:gd name="connsiteY888" fmla="*/ 1167830 h 4267200"/>
              <a:gd name="connsiteX889" fmla="*/ 9438637 w 12192000"/>
              <a:gd name="connsiteY889" fmla="*/ 1015438 h 4267200"/>
              <a:gd name="connsiteX890" fmla="*/ 9439458 w 12192000"/>
              <a:gd name="connsiteY890" fmla="*/ 1007420 h 4267200"/>
              <a:gd name="connsiteX891" fmla="*/ 9197105 w 12192000"/>
              <a:gd name="connsiteY891" fmla="*/ 808882 h 4267200"/>
              <a:gd name="connsiteX892" fmla="*/ 8973607 w 12192000"/>
              <a:gd name="connsiteY892" fmla="*/ 597733 h 4267200"/>
              <a:gd name="connsiteX893" fmla="*/ 8967512 w 12192000"/>
              <a:gd name="connsiteY893" fmla="*/ 1795211 h 4267200"/>
              <a:gd name="connsiteX894" fmla="*/ 8912526 w 12192000"/>
              <a:gd name="connsiteY894" fmla="*/ 1841464 h 4267200"/>
              <a:gd name="connsiteX895" fmla="*/ 8893391 w 12192000"/>
              <a:gd name="connsiteY895" fmla="*/ 572788 h 4267200"/>
              <a:gd name="connsiteX896" fmla="*/ 8902990 w 12192000"/>
              <a:gd name="connsiteY896" fmla="*/ 560750 h 4267200"/>
              <a:gd name="connsiteX897" fmla="*/ 8919102 w 12192000"/>
              <a:gd name="connsiteY897" fmla="*/ 542471 h 4267200"/>
              <a:gd name="connsiteX898" fmla="*/ 8661728 w 12192000"/>
              <a:gd name="connsiteY898" fmla="*/ 250903 h 4267200"/>
              <a:gd name="connsiteX899" fmla="*/ 8357758 w 12192000"/>
              <a:gd name="connsiteY899" fmla="*/ 0 h 4267200"/>
              <a:gd name="connsiteX900" fmla="*/ 8405492 w 12192000"/>
              <a:gd name="connsiteY900" fmla="*/ 0 h 4267200"/>
              <a:gd name="connsiteX901" fmla="*/ 8392083 w 12192000"/>
              <a:gd name="connsiteY901" fmla="*/ 30495 h 4267200"/>
              <a:gd name="connsiteX902" fmla="*/ 8339888 w 12192000"/>
              <a:gd name="connsiteY902" fmla="*/ 306259 h 4267200"/>
              <a:gd name="connsiteX903" fmla="*/ 8473847 w 12192000"/>
              <a:gd name="connsiteY903" fmla="*/ 727373 h 4267200"/>
              <a:gd name="connsiteX904" fmla="*/ 8454081 w 12192000"/>
              <a:gd name="connsiteY904" fmla="*/ 1611960 h 4267200"/>
              <a:gd name="connsiteX905" fmla="*/ 8396000 w 12192000"/>
              <a:gd name="connsiteY905" fmla="*/ 1663986 h 4267200"/>
              <a:gd name="connsiteX906" fmla="*/ 8238881 w 12192000"/>
              <a:gd name="connsiteY906" fmla="*/ 368438 h 4267200"/>
              <a:gd name="connsiteX907" fmla="*/ 7668140 w 12192000"/>
              <a:gd name="connsiteY907" fmla="*/ 942511 h 4267200"/>
              <a:gd name="connsiteX908" fmla="*/ 7637853 w 12192000"/>
              <a:gd name="connsiteY908" fmla="*/ 942567 h 4267200"/>
              <a:gd name="connsiteX909" fmla="*/ 7909649 w 12192000"/>
              <a:gd name="connsiteY909" fmla="*/ 489150 h 4267200"/>
              <a:gd name="connsiteX910" fmla="*/ 8256182 w 12192000"/>
              <a:gd name="connsiteY910" fmla="*/ 301724 h 4267200"/>
              <a:gd name="connsiteX911" fmla="*/ 8255912 w 12192000"/>
              <a:gd name="connsiteY911" fmla="*/ 276498 h 4267200"/>
              <a:gd name="connsiteX912" fmla="*/ 8315225 w 12192000"/>
              <a:gd name="connsiteY912" fmla="*/ 89075 h 4267200"/>
              <a:gd name="connsiteX913" fmla="*/ 7497388 w 12192000"/>
              <a:gd name="connsiteY913" fmla="*/ 0 h 4267200"/>
              <a:gd name="connsiteX914" fmla="*/ 7560921 w 12192000"/>
              <a:gd name="connsiteY914" fmla="*/ 0 h 4267200"/>
              <a:gd name="connsiteX915" fmla="*/ 7546742 w 12192000"/>
              <a:gd name="connsiteY915" fmla="*/ 68966 h 4267200"/>
              <a:gd name="connsiteX916" fmla="*/ 7488853 w 12192000"/>
              <a:gd name="connsiteY916" fmla="*/ 535687 h 4267200"/>
              <a:gd name="connsiteX917" fmla="*/ 7529509 w 12192000"/>
              <a:gd name="connsiteY917" fmla="*/ 380358 h 4267200"/>
              <a:gd name="connsiteX918" fmla="*/ 7585939 w 12192000"/>
              <a:gd name="connsiteY918" fmla="*/ 184712 h 4267200"/>
              <a:gd name="connsiteX919" fmla="*/ 7621792 w 12192000"/>
              <a:gd name="connsiteY919" fmla="*/ 87864 h 4267200"/>
              <a:gd name="connsiteX920" fmla="*/ 7654204 w 12192000"/>
              <a:gd name="connsiteY920" fmla="*/ 0 h 4267200"/>
              <a:gd name="connsiteX921" fmla="*/ 7683986 w 12192000"/>
              <a:gd name="connsiteY921" fmla="*/ 0 h 4267200"/>
              <a:gd name="connsiteX922" fmla="*/ 7647914 w 12192000"/>
              <a:gd name="connsiteY922" fmla="*/ 97640 h 4267200"/>
              <a:gd name="connsiteX923" fmla="*/ 7612524 w 12192000"/>
              <a:gd name="connsiteY923" fmla="*/ 193392 h 4267200"/>
              <a:gd name="connsiteX924" fmla="*/ 7557013 w 12192000"/>
              <a:gd name="connsiteY924" fmla="*/ 386853 h 4267200"/>
              <a:gd name="connsiteX925" fmla="*/ 7517286 w 12192000"/>
              <a:gd name="connsiteY925" fmla="*/ 539999 h 4267200"/>
              <a:gd name="connsiteX926" fmla="*/ 7704204 w 12192000"/>
              <a:gd name="connsiteY926" fmla="*/ 152292 h 4267200"/>
              <a:gd name="connsiteX927" fmla="*/ 7756975 w 12192000"/>
              <a:gd name="connsiteY927" fmla="*/ 0 h 4267200"/>
              <a:gd name="connsiteX928" fmla="*/ 7837329 w 12192000"/>
              <a:gd name="connsiteY928" fmla="*/ 0 h 4267200"/>
              <a:gd name="connsiteX929" fmla="*/ 7821760 w 12192000"/>
              <a:gd name="connsiteY929" fmla="*/ 65656 h 4267200"/>
              <a:gd name="connsiteX930" fmla="*/ 7488925 w 12192000"/>
              <a:gd name="connsiteY930" fmla="*/ 763628 h 4267200"/>
              <a:gd name="connsiteX931" fmla="*/ 7419999 w 12192000"/>
              <a:gd name="connsiteY931" fmla="*/ 774360 h 4267200"/>
              <a:gd name="connsiteX932" fmla="*/ 7487820 w 12192000"/>
              <a:gd name="connsiteY932" fmla="*/ 37416 h 4267200"/>
              <a:gd name="connsiteX933" fmla="*/ 3882765 w 12192000"/>
              <a:gd name="connsiteY933" fmla="*/ 0 h 4267200"/>
              <a:gd name="connsiteX934" fmla="*/ 3995099 w 12192000"/>
              <a:gd name="connsiteY934" fmla="*/ 0 h 4267200"/>
              <a:gd name="connsiteX935" fmla="*/ 4163818 w 12192000"/>
              <a:gd name="connsiteY935" fmla="*/ 234104 h 4267200"/>
              <a:gd name="connsiteX936" fmla="*/ 4172099 w 12192000"/>
              <a:gd name="connsiteY936" fmla="*/ 234207 h 4267200"/>
              <a:gd name="connsiteX937" fmla="*/ 4784282 w 12192000"/>
              <a:gd name="connsiteY937" fmla="*/ 276561 h 4267200"/>
              <a:gd name="connsiteX938" fmla="*/ 4801687 w 12192000"/>
              <a:gd name="connsiteY938" fmla="*/ 267764 h 4267200"/>
              <a:gd name="connsiteX939" fmla="*/ 6082788 w 12192000"/>
              <a:gd name="connsiteY939" fmla="*/ 64119 h 4267200"/>
              <a:gd name="connsiteX940" fmla="*/ 6099442 w 12192000"/>
              <a:gd name="connsiteY940" fmla="*/ 82568 h 4267200"/>
              <a:gd name="connsiteX941" fmla="*/ 4804137 w 12192000"/>
              <a:gd name="connsiteY941" fmla="*/ 320931 h 4267200"/>
              <a:gd name="connsiteX942" fmla="*/ 4227047 w 12192000"/>
              <a:gd name="connsiteY942" fmla="*/ 313415 h 4267200"/>
              <a:gd name="connsiteX943" fmla="*/ 4346041 w 12192000"/>
              <a:gd name="connsiteY943" fmla="*/ 456086 h 4267200"/>
              <a:gd name="connsiteX944" fmla="*/ 4870967 w 12192000"/>
              <a:gd name="connsiteY944" fmla="*/ 963061 h 4267200"/>
              <a:gd name="connsiteX945" fmla="*/ 4889647 w 12192000"/>
              <a:gd name="connsiteY945" fmla="*/ 957147 h 4267200"/>
              <a:gd name="connsiteX946" fmla="*/ 5422504 w 12192000"/>
              <a:gd name="connsiteY946" fmla="*/ 805191 h 4267200"/>
              <a:gd name="connsiteX947" fmla="*/ 6087656 w 12192000"/>
              <a:gd name="connsiteY947" fmla="*/ 826703 h 4267200"/>
              <a:gd name="connsiteX948" fmla="*/ 6058717 w 12192000"/>
              <a:gd name="connsiteY948" fmla="*/ 865992 h 4267200"/>
              <a:gd name="connsiteX949" fmla="*/ 4974153 w 12192000"/>
              <a:gd name="connsiteY949" fmla="*/ 1045456 h 4267200"/>
              <a:gd name="connsiteX950" fmla="*/ 5627835 w 12192000"/>
              <a:gd name="connsiteY950" fmla="*/ 1472077 h 4267200"/>
              <a:gd name="connsiteX951" fmla="*/ 5629817 w 12192000"/>
              <a:gd name="connsiteY951" fmla="*/ 1471412 h 4267200"/>
              <a:gd name="connsiteX952" fmla="*/ 5634124 w 12192000"/>
              <a:gd name="connsiteY952" fmla="*/ 1470572 h 4267200"/>
              <a:gd name="connsiteX953" fmla="*/ 5755832 w 12192000"/>
              <a:gd name="connsiteY953" fmla="*/ 1383886 h 4267200"/>
              <a:gd name="connsiteX954" fmla="*/ 6014186 w 12192000"/>
              <a:gd name="connsiteY954" fmla="*/ 1279799 h 4267200"/>
              <a:gd name="connsiteX955" fmla="*/ 6901619 w 12192000"/>
              <a:gd name="connsiteY955" fmla="*/ 1047874 h 4267200"/>
              <a:gd name="connsiteX956" fmla="*/ 6931566 w 12192000"/>
              <a:gd name="connsiteY956" fmla="*/ 1062034 h 4267200"/>
              <a:gd name="connsiteX957" fmla="*/ 5790982 w 12192000"/>
              <a:gd name="connsiteY957" fmla="*/ 1561380 h 4267200"/>
              <a:gd name="connsiteX958" fmla="*/ 6188971 w 12192000"/>
              <a:gd name="connsiteY958" fmla="*/ 1755168 h 4267200"/>
              <a:gd name="connsiteX959" fmla="*/ 6202446 w 12192000"/>
              <a:gd name="connsiteY959" fmla="*/ 1752268 h 4267200"/>
              <a:gd name="connsiteX960" fmla="*/ 7179560 w 12192000"/>
              <a:gd name="connsiteY960" fmla="*/ 1467551 h 4267200"/>
              <a:gd name="connsiteX961" fmla="*/ 7158730 w 12192000"/>
              <a:gd name="connsiteY961" fmla="*/ 1507835 h 4267200"/>
              <a:gd name="connsiteX962" fmla="*/ 6326959 w 12192000"/>
              <a:gd name="connsiteY962" fmla="*/ 1817686 h 4267200"/>
              <a:gd name="connsiteX963" fmla="*/ 6537433 w 12192000"/>
              <a:gd name="connsiteY963" fmla="*/ 1907790 h 4267200"/>
              <a:gd name="connsiteX964" fmla="*/ 6550221 w 12192000"/>
              <a:gd name="connsiteY964" fmla="*/ 1910729 h 4267200"/>
              <a:gd name="connsiteX965" fmla="*/ 6964438 w 12192000"/>
              <a:gd name="connsiteY965" fmla="*/ 2209505 h 4267200"/>
              <a:gd name="connsiteX966" fmla="*/ 7367862 w 12192000"/>
              <a:gd name="connsiteY966" fmla="*/ 2806833 h 4267200"/>
              <a:gd name="connsiteX967" fmla="*/ 7364329 w 12192000"/>
              <a:gd name="connsiteY967" fmla="*/ 2826907 h 4267200"/>
              <a:gd name="connsiteX968" fmla="*/ 7290545 w 12192000"/>
              <a:gd name="connsiteY968" fmla="*/ 2850663 h 4267200"/>
              <a:gd name="connsiteX969" fmla="*/ 6472036 w 12192000"/>
              <a:gd name="connsiteY969" fmla="*/ 1959003 h 4267200"/>
              <a:gd name="connsiteX970" fmla="*/ 5792897 w 12192000"/>
              <a:gd name="connsiteY970" fmla="*/ 1647747 h 4267200"/>
              <a:gd name="connsiteX971" fmla="*/ 5842751 w 12192000"/>
              <a:gd name="connsiteY971" fmla="*/ 1816112 h 4267200"/>
              <a:gd name="connsiteX972" fmla="*/ 5847424 w 12192000"/>
              <a:gd name="connsiteY972" fmla="*/ 1815776 h 4267200"/>
              <a:gd name="connsiteX973" fmla="*/ 6399821 w 12192000"/>
              <a:gd name="connsiteY973" fmla="*/ 2344799 h 4267200"/>
              <a:gd name="connsiteX974" fmla="*/ 6323232 w 12192000"/>
              <a:gd name="connsiteY974" fmla="*/ 2389634 h 4267200"/>
              <a:gd name="connsiteX975" fmla="*/ 5942958 w 12192000"/>
              <a:gd name="connsiteY975" fmla="*/ 2077708 h 4267200"/>
              <a:gd name="connsiteX976" fmla="*/ 5921559 w 12192000"/>
              <a:gd name="connsiteY976" fmla="*/ 2378596 h 4267200"/>
              <a:gd name="connsiteX977" fmla="*/ 5817651 w 12192000"/>
              <a:gd name="connsiteY977" fmla="*/ 3023919 h 4267200"/>
              <a:gd name="connsiteX978" fmla="*/ 5729634 w 12192000"/>
              <a:gd name="connsiteY978" fmla="*/ 3051849 h 4267200"/>
              <a:gd name="connsiteX979" fmla="*/ 5611018 w 12192000"/>
              <a:gd name="connsiteY979" fmla="*/ 2316769 h 4267200"/>
              <a:gd name="connsiteX980" fmla="*/ 5687608 w 12192000"/>
              <a:gd name="connsiteY980" fmla="*/ 2039972 h 4267200"/>
              <a:gd name="connsiteX981" fmla="*/ 5657554 w 12192000"/>
              <a:gd name="connsiteY981" fmla="*/ 1576445 h 4267200"/>
              <a:gd name="connsiteX982" fmla="*/ 5150475 w 12192000"/>
              <a:gd name="connsiteY982" fmla="*/ 1274012 h 4267200"/>
              <a:gd name="connsiteX983" fmla="*/ 5349142 w 12192000"/>
              <a:gd name="connsiteY983" fmla="*/ 2204405 h 4267200"/>
              <a:gd name="connsiteX984" fmla="*/ 5262214 w 12192000"/>
              <a:gd name="connsiteY984" fmla="*/ 2233836 h 4267200"/>
              <a:gd name="connsiteX985" fmla="*/ 4981539 w 12192000"/>
              <a:gd name="connsiteY985" fmla="*/ 1542201 h 4267200"/>
              <a:gd name="connsiteX986" fmla="*/ 4958461 w 12192000"/>
              <a:gd name="connsiteY986" fmla="*/ 1136957 h 4267200"/>
              <a:gd name="connsiteX987" fmla="*/ 4655015 w 12192000"/>
              <a:gd name="connsiteY987" fmla="*/ 891426 h 4267200"/>
              <a:gd name="connsiteX988" fmla="*/ 4348002 w 12192000"/>
              <a:gd name="connsiteY988" fmla="*/ 2205895 h 4267200"/>
              <a:gd name="connsiteX989" fmla="*/ 4262250 w 12192000"/>
              <a:gd name="connsiteY989" fmla="*/ 2219972 h 4267200"/>
              <a:gd name="connsiteX990" fmla="*/ 4550611 w 12192000"/>
              <a:gd name="connsiteY990" fmla="*/ 817540 h 4267200"/>
              <a:gd name="connsiteX991" fmla="*/ 4564418 w 12192000"/>
              <a:gd name="connsiteY991" fmla="*/ 808293 h 4267200"/>
              <a:gd name="connsiteX992" fmla="*/ 4266388 w 12192000"/>
              <a:gd name="connsiteY992" fmla="*/ 500083 h 4267200"/>
              <a:gd name="connsiteX993" fmla="*/ 4032842 w 12192000"/>
              <a:gd name="connsiteY993" fmla="*/ 211809 h 4267200"/>
              <a:gd name="connsiteX994" fmla="*/ 3721337 w 12192000"/>
              <a:gd name="connsiteY994" fmla="*/ 0 h 4267200"/>
              <a:gd name="connsiteX995" fmla="*/ 3797544 w 12192000"/>
              <a:gd name="connsiteY995" fmla="*/ 0 h 4267200"/>
              <a:gd name="connsiteX996" fmla="*/ 3775734 w 12192000"/>
              <a:gd name="connsiteY996" fmla="*/ 95131 h 4267200"/>
              <a:gd name="connsiteX997" fmla="*/ 3724807 w 12192000"/>
              <a:gd name="connsiteY997" fmla="*/ 272257 h 4267200"/>
              <a:gd name="connsiteX998" fmla="*/ 3726844 w 12192000"/>
              <a:gd name="connsiteY998" fmla="*/ 282988 h 4267200"/>
              <a:gd name="connsiteX999" fmla="*/ 3742664 w 12192000"/>
              <a:gd name="connsiteY999" fmla="*/ 279918 h 4267200"/>
              <a:gd name="connsiteX1000" fmla="*/ 4103910 w 12192000"/>
              <a:gd name="connsiteY1000" fmla="*/ 1161917 h 4267200"/>
              <a:gd name="connsiteX1001" fmla="*/ 4020269 w 12192000"/>
              <a:gd name="connsiteY1001" fmla="*/ 1200406 h 4267200"/>
              <a:gd name="connsiteX1002" fmla="*/ 3674882 w 12192000"/>
              <a:gd name="connsiteY1002" fmla="*/ 488524 h 4267200"/>
              <a:gd name="connsiteX1003" fmla="*/ 3132682 w 12192000"/>
              <a:gd name="connsiteY1003" fmla="*/ 1072284 h 4267200"/>
              <a:gd name="connsiteX1004" fmla="*/ 2716346 w 12192000"/>
              <a:gd name="connsiteY1004" fmla="*/ 1276376 h 4267200"/>
              <a:gd name="connsiteX1005" fmla="*/ 2716772 w 12192000"/>
              <a:gd name="connsiteY1005" fmla="*/ 1255462 h 4267200"/>
              <a:gd name="connsiteX1006" fmla="*/ 3471096 w 12192000"/>
              <a:gd name="connsiteY1006" fmla="*/ 437072 h 4267200"/>
              <a:gd name="connsiteX1007" fmla="*/ 3639057 w 12192000"/>
              <a:gd name="connsiteY1007" fmla="*/ 286334 h 4267200"/>
              <a:gd name="connsiteX1008" fmla="*/ 3640309 w 12192000"/>
              <a:gd name="connsiteY1008" fmla="*/ 284664 h 4267200"/>
              <a:gd name="connsiteX1009" fmla="*/ 3646022 w 12192000"/>
              <a:gd name="connsiteY1009" fmla="*/ 276711 h 4267200"/>
              <a:gd name="connsiteX1010" fmla="*/ 3707943 w 12192000"/>
              <a:gd name="connsiteY1010" fmla="*/ 65958 h 4267200"/>
              <a:gd name="connsiteX1011" fmla="*/ 2867960 w 12192000"/>
              <a:gd name="connsiteY1011" fmla="*/ 0 h 4267200"/>
              <a:gd name="connsiteX1012" fmla="*/ 2926351 w 12192000"/>
              <a:gd name="connsiteY1012" fmla="*/ 0 h 4267200"/>
              <a:gd name="connsiteX1013" fmla="*/ 2902823 w 12192000"/>
              <a:gd name="connsiteY1013" fmla="*/ 262929 h 4267200"/>
              <a:gd name="connsiteX1014" fmla="*/ 2940663 w 12192000"/>
              <a:gd name="connsiteY1014" fmla="*/ 140884 h 4267200"/>
              <a:gd name="connsiteX1015" fmla="*/ 2947039 w 12192000"/>
              <a:gd name="connsiteY1015" fmla="*/ 122524 h 4267200"/>
              <a:gd name="connsiteX1016" fmla="*/ 2984316 w 12192000"/>
              <a:gd name="connsiteY1016" fmla="*/ 0 h 4267200"/>
              <a:gd name="connsiteX1017" fmla="*/ 3016114 w 12192000"/>
              <a:gd name="connsiteY1017" fmla="*/ 0 h 4267200"/>
              <a:gd name="connsiteX1018" fmla="*/ 2979949 w 12192000"/>
              <a:gd name="connsiteY1018" fmla="*/ 119274 h 4267200"/>
              <a:gd name="connsiteX1019" fmla="*/ 3023879 w 12192000"/>
              <a:gd name="connsiteY1019" fmla="*/ 0 h 4267200"/>
              <a:gd name="connsiteX1020" fmla="*/ 3105400 w 12192000"/>
              <a:gd name="connsiteY1020" fmla="*/ 0 h 4267200"/>
              <a:gd name="connsiteX1021" fmla="*/ 3094669 w 12192000"/>
              <a:gd name="connsiteY1021" fmla="*/ 30308 h 4267200"/>
              <a:gd name="connsiteX1022" fmla="*/ 2901945 w 12192000"/>
              <a:gd name="connsiteY1022" fmla="*/ 466538 h 4267200"/>
              <a:gd name="connsiteX1023" fmla="*/ 2815209 w 12192000"/>
              <a:gd name="connsiteY1023" fmla="*/ 497361 h 4267200"/>
              <a:gd name="connsiteX1024" fmla="*/ 2844845 w 12192000"/>
              <a:gd name="connsiteY1024" fmla="*/ 127638 h 4267200"/>
              <a:gd name="connsiteX1025" fmla="*/ 1057230 w 12192000"/>
              <a:gd name="connsiteY1025" fmla="*/ 0 h 4267200"/>
              <a:gd name="connsiteX1026" fmla="*/ 1111003 w 12192000"/>
              <a:gd name="connsiteY1026" fmla="*/ 0 h 4267200"/>
              <a:gd name="connsiteX1027" fmla="*/ 1125553 w 12192000"/>
              <a:gd name="connsiteY1027" fmla="*/ 52588 h 4267200"/>
              <a:gd name="connsiteX1028" fmla="*/ 1304276 w 12192000"/>
              <a:gd name="connsiteY1028" fmla="*/ 476275 h 4267200"/>
              <a:gd name="connsiteX1029" fmla="*/ 1492066 w 12192000"/>
              <a:gd name="connsiteY1029" fmla="*/ 886333 h 4267200"/>
              <a:gd name="connsiteX1030" fmla="*/ 1423698 w 12192000"/>
              <a:gd name="connsiteY1030" fmla="*/ 710817 h 4267200"/>
              <a:gd name="connsiteX1031" fmla="*/ 1357609 w 12192000"/>
              <a:gd name="connsiteY1031" fmla="*/ 532892 h 4267200"/>
              <a:gd name="connsiteX1032" fmla="*/ 1309550 w 12192000"/>
              <a:gd name="connsiteY1032" fmla="*/ 374031 h 4267200"/>
              <a:gd name="connsiteX1033" fmla="*/ 1193673 w 12192000"/>
              <a:gd name="connsiteY1033" fmla="*/ 49533 h 4267200"/>
              <a:gd name="connsiteX1034" fmla="*/ 1164391 w 12192000"/>
              <a:gd name="connsiteY1034" fmla="*/ 0 h 4267200"/>
              <a:gd name="connsiteX1035" fmla="*/ 1200666 w 12192000"/>
              <a:gd name="connsiteY1035" fmla="*/ 0 h 4267200"/>
              <a:gd name="connsiteX1036" fmla="*/ 1223408 w 12192000"/>
              <a:gd name="connsiteY1036" fmla="*/ 38996 h 4267200"/>
              <a:gd name="connsiteX1037" fmla="*/ 1339635 w 12192000"/>
              <a:gd name="connsiteY1037" fmla="*/ 365517 h 4267200"/>
              <a:gd name="connsiteX1038" fmla="*/ 1387469 w 12192000"/>
              <a:gd name="connsiteY1038" fmla="*/ 523079 h 4267200"/>
              <a:gd name="connsiteX1039" fmla="*/ 1452685 w 12192000"/>
              <a:gd name="connsiteY1039" fmla="*/ 699806 h 4267200"/>
              <a:gd name="connsiteX1040" fmla="*/ 1492092 w 12192000"/>
              <a:gd name="connsiteY1040" fmla="*/ 800424 h 4267200"/>
              <a:gd name="connsiteX1041" fmla="*/ 1455302 w 12192000"/>
              <a:gd name="connsiteY1041" fmla="*/ 632913 h 4267200"/>
              <a:gd name="connsiteX1042" fmla="*/ 1222336 w 12192000"/>
              <a:gd name="connsiteY1042" fmla="*/ 9480 h 4267200"/>
              <a:gd name="connsiteX1043" fmla="*/ 1214634 w 12192000"/>
              <a:gd name="connsiteY1043" fmla="*/ 0 h 4267200"/>
              <a:gd name="connsiteX1044" fmla="*/ 1289827 w 12192000"/>
              <a:gd name="connsiteY1044" fmla="*/ 0 h 4267200"/>
              <a:gd name="connsiteX1045" fmla="*/ 1321076 w 12192000"/>
              <a:gd name="connsiteY1045" fmla="*/ 59722 h 4267200"/>
              <a:gd name="connsiteX1046" fmla="*/ 1512579 w 12192000"/>
              <a:gd name="connsiteY1046" fmla="*/ 626441 h 4267200"/>
              <a:gd name="connsiteX1047" fmla="*/ 1506076 w 12192000"/>
              <a:gd name="connsiteY1047" fmla="*/ 1089289 h 4267200"/>
              <a:gd name="connsiteX1048" fmla="*/ 1486346 w 12192000"/>
              <a:gd name="connsiteY1048" fmla="*/ 1079919 h 4267200"/>
              <a:gd name="connsiteX1049" fmla="*/ 1070511 w 12192000"/>
              <a:gd name="connsiteY1049" fmla="*/ 48609 h 4267200"/>
              <a:gd name="connsiteX1050" fmla="*/ 43151 w 12192000"/>
              <a:gd name="connsiteY1050" fmla="*/ 0 h 4267200"/>
              <a:gd name="connsiteX1051" fmla="*/ 95283 w 12192000"/>
              <a:gd name="connsiteY1051" fmla="*/ 0 h 4267200"/>
              <a:gd name="connsiteX1052" fmla="*/ 300708 w 12192000"/>
              <a:gd name="connsiteY1052" fmla="*/ 154571 h 4267200"/>
              <a:gd name="connsiteX1053" fmla="*/ 530414 w 12192000"/>
              <a:gd name="connsiteY1053" fmla="*/ 354673 h 4267200"/>
              <a:gd name="connsiteX1054" fmla="*/ 333785 w 12192000"/>
              <a:gd name="connsiteY1054" fmla="*/ 161564 h 4267200"/>
              <a:gd name="connsiteX1055" fmla="*/ 147005 w 12192000"/>
              <a:gd name="connsiteY1055" fmla="*/ 0 h 4267200"/>
              <a:gd name="connsiteX1056" fmla="*/ 272509 w 12192000"/>
              <a:gd name="connsiteY1056" fmla="*/ 0 h 4267200"/>
              <a:gd name="connsiteX1057" fmla="*/ 326276 w 12192000"/>
              <a:gd name="connsiteY1057" fmla="*/ 45847 h 4267200"/>
              <a:gd name="connsiteX1058" fmla="*/ 823759 w 12192000"/>
              <a:gd name="connsiteY1058" fmla="*/ 574145 h 4267200"/>
              <a:gd name="connsiteX1059" fmla="*/ 811254 w 12192000"/>
              <a:gd name="connsiteY1059" fmla="*/ 665546 h 4267200"/>
              <a:gd name="connsiteX1060" fmla="*/ 154042 w 12192000"/>
              <a:gd name="connsiteY1060" fmla="*/ 261522 h 4267200"/>
              <a:gd name="connsiteX1061" fmla="*/ 13550 w 12192000"/>
              <a:gd name="connsiteY1061" fmla="*/ 158423 h 4267200"/>
              <a:gd name="connsiteX1062" fmla="*/ 0 w 12192000"/>
              <a:gd name="connsiteY1062" fmla="*/ 146618 h 4267200"/>
              <a:gd name="connsiteX1063" fmla="*/ 0 w 12192000"/>
              <a:gd name="connsiteY1063" fmla="*/ 59161 h 4267200"/>
              <a:gd name="connsiteX1064" fmla="*/ 45427 w 12192000"/>
              <a:gd name="connsiteY1064" fmla="*/ 101078 h 4267200"/>
              <a:gd name="connsiteX1065" fmla="*/ 630103 w 12192000"/>
              <a:gd name="connsiteY1065" fmla="*/ 485885 h 4267200"/>
              <a:gd name="connsiteX1066" fmla="*/ 532040 w 12192000"/>
              <a:gd name="connsiteY1066" fmla="*/ 399359 h 4267200"/>
              <a:gd name="connsiteX1067" fmla="*/ 517618 w 12192000"/>
              <a:gd name="connsiteY1067" fmla="*/ 385726 h 4267200"/>
              <a:gd name="connsiteX1068" fmla="*/ 285074 w 12192000"/>
              <a:gd name="connsiteY1068" fmla="*/ 182755 h 4267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Lst>
            <a:rect l="l" t="t" r="r" b="b"/>
            <a:pathLst>
              <a:path w="12192000" h="4267200">
                <a:moveTo>
                  <a:pt x="2537169" y="4125568"/>
                </a:moveTo>
                <a:cubicBezTo>
                  <a:pt x="2788218" y="4126068"/>
                  <a:pt x="3025872" y="4161336"/>
                  <a:pt x="3246267" y="4262961"/>
                </a:cubicBezTo>
                <a:lnTo>
                  <a:pt x="3253970" y="4267200"/>
                </a:lnTo>
                <a:lnTo>
                  <a:pt x="3071791" y="4267200"/>
                </a:lnTo>
                <a:lnTo>
                  <a:pt x="2975095" y="4243356"/>
                </a:lnTo>
                <a:cubicBezTo>
                  <a:pt x="2862058" y="4220032"/>
                  <a:pt x="2745568" y="4209031"/>
                  <a:pt x="2626982" y="4206450"/>
                </a:cubicBezTo>
                <a:cubicBezTo>
                  <a:pt x="2581807" y="4205467"/>
                  <a:pt x="2536327" y="4205706"/>
                  <a:pt x="2490617" y="4206951"/>
                </a:cubicBezTo>
                <a:cubicBezTo>
                  <a:pt x="2601507" y="4219748"/>
                  <a:pt x="2711611" y="4236309"/>
                  <a:pt x="2819869" y="4252936"/>
                </a:cubicBezTo>
                <a:lnTo>
                  <a:pt x="2900997" y="4267200"/>
                </a:lnTo>
                <a:lnTo>
                  <a:pt x="2705858" y="4267200"/>
                </a:lnTo>
                <a:lnTo>
                  <a:pt x="2561467" y="4246270"/>
                </a:lnTo>
                <a:cubicBezTo>
                  <a:pt x="2476258" y="4235123"/>
                  <a:pt x="2390533" y="4225627"/>
                  <a:pt x="2305292" y="4219492"/>
                </a:cubicBezTo>
                <a:lnTo>
                  <a:pt x="2409349" y="4267200"/>
                </a:lnTo>
                <a:lnTo>
                  <a:pt x="2266705" y="4267200"/>
                </a:lnTo>
                <a:lnTo>
                  <a:pt x="2183576" y="4227150"/>
                </a:lnTo>
                <a:cubicBezTo>
                  <a:pt x="2170260" y="4220226"/>
                  <a:pt x="2115765" y="4150220"/>
                  <a:pt x="2151029" y="4146947"/>
                </a:cubicBezTo>
                <a:cubicBezTo>
                  <a:pt x="2282770" y="4133761"/>
                  <a:pt x="2411644" y="4125319"/>
                  <a:pt x="2537169" y="4125568"/>
                </a:cubicBezTo>
                <a:close/>
                <a:moveTo>
                  <a:pt x="9258094" y="3958602"/>
                </a:moveTo>
                <a:cubicBezTo>
                  <a:pt x="9013678" y="4006086"/>
                  <a:pt x="8768731" y="4060051"/>
                  <a:pt x="8526712" y="4119804"/>
                </a:cubicBezTo>
                <a:cubicBezTo>
                  <a:pt x="8781748" y="4123003"/>
                  <a:pt x="9026494" y="4069940"/>
                  <a:pt x="9258094" y="3958602"/>
                </a:cubicBezTo>
                <a:close/>
                <a:moveTo>
                  <a:pt x="9168987" y="3919232"/>
                </a:moveTo>
                <a:cubicBezTo>
                  <a:pt x="8975366" y="3912045"/>
                  <a:pt x="8788341" y="3989836"/>
                  <a:pt x="8603910" y="4068895"/>
                </a:cubicBezTo>
                <a:cubicBezTo>
                  <a:pt x="8818554" y="4017452"/>
                  <a:pt x="9035976" y="3970366"/>
                  <a:pt x="9252382" y="3927759"/>
                </a:cubicBezTo>
                <a:cubicBezTo>
                  <a:pt x="9224441" y="3923020"/>
                  <a:pt x="9196646" y="3920259"/>
                  <a:pt x="9168987" y="3919232"/>
                </a:cubicBezTo>
                <a:close/>
                <a:moveTo>
                  <a:pt x="1635889" y="3709494"/>
                </a:moveTo>
                <a:lnTo>
                  <a:pt x="1634800" y="3731111"/>
                </a:lnTo>
                <a:cubicBezTo>
                  <a:pt x="1634800" y="3731111"/>
                  <a:pt x="1635342" y="3716795"/>
                  <a:pt x="1635889" y="3709494"/>
                </a:cubicBezTo>
                <a:close/>
                <a:moveTo>
                  <a:pt x="3174829" y="3620110"/>
                </a:moveTo>
                <a:cubicBezTo>
                  <a:pt x="3177710" y="3619202"/>
                  <a:pt x="3182308" y="3620648"/>
                  <a:pt x="3189263" y="3625726"/>
                </a:cubicBezTo>
                <a:cubicBezTo>
                  <a:pt x="3348177" y="3744655"/>
                  <a:pt x="3463235" y="3908187"/>
                  <a:pt x="3560912" y="4079863"/>
                </a:cubicBezTo>
                <a:cubicBezTo>
                  <a:pt x="3582321" y="4117314"/>
                  <a:pt x="3599153" y="4153173"/>
                  <a:pt x="3611854" y="4188366"/>
                </a:cubicBezTo>
                <a:lnTo>
                  <a:pt x="3631583" y="4267200"/>
                </a:lnTo>
                <a:lnTo>
                  <a:pt x="3575699" y="4267200"/>
                </a:lnTo>
                <a:lnTo>
                  <a:pt x="3575567" y="4263588"/>
                </a:lnTo>
                <a:cubicBezTo>
                  <a:pt x="3563792" y="4170010"/>
                  <a:pt x="3527316" y="4081090"/>
                  <a:pt x="3467355" y="3988130"/>
                </a:cubicBezTo>
                <a:cubicBezTo>
                  <a:pt x="3420192" y="3915029"/>
                  <a:pt x="3371016" y="3849934"/>
                  <a:pt x="3310753" y="3787140"/>
                </a:cubicBezTo>
                <a:cubicBezTo>
                  <a:pt x="3303466" y="3779509"/>
                  <a:pt x="3297626" y="3773227"/>
                  <a:pt x="3291335" y="3767420"/>
                </a:cubicBezTo>
                <a:cubicBezTo>
                  <a:pt x="3324815" y="3824296"/>
                  <a:pt x="3358740" y="3880691"/>
                  <a:pt x="3390805" y="3937163"/>
                </a:cubicBezTo>
                <a:cubicBezTo>
                  <a:pt x="3450145" y="4040978"/>
                  <a:pt x="3506325" y="4144397"/>
                  <a:pt x="3545740" y="4251102"/>
                </a:cubicBezTo>
                <a:lnTo>
                  <a:pt x="3550709" y="4267200"/>
                </a:lnTo>
                <a:lnTo>
                  <a:pt x="3513586" y="4267200"/>
                </a:lnTo>
                <a:lnTo>
                  <a:pt x="3470728" y="4152456"/>
                </a:lnTo>
                <a:cubicBezTo>
                  <a:pt x="3439124" y="4085665"/>
                  <a:pt x="3402484" y="4019598"/>
                  <a:pt x="3364433" y="3953121"/>
                </a:cubicBezTo>
                <a:lnTo>
                  <a:pt x="3316479" y="3872136"/>
                </a:lnTo>
                <a:lnTo>
                  <a:pt x="3504482" y="4267200"/>
                </a:lnTo>
                <a:lnTo>
                  <a:pt x="3467547" y="4267200"/>
                </a:lnTo>
                <a:lnTo>
                  <a:pt x="3177952" y="3657386"/>
                </a:lnTo>
                <a:cubicBezTo>
                  <a:pt x="3172991" y="3646754"/>
                  <a:pt x="3166185" y="3622836"/>
                  <a:pt x="3174829" y="3620110"/>
                </a:cubicBezTo>
                <a:close/>
                <a:moveTo>
                  <a:pt x="11279315" y="3618448"/>
                </a:moveTo>
                <a:cubicBezTo>
                  <a:pt x="11299830" y="3614620"/>
                  <a:pt x="11318737" y="3618623"/>
                  <a:pt x="11317765" y="3638405"/>
                </a:cubicBezTo>
                <a:cubicBezTo>
                  <a:pt x="11309587" y="3820966"/>
                  <a:pt x="11315203" y="4012597"/>
                  <a:pt x="11304886" y="4200582"/>
                </a:cubicBezTo>
                <a:lnTo>
                  <a:pt x="11298904" y="4267200"/>
                </a:lnTo>
                <a:lnTo>
                  <a:pt x="11213088" y="4267200"/>
                </a:lnTo>
                <a:lnTo>
                  <a:pt x="11219157" y="4210725"/>
                </a:lnTo>
                <a:cubicBezTo>
                  <a:pt x="11223807" y="4119600"/>
                  <a:pt x="11224640" y="4027718"/>
                  <a:pt x="11225213" y="3936722"/>
                </a:cubicBezTo>
                <a:cubicBezTo>
                  <a:pt x="11207028" y="4022695"/>
                  <a:pt x="11194593" y="4110355"/>
                  <a:pt x="11182914" y="4196771"/>
                </a:cubicBezTo>
                <a:lnTo>
                  <a:pt x="11172266" y="4267200"/>
                </a:lnTo>
                <a:lnTo>
                  <a:pt x="11140975" y="4267200"/>
                </a:lnTo>
                <a:lnTo>
                  <a:pt x="11152239" y="4192628"/>
                </a:lnTo>
                <a:cubicBezTo>
                  <a:pt x="11165272" y="4096160"/>
                  <a:pt x="11178361" y="3997344"/>
                  <a:pt x="11201005" y="3900089"/>
                </a:cubicBezTo>
                <a:cubicBezTo>
                  <a:pt x="11166930" y="3979173"/>
                  <a:pt x="11134730" y="4058831"/>
                  <a:pt x="11105754" y="4139192"/>
                </a:cubicBezTo>
                <a:lnTo>
                  <a:pt x="11065821" y="4267200"/>
                </a:lnTo>
                <a:lnTo>
                  <a:pt x="10978133" y="4267200"/>
                </a:lnTo>
                <a:lnTo>
                  <a:pt x="11088889" y="3963916"/>
                </a:lnTo>
                <a:cubicBezTo>
                  <a:pt x="11133459" y="3856779"/>
                  <a:pt x="11181967" y="3750740"/>
                  <a:pt x="11231212" y="3645474"/>
                </a:cubicBezTo>
                <a:cubicBezTo>
                  <a:pt x="11236675" y="3633934"/>
                  <a:pt x="11258799" y="3622276"/>
                  <a:pt x="11279315" y="3618448"/>
                </a:cubicBezTo>
                <a:close/>
                <a:moveTo>
                  <a:pt x="10296877" y="3526602"/>
                </a:moveTo>
                <a:cubicBezTo>
                  <a:pt x="10305089" y="3527517"/>
                  <a:pt x="10311503" y="3531079"/>
                  <a:pt x="10314210" y="3538353"/>
                </a:cubicBezTo>
                <a:cubicBezTo>
                  <a:pt x="10361472" y="3659113"/>
                  <a:pt x="10407318" y="3780392"/>
                  <a:pt x="10450858" y="3902477"/>
                </a:cubicBezTo>
                <a:lnTo>
                  <a:pt x="10572255" y="4267200"/>
                </a:lnTo>
                <a:lnTo>
                  <a:pt x="10477642" y="4267200"/>
                </a:lnTo>
                <a:lnTo>
                  <a:pt x="10436479" y="4144570"/>
                </a:lnTo>
                <a:cubicBezTo>
                  <a:pt x="10386976" y="3995354"/>
                  <a:pt x="10333255" y="3848072"/>
                  <a:pt x="10277529" y="3701307"/>
                </a:cubicBezTo>
                <a:cubicBezTo>
                  <a:pt x="10277467" y="3703640"/>
                  <a:pt x="10276853" y="3706334"/>
                  <a:pt x="10276797" y="3708672"/>
                </a:cubicBezTo>
                <a:cubicBezTo>
                  <a:pt x="10284209" y="3854149"/>
                  <a:pt x="10331835" y="3999199"/>
                  <a:pt x="10385906" y="4147031"/>
                </a:cubicBezTo>
                <a:lnTo>
                  <a:pt x="10431445" y="4267200"/>
                </a:lnTo>
                <a:lnTo>
                  <a:pt x="10398237" y="4267200"/>
                </a:lnTo>
                <a:lnTo>
                  <a:pt x="10356661" y="4157302"/>
                </a:lnTo>
                <a:cubicBezTo>
                  <a:pt x="10321871" y="4061517"/>
                  <a:pt x="10289232" y="3966669"/>
                  <a:pt x="10268559" y="3871054"/>
                </a:cubicBezTo>
                <a:cubicBezTo>
                  <a:pt x="10272790" y="3985997"/>
                  <a:pt x="10299544" y="4094770"/>
                  <a:pt x="10340065" y="4201637"/>
                </a:cubicBezTo>
                <a:lnTo>
                  <a:pt x="10368861" y="4267200"/>
                </a:lnTo>
                <a:lnTo>
                  <a:pt x="10267862" y="4267200"/>
                </a:lnTo>
                <a:lnTo>
                  <a:pt x="10236210" y="4185635"/>
                </a:lnTo>
                <a:cubicBezTo>
                  <a:pt x="10169925" y="3991261"/>
                  <a:pt x="10150284" y="3789583"/>
                  <a:pt x="10225980" y="3561061"/>
                </a:cubicBezTo>
                <a:cubicBezTo>
                  <a:pt x="10231424" y="3544935"/>
                  <a:pt x="10272241" y="3523857"/>
                  <a:pt x="10296877" y="3526602"/>
                </a:cubicBezTo>
                <a:close/>
                <a:moveTo>
                  <a:pt x="3429186" y="3458784"/>
                </a:moveTo>
                <a:cubicBezTo>
                  <a:pt x="3434043" y="3458424"/>
                  <a:pt x="3439865" y="3459167"/>
                  <a:pt x="3446761" y="3461278"/>
                </a:cubicBezTo>
                <a:cubicBezTo>
                  <a:pt x="3801752" y="3568638"/>
                  <a:pt x="4119982" y="3746863"/>
                  <a:pt x="4419733" y="3963555"/>
                </a:cubicBezTo>
                <a:cubicBezTo>
                  <a:pt x="4508451" y="4027538"/>
                  <a:pt x="4593765" y="4093753"/>
                  <a:pt x="4659448" y="4172746"/>
                </a:cubicBezTo>
                <a:lnTo>
                  <a:pt x="4719140" y="4267200"/>
                </a:lnTo>
                <a:lnTo>
                  <a:pt x="4641222" y="4267200"/>
                </a:lnTo>
                <a:lnTo>
                  <a:pt x="4599968" y="4207074"/>
                </a:lnTo>
                <a:cubicBezTo>
                  <a:pt x="4478590" y="4057581"/>
                  <a:pt x="4278987" y="3946713"/>
                  <a:pt x="4136093" y="3858466"/>
                </a:cubicBezTo>
                <a:cubicBezTo>
                  <a:pt x="3985171" y="3764831"/>
                  <a:pt x="3831168" y="3687155"/>
                  <a:pt x="3670252" y="3622798"/>
                </a:cubicBez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48555" y="4189447"/>
                  <a:pt x="4498141" y="4221114"/>
                  <a:pt x="4546299" y="4254934"/>
                </a:cubicBezTo>
                <a:lnTo>
                  <a:pt x="4561743" y="4267200"/>
                </a:lnTo>
                <a:lnTo>
                  <a:pt x="4509274" y="4267200"/>
                </a:lnTo>
                <a:lnTo>
                  <a:pt x="4383389" y="4184369"/>
                </a:ln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ubicBezTo>
                  <a:pt x="3768399" y="3765347"/>
                  <a:pt x="3873410" y="3884450"/>
                  <a:pt x="3989938" y="3991685"/>
                </a:cubicBezTo>
                <a:cubicBezTo>
                  <a:pt x="4106468" y="4098916"/>
                  <a:pt x="4234512" y="4194281"/>
                  <a:pt x="4393907" y="4261258"/>
                </a:cubicBezTo>
                <a:lnTo>
                  <a:pt x="4408201" y="4267200"/>
                </a:lnTo>
                <a:lnTo>
                  <a:pt x="4250346" y="4267200"/>
                </a:lnTo>
                <a:lnTo>
                  <a:pt x="4245269" y="4265040"/>
                </a:lnTo>
                <a:cubicBezTo>
                  <a:pt x="4167858" y="4230709"/>
                  <a:pt x="4095232" y="4193560"/>
                  <a:pt x="4036318" y="4147013"/>
                </a:cubicBezTo>
                <a:cubicBezTo>
                  <a:pt x="3810777" y="3969273"/>
                  <a:pt x="3654591" y="3720297"/>
                  <a:pt x="3432098" y="3537312"/>
                </a:cubicBezTo>
                <a:cubicBezTo>
                  <a:pt x="3408505" y="3517876"/>
                  <a:pt x="3395188" y="3461306"/>
                  <a:pt x="3429186" y="3458784"/>
                </a:cubicBezTo>
                <a:close/>
                <a:moveTo>
                  <a:pt x="9334796" y="3456584"/>
                </a:moveTo>
                <a:cubicBezTo>
                  <a:pt x="9406875" y="3608228"/>
                  <a:pt x="9503788" y="3758542"/>
                  <a:pt x="9651570" y="3826505"/>
                </a:cubicBezTo>
                <a:cubicBezTo>
                  <a:pt x="9559808" y="3686686"/>
                  <a:pt x="9456900" y="3564734"/>
                  <a:pt x="9334796" y="3456584"/>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close/>
                <a:moveTo>
                  <a:pt x="1318687" y="3113840"/>
                </a:moveTo>
                <a:cubicBezTo>
                  <a:pt x="1233126" y="3142037"/>
                  <a:pt x="1148133" y="3174161"/>
                  <a:pt x="1066793" y="3212171"/>
                </a:cubicBezTo>
                <a:cubicBezTo>
                  <a:pt x="1042399" y="3223712"/>
                  <a:pt x="1017440" y="3235542"/>
                  <a:pt x="993319" y="3247648"/>
                </a:cubicBez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9790480" y="3078533"/>
                </a:moveTo>
                <a:cubicBezTo>
                  <a:pt x="9782502" y="3134217"/>
                  <a:pt x="9773626" y="3189710"/>
                  <a:pt x="9763295" y="3245370"/>
                </a:cubicBezTo>
                <a:cubicBezTo>
                  <a:pt x="9730259" y="3421320"/>
                  <a:pt x="9693170" y="3586065"/>
                  <a:pt x="9736458" y="3758413"/>
                </a:cubicBezTo>
                <a:cubicBezTo>
                  <a:pt x="9741385" y="3680922"/>
                  <a:pt x="9752472" y="3603320"/>
                  <a:pt x="9763499" y="3528057"/>
                </a:cubicBezTo>
                <a:cubicBezTo>
                  <a:pt x="9778184" y="3430521"/>
                  <a:pt x="9793478" y="3330298"/>
                  <a:pt x="9793906" y="3231157"/>
                </a:cubicBezTo>
                <a:cubicBezTo>
                  <a:pt x="9793949" y="3202011"/>
                  <a:pt x="9792735" y="3172131"/>
                  <a:pt x="9791874" y="3142788"/>
                </a:cubicBezTo>
                <a:cubicBezTo>
                  <a:pt x="9791175" y="3121009"/>
                  <a:pt x="9790832" y="3099770"/>
                  <a:pt x="9790480" y="3078533"/>
                </a:cubicBezTo>
                <a:close/>
                <a:moveTo>
                  <a:pt x="1238695" y="3076820"/>
                </a:moveTo>
                <a:cubicBezTo>
                  <a:pt x="1051055" y="3082190"/>
                  <a:pt x="886407" y="3192548"/>
                  <a:pt x="716371" y="3293249"/>
                </a:cubicBezTo>
                <a:cubicBezTo>
                  <a:pt x="670943" y="3320259"/>
                  <a:pt x="625512" y="3345868"/>
                  <a:pt x="579522" y="3371759"/>
                </a:cubicBezTo>
                <a:cubicBezTo>
                  <a:pt x="586257" y="3369787"/>
                  <a:pt x="592991" y="3367806"/>
                  <a:pt x="600288" y="3365555"/>
                </a:cubicBezTo>
                <a:cubicBezTo>
                  <a:pt x="680240" y="3341573"/>
                  <a:pt x="762713" y="3317034"/>
                  <a:pt x="840692" y="3284921"/>
                </a:cubicBezTo>
                <a:cubicBezTo>
                  <a:pt x="887813" y="3265484"/>
                  <a:pt x="934087" y="3242968"/>
                  <a:pt x="979248" y="3221003"/>
                </a:cubicBezTo>
                <a:cubicBezTo>
                  <a:pt x="1004208" y="3209175"/>
                  <a:pt x="1028322" y="3197074"/>
                  <a:pt x="1053282" y="3185247"/>
                </a:cubicBez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591522" y="3395900"/>
                  <a:pt x="5656650" y="3795361"/>
                  <a:pt x="5567647" y="4190286"/>
                </a:cubicBezTo>
                <a:lnTo>
                  <a:pt x="5545854" y="4267200"/>
                </a:lnTo>
                <a:lnTo>
                  <a:pt x="5391871" y="4267200"/>
                </a:lnTo>
                <a:lnTo>
                  <a:pt x="5318171" y="4175818"/>
                </a:lnTo>
                <a:cubicBezTo>
                  <a:pt x="5204859" y="4048423"/>
                  <a:pt x="5075331" y="3936412"/>
                  <a:pt x="4943646" y="3822916"/>
                </a:cubicBezTo>
                <a:cubicBezTo>
                  <a:pt x="4828850" y="3724110"/>
                  <a:pt x="4714058" y="3625311"/>
                  <a:pt x="4594837" y="3532274"/>
                </a:cubicBezTo>
                <a:cubicBezTo>
                  <a:pt x="4562450" y="3507077"/>
                  <a:pt x="4474786" y="3410282"/>
                  <a:pt x="4441737" y="3399734"/>
                </a:cubicBez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55961" y="4107518"/>
                  <a:pt x="5200834" y="4148352"/>
                  <a:pt x="5246890" y="4187633"/>
                </a:cubicBezTo>
                <a:lnTo>
                  <a:pt x="5347266" y="4267200"/>
                </a:lnTo>
                <a:lnTo>
                  <a:pt x="5164092" y="4267200"/>
                </a:lnTo>
                <a:lnTo>
                  <a:pt x="5108945" y="4232176"/>
                </a:lnTo>
                <a:cubicBezTo>
                  <a:pt x="4772838" y="3999708"/>
                  <a:pt x="4490756" y="358196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8380397" y="2896659"/>
                </a:moveTo>
                <a:cubicBezTo>
                  <a:pt x="8455275" y="3038078"/>
                  <a:pt x="8545153" y="3173735"/>
                  <a:pt x="8634801" y="3304169"/>
                </a:cubicBezTo>
                <a:cubicBezTo>
                  <a:pt x="8726195" y="3437326"/>
                  <a:pt x="8821496" y="3600936"/>
                  <a:pt x="8971448" y="3675946"/>
                </a:cubicBezTo>
                <a:cubicBezTo>
                  <a:pt x="8910775" y="3621244"/>
                  <a:pt x="8864937" y="3553231"/>
                  <a:pt x="8820691" y="3486482"/>
                </a:cubicBezTo>
                <a:cubicBezTo>
                  <a:pt x="8816331" y="3480073"/>
                  <a:pt x="8811972" y="3473665"/>
                  <a:pt x="8807612" y="3467256"/>
                </a:cubicBezTo>
                <a:cubicBezTo>
                  <a:pt x="8727274" y="3347730"/>
                  <a:pt x="8640362" y="3230102"/>
                  <a:pt x="8556796" y="3116474"/>
                </a:cubicBezTo>
                <a:cubicBezTo>
                  <a:pt x="8515702" y="3060746"/>
                  <a:pt x="8472667" y="3003195"/>
                  <a:pt x="8427018" y="2948853"/>
                </a:cubicBezTo>
                <a:cubicBezTo>
                  <a:pt x="8411728" y="2931040"/>
                  <a:pt x="8396239" y="2914119"/>
                  <a:pt x="8380397" y="2896659"/>
                </a:cubicBezTo>
                <a:close/>
                <a:moveTo>
                  <a:pt x="9831020" y="2871730"/>
                </a:moveTo>
                <a:lnTo>
                  <a:pt x="9827707" y="2915231"/>
                </a:lnTo>
                <a:cubicBezTo>
                  <a:pt x="9824540" y="2960178"/>
                  <a:pt x="9821168" y="3006017"/>
                  <a:pt x="9820699" y="3051540"/>
                </a:cubicBezTo>
                <a:cubicBezTo>
                  <a:pt x="9820458" y="3081589"/>
                  <a:pt x="9821664" y="3111470"/>
                  <a:pt x="9822525" y="3140814"/>
                </a:cubicBezTo>
                <a:cubicBezTo>
                  <a:pt x="9823738" y="3170696"/>
                  <a:pt x="9824947" y="3200579"/>
                  <a:pt x="9824704" y="3230628"/>
                </a:cubicBezTo>
                <a:cubicBezTo>
                  <a:pt x="9823869" y="3331557"/>
                  <a:pt x="9808712" y="3433224"/>
                  <a:pt x="9793821" y="3531652"/>
                </a:cubicBezTo>
                <a:cubicBezTo>
                  <a:pt x="9783066" y="3603683"/>
                  <a:pt x="9772446" y="3677150"/>
                  <a:pt x="9767436" y="3750864"/>
                </a:cubicBezTo>
                <a:cubicBezTo>
                  <a:pt x="9782786" y="3724954"/>
                  <a:pt x="9799440" y="3697443"/>
                  <a:pt x="9814477" y="3662531"/>
                </a:cubicBezTo>
                <a:cubicBezTo>
                  <a:pt x="9926754" y="3406015"/>
                  <a:pt x="9892054" y="3133900"/>
                  <a:pt x="9831020" y="2871730"/>
                </a:cubicBezTo>
                <a:close/>
                <a:moveTo>
                  <a:pt x="8380521" y="2850596"/>
                </a:moveTo>
                <a:cubicBezTo>
                  <a:pt x="8404481" y="2875897"/>
                  <a:pt x="8428794" y="2901731"/>
                  <a:pt x="8451446" y="2928627"/>
                </a:cubicBezTo>
                <a:cubicBezTo>
                  <a:pt x="8497446" y="2983517"/>
                  <a:pt x="8540828" y="3041610"/>
                  <a:pt x="8582269" y="3097880"/>
                </a:cubicBezTo>
                <a:cubicBezTo>
                  <a:pt x="8666744" y="3211700"/>
                  <a:pt x="8753998" y="3329876"/>
                  <a:pt x="8833783" y="3449753"/>
                </a:cubicBezTo>
                <a:cubicBezTo>
                  <a:pt x="8838143" y="3456162"/>
                  <a:pt x="8842503" y="3462572"/>
                  <a:pt x="8846863" y="3468981"/>
                </a:cubicBezTo>
                <a:cubicBezTo>
                  <a:pt x="8881714" y="3521040"/>
                  <a:pt x="8917610" y="3574725"/>
                  <a:pt x="8960046" y="3620389"/>
                </a:cubicBezTo>
                <a:cubicBezTo>
                  <a:pt x="8847240" y="3316219"/>
                  <a:pt x="8665033" y="3014288"/>
                  <a:pt x="8380521" y="2850596"/>
                </a:cubicBezTo>
                <a:close/>
                <a:moveTo>
                  <a:pt x="9854151" y="2642862"/>
                </a:moveTo>
                <a:cubicBezTo>
                  <a:pt x="9862376" y="2644690"/>
                  <a:pt x="9868748" y="2649859"/>
                  <a:pt x="9871341" y="2659697"/>
                </a:cubicBezTo>
                <a:cubicBezTo>
                  <a:pt x="9936549" y="2907705"/>
                  <a:pt x="10004418" y="3164740"/>
                  <a:pt x="9966678" y="3423399"/>
                </a:cubicBezTo>
                <a:cubicBezTo>
                  <a:pt x="9951724" y="3524170"/>
                  <a:pt x="9914841" y="3605244"/>
                  <a:pt x="9880832" y="3700562"/>
                </a:cubicBezTo>
                <a:cubicBezTo>
                  <a:pt x="9817639" y="3880472"/>
                  <a:pt x="9825316" y="4002022"/>
                  <a:pt x="9896024" y="4178295"/>
                </a:cubicBezTo>
                <a:lnTo>
                  <a:pt x="10028060" y="4267200"/>
                </a:lnTo>
                <a:lnTo>
                  <a:pt x="9651813" y="4267200"/>
                </a:lnTo>
                <a:lnTo>
                  <a:pt x="9814527" y="4248048"/>
                </a:lnTo>
                <a:cubicBezTo>
                  <a:pt x="9748431" y="4225943"/>
                  <a:pt x="9681848" y="4217991"/>
                  <a:pt x="9615182" y="4220499"/>
                </a:cubicBezTo>
                <a:cubicBezTo>
                  <a:pt x="9565183" y="4222381"/>
                  <a:pt x="9515136" y="4230147"/>
                  <a:pt x="9465210" y="4242240"/>
                </a:cubicBezTo>
                <a:lnTo>
                  <a:pt x="9387108" y="4267200"/>
                </a:lnTo>
                <a:lnTo>
                  <a:pt x="9268441" y="4267200"/>
                </a:lnTo>
                <a:lnTo>
                  <a:pt x="9307676" y="4251276"/>
                </a:lnTo>
                <a:cubicBezTo>
                  <a:pt x="9459842" y="4196603"/>
                  <a:pt x="9613869" y="4164948"/>
                  <a:pt x="9761570" y="4182283"/>
                </a:cubicBezTo>
                <a:cubicBezTo>
                  <a:pt x="9633677" y="4101602"/>
                  <a:pt x="9502269" y="4023929"/>
                  <a:pt x="9368237" y="3949470"/>
                </a:cubicBezTo>
                <a:cubicBezTo>
                  <a:pt x="9363677" y="3950852"/>
                  <a:pt x="9358768" y="3951697"/>
                  <a:pt x="9354614" y="3951288"/>
                </a:cubicBezTo>
                <a:cubicBezTo>
                  <a:pt x="9045666" y="4112095"/>
                  <a:pt x="8711508" y="4184792"/>
                  <a:pt x="8364351" y="4159267"/>
                </a:cubicBezTo>
                <a:cubicBezTo>
                  <a:pt x="8322605" y="4156073"/>
                  <a:pt x="8373028" y="4125362"/>
                  <a:pt x="8386567" y="4119760"/>
                </a:cubicBezTo>
                <a:cubicBezTo>
                  <a:pt x="8661942" y="4017222"/>
                  <a:pt x="8938634" y="3857115"/>
                  <a:pt x="9231713" y="3873539"/>
                </a:cubicBezTo>
                <a:cubicBezTo>
                  <a:pt x="9162796" y="3836374"/>
                  <a:pt x="9093324" y="3799562"/>
                  <a:pt x="9023301" y="3763109"/>
                </a:cubicBezTo>
                <a:cubicBezTo>
                  <a:pt x="9018245" y="3762512"/>
                  <a:pt x="9014299" y="3761207"/>
                  <a:pt x="9010556" y="3758998"/>
                </a:cubicBezTo>
                <a:cubicBezTo>
                  <a:pt x="8818026" y="3719652"/>
                  <a:pt x="8714888" y="3571783"/>
                  <a:pt x="8604324" y="3417171"/>
                </a:cubicBezTo>
                <a:cubicBezTo>
                  <a:pt x="8460937" y="3216099"/>
                  <a:pt x="8313620" y="2999153"/>
                  <a:pt x="8218577" y="2770227"/>
                </a:cubicBezTo>
                <a:cubicBezTo>
                  <a:pt x="8215211" y="2762227"/>
                  <a:pt x="8217371" y="2755481"/>
                  <a:pt x="8222774" y="2749954"/>
                </a:cubicBezTo>
                <a:cubicBezTo>
                  <a:pt x="8238990" y="2733370"/>
                  <a:pt x="8284424" y="2727735"/>
                  <a:pt x="8297623" y="2731935"/>
                </a:cubicBezTo>
                <a:cubicBezTo>
                  <a:pt x="8726387" y="2883841"/>
                  <a:pt x="8964880" y="3311498"/>
                  <a:pt x="9090618" y="3716225"/>
                </a:cubicBezTo>
                <a:cubicBezTo>
                  <a:pt x="9321070" y="3835548"/>
                  <a:pt x="9546131" y="3959850"/>
                  <a:pt x="9762441" y="4093587"/>
                </a:cubicBezTo>
                <a:cubicBezTo>
                  <a:pt x="9739891" y="4035197"/>
                  <a:pt x="9720655" y="3974696"/>
                  <a:pt x="9717826" y="3916719"/>
                </a:cubicBezTo>
                <a:cubicBezTo>
                  <a:pt x="9716379" y="3916883"/>
                  <a:pt x="9714371" y="3917401"/>
                  <a:pt x="9713123" y="3916663"/>
                </a:cubicBezTo>
                <a:cubicBezTo>
                  <a:pt x="9419408" y="3876118"/>
                  <a:pt x="9276568" y="3571232"/>
                  <a:pt x="9175594" y="3326950"/>
                </a:cubicBezTo>
                <a:cubicBezTo>
                  <a:pt x="9162477" y="3295477"/>
                  <a:pt x="9234580" y="3273123"/>
                  <a:pt x="9253941" y="3287566"/>
                </a:cubicBezTo>
                <a:cubicBezTo>
                  <a:pt x="9396995" y="3390749"/>
                  <a:pt x="9519263" y="3506453"/>
                  <a:pt x="9625671" y="3639960"/>
                </a:cubicBezTo>
                <a:cubicBezTo>
                  <a:pt x="9622492" y="3540061"/>
                  <a:pt x="9637797" y="3439839"/>
                  <a:pt x="9656881" y="3333361"/>
                </a:cubicBezTo>
                <a:cubicBezTo>
                  <a:pt x="9696972" y="3116116"/>
                  <a:pt x="9713720" y="2891570"/>
                  <a:pt x="9782066" y="2680771"/>
                </a:cubicBezTo>
                <a:cubicBezTo>
                  <a:pt x="9788129" y="2661952"/>
                  <a:pt x="9829478" y="2637374"/>
                  <a:pt x="9854151" y="2642862"/>
                </a:cubicBezTo>
                <a:close/>
                <a:moveTo>
                  <a:pt x="11114299" y="2390555"/>
                </a:moveTo>
                <a:lnTo>
                  <a:pt x="11113373" y="2392739"/>
                </a:lnTo>
                <a:lnTo>
                  <a:pt x="11117197" y="2394358"/>
                </a:lnTo>
                <a:cubicBezTo>
                  <a:pt x="11116333" y="2393349"/>
                  <a:pt x="11115474" y="2392343"/>
                  <a:pt x="11114299" y="2390555"/>
                </a:cubicBezTo>
                <a:close/>
                <a:moveTo>
                  <a:pt x="10506276" y="2118977"/>
                </a:moveTo>
                <a:cubicBezTo>
                  <a:pt x="10510550" y="2257918"/>
                  <a:pt x="10470507" y="2393544"/>
                  <a:pt x="10431542" y="2525128"/>
                </a:cubicBezTo>
                <a:cubicBezTo>
                  <a:pt x="10417502" y="2571972"/>
                  <a:pt x="10403548" y="2620144"/>
                  <a:pt x="10391375" y="2667145"/>
                </a:cubicBezTo>
                <a:cubicBezTo>
                  <a:pt x="10377290" y="2721696"/>
                  <a:pt x="10366481" y="2777642"/>
                  <a:pt x="10355047" y="2832031"/>
                </a:cubicBezTo>
                <a:lnTo>
                  <a:pt x="10336080" y="2927011"/>
                </a:lnTo>
                <a:cubicBezTo>
                  <a:pt x="10349636" y="2893472"/>
                  <a:pt x="10367643" y="2846374"/>
                  <a:pt x="10389394" y="2782834"/>
                </a:cubicBezTo>
                <a:cubicBezTo>
                  <a:pt x="10448427" y="2611467"/>
                  <a:pt x="10546967" y="2325483"/>
                  <a:pt x="10506276" y="2118977"/>
                </a:cubicBezTo>
                <a:close/>
                <a:moveTo>
                  <a:pt x="11538179" y="2090376"/>
                </a:moveTo>
                <a:cubicBezTo>
                  <a:pt x="11552237" y="2136248"/>
                  <a:pt x="11565750" y="2181883"/>
                  <a:pt x="11577479" y="2228695"/>
                </a:cubicBezTo>
                <a:lnTo>
                  <a:pt x="11586754" y="2266098"/>
                </a:lnTo>
                <a:cubicBezTo>
                  <a:pt x="11593656" y="2295423"/>
                  <a:pt x="11600787" y="2324193"/>
                  <a:pt x="11609011" y="2353427"/>
                </a:cubicBezTo>
                <a:cubicBezTo>
                  <a:pt x="11644349" y="2475257"/>
                  <a:pt x="11704023" y="2591295"/>
                  <a:pt x="11761579" y="2703223"/>
                </a:cubicBezTo>
                <a:cubicBezTo>
                  <a:pt x="11802170" y="2782214"/>
                  <a:pt x="11843944" y="2862994"/>
                  <a:pt x="11877711" y="2947465"/>
                </a:cubicBezTo>
                <a:cubicBezTo>
                  <a:pt x="11815017" y="2640863"/>
                  <a:pt x="11724956" y="2342636"/>
                  <a:pt x="11538179" y="2090376"/>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11488421" y="2034549"/>
                </a:moveTo>
                <a:cubicBezTo>
                  <a:pt x="11459234" y="2371132"/>
                  <a:pt x="11651925" y="2658088"/>
                  <a:pt x="11840356" y="2932293"/>
                </a:cubicBezTo>
                <a:cubicBezTo>
                  <a:pt x="11809128" y="2858555"/>
                  <a:pt x="11772688" y="2786473"/>
                  <a:pt x="11736331" y="2715710"/>
                </a:cubicBezTo>
                <a:cubicBezTo>
                  <a:pt x="11678147" y="2602235"/>
                  <a:pt x="11617611" y="2485181"/>
                  <a:pt x="11581560" y="2360474"/>
                </a:cubicBezTo>
                <a:cubicBezTo>
                  <a:pt x="11573334" y="2331239"/>
                  <a:pt x="11565889" y="2301693"/>
                  <a:pt x="11558442" y="2272139"/>
                </a:cubicBezTo>
                <a:lnTo>
                  <a:pt x="11549169" y="2234734"/>
                </a:lnTo>
                <a:cubicBezTo>
                  <a:pt x="11532130" y="2167007"/>
                  <a:pt x="11511443" y="2100302"/>
                  <a:pt x="11488421" y="2034549"/>
                </a:cubicBezTo>
                <a:close/>
                <a:moveTo>
                  <a:pt x="10468916" y="2032338"/>
                </a:moveTo>
                <a:cubicBezTo>
                  <a:pt x="10450533" y="2081859"/>
                  <a:pt x="10434093" y="2132840"/>
                  <a:pt x="10421480" y="2185446"/>
                </a:cubicBezTo>
                <a:cubicBezTo>
                  <a:pt x="10388668" y="2317695"/>
                  <a:pt x="10374105" y="2457032"/>
                  <a:pt x="10351264" y="2591574"/>
                </a:cubicBezTo>
                <a:cubicBezTo>
                  <a:pt x="10332355" y="2700098"/>
                  <a:pt x="10281261" y="2959166"/>
                  <a:pt x="10294485" y="2991809"/>
                </a:cubicBezTo>
                <a:lnTo>
                  <a:pt x="10327850" y="2826310"/>
                </a:lnTo>
                <a:cubicBezTo>
                  <a:pt x="10338741" y="2771690"/>
                  <a:pt x="10350331" y="2715434"/>
                  <a:pt x="10364099" y="2660098"/>
                </a:cubicBezTo>
                <a:cubicBezTo>
                  <a:pt x="10376185" y="2611783"/>
                  <a:pt x="10390682" y="2563843"/>
                  <a:pt x="10404725" y="2516991"/>
                </a:cubicBezTo>
                <a:cubicBezTo>
                  <a:pt x="10443463" y="2385961"/>
                  <a:pt x="10483500" y="2250332"/>
                  <a:pt x="10478071" y="2114122"/>
                </a:cubicBezTo>
                <a:cubicBezTo>
                  <a:pt x="10476867" y="2086568"/>
                  <a:pt x="10473555" y="2059413"/>
                  <a:pt x="10468916" y="2032338"/>
                </a:cubicBezTo>
                <a:close/>
                <a:moveTo>
                  <a:pt x="10573132" y="1991479"/>
                </a:moveTo>
                <a:cubicBezTo>
                  <a:pt x="10722027" y="2144650"/>
                  <a:pt x="10877543" y="2280670"/>
                  <a:pt x="11066880" y="2371770"/>
                </a:cubicBezTo>
                <a:cubicBezTo>
                  <a:pt x="10930664" y="2234271"/>
                  <a:pt x="10767866" y="2088089"/>
                  <a:pt x="10573132" y="1991479"/>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lnTo>
                  <a:pt x="5764974" y="2799609"/>
                </a:ln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10578769" y="1962963"/>
                </a:moveTo>
                <a:cubicBezTo>
                  <a:pt x="10773649" y="2057701"/>
                  <a:pt x="10936285" y="2201237"/>
                  <a:pt x="11073823" y="2338658"/>
                </a:cubicBezTo>
                <a:cubicBezTo>
                  <a:pt x="10938241" y="2169232"/>
                  <a:pt x="10752627" y="1968969"/>
                  <a:pt x="10578769" y="1962963"/>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9518298" y="1338235"/>
                </a:moveTo>
                <a:cubicBezTo>
                  <a:pt x="9531977" y="1651120"/>
                  <a:pt x="9677527" y="1999242"/>
                  <a:pt x="9838009" y="2272553"/>
                </a:cubicBezTo>
                <a:cubicBezTo>
                  <a:pt x="9825312" y="2235634"/>
                  <a:pt x="9815180" y="2197225"/>
                  <a:pt x="9805906" y="2159819"/>
                </a:cubicBezTo>
                <a:lnTo>
                  <a:pt x="9801623" y="2142555"/>
                </a:lnTo>
                <a:cubicBezTo>
                  <a:pt x="9756626" y="1964482"/>
                  <a:pt x="9698390" y="1787247"/>
                  <a:pt x="9628671" y="1617375"/>
                </a:cubicBezTo>
                <a:cubicBezTo>
                  <a:pt x="9618364" y="1593060"/>
                  <a:pt x="9608603" y="1568967"/>
                  <a:pt x="9598299" y="1544643"/>
                </a:cubicBezTo>
                <a:cubicBezTo>
                  <a:pt x="9570133" y="1477354"/>
                  <a:pt x="9541339" y="1408510"/>
                  <a:pt x="9518298" y="1338235"/>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9528078" y="1278636"/>
                </a:moveTo>
                <a:cubicBezTo>
                  <a:pt x="9552982" y="1365794"/>
                  <a:pt x="9588937" y="1451189"/>
                  <a:pt x="9623946" y="1534260"/>
                </a:cubicBezTo>
                <a:lnTo>
                  <a:pt x="9654858" y="1607218"/>
                </a:lnTo>
                <a:cubicBezTo>
                  <a:pt x="9724183" y="1774989"/>
                  <a:pt x="9781702" y="1949347"/>
                  <a:pt x="9826304" y="2125320"/>
                </a:cubicBezTo>
                <a:cubicBezTo>
                  <a:pt x="9794296" y="1963695"/>
                  <a:pt x="9753660" y="1804203"/>
                  <a:pt x="9701198" y="1646797"/>
                </a:cubicBezTo>
                <a:cubicBezTo>
                  <a:pt x="9655682" y="1511000"/>
                  <a:pt x="9586050" y="1397178"/>
                  <a:pt x="9528078" y="1278636"/>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9441752" y="1245311"/>
                </a:moveTo>
                <a:cubicBezTo>
                  <a:pt x="9367449" y="1271794"/>
                  <a:pt x="9313207" y="1329954"/>
                  <a:pt x="9278979" y="1406236"/>
                </a:cubicBezTo>
                <a:cubicBezTo>
                  <a:pt x="9261017" y="1445630"/>
                  <a:pt x="9242585" y="1502850"/>
                  <a:pt x="9235540" y="1546869"/>
                </a:cubicBezTo>
                <a:cubicBezTo>
                  <a:pt x="9223867" y="1618535"/>
                  <a:pt x="9230001" y="1614698"/>
                  <a:pt x="9264074" y="1557016"/>
                </a:cubicBezTo>
                <a:cubicBezTo>
                  <a:pt x="9325587" y="1454296"/>
                  <a:pt x="9384605" y="1349880"/>
                  <a:pt x="9441752" y="1245311"/>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cubicBezTo>
                  <a:pt x="6567440" y="1204628"/>
                  <a:pt x="6586456" y="1194658"/>
                  <a:pt x="6605473" y="1184686"/>
                </a:cubicBezTo>
                <a:cubicBezTo>
                  <a:pt x="6633823" y="1169483"/>
                  <a:pt x="6662531" y="1154778"/>
                  <a:pt x="6691602" y="1140573"/>
                </a:cubicBezTo>
                <a:close/>
                <a:moveTo>
                  <a:pt x="4002475" y="1037802"/>
                </a:moveTo>
                <a:cubicBezTo>
                  <a:pt x="4001933" y="1038196"/>
                  <a:pt x="4000861" y="1038973"/>
                  <a:pt x="4000324" y="1039362"/>
                </a:cubicBezTo>
                <a:cubicBezTo>
                  <a:pt x="4001046" y="1040360"/>
                  <a:pt x="4002134" y="1041861"/>
                  <a:pt x="4002862" y="1042866"/>
                </a:cubicBez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473491" y="3921431"/>
                  <a:pt x="1402113" y="4025542"/>
                  <a:pt x="1325720" y="4125411"/>
                </a:cubicBezTo>
                <a:lnTo>
                  <a:pt x="1206279" y="4267200"/>
                </a:lnTo>
                <a:lnTo>
                  <a:pt x="1115040" y="4267200"/>
                </a:lnTo>
                <a:lnTo>
                  <a:pt x="1258195" y="4099624"/>
                </a:lnTo>
                <a:cubicBezTo>
                  <a:pt x="1315987" y="4027073"/>
                  <a:pt x="1371166" y="3952247"/>
                  <a:pt x="1423113" y="3874565"/>
                </a:cubicBezTo>
                <a:lnTo>
                  <a:pt x="1260565" y="4031982"/>
                </a:lnTo>
                <a:cubicBezTo>
                  <a:pt x="1197929" y="4092559"/>
                  <a:pt x="1134310" y="4154329"/>
                  <a:pt x="1073327" y="4218727"/>
                </a:cubicBezTo>
                <a:lnTo>
                  <a:pt x="1032294" y="4267200"/>
                </a:lnTo>
                <a:lnTo>
                  <a:pt x="993830" y="4267200"/>
                </a:lnTo>
                <a:lnTo>
                  <a:pt x="1051860" y="4198693"/>
                </a:lnTo>
                <a:cubicBezTo>
                  <a:pt x="1113440" y="4133732"/>
                  <a:pt x="1177549" y="4071540"/>
                  <a:pt x="1240607" y="4010401"/>
                </a:cubicBezTo>
                <a:lnTo>
                  <a:pt x="1310106" y="3943217"/>
                </a:lnTo>
                <a:cubicBezTo>
                  <a:pt x="1174685" y="4033303"/>
                  <a:pt x="1054913" y="4139624"/>
                  <a:pt x="952103" y="4265972"/>
                </a:cubicBezTo>
                <a:lnTo>
                  <a:pt x="951207" y="4267200"/>
                </a:lnTo>
                <a:lnTo>
                  <a:pt x="862760" y="4267200"/>
                </a:lnTo>
                <a:lnTo>
                  <a:pt x="909145" y="4199225"/>
                </a:lnTo>
                <a:cubicBezTo>
                  <a:pt x="998789" y="4086824"/>
                  <a:pt x="1101084" y="3991246"/>
                  <a:pt x="1214067" y="3908561"/>
                </a:cubicBezTo>
                <a:cubicBezTo>
                  <a:pt x="1023317" y="3973399"/>
                  <a:pt x="824392" y="4020568"/>
                  <a:pt x="640967" y="4105601"/>
                </a:cubicBezTo>
                <a:cubicBezTo>
                  <a:pt x="549674" y="4147907"/>
                  <a:pt x="460581" y="4194508"/>
                  <a:pt x="372807" y="4243651"/>
                </a:cubicBezTo>
                <a:lnTo>
                  <a:pt x="332830" y="4267200"/>
                </a:lnTo>
                <a:lnTo>
                  <a:pt x="168301" y="4267200"/>
                </a:lnTo>
                <a:lnTo>
                  <a:pt x="278002" y="4201399"/>
                </a:lnTo>
                <a:cubicBezTo>
                  <a:pt x="359885" y="4153808"/>
                  <a:pt x="442683" y="4107866"/>
                  <a:pt x="527241" y="4065078"/>
                </a:cubicBezTo>
                <a:cubicBezTo>
                  <a:pt x="838255" y="3908281"/>
                  <a:pt x="1212318" y="3863093"/>
                  <a:pt x="1510397" y="3684705"/>
                </a:cubicBezTo>
                <a:cubicBezTo>
                  <a:pt x="1390337" y="3729510"/>
                  <a:pt x="1267181" y="3766747"/>
                  <a:pt x="1146550" y="3802012"/>
                </a:cubicBezTo>
                <a:cubicBezTo>
                  <a:pt x="997862" y="3845736"/>
                  <a:pt x="843568" y="3890871"/>
                  <a:pt x="698834" y="3952272"/>
                </a:cubicBezTo>
                <a:cubicBezTo>
                  <a:pt x="519814" y="4027898"/>
                  <a:pt x="352828" y="4127506"/>
                  <a:pt x="192528" y="4236299"/>
                </a:cubicBezTo>
                <a:lnTo>
                  <a:pt x="148586" y="4267200"/>
                </a:lnTo>
                <a:lnTo>
                  <a:pt x="98116" y="4267200"/>
                </a:lnTo>
                <a:lnTo>
                  <a:pt x="169669" y="4216852"/>
                </a:lnTo>
                <a:cubicBezTo>
                  <a:pt x="333361" y="4105506"/>
                  <a:pt x="504130" y="4002947"/>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ubicBezTo>
                  <a:pt x="1247578" y="3654578"/>
                  <a:pt x="1180153" y="3656293"/>
                  <a:pt x="1109304" y="3669030"/>
                </a:cubicBezTo>
                <a:cubicBezTo>
                  <a:pt x="794692" y="3725281"/>
                  <a:pt x="516258" y="3901624"/>
                  <a:pt x="258951" y="4111994"/>
                </a:cubicBezTo>
                <a:lnTo>
                  <a:pt x="80807" y="4267200"/>
                </a:lnTo>
                <a:lnTo>
                  <a:pt x="0" y="4267200"/>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12149131" y="959050"/>
                </a:moveTo>
                <a:cubicBezTo>
                  <a:pt x="12135265" y="975072"/>
                  <a:pt x="12121401" y="991089"/>
                  <a:pt x="12105664" y="1006960"/>
                </a:cubicBezTo>
                <a:cubicBezTo>
                  <a:pt x="12040174" y="1071943"/>
                  <a:pt x="11966532" y="1125748"/>
                  <a:pt x="11883102" y="1184424"/>
                </a:cubicBezTo>
                <a:cubicBezTo>
                  <a:pt x="11822339" y="1227583"/>
                  <a:pt x="11746281" y="1281016"/>
                  <a:pt x="11665174" y="1317493"/>
                </a:cubicBezTo>
                <a:cubicBezTo>
                  <a:pt x="11640620" y="1328342"/>
                  <a:pt x="11615753" y="1338416"/>
                  <a:pt x="11590337" y="1348256"/>
                </a:cubicBezTo>
                <a:cubicBezTo>
                  <a:pt x="11556383" y="1361567"/>
                  <a:pt x="11523739" y="1374791"/>
                  <a:pt x="11492588" y="1390573"/>
                </a:cubicBezTo>
                <a:cubicBezTo>
                  <a:pt x="11632969" y="1358579"/>
                  <a:pt x="11770492" y="1298342"/>
                  <a:pt x="11888865" y="1220988"/>
                </a:cubicBezTo>
                <a:cubicBezTo>
                  <a:pt x="11984266" y="1158366"/>
                  <a:pt x="12085135" y="1064584"/>
                  <a:pt x="12149131" y="959050"/>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12190084" y="854709"/>
                </a:moveTo>
                <a:cubicBezTo>
                  <a:pt x="12181324" y="863235"/>
                  <a:pt x="12172252" y="870980"/>
                  <a:pt x="12162947" y="879275"/>
                </a:cubicBezTo>
                <a:cubicBezTo>
                  <a:pt x="12028326" y="998039"/>
                  <a:pt x="11883371" y="1121443"/>
                  <a:pt x="11721478" y="1216434"/>
                </a:cubicBezTo>
                <a:lnTo>
                  <a:pt x="11680712" y="1239730"/>
                </a:lnTo>
                <a:cubicBezTo>
                  <a:pt x="11620220" y="1274640"/>
                  <a:pt x="11558177" y="1310180"/>
                  <a:pt x="11505347" y="1352837"/>
                </a:cubicBezTo>
                <a:cubicBezTo>
                  <a:pt x="11530133" y="1341442"/>
                  <a:pt x="11555544" y="1331600"/>
                  <a:pt x="11580962" y="1321759"/>
                </a:cubicBezTo>
                <a:cubicBezTo>
                  <a:pt x="11605590" y="1312227"/>
                  <a:pt x="11630227" y="1302697"/>
                  <a:pt x="11654234" y="1291618"/>
                </a:cubicBezTo>
                <a:cubicBezTo>
                  <a:pt x="11733018" y="1256083"/>
                  <a:pt x="11807521" y="1203284"/>
                  <a:pt x="11867274" y="1160983"/>
                </a:cubicBezTo>
                <a:cubicBezTo>
                  <a:pt x="11949151" y="1102940"/>
                  <a:pt x="12022324" y="1050225"/>
                  <a:pt x="12086035" y="986418"/>
                </a:cubicBezTo>
                <a:cubicBezTo>
                  <a:pt x="12128278" y="944429"/>
                  <a:pt x="12163191" y="899980"/>
                  <a:pt x="12190084" y="854709"/>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cubicBezTo>
                  <a:pt x="5405093" y="912428"/>
                  <a:pt x="5432627" y="913077"/>
                  <a:pt x="5460148" y="911442"/>
                </a:cubicBez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8924104" y="777000"/>
                </a:moveTo>
                <a:cubicBezTo>
                  <a:pt x="8923664" y="782606"/>
                  <a:pt x="8922673" y="787979"/>
                  <a:pt x="8921999" y="794136"/>
                </a:cubicBezTo>
                <a:cubicBezTo>
                  <a:pt x="8919582" y="810498"/>
                  <a:pt x="8917940" y="826538"/>
                  <a:pt x="8916066" y="843129"/>
                </a:cubicBezTo>
                <a:cubicBezTo>
                  <a:pt x="8910698" y="896870"/>
                  <a:pt x="8909926" y="951907"/>
                  <a:pt x="8909852" y="1005313"/>
                </a:cubicBezTo>
                <a:cubicBezTo>
                  <a:pt x="8907936" y="1206014"/>
                  <a:pt x="8906433" y="1413328"/>
                  <a:pt x="8936982" y="1614896"/>
                </a:cubicBezTo>
                <a:lnTo>
                  <a:pt x="8939706" y="1632791"/>
                </a:lnTo>
                <a:lnTo>
                  <a:pt x="8946691" y="1680170"/>
                </a:lnTo>
                <a:cubicBezTo>
                  <a:pt x="8947341" y="1669501"/>
                  <a:pt x="8947217" y="1659149"/>
                  <a:pt x="8947643" y="1649028"/>
                </a:cubicBezTo>
                <a:cubicBezTo>
                  <a:pt x="8950646" y="1394060"/>
                  <a:pt x="8954155" y="1130296"/>
                  <a:pt x="8931687" y="871628"/>
                </a:cubicBezTo>
                <a:lnTo>
                  <a:pt x="8929804" y="850229"/>
                </a:lnTo>
                <a:cubicBezTo>
                  <a:pt x="8927750" y="826182"/>
                  <a:pt x="8925696" y="802134"/>
                  <a:pt x="8924104" y="777000"/>
                </a:cubicBezTo>
                <a:close/>
                <a:moveTo>
                  <a:pt x="8951219" y="764662"/>
                </a:moveTo>
                <a:cubicBezTo>
                  <a:pt x="8952434" y="792211"/>
                  <a:pt x="8955277" y="820458"/>
                  <a:pt x="8957270" y="847698"/>
                </a:cubicBezTo>
                <a:lnTo>
                  <a:pt x="8959153" y="869097"/>
                </a:lnTo>
                <a:cubicBezTo>
                  <a:pt x="8981354" y="1119277"/>
                  <a:pt x="8978808" y="1373147"/>
                  <a:pt x="8976081" y="1619865"/>
                </a:cubicBezTo>
                <a:cubicBezTo>
                  <a:pt x="9043646" y="1335574"/>
                  <a:pt x="9035127" y="1045475"/>
                  <a:pt x="8951219" y="764662"/>
                </a:cubicBezTo>
                <a:close/>
                <a:moveTo>
                  <a:pt x="8898081" y="630137"/>
                </a:moveTo>
                <a:cubicBezTo>
                  <a:pt x="8735190" y="940376"/>
                  <a:pt x="8800852" y="1302315"/>
                  <a:pt x="8910095" y="1626691"/>
                </a:cubicBezTo>
                <a:lnTo>
                  <a:pt x="8908822" y="1619067"/>
                </a:lnTo>
                <a:cubicBezTo>
                  <a:pt x="8877873" y="1415398"/>
                  <a:pt x="8879292" y="1206762"/>
                  <a:pt x="8881669" y="1004967"/>
                </a:cubicBezTo>
                <a:cubicBezTo>
                  <a:pt x="8881975" y="951016"/>
                  <a:pt x="8882434" y="895204"/>
                  <a:pt x="8888265" y="840369"/>
                </a:cubicBezTo>
                <a:cubicBezTo>
                  <a:pt x="8890137" y="823783"/>
                  <a:pt x="8892011" y="807192"/>
                  <a:pt x="8894429" y="790831"/>
                </a:cubicBezTo>
                <a:cubicBezTo>
                  <a:pt x="8901122" y="737010"/>
                  <a:pt x="8907725" y="681866"/>
                  <a:pt x="8898081" y="630137"/>
                </a:cubicBezTo>
                <a:close/>
                <a:moveTo>
                  <a:pt x="11491396" y="623931"/>
                </a:moveTo>
                <a:cubicBezTo>
                  <a:pt x="11465686" y="637515"/>
                  <a:pt x="11440209" y="650546"/>
                  <a:pt x="11413329" y="662344"/>
                </a:cubicBezTo>
                <a:cubicBezTo>
                  <a:pt x="11268660" y="727282"/>
                  <a:pt x="11113102" y="758642"/>
                  <a:pt x="10966547" y="818916"/>
                </a:cubicBezTo>
                <a:cubicBezTo>
                  <a:pt x="10793574" y="889896"/>
                  <a:pt x="10652020" y="1008307"/>
                  <a:pt x="10498883" y="1111507"/>
                </a:cubicBezTo>
                <a:cubicBezTo>
                  <a:pt x="10559155" y="1098395"/>
                  <a:pt x="10616158" y="1067158"/>
                  <a:pt x="10671292" y="1035777"/>
                </a:cubicBezTo>
                <a:lnTo>
                  <a:pt x="10685894" y="1027151"/>
                </a:lnTo>
                <a:cubicBezTo>
                  <a:pt x="10821548" y="950027"/>
                  <a:pt x="10965272" y="882756"/>
                  <a:pt x="11104337" y="817377"/>
                </a:cubicBezTo>
                <a:cubicBezTo>
                  <a:pt x="11233375" y="757414"/>
                  <a:pt x="11364889" y="694633"/>
                  <a:pt x="11491396" y="623931"/>
                </a:cubicBezTo>
                <a:close/>
                <a:moveTo>
                  <a:pt x="10779304" y="584486"/>
                </a:moveTo>
                <a:cubicBezTo>
                  <a:pt x="10740583" y="648568"/>
                  <a:pt x="10699136" y="711502"/>
                  <a:pt x="10658378" y="772788"/>
                </a:cubicBezTo>
                <a:cubicBezTo>
                  <a:pt x="10594579" y="868744"/>
                  <a:pt x="10529620" y="967431"/>
                  <a:pt x="10475581" y="1070739"/>
                </a:cubicBezTo>
                <a:cubicBezTo>
                  <a:pt x="10578194" y="966751"/>
                  <a:pt x="10672522" y="819977"/>
                  <a:pt x="10735178" y="693281"/>
                </a:cubicBezTo>
                <a:close/>
                <a:moveTo>
                  <a:pt x="10132488" y="518596"/>
                </a:moveTo>
                <a:cubicBezTo>
                  <a:pt x="10047856" y="532980"/>
                  <a:pt x="9963302" y="548687"/>
                  <a:pt x="9879465" y="567273"/>
                </a:cubicBezTo>
                <a:cubicBezTo>
                  <a:pt x="9683016" y="611580"/>
                  <a:pt x="9523495" y="697916"/>
                  <a:pt x="9364243" y="809468"/>
                </a:cubicBezTo>
                <a:cubicBezTo>
                  <a:pt x="9364793" y="809701"/>
                  <a:pt x="9365336" y="809931"/>
                  <a:pt x="9366655" y="809848"/>
                </a:cubicBezTo>
                <a:cubicBezTo>
                  <a:pt x="9558665" y="728900"/>
                  <a:pt x="9742999" y="656935"/>
                  <a:pt x="9914233" y="596159"/>
                </a:cubicBezTo>
                <a:close/>
                <a:moveTo>
                  <a:pt x="10264524" y="501747"/>
                </a:moveTo>
                <a:lnTo>
                  <a:pt x="9922837" y="622979"/>
                </a:lnTo>
                <a:cubicBezTo>
                  <a:pt x="9763806" y="679263"/>
                  <a:pt x="9594234" y="745243"/>
                  <a:pt x="9416908" y="818889"/>
                </a:cubicBezTo>
                <a:cubicBezTo>
                  <a:pt x="9417689" y="818579"/>
                  <a:pt x="9417689" y="818579"/>
                  <a:pt x="9418234" y="818810"/>
                </a:cubicBezTo>
                <a:cubicBezTo>
                  <a:pt x="9717394" y="764555"/>
                  <a:pt x="10002904" y="633058"/>
                  <a:pt x="10264524" y="501747"/>
                </a:cubicBezTo>
                <a:close/>
                <a:moveTo>
                  <a:pt x="10802699" y="488163"/>
                </a:moveTo>
                <a:lnTo>
                  <a:pt x="10618739" y="734118"/>
                </a:lnTo>
                <a:lnTo>
                  <a:pt x="10604580" y="753877"/>
                </a:lnTo>
                <a:cubicBezTo>
                  <a:pt x="10575714" y="793161"/>
                  <a:pt x="10550336" y="828772"/>
                  <a:pt x="10529643" y="867004"/>
                </a:cubicBezTo>
                <a:cubicBezTo>
                  <a:pt x="10501301" y="918746"/>
                  <a:pt x="10479284" y="973805"/>
                  <a:pt x="10462194" y="1035452"/>
                </a:cubicBezTo>
                <a:cubicBezTo>
                  <a:pt x="10514547" y="939156"/>
                  <a:pt x="10575176" y="847655"/>
                  <a:pt x="10635117" y="757788"/>
                </a:cubicBezTo>
                <a:cubicBezTo>
                  <a:pt x="10692800" y="670189"/>
                  <a:pt x="10751735" y="581180"/>
                  <a:pt x="10802699" y="488163"/>
                </a:cubicBezTo>
                <a:close/>
                <a:moveTo>
                  <a:pt x="10359107" y="485136"/>
                </a:moveTo>
                <a:cubicBezTo>
                  <a:pt x="10100692" y="616512"/>
                  <a:pt x="9815681" y="755947"/>
                  <a:pt x="9515108" y="825701"/>
                </a:cubicBezTo>
                <a:cubicBezTo>
                  <a:pt x="9825509" y="831572"/>
                  <a:pt x="10104184" y="667562"/>
                  <a:pt x="10359107" y="485136"/>
                </a:cubicBezTo>
                <a:close/>
                <a:moveTo>
                  <a:pt x="11886089" y="483936"/>
                </a:moveTo>
                <a:cubicBezTo>
                  <a:pt x="11800033" y="547295"/>
                  <a:pt x="11710455" y="605296"/>
                  <a:pt x="11622890" y="661575"/>
                </a:cubicBezTo>
                <a:cubicBezTo>
                  <a:pt x="11437051" y="781189"/>
                  <a:pt x="11244843" y="905190"/>
                  <a:pt x="11038640" y="996875"/>
                </a:cubicBezTo>
                <a:cubicBezTo>
                  <a:pt x="10885656" y="1064725"/>
                  <a:pt x="10725662" y="1114166"/>
                  <a:pt x="10561310" y="1145020"/>
                </a:cubicBezTo>
                <a:cubicBezTo>
                  <a:pt x="10596460" y="1154752"/>
                  <a:pt x="10632933" y="1164394"/>
                  <a:pt x="10675127" y="1163586"/>
                </a:cubicBezTo>
                <a:cubicBezTo>
                  <a:pt x="10827145" y="1160350"/>
                  <a:pt x="10989398" y="1058435"/>
                  <a:pt x="11120351" y="990907"/>
                </a:cubicBezTo>
                <a:cubicBezTo>
                  <a:pt x="11302032" y="897860"/>
                  <a:pt x="11481110" y="797268"/>
                  <a:pt x="11648506" y="680145"/>
                </a:cubicBezTo>
                <a:cubicBezTo>
                  <a:pt x="11691733" y="649515"/>
                  <a:pt x="11821224" y="550475"/>
                  <a:pt x="11886089" y="483936"/>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10784544" y="465669"/>
                </a:moveTo>
                <a:cubicBezTo>
                  <a:pt x="10662409" y="521478"/>
                  <a:pt x="10422179" y="894258"/>
                  <a:pt x="10426419" y="1062158"/>
                </a:cubicBezTo>
                <a:cubicBezTo>
                  <a:pt x="10438657" y="1011968"/>
                  <a:pt x="10453241" y="965354"/>
                  <a:pt x="10471732" y="921679"/>
                </a:cubicBezTo>
                <a:cubicBezTo>
                  <a:pt x="10481672" y="898200"/>
                  <a:pt x="10492705" y="875187"/>
                  <a:pt x="10504824" y="852631"/>
                </a:cubicBezTo>
                <a:cubicBezTo>
                  <a:pt x="10526215" y="812759"/>
                  <a:pt x="10552604" y="776291"/>
                  <a:pt x="10582237" y="736692"/>
                </a:cubicBezTo>
                <a:lnTo>
                  <a:pt x="10596401" y="716935"/>
                </a:lnTo>
                <a:cubicBezTo>
                  <a:pt x="10661482" y="628604"/>
                  <a:pt x="10720448" y="548625"/>
                  <a:pt x="10784544" y="465669"/>
                </a:cubicBezTo>
                <a:close/>
                <a:moveTo>
                  <a:pt x="11916494" y="422768"/>
                </a:moveTo>
                <a:cubicBezTo>
                  <a:pt x="11840345" y="436884"/>
                  <a:pt x="11770712" y="482734"/>
                  <a:pt x="11703185" y="528178"/>
                </a:cubicBezTo>
                <a:lnTo>
                  <a:pt x="11680755" y="543149"/>
                </a:lnTo>
                <a:cubicBezTo>
                  <a:pt x="11503085" y="661715"/>
                  <a:pt x="11307002" y="753816"/>
                  <a:pt x="11116818" y="842623"/>
                </a:cubicBezTo>
                <a:cubicBezTo>
                  <a:pt x="10977992" y="907459"/>
                  <a:pt x="10835051" y="974411"/>
                  <a:pt x="10700164" y="1051220"/>
                </a:cubicBezTo>
                <a:lnTo>
                  <a:pt x="10685570" y="1059849"/>
                </a:lnTo>
                <a:cubicBezTo>
                  <a:pt x="10652486" y="1078679"/>
                  <a:pt x="10619176" y="1098052"/>
                  <a:pt x="10584288" y="1113543"/>
                </a:cubicBezTo>
                <a:cubicBezTo>
                  <a:pt x="10736655" y="1082118"/>
                  <a:pt x="10884823" y="1034762"/>
                  <a:pt x="11026698" y="971858"/>
                </a:cubicBezTo>
                <a:cubicBezTo>
                  <a:pt x="11231114" y="881353"/>
                  <a:pt x="11422542" y="757667"/>
                  <a:pt x="11607604" y="638368"/>
                </a:cubicBezTo>
                <a:cubicBezTo>
                  <a:pt x="11712249" y="570645"/>
                  <a:pt x="11819449" y="501435"/>
                  <a:pt x="11919452" y="423380"/>
                </a:cubicBezTo>
                <a:cubicBezTo>
                  <a:pt x="11918363" y="422918"/>
                  <a:pt x="11917811" y="422686"/>
                  <a:pt x="11916494" y="422768"/>
                </a:cubicBezTo>
                <a:close/>
                <a:moveTo>
                  <a:pt x="8148168" y="416949"/>
                </a:moveTo>
                <a:cubicBezTo>
                  <a:pt x="8041447" y="489578"/>
                  <a:pt x="7951585" y="589312"/>
                  <a:pt x="7862052" y="694330"/>
                </a:cubicBezTo>
                <a:lnTo>
                  <a:pt x="7808002" y="759654"/>
                </a:lnTo>
                <a:close/>
                <a:moveTo>
                  <a:pt x="8295299" y="416143"/>
                </a:moveTo>
                <a:cubicBezTo>
                  <a:pt x="8303328" y="454953"/>
                  <a:pt x="8309263" y="494162"/>
                  <a:pt x="8309124" y="534021"/>
                </a:cubicBezTo>
                <a:cubicBezTo>
                  <a:pt x="8309177" y="581042"/>
                  <a:pt x="8301211" y="627240"/>
                  <a:pt x="8293154" y="672115"/>
                </a:cubicBezTo>
                <a:cubicBezTo>
                  <a:pt x="8287455" y="703824"/>
                  <a:pt x="8281839" y="736857"/>
                  <a:pt x="8279099" y="769176"/>
                </a:cubicBezTo>
                <a:cubicBezTo>
                  <a:pt x="8271208" y="866910"/>
                  <a:pt x="8290164" y="965070"/>
                  <a:pt x="8309186" y="1060039"/>
                </a:cubicBezTo>
                <a:cubicBezTo>
                  <a:pt x="8338258" y="1208834"/>
                  <a:pt x="8368983" y="1362838"/>
                  <a:pt x="8410512" y="1511108"/>
                </a:cubicBezTo>
                <a:cubicBezTo>
                  <a:pt x="8445511" y="1186645"/>
                  <a:pt x="8463496" y="815698"/>
                  <a:pt x="8351657" y="521768"/>
                </a:cubicBezTo>
                <a:cubicBezTo>
                  <a:pt x="8336376" y="481820"/>
                  <a:pt x="8314355" y="448679"/>
                  <a:pt x="8295299" y="416143"/>
                </a:cubicBezTo>
                <a:close/>
                <a:moveTo>
                  <a:pt x="8266483" y="414244"/>
                </a:moveTo>
                <a:cubicBezTo>
                  <a:pt x="8162811" y="736679"/>
                  <a:pt x="8223592" y="1050836"/>
                  <a:pt x="8343425" y="1357811"/>
                </a:cubicBezTo>
                <a:cubicBezTo>
                  <a:pt x="8320496" y="1259904"/>
                  <a:pt x="8300994" y="1161513"/>
                  <a:pt x="8282114" y="1064671"/>
                </a:cubicBezTo>
                <a:cubicBezTo>
                  <a:pt x="8263238" y="967838"/>
                  <a:pt x="8243336" y="867346"/>
                  <a:pt x="8251298" y="766414"/>
                </a:cubicBezTo>
                <a:cubicBezTo>
                  <a:pt x="8253954" y="732777"/>
                  <a:pt x="8259797" y="699198"/>
                  <a:pt x="8265729" y="666939"/>
                </a:cubicBezTo>
                <a:cubicBezTo>
                  <a:pt x="8273319" y="623158"/>
                  <a:pt x="8281376" y="578281"/>
                  <a:pt x="8281494" y="533909"/>
                </a:cubicBezTo>
                <a:cubicBezTo>
                  <a:pt x="8281080" y="493822"/>
                  <a:pt x="8274834" y="453832"/>
                  <a:pt x="8266483" y="414244"/>
                </a:cubicBezTo>
                <a:close/>
                <a:moveTo>
                  <a:pt x="8140802" y="388720"/>
                </a:moveTo>
                <a:cubicBezTo>
                  <a:pt x="8028462" y="422924"/>
                  <a:pt x="7941106" y="490876"/>
                  <a:pt x="7860379" y="596411"/>
                </a:cubicBezTo>
                <a:cubicBezTo>
                  <a:pt x="7812773" y="658663"/>
                  <a:pt x="7772566" y="720182"/>
                  <a:pt x="7737688" y="790400"/>
                </a:cubicBezTo>
                <a:cubicBezTo>
                  <a:pt x="7733439" y="798902"/>
                  <a:pt x="7729892" y="805767"/>
                  <a:pt x="7726885" y="812869"/>
                </a:cubicBezTo>
                <a:cubicBezTo>
                  <a:pt x="7764906" y="767160"/>
                  <a:pt x="7802380" y="721219"/>
                  <a:pt x="7840490" y="676832"/>
                </a:cubicBezTo>
                <a:cubicBezTo>
                  <a:pt x="7933738" y="567590"/>
                  <a:pt x="8028101" y="463327"/>
                  <a:pt x="8140802" y="388720"/>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cubicBezTo>
                  <a:pt x="5242649" y="257191"/>
                  <a:pt x="5225558" y="257369"/>
                  <a:pt x="5208466" y="257550"/>
                </a:cubicBez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cubicBezTo>
                  <a:pt x="5227195" y="227945"/>
                  <a:pt x="5244285" y="227765"/>
                  <a:pt x="5261015" y="227087"/>
                </a:cubicBez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9095810" y="0"/>
                </a:moveTo>
                <a:lnTo>
                  <a:pt x="9215999" y="0"/>
                </a:lnTo>
                <a:lnTo>
                  <a:pt x="9250991" y="17650"/>
                </a:lnTo>
                <a:cubicBezTo>
                  <a:pt x="9345825" y="54329"/>
                  <a:pt x="9448424" y="64330"/>
                  <a:pt x="9551793" y="69947"/>
                </a:cubicBezTo>
                <a:cubicBezTo>
                  <a:pt x="9773323" y="81971"/>
                  <a:pt x="9993517" y="56091"/>
                  <a:pt x="10211701" y="15192"/>
                </a:cubicBezTo>
                <a:cubicBezTo>
                  <a:pt x="10030564" y="37013"/>
                  <a:pt x="9847820" y="45912"/>
                  <a:pt x="9665014" y="41266"/>
                </a:cubicBezTo>
                <a:cubicBezTo>
                  <a:pt x="9560295" y="38460"/>
                  <a:pt x="9467175" y="31066"/>
                  <a:pt x="9382567" y="18583"/>
                </a:cubicBezTo>
                <a:lnTo>
                  <a:pt x="9283159" y="0"/>
                </a:lnTo>
                <a:lnTo>
                  <a:pt x="9469266" y="0"/>
                </a:lnTo>
                <a:lnTo>
                  <a:pt x="9504117" y="4274"/>
                </a:lnTo>
                <a:cubicBezTo>
                  <a:pt x="9555272" y="8689"/>
                  <a:pt x="9609472" y="11637"/>
                  <a:pt x="9667223" y="13232"/>
                </a:cubicBezTo>
                <a:cubicBezTo>
                  <a:pt x="9740740" y="15225"/>
                  <a:pt x="9814266" y="15008"/>
                  <a:pt x="9887703" y="12601"/>
                </a:cubicBezTo>
                <a:lnTo>
                  <a:pt x="10088930" y="0"/>
                </a:lnTo>
                <a:lnTo>
                  <a:pt x="10544171" y="0"/>
                </a:lnTo>
                <a:lnTo>
                  <a:pt x="10392396" y="36772"/>
                </a:lnTo>
                <a:cubicBezTo>
                  <a:pt x="10070832" y="110795"/>
                  <a:pt x="9739873" y="167441"/>
                  <a:pt x="9413803" y="131277"/>
                </a:cubicBezTo>
                <a:cubicBezTo>
                  <a:pt x="9315472" y="120226"/>
                  <a:pt x="9243539" y="84460"/>
                  <a:pt x="9174626" y="44983"/>
                </a:cubicBezTo>
                <a:close/>
                <a:moveTo>
                  <a:pt x="8474998" y="0"/>
                </a:moveTo>
                <a:lnTo>
                  <a:pt x="8573502" y="0"/>
                </a:lnTo>
                <a:lnTo>
                  <a:pt x="8659539" y="117664"/>
                </a:lnTo>
                <a:cubicBezTo>
                  <a:pt x="8833725" y="341427"/>
                  <a:pt x="9029703" y="551148"/>
                  <a:pt x="9248507" y="743734"/>
                </a:cubicBezTo>
                <a:cubicBezTo>
                  <a:pt x="9268744" y="761313"/>
                  <a:pt x="9289217" y="778348"/>
                  <a:pt x="9309457" y="795932"/>
                </a:cubicBezTo>
                <a:cubicBezTo>
                  <a:pt x="9458210" y="686371"/>
                  <a:pt x="9607233" y="585288"/>
                  <a:pt x="9785496" y="530713"/>
                </a:cubicBezTo>
                <a:cubicBezTo>
                  <a:pt x="10009630" y="462073"/>
                  <a:pt x="10250992" y="434854"/>
                  <a:pt x="10482828" y="399738"/>
                </a:cubicBezTo>
                <a:cubicBezTo>
                  <a:pt x="10519933" y="394202"/>
                  <a:pt x="10478550" y="453937"/>
                  <a:pt x="10468382" y="461219"/>
                </a:cubicBezTo>
                <a:cubicBezTo>
                  <a:pt x="10161572" y="688641"/>
                  <a:pt x="9818370" y="924476"/>
                  <a:pt x="9430790" y="895589"/>
                </a:cubicBezTo>
                <a:cubicBezTo>
                  <a:pt x="9617112" y="1044003"/>
                  <a:pt x="9813963" y="1178199"/>
                  <a:pt x="10019780" y="1298815"/>
                </a:cubicBezTo>
                <a:cubicBezTo>
                  <a:pt x="10142151" y="1263712"/>
                  <a:pt x="10256792" y="1186061"/>
                  <a:pt x="10372218" y="1146081"/>
                </a:cubicBezTo>
                <a:cubicBezTo>
                  <a:pt x="10279439" y="901425"/>
                  <a:pt x="10751513" y="443317"/>
                  <a:pt x="10896429" y="310883"/>
                </a:cubicBezTo>
                <a:cubicBezTo>
                  <a:pt x="10907980" y="300321"/>
                  <a:pt x="10927341" y="295643"/>
                  <a:pt x="10919735" y="318176"/>
                </a:cubicBezTo>
                <a:cubicBezTo>
                  <a:pt x="10845552" y="531416"/>
                  <a:pt x="10769057" y="750112"/>
                  <a:pt x="10637064" y="935661"/>
                </a:cubicBezTo>
                <a:cubicBezTo>
                  <a:pt x="10618262" y="961821"/>
                  <a:pt x="10471373" y="1105010"/>
                  <a:pt x="10516995" y="1070245"/>
                </a:cubicBezTo>
                <a:cubicBezTo>
                  <a:pt x="10630585" y="984423"/>
                  <a:pt x="10740230" y="886628"/>
                  <a:pt x="10868835" y="815534"/>
                </a:cubicBezTo>
                <a:cubicBezTo>
                  <a:pt x="11133493" y="669415"/>
                  <a:pt x="11435682" y="612577"/>
                  <a:pt x="11704547" y="465665"/>
                </a:cubicBezTo>
                <a:cubicBezTo>
                  <a:pt x="11748194" y="441649"/>
                  <a:pt x="11962368" y="287033"/>
                  <a:pt x="12033562" y="350012"/>
                </a:cubicBezTo>
                <a:cubicBezTo>
                  <a:pt x="12042008" y="357446"/>
                  <a:pt x="12029170" y="377121"/>
                  <a:pt x="12025537" y="382666"/>
                </a:cubicBezTo>
                <a:cubicBezTo>
                  <a:pt x="11835636" y="694348"/>
                  <a:pt x="11402055" y="895784"/>
                  <a:pt x="11088649" y="1056676"/>
                </a:cubicBezTo>
                <a:cubicBezTo>
                  <a:pt x="10916755" y="1144851"/>
                  <a:pt x="10757473" y="1230645"/>
                  <a:pt x="10561600" y="1229477"/>
                </a:cubicBezTo>
                <a:cubicBezTo>
                  <a:pt x="10456897" y="1228927"/>
                  <a:pt x="10388434" y="1221837"/>
                  <a:pt x="10280797" y="1263181"/>
                </a:cubicBezTo>
                <a:cubicBezTo>
                  <a:pt x="10214114" y="1288380"/>
                  <a:pt x="10149765" y="1312641"/>
                  <a:pt x="10083376" y="1334114"/>
                </a:cubicBezTo>
                <a:cubicBezTo>
                  <a:pt x="10323674" y="1470609"/>
                  <a:pt x="10574467" y="1588379"/>
                  <a:pt x="10832582" y="1687356"/>
                </a:cubicBezTo>
                <a:cubicBezTo>
                  <a:pt x="10835145" y="1685866"/>
                  <a:pt x="10837160" y="1684144"/>
                  <a:pt x="10839263" y="1683743"/>
                </a:cubicBezTo>
                <a:cubicBezTo>
                  <a:pt x="11026680" y="1639479"/>
                  <a:pt x="11198523" y="1559010"/>
                  <a:pt x="11350910" y="1443899"/>
                </a:cubicBezTo>
                <a:cubicBezTo>
                  <a:pt x="11353302" y="1439761"/>
                  <a:pt x="11356166" y="1434532"/>
                  <a:pt x="11360346" y="1429225"/>
                </a:cubicBezTo>
                <a:cubicBezTo>
                  <a:pt x="11568454" y="1154547"/>
                  <a:pt x="11893126" y="995756"/>
                  <a:pt x="12167580" y="789523"/>
                </a:cubicBezTo>
                <a:lnTo>
                  <a:pt x="12192000" y="769876"/>
                </a:lnTo>
                <a:lnTo>
                  <a:pt x="12192000" y="802845"/>
                </a:lnTo>
                <a:lnTo>
                  <a:pt x="12173558" y="821317"/>
                </a:lnTo>
                <a:cubicBezTo>
                  <a:pt x="12156328" y="839775"/>
                  <a:pt x="12135859" y="862655"/>
                  <a:pt x="12117398" y="877374"/>
                </a:cubicBezTo>
                <a:cubicBezTo>
                  <a:pt x="11911342" y="1038644"/>
                  <a:pt x="11659100" y="1158472"/>
                  <a:pt x="11472926" y="1344259"/>
                </a:cubicBezTo>
                <a:cubicBezTo>
                  <a:pt x="11530856" y="1294104"/>
                  <a:pt x="11599815" y="1254410"/>
                  <a:pt x="11666978" y="1215889"/>
                </a:cubicBezTo>
                <a:cubicBezTo>
                  <a:pt x="11680568" y="1208123"/>
                  <a:pt x="11694155" y="1200357"/>
                  <a:pt x="11707200" y="1192361"/>
                </a:cubicBezTo>
                <a:cubicBezTo>
                  <a:pt x="11867081" y="1099094"/>
                  <a:pt x="12010478" y="976320"/>
                  <a:pt x="12144637" y="858646"/>
                </a:cubicBezTo>
                <a:lnTo>
                  <a:pt x="12192000" y="810414"/>
                </a:lnTo>
                <a:lnTo>
                  <a:pt x="12192000" y="916439"/>
                </a:lnTo>
                <a:lnTo>
                  <a:pt x="12150630" y="982925"/>
                </a:lnTo>
                <a:cubicBezTo>
                  <a:pt x="11972246" y="1237618"/>
                  <a:pt x="11719654" y="1416530"/>
                  <a:pt x="11389484" y="1469889"/>
                </a:cubicBezTo>
                <a:cubicBezTo>
                  <a:pt x="11249700" y="1582602"/>
                  <a:pt x="11093517" y="1667134"/>
                  <a:pt x="10923736" y="1721439"/>
                </a:cubicBezTo>
                <a:cubicBezTo>
                  <a:pt x="10979487" y="1741826"/>
                  <a:pt x="11035469" y="1761662"/>
                  <a:pt x="11091913" y="1780406"/>
                </a:cubicBezTo>
                <a:cubicBezTo>
                  <a:pt x="11318237" y="1855623"/>
                  <a:pt x="11544464" y="1908264"/>
                  <a:pt x="11771238" y="1944400"/>
                </a:cubicBezTo>
                <a:cubicBezTo>
                  <a:pt x="11775181" y="1939634"/>
                  <a:pt x="11778904" y="1935410"/>
                  <a:pt x="11783166" y="1931422"/>
                </a:cubicBezTo>
                <a:cubicBezTo>
                  <a:pt x="11885723" y="1797152"/>
                  <a:pt x="11990570" y="1669642"/>
                  <a:pt x="12131988" y="1574357"/>
                </a:cubicBezTo>
                <a:lnTo>
                  <a:pt x="12192000" y="1537429"/>
                </a:lnTo>
                <a:lnTo>
                  <a:pt x="12192000" y="1589108"/>
                </a:lnTo>
                <a:lnTo>
                  <a:pt x="12112105" y="1640352"/>
                </a:lnTo>
                <a:cubicBezTo>
                  <a:pt x="12011319" y="1713959"/>
                  <a:pt x="11928638" y="1801479"/>
                  <a:pt x="11849203" y="1900149"/>
                </a:cubicBezTo>
                <a:cubicBezTo>
                  <a:pt x="11883038" y="1876488"/>
                  <a:pt x="11915071" y="1849494"/>
                  <a:pt x="11946326" y="1822808"/>
                </a:cubicBezTo>
                <a:cubicBezTo>
                  <a:pt x="11980834" y="1792997"/>
                  <a:pt x="12017130" y="1762011"/>
                  <a:pt x="12055863" y="1735914"/>
                </a:cubicBezTo>
                <a:cubicBezTo>
                  <a:pt x="12086678" y="1714840"/>
                  <a:pt x="12119524" y="1696556"/>
                  <a:pt x="12150816" y="1678902"/>
                </a:cubicBezTo>
                <a:lnTo>
                  <a:pt x="12192000" y="1655121"/>
                </a:lnTo>
                <a:lnTo>
                  <a:pt x="12192000" y="1686869"/>
                </a:lnTo>
                <a:lnTo>
                  <a:pt x="12163772" y="1703058"/>
                </a:lnTo>
                <a:cubicBezTo>
                  <a:pt x="12132704" y="1720165"/>
                  <a:pt x="12100405" y="1738677"/>
                  <a:pt x="12070597" y="1758893"/>
                </a:cubicBezTo>
                <a:cubicBezTo>
                  <a:pt x="12033422" y="1784357"/>
                  <a:pt x="11997904" y="1815035"/>
                  <a:pt x="11963621" y="1844299"/>
                </a:cubicBezTo>
                <a:cubicBezTo>
                  <a:pt x="11938421" y="1865816"/>
                  <a:pt x="11913214" y="1887338"/>
                  <a:pt x="11886604" y="1907617"/>
                </a:cubicBezTo>
                <a:cubicBezTo>
                  <a:pt x="11977116" y="1884856"/>
                  <a:pt x="12067233" y="1841647"/>
                  <a:pt x="12153575" y="1786372"/>
                </a:cubicBezTo>
                <a:lnTo>
                  <a:pt x="12192000" y="1759693"/>
                </a:lnTo>
                <a:lnTo>
                  <a:pt x="12192000" y="1809459"/>
                </a:lnTo>
                <a:lnTo>
                  <a:pt x="12121362" y="1857561"/>
                </a:lnTo>
                <a:cubicBezTo>
                  <a:pt x="12048187" y="1902591"/>
                  <a:pt x="11972544" y="1939172"/>
                  <a:pt x="11895949" y="1963079"/>
                </a:cubicBezTo>
                <a:lnTo>
                  <a:pt x="12192000" y="1990579"/>
                </a:lnTo>
                <a:lnTo>
                  <a:pt x="12192000" y="2065582"/>
                </a:lnTo>
                <a:lnTo>
                  <a:pt x="12153918" y="2063926"/>
                </a:lnTo>
                <a:lnTo>
                  <a:pt x="12192000" y="2085104"/>
                </a:lnTo>
                <a:lnTo>
                  <a:pt x="12192000" y="2178471"/>
                </a:lnTo>
                <a:lnTo>
                  <a:pt x="12085355" y="2122457"/>
                </a:lnTo>
                <a:lnTo>
                  <a:pt x="12192000" y="2196158"/>
                </a:lnTo>
                <a:lnTo>
                  <a:pt x="12192000" y="2230374"/>
                </a:lnTo>
                <a:lnTo>
                  <a:pt x="12041237" y="2126309"/>
                </a:lnTo>
                <a:cubicBezTo>
                  <a:pt x="12076493" y="2177612"/>
                  <a:pt x="12124001" y="2222030"/>
                  <a:pt x="12174450" y="2262541"/>
                </a:cubicBezTo>
                <a:lnTo>
                  <a:pt x="12192000" y="2275857"/>
                </a:lnTo>
                <a:lnTo>
                  <a:pt x="12192000" y="2377131"/>
                </a:lnTo>
                <a:lnTo>
                  <a:pt x="12155801" y="2349925"/>
                </a:lnTo>
                <a:cubicBezTo>
                  <a:pt x="12047062" y="2264619"/>
                  <a:pt x="11950704" y="2181979"/>
                  <a:pt x="11930164" y="2041945"/>
                </a:cubicBezTo>
                <a:cubicBezTo>
                  <a:pt x="11807338" y="2027929"/>
                  <a:pt x="11684723" y="2008847"/>
                  <a:pt x="11561767" y="1984479"/>
                </a:cubicBezTo>
                <a:cubicBezTo>
                  <a:pt x="11829168" y="2318516"/>
                  <a:pt x="11916257" y="2737804"/>
                  <a:pt x="11987997" y="3153822"/>
                </a:cubicBezTo>
                <a:cubicBezTo>
                  <a:pt x="11991834" y="3176690"/>
                  <a:pt x="11945766" y="3233800"/>
                  <a:pt x="11926558" y="3203134"/>
                </a:cubicBezTo>
                <a:cubicBezTo>
                  <a:pt x="11688637" y="2826855"/>
                  <a:pt x="11343207" y="2452063"/>
                  <a:pt x="11440430" y="1973028"/>
                </a:cubicBezTo>
                <a:cubicBezTo>
                  <a:pt x="11441503" y="1968973"/>
                  <a:pt x="11443583" y="1964061"/>
                  <a:pt x="11446754" y="1959605"/>
                </a:cubicBezTo>
                <a:cubicBezTo>
                  <a:pt x="11314670" y="1929437"/>
                  <a:pt x="11182797" y="1894208"/>
                  <a:pt x="11050651" y="1850495"/>
                </a:cubicBezTo>
                <a:cubicBezTo>
                  <a:pt x="10825423" y="1775743"/>
                  <a:pt x="10604642" y="1687421"/>
                  <a:pt x="10389960" y="1586232"/>
                </a:cubicBezTo>
                <a:cubicBezTo>
                  <a:pt x="10423849" y="1697796"/>
                  <a:pt x="10481699" y="1805979"/>
                  <a:pt x="10500699" y="1913175"/>
                </a:cubicBezTo>
                <a:cubicBezTo>
                  <a:pt x="10502971" y="1915419"/>
                  <a:pt x="10505550" y="1918445"/>
                  <a:pt x="10507814" y="1920694"/>
                </a:cubicBezTo>
                <a:cubicBezTo>
                  <a:pt x="10511536" y="1916469"/>
                  <a:pt x="10515800" y="1912482"/>
                  <a:pt x="10518908" y="1911226"/>
                </a:cubicBezTo>
                <a:cubicBezTo>
                  <a:pt x="10803133" y="1788841"/>
                  <a:pt x="11118572" y="2264893"/>
                  <a:pt x="11258935" y="2442781"/>
                </a:cubicBezTo>
                <a:cubicBezTo>
                  <a:pt x="11271929" y="2459223"/>
                  <a:pt x="11230610" y="2515770"/>
                  <a:pt x="11211663" y="2510325"/>
                </a:cubicBezTo>
                <a:cubicBezTo>
                  <a:pt x="10952813" y="2437432"/>
                  <a:pt x="10754880" y="2286035"/>
                  <a:pt x="10571295" y="2105302"/>
                </a:cubicBezTo>
                <a:cubicBezTo>
                  <a:pt x="10593939" y="2333141"/>
                  <a:pt x="10477445" y="2625036"/>
                  <a:pt x="10435737" y="2805672"/>
                </a:cubicBezTo>
                <a:cubicBezTo>
                  <a:pt x="10398299" y="2965580"/>
                  <a:pt x="10359478" y="3078554"/>
                  <a:pt x="10206831" y="3151701"/>
                </a:cubicBezTo>
                <a:cubicBezTo>
                  <a:pt x="10193935" y="3157832"/>
                  <a:pt x="10194572" y="3142650"/>
                  <a:pt x="10196482" y="3135084"/>
                </a:cubicBezTo>
                <a:cubicBezTo>
                  <a:pt x="10274073" y="2811909"/>
                  <a:pt x="10304290" y="2478979"/>
                  <a:pt x="10381882" y="2155807"/>
                </a:cubicBezTo>
                <a:cubicBezTo>
                  <a:pt x="10395105" y="2100241"/>
                  <a:pt x="10437104" y="2020803"/>
                  <a:pt x="10439260" y="1962486"/>
                </a:cubicBezTo>
                <a:cubicBezTo>
                  <a:pt x="10439491" y="1961942"/>
                  <a:pt x="10439175" y="1961166"/>
                  <a:pt x="10439409" y="1960615"/>
                </a:cubicBezTo>
                <a:cubicBezTo>
                  <a:pt x="10439475" y="1957427"/>
                  <a:pt x="10440085" y="1954468"/>
                  <a:pt x="10439915" y="1951821"/>
                </a:cubicBezTo>
                <a:cubicBezTo>
                  <a:pt x="10433959" y="1836632"/>
                  <a:pt x="10332627" y="1683636"/>
                  <a:pt x="10314241" y="1556749"/>
                </a:cubicBezTo>
                <a:cubicBezTo>
                  <a:pt x="10313847" y="1554649"/>
                  <a:pt x="10314451" y="1551688"/>
                  <a:pt x="10315061" y="1548729"/>
                </a:cubicBezTo>
                <a:cubicBezTo>
                  <a:pt x="10038413" y="1412938"/>
                  <a:pt x="9774128" y="1254043"/>
                  <a:pt x="9526158" y="1071804"/>
                </a:cubicBezTo>
                <a:cubicBezTo>
                  <a:pt x="9586547" y="1245450"/>
                  <a:pt x="9699054" y="1407035"/>
                  <a:pt x="9758689" y="1585512"/>
                </a:cubicBezTo>
                <a:cubicBezTo>
                  <a:pt x="9851296" y="1860991"/>
                  <a:pt x="9909066" y="2144264"/>
                  <a:pt x="9941392" y="2432858"/>
                </a:cubicBezTo>
                <a:cubicBezTo>
                  <a:pt x="9942776" y="2446319"/>
                  <a:pt x="9898852" y="2512059"/>
                  <a:pt x="9887724" y="2495762"/>
                </a:cubicBezTo>
                <a:cubicBezTo>
                  <a:pt x="9758830" y="2305989"/>
                  <a:pt x="9675953" y="2083557"/>
                  <a:pt x="9587446" y="1872898"/>
                </a:cubicBezTo>
                <a:cubicBezTo>
                  <a:pt x="9504836" y="1675682"/>
                  <a:pt x="9450239" y="1492905"/>
                  <a:pt x="9462810" y="1288346"/>
                </a:cubicBezTo>
                <a:cubicBezTo>
                  <a:pt x="9416080" y="1372857"/>
                  <a:pt x="9368030" y="1457457"/>
                  <a:pt x="9318575" y="1540820"/>
                </a:cubicBezTo>
                <a:cubicBezTo>
                  <a:pt x="9284037" y="1599587"/>
                  <a:pt x="9257140" y="1661598"/>
                  <a:pt x="9191090" y="1688355"/>
                </a:cubicBezTo>
                <a:cubicBezTo>
                  <a:pt x="9186426" y="1690241"/>
                  <a:pt x="9179411" y="1688563"/>
                  <a:pt x="9177757" y="1683354"/>
                </a:cubicBezTo>
                <a:cubicBezTo>
                  <a:pt x="9143528" y="1583238"/>
                  <a:pt x="9220115" y="1420588"/>
                  <a:pt x="9274865" y="1336896"/>
                </a:cubicBezTo>
                <a:cubicBezTo>
                  <a:pt x="9324504" y="1260695"/>
                  <a:pt x="9393212" y="1200294"/>
                  <a:pt x="9478649" y="1173376"/>
                </a:cubicBezTo>
                <a:cubicBezTo>
                  <a:pt x="9479343" y="1171736"/>
                  <a:pt x="9480811" y="1169782"/>
                  <a:pt x="9482281" y="1167830"/>
                </a:cubicBezTo>
                <a:cubicBezTo>
                  <a:pt x="9463542" y="1119335"/>
                  <a:pt x="9448141" y="1069035"/>
                  <a:pt x="9438637" y="1015438"/>
                </a:cubicBezTo>
                <a:cubicBezTo>
                  <a:pt x="9438473" y="1012795"/>
                  <a:pt x="9438847" y="1010377"/>
                  <a:pt x="9439458" y="1007420"/>
                </a:cubicBezTo>
                <a:cubicBezTo>
                  <a:pt x="9356819" y="944106"/>
                  <a:pt x="9275563" y="877509"/>
                  <a:pt x="9197105" y="808882"/>
                </a:cubicBezTo>
                <a:cubicBezTo>
                  <a:pt x="9119732" y="740719"/>
                  <a:pt x="9045390" y="669969"/>
                  <a:pt x="8973607" y="597733"/>
                </a:cubicBezTo>
                <a:cubicBezTo>
                  <a:pt x="9117865" y="988437"/>
                  <a:pt x="9115639" y="1402749"/>
                  <a:pt x="8967512" y="1795211"/>
                </a:cubicBezTo>
                <a:cubicBezTo>
                  <a:pt x="8964595" y="1803635"/>
                  <a:pt x="8922055" y="1866099"/>
                  <a:pt x="8912526" y="1841464"/>
                </a:cubicBezTo>
                <a:cubicBezTo>
                  <a:pt x="8756044" y="1433999"/>
                  <a:pt x="8647107" y="967467"/>
                  <a:pt x="8893391" y="572788"/>
                </a:cubicBezTo>
                <a:cubicBezTo>
                  <a:pt x="8896018" y="568101"/>
                  <a:pt x="8899507" y="564428"/>
                  <a:pt x="8902990" y="560750"/>
                </a:cubicBezTo>
                <a:cubicBezTo>
                  <a:pt x="8907633" y="554349"/>
                  <a:pt x="8913596" y="547863"/>
                  <a:pt x="8919102" y="542471"/>
                </a:cubicBezTo>
                <a:cubicBezTo>
                  <a:pt x="8828814" y="448553"/>
                  <a:pt x="8743025" y="351231"/>
                  <a:pt x="8661728" y="250903"/>
                </a:cubicBezTo>
                <a:close/>
                <a:moveTo>
                  <a:pt x="8357758" y="0"/>
                </a:moveTo>
                <a:lnTo>
                  <a:pt x="8405492" y="0"/>
                </a:lnTo>
                <a:lnTo>
                  <a:pt x="8392083" y="30495"/>
                </a:lnTo>
                <a:cubicBezTo>
                  <a:pt x="8354166" y="121698"/>
                  <a:pt x="8324318" y="217584"/>
                  <a:pt x="8339888" y="306259"/>
                </a:cubicBezTo>
                <a:cubicBezTo>
                  <a:pt x="8364400" y="446040"/>
                  <a:pt x="8455049" y="577127"/>
                  <a:pt x="8473847" y="727373"/>
                </a:cubicBezTo>
                <a:cubicBezTo>
                  <a:pt x="8510300" y="1013846"/>
                  <a:pt x="8488635" y="1326579"/>
                  <a:pt x="8454081" y="1611960"/>
                </a:cubicBezTo>
                <a:cubicBezTo>
                  <a:pt x="8452268" y="1625361"/>
                  <a:pt x="8409518" y="1692886"/>
                  <a:pt x="8396000" y="1663986"/>
                </a:cubicBezTo>
                <a:cubicBezTo>
                  <a:pt x="8190763" y="1233305"/>
                  <a:pt x="8063839" y="818387"/>
                  <a:pt x="8238881" y="368438"/>
                </a:cubicBezTo>
                <a:lnTo>
                  <a:pt x="7668140" y="942511"/>
                </a:lnTo>
                <a:cubicBezTo>
                  <a:pt x="7658137" y="952438"/>
                  <a:pt x="7629107" y="972341"/>
                  <a:pt x="7637853" y="942567"/>
                </a:cubicBezTo>
                <a:cubicBezTo>
                  <a:pt x="7690270" y="771614"/>
                  <a:pt x="7793861" y="624255"/>
                  <a:pt x="7909649" y="489150"/>
                </a:cubicBezTo>
                <a:cubicBezTo>
                  <a:pt x="8010566" y="370919"/>
                  <a:pt x="8112174" y="322520"/>
                  <a:pt x="8256182" y="301724"/>
                </a:cubicBezTo>
                <a:cubicBezTo>
                  <a:pt x="8255907" y="293239"/>
                  <a:pt x="8255408" y="285302"/>
                  <a:pt x="8255912" y="276498"/>
                </a:cubicBezTo>
                <a:cubicBezTo>
                  <a:pt x="8260651" y="221208"/>
                  <a:pt x="8285427" y="155085"/>
                  <a:pt x="8315225" y="89075"/>
                </a:cubicBezTo>
                <a:close/>
                <a:moveTo>
                  <a:pt x="7497388" y="0"/>
                </a:moveTo>
                <a:lnTo>
                  <a:pt x="7560921" y="0"/>
                </a:lnTo>
                <a:lnTo>
                  <a:pt x="7546742" y="68966"/>
                </a:lnTo>
                <a:cubicBezTo>
                  <a:pt x="7513334" y="225436"/>
                  <a:pt x="7494394" y="379659"/>
                  <a:pt x="7488853" y="535687"/>
                </a:cubicBezTo>
                <a:lnTo>
                  <a:pt x="7529509" y="380358"/>
                </a:lnTo>
                <a:cubicBezTo>
                  <a:pt x="7546426" y="316055"/>
                  <a:pt x="7563725" y="249346"/>
                  <a:pt x="7585939" y="184712"/>
                </a:cubicBezTo>
                <a:cubicBezTo>
                  <a:pt x="7597162" y="152119"/>
                  <a:pt x="7609478" y="119997"/>
                  <a:pt x="7621792" y="87864"/>
                </a:cubicBezTo>
                <a:lnTo>
                  <a:pt x="7654204" y="0"/>
                </a:lnTo>
                <a:lnTo>
                  <a:pt x="7683986" y="0"/>
                </a:lnTo>
                <a:lnTo>
                  <a:pt x="7647914" y="97640"/>
                </a:lnTo>
                <a:cubicBezTo>
                  <a:pt x="7635833" y="129221"/>
                  <a:pt x="7623516" y="161350"/>
                  <a:pt x="7612524" y="193392"/>
                </a:cubicBezTo>
                <a:cubicBezTo>
                  <a:pt x="7590775" y="256933"/>
                  <a:pt x="7573702" y="323103"/>
                  <a:pt x="7557013" y="386853"/>
                </a:cubicBezTo>
                <a:lnTo>
                  <a:pt x="7517286" y="539999"/>
                </a:lnTo>
                <a:cubicBezTo>
                  <a:pt x="7579804" y="409054"/>
                  <a:pt x="7648790" y="283748"/>
                  <a:pt x="7704204" y="152292"/>
                </a:cubicBezTo>
                <a:lnTo>
                  <a:pt x="7756975" y="0"/>
                </a:lnTo>
                <a:lnTo>
                  <a:pt x="7837329" y="0"/>
                </a:lnTo>
                <a:lnTo>
                  <a:pt x="7821760" y="65656"/>
                </a:lnTo>
                <a:cubicBezTo>
                  <a:pt x="7739780" y="311007"/>
                  <a:pt x="7576279" y="519263"/>
                  <a:pt x="7488925" y="763628"/>
                </a:cubicBezTo>
                <a:cubicBezTo>
                  <a:pt x="7478308" y="793254"/>
                  <a:pt x="7422482" y="826275"/>
                  <a:pt x="7419999" y="774360"/>
                </a:cubicBezTo>
                <a:cubicBezTo>
                  <a:pt x="7407159" y="524115"/>
                  <a:pt x="7434412" y="279259"/>
                  <a:pt x="7487820" y="37416"/>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cubicBezTo>
                  <a:pt x="6396578" y="1848113"/>
                  <a:pt x="6466739" y="1878148"/>
                  <a:pt x="6537433" y="1907790"/>
                </a:cubicBez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7" name="Rectangle 16">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457201"/>
            <a:ext cx="11277600" cy="5943598"/>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F081F66B-E70A-05BF-5884-A1DBD4E14A91}"/>
              </a:ext>
            </a:extLst>
          </p:cNvPr>
          <p:cNvSpPr>
            <a:spLocks noGrp="1"/>
          </p:cNvSpPr>
          <p:nvPr>
            <p:ph type="title"/>
          </p:nvPr>
        </p:nvSpPr>
        <p:spPr>
          <a:xfrm>
            <a:off x="1143000" y="990599"/>
            <a:ext cx="9906000" cy="685800"/>
          </a:xfrm>
        </p:spPr>
        <p:txBody>
          <a:bodyPr anchor="t">
            <a:normAutofit/>
          </a:bodyPr>
          <a:lstStyle/>
          <a:p>
            <a:r>
              <a:rPr lang="en-GB" sz="4000"/>
              <a:t>Vulnerability </a:t>
            </a:r>
          </a:p>
        </p:txBody>
      </p:sp>
      <p:graphicFrame>
        <p:nvGraphicFramePr>
          <p:cNvPr id="7" name="Content Placeholder 2">
            <a:extLst>
              <a:ext uri="{FF2B5EF4-FFF2-40B4-BE49-F238E27FC236}">
                <a16:creationId xmlns:a16="http://schemas.microsoft.com/office/drawing/2014/main" id="{3B77868E-F863-C970-F34F-97F62F0A478F}"/>
              </a:ext>
            </a:extLst>
          </p:cNvPr>
          <p:cNvGraphicFramePr>
            <a:graphicFrameLocks noGrp="1"/>
          </p:cNvGraphicFramePr>
          <p:nvPr>
            <p:ph idx="1"/>
            <p:extLst>
              <p:ext uri="{D42A27DB-BD31-4B8C-83A1-F6EECF244321}">
                <p14:modId xmlns:p14="http://schemas.microsoft.com/office/powerpoint/2010/main" val="1235864384"/>
              </p:ext>
            </p:extLst>
          </p:nvPr>
        </p:nvGraphicFramePr>
        <p:xfrm>
          <a:off x="685800" y="2137228"/>
          <a:ext cx="10820400" cy="37337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1246906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11AF80-D0BF-D7C7-CCF8-C2C98E40DF53}"/>
              </a:ext>
            </a:extLst>
          </p:cNvPr>
          <p:cNvSpPr>
            <a:spLocks noGrp="1"/>
          </p:cNvSpPr>
          <p:nvPr>
            <p:ph type="title"/>
          </p:nvPr>
        </p:nvSpPr>
        <p:spPr>
          <a:xfrm>
            <a:off x="524741" y="620392"/>
            <a:ext cx="3808268" cy="5504688"/>
          </a:xfrm>
        </p:spPr>
        <p:txBody>
          <a:bodyPr>
            <a:normAutofit/>
          </a:bodyPr>
          <a:lstStyle/>
          <a:p>
            <a:r>
              <a:rPr lang="en-GB" sz="6000">
                <a:solidFill>
                  <a:schemeClr val="accent5"/>
                </a:solidFill>
              </a:rPr>
              <a:t>Who can be classed as vulnerable?</a:t>
            </a:r>
          </a:p>
        </p:txBody>
      </p:sp>
      <p:graphicFrame>
        <p:nvGraphicFramePr>
          <p:cNvPr id="5" name="Content Placeholder 2">
            <a:extLst>
              <a:ext uri="{FF2B5EF4-FFF2-40B4-BE49-F238E27FC236}">
                <a16:creationId xmlns:a16="http://schemas.microsoft.com/office/drawing/2014/main" id="{F0C59175-9B49-8736-3B7C-E95D597317D8}"/>
              </a:ext>
            </a:extLst>
          </p:cNvPr>
          <p:cNvGraphicFramePr>
            <a:graphicFrameLocks noGrp="1"/>
          </p:cNvGraphicFramePr>
          <p:nvPr>
            <p:ph idx="1"/>
            <p:extLst>
              <p:ext uri="{D42A27DB-BD31-4B8C-83A1-F6EECF244321}">
                <p14:modId xmlns:p14="http://schemas.microsoft.com/office/powerpoint/2010/main" val="2697693409"/>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2802329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BEF4656-0683-4420-BED2-A1C88CED7D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C40C6DFE-A65D-4403-B6BC-B3955D185AF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1" name="Freeform 5">
              <a:extLst>
                <a:ext uri="{FF2B5EF4-FFF2-40B4-BE49-F238E27FC236}">
                  <a16:creationId xmlns:a16="http://schemas.microsoft.com/office/drawing/2014/main" id="{61570451-0F79-49FA-9006-DDA34158AF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dirty="0"/>
            </a:p>
          </p:txBody>
        </p:sp>
        <p:sp>
          <p:nvSpPr>
            <p:cNvPr id="12" name="Freeform 6">
              <a:extLst>
                <a:ext uri="{FF2B5EF4-FFF2-40B4-BE49-F238E27FC236}">
                  <a16:creationId xmlns:a16="http://schemas.microsoft.com/office/drawing/2014/main" id="{73ED4693-3203-430A-B494-E5572D882B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3" name="Freeform 7">
              <a:extLst>
                <a:ext uri="{FF2B5EF4-FFF2-40B4-BE49-F238E27FC236}">
                  <a16:creationId xmlns:a16="http://schemas.microsoft.com/office/drawing/2014/main" id="{92C81946-966A-4F98-B6D5-39416D8569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4" name="Freeform 8">
              <a:extLst>
                <a:ext uri="{FF2B5EF4-FFF2-40B4-BE49-F238E27FC236}">
                  <a16:creationId xmlns:a16="http://schemas.microsoft.com/office/drawing/2014/main" id="{CFF22F7A-2A49-4D98-8016-E3ADF34E9B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rgbClr val="FFFFFF">
                  <a:alpha val="35000"/>
                </a:srgb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5" name="Freeform 9">
              <a:extLst>
                <a:ext uri="{FF2B5EF4-FFF2-40B4-BE49-F238E27FC236}">
                  <a16:creationId xmlns:a16="http://schemas.microsoft.com/office/drawing/2014/main" id="{5E47559A-3055-4BF1-A481-FF0888273B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rgbClr val="FFFFFF">
                  <a:alpha val="35000"/>
                </a:srgb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6" name="Freeform 10">
              <a:extLst>
                <a:ext uri="{FF2B5EF4-FFF2-40B4-BE49-F238E27FC236}">
                  <a16:creationId xmlns:a16="http://schemas.microsoft.com/office/drawing/2014/main" id="{7FC3188E-62A8-41B8-A8E7-7343971006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rgbClr val="FFFFFF">
                  <a:alpha val="35000"/>
                </a:srgb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7" name="Freeform 11">
              <a:extLst>
                <a:ext uri="{FF2B5EF4-FFF2-40B4-BE49-F238E27FC236}">
                  <a16:creationId xmlns:a16="http://schemas.microsoft.com/office/drawing/2014/main" id="{AACB5179-11E1-483B-9F71-605DFF0DF0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8" name="Freeform 12">
              <a:extLst>
                <a:ext uri="{FF2B5EF4-FFF2-40B4-BE49-F238E27FC236}">
                  <a16:creationId xmlns:a16="http://schemas.microsoft.com/office/drawing/2014/main" id="{08077595-049F-4D02-BE55-694962FBD3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9" name="Freeform 13">
              <a:extLst>
                <a:ext uri="{FF2B5EF4-FFF2-40B4-BE49-F238E27FC236}">
                  <a16:creationId xmlns:a16="http://schemas.microsoft.com/office/drawing/2014/main" id="{0BD6263D-1C03-40DF-9628-88542C63BC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0" name="Freeform 14">
              <a:extLst>
                <a:ext uri="{FF2B5EF4-FFF2-40B4-BE49-F238E27FC236}">
                  <a16:creationId xmlns:a16="http://schemas.microsoft.com/office/drawing/2014/main" id="{7D5A3CBA-EC92-49C5-BA5D-14C628D55D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1" name="Freeform 15">
              <a:extLst>
                <a:ext uri="{FF2B5EF4-FFF2-40B4-BE49-F238E27FC236}">
                  <a16:creationId xmlns:a16="http://schemas.microsoft.com/office/drawing/2014/main" id="{680A3DC5-4E47-4F87-9328-A7B07168B1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2" name="Freeform 16">
              <a:extLst>
                <a:ext uri="{FF2B5EF4-FFF2-40B4-BE49-F238E27FC236}">
                  <a16:creationId xmlns:a16="http://schemas.microsoft.com/office/drawing/2014/main" id="{8B207045-4F4A-4CF9-BD4B-F82BE21BEE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3" name="Freeform 17">
              <a:extLst>
                <a:ext uri="{FF2B5EF4-FFF2-40B4-BE49-F238E27FC236}">
                  <a16:creationId xmlns:a16="http://schemas.microsoft.com/office/drawing/2014/main" id="{D1A09BB2-6A65-49E5-B6DA-86330A7E68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4" name="Freeform 18">
              <a:extLst>
                <a:ext uri="{FF2B5EF4-FFF2-40B4-BE49-F238E27FC236}">
                  <a16:creationId xmlns:a16="http://schemas.microsoft.com/office/drawing/2014/main" id="{AA0550FC-A296-4ED3-8025-0857A9AD16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5" name="Freeform 19">
              <a:extLst>
                <a:ext uri="{FF2B5EF4-FFF2-40B4-BE49-F238E27FC236}">
                  <a16:creationId xmlns:a16="http://schemas.microsoft.com/office/drawing/2014/main" id="{94BB60CD-EF3A-436F-93A3-45DE0D1D8A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6" name="Freeform 20">
              <a:extLst>
                <a:ext uri="{FF2B5EF4-FFF2-40B4-BE49-F238E27FC236}">
                  <a16:creationId xmlns:a16="http://schemas.microsoft.com/office/drawing/2014/main" id="{AB302E06-FB93-40A4-9442-A22CAACB96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rgbClr val="FFFFFF">
                  <a:alpha val="35000"/>
                </a:srgb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7" name="Freeform 21">
              <a:extLst>
                <a:ext uri="{FF2B5EF4-FFF2-40B4-BE49-F238E27FC236}">
                  <a16:creationId xmlns:a16="http://schemas.microsoft.com/office/drawing/2014/main" id="{37294D15-9328-422C-A53D-A3FE7C3942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rgbClr val="FFFFFF">
                  <a:alpha val="35000"/>
                </a:srgb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8" name="Freeform 22">
              <a:extLst>
                <a:ext uri="{FF2B5EF4-FFF2-40B4-BE49-F238E27FC236}">
                  <a16:creationId xmlns:a16="http://schemas.microsoft.com/office/drawing/2014/main" id="{C225D3FA-9D52-4638-8B28-75FA605A42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9" name="Freeform 23">
              <a:extLst>
                <a:ext uri="{FF2B5EF4-FFF2-40B4-BE49-F238E27FC236}">
                  <a16:creationId xmlns:a16="http://schemas.microsoft.com/office/drawing/2014/main" id="{9EE46D05-61E5-4A82-BDF8-2CB05405C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30" name="Freeform 24">
              <a:extLst>
                <a:ext uri="{FF2B5EF4-FFF2-40B4-BE49-F238E27FC236}">
                  <a16:creationId xmlns:a16="http://schemas.microsoft.com/office/drawing/2014/main" id="{3CC2F79D-17F2-44CB-93AF-FF6E1E184F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31" name="Freeform 25">
              <a:extLst>
                <a:ext uri="{FF2B5EF4-FFF2-40B4-BE49-F238E27FC236}">
                  <a16:creationId xmlns:a16="http://schemas.microsoft.com/office/drawing/2014/main" id="{75C66F41-CC84-445A-A14E-69FB88ABC6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grpSp>
      <p:sp>
        <p:nvSpPr>
          <p:cNvPr id="33" name="Rectangle 32">
            <a:extLst>
              <a:ext uri="{FF2B5EF4-FFF2-40B4-BE49-F238E27FC236}">
                <a16:creationId xmlns:a16="http://schemas.microsoft.com/office/drawing/2014/main" id="{C4CCB850-8E75-43A0-AE24-BEE25764B1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578815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FF3D5A-D07F-4659-E7CE-8975B19EF371}"/>
              </a:ext>
            </a:extLst>
          </p:cNvPr>
          <p:cNvSpPr>
            <a:spLocks noGrp="1"/>
          </p:cNvSpPr>
          <p:nvPr>
            <p:ph type="title"/>
          </p:nvPr>
        </p:nvSpPr>
        <p:spPr>
          <a:xfrm>
            <a:off x="649224" y="960120"/>
            <a:ext cx="3867912" cy="4169664"/>
          </a:xfrm>
        </p:spPr>
        <p:txBody>
          <a:bodyPr>
            <a:normAutofit/>
          </a:bodyPr>
          <a:lstStyle/>
          <a:p>
            <a:pPr algn="r"/>
            <a:r>
              <a:rPr lang="en-GB" dirty="0"/>
              <a:t>Definition of a Child </a:t>
            </a:r>
            <a:endParaRPr lang="en-GB"/>
          </a:p>
        </p:txBody>
      </p:sp>
      <p:cxnSp>
        <p:nvCxnSpPr>
          <p:cNvPr id="35" name="Straight Connector 34">
            <a:extLst>
              <a:ext uri="{FF2B5EF4-FFF2-40B4-BE49-F238E27FC236}">
                <a16:creationId xmlns:a16="http://schemas.microsoft.com/office/drawing/2014/main" id="{3E2D009B-70F6-4703-A06F-6829E40A11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52263" y="1200150"/>
            <a:ext cx="0" cy="3543972"/>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B3A6029-18AD-79B4-9FC5-2044158CB9B2}"/>
              </a:ext>
            </a:extLst>
          </p:cNvPr>
          <p:cNvSpPr>
            <a:spLocks noGrp="1"/>
          </p:cNvSpPr>
          <p:nvPr>
            <p:ph idx="1"/>
          </p:nvPr>
        </p:nvSpPr>
        <p:spPr>
          <a:xfrm>
            <a:off x="4983480" y="960120"/>
            <a:ext cx="5513832" cy="4169664"/>
          </a:xfrm>
        </p:spPr>
        <p:txBody>
          <a:bodyPr anchor="ctr">
            <a:normAutofit fontScale="92500" lnSpcReduction="10000"/>
          </a:bodyPr>
          <a:lstStyle/>
          <a:p>
            <a:endParaRPr lang="en-GB" sz="3200" dirty="0"/>
          </a:p>
          <a:p>
            <a:r>
              <a:rPr lang="en-GB" sz="3200" dirty="0"/>
              <a:t>A child is defined as any person under the age of 18 years of age …….. Section 105 of the Children's Act 1989</a:t>
            </a:r>
            <a:endParaRPr lang="en-GB"/>
          </a:p>
          <a:p>
            <a:endParaRPr lang="en-GB" sz="3200" dirty="0"/>
          </a:p>
          <a:p>
            <a:r>
              <a:rPr lang="en-GB" sz="1600" b="1" dirty="0">
                <a:ea typeface="+mn-lt"/>
                <a:cs typeface="+mn-lt"/>
              </a:rPr>
              <a:t>Aim</a:t>
            </a:r>
            <a:br>
              <a:rPr lang="en-GB" sz="1600" b="1" dirty="0">
                <a:ea typeface="+mn-lt"/>
                <a:cs typeface="+mn-lt"/>
              </a:rPr>
            </a:br>
            <a:r>
              <a:rPr lang="en-GB" sz="1600" b="1" dirty="0">
                <a:ea typeface="+mn-lt"/>
                <a:cs typeface="+mn-lt"/>
              </a:rPr>
              <a:t>To strengthen protections for children and clarify and simplify the existing patchwork of legislation.</a:t>
            </a:r>
            <a:endParaRPr lang="en-GB" sz="1600" b="1" dirty="0">
              <a:cs typeface="Calibri" panose="020F0502020204030204"/>
            </a:endParaRPr>
          </a:p>
          <a:p>
            <a:r>
              <a:rPr lang="en-GB" sz="1600" b="1" dirty="0">
                <a:cs typeface="Calibri" panose="020F0502020204030204"/>
              </a:rPr>
              <a:t>1889 criminal acts impose against abusing children</a:t>
            </a:r>
          </a:p>
          <a:p>
            <a:pPr lvl="1"/>
            <a:r>
              <a:rPr lang="en-GB" sz="1200" b="1" dirty="0">
                <a:cs typeface="Calibri" panose="020F0502020204030204"/>
              </a:rPr>
              <a:t>1822 First UK </a:t>
            </a:r>
            <a:r>
              <a:rPr lang="en-GB" sz="1200" b="1" dirty="0">
                <a:ea typeface="+mn-lt"/>
                <a:cs typeface="+mn-lt"/>
              </a:rPr>
              <a:t>animal welfare law</a:t>
            </a:r>
            <a:endParaRPr lang="en-US" sz="1200" dirty="0">
              <a:ea typeface="+mn-lt"/>
              <a:cs typeface="+mn-lt"/>
            </a:endParaRPr>
          </a:p>
          <a:p>
            <a:r>
              <a:rPr lang="en-GB" sz="1600" b="1" dirty="0">
                <a:cs typeface="Calibri" panose="020F0502020204030204"/>
              </a:rPr>
              <a:t>1904 NSPCC and abuse of children</a:t>
            </a:r>
            <a:endParaRPr lang="en-GB"/>
          </a:p>
          <a:p>
            <a:endParaRPr lang="en-GB" sz="2400" dirty="0">
              <a:cs typeface="Calibri" panose="020F0502020204030204"/>
            </a:endParaRPr>
          </a:p>
          <a:p>
            <a:endParaRPr lang="en-GB" sz="2400" dirty="0">
              <a:cs typeface="Calibri" panose="020F0502020204030204"/>
            </a:endParaRPr>
          </a:p>
          <a:p>
            <a:endParaRPr lang="en-GB" sz="2400" dirty="0">
              <a:cs typeface="Calibri" panose="020F0502020204030204"/>
            </a:endParaRPr>
          </a:p>
        </p:txBody>
      </p:sp>
    </p:spTree>
    <p:extLst>
      <p:ext uri="{BB962C8B-B14F-4D97-AF65-F5344CB8AC3E}">
        <p14:creationId xmlns:p14="http://schemas.microsoft.com/office/powerpoint/2010/main" val="412258504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AF3313-FB3D-DB38-5390-AC839D03BE5D}"/>
              </a:ext>
            </a:extLst>
          </p:cNvPr>
          <p:cNvSpPr>
            <a:spLocks noGrp="1"/>
          </p:cNvSpPr>
          <p:nvPr>
            <p:ph type="title"/>
          </p:nvPr>
        </p:nvSpPr>
        <p:spPr>
          <a:xfrm>
            <a:off x="1075767" y="1188637"/>
            <a:ext cx="2988234" cy="4480726"/>
          </a:xfrm>
        </p:spPr>
        <p:txBody>
          <a:bodyPr>
            <a:normAutofit/>
          </a:bodyPr>
          <a:lstStyle/>
          <a:p>
            <a:pPr algn="r"/>
            <a:br>
              <a:rPr lang="en-US" sz="4600" b="1">
                <a:ea typeface="+mj-lt"/>
                <a:cs typeface="+mj-lt"/>
              </a:rPr>
            </a:br>
            <a:r>
              <a:rPr lang="en-US" sz="4600" b="1">
                <a:ea typeface="+mj-lt"/>
                <a:cs typeface="+mj-lt"/>
              </a:rPr>
              <a:t>Who could be considered vulnerable?</a:t>
            </a:r>
            <a:endParaRPr lang="en-US" sz="4600">
              <a:cs typeface="Calibri Light"/>
            </a:endParaRPr>
          </a:p>
          <a:p>
            <a:pPr algn="r"/>
            <a:endParaRPr lang="en-US" sz="4600">
              <a:cs typeface="Calibri Light"/>
            </a:endParaRPr>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8F4EDAB-457B-A375-7E2E-286DFF07D09E}"/>
              </a:ext>
            </a:extLst>
          </p:cNvPr>
          <p:cNvSpPr>
            <a:spLocks noGrp="1"/>
          </p:cNvSpPr>
          <p:nvPr>
            <p:ph idx="1"/>
          </p:nvPr>
        </p:nvSpPr>
        <p:spPr>
          <a:xfrm>
            <a:off x="5255260" y="961212"/>
            <a:ext cx="4702848" cy="4759015"/>
          </a:xfrm>
        </p:spPr>
        <p:txBody>
          <a:bodyPr vert="horz" lIns="91440" tIns="45720" rIns="91440" bIns="45720" rtlCol="0" anchor="ctr">
            <a:normAutofit fontScale="92500" lnSpcReduction="20000"/>
          </a:bodyPr>
          <a:lstStyle/>
          <a:p>
            <a:r>
              <a:rPr lang="en-US" sz="2400" dirty="0">
                <a:ea typeface="+mn-lt"/>
                <a:cs typeface="+mn-lt"/>
              </a:rPr>
              <a:t>Children</a:t>
            </a:r>
            <a:endParaRPr lang="en-US" sz="2400" dirty="0">
              <a:cs typeface="Calibri" panose="020F0502020204030204"/>
            </a:endParaRPr>
          </a:p>
          <a:p>
            <a:r>
              <a:rPr lang="en-US" sz="2400" dirty="0">
                <a:ea typeface="+mn-lt"/>
                <a:cs typeface="+mn-lt"/>
              </a:rPr>
              <a:t>Some adults – those who are physically or mentally frail</a:t>
            </a:r>
            <a:endParaRPr lang="en-US" sz="2400" dirty="0">
              <a:cs typeface="Calibri"/>
            </a:endParaRPr>
          </a:p>
          <a:p>
            <a:r>
              <a:rPr lang="en-US" sz="2400" dirty="0">
                <a:ea typeface="+mn-lt"/>
                <a:cs typeface="+mn-lt"/>
              </a:rPr>
              <a:t>People with learning disabilities</a:t>
            </a:r>
            <a:endParaRPr lang="en-US" sz="2400" dirty="0">
              <a:cs typeface="Calibri"/>
            </a:endParaRPr>
          </a:p>
          <a:p>
            <a:r>
              <a:rPr lang="en-US" sz="2400" dirty="0">
                <a:ea typeface="+mn-lt"/>
                <a:cs typeface="+mn-lt"/>
              </a:rPr>
              <a:t>People suffering from mental ill health</a:t>
            </a:r>
            <a:endParaRPr lang="en-US" sz="2400" dirty="0">
              <a:cs typeface="Calibri"/>
            </a:endParaRPr>
          </a:p>
          <a:p>
            <a:r>
              <a:rPr lang="en-US" sz="2400" dirty="0">
                <a:ea typeface="+mn-lt"/>
                <a:cs typeface="+mn-lt"/>
              </a:rPr>
              <a:t>People who are ill and would need help to carry out normal daily tasks</a:t>
            </a:r>
            <a:endParaRPr lang="en-US" sz="2400" dirty="0">
              <a:cs typeface="Calibri"/>
            </a:endParaRPr>
          </a:p>
          <a:p>
            <a:r>
              <a:rPr lang="en-US" sz="2400" dirty="0">
                <a:ea typeface="+mn-lt"/>
                <a:cs typeface="+mn-lt"/>
              </a:rPr>
              <a:t>People who have undergone a recent traumatic event – e.g. bereavement, divorce, job loss etc.</a:t>
            </a:r>
            <a:endParaRPr lang="en-US" sz="2400" dirty="0">
              <a:cs typeface="Calibri"/>
            </a:endParaRPr>
          </a:p>
          <a:p>
            <a:r>
              <a:rPr lang="en-US" sz="2400" dirty="0">
                <a:ea typeface="+mn-lt"/>
                <a:cs typeface="+mn-lt"/>
              </a:rPr>
              <a:t>People who are victims of domestic abuse</a:t>
            </a:r>
            <a:endParaRPr lang="en-US" sz="2400" dirty="0">
              <a:cs typeface="Calibri"/>
            </a:endParaRPr>
          </a:p>
          <a:p>
            <a:r>
              <a:rPr lang="en-US" sz="2400" b="1" dirty="0">
                <a:ea typeface="+mn-lt"/>
                <a:cs typeface="+mn-lt"/>
              </a:rPr>
              <a:t>Q. What can the police do to reduce the risk to them ?</a:t>
            </a:r>
            <a:endParaRPr lang="en-US" sz="2400" dirty="0">
              <a:cs typeface="Calibri"/>
            </a:endParaRPr>
          </a:p>
          <a:p>
            <a:endParaRPr lang="en-US" sz="1500">
              <a:cs typeface="Calibri"/>
            </a:endParaRPr>
          </a:p>
        </p:txBody>
      </p:sp>
    </p:spTree>
    <p:extLst>
      <p:ext uri="{BB962C8B-B14F-4D97-AF65-F5344CB8AC3E}">
        <p14:creationId xmlns:p14="http://schemas.microsoft.com/office/powerpoint/2010/main" val="227566268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7315CD-4285-C2C1-28B3-E313C8438BF4}"/>
              </a:ext>
            </a:extLst>
          </p:cNvPr>
          <p:cNvSpPr>
            <a:spLocks noGrp="1"/>
          </p:cNvSpPr>
          <p:nvPr>
            <p:ph type="title"/>
          </p:nvPr>
        </p:nvSpPr>
        <p:spPr>
          <a:xfrm>
            <a:off x="838200" y="365125"/>
            <a:ext cx="10515600" cy="836733"/>
          </a:xfrm>
        </p:spPr>
        <p:txBody>
          <a:bodyPr>
            <a:normAutofit fontScale="90000"/>
          </a:bodyPr>
          <a:lstStyle/>
          <a:p>
            <a:br>
              <a:rPr lang="en-GB" dirty="0">
                <a:ea typeface="Calibri Light"/>
                <a:cs typeface="Calibri Light"/>
              </a:rPr>
            </a:br>
            <a:r>
              <a:rPr lang="en-GB" dirty="0">
                <a:ea typeface="Calibri Light"/>
                <a:cs typeface="Calibri Light"/>
              </a:rPr>
              <a:t>Factors of vulnerability - Health</a:t>
            </a:r>
            <a:endParaRPr lang="en-GB" dirty="0">
              <a:ea typeface="+mj-lt"/>
              <a:cs typeface="+mj-lt"/>
            </a:endParaRPr>
          </a:p>
          <a:p>
            <a:endParaRPr lang="en-GB" dirty="0">
              <a:ea typeface="Calibri Light"/>
              <a:cs typeface="Calibri Light"/>
            </a:endParaRPr>
          </a:p>
        </p:txBody>
      </p:sp>
      <p:sp>
        <p:nvSpPr>
          <p:cNvPr id="3" name="Content Placeholder 2">
            <a:extLst>
              <a:ext uri="{FF2B5EF4-FFF2-40B4-BE49-F238E27FC236}">
                <a16:creationId xmlns:a16="http://schemas.microsoft.com/office/drawing/2014/main" id="{8EB1C723-56F1-560C-F380-69FA044500D9}"/>
              </a:ext>
            </a:extLst>
          </p:cNvPr>
          <p:cNvSpPr>
            <a:spLocks noGrp="1"/>
          </p:cNvSpPr>
          <p:nvPr>
            <p:ph idx="1"/>
          </p:nvPr>
        </p:nvSpPr>
        <p:spPr>
          <a:xfrm>
            <a:off x="838200" y="1710607"/>
            <a:ext cx="10515600" cy="4466356"/>
          </a:xfrm>
        </p:spPr>
        <p:txBody>
          <a:bodyPr vert="horz" lIns="91440" tIns="45720" rIns="91440" bIns="45720" rtlCol="0" anchor="t">
            <a:normAutofit lnSpcReduction="10000"/>
          </a:bodyPr>
          <a:lstStyle/>
          <a:p>
            <a:r>
              <a:rPr lang="en-GB" b="1" u="sng" dirty="0">
                <a:ea typeface="+mn-lt"/>
                <a:cs typeface="+mn-lt"/>
              </a:rPr>
              <a:t>Health and Disabilities:    </a:t>
            </a:r>
            <a:endParaRPr lang="en-GB" dirty="0">
              <a:ea typeface="Calibri" panose="020F0502020204030204"/>
              <a:cs typeface="Calibri" panose="020F0502020204030204"/>
            </a:endParaRPr>
          </a:p>
          <a:p>
            <a:r>
              <a:rPr lang="en-GB" dirty="0">
                <a:ea typeface="+mn-lt"/>
                <a:cs typeface="+mn-lt"/>
              </a:rPr>
              <a:t>Learning disability  </a:t>
            </a:r>
            <a:endParaRPr lang="en-GB" dirty="0"/>
          </a:p>
          <a:p>
            <a:r>
              <a:rPr lang="en-GB" dirty="0">
                <a:ea typeface="+mn-lt"/>
                <a:cs typeface="+mn-lt"/>
              </a:rPr>
              <a:t>Physical disability or illness</a:t>
            </a:r>
            <a:endParaRPr lang="en-GB" dirty="0">
              <a:ea typeface="Calibri" panose="020F0502020204030204"/>
              <a:cs typeface="Calibri" panose="020F0502020204030204"/>
            </a:endParaRPr>
          </a:p>
          <a:p>
            <a:r>
              <a:rPr lang="en-GB" dirty="0">
                <a:ea typeface="+mn-lt"/>
                <a:cs typeface="+mn-lt"/>
              </a:rPr>
              <a:t>Mental health needs  </a:t>
            </a:r>
            <a:endParaRPr lang="en-GB" dirty="0"/>
          </a:p>
          <a:p>
            <a:r>
              <a:rPr lang="en-GB" dirty="0">
                <a:ea typeface="+mn-lt"/>
                <a:cs typeface="+mn-lt"/>
              </a:rPr>
              <a:t>Drug and / or alcohol misuse</a:t>
            </a:r>
          </a:p>
          <a:p>
            <a:endParaRPr lang="en-GB" dirty="0">
              <a:ea typeface="Calibri"/>
              <a:cs typeface="Calibri"/>
            </a:endParaRPr>
          </a:p>
          <a:p>
            <a:r>
              <a:rPr lang="en-GB" dirty="0">
                <a:ea typeface="+mn-lt"/>
                <a:cs typeface="+mn-lt"/>
                <a:hlinkClick r:id="rId3"/>
              </a:rPr>
              <a:t>https://www.youtube.com/watch?v=51gdmOKs4Ek</a:t>
            </a:r>
            <a:endParaRPr lang="en-GB" dirty="0">
              <a:ea typeface="+mn-lt"/>
              <a:cs typeface="+mn-lt"/>
            </a:endParaRPr>
          </a:p>
          <a:p>
            <a:r>
              <a:rPr lang="en-GB" dirty="0">
                <a:ea typeface="+mn-lt"/>
                <a:cs typeface="+mn-lt"/>
              </a:rPr>
              <a:t>https://www.youtube.com/watch?v=N5hjHBtO-yY</a:t>
            </a:r>
            <a:endParaRPr lang="en-GB" dirty="0">
              <a:ea typeface="Calibri"/>
              <a:cs typeface="Calibri"/>
            </a:endParaRPr>
          </a:p>
          <a:p>
            <a:r>
              <a:rPr lang="en-GB" dirty="0">
                <a:ea typeface="+mn-lt"/>
                <a:cs typeface="+mn-lt"/>
                <a:hlinkClick r:id="rId4"/>
              </a:rPr>
              <a:t>https://www.youtube.com/watch?v=YWvdmYsJWx8</a:t>
            </a:r>
          </a:p>
          <a:p>
            <a:endParaRPr lang="en-GB" dirty="0">
              <a:ea typeface="+mn-lt"/>
              <a:cs typeface="+mn-lt"/>
            </a:endParaRPr>
          </a:p>
        </p:txBody>
      </p:sp>
    </p:spTree>
    <p:extLst>
      <p:ext uri="{BB962C8B-B14F-4D97-AF65-F5344CB8AC3E}">
        <p14:creationId xmlns:p14="http://schemas.microsoft.com/office/powerpoint/2010/main" val="287867360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B93C4D-F4D3-CFDA-D6FB-DC5802BD9685}"/>
              </a:ext>
            </a:extLst>
          </p:cNvPr>
          <p:cNvSpPr>
            <a:spLocks noGrp="1"/>
          </p:cNvSpPr>
          <p:nvPr>
            <p:ph type="title"/>
          </p:nvPr>
        </p:nvSpPr>
        <p:spPr>
          <a:xfrm>
            <a:off x="838200" y="365125"/>
            <a:ext cx="10515600" cy="750469"/>
          </a:xfrm>
        </p:spPr>
        <p:txBody>
          <a:bodyPr>
            <a:normAutofit/>
          </a:bodyPr>
          <a:lstStyle/>
          <a:p>
            <a:r>
              <a:rPr lang="en-GB" sz="3600" dirty="0">
                <a:ea typeface="Calibri Light"/>
                <a:cs typeface="Calibri Light"/>
              </a:rPr>
              <a:t>Factors of vulnerability - Equalities</a:t>
            </a:r>
            <a:endParaRPr lang="en-GB" sz="3600" dirty="0">
              <a:cs typeface="Calibri Light"/>
            </a:endParaRPr>
          </a:p>
        </p:txBody>
      </p:sp>
      <p:sp>
        <p:nvSpPr>
          <p:cNvPr id="3" name="Content Placeholder 2">
            <a:extLst>
              <a:ext uri="{FF2B5EF4-FFF2-40B4-BE49-F238E27FC236}">
                <a16:creationId xmlns:a16="http://schemas.microsoft.com/office/drawing/2014/main" id="{4621BB94-9806-9175-7633-394DB133102A}"/>
              </a:ext>
            </a:extLst>
          </p:cNvPr>
          <p:cNvSpPr>
            <a:spLocks noGrp="1"/>
          </p:cNvSpPr>
          <p:nvPr>
            <p:ph idx="1"/>
          </p:nvPr>
        </p:nvSpPr>
        <p:spPr>
          <a:xfrm>
            <a:off x="881332" y="1379928"/>
            <a:ext cx="10515600" cy="4710771"/>
          </a:xfrm>
        </p:spPr>
        <p:txBody>
          <a:bodyPr vert="horz" lIns="91440" tIns="45720" rIns="91440" bIns="45720" rtlCol="0" anchor="t">
            <a:normAutofit fontScale="77500" lnSpcReduction="20000"/>
          </a:bodyPr>
          <a:lstStyle/>
          <a:p>
            <a:pPr marL="0" indent="0">
              <a:buNone/>
            </a:pPr>
            <a:r>
              <a:rPr lang="en-GB" b="1" u="sng" dirty="0">
                <a:ea typeface="+mn-lt"/>
                <a:cs typeface="+mn-lt"/>
              </a:rPr>
              <a:t>Equalities / Discrimination Factors...</a:t>
            </a:r>
            <a:endParaRPr lang="en-GB" dirty="0">
              <a:ea typeface="Calibri"/>
              <a:cs typeface="Calibri"/>
            </a:endParaRPr>
          </a:p>
          <a:p>
            <a:pPr>
              <a:buNone/>
            </a:pPr>
            <a:r>
              <a:rPr lang="en-GB" dirty="0">
                <a:ea typeface="+mn-lt"/>
                <a:cs typeface="+mn-lt"/>
              </a:rPr>
              <a:t>•Gender / transgender</a:t>
            </a:r>
            <a:endParaRPr lang="en-GB" dirty="0"/>
          </a:p>
          <a:p>
            <a:pPr>
              <a:buNone/>
            </a:pPr>
            <a:r>
              <a:rPr lang="en-GB" dirty="0">
                <a:ea typeface="+mn-lt"/>
                <a:cs typeface="+mn-lt"/>
              </a:rPr>
              <a:t>•Sexual orientation</a:t>
            </a:r>
            <a:endParaRPr lang="en-GB" dirty="0"/>
          </a:p>
          <a:p>
            <a:pPr>
              <a:buNone/>
            </a:pPr>
            <a:r>
              <a:rPr lang="en-GB" dirty="0">
                <a:ea typeface="+mn-lt"/>
                <a:cs typeface="+mn-lt"/>
              </a:rPr>
              <a:t>•Ethnic background (including language)</a:t>
            </a:r>
            <a:endParaRPr lang="en-GB" dirty="0">
              <a:ea typeface="Calibri" panose="020F0502020204030204"/>
              <a:cs typeface="Calibri" panose="020F0502020204030204"/>
            </a:endParaRPr>
          </a:p>
          <a:p>
            <a:pPr>
              <a:buNone/>
            </a:pPr>
            <a:r>
              <a:rPr lang="en-GB" dirty="0">
                <a:ea typeface="+mn-lt"/>
                <a:cs typeface="+mn-lt"/>
              </a:rPr>
              <a:t>•Religion / beliefs</a:t>
            </a:r>
          </a:p>
          <a:p>
            <a:pPr>
              <a:buFont typeface="Wingdings" panose="020B0604020202020204" pitchFamily="34" charset="0"/>
              <a:buChar char="§"/>
            </a:pPr>
            <a:r>
              <a:rPr lang="en-GB" dirty="0">
                <a:ea typeface="+mn-lt"/>
                <a:cs typeface="+mn-lt"/>
              </a:rPr>
              <a:t>Age</a:t>
            </a:r>
            <a:endParaRPr lang="en-GB" dirty="0">
              <a:ea typeface="Calibri"/>
              <a:cs typeface="Calibri"/>
            </a:endParaRPr>
          </a:p>
          <a:p>
            <a:pPr>
              <a:buFont typeface="Wingdings" panose="020B0604020202020204" pitchFamily="34" charset="0"/>
              <a:buChar char="§"/>
            </a:pPr>
            <a:r>
              <a:rPr lang="en-GB" dirty="0">
                <a:ea typeface="+mn-lt"/>
                <a:cs typeface="+mn-lt"/>
              </a:rPr>
              <a:t>Health</a:t>
            </a:r>
          </a:p>
          <a:p>
            <a:pPr marL="0" indent="0">
              <a:buNone/>
            </a:pPr>
            <a:r>
              <a:rPr lang="en-GB" dirty="0">
                <a:ea typeface="+mn-lt"/>
                <a:cs typeface="+mn-lt"/>
              </a:rPr>
              <a:t>Equality Act 2010 - legally protects people from discrimination</a:t>
            </a:r>
          </a:p>
          <a:p>
            <a:pPr marL="0" indent="0">
              <a:buNone/>
            </a:pPr>
            <a:endParaRPr lang="en-GB" dirty="0">
              <a:ea typeface="+mn-lt"/>
              <a:cs typeface="+mn-lt"/>
            </a:endParaRPr>
          </a:p>
          <a:p>
            <a:pPr marL="0" indent="0">
              <a:buNone/>
            </a:pPr>
            <a:r>
              <a:rPr lang="en-GB" dirty="0">
                <a:ea typeface="+mn-lt"/>
                <a:cs typeface="+mn-lt"/>
                <a:hlinkClick r:id="rId2"/>
              </a:rPr>
              <a:t>https://www.youtube.com/watch?v=vVQPgE5s3pM</a:t>
            </a:r>
            <a:endParaRPr lang="en-GB" dirty="0">
              <a:ea typeface="+mn-lt"/>
              <a:cs typeface="+mn-lt"/>
            </a:endParaRPr>
          </a:p>
          <a:p>
            <a:pPr marL="0" indent="0">
              <a:buNone/>
            </a:pPr>
            <a:r>
              <a:rPr lang="en-GB" dirty="0">
                <a:ea typeface="Calibri"/>
                <a:cs typeface="Calibri"/>
              </a:rPr>
              <a:t>Threatened by media to expose him</a:t>
            </a:r>
          </a:p>
          <a:p>
            <a:pPr marL="0" indent="0">
              <a:buNone/>
            </a:pPr>
            <a:r>
              <a:rPr lang="en-GB" dirty="0">
                <a:ea typeface="Calibri"/>
                <a:cs typeface="Calibri"/>
              </a:rPr>
              <a:t>Media made out that he was very unwell</a:t>
            </a:r>
          </a:p>
          <a:p>
            <a:pPr marL="0" indent="0">
              <a:buNone/>
            </a:pPr>
            <a:r>
              <a:rPr lang="en-GB" dirty="0">
                <a:ea typeface="Calibri"/>
                <a:cs typeface="Calibri"/>
              </a:rPr>
              <a:t>Competed Iron Man 2 days after the media report</a:t>
            </a:r>
          </a:p>
        </p:txBody>
      </p:sp>
    </p:spTree>
    <p:extLst>
      <p:ext uri="{BB962C8B-B14F-4D97-AF65-F5344CB8AC3E}">
        <p14:creationId xmlns:p14="http://schemas.microsoft.com/office/powerpoint/2010/main" val="262915993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5A857E6-5CD0-B604-66A3-366AFB8F4A2B}"/>
              </a:ext>
            </a:extLst>
          </p:cNvPr>
          <p:cNvSpPr>
            <a:spLocks noGrp="1"/>
          </p:cNvSpPr>
          <p:nvPr>
            <p:ph type="title"/>
          </p:nvPr>
        </p:nvSpPr>
        <p:spPr>
          <a:xfrm>
            <a:off x="643467" y="321734"/>
            <a:ext cx="10905066" cy="1135737"/>
          </a:xfrm>
        </p:spPr>
        <p:txBody>
          <a:bodyPr>
            <a:normAutofit/>
          </a:bodyPr>
          <a:lstStyle/>
          <a:p>
            <a:br>
              <a:rPr lang="en-GB" sz="3600" dirty="0">
                <a:ea typeface="Calibri Light"/>
                <a:cs typeface="Calibri Light"/>
              </a:rPr>
            </a:br>
            <a:r>
              <a:rPr lang="en-GB" sz="3600" dirty="0">
                <a:ea typeface="Calibri Light"/>
                <a:cs typeface="Calibri Light"/>
              </a:rPr>
              <a:t>Factors of vulnerability - Economic</a:t>
            </a:r>
            <a:endParaRPr lang="en-GB" sz="3600" dirty="0">
              <a:ea typeface="+mj-lt"/>
              <a:cs typeface="+mj-lt"/>
            </a:endParaRPr>
          </a:p>
          <a:p>
            <a:endParaRPr lang="en-GB" sz="3600" dirty="0">
              <a:ea typeface="Calibri Light"/>
              <a:cs typeface="Calibri Light"/>
            </a:endParaRPr>
          </a:p>
        </p:txBody>
      </p:sp>
      <p:sp>
        <p:nvSpPr>
          <p:cNvPr id="3" name="Content Placeholder 2">
            <a:extLst>
              <a:ext uri="{FF2B5EF4-FFF2-40B4-BE49-F238E27FC236}">
                <a16:creationId xmlns:a16="http://schemas.microsoft.com/office/drawing/2014/main" id="{DC65443A-2D17-719F-4D2B-AA7913ADF372}"/>
              </a:ext>
            </a:extLst>
          </p:cNvPr>
          <p:cNvSpPr>
            <a:spLocks noGrp="1"/>
          </p:cNvSpPr>
          <p:nvPr>
            <p:ph idx="1"/>
          </p:nvPr>
        </p:nvSpPr>
        <p:spPr>
          <a:xfrm>
            <a:off x="643467" y="1782981"/>
            <a:ext cx="10905066" cy="4393982"/>
          </a:xfrm>
        </p:spPr>
        <p:txBody>
          <a:bodyPr vert="horz" lIns="91440" tIns="45720" rIns="91440" bIns="45720" rtlCol="0" anchor="t">
            <a:normAutofit/>
          </a:bodyPr>
          <a:lstStyle/>
          <a:p>
            <a:r>
              <a:rPr lang="en-GB" dirty="0">
                <a:ea typeface="Calibri"/>
                <a:cs typeface="Calibri"/>
              </a:rPr>
              <a:t>Economic factors. …</a:t>
            </a:r>
          </a:p>
          <a:p>
            <a:r>
              <a:rPr lang="en-GB" dirty="0">
                <a:ea typeface="+mn-lt"/>
                <a:cs typeface="+mn-lt"/>
              </a:rPr>
              <a:t>Deprivation / financial concerns</a:t>
            </a:r>
          </a:p>
          <a:p>
            <a:r>
              <a:rPr lang="en-GB" dirty="0">
                <a:ea typeface="+mn-lt"/>
                <a:cs typeface="+mn-lt"/>
              </a:rPr>
              <a:t>Unemployment / poor education</a:t>
            </a:r>
            <a:endParaRPr lang="en-GB" dirty="0">
              <a:cs typeface="Calibri"/>
            </a:endParaRPr>
          </a:p>
          <a:p>
            <a:r>
              <a:rPr lang="en-GB" dirty="0">
                <a:ea typeface="+mn-lt"/>
                <a:cs typeface="+mn-lt"/>
              </a:rPr>
              <a:t>Poor housing conditions (including geographical location)</a:t>
            </a:r>
            <a:endParaRPr lang="en-GB" dirty="0">
              <a:cs typeface="Calibri"/>
            </a:endParaRPr>
          </a:p>
          <a:p>
            <a:endParaRPr lang="en-GB" dirty="0">
              <a:ea typeface="+mn-lt"/>
              <a:cs typeface="+mn-lt"/>
            </a:endParaRPr>
          </a:p>
          <a:p>
            <a:endParaRPr lang="en-GB" dirty="0">
              <a:ea typeface="Calibri"/>
              <a:cs typeface="Calibri"/>
            </a:endParaRPr>
          </a:p>
          <a:p>
            <a:r>
              <a:rPr lang="en-GB" dirty="0">
                <a:ea typeface="+mn-lt"/>
                <a:cs typeface="+mn-lt"/>
              </a:rPr>
              <a:t>https://www.youtube.com/watch?v=PJAgPF5FNTQ</a:t>
            </a:r>
            <a:endParaRPr lang="en-GB" dirty="0">
              <a:ea typeface="Calibri"/>
              <a:cs typeface="Calibri"/>
            </a:endParaRPr>
          </a:p>
          <a:p>
            <a:endParaRPr lang="en-GB" dirty="0">
              <a:ea typeface="Calibri"/>
              <a:cs typeface="Calibri"/>
            </a:endParaRPr>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90242722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13FF11-4FFF-18E6-3931-7325C5AE0D3F}"/>
              </a:ext>
            </a:extLst>
          </p:cNvPr>
          <p:cNvSpPr>
            <a:spLocks noGrp="1"/>
          </p:cNvSpPr>
          <p:nvPr>
            <p:ph type="title"/>
          </p:nvPr>
        </p:nvSpPr>
        <p:spPr>
          <a:xfrm>
            <a:off x="4965430" y="629268"/>
            <a:ext cx="6586491" cy="1099255"/>
          </a:xfrm>
        </p:spPr>
        <p:txBody>
          <a:bodyPr anchor="b">
            <a:normAutofit/>
          </a:bodyPr>
          <a:lstStyle/>
          <a:p>
            <a:br>
              <a:rPr lang="en-GB" sz="4100" dirty="0">
                <a:cs typeface="Calibri Light"/>
              </a:rPr>
            </a:br>
            <a:r>
              <a:rPr lang="en-GB" sz="3200" dirty="0">
                <a:cs typeface="Calibri Light"/>
              </a:rPr>
              <a:t>Factors of vulnerability - Personal</a:t>
            </a:r>
            <a:endParaRPr lang="en-GB" sz="3200" dirty="0">
              <a:ea typeface="+mj-lt"/>
              <a:cs typeface="+mj-lt"/>
            </a:endParaRPr>
          </a:p>
          <a:p>
            <a:endParaRPr lang="en-GB" sz="3200" dirty="0">
              <a:cs typeface="Calibri Light"/>
            </a:endParaRPr>
          </a:p>
        </p:txBody>
      </p:sp>
      <p:sp>
        <p:nvSpPr>
          <p:cNvPr id="3" name="Content Placeholder 2">
            <a:extLst>
              <a:ext uri="{FF2B5EF4-FFF2-40B4-BE49-F238E27FC236}">
                <a16:creationId xmlns:a16="http://schemas.microsoft.com/office/drawing/2014/main" id="{44F66A15-5CA3-BCD6-BB0C-23E6D435E762}"/>
              </a:ext>
            </a:extLst>
          </p:cNvPr>
          <p:cNvSpPr>
            <a:spLocks noGrp="1"/>
          </p:cNvSpPr>
          <p:nvPr>
            <p:ph idx="1"/>
          </p:nvPr>
        </p:nvSpPr>
        <p:spPr>
          <a:xfrm>
            <a:off x="4965431" y="2438400"/>
            <a:ext cx="6586489" cy="3785419"/>
          </a:xfrm>
        </p:spPr>
        <p:txBody>
          <a:bodyPr vert="horz" lIns="91440" tIns="45720" rIns="91440" bIns="45720" rtlCol="0" anchor="t">
            <a:normAutofit/>
          </a:bodyPr>
          <a:lstStyle/>
          <a:p>
            <a:pPr marL="0" indent="0">
              <a:buNone/>
            </a:pPr>
            <a:r>
              <a:rPr lang="en-GB" sz="2400" u="sng" dirty="0">
                <a:ea typeface="+mn-lt"/>
                <a:cs typeface="+mn-lt"/>
              </a:rPr>
              <a:t>Personal Circumstances</a:t>
            </a:r>
            <a:endParaRPr lang="en-GB" sz="2400" dirty="0">
              <a:cs typeface="Calibri" panose="020F0502020204030204"/>
            </a:endParaRPr>
          </a:p>
          <a:p>
            <a:r>
              <a:rPr lang="en-GB" sz="2400" dirty="0">
                <a:ea typeface="+mn-lt"/>
                <a:cs typeface="+mn-lt"/>
              </a:rPr>
              <a:t>Considers themselves vulnerable </a:t>
            </a:r>
            <a:endParaRPr lang="en-GB" sz="2400" dirty="0">
              <a:cs typeface="Calibri"/>
            </a:endParaRPr>
          </a:p>
          <a:p>
            <a:r>
              <a:rPr lang="en-GB" sz="2400" dirty="0">
                <a:ea typeface="+mn-lt"/>
                <a:cs typeface="+mn-lt"/>
              </a:rPr>
              <a:t>Social Isolation</a:t>
            </a:r>
            <a:endParaRPr lang="en-GB" sz="2400" dirty="0">
              <a:cs typeface="Calibri"/>
            </a:endParaRPr>
          </a:p>
          <a:p>
            <a:r>
              <a:rPr lang="en-GB" sz="2400" dirty="0">
                <a:ea typeface="+mn-lt"/>
                <a:cs typeface="+mn-lt"/>
              </a:rPr>
              <a:t>Poor social skills</a:t>
            </a:r>
            <a:endParaRPr lang="en-GB" sz="2400" dirty="0">
              <a:cs typeface="Calibri"/>
            </a:endParaRPr>
          </a:p>
          <a:p>
            <a:r>
              <a:rPr lang="en-GB" sz="2400" dirty="0">
                <a:ea typeface="+mn-lt"/>
                <a:cs typeface="+mn-lt"/>
              </a:rPr>
              <a:t>History of offending</a:t>
            </a:r>
            <a:endParaRPr lang="en-GB" sz="2400" dirty="0">
              <a:cs typeface="Calibri"/>
            </a:endParaRPr>
          </a:p>
          <a:p>
            <a:r>
              <a:rPr lang="en-GB" sz="2400" dirty="0">
                <a:ea typeface="+mn-lt"/>
                <a:cs typeface="+mn-lt"/>
              </a:rPr>
              <a:t>Self-neglect</a:t>
            </a:r>
            <a:endParaRPr lang="en-GB" sz="2400" dirty="0">
              <a:cs typeface="Calibri"/>
            </a:endParaRPr>
          </a:p>
          <a:p>
            <a:r>
              <a:rPr lang="en-GB" sz="2400" dirty="0">
                <a:ea typeface="+mn-lt"/>
                <a:cs typeface="+mn-lt"/>
              </a:rPr>
              <a:t>Overcrowding</a:t>
            </a:r>
            <a:endParaRPr lang="en-GB" sz="2400" dirty="0">
              <a:cs typeface="Calibri"/>
            </a:endParaRPr>
          </a:p>
          <a:p>
            <a:r>
              <a:rPr lang="en-GB" sz="2400" dirty="0">
                <a:ea typeface="+mn-lt"/>
                <a:cs typeface="+mn-lt"/>
              </a:rPr>
              <a:t>Affected by anti-social behaviour</a:t>
            </a:r>
            <a:endParaRPr lang="en-GB" sz="2400" dirty="0">
              <a:cs typeface="Calibri"/>
            </a:endParaRPr>
          </a:p>
          <a:p>
            <a:endParaRPr lang="en-GB" sz="2400" dirty="0">
              <a:cs typeface="Calibri"/>
            </a:endParaRPr>
          </a:p>
        </p:txBody>
      </p:sp>
      <p:pic>
        <p:nvPicPr>
          <p:cNvPr id="5" name="Picture 4" descr="A close up image of chess pawns">
            <a:extLst>
              <a:ext uri="{FF2B5EF4-FFF2-40B4-BE49-F238E27FC236}">
                <a16:creationId xmlns:a16="http://schemas.microsoft.com/office/drawing/2014/main" id="{1263A43A-3703-B131-E01D-C090D657B116}"/>
              </a:ext>
            </a:extLst>
          </p:cNvPr>
          <p:cNvPicPr>
            <a:picLocks noChangeAspect="1"/>
          </p:cNvPicPr>
          <p:nvPr/>
        </p:nvPicPr>
        <p:blipFill rotWithShape="1">
          <a:blip r:embed="rId2"/>
          <a:srcRect l="37998" r="17576" b="-2"/>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D7B28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3469062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EB9F556-AEC1-828C-CA65-C3F9AF81462D}"/>
              </a:ext>
            </a:extLst>
          </p:cNvPr>
          <p:cNvSpPr>
            <a:spLocks noGrp="1"/>
          </p:cNvSpPr>
          <p:nvPr>
            <p:ph type="title"/>
          </p:nvPr>
        </p:nvSpPr>
        <p:spPr>
          <a:xfrm>
            <a:off x="643467" y="321734"/>
            <a:ext cx="10905066" cy="1135737"/>
          </a:xfrm>
        </p:spPr>
        <p:txBody>
          <a:bodyPr>
            <a:normAutofit/>
          </a:bodyPr>
          <a:lstStyle/>
          <a:p>
            <a:br>
              <a:rPr lang="en-GB" sz="3600" dirty="0">
                <a:ea typeface="+mj-lt"/>
                <a:cs typeface="+mj-lt"/>
              </a:rPr>
            </a:br>
            <a:r>
              <a:rPr lang="en-GB" sz="3600" dirty="0">
                <a:ea typeface="+mj-lt"/>
                <a:cs typeface="+mj-lt"/>
              </a:rPr>
              <a:t>Factors of vulnerability - Families</a:t>
            </a:r>
          </a:p>
          <a:p>
            <a:endParaRPr lang="en-GB" sz="3600" dirty="0">
              <a:cs typeface="Calibri Light"/>
            </a:endParaRPr>
          </a:p>
        </p:txBody>
      </p:sp>
      <p:sp>
        <p:nvSpPr>
          <p:cNvPr id="3" name="Content Placeholder 2">
            <a:extLst>
              <a:ext uri="{FF2B5EF4-FFF2-40B4-BE49-F238E27FC236}">
                <a16:creationId xmlns:a16="http://schemas.microsoft.com/office/drawing/2014/main" id="{4DA8AA07-170B-A94F-30BB-C5A0C5B6ECAC}"/>
              </a:ext>
            </a:extLst>
          </p:cNvPr>
          <p:cNvSpPr>
            <a:spLocks noGrp="1"/>
          </p:cNvSpPr>
          <p:nvPr>
            <p:ph idx="1"/>
          </p:nvPr>
        </p:nvSpPr>
        <p:spPr>
          <a:xfrm>
            <a:off x="643467" y="1782981"/>
            <a:ext cx="10905066" cy="4393982"/>
          </a:xfrm>
        </p:spPr>
        <p:txBody>
          <a:bodyPr vert="horz" lIns="91440" tIns="45720" rIns="91440" bIns="45720" rtlCol="0" anchor="t">
            <a:normAutofit/>
          </a:bodyPr>
          <a:lstStyle/>
          <a:p>
            <a:r>
              <a:rPr lang="en-GB" sz="3200" dirty="0">
                <a:ea typeface="+mn-lt"/>
                <a:cs typeface="+mn-lt"/>
              </a:rPr>
              <a:t>Some organisations will consider family circumstances:</a:t>
            </a:r>
          </a:p>
          <a:p>
            <a:r>
              <a:rPr lang="en-GB" sz="3200" dirty="0">
                <a:ea typeface="+mn-lt"/>
                <a:cs typeface="+mn-lt"/>
              </a:rPr>
              <a:t>Child protection</a:t>
            </a:r>
            <a:br>
              <a:rPr lang="en-GB" sz="3200" dirty="0">
                <a:ea typeface="+mn-lt"/>
                <a:cs typeface="+mn-lt"/>
              </a:rPr>
            </a:br>
            <a:r>
              <a:rPr lang="en-GB" sz="3200" dirty="0">
                <a:ea typeface="+mn-lt"/>
                <a:cs typeface="+mn-lt"/>
              </a:rPr>
              <a:t> Child in need</a:t>
            </a:r>
            <a:br>
              <a:rPr lang="en-GB" sz="3200" dirty="0">
                <a:ea typeface="+mn-lt"/>
                <a:cs typeface="+mn-lt"/>
              </a:rPr>
            </a:br>
            <a:r>
              <a:rPr lang="en-GB" sz="3200" dirty="0">
                <a:ea typeface="+mn-lt"/>
                <a:cs typeface="+mn-lt"/>
              </a:rPr>
              <a:t> Child in care </a:t>
            </a:r>
            <a:br>
              <a:rPr lang="en-GB" sz="3200" dirty="0">
                <a:ea typeface="+mn-lt"/>
                <a:cs typeface="+mn-lt"/>
              </a:rPr>
            </a:br>
            <a:r>
              <a:rPr lang="en-GB" sz="3200" dirty="0">
                <a:ea typeface="+mn-lt"/>
                <a:cs typeface="+mn-lt"/>
              </a:rPr>
              <a:t>Domestic abuse</a:t>
            </a:r>
            <a:br>
              <a:rPr lang="en-GB" sz="3200" dirty="0">
                <a:ea typeface="+mn-lt"/>
                <a:cs typeface="+mn-lt"/>
              </a:rPr>
            </a:br>
            <a:r>
              <a:rPr lang="en-GB" sz="3200" dirty="0">
                <a:ea typeface="+mn-lt"/>
                <a:cs typeface="+mn-lt"/>
              </a:rPr>
              <a:t> Family members/carers with mental health / drug / alcohol problems</a:t>
            </a:r>
            <a:br>
              <a:rPr lang="en-GB" sz="3200" dirty="0">
                <a:ea typeface="+mn-lt"/>
                <a:cs typeface="+mn-lt"/>
              </a:rPr>
            </a:br>
            <a:r>
              <a:rPr lang="en-GB" sz="3200" dirty="0">
                <a:ea typeface="+mn-lt"/>
                <a:cs typeface="+mn-lt"/>
              </a:rPr>
              <a:t> Family members/carers with a history of offending</a:t>
            </a:r>
            <a:endParaRPr lang="en-GB" sz="3200" dirty="0">
              <a:cs typeface="Calibri"/>
            </a:endParaRPr>
          </a:p>
          <a:p>
            <a:endParaRPr lang="en-GB" sz="3200" dirty="0">
              <a:cs typeface="Calibri"/>
            </a:endParaRPr>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7768820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80198A4-6B3F-5890-B0FD-069B9EFAD54D}"/>
              </a:ext>
            </a:extLst>
          </p:cNvPr>
          <p:cNvSpPr>
            <a:spLocks noGrp="1"/>
          </p:cNvSpPr>
          <p:nvPr>
            <p:ph type="title"/>
          </p:nvPr>
        </p:nvSpPr>
        <p:spPr>
          <a:xfrm>
            <a:off x="643467" y="321734"/>
            <a:ext cx="10905066" cy="1135737"/>
          </a:xfrm>
        </p:spPr>
        <p:txBody>
          <a:bodyPr>
            <a:normAutofit/>
          </a:bodyPr>
          <a:lstStyle/>
          <a:p>
            <a:r>
              <a:rPr lang="en-GB" sz="3600">
                <a:ea typeface="+mj-lt"/>
                <a:cs typeface="+mj-lt"/>
              </a:rPr>
              <a:t>Police and vulnerability awareness video</a:t>
            </a:r>
            <a:endParaRPr lang="en-US" sz="3600"/>
          </a:p>
        </p:txBody>
      </p:sp>
      <p:sp>
        <p:nvSpPr>
          <p:cNvPr id="3" name="Content Placeholder 2">
            <a:extLst>
              <a:ext uri="{FF2B5EF4-FFF2-40B4-BE49-F238E27FC236}">
                <a16:creationId xmlns:a16="http://schemas.microsoft.com/office/drawing/2014/main" id="{9C182797-4DF1-DB0A-3D6D-89D820AFCA56}"/>
              </a:ext>
            </a:extLst>
          </p:cNvPr>
          <p:cNvSpPr>
            <a:spLocks noGrp="1"/>
          </p:cNvSpPr>
          <p:nvPr>
            <p:ph idx="1"/>
          </p:nvPr>
        </p:nvSpPr>
        <p:spPr>
          <a:xfrm>
            <a:off x="643467" y="1782981"/>
            <a:ext cx="10905066" cy="4393982"/>
          </a:xfrm>
        </p:spPr>
        <p:txBody>
          <a:bodyPr vert="horz" lIns="91440" tIns="45720" rIns="91440" bIns="45720" rtlCol="0" anchor="t">
            <a:normAutofit/>
          </a:bodyPr>
          <a:lstStyle/>
          <a:p>
            <a:r>
              <a:rPr lang="en-GB" sz="2400" dirty="0">
                <a:ea typeface="+mn-lt"/>
                <a:cs typeface="+mn-lt"/>
                <a:hlinkClick r:id="rId2"/>
              </a:rPr>
              <a:t>Police &amp; Vulnerability Awareness - YouTube</a:t>
            </a:r>
            <a:endParaRPr lang="en-GB" sz="2400" dirty="0">
              <a:ea typeface="+mn-lt"/>
              <a:cs typeface="+mn-lt"/>
            </a:endParaRPr>
          </a:p>
          <a:p>
            <a:endParaRPr lang="en-GB" sz="2400" dirty="0">
              <a:ea typeface="+mn-lt"/>
              <a:cs typeface="+mn-lt"/>
            </a:endParaRPr>
          </a:p>
          <a:p>
            <a:r>
              <a:rPr lang="en-GB" sz="2400" dirty="0">
                <a:ea typeface="+mn-lt"/>
                <a:cs typeface="+mn-lt"/>
              </a:rPr>
              <a:t>Created by Warwickshire Police and West Mercia police</a:t>
            </a:r>
          </a:p>
          <a:p>
            <a:endParaRPr lang="en-GB" sz="2400" dirty="0">
              <a:ea typeface="+mn-lt"/>
              <a:cs typeface="+mn-lt"/>
            </a:endParaRPr>
          </a:p>
          <a:p>
            <a:r>
              <a:rPr lang="en-GB" sz="2400" dirty="0">
                <a:ea typeface="+mn-lt"/>
                <a:cs typeface="+mn-lt"/>
              </a:rPr>
              <a:t>Who has ever felt vulnerable?</a:t>
            </a:r>
            <a:endParaRPr lang="en-US" sz="2400" dirty="0">
              <a:ea typeface="+mn-lt"/>
              <a:cs typeface="+mn-lt"/>
            </a:endParaRPr>
          </a:p>
          <a:p>
            <a:endParaRPr lang="en-GB" sz="2400" dirty="0">
              <a:ea typeface="+mn-lt"/>
              <a:cs typeface="+mn-lt"/>
            </a:endParaRPr>
          </a:p>
          <a:p>
            <a:endParaRPr lang="en-GB" sz="2400" dirty="0">
              <a:ea typeface="+mn-lt"/>
              <a:cs typeface="+mn-lt"/>
            </a:endParaRPr>
          </a:p>
          <a:p>
            <a:endParaRPr lang="en-GB" sz="2400" dirty="0">
              <a:ea typeface="+mn-lt"/>
              <a:cs typeface="+mn-lt"/>
            </a:endParaRPr>
          </a:p>
          <a:p>
            <a:endParaRPr lang="en-GB" sz="2400" dirty="0">
              <a:ea typeface="+mn-lt"/>
              <a:cs typeface="+mn-lt"/>
            </a:endParaRPr>
          </a:p>
          <a:p>
            <a:endParaRPr lang="en-GB" sz="2400" dirty="0">
              <a:ea typeface="+mn-lt"/>
              <a:cs typeface="+mn-lt"/>
            </a:endParaRPr>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Graphic 4" descr="Clipboard Mixed with solid fill">
            <a:extLst>
              <a:ext uri="{FF2B5EF4-FFF2-40B4-BE49-F238E27FC236}">
                <a16:creationId xmlns:a16="http://schemas.microsoft.com/office/drawing/2014/main" id="{5A2090C6-E4EC-4B46-9CC8-60092B304213}"/>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942671" y="3341397"/>
            <a:ext cx="1405260" cy="1405260"/>
          </a:xfrm>
          <a:prstGeom prst="rect">
            <a:avLst/>
          </a:prstGeom>
        </p:spPr>
      </p:pic>
    </p:spTree>
    <p:extLst>
      <p:ext uri="{BB962C8B-B14F-4D97-AF65-F5344CB8AC3E}">
        <p14:creationId xmlns:p14="http://schemas.microsoft.com/office/powerpoint/2010/main" val="211070423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C4E4288A-DFC8-40A2-90E5-70E851A933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oup 15">
            <a:extLst>
              <a:ext uri="{FF2B5EF4-FFF2-40B4-BE49-F238E27FC236}">
                <a16:creationId xmlns:a16="http://schemas.microsoft.com/office/drawing/2014/main" id="{B63C2D82-D4FA-4A37-BB01-1E7B21E4FF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65199" y="634058"/>
            <a:ext cx="1128382" cy="847206"/>
            <a:chOff x="5307830" y="325570"/>
            <a:chExt cx="1128382" cy="847206"/>
          </a:xfrm>
        </p:grpSpPr>
        <p:sp>
          <p:nvSpPr>
            <p:cNvPr id="17" name="Freeform 5">
              <a:extLst>
                <a:ext uri="{FF2B5EF4-FFF2-40B4-BE49-F238E27FC236}">
                  <a16:creationId xmlns:a16="http://schemas.microsoft.com/office/drawing/2014/main" id="{C94E7FEF-0CE9-4AC2-94BB-02230C6DC0D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307830" y="577396"/>
              <a:ext cx="675351" cy="595380"/>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18" name="Freeform 5">
              <a:extLst>
                <a:ext uri="{FF2B5EF4-FFF2-40B4-BE49-F238E27FC236}">
                  <a16:creationId xmlns:a16="http://schemas.microsoft.com/office/drawing/2014/main" id="{EB546CC0-C1BC-48D2-8DA9-4B60283165C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85720" y="325570"/>
              <a:ext cx="550492" cy="485306"/>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9B4FB61E-F1BE-94D6-E26D-1D18199DEBA0}"/>
              </a:ext>
            </a:extLst>
          </p:cNvPr>
          <p:cNvSpPr>
            <a:spLocks noGrp="1"/>
          </p:cNvSpPr>
          <p:nvPr>
            <p:ph type="title"/>
          </p:nvPr>
        </p:nvSpPr>
        <p:spPr>
          <a:xfrm>
            <a:off x="1367766" y="1169907"/>
            <a:ext cx="3363170" cy="2183042"/>
          </a:xfrm>
        </p:spPr>
        <p:txBody>
          <a:bodyPr anchor="b">
            <a:normAutofit/>
          </a:bodyPr>
          <a:lstStyle/>
          <a:p>
            <a:r>
              <a:rPr lang="en-GB" sz="4000"/>
              <a:t>Organisations Vulnerability Definitions </a:t>
            </a:r>
          </a:p>
        </p:txBody>
      </p:sp>
      <p:sp>
        <p:nvSpPr>
          <p:cNvPr id="20" name="Freeform 5">
            <a:extLst>
              <a:ext uri="{FF2B5EF4-FFF2-40B4-BE49-F238E27FC236}">
                <a16:creationId xmlns:a16="http://schemas.microsoft.com/office/drawing/2014/main" id="{BD2BFF02-DF78-4F07-B176-52514E1312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062174" y="1653645"/>
            <a:ext cx="4689240" cy="4115025"/>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noFill/>
          <a:ln w="50800" cap="flat">
            <a:solidFill>
              <a:schemeClr val="tx1"/>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sp>
        <p:nvSpPr>
          <p:cNvPr id="22" name="Freeform: Shape 21">
            <a:extLst>
              <a:ext uri="{FF2B5EF4-FFF2-40B4-BE49-F238E27FC236}">
                <a16:creationId xmlns:a16="http://schemas.microsoft.com/office/drawing/2014/main" id="{0DB06EAB-7D8C-403A-86C5-B5FD79A136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42865" y="634058"/>
            <a:ext cx="3154669" cy="2796247"/>
          </a:xfrm>
          <a:custGeom>
            <a:avLst/>
            <a:gdLst>
              <a:gd name="connsiteX0" fmla="*/ 853538 w 2991693"/>
              <a:gd name="connsiteY0" fmla="*/ 0 h 2651787"/>
              <a:gd name="connsiteX1" fmla="*/ 2141030 w 2991693"/>
              <a:gd name="connsiteY1" fmla="*/ 0 h 2651787"/>
              <a:gd name="connsiteX2" fmla="*/ 2324957 w 2991693"/>
              <a:gd name="connsiteY2" fmla="*/ 103466 h 2651787"/>
              <a:gd name="connsiteX3" fmla="*/ 2968702 w 2991693"/>
              <a:gd name="connsiteY3" fmla="*/ 1218596 h 2651787"/>
              <a:gd name="connsiteX4" fmla="*/ 2968702 w 2991693"/>
              <a:gd name="connsiteY4" fmla="*/ 1433192 h 2651787"/>
              <a:gd name="connsiteX5" fmla="*/ 2324957 w 2991693"/>
              <a:gd name="connsiteY5" fmla="*/ 2548321 h 2651787"/>
              <a:gd name="connsiteX6" fmla="*/ 2141030 w 2991693"/>
              <a:gd name="connsiteY6" fmla="*/ 2651787 h 2651787"/>
              <a:gd name="connsiteX7" fmla="*/ 853538 w 2991693"/>
              <a:gd name="connsiteY7" fmla="*/ 2651787 h 2651787"/>
              <a:gd name="connsiteX8" fmla="*/ 669612 w 2991693"/>
              <a:gd name="connsiteY8" fmla="*/ 2548321 h 2651787"/>
              <a:gd name="connsiteX9" fmla="*/ 25866 w 2991693"/>
              <a:gd name="connsiteY9" fmla="*/ 1433192 h 2651787"/>
              <a:gd name="connsiteX10" fmla="*/ 25866 w 2991693"/>
              <a:gd name="connsiteY10" fmla="*/ 1218596 h 2651787"/>
              <a:gd name="connsiteX11" fmla="*/ 669612 w 2991693"/>
              <a:gd name="connsiteY11" fmla="*/ 103466 h 2651787"/>
              <a:gd name="connsiteX12" fmla="*/ 853538 w 2991693"/>
              <a:gd name="connsiteY12" fmla="*/ 0 h 26517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991693" h="2651787">
                <a:moveTo>
                  <a:pt x="853538" y="0"/>
                </a:moveTo>
                <a:cubicBezTo>
                  <a:pt x="2141030" y="0"/>
                  <a:pt x="2141030" y="0"/>
                  <a:pt x="2141030" y="0"/>
                </a:cubicBezTo>
                <a:cubicBezTo>
                  <a:pt x="2206170" y="0"/>
                  <a:pt x="2290471" y="45985"/>
                  <a:pt x="2324957" y="103466"/>
                </a:cubicBezTo>
                <a:cubicBezTo>
                  <a:pt x="2968702" y="1218596"/>
                  <a:pt x="2968702" y="1218596"/>
                  <a:pt x="2968702" y="1218596"/>
                </a:cubicBezTo>
                <a:cubicBezTo>
                  <a:pt x="2999357" y="1279909"/>
                  <a:pt x="2999357" y="1371878"/>
                  <a:pt x="2968702" y="1433192"/>
                </a:cubicBezTo>
                <a:cubicBezTo>
                  <a:pt x="2324957" y="2548321"/>
                  <a:pt x="2324957" y="2548321"/>
                  <a:pt x="2324957" y="2548321"/>
                </a:cubicBezTo>
                <a:cubicBezTo>
                  <a:pt x="2290471" y="2605803"/>
                  <a:pt x="2206170" y="2651787"/>
                  <a:pt x="2141030" y="2651787"/>
                </a:cubicBezTo>
                <a:lnTo>
                  <a:pt x="853538" y="2651787"/>
                </a:lnTo>
                <a:cubicBezTo>
                  <a:pt x="784566" y="2651787"/>
                  <a:pt x="700266" y="2605803"/>
                  <a:pt x="669612" y="2548321"/>
                </a:cubicBezTo>
                <a:cubicBezTo>
                  <a:pt x="25866" y="1433192"/>
                  <a:pt x="25866" y="1433192"/>
                  <a:pt x="25866" y="1433192"/>
                </a:cubicBezTo>
                <a:cubicBezTo>
                  <a:pt x="-8621" y="1371878"/>
                  <a:pt x="-8621" y="1279909"/>
                  <a:pt x="25866" y="1218596"/>
                </a:cubicBezTo>
                <a:cubicBezTo>
                  <a:pt x="669612" y="103466"/>
                  <a:pt x="669612" y="103466"/>
                  <a:pt x="669612" y="103466"/>
                </a:cubicBezTo>
                <a:cubicBezTo>
                  <a:pt x="700266" y="45985"/>
                  <a:pt x="784566" y="0"/>
                  <a:pt x="853538" y="0"/>
                </a:cubicBezTo>
                <a:close/>
              </a:path>
            </a:pathLst>
          </a:custGeom>
          <a:noFill/>
          <a:ln w="50800" cap="flat">
            <a:solidFill>
              <a:schemeClr val="tx1"/>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solidFill>
                <a:schemeClr val="tx1"/>
              </a:solidFill>
            </a:endParaRPr>
          </a:p>
        </p:txBody>
      </p:sp>
      <p:pic>
        <p:nvPicPr>
          <p:cNvPr id="5" name="Picture 5" descr="Melting wall clock on grey background">
            <a:extLst>
              <a:ext uri="{FF2B5EF4-FFF2-40B4-BE49-F238E27FC236}">
                <a16:creationId xmlns:a16="http://schemas.microsoft.com/office/drawing/2014/main" id="{DA0FE27C-8902-EF70-C4D4-BACEE0815543}"/>
              </a:ext>
            </a:extLst>
          </p:cNvPr>
          <p:cNvPicPr>
            <a:picLocks noChangeAspect="1"/>
          </p:cNvPicPr>
          <p:nvPr/>
        </p:nvPicPr>
        <p:blipFill>
          <a:blip r:embed="rId2"/>
          <a:stretch>
            <a:fillRect/>
          </a:stretch>
        </p:blipFill>
        <p:spPr>
          <a:xfrm>
            <a:off x="5196964" y="1291285"/>
            <a:ext cx="1846470" cy="1481792"/>
          </a:xfrm>
          <a:prstGeom prst="rect">
            <a:avLst/>
          </a:prstGeom>
        </p:spPr>
      </p:pic>
      <p:sp>
        <p:nvSpPr>
          <p:cNvPr id="3" name="Content Placeholder 2">
            <a:extLst>
              <a:ext uri="{FF2B5EF4-FFF2-40B4-BE49-F238E27FC236}">
                <a16:creationId xmlns:a16="http://schemas.microsoft.com/office/drawing/2014/main" id="{C5F4B1BF-4A5E-39F1-9228-8B9ACCB9D0B5}"/>
              </a:ext>
            </a:extLst>
          </p:cNvPr>
          <p:cNvSpPr>
            <a:spLocks noGrp="1"/>
          </p:cNvSpPr>
          <p:nvPr>
            <p:ph idx="1"/>
          </p:nvPr>
        </p:nvSpPr>
        <p:spPr>
          <a:xfrm>
            <a:off x="965199" y="3729161"/>
            <a:ext cx="5690043" cy="2277321"/>
          </a:xfrm>
        </p:spPr>
        <p:txBody>
          <a:bodyPr vert="horz" lIns="91440" tIns="45720" rIns="91440" bIns="45720" rtlCol="0" anchor="t">
            <a:normAutofit/>
          </a:bodyPr>
          <a:lstStyle/>
          <a:p>
            <a:r>
              <a:rPr lang="en-GB" sz="1500" dirty="0"/>
              <a:t>        </a:t>
            </a:r>
            <a:r>
              <a:rPr lang="en-GB" sz="2000" dirty="0"/>
              <a:t> Task</a:t>
            </a:r>
            <a:endParaRPr lang="en-GB" sz="2000" dirty="0">
              <a:cs typeface="Calibri"/>
            </a:endParaRPr>
          </a:p>
          <a:p>
            <a:pPr marL="0" indent="0">
              <a:buNone/>
            </a:pPr>
            <a:endParaRPr lang="en-GB" sz="2000" dirty="0">
              <a:cs typeface="Calibri"/>
            </a:endParaRPr>
          </a:p>
          <a:p>
            <a:r>
              <a:rPr lang="en-GB" sz="2000" dirty="0"/>
              <a:t>Please find vulnerability definitions from different organisations</a:t>
            </a:r>
            <a:endParaRPr lang="en-GB" sz="2000" dirty="0">
              <a:cs typeface="Calibri"/>
            </a:endParaRPr>
          </a:p>
          <a:p>
            <a:endParaRPr lang="en-GB" sz="2000" dirty="0">
              <a:cs typeface="Calibri"/>
            </a:endParaRPr>
          </a:p>
          <a:p>
            <a:endParaRPr lang="en-GB" sz="1500"/>
          </a:p>
          <a:p>
            <a:pPr marL="0" indent="0">
              <a:buNone/>
            </a:pPr>
            <a:endParaRPr lang="en-GB" sz="1500" dirty="0">
              <a:cs typeface="Calibri"/>
            </a:endParaRPr>
          </a:p>
        </p:txBody>
      </p:sp>
      <p:pic>
        <p:nvPicPr>
          <p:cNvPr id="4" name="Graphic 3" descr="Clipboard Mixed with solid fill">
            <a:extLst>
              <a:ext uri="{FF2B5EF4-FFF2-40B4-BE49-F238E27FC236}">
                <a16:creationId xmlns:a16="http://schemas.microsoft.com/office/drawing/2014/main" id="{37275734-BD5C-9C20-E2D6-EF28ECD53ED6}"/>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050038" y="2354401"/>
            <a:ext cx="2713512" cy="2713512"/>
          </a:xfrm>
          <a:prstGeom prst="rect">
            <a:avLst/>
          </a:prstGeom>
        </p:spPr>
      </p:pic>
    </p:spTree>
    <p:extLst>
      <p:ext uri="{BB962C8B-B14F-4D97-AF65-F5344CB8AC3E}">
        <p14:creationId xmlns:p14="http://schemas.microsoft.com/office/powerpoint/2010/main" val="20907822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F526DD0-5E46-40B7-AEF1-9B26256CFB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1" y="0"/>
            <a:ext cx="12191996" cy="6858000"/>
          </a:xfrm>
          <a:prstGeom prst="rect">
            <a:avLst/>
          </a:prstGeom>
          <a:ln w="0">
            <a:noFill/>
            <a:prstDash val="solid"/>
            <a:round/>
            <a:headEnd/>
            <a:tailEnd/>
          </a:ln>
        </p:spPr>
        <p:txBody>
          <a:bodyPr rtlCol="0" anchor="ctr"/>
          <a:lstStyle/>
          <a:p>
            <a:pPr algn="ctr" defTabSz="457200"/>
            <a:endParaRPr lang="en-US">
              <a:solidFill>
                <a:schemeClr val="tx1"/>
              </a:solidFill>
            </a:endParaRPr>
          </a:p>
        </p:txBody>
      </p:sp>
      <p:grpSp>
        <p:nvGrpSpPr>
          <p:cNvPr id="10" name="Group 9">
            <a:extLst>
              <a:ext uri="{FF2B5EF4-FFF2-40B4-BE49-F238E27FC236}">
                <a16:creationId xmlns:a16="http://schemas.microsoft.com/office/drawing/2014/main" id="{B7E4032D-4110-4963-82B8-8A1B1BF4B66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4273199" cy="6858000"/>
            <a:chOff x="1" y="0"/>
            <a:chExt cx="4273199" cy="6858000"/>
          </a:xfrm>
        </p:grpSpPr>
        <p:sp>
          <p:nvSpPr>
            <p:cNvPr id="11" name="Rectangle 10">
              <a:extLst>
                <a:ext uri="{FF2B5EF4-FFF2-40B4-BE49-F238E27FC236}">
                  <a16:creationId xmlns:a16="http://schemas.microsoft.com/office/drawing/2014/main" id="{66796880-E7D7-485E-A6D1-908B811A14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ltGray">
            <a:xfrm>
              <a:off x="1" y="0"/>
              <a:ext cx="4273199" cy="6858000"/>
            </a:xfrm>
            <a:prstGeom prst="rect">
              <a:avLst/>
            </a:prstGeom>
            <a:solidFill>
              <a:srgbClr val="FFFFFF"/>
            </a:solidFill>
            <a:ln w="0">
              <a:noFill/>
              <a:prstDash val="solid"/>
              <a:round/>
              <a:headEnd/>
              <a:tailEnd/>
            </a:ln>
          </p:spPr>
          <p:txBody>
            <a:bodyPr wrap="square" rtlCol="0" anchor="ctr">
              <a:noAutofit/>
            </a:bodyPr>
            <a:lstStyle/>
            <a:p>
              <a:pPr algn="ctr"/>
              <a:endParaRPr lang="en-US" dirty="0"/>
            </a:p>
          </p:txBody>
        </p:sp>
        <p:sp>
          <p:nvSpPr>
            <p:cNvPr id="12" name="Rectangle 11">
              <a:extLst>
                <a:ext uri="{FF2B5EF4-FFF2-40B4-BE49-F238E27FC236}">
                  <a16:creationId xmlns:a16="http://schemas.microsoft.com/office/drawing/2014/main" id="{AC97B103-7494-4650-82C0-FC9F8D2723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ltGray">
            <a:xfrm>
              <a:off x="1" y="0"/>
              <a:ext cx="4273199" cy="6858000"/>
            </a:xfrm>
            <a:prstGeom prst="rect">
              <a:avLst/>
            </a:prstGeom>
            <a:solidFill>
              <a:schemeClr val="accent1">
                <a:lumMod val="50000"/>
                <a:alpha val="25000"/>
              </a:schemeClr>
            </a:solidFill>
            <a:ln w="0">
              <a:noFill/>
              <a:prstDash val="solid"/>
              <a:round/>
              <a:headEnd/>
              <a:tailEnd/>
            </a:ln>
          </p:spPr>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526078D5-8417-3DEB-56F0-34B952C5A544}"/>
              </a:ext>
            </a:extLst>
          </p:cNvPr>
          <p:cNvSpPr>
            <a:spLocks noGrp="1"/>
          </p:cNvSpPr>
          <p:nvPr>
            <p:ph type="title"/>
          </p:nvPr>
        </p:nvSpPr>
        <p:spPr>
          <a:xfrm>
            <a:off x="1251677" y="619125"/>
            <a:ext cx="2652413" cy="5619749"/>
          </a:xfrm>
        </p:spPr>
        <p:txBody>
          <a:bodyPr anchor="ctr">
            <a:normAutofit/>
          </a:bodyPr>
          <a:lstStyle/>
          <a:p>
            <a:r>
              <a:rPr lang="en-GB">
                <a:solidFill>
                  <a:srgbClr val="000000"/>
                </a:solidFill>
              </a:rPr>
              <a:t>Police</a:t>
            </a:r>
          </a:p>
        </p:txBody>
      </p:sp>
      <p:grpSp>
        <p:nvGrpSpPr>
          <p:cNvPr id="14" name="Group 13">
            <a:extLst>
              <a:ext uri="{FF2B5EF4-FFF2-40B4-BE49-F238E27FC236}">
                <a16:creationId xmlns:a16="http://schemas.microsoft.com/office/drawing/2014/main" id="{5D133F51-4E9D-4F0B-A452-875C6A52B62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885825" cy="6858000"/>
            <a:chOff x="0" y="0"/>
            <a:chExt cx="885825" cy="6858000"/>
          </a:xfrm>
        </p:grpSpPr>
        <p:sp>
          <p:nvSpPr>
            <p:cNvPr id="15" name="Freeform 6">
              <a:extLst>
                <a:ext uri="{FF2B5EF4-FFF2-40B4-BE49-F238E27FC236}">
                  <a16:creationId xmlns:a16="http://schemas.microsoft.com/office/drawing/2014/main" id="{BDC8164B-5FC0-4CBD-B7AE-0CB8780FFC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rgbClr val="000000"/>
            </a:solidFill>
            <a:ln w="0">
              <a:noFill/>
              <a:prstDash val="solid"/>
              <a:round/>
              <a:headEnd/>
              <a:tailEnd/>
            </a:ln>
          </p:spPr>
          <p:txBody>
            <a:bodyPr/>
            <a:lstStyle/>
            <a:p>
              <a:endParaRPr lang="en-GB"/>
            </a:p>
          </p:txBody>
        </p:sp>
        <p:sp>
          <p:nvSpPr>
            <p:cNvPr id="16" name="Freeform 6">
              <a:extLst>
                <a:ext uri="{FF2B5EF4-FFF2-40B4-BE49-F238E27FC236}">
                  <a16:creationId xmlns:a16="http://schemas.microsoft.com/office/drawing/2014/main" id="{DF21B6AB-8AF5-4823-92E3-F33B9EAEF6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accent1">
                <a:lumMod val="50000"/>
                <a:alpha val="25000"/>
              </a:schemeClr>
            </a:solidFill>
            <a:ln w="0">
              <a:noFill/>
              <a:prstDash val="solid"/>
              <a:round/>
              <a:headEnd/>
              <a:tailEnd/>
            </a:ln>
          </p:spPr>
          <p:txBody>
            <a:bodyPr/>
            <a:lstStyle/>
            <a:p>
              <a:endParaRPr lang="en-GB"/>
            </a:p>
          </p:txBody>
        </p:sp>
      </p:grpSp>
      <p:sp>
        <p:nvSpPr>
          <p:cNvPr id="3" name="Content Placeholder 2">
            <a:extLst>
              <a:ext uri="{FF2B5EF4-FFF2-40B4-BE49-F238E27FC236}">
                <a16:creationId xmlns:a16="http://schemas.microsoft.com/office/drawing/2014/main" id="{CA320DEA-FC51-0BDC-3E92-5BD28D35B806}"/>
              </a:ext>
            </a:extLst>
          </p:cNvPr>
          <p:cNvSpPr>
            <a:spLocks noGrp="1"/>
          </p:cNvSpPr>
          <p:nvPr>
            <p:ph idx="1"/>
          </p:nvPr>
        </p:nvSpPr>
        <p:spPr>
          <a:xfrm>
            <a:off x="4916250" y="619125"/>
            <a:ext cx="6508987" cy="5619750"/>
          </a:xfrm>
        </p:spPr>
        <p:txBody>
          <a:bodyPr anchor="ctr">
            <a:normAutofit/>
          </a:bodyPr>
          <a:lstStyle/>
          <a:p>
            <a:r>
              <a:rPr lang="en-GB" sz="3600" dirty="0">
                <a:solidFill>
                  <a:schemeClr val="tx1">
                    <a:alpha val="60000"/>
                  </a:schemeClr>
                </a:solidFill>
              </a:rPr>
              <a:t>A person is vulnerable if as a result of their situation or circumstances they are unable to protect themselves from harm</a:t>
            </a:r>
          </a:p>
        </p:txBody>
      </p:sp>
    </p:spTree>
    <p:extLst>
      <p:ext uri="{BB962C8B-B14F-4D97-AF65-F5344CB8AC3E}">
        <p14:creationId xmlns:p14="http://schemas.microsoft.com/office/powerpoint/2010/main" val="428988129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F526DD0-5E46-40B7-AEF1-9B26256CFB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1" y="0"/>
            <a:ext cx="12191996" cy="6858000"/>
          </a:xfrm>
          <a:prstGeom prst="rect">
            <a:avLst/>
          </a:prstGeom>
          <a:ln w="0">
            <a:noFill/>
            <a:prstDash val="solid"/>
            <a:round/>
            <a:headEnd/>
            <a:tailEnd/>
          </a:ln>
        </p:spPr>
        <p:txBody>
          <a:bodyPr rtlCol="0" anchor="ctr"/>
          <a:lstStyle/>
          <a:p>
            <a:pPr algn="ctr" defTabSz="457200"/>
            <a:endParaRPr lang="en-US">
              <a:solidFill>
                <a:schemeClr val="tx1"/>
              </a:solidFill>
            </a:endParaRPr>
          </a:p>
        </p:txBody>
      </p:sp>
      <p:grpSp>
        <p:nvGrpSpPr>
          <p:cNvPr id="10" name="Group 9">
            <a:extLst>
              <a:ext uri="{FF2B5EF4-FFF2-40B4-BE49-F238E27FC236}">
                <a16:creationId xmlns:a16="http://schemas.microsoft.com/office/drawing/2014/main" id="{B7E4032D-4110-4963-82B8-8A1B1BF4B66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4273199" cy="6858000"/>
            <a:chOff x="1" y="0"/>
            <a:chExt cx="4273199" cy="6858000"/>
          </a:xfrm>
        </p:grpSpPr>
        <p:sp>
          <p:nvSpPr>
            <p:cNvPr id="11" name="Rectangle 10">
              <a:extLst>
                <a:ext uri="{FF2B5EF4-FFF2-40B4-BE49-F238E27FC236}">
                  <a16:creationId xmlns:a16="http://schemas.microsoft.com/office/drawing/2014/main" id="{66796880-E7D7-485E-A6D1-908B811A14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ltGray">
            <a:xfrm>
              <a:off x="1" y="0"/>
              <a:ext cx="4273199" cy="6858000"/>
            </a:xfrm>
            <a:prstGeom prst="rect">
              <a:avLst/>
            </a:prstGeom>
            <a:solidFill>
              <a:srgbClr val="FFFFFF"/>
            </a:solidFill>
            <a:ln w="0">
              <a:noFill/>
              <a:prstDash val="solid"/>
              <a:round/>
              <a:headEnd/>
              <a:tailEnd/>
            </a:ln>
          </p:spPr>
          <p:txBody>
            <a:bodyPr wrap="square" rtlCol="0" anchor="ctr">
              <a:noAutofit/>
            </a:bodyPr>
            <a:lstStyle/>
            <a:p>
              <a:pPr algn="ctr"/>
              <a:endParaRPr lang="en-US" dirty="0"/>
            </a:p>
          </p:txBody>
        </p:sp>
        <p:sp>
          <p:nvSpPr>
            <p:cNvPr id="12" name="Rectangle 11">
              <a:extLst>
                <a:ext uri="{FF2B5EF4-FFF2-40B4-BE49-F238E27FC236}">
                  <a16:creationId xmlns:a16="http://schemas.microsoft.com/office/drawing/2014/main" id="{AC97B103-7494-4650-82C0-FC9F8D2723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ltGray">
            <a:xfrm>
              <a:off x="1" y="0"/>
              <a:ext cx="4273199" cy="6858000"/>
            </a:xfrm>
            <a:prstGeom prst="rect">
              <a:avLst/>
            </a:prstGeom>
            <a:solidFill>
              <a:schemeClr val="accent1">
                <a:lumMod val="50000"/>
                <a:alpha val="25000"/>
              </a:schemeClr>
            </a:solidFill>
            <a:ln w="0">
              <a:noFill/>
              <a:prstDash val="solid"/>
              <a:round/>
              <a:headEnd/>
              <a:tailEnd/>
            </a:ln>
          </p:spPr>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479A095B-8C5C-1BEC-327D-7EB1F80DCC67}"/>
              </a:ext>
            </a:extLst>
          </p:cNvPr>
          <p:cNvSpPr>
            <a:spLocks noGrp="1"/>
          </p:cNvSpPr>
          <p:nvPr>
            <p:ph type="title"/>
          </p:nvPr>
        </p:nvSpPr>
        <p:spPr>
          <a:xfrm>
            <a:off x="1251677" y="619125"/>
            <a:ext cx="2652413" cy="5619749"/>
          </a:xfrm>
        </p:spPr>
        <p:txBody>
          <a:bodyPr anchor="ctr">
            <a:normAutofit/>
          </a:bodyPr>
          <a:lstStyle/>
          <a:p>
            <a:r>
              <a:rPr lang="en-GB" altLang="en-US" dirty="0">
                <a:solidFill>
                  <a:srgbClr val="000000"/>
                </a:solidFill>
              </a:rPr>
              <a:t>Social Services – Vulnerable Adult</a:t>
            </a:r>
            <a:br>
              <a:rPr lang="en-GB" altLang="en-US" dirty="0">
                <a:solidFill>
                  <a:srgbClr val="000000"/>
                </a:solidFill>
              </a:rPr>
            </a:br>
            <a:endParaRPr lang="en-GB" dirty="0">
              <a:solidFill>
                <a:srgbClr val="000000"/>
              </a:solidFill>
            </a:endParaRPr>
          </a:p>
        </p:txBody>
      </p:sp>
      <p:grpSp>
        <p:nvGrpSpPr>
          <p:cNvPr id="14" name="Group 13">
            <a:extLst>
              <a:ext uri="{FF2B5EF4-FFF2-40B4-BE49-F238E27FC236}">
                <a16:creationId xmlns:a16="http://schemas.microsoft.com/office/drawing/2014/main" id="{5D133F51-4E9D-4F0B-A452-875C6A52B62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885825" cy="6858000"/>
            <a:chOff x="0" y="0"/>
            <a:chExt cx="885825" cy="6858000"/>
          </a:xfrm>
        </p:grpSpPr>
        <p:sp>
          <p:nvSpPr>
            <p:cNvPr id="15" name="Freeform 6">
              <a:extLst>
                <a:ext uri="{FF2B5EF4-FFF2-40B4-BE49-F238E27FC236}">
                  <a16:creationId xmlns:a16="http://schemas.microsoft.com/office/drawing/2014/main" id="{BDC8164B-5FC0-4CBD-B7AE-0CB8780FFC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rgbClr val="000000"/>
            </a:solidFill>
            <a:ln w="0">
              <a:noFill/>
              <a:prstDash val="solid"/>
              <a:round/>
              <a:headEnd/>
              <a:tailEnd/>
            </a:ln>
          </p:spPr>
          <p:txBody>
            <a:bodyPr/>
            <a:lstStyle/>
            <a:p>
              <a:endParaRPr lang="en-GB"/>
            </a:p>
          </p:txBody>
        </p:sp>
        <p:sp>
          <p:nvSpPr>
            <p:cNvPr id="16" name="Freeform 6">
              <a:extLst>
                <a:ext uri="{FF2B5EF4-FFF2-40B4-BE49-F238E27FC236}">
                  <a16:creationId xmlns:a16="http://schemas.microsoft.com/office/drawing/2014/main" id="{DF21B6AB-8AF5-4823-92E3-F33B9EAEF6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accent1">
                <a:lumMod val="50000"/>
                <a:alpha val="25000"/>
              </a:schemeClr>
            </a:solidFill>
            <a:ln w="0">
              <a:noFill/>
              <a:prstDash val="solid"/>
              <a:round/>
              <a:headEnd/>
              <a:tailEnd/>
            </a:ln>
          </p:spPr>
          <p:txBody>
            <a:bodyPr/>
            <a:lstStyle/>
            <a:p>
              <a:endParaRPr lang="en-GB"/>
            </a:p>
          </p:txBody>
        </p:sp>
      </p:grpSp>
      <p:sp>
        <p:nvSpPr>
          <p:cNvPr id="3" name="Content Placeholder 2">
            <a:extLst>
              <a:ext uri="{FF2B5EF4-FFF2-40B4-BE49-F238E27FC236}">
                <a16:creationId xmlns:a16="http://schemas.microsoft.com/office/drawing/2014/main" id="{BDA3F956-3716-B0AD-DDE0-2A1885FBC6B2}"/>
              </a:ext>
            </a:extLst>
          </p:cNvPr>
          <p:cNvSpPr>
            <a:spLocks noGrp="1"/>
          </p:cNvSpPr>
          <p:nvPr>
            <p:ph idx="1"/>
          </p:nvPr>
        </p:nvSpPr>
        <p:spPr>
          <a:xfrm>
            <a:off x="4916250" y="619125"/>
            <a:ext cx="6508987" cy="5619750"/>
          </a:xfrm>
        </p:spPr>
        <p:txBody>
          <a:bodyPr anchor="ctr">
            <a:normAutofit/>
          </a:bodyPr>
          <a:lstStyle/>
          <a:p>
            <a:pPr marL="0" indent="0">
              <a:buNone/>
            </a:pPr>
            <a:r>
              <a:rPr lang="en-US" altLang="en-US" sz="3200" i="1" dirty="0">
                <a:solidFill>
                  <a:schemeClr val="tx1">
                    <a:alpha val="60000"/>
                  </a:schemeClr>
                </a:solidFill>
              </a:rPr>
              <a:t>A person who is 18 years of age or over and who is or may be in need of</a:t>
            </a:r>
            <a:br>
              <a:rPr lang="en-US" altLang="en-US" sz="3200" i="1" dirty="0">
                <a:solidFill>
                  <a:schemeClr val="tx1">
                    <a:alpha val="60000"/>
                  </a:schemeClr>
                </a:solidFill>
              </a:rPr>
            </a:br>
            <a:r>
              <a:rPr lang="en-US" altLang="en-US" sz="3200" i="1" dirty="0">
                <a:solidFill>
                  <a:schemeClr val="tx1">
                    <a:alpha val="60000"/>
                  </a:schemeClr>
                </a:solidFill>
              </a:rPr>
              <a:t>community care services by reason of mental or other disability, age or illness</a:t>
            </a:r>
            <a:br>
              <a:rPr lang="en-US" altLang="en-US" sz="3200" i="1" dirty="0">
                <a:solidFill>
                  <a:schemeClr val="tx1">
                    <a:alpha val="60000"/>
                  </a:schemeClr>
                </a:solidFill>
              </a:rPr>
            </a:br>
            <a:r>
              <a:rPr lang="en-US" altLang="en-US" sz="3200" i="1" dirty="0">
                <a:solidFill>
                  <a:schemeClr val="tx1">
                    <a:alpha val="60000"/>
                  </a:schemeClr>
                </a:solidFill>
              </a:rPr>
              <a:t>and who is or may be unable to care for him/herself, or unable to protect</a:t>
            </a:r>
            <a:br>
              <a:rPr lang="en-US" altLang="en-US" sz="3200" i="1" dirty="0">
                <a:solidFill>
                  <a:schemeClr val="tx1">
                    <a:alpha val="60000"/>
                  </a:schemeClr>
                </a:solidFill>
              </a:rPr>
            </a:br>
            <a:r>
              <a:rPr lang="en-US" altLang="en-US" sz="3200" i="1" dirty="0">
                <a:solidFill>
                  <a:schemeClr val="tx1">
                    <a:alpha val="60000"/>
                  </a:schemeClr>
                </a:solidFill>
              </a:rPr>
              <a:t>him/herself against significant harm or serious exploitation.</a:t>
            </a:r>
            <a:endParaRPr lang="en-GB" sz="3200" dirty="0">
              <a:solidFill>
                <a:schemeClr val="tx1">
                  <a:alpha val="60000"/>
                </a:schemeClr>
              </a:solidFill>
            </a:endParaRPr>
          </a:p>
        </p:txBody>
      </p:sp>
      <p:pic>
        <p:nvPicPr>
          <p:cNvPr id="13" name="Graphic 12" descr="Brain in head">
            <a:extLst>
              <a:ext uri="{FF2B5EF4-FFF2-40B4-BE49-F238E27FC236}">
                <a16:creationId xmlns:a16="http://schemas.microsoft.com/office/drawing/2014/main" id="{D7468D77-D483-6FFF-5C63-C53C8B79B9F1}"/>
              </a:ext>
            </a:extLst>
          </p:cNvPr>
          <p:cNvPicPr>
            <a:picLocks noChangeAspect="1"/>
          </p:cNvPicPr>
          <p:nvPr/>
        </p:nvPicPr>
        <p:blipFill>
          <a:blip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887772" y="4644098"/>
            <a:ext cx="1142998" cy="1142998"/>
          </a:xfrm>
          <a:prstGeom prst="rect">
            <a:avLst/>
          </a:prstGeom>
        </p:spPr>
      </p:pic>
    </p:spTree>
    <p:extLst>
      <p:ext uri="{BB962C8B-B14F-4D97-AF65-F5344CB8AC3E}">
        <p14:creationId xmlns:p14="http://schemas.microsoft.com/office/powerpoint/2010/main" val="348099634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B7694FDC-A66D-47C8-B5A5-E5FEE8256F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4" y="0"/>
            <a:ext cx="12191996" cy="6858000"/>
          </a:xfrm>
          <a:prstGeom prst="rect">
            <a:avLst/>
          </a:prstGeom>
          <a:solidFill>
            <a:schemeClr val="accent1">
              <a:lumMod val="50000"/>
              <a:alpha val="25000"/>
            </a:schemeClr>
          </a:solidFill>
          <a:ln w="0">
            <a:noFill/>
            <a:prstDash val="solid"/>
            <a:round/>
            <a:headEnd/>
            <a:tailEnd/>
          </a:ln>
        </p:spPr>
        <p:txBody>
          <a:bodyPr rtlCol="0" anchor="ctr"/>
          <a:lstStyle/>
          <a:p>
            <a:pPr algn="ctr" defTabSz="457200"/>
            <a:endParaRPr lang="en-US" dirty="0">
              <a:solidFill>
                <a:schemeClr val="tx1"/>
              </a:solidFill>
            </a:endParaRPr>
          </a:p>
        </p:txBody>
      </p:sp>
      <p:sp>
        <p:nvSpPr>
          <p:cNvPr id="2" name="Title 1"/>
          <p:cNvSpPr>
            <a:spLocks noGrp="1"/>
          </p:cNvSpPr>
          <p:nvPr>
            <p:ph type="title"/>
          </p:nvPr>
        </p:nvSpPr>
        <p:spPr>
          <a:xfrm>
            <a:off x="766243" y="662399"/>
            <a:ext cx="4842933" cy="1494000"/>
          </a:xfrm>
        </p:spPr>
        <p:txBody>
          <a:bodyPr anchor="t">
            <a:normAutofit/>
          </a:bodyPr>
          <a:lstStyle/>
          <a:p>
            <a:r>
              <a:rPr lang="en-GB" dirty="0"/>
              <a:t>NSPCC</a:t>
            </a:r>
          </a:p>
        </p:txBody>
      </p:sp>
      <p:sp>
        <p:nvSpPr>
          <p:cNvPr id="3" name="Content Placeholder 2"/>
          <p:cNvSpPr>
            <a:spLocks noGrp="1"/>
          </p:cNvSpPr>
          <p:nvPr>
            <p:ph idx="1"/>
          </p:nvPr>
        </p:nvSpPr>
        <p:spPr>
          <a:xfrm>
            <a:off x="765566" y="1716258"/>
            <a:ext cx="4849708" cy="4414542"/>
          </a:xfrm>
        </p:spPr>
        <p:txBody>
          <a:bodyPr>
            <a:normAutofit/>
          </a:bodyPr>
          <a:lstStyle/>
          <a:p>
            <a:pPr marL="0" indent="0">
              <a:buNone/>
            </a:pPr>
            <a:r>
              <a:rPr lang="en-GB" sz="2000" dirty="0">
                <a:solidFill>
                  <a:schemeClr val="tx1">
                    <a:alpha val="60000"/>
                  </a:schemeClr>
                </a:solidFill>
              </a:rPr>
              <a:t> </a:t>
            </a:r>
            <a:r>
              <a:rPr lang="en-GB" dirty="0">
                <a:solidFill>
                  <a:schemeClr val="tx1">
                    <a:alpha val="60000"/>
                  </a:schemeClr>
                </a:solidFill>
              </a:rPr>
              <a:t>‘</a:t>
            </a:r>
            <a:r>
              <a:rPr lang="en-GB" i="1" dirty="0">
                <a:solidFill>
                  <a:schemeClr val="tx1">
                    <a:alpha val="60000"/>
                  </a:schemeClr>
                </a:solidFill>
              </a:rPr>
              <a:t>If a child is considered to be suffering, or likely to suffer, significant harm the local authority will make them the subject of a child protection plan (in England) or add them to a child protection register (in Northern Ireland, Scotland and Wales)</a:t>
            </a:r>
            <a:r>
              <a:rPr lang="en-GB" dirty="0">
                <a:solidFill>
                  <a:schemeClr val="tx1">
                    <a:alpha val="60000"/>
                  </a:schemeClr>
                </a:solidFill>
              </a:rPr>
              <a:t>’</a:t>
            </a:r>
          </a:p>
        </p:txBody>
      </p:sp>
      <p:sp>
        <p:nvSpPr>
          <p:cNvPr id="14" name="Freeform 6">
            <a:extLst>
              <a:ext uri="{FF2B5EF4-FFF2-40B4-BE49-F238E27FC236}">
                <a16:creationId xmlns:a16="http://schemas.microsoft.com/office/drawing/2014/main" id="{C3F69AFD-BDEB-4A68-B6CE-073AB5E44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502207" y="613446"/>
            <a:ext cx="5235575" cy="5229225"/>
          </a:xfrm>
          <a:custGeom>
            <a:avLst/>
            <a:gdLst/>
            <a:ahLst/>
            <a:cxnLst/>
            <a:rect l="0" t="0" r="r" b="b"/>
            <a:pathLst>
              <a:path w="3298" h="3294">
                <a:moveTo>
                  <a:pt x="1649" y="0"/>
                </a:moveTo>
                <a:lnTo>
                  <a:pt x="1681" y="3"/>
                </a:lnTo>
                <a:lnTo>
                  <a:pt x="1712" y="11"/>
                </a:lnTo>
                <a:lnTo>
                  <a:pt x="1742" y="23"/>
                </a:lnTo>
                <a:lnTo>
                  <a:pt x="1773" y="38"/>
                </a:lnTo>
                <a:lnTo>
                  <a:pt x="1802" y="55"/>
                </a:lnTo>
                <a:lnTo>
                  <a:pt x="1832" y="73"/>
                </a:lnTo>
                <a:lnTo>
                  <a:pt x="1862" y="89"/>
                </a:lnTo>
                <a:lnTo>
                  <a:pt x="1892" y="105"/>
                </a:lnTo>
                <a:lnTo>
                  <a:pt x="1921" y="117"/>
                </a:lnTo>
                <a:lnTo>
                  <a:pt x="1953" y="125"/>
                </a:lnTo>
                <a:lnTo>
                  <a:pt x="1984" y="129"/>
                </a:lnTo>
                <a:lnTo>
                  <a:pt x="2017" y="129"/>
                </a:lnTo>
                <a:lnTo>
                  <a:pt x="2051" y="127"/>
                </a:lnTo>
                <a:lnTo>
                  <a:pt x="2085" y="123"/>
                </a:lnTo>
                <a:lnTo>
                  <a:pt x="2119" y="118"/>
                </a:lnTo>
                <a:lnTo>
                  <a:pt x="2153" y="114"/>
                </a:lnTo>
                <a:lnTo>
                  <a:pt x="2187" y="111"/>
                </a:lnTo>
                <a:lnTo>
                  <a:pt x="2219" y="112"/>
                </a:lnTo>
                <a:lnTo>
                  <a:pt x="2250" y="116"/>
                </a:lnTo>
                <a:lnTo>
                  <a:pt x="2280" y="125"/>
                </a:lnTo>
                <a:lnTo>
                  <a:pt x="2305" y="138"/>
                </a:lnTo>
                <a:lnTo>
                  <a:pt x="2329" y="155"/>
                </a:lnTo>
                <a:lnTo>
                  <a:pt x="2350" y="175"/>
                </a:lnTo>
                <a:lnTo>
                  <a:pt x="2371" y="198"/>
                </a:lnTo>
                <a:lnTo>
                  <a:pt x="2390" y="222"/>
                </a:lnTo>
                <a:lnTo>
                  <a:pt x="2409" y="247"/>
                </a:lnTo>
                <a:lnTo>
                  <a:pt x="2428" y="272"/>
                </a:lnTo>
                <a:lnTo>
                  <a:pt x="2447" y="296"/>
                </a:lnTo>
                <a:lnTo>
                  <a:pt x="2467" y="319"/>
                </a:lnTo>
                <a:lnTo>
                  <a:pt x="2490" y="339"/>
                </a:lnTo>
                <a:lnTo>
                  <a:pt x="2512" y="357"/>
                </a:lnTo>
                <a:lnTo>
                  <a:pt x="2537" y="371"/>
                </a:lnTo>
                <a:lnTo>
                  <a:pt x="2564" y="383"/>
                </a:lnTo>
                <a:lnTo>
                  <a:pt x="2593" y="393"/>
                </a:lnTo>
                <a:lnTo>
                  <a:pt x="2623" y="402"/>
                </a:lnTo>
                <a:lnTo>
                  <a:pt x="2653" y="410"/>
                </a:lnTo>
                <a:lnTo>
                  <a:pt x="2684" y="418"/>
                </a:lnTo>
                <a:lnTo>
                  <a:pt x="2713" y="427"/>
                </a:lnTo>
                <a:lnTo>
                  <a:pt x="2742" y="437"/>
                </a:lnTo>
                <a:lnTo>
                  <a:pt x="2769" y="449"/>
                </a:lnTo>
                <a:lnTo>
                  <a:pt x="2793" y="464"/>
                </a:lnTo>
                <a:lnTo>
                  <a:pt x="2815" y="482"/>
                </a:lnTo>
                <a:lnTo>
                  <a:pt x="2833" y="504"/>
                </a:lnTo>
                <a:lnTo>
                  <a:pt x="2848" y="528"/>
                </a:lnTo>
                <a:lnTo>
                  <a:pt x="2860" y="555"/>
                </a:lnTo>
                <a:lnTo>
                  <a:pt x="2870" y="584"/>
                </a:lnTo>
                <a:lnTo>
                  <a:pt x="2879" y="613"/>
                </a:lnTo>
                <a:lnTo>
                  <a:pt x="2887" y="644"/>
                </a:lnTo>
                <a:lnTo>
                  <a:pt x="2895" y="674"/>
                </a:lnTo>
                <a:lnTo>
                  <a:pt x="2904" y="704"/>
                </a:lnTo>
                <a:lnTo>
                  <a:pt x="2914" y="733"/>
                </a:lnTo>
                <a:lnTo>
                  <a:pt x="2926" y="760"/>
                </a:lnTo>
                <a:lnTo>
                  <a:pt x="2940" y="785"/>
                </a:lnTo>
                <a:lnTo>
                  <a:pt x="2958" y="807"/>
                </a:lnTo>
                <a:lnTo>
                  <a:pt x="2978" y="830"/>
                </a:lnTo>
                <a:lnTo>
                  <a:pt x="3001" y="850"/>
                </a:lnTo>
                <a:lnTo>
                  <a:pt x="3025" y="869"/>
                </a:lnTo>
                <a:lnTo>
                  <a:pt x="3051" y="888"/>
                </a:lnTo>
                <a:lnTo>
                  <a:pt x="3076" y="907"/>
                </a:lnTo>
                <a:lnTo>
                  <a:pt x="3100" y="926"/>
                </a:lnTo>
                <a:lnTo>
                  <a:pt x="3123" y="947"/>
                </a:lnTo>
                <a:lnTo>
                  <a:pt x="3143" y="968"/>
                </a:lnTo>
                <a:lnTo>
                  <a:pt x="3160" y="992"/>
                </a:lnTo>
                <a:lnTo>
                  <a:pt x="3173" y="1017"/>
                </a:lnTo>
                <a:lnTo>
                  <a:pt x="3182" y="1047"/>
                </a:lnTo>
                <a:lnTo>
                  <a:pt x="3186" y="1078"/>
                </a:lnTo>
                <a:lnTo>
                  <a:pt x="3187" y="1110"/>
                </a:lnTo>
                <a:lnTo>
                  <a:pt x="3184" y="1144"/>
                </a:lnTo>
                <a:lnTo>
                  <a:pt x="3180" y="1178"/>
                </a:lnTo>
                <a:lnTo>
                  <a:pt x="3175" y="1212"/>
                </a:lnTo>
                <a:lnTo>
                  <a:pt x="3171" y="1246"/>
                </a:lnTo>
                <a:lnTo>
                  <a:pt x="3169" y="1280"/>
                </a:lnTo>
                <a:lnTo>
                  <a:pt x="3169" y="1313"/>
                </a:lnTo>
                <a:lnTo>
                  <a:pt x="3173" y="1344"/>
                </a:lnTo>
                <a:lnTo>
                  <a:pt x="3181" y="1375"/>
                </a:lnTo>
                <a:lnTo>
                  <a:pt x="3193" y="1404"/>
                </a:lnTo>
                <a:lnTo>
                  <a:pt x="3209" y="1434"/>
                </a:lnTo>
                <a:lnTo>
                  <a:pt x="3225" y="1464"/>
                </a:lnTo>
                <a:lnTo>
                  <a:pt x="3243" y="1494"/>
                </a:lnTo>
                <a:lnTo>
                  <a:pt x="3260" y="1523"/>
                </a:lnTo>
                <a:lnTo>
                  <a:pt x="3275" y="1554"/>
                </a:lnTo>
                <a:lnTo>
                  <a:pt x="3287" y="1584"/>
                </a:lnTo>
                <a:lnTo>
                  <a:pt x="3295" y="1615"/>
                </a:lnTo>
                <a:lnTo>
                  <a:pt x="3298" y="1647"/>
                </a:lnTo>
                <a:lnTo>
                  <a:pt x="3295" y="1679"/>
                </a:lnTo>
                <a:lnTo>
                  <a:pt x="3287" y="1710"/>
                </a:lnTo>
                <a:lnTo>
                  <a:pt x="3275" y="1740"/>
                </a:lnTo>
                <a:lnTo>
                  <a:pt x="3260" y="1771"/>
                </a:lnTo>
                <a:lnTo>
                  <a:pt x="3243" y="1800"/>
                </a:lnTo>
                <a:lnTo>
                  <a:pt x="3225" y="1830"/>
                </a:lnTo>
                <a:lnTo>
                  <a:pt x="3209" y="1860"/>
                </a:lnTo>
                <a:lnTo>
                  <a:pt x="3193" y="1890"/>
                </a:lnTo>
                <a:lnTo>
                  <a:pt x="3181" y="1919"/>
                </a:lnTo>
                <a:lnTo>
                  <a:pt x="3173" y="1950"/>
                </a:lnTo>
                <a:lnTo>
                  <a:pt x="3169" y="1981"/>
                </a:lnTo>
                <a:lnTo>
                  <a:pt x="3169" y="2014"/>
                </a:lnTo>
                <a:lnTo>
                  <a:pt x="3171" y="2048"/>
                </a:lnTo>
                <a:lnTo>
                  <a:pt x="3175" y="2082"/>
                </a:lnTo>
                <a:lnTo>
                  <a:pt x="3180" y="2116"/>
                </a:lnTo>
                <a:lnTo>
                  <a:pt x="3184" y="2150"/>
                </a:lnTo>
                <a:lnTo>
                  <a:pt x="3187" y="2184"/>
                </a:lnTo>
                <a:lnTo>
                  <a:pt x="3186" y="2216"/>
                </a:lnTo>
                <a:lnTo>
                  <a:pt x="3182" y="2247"/>
                </a:lnTo>
                <a:lnTo>
                  <a:pt x="3173" y="2277"/>
                </a:lnTo>
                <a:lnTo>
                  <a:pt x="3160" y="2302"/>
                </a:lnTo>
                <a:lnTo>
                  <a:pt x="3143" y="2326"/>
                </a:lnTo>
                <a:lnTo>
                  <a:pt x="3123" y="2347"/>
                </a:lnTo>
                <a:lnTo>
                  <a:pt x="3100" y="2368"/>
                </a:lnTo>
                <a:lnTo>
                  <a:pt x="3076" y="2387"/>
                </a:lnTo>
                <a:lnTo>
                  <a:pt x="3051" y="2406"/>
                </a:lnTo>
                <a:lnTo>
                  <a:pt x="3025" y="2425"/>
                </a:lnTo>
                <a:lnTo>
                  <a:pt x="3001" y="2444"/>
                </a:lnTo>
                <a:lnTo>
                  <a:pt x="2978" y="2464"/>
                </a:lnTo>
                <a:lnTo>
                  <a:pt x="2958" y="2487"/>
                </a:lnTo>
                <a:lnTo>
                  <a:pt x="2940" y="2509"/>
                </a:lnTo>
                <a:lnTo>
                  <a:pt x="2926" y="2534"/>
                </a:lnTo>
                <a:lnTo>
                  <a:pt x="2914" y="2561"/>
                </a:lnTo>
                <a:lnTo>
                  <a:pt x="2904" y="2590"/>
                </a:lnTo>
                <a:lnTo>
                  <a:pt x="2895" y="2620"/>
                </a:lnTo>
                <a:lnTo>
                  <a:pt x="2887" y="2650"/>
                </a:lnTo>
                <a:lnTo>
                  <a:pt x="2879" y="2681"/>
                </a:lnTo>
                <a:lnTo>
                  <a:pt x="2870" y="2710"/>
                </a:lnTo>
                <a:lnTo>
                  <a:pt x="2860" y="2739"/>
                </a:lnTo>
                <a:lnTo>
                  <a:pt x="2848" y="2766"/>
                </a:lnTo>
                <a:lnTo>
                  <a:pt x="2833" y="2790"/>
                </a:lnTo>
                <a:lnTo>
                  <a:pt x="2815" y="2812"/>
                </a:lnTo>
                <a:lnTo>
                  <a:pt x="2793" y="2830"/>
                </a:lnTo>
                <a:lnTo>
                  <a:pt x="2769" y="2845"/>
                </a:lnTo>
                <a:lnTo>
                  <a:pt x="2742" y="2857"/>
                </a:lnTo>
                <a:lnTo>
                  <a:pt x="2713" y="2867"/>
                </a:lnTo>
                <a:lnTo>
                  <a:pt x="2684" y="2876"/>
                </a:lnTo>
                <a:lnTo>
                  <a:pt x="2653" y="2884"/>
                </a:lnTo>
                <a:lnTo>
                  <a:pt x="2623" y="2892"/>
                </a:lnTo>
                <a:lnTo>
                  <a:pt x="2593" y="2901"/>
                </a:lnTo>
                <a:lnTo>
                  <a:pt x="2564" y="2911"/>
                </a:lnTo>
                <a:lnTo>
                  <a:pt x="2537" y="2923"/>
                </a:lnTo>
                <a:lnTo>
                  <a:pt x="2512" y="2937"/>
                </a:lnTo>
                <a:lnTo>
                  <a:pt x="2490" y="2955"/>
                </a:lnTo>
                <a:lnTo>
                  <a:pt x="2467" y="2975"/>
                </a:lnTo>
                <a:lnTo>
                  <a:pt x="2447" y="2998"/>
                </a:lnTo>
                <a:lnTo>
                  <a:pt x="2428" y="3022"/>
                </a:lnTo>
                <a:lnTo>
                  <a:pt x="2409" y="3047"/>
                </a:lnTo>
                <a:lnTo>
                  <a:pt x="2390" y="3072"/>
                </a:lnTo>
                <a:lnTo>
                  <a:pt x="2371" y="3096"/>
                </a:lnTo>
                <a:lnTo>
                  <a:pt x="2350" y="3119"/>
                </a:lnTo>
                <a:lnTo>
                  <a:pt x="2329" y="3139"/>
                </a:lnTo>
                <a:lnTo>
                  <a:pt x="2305" y="3156"/>
                </a:lnTo>
                <a:lnTo>
                  <a:pt x="2280" y="3169"/>
                </a:lnTo>
                <a:lnTo>
                  <a:pt x="2250" y="3178"/>
                </a:lnTo>
                <a:lnTo>
                  <a:pt x="2219" y="3182"/>
                </a:lnTo>
                <a:lnTo>
                  <a:pt x="2187" y="3183"/>
                </a:lnTo>
                <a:lnTo>
                  <a:pt x="2153" y="3180"/>
                </a:lnTo>
                <a:lnTo>
                  <a:pt x="2119" y="3176"/>
                </a:lnTo>
                <a:lnTo>
                  <a:pt x="2085" y="3171"/>
                </a:lnTo>
                <a:lnTo>
                  <a:pt x="2051" y="3167"/>
                </a:lnTo>
                <a:lnTo>
                  <a:pt x="2017" y="3165"/>
                </a:lnTo>
                <a:lnTo>
                  <a:pt x="1984" y="3165"/>
                </a:lnTo>
                <a:lnTo>
                  <a:pt x="1953" y="3169"/>
                </a:lnTo>
                <a:lnTo>
                  <a:pt x="1921" y="3177"/>
                </a:lnTo>
                <a:lnTo>
                  <a:pt x="1892" y="3189"/>
                </a:lnTo>
                <a:lnTo>
                  <a:pt x="1862" y="3205"/>
                </a:lnTo>
                <a:lnTo>
                  <a:pt x="1832" y="3221"/>
                </a:lnTo>
                <a:lnTo>
                  <a:pt x="1802" y="3239"/>
                </a:lnTo>
                <a:lnTo>
                  <a:pt x="1773" y="3256"/>
                </a:lnTo>
                <a:lnTo>
                  <a:pt x="1742" y="3271"/>
                </a:lnTo>
                <a:lnTo>
                  <a:pt x="1712" y="3283"/>
                </a:lnTo>
                <a:lnTo>
                  <a:pt x="1681" y="3291"/>
                </a:lnTo>
                <a:lnTo>
                  <a:pt x="1649" y="3294"/>
                </a:lnTo>
                <a:lnTo>
                  <a:pt x="1617" y="3291"/>
                </a:lnTo>
                <a:lnTo>
                  <a:pt x="1586" y="3283"/>
                </a:lnTo>
                <a:lnTo>
                  <a:pt x="1556" y="3271"/>
                </a:lnTo>
                <a:lnTo>
                  <a:pt x="1525" y="3256"/>
                </a:lnTo>
                <a:lnTo>
                  <a:pt x="1496" y="3239"/>
                </a:lnTo>
                <a:lnTo>
                  <a:pt x="1466" y="3221"/>
                </a:lnTo>
                <a:lnTo>
                  <a:pt x="1436" y="3205"/>
                </a:lnTo>
                <a:lnTo>
                  <a:pt x="1406" y="3189"/>
                </a:lnTo>
                <a:lnTo>
                  <a:pt x="1376" y="3177"/>
                </a:lnTo>
                <a:lnTo>
                  <a:pt x="1345" y="3169"/>
                </a:lnTo>
                <a:lnTo>
                  <a:pt x="1314" y="3165"/>
                </a:lnTo>
                <a:lnTo>
                  <a:pt x="1281" y="3165"/>
                </a:lnTo>
                <a:lnTo>
                  <a:pt x="1247" y="3167"/>
                </a:lnTo>
                <a:lnTo>
                  <a:pt x="1213" y="3171"/>
                </a:lnTo>
                <a:lnTo>
                  <a:pt x="1179" y="3176"/>
                </a:lnTo>
                <a:lnTo>
                  <a:pt x="1145" y="3180"/>
                </a:lnTo>
                <a:lnTo>
                  <a:pt x="1111" y="3183"/>
                </a:lnTo>
                <a:lnTo>
                  <a:pt x="1079" y="3182"/>
                </a:lnTo>
                <a:lnTo>
                  <a:pt x="1048" y="3178"/>
                </a:lnTo>
                <a:lnTo>
                  <a:pt x="1018" y="3169"/>
                </a:lnTo>
                <a:lnTo>
                  <a:pt x="993" y="3156"/>
                </a:lnTo>
                <a:lnTo>
                  <a:pt x="969" y="3139"/>
                </a:lnTo>
                <a:lnTo>
                  <a:pt x="948" y="3119"/>
                </a:lnTo>
                <a:lnTo>
                  <a:pt x="927" y="3096"/>
                </a:lnTo>
                <a:lnTo>
                  <a:pt x="908" y="3072"/>
                </a:lnTo>
                <a:lnTo>
                  <a:pt x="889" y="3047"/>
                </a:lnTo>
                <a:lnTo>
                  <a:pt x="870" y="3022"/>
                </a:lnTo>
                <a:lnTo>
                  <a:pt x="851" y="2998"/>
                </a:lnTo>
                <a:lnTo>
                  <a:pt x="831" y="2975"/>
                </a:lnTo>
                <a:lnTo>
                  <a:pt x="808" y="2955"/>
                </a:lnTo>
                <a:lnTo>
                  <a:pt x="786" y="2937"/>
                </a:lnTo>
                <a:lnTo>
                  <a:pt x="761" y="2923"/>
                </a:lnTo>
                <a:lnTo>
                  <a:pt x="734" y="2911"/>
                </a:lnTo>
                <a:lnTo>
                  <a:pt x="705" y="2901"/>
                </a:lnTo>
                <a:lnTo>
                  <a:pt x="675" y="2892"/>
                </a:lnTo>
                <a:lnTo>
                  <a:pt x="645" y="2884"/>
                </a:lnTo>
                <a:lnTo>
                  <a:pt x="614" y="2876"/>
                </a:lnTo>
                <a:lnTo>
                  <a:pt x="585" y="2867"/>
                </a:lnTo>
                <a:lnTo>
                  <a:pt x="556" y="2857"/>
                </a:lnTo>
                <a:lnTo>
                  <a:pt x="529" y="2845"/>
                </a:lnTo>
                <a:lnTo>
                  <a:pt x="505" y="2830"/>
                </a:lnTo>
                <a:lnTo>
                  <a:pt x="483" y="2812"/>
                </a:lnTo>
                <a:lnTo>
                  <a:pt x="465" y="2790"/>
                </a:lnTo>
                <a:lnTo>
                  <a:pt x="450" y="2766"/>
                </a:lnTo>
                <a:lnTo>
                  <a:pt x="438" y="2739"/>
                </a:lnTo>
                <a:lnTo>
                  <a:pt x="428" y="2710"/>
                </a:lnTo>
                <a:lnTo>
                  <a:pt x="419" y="2681"/>
                </a:lnTo>
                <a:lnTo>
                  <a:pt x="411" y="2650"/>
                </a:lnTo>
                <a:lnTo>
                  <a:pt x="403" y="2620"/>
                </a:lnTo>
                <a:lnTo>
                  <a:pt x="394" y="2590"/>
                </a:lnTo>
                <a:lnTo>
                  <a:pt x="384" y="2561"/>
                </a:lnTo>
                <a:lnTo>
                  <a:pt x="372" y="2534"/>
                </a:lnTo>
                <a:lnTo>
                  <a:pt x="358" y="2509"/>
                </a:lnTo>
                <a:lnTo>
                  <a:pt x="340" y="2487"/>
                </a:lnTo>
                <a:lnTo>
                  <a:pt x="320" y="2464"/>
                </a:lnTo>
                <a:lnTo>
                  <a:pt x="297" y="2444"/>
                </a:lnTo>
                <a:lnTo>
                  <a:pt x="272" y="2425"/>
                </a:lnTo>
                <a:lnTo>
                  <a:pt x="247" y="2406"/>
                </a:lnTo>
                <a:lnTo>
                  <a:pt x="222" y="2387"/>
                </a:lnTo>
                <a:lnTo>
                  <a:pt x="198" y="2368"/>
                </a:lnTo>
                <a:lnTo>
                  <a:pt x="175" y="2347"/>
                </a:lnTo>
                <a:lnTo>
                  <a:pt x="155" y="2326"/>
                </a:lnTo>
                <a:lnTo>
                  <a:pt x="138" y="2302"/>
                </a:lnTo>
                <a:lnTo>
                  <a:pt x="125" y="2277"/>
                </a:lnTo>
                <a:lnTo>
                  <a:pt x="116" y="2247"/>
                </a:lnTo>
                <a:lnTo>
                  <a:pt x="112" y="2216"/>
                </a:lnTo>
                <a:lnTo>
                  <a:pt x="111" y="2184"/>
                </a:lnTo>
                <a:lnTo>
                  <a:pt x="114" y="2150"/>
                </a:lnTo>
                <a:lnTo>
                  <a:pt x="118" y="2116"/>
                </a:lnTo>
                <a:lnTo>
                  <a:pt x="123" y="2082"/>
                </a:lnTo>
                <a:lnTo>
                  <a:pt x="127" y="2048"/>
                </a:lnTo>
                <a:lnTo>
                  <a:pt x="129" y="2014"/>
                </a:lnTo>
                <a:lnTo>
                  <a:pt x="129" y="1981"/>
                </a:lnTo>
                <a:lnTo>
                  <a:pt x="125" y="1950"/>
                </a:lnTo>
                <a:lnTo>
                  <a:pt x="117" y="1919"/>
                </a:lnTo>
                <a:lnTo>
                  <a:pt x="105" y="1890"/>
                </a:lnTo>
                <a:lnTo>
                  <a:pt x="90" y="1860"/>
                </a:lnTo>
                <a:lnTo>
                  <a:pt x="73" y="1830"/>
                </a:lnTo>
                <a:lnTo>
                  <a:pt x="55" y="1800"/>
                </a:lnTo>
                <a:lnTo>
                  <a:pt x="38" y="1771"/>
                </a:lnTo>
                <a:lnTo>
                  <a:pt x="23" y="1740"/>
                </a:lnTo>
                <a:lnTo>
                  <a:pt x="11" y="1710"/>
                </a:lnTo>
                <a:lnTo>
                  <a:pt x="3" y="1679"/>
                </a:lnTo>
                <a:lnTo>
                  <a:pt x="0" y="1647"/>
                </a:lnTo>
                <a:lnTo>
                  <a:pt x="3" y="1615"/>
                </a:lnTo>
                <a:lnTo>
                  <a:pt x="11" y="1584"/>
                </a:lnTo>
                <a:lnTo>
                  <a:pt x="23" y="1554"/>
                </a:lnTo>
                <a:lnTo>
                  <a:pt x="38" y="1523"/>
                </a:lnTo>
                <a:lnTo>
                  <a:pt x="55" y="1494"/>
                </a:lnTo>
                <a:lnTo>
                  <a:pt x="73" y="1464"/>
                </a:lnTo>
                <a:lnTo>
                  <a:pt x="90" y="1434"/>
                </a:lnTo>
                <a:lnTo>
                  <a:pt x="105" y="1404"/>
                </a:lnTo>
                <a:lnTo>
                  <a:pt x="117" y="1375"/>
                </a:lnTo>
                <a:lnTo>
                  <a:pt x="125" y="1344"/>
                </a:lnTo>
                <a:lnTo>
                  <a:pt x="129" y="1313"/>
                </a:lnTo>
                <a:lnTo>
                  <a:pt x="129" y="1280"/>
                </a:lnTo>
                <a:lnTo>
                  <a:pt x="127" y="1246"/>
                </a:lnTo>
                <a:lnTo>
                  <a:pt x="123" y="1212"/>
                </a:lnTo>
                <a:lnTo>
                  <a:pt x="118" y="1178"/>
                </a:lnTo>
                <a:lnTo>
                  <a:pt x="114" y="1144"/>
                </a:lnTo>
                <a:lnTo>
                  <a:pt x="111" y="1110"/>
                </a:lnTo>
                <a:lnTo>
                  <a:pt x="112" y="1078"/>
                </a:lnTo>
                <a:lnTo>
                  <a:pt x="116" y="1047"/>
                </a:lnTo>
                <a:lnTo>
                  <a:pt x="125" y="1017"/>
                </a:lnTo>
                <a:lnTo>
                  <a:pt x="138" y="992"/>
                </a:lnTo>
                <a:lnTo>
                  <a:pt x="155" y="968"/>
                </a:lnTo>
                <a:lnTo>
                  <a:pt x="175" y="947"/>
                </a:lnTo>
                <a:lnTo>
                  <a:pt x="198" y="926"/>
                </a:lnTo>
                <a:lnTo>
                  <a:pt x="222" y="907"/>
                </a:lnTo>
                <a:lnTo>
                  <a:pt x="247" y="888"/>
                </a:lnTo>
                <a:lnTo>
                  <a:pt x="272" y="869"/>
                </a:lnTo>
                <a:lnTo>
                  <a:pt x="297" y="850"/>
                </a:lnTo>
                <a:lnTo>
                  <a:pt x="320" y="830"/>
                </a:lnTo>
                <a:lnTo>
                  <a:pt x="340" y="807"/>
                </a:lnTo>
                <a:lnTo>
                  <a:pt x="358" y="785"/>
                </a:lnTo>
                <a:lnTo>
                  <a:pt x="372" y="760"/>
                </a:lnTo>
                <a:lnTo>
                  <a:pt x="384" y="733"/>
                </a:lnTo>
                <a:lnTo>
                  <a:pt x="394" y="704"/>
                </a:lnTo>
                <a:lnTo>
                  <a:pt x="403" y="674"/>
                </a:lnTo>
                <a:lnTo>
                  <a:pt x="411" y="644"/>
                </a:lnTo>
                <a:lnTo>
                  <a:pt x="419" y="613"/>
                </a:lnTo>
                <a:lnTo>
                  <a:pt x="428" y="584"/>
                </a:lnTo>
                <a:lnTo>
                  <a:pt x="438" y="555"/>
                </a:lnTo>
                <a:lnTo>
                  <a:pt x="450" y="528"/>
                </a:lnTo>
                <a:lnTo>
                  <a:pt x="465" y="504"/>
                </a:lnTo>
                <a:lnTo>
                  <a:pt x="483" y="482"/>
                </a:lnTo>
                <a:lnTo>
                  <a:pt x="505" y="464"/>
                </a:lnTo>
                <a:lnTo>
                  <a:pt x="529" y="449"/>
                </a:lnTo>
                <a:lnTo>
                  <a:pt x="556" y="437"/>
                </a:lnTo>
                <a:lnTo>
                  <a:pt x="585" y="427"/>
                </a:lnTo>
                <a:lnTo>
                  <a:pt x="614" y="418"/>
                </a:lnTo>
                <a:lnTo>
                  <a:pt x="645" y="410"/>
                </a:lnTo>
                <a:lnTo>
                  <a:pt x="675" y="402"/>
                </a:lnTo>
                <a:lnTo>
                  <a:pt x="705" y="393"/>
                </a:lnTo>
                <a:lnTo>
                  <a:pt x="734" y="383"/>
                </a:lnTo>
                <a:lnTo>
                  <a:pt x="761" y="371"/>
                </a:lnTo>
                <a:lnTo>
                  <a:pt x="786" y="357"/>
                </a:lnTo>
                <a:lnTo>
                  <a:pt x="808" y="339"/>
                </a:lnTo>
                <a:lnTo>
                  <a:pt x="831" y="319"/>
                </a:lnTo>
                <a:lnTo>
                  <a:pt x="851" y="296"/>
                </a:lnTo>
                <a:lnTo>
                  <a:pt x="870" y="272"/>
                </a:lnTo>
                <a:lnTo>
                  <a:pt x="889" y="247"/>
                </a:lnTo>
                <a:lnTo>
                  <a:pt x="908" y="222"/>
                </a:lnTo>
                <a:lnTo>
                  <a:pt x="927" y="198"/>
                </a:lnTo>
                <a:lnTo>
                  <a:pt x="948" y="175"/>
                </a:lnTo>
                <a:lnTo>
                  <a:pt x="969" y="155"/>
                </a:lnTo>
                <a:lnTo>
                  <a:pt x="993" y="138"/>
                </a:lnTo>
                <a:lnTo>
                  <a:pt x="1018" y="125"/>
                </a:lnTo>
                <a:lnTo>
                  <a:pt x="1048" y="116"/>
                </a:lnTo>
                <a:lnTo>
                  <a:pt x="1079" y="112"/>
                </a:lnTo>
                <a:lnTo>
                  <a:pt x="1111" y="111"/>
                </a:lnTo>
                <a:lnTo>
                  <a:pt x="1145" y="114"/>
                </a:lnTo>
                <a:lnTo>
                  <a:pt x="1179" y="118"/>
                </a:lnTo>
                <a:lnTo>
                  <a:pt x="1213" y="123"/>
                </a:lnTo>
                <a:lnTo>
                  <a:pt x="1247" y="127"/>
                </a:lnTo>
                <a:lnTo>
                  <a:pt x="1281" y="129"/>
                </a:lnTo>
                <a:lnTo>
                  <a:pt x="1314" y="129"/>
                </a:lnTo>
                <a:lnTo>
                  <a:pt x="1345" y="125"/>
                </a:lnTo>
                <a:lnTo>
                  <a:pt x="1376" y="117"/>
                </a:lnTo>
                <a:lnTo>
                  <a:pt x="1406" y="105"/>
                </a:lnTo>
                <a:lnTo>
                  <a:pt x="1436" y="89"/>
                </a:lnTo>
                <a:lnTo>
                  <a:pt x="1466" y="73"/>
                </a:lnTo>
                <a:lnTo>
                  <a:pt x="1496" y="55"/>
                </a:lnTo>
                <a:lnTo>
                  <a:pt x="1525" y="38"/>
                </a:lnTo>
                <a:lnTo>
                  <a:pt x="1556" y="23"/>
                </a:lnTo>
                <a:lnTo>
                  <a:pt x="1586" y="11"/>
                </a:lnTo>
                <a:lnTo>
                  <a:pt x="1617" y="3"/>
                </a:lnTo>
                <a:lnTo>
                  <a:pt x="1649" y="0"/>
                </a:lnTo>
                <a:close/>
              </a:path>
            </a:pathLst>
          </a:custGeom>
          <a:solidFill>
            <a:srgbClr val="FFFFFF"/>
          </a:solidFill>
          <a:ln w="0">
            <a:noFill/>
            <a:prstDash val="solid"/>
            <a:round/>
            <a:headEnd/>
            <a:tailEnd/>
          </a:ln>
        </p:spPr>
        <p:txBody>
          <a:bodyPr/>
          <a:lstStyle/>
          <a:p>
            <a:endParaRPr lang="en-GB"/>
          </a:p>
        </p:txBody>
      </p:sp>
      <p:pic>
        <p:nvPicPr>
          <p:cNvPr id="7" name="Graphic 6" descr="Children">
            <a:extLst>
              <a:ext uri="{FF2B5EF4-FFF2-40B4-BE49-F238E27FC236}">
                <a16:creationId xmlns:a16="http://schemas.microsoft.com/office/drawing/2014/main" id="{C6D42626-1222-4FB1-AC9C-2DD36D38FF56}"/>
              </a:ext>
            </a:extLst>
          </p:cNvPr>
          <p:cNvPicPr>
            <a:picLocks noChangeAspect="1"/>
          </p:cNvPicPr>
          <p:nvPr/>
        </p:nvPicPr>
        <p:blipFill>
          <a:blip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499994" y="1608058"/>
            <a:ext cx="3240000" cy="3240000"/>
          </a:xfrm>
          <a:prstGeom prst="rect">
            <a:avLst/>
          </a:prstGeom>
        </p:spPr>
      </p:pic>
    </p:spTree>
    <p:extLst>
      <p:ext uri="{BB962C8B-B14F-4D97-AF65-F5344CB8AC3E}">
        <p14:creationId xmlns:p14="http://schemas.microsoft.com/office/powerpoint/2010/main" val="371032795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1E70262-2730-4C6D-E36A-13F23954B24D}"/>
              </a:ext>
            </a:extLst>
          </p:cNvPr>
          <p:cNvSpPr>
            <a:spLocks noGrp="1"/>
          </p:cNvSpPr>
          <p:nvPr>
            <p:ph type="title"/>
          </p:nvPr>
        </p:nvSpPr>
        <p:spPr>
          <a:xfrm>
            <a:off x="686834" y="1153572"/>
            <a:ext cx="3200400" cy="4461163"/>
          </a:xfrm>
        </p:spPr>
        <p:txBody>
          <a:bodyPr>
            <a:normAutofit/>
          </a:bodyPr>
          <a:lstStyle/>
          <a:p>
            <a:r>
              <a:rPr lang="en-GB">
                <a:solidFill>
                  <a:srgbClr val="FFFFFF"/>
                </a:solidFill>
                <a:cs typeface="Calibri Light"/>
              </a:rPr>
              <a:t>Children</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6E835F89-FFA7-E4AC-053B-58F2E242BD5F}"/>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a:ea typeface="+mn-lt"/>
                <a:cs typeface="+mn-lt"/>
              </a:rPr>
              <a:t>Child Protection Plan or Register - After a child protection conference, S/workers, Education, Police make plans to protect children. These plans maybe short or long term aims to reduce the likelihood of harm to a child and to protect a child's welfare</a:t>
            </a:r>
            <a:endParaRPr lang="en-GB">
              <a:cs typeface="Calibri"/>
            </a:endParaRPr>
          </a:p>
          <a:p>
            <a:pPr marL="0" indent="0">
              <a:buNone/>
            </a:pPr>
            <a:endParaRPr lang="en-GB" dirty="0">
              <a:cs typeface="Calibri"/>
            </a:endParaRPr>
          </a:p>
        </p:txBody>
      </p:sp>
    </p:spTree>
    <p:extLst>
      <p:ext uri="{BB962C8B-B14F-4D97-AF65-F5344CB8AC3E}">
        <p14:creationId xmlns:p14="http://schemas.microsoft.com/office/powerpoint/2010/main" val="245447438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7654728C-67BF-4E79-A6C5-739E38E4EE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7C6299D-E7B2-43DD-B650-1C95A8323E90}"/>
              </a:ext>
            </a:extLst>
          </p:cNvPr>
          <p:cNvSpPr>
            <a:spLocks noGrp="1"/>
          </p:cNvSpPr>
          <p:nvPr>
            <p:ph type="title"/>
          </p:nvPr>
        </p:nvSpPr>
        <p:spPr>
          <a:xfrm>
            <a:off x="1252800" y="662399"/>
            <a:ext cx="10153650" cy="1494000"/>
          </a:xfrm>
        </p:spPr>
        <p:txBody>
          <a:bodyPr anchor="t">
            <a:normAutofit/>
          </a:bodyPr>
          <a:lstStyle/>
          <a:p>
            <a:r>
              <a:rPr lang="en-GB" dirty="0"/>
              <a:t>National Health Service</a:t>
            </a:r>
          </a:p>
        </p:txBody>
      </p:sp>
      <p:grpSp>
        <p:nvGrpSpPr>
          <p:cNvPr id="14" name="Group 13">
            <a:extLst>
              <a:ext uri="{FF2B5EF4-FFF2-40B4-BE49-F238E27FC236}">
                <a16:creationId xmlns:a16="http://schemas.microsoft.com/office/drawing/2014/main" id="{543A8382-3FFB-447A-951B-056231F5FA0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885825" cy="6858000"/>
            <a:chOff x="0" y="0"/>
            <a:chExt cx="885825" cy="6858000"/>
          </a:xfrm>
        </p:grpSpPr>
        <p:sp>
          <p:nvSpPr>
            <p:cNvPr id="15" name="Freeform 6">
              <a:extLst>
                <a:ext uri="{FF2B5EF4-FFF2-40B4-BE49-F238E27FC236}">
                  <a16:creationId xmlns:a16="http://schemas.microsoft.com/office/drawing/2014/main" id="{ED83B12F-44E0-4E16-ACE9-2AA90C14BC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rgbClr val="FFFFFF"/>
            </a:solidFill>
            <a:ln w="0">
              <a:noFill/>
              <a:prstDash val="solid"/>
              <a:round/>
              <a:headEnd/>
              <a:tailEnd/>
            </a:ln>
          </p:spPr>
          <p:txBody>
            <a:bodyPr/>
            <a:lstStyle/>
            <a:p>
              <a:endParaRPr lang="en-GB"/>
            </a:p>
          </p:txBody>
        </p:sp>
        <p:sp>
          <p:nvSpPr>
            <p:cNvPr id="16" name="Freeform 6">
              <a:extLst>
                <a:ext uri="{FF2B5EF4-FFF2-40B4-BE49-F238E27FC236}">
                  <a16:creationId xmlns:a16="http://schemas.microsoft.com/office/drawing/2014/main" id="{84D91C69-B7D0-4F8C-929D-3FEF1A3997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accent1">
                <a:lumMod val="50000"/>
                <a:alpha val="25000"/>
              </a:schemeClr>
            </a:solidFill>
            <a:ln w="0">
              <a:noFill/>
              <a:prstDash val="solid"/>
              <a:round/>
              <a:headEnd/>
              <a:tailEnd/>
            </a:ln>
          </p:spPr>
          <p:txBody>
            <a:bodyPr/>
            <a:lstStyle/>
            <a:p>
              <a:endParaRPr lang="en-GB"/>
            </a:p>
          </p:txBody>
        </p:sp>
      </p:grpSp>
      <p:pic>
        <p:nvPicPr>
          <p:cNvPr id="7" name="Graphic 6" descr="Medical">
            <a:extLst>
              <a:ext uri="{FF2B5EF4-FFF2-40B4-BE49-F238E27FC236}">
                <a16:creationId xmlns:a16="http://schemas.microsoft.com/office/drawing/2014/main" id="{39E36A1C-2FE5-419B-A04B-B993E8CD58A3}"/>
              </a:ext>
            </a:extLst>
          </p:cNvPr>
          <p:cNvPicPr>
            <a:picLocks noChangeAspect="1"/>
          </p:cNvPicPr>
          <p:nvPr/>
        </p:nvPicPr>
        <p:blipFill>
          <a:blip r:embed="rId2" cstate="print">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302639" y="2469502"/>
            <a:ext cx="3661298" cy="3661298"/>
          </a:xfrm>
          <a:prstGeom prst="rect">
            <a:avLst/>
          </a:prstGeom>
        </p:spPr>
      </p:pic>
      <p:sp>
        <p:nvSpPr>
          <p:cNvPr id="3" name="Content Placeholder 2">
            <a:extLst>
              <a:ext uri="{FF2B5EF4-FFF2-40B4-BE49-F238E27FC236}">
                <a16:creationId xmlns:a16="http://schemas.microsoft.com/office/drawing/2014/main" id="{3ACDCA10-58B5-422B-BFC7-DA2B14D46710}"/>
              </a:ext>
            </a:extLst>
          </p:cNvPr>
          <p:cNvSpPr>
            <a:spLocks noGrp="1"/>
          </p:cNvSpPr>
          <p:nvPr>
            <p:ph idx="1"/>
          </p:nvPr>
        </p:nvSpPr>
        <p:spPr>
          <a:xfrm>
            <a:off x="5390985" y="1702191"/>
            <a:ext cx="6034254" cy="4428609"/>
          </a:xfrm>
        </p:spPr>
        <p:txBody>
          <a:bodyPr>
            <a:normAutofit/>
          </a:bodyPr>
          <a:lstStyle/>
          <a:p>
            <a:pPr marL="0" indent="0">
              <a:buNone/>
            </a:pPr>
            <a:r>
              <a:rPr lang="en-GB" sz="4000" i="1" dirty="0">
                <a:solidFill>
                  <a:schemeClr val="tx1">
                    <a:alpha val="60000"/>
                  </a:schemeClr>
                </a:solidFill>
              </a:rPr>
              <a:t>vulnerable adult is a patient who is or may be for any reason unable to take care of him or herself, or unable to protect him or herself against significant harm or exploitation.</a:t>
            </a:r>
            <a:endParaRPr lang="en-GB" sz="4000" dirty="0">
              <a:solidFill>
                <a:schemeClr val="tx1">
                  <a:alpha val="60000"/>
                </a:schemeClr>
              </a:solidFill>
            </a:endParaRPr>
          </a:p>
          <a:p>
            <a:endParaRPr lang="en-GB" sz="2000" dirty="0">
              <a:solidFill>
                <a:schemeClr val="tx1">
                  <a:alpha val="60000"/>
                </a:schemeClr>
              </a:solidFill>
            </a:endParaRPr>
          </a:p>
        </p:txBody>
      </p:sp>
    </p:spTree>
    <p:extLst>
      <p:ext uri="{BB962C8B-B14F-4D97-AF65-F5344CB8AC3E}">
        <p14:creationId xmlns:p14="http://schemas.microsoft.com/office/powerpoint/2010/main" val="8610461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29917F3-0560-4C6F-B265-458B218C4B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271588" y="662400"/>
            <a:ext cx="10055721" cy="1325563"/>
          </a:xfrm>
        </p:spPr>
        <p:txBody>
          <a:bodyPr anchor="t">
            <a:normAutofit/>
          </a:bodyPr>
          <a:lstStyle/>
          <a:p>
            <a:r>
              <a:rPr lang="en-GB"/>
              <a:t>Others</a:t>
            </a:r>
          </a:p>
        </p:txBody>
      </p:sp>
      <p:grpSp>
        <p:nvGrpSpPr>
          <p:cNvPr id="10" name="Group 9">
            <a:extLst>
              <a:ext uri="{FF2B5EF4-FFF2-40B4-BE49-F238E27FC236}">
                <a16:creationId xmlns:a16="http://schemas.microsoft.com/office/drawing/2014/main" id="{AA39BAE7-7EB8-4E22-BCBB-F00F514DB7E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885825" cy="6858000"/>
            <a:chOff x="0" y="0"/>
            <a:chExt cx="885825" cy="6858000"/>
          </a:xfrm>
        </p:grpSpPr>
        <p:sp>
          <p:nvSpPr>
            <p:cNvPr id="11" name="Freeform 6">
              <a:extLst>
                <a:ext uri="{FF2B5EF4-FFF2-40B4-BE49-F238E27FC236}">
                  <a16:creationId xmlns:a16="http://schemas.microsoft.com/office/drawing/2014/main" id="{CE476A00-9FF6-4B98-9E5C-7A22D8F59C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rgbClr val="FFFFFF"/>
            </a:solidFill>
            <a:ln w="0">
              <a:noFill/>
              <a:prstDash val="solid"/>
              <a:round/>
              <a:headEnd/>
              <a:tailEnd/>
            </a:ln>
          </p:spPr>
          <p:txBody>
            <a:bodyPr/>
            <a:lstStyle/>
            <a:p>
              <a:endParaRPr lang="en-GB"/>
            </a:p>
          </p:txBody>
        </p:sp>
        <p:sp>
          <p:nvSpPr>
            <p:cNvPr id="12" name="Freeform 6">
              <a:extLst>
                <a:ext uri="{FF2B5EF4-FFF2-40B4-BE49-F238E27FC236}">
                  <a16:creationId xmlns:a16="http://schemas.microsoft.com/office/drawing/2014/main" id="{8F0632CB-5E59-4727-9C88-4537512D56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accent1">
                <a:lumMod val="50000"/>
                <a:alpha val="25000"/>
              </a:schemeClr>
            </a:solidFill>
            <a:ln w="0">
              <a:noFill/>
              <a:prstDash val="solid"/>
              <a:round/>
              <a:headEnd/>
              <a:tailEnd/>
            </a:ln>
          </p:spPr>
          <p:txBody>
            <a:bodyPr/>
            <a:lstStyle/>
            <a:p>
              <a:endParaRPr lang="en-GB"/>
            </a:p>
          </p:txBody>
        </p:sp>
      </p:grpSp>
      <p:sp>
        <p:nvSpPr>
          <p:cNvPr id="3" name="Content Placeholder 2"/>
          <p:cNvSpPr>
            <a:spLocks noGrp="1"/>
          </p:cNvSpPr>
          <p:nvPr>
            <p:ph idx="1"/>
          </p:nvPr>
        </p:nvSpPr>
        <p:spPr>
          <a:xfrm>
            <a:off x="1251678" y="1631853"/>
            <a:ext cx="10089112" cy="4563748"/>
          </a:xfrm>
        </p:spPr>
        <p:txBody>
          <a:bodyPr vert="horz" lIns="91440" tIns="45720" rIns="91440" bIns="45720" rtlCol="0" anchor="t">
            <a:normAutofit/>
          </a:bodyPr>
          <a:lstStyle/>
          <a:p>
            <a:pPr marL="0" indent="0">
              <a:buNone/>
            </a:pPr>
            <a:r>
              <a:rPr lang="en-GB" sz="3600" dirty="0">
                <a:solidFill>
                  <a:schemeClr val="tx1">
                    <a:alpha val="60000"/>
                  </a:schemeClr>
                </a:solidFill>
              </a:rPr>
              <a:t>S</a:t>
            </a:r>
            <a:r>
              <a:rPr lang="en-GB" sz="3600" dirty="0">
                <a:solidFill>
                  <a:schemeClr val="tx1">
                    <a:lumMod val="95000"/>
                    <a:lumOff val="5000"/>
                  </a:schemeClr>
                </a:solidFill>
              </a:rPr>
              <a:t>olicitors – ‘</a:t>
            </a:r>
            <a:r>
              <a:rPr lang="en-GB" sz="3600" i="1" dirty="0">
                <a:solidFill>
                  <a:schemeClr val="tx1">
                    <a:lumMod val="95000"/>
                    <a:lumOff val="5000"/>
                  </a:schemeClr>
                </a:solidFill>
              </a:rPr>
              <a:t>a vulnerable person is either a minor or someone who, for physical or mental reasons, is unable to look after themselves or their finances.’</a:t>
            </a:r>
            <a:endParaRPr lang="en-GB" sz="3600" i="1" dirty="0">
              <a:solidFill>
                <a:schemeClr val="tx1">
                  <a:lumMod val="95000"/>
                  <a:lumOff val="5000"/>
                </a:schemeClr>
              </a:solidFill>
              <a:ea typeface="Calibri"/>
              <a:cs typeface="Calibri"/>
            </a:endParaRPr>
          </a:p>
          <a:p>
            <a:pPr marL="0" indent="0">
              <a:buNone/>
            </a:pPr>
            <a:endParaRPr lang="en-GB" sz="3600" i="1" dirty="0">
              <a:solidFill>
                <a:schemeClr val="tx1">
                  <a:lumMod val="95000"/>
                  <a:lumOff val="5000"/>
                </a:schemeClr>
              </a:solidFill>
              <a:ea typeface="Calibri"/>
              <a:cs typeface="Calibri"/>
            </a:endParaRPr>
          </a:p>
          <a:p>
            <a:pPr marL="0" indent="0">
              <a:buNone/>
            </a:pPr>
            <a:r>
              <a:rPr lang="en-GB" sz="3600" dirty="0">
                <a:solidFill>
                  <a:schemeClr val="tx1">
                    <a:lumMod val="95000"/>
                    <a:lumOff val="5000"/>
                  </a:schemeClr>
                </a:solidFill>
              </a:rPr>
              <a:t>Financial – ‘</a:t>
            </a:r>
            <a:r>
              <a:rPr lang="en-GB" sz="3600" i="1" dirty="0">
                <a:solidFill>
                  <a:schemeClr val="tx1">
                    <a:lumMod val="95000"/>
                    <a:lumOff val="5000"/>
                  </a:schemeClr>
                </a:solidFill>
              </a:rPr>
              <a:t>vulnerable person has a specific technical definition, and is either: A disabled person or a bereaved disabled person or a bereaved minor.’ </a:t>
            </a:r>
            <a:endParaRPr lang="en-GB" sz="3600" i="1" dirty="0">
              <a:solidFill>
                <a:schemeClr val="tx1">
                  <a:lumMod val="95000"/>
                  <a:lumOff val="5000"/>
                </a:schemeClr>
              </a:solidFill>
              <a:ea typeface="Calibri"/>
              <a:cs typeface="Calibri"/>
            </a:endParaRPr>
          </a:p>
        </p:txBody>
      </p:sp>
    </p:spTree>
    <p:extLst>
      <p:ext uri="{BB962C8B-B14F-4D97-AF65-F5344CB8AC3E}">
        <p14:creationId xmlns:p14="http://schemas.microsoft.com/office/powerpoint/2010/main" val="100496990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19066F-67DE-1EFC-5F3E-3A2F8EE32EFA}"/>
              </a:ext>
            </a:extLst>
          </p:cNvPr>
          <p:cNvSpPr>
            <a:spLocks noGrp="1"/>
          </p:cNvSpPr>
          <p:nvPr>
            <p:ph type="title"/>
          </p:nvPr>
        </p:nvSpPr>
        <p:spPr/>
        <p:txBody>
          <a:bodyPr/>
          <a:lstStyle/>
          <a:p>
            <a:r>
              <a:rPr lang="en-US" dirty="0">
                <a:ea typeface="+mj-lt"/>
                <a:cs typeface="+mj-lt"/>
              </a:rPr>
              <a:t>NHS – Wales Vulnerable Adult</a:t>
            </a:r>
            <a:endParaRPr lang="en-US" dirty="0"/>
          </a:p>
        </p:txBody>
      </p:sp>
      <p:sp>
        <p:nvSpPr>
          <p:cNvPr id="3" name="Content Placeholder 2">
            <a:extLst>
              <a:ext uri="{FF2B5EF4-FFF2-40B4-BE49-F238E27FC236}">
                <a16:creationId xmlns:a16="http://schemas.microsoft.com/office/drawing/2014/main" id="{86E6E8EC-C3CF-87F5-FB3C-DD4EDA2D3E26}"/>
              </a:ext>
            </a:extLst>
          </p:cNvPr>
          <p:cNvSpPr>
            <a:spLocks noGrp="1"/>
          </p:cNvSpPr>
          <p:nvPr>
            <p:ph idx="1"/>
          </p:nvPr>
        </p:nvSpPr>
        <p:spPr/>
        <p:txBody>
          <a:bodyPr vert="horz" lIns="91440" tIns="45720" rIns="91440" bIns="45720" rtlCol="0" anchor="t">
            <a:normAutofit/>
          </a:bodyPr>
          <a:lstStyle/>
          <a:p>
            <a:r>
              <a:rPr lang="en-US" dirty="0">
                <a:ea typeface="+mn-lt"/>
                <a:cs typeface="+mn-lt"/>
              </a:rPr>
              <a:t>A person over</a:t>
            </a:r>
            <a:br>
              <a:rPr lang="en-US" dirty="0">
                <a:ea typeface="+mn-lt"/>
                <a:cs typeface="+mn-lt"/>
              </a:rPr>
            </a:br>
            <a:r>
              <a:rPr lang="en-US" dirty="0">
                <a:ea typeface="+mn-lt"/>
                <a:cs typeface="+mn-lt"/>
              </a:rPr>
              <a:t>18 years of age who:</a:t>
            </a:r>
            <a:br>
              <a:rPr lang="en-US" dirty="0">
                <a:ea typeface="+mn-lt"/>
                <a:cs typeface="+mn-lt"/>
              </a:rPr>
            </a:br>
            <a:r>
              <a:rPr lang="en-US" dirty="0">
                <a:ea typeface="+mn-lt"/>
                <a:cs typeface="+mn-lt"/>
              </a:rPr>
              <a:t>is or may be, in need of community care services by reason of mental or other disability, age or illness and who is, or may be, unable to take care of himself or herself, or unable to protect himself or herself against significant harm or serious exploitation.</a:t>
            </a:r>
            <a:endParaRPr lang="en-GB" dirty="0">
              <a:ea typeface="+mn-lt"/>
              <a:cs typeface="+mn-lt"/>
            </a:endParaRPr>
          </a:p>
          <a:p>
            <a:endParaRPr lang="en-GB" dirty="0">
              <a:ea typeface="Calibri"/>
              <a:cs typeface="Calibri"/>
            </a:endParaRPr>
          </a:p>
        </p:txBody>
      </p:sp>
    </p:spTree>
    <p:extLst>
      <p:ext uri="{BB962C8B-B14F-4D97-AF65-F5344CB8AC3E}">
        <p14:creationId xmlns:p14="http://schemas.microsoft.com/office/powerpoint/2010/main" val="334538467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1079362"/>
          </a:xfrm>
        </p:spPr>
        <p:txBody>
          <a:bodyPr/>
          <a:lstStyle/>
          <a:p>
            <a:r>
              <a:rPr lang="en-GB" dirty="0"/>
              <a:t>Psychology Services</a:t>
            </a:r>
          </a:p>
        </p:txBody>
      </p:sp>
      <p:sp>
        <p:nvSpPr>
          <p:cNvPr id="3" name="Content Placeholder 2"/>
          <p:cNvSpPr>
            <a:spLocks noGrp="1"/>
          </p:cNvSpPr>
          <p:nvPr>
            <p:ph idx="1"/>
          </p:nvPr>
        </p:nvSpPr>
        <p:spPr/>
        <p:txBody>
          <a:bodyPr>
            <a:normAutofit/>
          </a:bodyPr>
          <a:lstStyle/>
          <a:p>
            <a:r>
              <a:rPr lang="en-GB" dirty="0"/>
              <a:t>A</a:t>
            </a:r>
            <a:r>
              <a:rPr lang="en-GB"/>
              <a:t> </a:t>
            </a:r>
            <a:r>
              <a:rPr lang="en-GB" dirty="0"/>
              <a:t>vulnerable adult, or an adult at risk, is a person over the age of 18 person who is at risk of harm or who lacks the  </a:t>
            </a:r>
            <a:r>
              <a:rPr lang="en-GB" i="1" dirty="0"/>
              <a:t>most basic</a:t>
            </a:r>
            <a:r>
              <a:rPr lang="en-GB" dirty="0"/>
              <a:t> human life skills. A vulnerable adult is </a:t>
            </a:r>
            <a:r>
              <a:rPr lang="en-GB" b="1" dirty="0"/>
              <a:t>unable, rather than unwilling</a:t>
            </a:r>
            <a:r>
              <a:rPr lang="en-GB" dirty="0"/>
              <a:t>, to properly learn or properly maintain these skills and is usually completely without, and unable to obtain, any family, friends, acquaintances or other assistive persons in their lives to offer education or assistance in these areas. To be classed as vulnerable, the adult's circumstances must be unable to be altered or improved by the adult's own individual actions without direct assistance from a more capable adult. The vulnerable adult must also be shown to be, on some significant level, a risk to themselves if assistance is not provided.</a:t>
            </a:r>
          </a:p>
        </p:txBody>
      </p:sp>
    </p:spTree>
    <p:extLst>
      <p:ext uri="{BB962C8B-B14F-4D97-AF65-F5344CB8AC3E}">
        <p14:creationId xmlns:p14="http://schemas.microsoft.com/office/powerpoint/2010/main" val="144921939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6916C9-520C-D416-2E4F-0B04156AE23B}"/>
              </a:ext>
            </a:extLst>
          </p:cNvPr>
          <p:cNvSpPr>
            <a:spLocks noGrp="1"/>
          </p:cNvSpPr>
          <p:nvPr>
            <p:ph type="title"/>
          </p:nvPr>
        </p:nvSpPr>
        <p:spPr>
          <a:xfrm>
            <a:off x="838200" y="365125"/>
            <a:ext cx="10515600" cy="722787"/>
          </a:xfrm>
        </p:spPr>
        <p:txBody>
          <a:bodyPr/>
          <a:lstStyle/>
          <a:p>
            <a:r>
              <a:rPr lang="en-US" sz="3600" dirty="0">
                <a:cs typeface="Calibri Light"/>
              </a:rPr>
              <a:t>Why do the police work to the same definition?</a:t>
            </a:r>
          </a:p>
        </p:txBody>
      </p:sp>
      <p:sp>
        <p:nvSpPr>
          <p:cNvPr id="3" name="Content Placeholder 2">
            <a:extLst>
              <a:ext uri="{FF2B5EF4-FFF2-40B4-BE49-F238E27FC236}">
                <a16:creationId xmlns:a16="http://schemas.microsoft.com/office/drawing/2014/main" id="{271FA2D7-B152-1920-6F42-3C63BA0F6DEE}"/>
              </a:ext>
            </a:extLst>
          </p:cNvPr>
          <p:cNvSpPr>
            <a:spLocks noGrp="1"/>
          </p:cNvSpPr>
          <p:nvPr>
            <p:ph idx="1"/>
          </p:nvPr>
        </p:nvSpPr>
        <p:spPr>
          <a:xfrm>
            <a:off x="838200" y="1416193"/>
            <a:ext cx="10515600" cy="4760770"/>
          </a:xfrm>
        </p:spPr>
        <p:txBody>
          <a:bodyPr vert="horz" lIns="91440" tIns="45720" rIns="91440" bIns="45720" rtlCol="0" anchor="t">
            <a:normAutofit/>
          </a:bodyPr>
          <a:lstStyle/>
          <a:p>
            <a:r>
              <a:rPr lang="en-US" dirty="0">
                <a:cs typeface="Calibri"/>
              </a:rPr>
              <a:t>All police officers are able to have a clear knowledge of factors influencing vulnerability</a:t>
            </a:r>
          </a:p>
          <a:p>
            <a:r>
              <a:rPr lang="en-US" dirty="0">
                <a:cs typeface="Calibri"/>
              </a:rPr>
              <a:t>It ensures that those most in need in our society are protected, cared for and supported</a:t>
            </a:r>
          </a:p>
          <a:p>
            <a:r>
              <a:rPr lang="en-US" dirty="0">
                <a:cs typeface="Calibri"/>
              </a:rPr>
              <a:t>It prevents those who are vulnerable being overlooked </a:t>
            </a:r>
          </a:p>
        </p:txBody>
      </p:sp>
    </p:spTree>
    <p:extLst>
      <p:ext uri="{BB962C8B-B14F-4D97-AF65-F5344CB8AC3E}">
        <p14:creationId xmlns:p14="http://schemas.microsoft.com/office/powerpoint/2010/main" val="3233546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F9B2A8-3982-C5FF-5039-4C98C5411DFF}"/>
              </a:ext>
            </a:extLst>
          </p:cNvPr>
          <p:cNvSpPr>
            <a:spLocks noGrp="1"/>
          </p:cNvSpPr>
          <p:nvPr>
            <p:ph type="title"/>
          </p:nvPr>
        </p:nvSpPr>
        <p:spPr>
          <a:xfrm>
            <a:off x="838200" y="365125"/>
            <a:ext cx="10515600" cy="894243"/>
          </a:xfrm>
        </p:spPr>
        <p:txBody>
          <a:bodyPr/>
          <a:lstStyle/>
          <a:p>
            <a:r>
              <a:rPr lang="en-GB" dirty="0" err="1">
                <a:ea typeface="+mj-lt"/>
                <a:cs typeface="+mj-lt"/>
              </a:rPr>
              <a:t>Cabieses</a:t>
            </a:r>
            <a:r>
              <a:rPr lang="en-GB" dirty="0">
                <a:ea typeface="+mj-lt"/>
                <a:cs typeface="+mj-lt"/>
              </a:rPr>
              <a:t> et al (2019)</a:t>
            </a:r>
            <a:endParaRPr lang="en-US" dirty="0"/>
          </a:p>
        </p:txBody>
      </p:sp>
      <p:sp>
        <p:nvSpPr>
          <p:cNvPr id="3" name="Content Placeholder 2">
            <a:extLst>
              <a:ext uri="{FF2B5EF4-FFF2-40B4-BE49-F238E27FC236}">
                <a16:creationId xmlns:a16="http://schemas.microsoft.com/office/drawing/2014/main" id="{4A75CE8F-FD54-6581-6E2E-0E42DA0C1F5B}"/>
              </a:ext>
            </a:extLst>
          </p:cNvPr>
          <p:cNvSpPr>
            <a:spLocks noGrp="1"/>
          </p:cNvSpPr>
          <p:nvPr>
            <p:ph idx="1"/>
          </p:nvPr>
        </p:nvSpPr>
        <p:spPr/>
        <p:txBody>
          <a:bodyPr vert="horz" lIns="91440" tIns="45720" rIns="91440" bIns="45720" rtlCol="0" anchor="t">
            <a:normAutofit/>
          </a:bodyPr>
          <a:lstStyle/>
          <a:p>
            <a:r>
              <a:rPr lang="en-GB" dirty="0">
                <a:ea typeface="+mn-lt"/>
                <a:cs typeface="+mn-lt"/>
              </a:rPr>
              <a:t>Studied wide range of organisations (fields), where vulnerability is a key concept.</a:t>
            </a:r>
            <a:endParaRPr lang="en-US"/>
          </a:p>
          <a:p>
            <a:r>
              <a:rPr lang="en-GB" dirty="0">
                <a:ea typeface="+mn-lt"/>
                <a:cs typeface="+mn-lt"/>
              </a:rPr>
              <a:t>How they understand and translate 'vulnerability' into practice</a:t>
            </a:r>
          </a:p>
          <a:p>
            <a:r>
              <a:rPr lang="en-GB" dirty="0">
                <a:ea typeface="+mn-lt"/>
                <a:cs typeface="+mn-lt"/>
              </a:rPr>
              <a:t>Could vulnerability be unified into a single concept OR</a:t>
            </a:r>
          </a:p>
          <a:p>
            <a:r>
              <a:rPr lang="en-GB" dirty="0">
                <a:ea typeface="+mn-lt"/>
                <a:cs typeface="+mn-lt"/>
              </a:rPr>
              <a:t>Unification should be rejected</a:t>
            </a:r>
          </a:p>
          <a:p>
            <a:endParaRPr lang="en-GB" dirty="0">
              <a:ea typeface="+mn-lt"/>
              <a:cs typeface="+mn-lt"/>
            </a:endParaRPr>
          </a:p>
          <a:p>
            <a:pPr marL="0" indent="0" algn="ctr">
              <a:buNone/>
            </a:pPr>
            <a:r>
              <a:rPr lang="en-GB">
                <a:ea typeface="+mn-lt"/>
                <a:cs typeface="+mn-lt"/>
              </a:rPr>
              <a:t>Different agencies use different definitions because these are </a:t>
            </a:r>
            <a:r>
              <a:rPr lang="en-GB" dirty="0">
                <a:ea typeface="+mn-lt"/>
                <a:cs typeface="+mn-lt"/>
              </a:rPr>
              <a:t>referenced within other pieces of legislation that are relevant to their working context. </a:t>
            </a:r>
            <a:endParaRPr lang="en-GB">
              <a:cs typeface="Calibri" panose="020F0502020204030204"/>
            </a:endParaRPr>
          </a:p>
        </p:txBody>
      </p:sp>
    </p:spTree>
    <p:extLst>
      <p:ext uri="{BB962C8B-B14F-4D97-AF65-F5344CB8AC3E}">
        <p14:creationId xmlns:p14="http://schemas.microsoft.com/office/powerpoint/2010/main" val="124926601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EF78E9-CA6A-C573-D049-0C7611F216F9}"/>
              </a:ext>
            </a:extLst>
          </p:cNvPr>
          <p:cNvSpPr>
            <a:spLocks noGrp="1"/>
          </p:cNvSpPr>
          <p:nvPr>
            <p:ph type="title"/>
          </p:nvPr>
        </p:nvSpPr>
        <p:spPr>
          <a:xfrm>
            <a:off x="1171074" y="1396686"/>
            <a:ext cx="3240506" cy="4064628"/>
          </a:xfrm>
        </p:spPr>
        <p:txBody>
          <a:bodyPr>
            <a:normAutofit/>
          </a:bodyPr>
          <a:lstStyle/>
          <a:p>
            <a:r>
              <a:rPr lang="en-US" dirty="0">
                <a:solidFill>
                  <a:srgbClr val="FFFFFF"/>
                </a:solidFill>
                <a:cs typeface="Calibri Light"/>
              </a:rPr>
              <a:t>Social Services and Wellbeing Act 2014</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A52427C7-EEEF-3D35-A7BB-2AE1BC03E4E1}"/>
              </a:ext>
            </a:extLst>
          </p:cNvPr>
          <p:cNvSpPr>
            <a:spLocks noGrp="1"/>
          </p:cNvSpPr>
          <p:nvPr>
            <p:ph idx="1"/>
          </p:nvPr>
        </p:nvSpPr>
        <p:spPr>
          <a:xfrm>
            <a:off x="5370153" y="1526033"/>
            <a:ext cx="5536397" cy="4936187"/>
          </a:xfrm>
        </p:spPr>
        <p:txBody>
          <a:bodyPr vert="horz" lIns="91440" tIns="45720" rIns="91440" bIns="45720" rtlCol="0">
            <a:normAutofit lnSpcReduction="10000"/>
          </a:bodyPr>
          <a:lstStyle/>
          <a:p>
            <a:r>
              <a:rPr lang="en-US" sz="2400" dirty="0">
                <a:cs typeface="Calibri"/>
              </a:rPr>
              <a:t>Adult at Risk</a:t>
            </a:r>
          </a:p>
          <a:p>
            <a:r>
              <a:rPr lang="en-US" sz="2400" dirty="0">
                <a:cs typeface="Calibri"/>
              </a:rPr>
              <a:t>Over the age of 18 years old</a:t>
            </a:r>
          </a:p>
          <a:p>
            <a:r>
              <a:rPr lang="en-US" sz="2400" dirty="0">
                <a:cs typeface="Calibri"/>
              </a:rPr>
              <a:t>Is experiencing or at risk of abuse or neglect</a:t>
            </a:r>
          </a:p>
          <a:p>
            <a:r>
              <a:rPr lang="en-US" sz="2400" dirty="0">
                <a:cs typeface="Calibri"/>
              </a:rPr>
              <a:t>Has the needs to care and support (whether or not the authority is meeting any of those needs) and,</a:t>
            </a:r>
          </a:p>
          <a:p>
            <a:r>
              <a:rPr lang="en-US" sz="2400" dirty="0">
                <a:cs typeface="Calibri"/>
              </a:rPr>
              <a:t>As a result of those needs is unable to protect self against the abuse or neglect, or the risk of it.  </a:t>
            </a:r>
          </a:p>
          <a:p>
            <a:r>
              <a:rPr lang="en-US" sz="2400" dirty="0">
                <a:cs typeface="Calibri"/>
              </a:rPr>
              <a:t>Gives – Voice &amp; Control; Early intervention; Well-being; involved in services</a:t>
            </a:r>
          </a:p>
          <a:p>
            <a:endParaRPr lang="en-US" sz="2400" dirty="0">
              <a:cs typeface="Calibri"/>
            </a:endParaRPr>
          </a:p>
        </p:txBody>
      </p:sp>
    </p:spTree>
    <p:extLst>
      <p:ext uri="{BB962C8B-B14F-4D97-AF65-F5344CB8AC3E}">
        <p14:creationId xmlns:p14="http://schemas.microsoft.com/office/powerpoint/2010/main" val="68827656"/>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9158D1-4396-2FBD-9C84-BD23927E2DFB}"/>
              </a:ext>
            </a:extLst>
          </p:cNvPr>
          <p:cNvSpPr>
            <a:spLocks noGrp="1"/>
          </p:cNvSpPr>
          <p:nvPr>
            <p:ph type="title"/>
          </p:nvPr>
        </p:nvSpPr>
        <p:spPr>
          <a:xfrm>
            <a:off x="838200" y="365125"/>
            <a:ext cx="10515600" cy="606859"/>
          </a:xfrm>
        </p:spPr>
        <p:txBody>
          <a:bodyPr>
            <a:normAutofit fontScale="90000"/>
          </a:bodyPr>
          <a:lstStyle/>
          <a:p>
            <a:br>
              <a:rPr lang="en-US" dirty="0">
                <a:cs typeface="Calibri Light"/>
              </a:rPr>
            </a:br>
            <a:r>
              <a:rPr lang="en-US" sz="3200" dirty="0">
                <a:cs typeface="Calibri Light"/>
              </a:rPr>
              <a:t>Social Services and Wellbeing Act 2014</a:t>
            </a:r>
            <a:br>
              <a:rPr lang="en-US" sz="3200" dirty="0">
                <a:cs typeface="Calibri Light"/>
              </a:rPr>
            </a:br>
            <a:endParaRPr lang="en-US"/>
          </a:p>
        </p:txBody>
      </p:sp>
      <p:sp>
        <p:nvSpPr>
          <p:cNvPr id="3" name="Content Placeholder 2">
            <a:extLst>
              <a:ext uri="{FF2B5EF4-FFF2-40B4-BE49-F238E27FC236}">
                <a16:creationId xmlns:a16="http://schemas.microsoft.com/office/drawing/2014/main" id="{05420671-07DC-49CD-2965-05AFAF08C6FF}"/>
              </a:ext>
            </a:extLst>
          </p:cNvPr>
          <p:cNvSpPr>
            <a:spLocks noGrp="1"/>
          </p:cNvSpPr>
          <p:nvPr>
            <p:ph idx="1"/>
          </p:nvPr>
        </p:nvSpPr>
        <p:spPr>
          <a:xfrm>
            <a:off x="838200" y="1150216"/>
            <a:ext cx="10515600" cy="5026747"/>
          </a:xfrm>
        </p:spPr>
        <p:txBody>
          <a:bodyPr vert="horz" lIns="91440" tIns="45720" rIns="91440" bIns="45720" rtlCol="0" anchor="t">
            <a:normAutofit/>
          </a:bodyPr>
          <a:lstStyle/>
          <a:p>
            <a:r>
              <a:rPr lang="en-US" dirty="0">
                <a:cs typeface="Calibri"/>
              </a:rPr>
              <a:t>Section 128  Duty to report adults at risk</a:t>
            </a:r>
          </a:p>
          <a:p>
            <a:r>
              <a:rPr lang="en-US" dirty="0">
                <a:cs typeface="Calibri"/>
              </a:rPr>
              <a:t>Relevant partners have a duty to report any incidents involving an Adult at Risk</a:t>
            </a:r>
            <a:endParaRPr lang="en-US" dirty="0">
              <a:ea typeface="+mn-lt"/>
              <a:cs typeface="+mn-lt"/>
            </a:endParaRPr>
          </a:p>
          <a:p>
            <a:pPr lvl="1"/>
            <a:r>
              <a:rPr lang="en-US" dirty="0">
                <a:ea typeface="+mn-lt"/>
                <a:cs typeface="+mn-lt"/>
              </a:rPr>
              <a:t>What agencies do you think fall under relevant partners?   </a:t>
            </a:r>
            <a:endParaRPr lang="en-US" dirty="0">
              <a:cs typeface="Calibri"/>
            </a:endParaRPr>
          </a:p>
          <a:p>
            <a:pPr lvl="1"/>
            <a:r>
              <a:rPr lang="en-US" dirty="0">
                <a:ea typeface="+mn-lt"/>
                <a:cs typeface="+mn-lt"/>
              </a:rPr>
              <a:t>Section 128  - </a:t>
            </a:r>
            <a:endParaRPr lang="en-US" dirty="0">
              <a:cs typeface="Calibri"/>
            </a:endParaRPr>
          </a:p>
        </p:txBody>
      </p:sp>
      <p:pic>
        <p:nvPicPr>
          <p:cNvPr id="6" name="Graphic 5" descr="Clipboard Mixed with solid fill">
            <a:extLst>
              <a:ext uri="{FF2B5EF4-FFF2-40B4-BE49-F238E27FC236}">
                <a16:creationId xmlns:a16="http://schemas.microsoft.com/office/drawing/2014/main" id="{3A7A85AE-2063-3F80-832F-E52BE7A297A7}"/>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069044" y="2301884"/>
            <a:ext cx="624675" cy="624675"/>
          </a:xfrm>
          <a:prstGeom prst="rect">
            <a:avLst/>
          </a:prstGeom>
        </p:spPr>
      </p:pic>
      <p:pic>
        <p:nvPicPr>
          <p:cNvPr id="4" name="Picture 4" descr="Text, letter&#10;&#10;Description automatically generated">
            <a:extLst>
              <a:ext uri="{FF2B5EF4-FFF2-40B4-BE49-F238E27FC236}">
                <a16:creationId xmlns:a16="http://schemas.microsoft.com/office/drawing/2014/main" id="{6AE6C4CC-D054-9430-C3B9-68614C2C75C7}"/>
              </a:ext>
            </a:extLst>
          </p:cNvPr>
          <p:cNvPicPr>
            <a:picLocks noChangeAspect="1"/>
          </p:cNvPicPr>
          <p:nvPr/>
        </p:nvPicPr>
        <p:blipFill>
          <a:blip r:embed="rId5"/>
          <a:stretch>
            <a:fillRect/>
          </a:stretch>
        </p:blipFill>
        <p:spPr>
          <a:xfrm>
            <a:off x="454926" y="3562597"/>
            <a:ext cx="11099765" cy="2915329"/>
          </a:xfrm>
          <a:prstGeom prst="rect">
            <a:avLst/>
          </a:prstGeom>
        </p:spPr>
      </p:pic>
    </p:spTree>
    <p:extLst>
      <p:ext uri="{BB962C8B-B14F-4D97-AF65-F5344CB8AC3E}">
        <p14:creationId xmlns:p14="http://schemas.microsoft.com/office/powerpoint/2010/main" val="312212494"/>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11FB4D-37F9-36BD-19B3-8E0CBA6A2164}"/>
              </a:ext>
            </a:extLst>
          </p:cNvPr>
          <p:cNvSpPr>
            <a:spLocks noGrp="1"/>
          </p:cNvSpPr>
          <p:nvPr>
            <p:ph type="title"/>
          </p:nvPr>
        </p:nvSpPr>
        <p:spPr>
          <a:xfrm>
            <a:off x="838201" y="407963"/>
            <a:ext cx="5251316" cy="773723"/>
          </a:xfrm>
        </p:spPr>
        <p:txBody>
          <a:bodyPr>
            <a:normAutofit fontScale="90000"/>
          </a:bodyPr>
          <a:lstStyle/>
          <a:p>
            <a:r>
              <a:rPr lang="en-US" sz="2800" dirty="0">
                <a:ea typeface="+mj-lt"/>
                <a:cs typeface="+mj-lt"/>
              </a:rPr>
              <a:t>Social Services and Wellbeing Act 2014</a:t>
            </a:r>
            <a:endParaRPr lang="en-GB" sz="2800" dirty="0">
              <a:ea typeface="+mj-lt"/>
              <a:cs typeface="+mj-lt"/>
            </a:endParaRPr>
          </a:p>
          <a:p>
            <a:endParaRPr lang="en-GB" sz="3100" dirty="0">
              <a:cs typeface="Calibri Light"/>
            </a:endParaRPr>
          </a:p>
        </p:txBody>
      </p:sp>
      <p:sp>
        <p:nvSpPr>
          <p:cNvPr id="3" name="Content Placeholder 2">
            <a:extLst>
              <a:ext uri="{FF2B5EF4-FFF2-40B4-BE49-F238E27FC236}">
                <a16:creationId xmlns:a16="http://schemas.microsoft.com/office/drawing/2014/main" id="{16D23EC0-617E-E5AD-157F-DE801EBDD263}"/>
              </a:ext>
            </a:extLst>
          </p:cNvPr>
          <p:cNvSpPr>
            <a:spLocks noGrp="1"/>
          </p:cNvSpPr>
          <p:nvPr>
            <p:ph idx="1"/>
          </p:nvPr>
        </p:nvSpPr>
        <p:spPr>
          <a:xfrm>
            <a:off x="838200" y="1463040"/>
            <a:ext cx="4619621" cy="4713923"/>
          </a:xfrm>
        </p:spPr>
        <p:txBody>
          <a:bodyPr vert="horz" lIns="91440" tIns="45720" rIns="91440" bIns="45720" rtlCol="0">
            <a:noAutofit/>
          </a:bodyPr>
          <a:lstStyle/>
          <a:p>
            <a:r>
              <a:rPr lang="en-GB" sz="2200" dirty="0">
                <a:ea typeface="+mn-lt"/>
                <a:cs typeface="+mn-lt"/>
              </a:rPr>
              <a:t>The Social Services and Well-being (Wales) Act 2014 give more say in the care and support vulnerable people need.</a:t>
            </a:r>
          </a:p>
          <a:p>
            <a:r>
              <a:rPr lang="en-GB" sz="2200" dirty="0">
                <a:cs typeface="Calibri"/>
              </a:rPr>
              <a:t>Good outcomes for adults </a:t>
            </a:r>
          </a:p>
          <a:p>
            <a:r>
              <a:rPr lang="en-GB" sz="2200" dirty="0">
                <a:cs typeface="Calibri"/>
              </a:rPr>
              <a:t>Sets out how organisations should work together</a:t>
            </a:r>
          </a:p>
          <a:p>
            <a:r>
              <a:rPr lang="en-GB" sz="2200" dirty="0">
                <a:cs typeface="Calibri"/>
              </a:rPr>
              <a:t>Share information </a:t>
            </a:r>
            <a:endParaRPr lang="en-GB" sz="2200" dirty="0"/>
          </a:p>
          <a:p>
            <a:r>
              <a:rPr lang="en-GB" sz="2200" dirty="0">
                <a:ea typeface="+mn-lt"/>
                <a:cs typeface="+mn-lt"/>
              </a:rPr>
              <a:t>Section 126(2) reasonable cause to suspect that a person is at risk – enquiries should be made.  </a:t>
            </a:r>
          </a:p>
          <a:p>
            <a:r>
              <a:rPr lang="en-GB" sz="2200" dirty="0">
                <a:ea typeface="+mn-lt"/>
                <a:cs typeface="+mn-lt"/>
              </a:rPr>
              <a:t>safeguarding is everyone’s responsibility</a:t>
            </a:r>
            <a:endParaRPr lang="en-GB" sz="2200" dirty="0">
              <a:cs typeface="Calibri"/>
            </a:endParaRPr>
          </a:p>
        </p:txBody>
      </p:sp>
      <p:pic>
        <p:nvPicPr>
          <p:cNvPr id="5" name="Picture 4" descr="Exclamation mark on a yellow background">
            <a:extLst>
              <a:ext uri="{FF2B5EF4-FFF2-40B4-BE49-F238E27FC236}">
                <a16:creationId xmlns:a16="http://schemas.microsoft.com/office/drawing/2014/main" id="{607E439F-CBAB-7E5E-1744-6690301AB1FE}"/>
              </a:ext>
            </a:extLst>
          </p:cNvPr>
          <p:cNvPicPr>
            <a:picLocks noChangeAspect="1"/>
          </p:cNvPicPr>
          <p:nvPr/>
        </p:nvPicPr>
        <p:blipFill rotWithShape="1">
          <a:blip r:embed="rId2"/>
          <a:srcRect l="23854" r="10937"/>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3256560557"/>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F7F62F-9D94-C11C-FB25-78EB13EF22C3}"/>
              </a:ext>
            </a:extLst>
          </p:cNvPr>
          <p:cNvSpPr>
            <a:spLocks noGrp="1"/>
          </p:cNvSpPr>
          <p:nvPr>
            <p:ph type="title"/>
          </p:nvPr>
        </p:nvSpPr>
        <p:spPr/>
        <p:txBody>
          <a:bodyPr/>
          <a:lstStyle/>
          <a:p>
            <a:r>
              <a:rPr lang="en-GB" dirty="0"/>
              <a:t>THRIVE</a:t>
            </a:r>
          </a:p>
        </p:txBody>
      </p:sp>
      <p:sp>
        <p:nvSpPr>
          <p:cNvPr id="3" name="Content Placeholder 2">
            <a:extLst>
              <a:ext uri="{FF2B5EF4-FFF2-40B4-BE49-F238E27FC236}">
                <a16:creationId xmlns:a16="http://schemas.microsoft.com/office/drawing/2014/main" id="{97282F0B-AD2D-F721-4246-BB9AAC175C04}"/>
              </a:ext>
            </a:extLst>
          </p:cNvPr>
          <p:cNvSpPr>
            <a:spLocks noGrp="1"/>
          </p:cNvSpPr>
          <p:nvPr>
            <p:ph idx="1"/>
          </p:nvPr>
        </p:nvSpPr>
        <p:spPr>
          <a:xfrm>
            <a:off x="838200" y="1712737"/>
            <a:ext cx="10515600" cy="4464226"/>
          </a:xfrm>
        </p:spPr>
        <p:txBody>
          <a:bodyPr>
            <a:normAutofit/>
          </a:bodyPr>
          <a:lstStyle/>
          <a:p>
            <a:r>
              <a:rPr lang="en-GB" b="0" i="0" dirty="0">
                <a:solidFill>
                  <a:srgbClr val="000000"/>
                </a:solidFill>
                <a:effectLst/>
                <a:latin typeface="Gotham"/>
              </a:rPr>
              <a:t>THRIVE (threat, harm, risk, investigation, vulnerability and engagement) </a:t>
            </a:r>
            <a:r>
              <a:rPr lang="en-GB" dirty="0">
                <a:solidFill>
                  <a:srgbClr val="000000"/>
                </a:solidFill>
                <a:latin typeface="Gotham"/>
              </a:rPr>
              <a:t>to help define </a:t>
            </a:r>
            <a:r>
              <a:rPr lang="en-GB" b="0" i="0" dirty="0">
                <a:solidFill>
                  <a:srgbClr val="000000"/>
                </a:solidFill>
                <a:effectLst/>
                <a:latin typeface="Gotham"/>
              </a:rPr>
              <a:t>vulnerability. </a:t>
            </a:r>
          </a:p>
          <a:p>
            <a:r>
              <a:rPr lang="en-GB" b="0" i="0" dirty="0">
                <a:solidFill>
                  <a:srgbClr val="000000"/>
                </a:solidFill>
                <a:effectLst/>
                <a:latin typeface="Gotham"/>
              </a:rPr>
              <a:t>This states that a person is vulnerable if, as a result of their situation or circumstances, they are unable to take care of or protect themselves or others from harm or exploitation.</a:t>
            </a:r>
            <a:endParaRPr lang="en-GB" dirty="0"/>
          </a:p>
          <a:p>
            <a:r>
              <a:rPr lang="en-GB" b="1" dirty="0">
                <a:solidFill>
                  <a:srgbClr val="000000"/>
                </a:solidFill>
                <a:latin typeface="Gotham"/>
              </a:rPr>
              <a:t>U</a:t>
            </a:r>
            <a:r>
              <a:rPr lang="en-GB" b="1" i="0" dirty="0">
                <a:solidFill>
                  <a:srgbClr val="000000"/>
                </a:solidFill>
                <a:effectLst/>
                <a:latin typeface="Gotham"/>
              </a:rPr>
              <a:t>se professional judgement</a:t>
            </a:r>
          </a:p>
          <a:p>
            <a:r>
              <a:rPr lang="en-GB" dirty="0">
                <a:solidFill>
                  <a:srgbClr val="000000"/>
                </a:solidFill>
                <a:latin typeface="Gotham"/>
              </a:rPr>
              <a:t>Checklists are good but not always effective in identifying level of risk</a:t>
            </a:r>
          </a:p>
          <a:p>
            <a:pPr lvl="1"/>
            <a:r>
              <a:rPr lang="en-GB" dirty="0">
                <a:solidFill>
                  <a:srgbClr val="000000"/>
                </a:solidFill>
                <a:latin typeface="Gotham"/>
              </a:rPr>
              <a:t>Some people who need help will be vulnerable in more than than one way </a:t>
            </a:r>
            <a:endParaRPr lang="en-GB" b="0" i="0" dirty="0">
              <a:solidFill>
                <a:srgbClr val="000000"/>
              </a:solidFill>
              <a:effectLst/>
              <a:latin typeface="Gotham"/>
            </a:endParaRPr>
          </a:p>
        </p:txBody>
      </p:sp>
    </p:spTree>
    <p:extLst>
      <p:ext uri="{BB962C8B-B14F-4D97-AF65-F5344CB8AC3E}">
        <p14:creationId xmlns:p14="http://schemas.microsoft.com/office/powerpoint/2010/main" val="2236179797"/>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E394B2-7541-64CF-BC8C-5E509ED4C3F3}"/>
              </a:ext>
            </a:extLst>
          </p:cNvPr>
          <p:cNvSpPr>
            <a:spLocks noGrp="1"/>
          </p:cNvSpPr>
          <p:nvPr>
            <p:ph type="title"/>
          </p:nvPr>
        </p:nvSpPr>
        <p:spPr>
          <a:xfrm>
            <a:off x="838200" y="365125"/>
            <a:ext cx="10515600" cy="1350785"/>
          </a:xfrm>
        </p:spPr>
        <p:txBody>
          <a:bodyPr>
            <a:normAutofit/>
          </a:bodyPr>
          <a:lstStyle/>
          <a:p>
            <a:r>
              <a:rPr lang="en-GB" sz="2400" dirty="0"/>
              <a:t>College of Policing</a:t>
            </a:r>
            <a:br>
              <a:rPr lang="en-GB" sz="2400" dirty="0"/>
            </a:br>
            <a:r>
              <a:rPr lang="en-GB" sz="2400" dirty="0"/>
              <a:t>Needed at each police intervention </a:t>
            </a:r>
          </a:p>
        </p:txBody>
      </p:sp>
      <p:pic>
        <p:nvPicPr>
          <p:cNvPr id="5" name="Content Placeholder 4">
            <a:extLst>
              <a:ext uri="{FF2B5EF4-FFF2-40B4-BE49-F238E27FC236}">
                <a16:creationId xmlns:a16="http://schemas.microsoft.com/office/drawing/2014/main" id="{2992D277-59DC-E947-2C42-2BB63B801198}"/>
              </a:ext>
            </a:extLst>
          </p:cNvPr>
          <p:cNvPicPr>
            <a:picLocks noGrp="1" noChangeAspect="1"/>
          </p:cNvPicPr>
          <p:nvPr>
            <p:ph idx="1"/>
          </p:nvPr>
        </p:nvPicPr>
        <p:blipFill>
          <a:blip r:embed="rId2"/>
          <a:stretch>
            <a:fillRect/>
          </a:stretch>
        </p:blipFill>
        <p:spPr>
          <a:xfrm>
            <a:off x="699911" y="1320800"/>
            <a:ext cx="10792178" cy="5036062"/>
          </a:xfrm>
        </p:spPr>
      </p:pic>
    </p:spTree>
    <p:extLst>
      <p:ext uri="{BB962C8B-B14F-4D97-AF65-F5344CB8AC3E}">
        <p14:creationId xmlns:p14="http://schemas.microsoft.com/office/powerpoint/2010/main" val="340335131"/>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lowchart: Document 9">
            <a:extLst>
              <a:ext uri="{FF2B5EF4-FFF2-40B4-BE49-F238E27FC236}">
                <a16:creationId xmlns:a16="http://schemas.microsoft.com/office/drawing/2014/main" id="{D12DDE76-C203-4047-9998-63900085B5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175" y="0"/>
            <a:ext cx="3248025" cy="3400426"/>
          </a:xfrm>
          <a:prstGeom prst="flowChartDocumen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1155F06-6101-0C4B-5471-859C150D83FF}"/>
              </a:ext>
            </a:extLst>
          </p:cNvPr>
          <p:cNvSpPr>
            <a:spLocks noGrp="1"/>
          </p:cNvSpPr>
          <p:nvPr>
            <p:ph type="title"/>
          </p:nvPr>
        </p:nvSpPr>
        <p:spPr>
          <a:xfrm>
            <a:off x="838200" y="171162"/>
            <a:ext cx="2840182" cy="2371148"/>
          </a:xfrm>
        </p:spPr>
        <p:txBody>
          <a:bodyPr vert="horz" lIns="91440" tIns="45720" rIns="91440" bIns="45720" rtlCol="0" anchor="ctr">
            <a:normAutofit/>
          </a:bodyPr>
          <a:lstStyle/>
          <a:p>
            <a:r>
              <a:rPr lang="en-US" sz="3200" kern="1200" dirty="0">
                <a:latin typeface="+mj-lt"/>
                <a:ea typeface="+mj-ea"/>
                <a:cs typeface="+mj-cs"/>
              </a:rPr>
              <a:t>Evidence Based Reflection </a:t>
            </a:r>
          </a:p>
        </p:txBody>
      </p:sp>
      <p:pic>
        <p:nvPicPr>
          <p:cNvPr id="5" name="Content Placeholder 4" descr="A diagram of a variety of blue circles&#10;&#10;Description automatically generated">
            <a:extLst>
              <a:ext uri="{FF2B5EF4-FFF2-40B4-BE49-F238E27FC236}">
                <a16:creationId xmlns:a16="http://schemas.microsoft.com/office/drawing/2014/main" id="{EF83F474-D920-7574-1AAF-536EA275589A}"/>
              </a:ext>
            </a:extLst>
          </p:cNvPr>
          <p:cNvPicPr>
            <a:picLocks noGrp="1" noChangeAspect="1"/>
          </p:cNvPicPr>
          <p:nvPr>
            <p:ph idx="1"/>
          </p:nvPr>
        </p:nvPicPr>
        <p:blipFill>
          <a:blip r:embed="rId2"/>
          <a:stretch>
            <a:fillRect/>
          </a:stretch>
        </p:blipFill>
        <p:spPr>
          <a:xfrm>
            <a:off x="4752406" y="944880"/>
            <a:ext cx="6394058" cy="5578816"/>
          </a:xfrm>
          <a:prstGeom prst="rect">
            <a:avLst/>
          </a:prstGeom>
        </p:spPr>
      </p:pic>
    </p:spTree>
    <p:extLst>
      <p:ext uri="{BB962C8B-B14F-4D97-AF65-F5344CB8AC3E}">
        <p14:creationId xmlns:p14="http://schemas.microsoft.com/office/powerpoint/2010/main" val="2493405140"/>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65A9AB-E96F-2E0F-A8A9-23DE33AA8F06}"/>
              </a:ext>
            </a:extLst>
          </p:cNvPr>
          <p:cNvSpPr>
            <a:spLocks noGrp="1"/>
          </p:cNvSpPr>
          <p:nvPr>
            <p:ph type="title"/>
          </p:nvPr>
        </p:nvSpPr>
        <p:spPr>
          <a:xfrm>
            <a:off x="838200" y="365126"/>
            <a:ext cx="10515600" cy="842786"/>
          </a:xfrm>
        </p:spPr>
        <p:txBody>
          <a:bodyPr>
            <a:normAutofit/>
          </a:bodyPr>
          <a:lstStyle/>
          <a:p>
            <a:r>
              <a:rPr lang="en-US" sz="3600" kern="1200" dirty="0">
                <a:latin typeface="+mj-lt"/>
                <a:ea typeface="+mj-ea"/>
                <a:cs typeface="+mj-cs"/>
              </a:rPr>
              <a:t>Evidence Based Reflection </a:t>
            </a:r>
            <a:endParaRPr lang="en-GB" sz="3600" dirty="0"/>
          </a:p>
        </p:txBody>
      </p:sp>
      <p:sp>
        <p:nvSpPr>
          <p:cNvPr id="3" name="Content Placeholder 2">
            <a:extLst>
              <a:ext uri="{FF2B5EF4-FFF2-40B4-BE49-F238E27FC236}">
                <a16:creationId xmlns:a16="http://schemas.microsoft.com/office/drawing/2014/main" id="{1EFD84BD-E99C-B824-4B9E-3E31962E1AF8}"/>
              </a:ext>
            </a:extLst>
          </p:cNvPr>
          <p:cNvSpPr>
            <a:spLocks noGrp="1"/>
          </p:cNvSpPr>
          <p:nvPr>
            <p:ph idx="1"/>
          </p:nvPr>
        </p:nvSpPr>
        <p:spPr>
          <a:xfrm>
            <a:off x="838200" y="1354667"/>
            <a:ext cx="10515600" cy="4822296"/>
          </a:xfrm>
        </p:spPr>
        <p:txBody>
          <a:bodyPr>
            <a:normAutofit/>
          </a:bodyPr>
          <a:lstStyle/>
          <a:p>
            <a:pPr algn="l"/>
            <a:r>
              <a:rPr lang="en-GB" b="0" i="0" dirty="0">
                <a:solidFill>
                  <a:srgbClr val="000000"/>
                </a:solidFill>
                <a:effectLst/>
                <a:latin typeface="Gotham"/>
              </a:rPr>
              <a:t>The 3 guidelines should be applied in combination, not in isolation - one is not more important than any other.</a:t>
            </a:r>
          </a:p>
          <a:p>
            <a:pPr algn="l"/>
            <a:r>
              <a:rPr lang="en-GB" b="0" i="0" dirty="0">
                <a:solidFill>
                  <a:srgbClr val="000000"/>
                </a:solidFill>
                <a:effectLst/>
                <a:latin typeface="Gotham"/>
              </a:rPr>
              <a:t>professional judgement</a:t>
            </a:r>
          </a:p>
          <a:p>
            <a:pPr algn="l"/>
            <a:r>
              <a:rPr lang="en-GB" b="0" i="0" dirty="0">
                <a:solidFill>
                  <a:srgbClr val="000000"/>
                </a:solidFill>
                <a:effectLst/>
                <a:latin typeface="Gotham"/>
              </a:rPr>
              <a:t>The three guidelines are also potentially self-reinforcing. For example, good communication can reveal more clues, which may open up more avenues for investigation (curiosity). This can then lead to more focused communication, and so on.</a:t>
            </a:r>
          </a:p>
          <a:p>
            <a:pPr algn="l"/>
            <a:r>
              <a:rPr lang="en-GB" dirty="0">
                <a:solidFill>
                  <a:srgbClr val="000000"/>
                </a:solidFill>
                <a:latin typeface="Gotham"/>
              </a:rPr>
              <a:t>‘L</a:t>
            </a:r>
            <a:r>
              <a:rPr lang="en-GB" b="0" i="0" dirty="0">
                <a:solidFill>
                  <a:srgbClr val="000000"/>
                </a:solidFill>
                <a:effectLst/>
                <a:latin typeface="Gotham"/>
              </a:rPr>
              <a:t>isten to people’-  spot potential indicators of risk which can identify individuals who require higher levels of intervention and support</a:t>
            </a:r>
          </a:p>
          <a:p>
            <a:pPr algn="l"/>
            <a:r>
              <a:rPr lang="en-GB" b="0" i="0" dirty="0">
                <a:solidFill>
                  <a:srgbClr val="000000"/>
                </a:solidFill>
                <a:effectLst/>
                <a:latin typeface="Gotham"/>
              </a:rPr>
              <a:t>10 Principles of Risk - </a:t>
            </a:r>
            <a:r>
              <a:rPr lang="en-GB" dirty="0">
                <a:hlinkClick r:id="rId2"/>
              </a:rPr>
              <a:t>Risk | College of Policing</a:t>
            </a:r>
            <a:endParaRPr lang="en-GB" b="0" i="0" dirty="0">
              <a:solidFill>
                <a:srgbClr val="000000"/>
              </a:solidFill>
              <a:effectLst/>
              <a:latin typeface="Gotham"/>
            </a:endParaRPr>
          </a:p>
          <a:p>
            <a:pPr algn="l"/>
            <a:endParaRPr lang="en-GB" dirty="0">
              <a:solidFill>
                <a:srgbClr val="000000"/>
              </a:solidFill>
              <a:latin typeface="Gotham"/>
            </a:endParaRPr>
          </a:p>
          <a:p>
            <a:endParaRPr lang="en-GB" dirty="0"/>
          </a:p>
        </p:txBody>
      </p:sp>
    </p:spTree>
    <p:extLst>
      <p:ext uri="{BB962C8B-B14F-4D97-AF65-F5344CB8AC3E}">
        <p14:creationId xmlns:p14="http://schemas.microsoft.com/office/powerpoint/2010/main" val="2256135574"/>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123AF3-FF21-3B78-137A-250C744C66F6}"/>
              </a:ext>
            </a:extLst>
          </p:cNvPr>
          <p:cNvSpPr>
            <a:spLocks noGrp="1"/>
          </p:cNvSpPr>
          <p:nvPr>
            <p:ph type="title"/>
          </p:nvPr>
        </p:nvSpPr>
        <p:spPr/>
        <p:txBody>
          <a:bodyPr/>
          <a:lstStyle/>
          <a:p>
            <a:r>
              <a:rPr lang="en-GB" dirty="0"/>
              <a:t>Catch a Copper</a:t>
            </a:r>
          </a:p>
        </p:txBody>
      </p:sp>
      <p:sp>
        <p:nvSpPr>
          <p:cNvPr id="3" name="Content Placeholder 2">
            <a:extLst>
              <a:ext uri="{FF2B5EF4-FFF2-40B4-BE49-F238E27FC236}">
                <a16:creationId xmlns:a16="http://schemas.microsoft.com/office/drawing/2014/main" id="{87720C85-F272-9175-99A0-280DA5BBF3B2}"/>
              </a:ext>
            </a:extLst>
          </p:cNvPr>
          <p:cNvSpPr>
            <a:spLocks noGrp="1"/>
          </p:cNvSpPr>
          <p:nvPr>
            <p:ph idx="1"/>
          </p:nvPr>
        </p:nvSpPr>
        <p:spPr/>
        <p:txBody>
          <a:bodyPr vert="horz" lIns="91440" tIns="45720" rIns="91440" bIns="45720" rtlCol="0" anchor="t">
            <a:normAutofit/>
          </a:bodyPr>
          <a:lstStyle/>
          <a:p>
            <a:r>
              <a:rPr lang="en-GB" dirty="0"/>
              <a:t>TV link: </a:t>
            </a:r>
            <a:r>
              <a:rPr lang="en-GB" dirty="0">
                <a:ea typeface="+mn-lt"/>
                <a:cs typeface="+mn-lt"/>
              </a:rPr>
              <a:t>https://www.youtube.com/watch?v=T7QydkdmjYI</a:t>
            </a:r>
            <a:endParaRPr lang="en-GB" dirty="0"/>
          </a:p>
        </p:txBody>
      </p:sp>
    </p:spTree>
    <p:extLst>
      <p:ext uri="{BB962C8B-B14F-4D97-AF65-F5344CB8AC3E}">
        <p14:creationId xmlns:p14="http://schemas.microsoft.com/office/powerpoint/2010/main" val="1919283066"/>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5716C6-DF64-F95B-EC9F-4644FD71F8CD}"/>
              </a:ext>
            </a:extLst>
          </p:cNvPr>
          <p:cNvSpPr>
            <a:spLocks noGrp="1"/>
          </p:cNvSpPr>
          <p:nvPr>
            <p:ph type="title"/>
          </p:nvPr>
        </p:nvSpPr>
        <p:spPr>
          <a:xfrm>
            <a:off x="1136428" y="627564"/>
            <a:ext cx="7474172" cy="779224"/>
          </a:xfrm>
        </p:spPr>
        <p:txBody>
          <a:bodyPr>
            <a:normAutofit/>
          </a:bodyPr>
          <a:lstStyle/>
          <a:p>
            <a:r>
              <a:rPr lang="en-GB" sz="3200" dirty="0">
                <a:cs typeface="Calibri Light"/>
              </a:rPr>
              <a:t>Task</a:t>
            </a:r>
          </a:p>
        </p:txBody>
      </p:sp>
      <p:sp>
        <p:nvSpPr>
          <p:cNvPr id="3" name="Content Placeholder 2">
            <a:extLst>
              <a:ext uri="{FF2B5EF4-FFF2-40B4-BE49-F238E27FC236}">
                <a16:creationId xmlns:a16="http://schemas.microsoft.com/office/drawing/2014/main" id="{0F7B02A7-2441-6C59-362E-21F23FD88ADE}"/>
              </a:ext>
            </a:extLst>
          </p:cNvPr>
          <p:cNvSpPr>
            <a:spLocks noGrp="1"/>
          </p:cNvSpPr>
          <p:nvPr>
            <p:ph idx="1"/>
          </p:nvPr>
        </p:nvSpPr>
        <p:spPr>
          <a:xfrm>
            <a:off x="1136429" y="2076890"/>
            <a:ext cx="7560546" cy="3953820"/>
          </a:xfrm>
        </p:spPr>
        <p:txBody>
          <a:bodyPr vert="horz" lIns="91440" tIns="45720" rIns="91440" bIns="45720" rtlCol="0" anchor="ctr">
            <a:noAutofit/>
          </a:bodyPr>
          <a:lstStyle/>
          <a:p>
            <a:r>
              <a:rPr lang="en-GB" sz="3200" dirty="0">
                <a:cs typeface="Calibri"/>
              </a:rPr>
              <a:t>Page 285 Blackstone's Handbook for Police students - </a:t>
            </a:r>
            <a:r>
              <a:rPr lang="en-GB" sz="3200" dirty="0">
                <a:ea typeface="+mn-lt"/>
                <a:cs typeface="+mn-lt"/>
              </a:rPr>
              <a:t>13.2.1 Interacting with people who may be vulnerable.</a:t>
            </a:r>
            <a:endParaRPr lang="en-GB" sz="3200" dirty="0">
              <a:cs typeface="Calibri"/>
            </a:endParaRPr>
          </a:p>
          <a:p>
            <a:r>
              <a:rPr lang="en-GB" sz="3200" dirty="0">
                <a:cs typeface="Calibri"/>
              </a:rPr>
              <a:t>Taks:</a:t>
            </a:r>
          </a:p>
          <a:p>
            <a:r>
              <a:rPr lang="en-GB" sz="3200" dirty="0">
                <a:cs typeface="Calibri"/>
              </a:rPr>
              <a:t>Discuss and give your opinions on this section. </a:t>
            </a:r>
          </a:p>
          <a:p>
            <a:r>
              <a:rPr lang="en-GB" sz="3200" dirty="0">
                <a:cs typeface="Calibri"/>
              </a:rPr>
              <a:t>This section talks about Appropriate Adults (AA's) in custody. Find out more about the use of AA's within the police. </a:t>
            </a:r>
          </a:p>
          <a:p>
            <a:endParaRPr lang="en-GB" sz="2400">
              <a:cs typeface="Calibri"/>
            </a:endParaRPr>
          </a:p>
          <a:p>
            <a:endParaRPr lang="en-GB" sz="2400">
              <a:cs typeface="Calibri"/>
            </a:endParaRPr>
          </a:p>
        </p:txBody>
      </p:sp>
      <p:sp>
        <p:nvSpPr>
          <p:cNvPr id="10" name="Rectangle 9">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88880" y="0"/>
            <a:ext cx="210312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15400" y="2358913"/>
            <a:ext cx="2140172" cy="2140172"/>
          </a:xfrm>
          <a:prstGeom prst="ellipse">
            <a:avLst/>
          </a:prstGeom>
          <a:solidFill>
            <a:srgbClr val="FFFFFF"/>
          </a:solidFill>
          <a:ln w="222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4" descr="Clipboard Mixed with solid fill">
            <a:extLst>
              <a:ext uri="{FF2B5EF4-FFF2-40B4-BE49-F238E27FC236}">
                <a16:creationId xmlns:a16="http://schemas.microsoft.com/office/drawing/2014/main" id="{91D985C0-056F-4DA6-FD93-632DD4D4E4D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413987" y="2857501"/>
            <a:ext cx="1142998" cy="1142998"/>
          </a:xfrm>
          <a:prstGeom prst="rect">
            <a:avLst/>
          </a:prstGeom>
        </p:spPr>
      </p:pic>
    </p:spTree>
    <p:extLst>
      <p:ext uri="{BB962C8B-B14F-4D97-AF65-F5344CB8AC3E}">
        <p14:creationId xmlns:p14="http://schemas.microsoft.com/office/powerpoint/2010/main" val="1952233976"/>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2" name="Arc 11">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B0CED77-8542-045E-89EC-BEDFA180EF92}"/>
              </a:ext>
            </a:extLst>
          </p:cNvPr>
          <p:cNvSpPr>
            <a:spLocks noGrp="1"/>
          </p:cNvSpPr>
          <p:nvPr>
            <p:ph type="title"/>
          </p:nvPr>
        </p:nvSpPr>
        <p:spPr>
          <a:xfrm>
            <a:off x="5894962" y="479493"/>
            <a:ext cx="5458838" cy="1325563"/>
          </a:xfrm>
        </p:spPr>
        <p:txBody>
          <a:bodyPr>
            <a:normAutofit/>
          </a:bodyPr>
          <a:lstStyle/>
          <a:p>
            <a:r>
              <a:rPr lang="en-US" dirty="0">
                <a:cs typeface="Calibri Light"/>
              </a:rPr>
              <a:t>Task - CoP</a:t>
            </a:r>
            <a:endParaRPr lang="en-US" dirty="0"/>
          </a:p>
        </p:txBody>
      </p:sp>
      <p:sp>
        <p:nvSpPr>
          <p:cNvPr id="14" name="Freeform: Shape 13">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Graphic 4" descr="Clipboard Mixed with solid fill">
            <a:extLst>
              <a:ext uri="{FF2B5EF4-FFF2-40B4-BE49-F238E27FC236}">
                <a16:creationId xmlns:a16="http://schemas.microsoft.com/office/drawing/2014/main" id="{80678431-841A-6FC8-6196-ED6A7E64CDA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03182" y="955437"/>
            <a:ext cx="4777381" cy="4777381"/>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C27612C1-C296-0A3C-8CC5-5A520602ED0A}"/>
              </a:ext>
            </a:extLst>
          </p:cNvPr>
          <p:cNvSpPr>
            <a:spLocks noGrp="1"/>
          </p:cNvSpPr>
          <p:nvPr>
            <p:ph idx="1"/>
          </p:nvPr>
        </p:nvSpPr>
        <p:spPr>
          <a:xfrm>
            <a:off x="5894962" y="1984443"/>
            <a:ext cx="5458838" cy="4192520"/>
          </a:xfrm>
        </p:spPr>
        <p:txBody>
          <a:bodyPr vert="horz" lIns="91440" tIns="45720" rIns="91440" bIns="45720" rtlCol="0" anchor="t">
            <a:normAutofit/>
          </a:bodyPr>
          <a:lstStyle/>
          <a:p>
            <a:r>
              <a:rPr lang="en-US" dirty="0">
                <a:ea typeface="+mn-lt"/>
                <a:cs typeface="+mn-lt"/>
                <a:hlinkClick r:id="rId4"/>
              </a:rPr>
              <a:t>Identifying vulnerability – new guidelines to support police | College of Policing</a:t>
            </a:r>
            <a:endParaRPr lang="en-US" dirty="0">
              <a:ea typeface="+mn-lt"/>
              <a:cs typeface="+mn-lt"/>
            </a:endParaRPr>
          </a:p>
          <a:p>
            <a:endParaRPr lang="en-US" dirty="0">
              <a:cs typeface="Calibri"/>
            </a:endParaRPr>
          </a:p>
          <a:p>
            <a:r>
              <a:rPr lang="en-US" b="1" dirty="0"/>
              <a:t>Identifying vulnerability – new guidelines to support police</a:t>
            </a:r>
            <a:endParaRPr lang="en-US" dirty="0">
              <a:cs typeface="Calibri"/>
            </a:endParaRPr>
          </a:p>
          <a:p>
            <a:endParaRPr lang="en-US" dirty="0">
              <a:cs typeface="Calibri"/>
            </a:endParaRPr>
          </a:p>
        </p:txBody>
      </p:sp>
    </p:spTree>
    <p:extLst>
      <p:ext uri="{BB962C8B-B14F-4D97-AF65-F5344CB8AC3E}">
        <p14:creationId xmlns:p14="http://schemas.microsoft.com/office/powerpoint/2010/main" val="2531885619"/>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2" name="Arc 11">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B0CED77-8542-045E-89EC-BEDFA180EF92}"/>
              </a:ext>
            </a:extLst>
          </p:cNvPr>
          <p:cNvSpPr>
            <a:spLocks noGrp="1"/>
          </p:cNvSpPr>
          <p:nvPr>
            <p:ph type="title"/>
          </p:nvPr>
        </p:nvSpPr>
        <p:spPr>
          <a:xfrm>
            <a:off x="5894962" y="479493"/>
            <a:ext cx="5458838" cy="1325563"/>
          </a:xfrm>
        </p:spPr>
        <p:txBody>
          <a:bodyPr>
            <a:normAutofit/>
          </a:bodyPr>
          <a:lstStyle/>
          <a:p>
            <a:r>
              <a:rPr lang="en-US" dirty="0">
                <a:cs typeface="Calibri Light"/>
              </a:rPr>
              <a:t>Task </a:t>
            </a:r>
            <a:endParaRPr lang="en-US" dirty="0"/>
          </a:p>
        </p:txBody>
      </p:sp>
      <p:sp>
        <p:nvSpPr>
          <p:cNvPr id="14" name="Freeform: Shape 13">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Graphic 4" descr="Clipboard Mixed with solid fill">
            <a:extLst>
              <a:ext uri="{FF2B5EF4-FFF2-40B4-BE49-F238E27FC236}">
                <a16:creationId xmlns:a16="http://schemas.microsoft.com/office/drawing/2014/main" id="{80678431-841A-6FC8-6196-ED6A7E64CDA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03182" y="955437"/>
            <a:ext cx="4777381" cy="4777381"/>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C27612C1-C296-0A3C-8CC5-5A520602ED0A}"/>
              </a:ext>
            </a:extLst>
          </p:cNvPr>
          <p:cNvSpPr>
            <a:spLocks noGrp="1"/>
          </p:cNvSpPr>
          <p:nvPr>
            <p:ph idx="1"/>
          </p:nvPr>
        </p:nvSpPr>
        <p:spPr>
          <a:xfrm>
            <a:off x="5894962" y="1984443"/>
            <a:ext cx="5458838" cy="4192520"/>
          </a:xfrm>
        </p:spPr>
        <p:txBody>
          <a:bodyPr vert="horz" lIns="91440" tIns="45720" rIns="91440" bIns="45720" rtlCol="0" anchor="t">
            <a:normAutofit lnSpcReduction="10000"/>
          </a:bodyPr>
          <a:lstStyle/>
          <a:p>
            <a:r>
              <a:rPr lang="en-US" dirty="0">
                <a:ea typeface="+mn-lt"/>
                <a:cs typeface="+mn-lt"/>
              </a:rPr>
              <a:t>https://www.bbc.co.uk/news/articles/cx2n8gx475yo</a:t>
            </a:r>
            <a:endParaRPr lang="en-US" dirty="0">
              <a:cs typeface="Calibri"/>
            </a:endParaRPr>
          </a:p>
          <a:p>
            <a:endParaRPr lang="en-US" dirty="0">
              <a:cs typeface="Calibri"/>
            </a:endParaRPr>
          </a:p>
          <a:p>
            <a:r>
              <a:rPr lang="en-US" dirty="0">
                <a:ea typeface="+mn-lt"/>
                <a:cs typeface="+mn-lt"/>
                <a:hlinkClick r:id="rId4"/>
              </a:rPr>
              <a:t>https://www.bbc.co.uk/news/uk-65081765</a:t>
            </a:r>
            <a:endParaRPr lang="en-US" dirty="0">
              <a:ea typeface="+mn-lt"/>
              <a:cs typeface="+mn-lt"/>
            </a:endParaRPr>
          </a:p>
          <a:p>
            <a:endParaRPr lang="en-US" dirty="0">
              <a:cs typeface="Calibri"/>
            </a:endParaRPr>
          </a:p>
          <a:p>
            <a:r>
              <a:rPr lang="en-US" dirty="0">
                <a:ea typeface="+mn-lt"/>
                <a:cs typeface="+mn-lt"/>
                <a:hlinkClick r:id="rId5"/>
              </a:rPr>
              <a:t>https://www.bbc.co.uk/news/uk-england-london-60766891</a:t>
            </a:r>
            <a:endParaRPr lang="en-US" dirty="0">
              <a:ea typeface="+mn-lt"/>
              <a:cs typeface="+mn-lt"/>
            </a:endParaRPr>
          </a:p>
          <a:p>
            <a:r>
              <a:rPr lang="en-US" dirty="0">
                <a:ea typeface="+mn-lt"/>
                <a:cs typeface="+mn-lt"/>
              </a:rPr>
              <a:t>https://www.appropriateadult.org.uk/policy/searches</a:t>
            </a:r>
            <a:endParaRPr lang="en-US" dirty="0">
              <a:cs typeface="Calibri"/>
            </a:endParaRPr>
          </a:p>
        </p:txBody>
      </p:sp>
    </p:spTree>
    <p:extLst>
      <p:ext uri="{BB962C8B-B14F-4D97-AF65-F5344CB8AC3E}">
        <p14:creationId xmlns:p14="http://schemas.microsoft.com/office/powerpoint/2010/main" val="681515934"/>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B9CC25-7BAE-4D8B-BA89-5169BB51CBB5}"/>
              </a:ext>
            </a:extLst>
          </p:cNvPr>
          <p:cNvSpPr>
            <a:spLocks noGrp="1"/>
          </p:cNvSpPr>
          <p:nvPr>
            <p:ph type="ctrTitle"/>
          </p:nvPr>
        </p:nvSpPr>
        <p:spPr/>
        <p:txBody>
          <a:bodyPr/>
          <a:lstStyle/>
          <a:p>
            <a:r>
              <a:rPr lang="en-GB" dirty="0"/>
              <a:t>Elder Abuse</a:t>
            </a:r>
          </a:p>
        </p:txBody>
      </p:sp>
      <p:sp>
        <p:nvSpPr>
          <p:cNvPr id="3" name="Subtitle 2">
            <a:extLst>
              <a:ext uri="{FF2B5EF4-FFF2-40B4-BE49-F238E27FC236}">
                <a16:creationId xmlns:a16="http://schemas.microsoft.com/office/drawing/2014/main" id="{7910969F-3EFD-41C2-9851-4A04DA07F4F1}"/>
              </a:ext>
            </a:extLst>
          </p:cNvPr>
          <p:cNvSpPr>
            <a:spLocks noGrp="1"/>
          </p:cNvSpPr>
          <p:nvPr>
            <p:ph type="subTitle" idx="1"/>
          </p:nvPr>
        </p:nvSpPr>
        <p:spPr/>
        <p:txBody>
          <a:bodyPr vert="horz" lIns="91440" tIns="45720" rIns="91440" bIns="45720" rtlCol="0" anchor="t">
            <a:normAutofit/>
          </a:bodyPr>
          <a:lstStyle/>
          <a:p>
            <a:endParaRPr lang="en-GB" dirty="0"/>
          </a:p>
        </p:txBody>
      </p:sp>
    </p:spTree>
    <p:extLst>
      <p:ext uri="{BB962C8B-B14F-4D97-AF65-F5344CB8AC3E}">
        <p14:creationId xmlns:p14="http://schemas.microsoft.com/office/powerpoint/2010/main" val="3981088620"/>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D356DD-D92D-45C2-B4F9-5A06D3D2A0A0}"/>
              </a:ext>
            </a:extLst>
          </p:cNvPr>
          <p:cNvSpPr>
            <a:spLocks noGrp="1"/>
          </p:cNvSpPr>
          <p:nvPr>
            <p:ph type="title"/>
          </p:nvPr>
        </p:nvSpPr>
        <p:spPr>
          <a:xfrm>
            <a:off x="1981200" y="274638"/>
            <a:ext cx="8229600" cy="706264"/>
          </a:xfrm>
        </p:spPr>
        <p:txBody>
          <a:bodyPr>
            <a:normAutofit fontScale="90000"/>
          </a:bodyPr>
          <a:lstStyle/>
          <a:p>
            <a:r>
              <a:rPr lang="en-GB" dirty="0"/>
              <a:t>Living longer</a:t>
            </a:r>
          </a:p>
        </p:txBody>
      </p:sp>
      <p:sp>
        <p:nvSpPr>
          <p:cNvPr id="3" name="Content Placeholder 2">
            <a:extLst>
              <a:ext uri="{FF2B5EF4-FFF2-40B4-BE49-F238E27FC236}">
                <a16:creationId xmlns:a16="http://schemas.microsoft.com/office/drawing/2014/main" id="{1B98BE67-176B-4BAD-8B65-512D9454EEC2}"/>
              </a:ext>
            </a:extLst>
          </p:cNvPr>
          <p:cNvSpPr>
            <a:spLocks noGrp="1"/>
          </p:cNvSpPr>
          <p:nvPr>
            <p:ph idx="1"/>
          </p:nvPr>
        </p:nvSpPr>
        <p:spPr>
          <a:xfrm>
            <a:off x="637268" y="1417639"/>
            <a:ext cx="10307653" cy="4099595"/>
          </a:xfrm>
        </p:spPr>
        <p:txBody>
          <a:bodyPr vert="horz" lIns="91440" tIns="45720" rIns="91440" bIns="45720" rtlCol="0" anchor="t">
            <a:normAutofit fontScale="92500" lnSpcReduction="20000"/>
          </a:bodyPr>
          <a:lstStyle/>
          <a:p>
            <a:r>
              <a:rPr lang="en-GB" dirty="0"/>
              <a:t>65 years traditionally old age</a:t>
            </a:r>
          </a:p>
          <a:p>
            <a:r>
              <a:rPr lang="en-GB" dirty="0"/>
              <a:t>State pension rising</a:t>
            </a:r>
          </a:p>
          <a:p>
            <a:r>
              <a:rPr lang="en-GB" dirty="0"/>
              <a:t>Equality Act 2010</a:t>
            </a:r>
          </a:p>
          <a:p>
            <a:r>
              <a:rPr lang="en-GB" dirty="0"/>
              <a:t>2018 men aged 65 expected to live another 18.6 yrs. &amp; Women 21 yrs.</a:t>
            </a:r>
          </a:p>
          <a:p>
            <a:r>
              <a:rPr lang="en-GB" dirty="0"/>
              <a:t>2018 - 11.9 million UK residents aged 65+ (18% of the total population).</a:t>
            </a:r>
          </a:p>
          <a:p>
            <a:r>
              <a:rPr lang="en-GB" dirty="0"/>
              <a:t>1950 - 5.3 million people of this age (10.8% of the population).</a:t>
            </a:r>
          </a:p>
          <a:p>
            <a:endParaRPr lang="en-GB" dirty="0"/>
          </a:p>
        </p:txBody>
      </p:sp>
    </p:spTree>
    <p:extLst>
      <p:ext uri="{BB962C8B-B14F-4D97-AF65-F5344CB8AC3E}">
        <p14:creationId xmlns:p14="http://schemas.microsoft.com/office/powerpoint/2010/main" val="4281052903"/>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359718-A4C3-4A19-AAF9-E75D865CAAA3}"/>
              </a:ext>
            </a:extLst>
          </p:cNvPr>
          <p:cNvSpPr>
            <a:spLocks noGrp="1"/>
          </p:cNvSpPr>
          <p:nvPr>
            <p:ph type="title"/>
          </p:nvPr>
        </p:nvSpPr>
        <p:spPr>
          <a:xfrm>
            <a:off x="1981200" y="274639"/>
            <a:ext cx="8229600" cy="806017"/>
          </a:xfrm>
        </p:spPr>
        <p:txBody>
          <a:bodyPr/>
          <a:lstStyle/>
          <a:p>
            <a:r>
              <a:rPr lang="en-GB" dirty="0"/>
              <a:t>What is elder abuse?</a:t>
            </a:r>
          </a:p>
        </p:txBody>
      </p:sp>
      <p:sp>
        <p:nvSpPr>
          <p:cNvPr id="3" name="Content Placeholder 2">
            <a:extLst>
              <a:ext uri="{FF2B5EF4-FFF2-40B4-BE49-F238E27FC236}">
                <a16:creationId xmlns:a16="http://schemas.microsoft.com/office/drawing/2014/main" id="{72D5A786-5255-4213-B2ED-766CFE99CF74}"/>
              </a:ext>
            </a:extLst>
          </p:cNvPr>
          <p:cNvSpPr>
            <a:spLocks noGrp="1"/>
          </p:cNvSpPr>
          <p:nvPr>
            <p:ph idx="1"/>
          </p:nvPr>
        </p:nvSpPr>
        <p:spPr>
          <a:xfrm>
            <a:off x="831013" y="1327789"/>
            <a:ext cx="10568403" cy="3987690"/>
          </a:xfrm>
        </p:spPr>
        <p:txBody>
          <a:bodyPr>
            <a:normAutofit lnSpcReduction="10000"/>
          </a:bodyPr>
          <a:lstStyle/>
          <a:p>
            <a:pPr marL="0" indent="0">
              <a:buNone/>
            </a:pPr>
            <a:r>
              <a:rPr lang="en-GB" sz="2600" dirty="0"/>
              <a:t>A term representing all types of mistreatment or abusive behaviour towards older adults (Wolf, 2000)</a:t>
            </a:r>
          </a:p>
          <a:p>
            <a:pPr marL="0" indent="0">
              <a:buNone/>
            </a:pPr>
            <a:r>
              <a:rPr lang="en-GB" sz="2600" dirty="0"/>
              <a:t>Abuse - intentional behaviour or / and failure to act</a:t>
            </a:r>
          </a:p>
          <a:p>
            <a:pPr marL="0" indent="0">
              <a:buNone/>
            </a:pPr>
            <a:r>
              <a:rPr lang="en-GB" sz="2600" dirty="0"/>
              <a:t>Self-neglect is the most common form of elder abuse and the most difficult to detect and treat (Levine, 2003)</a:t>
            </a:r>
          </a:p>
          <a:p>
            <a:r>
              <a:rPr lang="en-GB" b="1" dirty="0"/>
              <a:t>single or repeated act or lack of appropriate action, occurring within any relationship where there is an expectation of trust, which causes harm or distress to an older person.</a:t>
            </a:r>
            <a:endParaRPr lang="en-GB" dirty="0"/>
          </a:p>
        </p:txBody>
      </p:sp>
    </p:spTree>
    <p:extLst>
      <p:ext uri="{BB962C8B-B14F-4D97-AF65-F5344CB8AC3E}">
        <p14:creationId xmlns:p14="http://schemas.microsoft.com/office/powerpoint/2010/main" val="3058237012"/>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229600" cy="706264"/>
          </a:xfrm>
        </p:spPr>
        <p:txBody>
          <a:bodyPr>
            <a:normAutofit/>
          </a:bodyPr>
          <a:lstStyle/>
          <a:p>
            <a:r>
              <a:rPr lang="en-US" sz="2800" dirty="0"/>
              <a:t>Emotional/Psychological Abuse</a:t>
            </a:r>
          </a:p>
        </p:txBody>
      </p:sp>
      <p:sp>
        <p:nvSpPr>
          <p:cNvPr id="3" name="Content Placeholder 2"/>
          <p:cNvSpPr>
            <a:spLocks noGrp="1"/>
          </p:cNvSpPr>
          <p:nvPr>
            <p:ph idx="1"/>
          </p:nvPr>
        </p:nvSpPr>
        <p:spPr>
          <a:xfrm>
            <a:off x="816634" y="1147157"/>
            <a:ext cx="10472467" cy="4370077"/>
          </a:xfrm>
        </p:spPr>
        <p:txBody>
          <a:bodyPr>
            <a:normAutofit fontScale="92500" lnSpcReduction="20000"/>
          </a:bodyPr>
          <a:lstStyle/>
          <a:p>
            <a:pPr>
              <a:spcBef>
                <a:spcPts val="1200"/>
              </a:spcBef>
            </a:pPr>
            <a:r>
              <a:rPr lang="en-US" dirty="0"/>
              <a:t>Shouting and bullying</a:t>
            </a:r>
          </a:p>
          <a:p>
            <a:pPr>
              <a:spcBef>
                <a:spcPts val="1200"/>
              </a:spcBef>
            </a:pPr>
            <a:r>
              <a:rPr lang="en-US" dirty="0"/>
              <a:t>Insults or name calling</a:t>
            </a:r>
          </a:p>
          <a:p>
            <a:pPr>
              <a:spcBef>
                <a:spcPts val="1200"/>
              </a:spcBef>
            </a:pPr>
            <a:r>
              <a:rPr lang="en-US" dirty="0"/>
              <a:t>Threats of violence</a:t>
            </a:r>
          </a:p>
          <a:p>
            <a:pPr>
              <a:spcBef>
                <a:spcPts val="1200"/>
              </a:spcBef>
            </a:pPr>
            <a:r>
              <a:rPr lang="en-US" dirty="0"/>
              <a:t>Intimidation or belittling</a:t>
            </a:r>
          </a:p>
          <a:p>
            <a:pPr>
              <a:spcBef>
                <a:spcPts val="1200"/>
              </a:spcBef>
            </a:pPr>
            <a:r>
              <a:rPr lang="en-US" dirty="0"/>
              <a:t>Harassment</a:t>
            </a:r>
          </a:p>
          <a:p>
            <a:pPr>
              <a:spcBef>
                <a:spcPts val="1200"/>
              </a:spcBef>
            </a:pPr>
            <a:r>
              <a:rPr lang="en-US" dirty="0"/>
              <a:t>Ignoring the person or isolating them from their needs</a:t>
            </a:r>
          </a:p>
          <a:p>
            <a:pPr>
              <a:spcBef>
                <a:spcPts val="1200"/>
              </a:spcBef>
            </a:pPr>
            <a:r>
              <a:rPr lang="en-US" dirty="0"/>
              <a:t>Treating an older person like a child</a:t>
            </a:r>
          </a:p>
          <a:p>
            <a:pPr>
              <a:spcBef>
                <a:spcPts val="1200"/>
              </a:spcBef>
            </a:pPr>
            <a:r>
              <a:rPr lang="en-US" dirty="0"/>
              <a:t>Inappropriately infringing on their privacy</a:t>
            </a:r>
          </a:p>
        </p:txBody>
      </p:sp>
      <p:sp>
        <p:nvSpPr>
          <p:cNvPr id="4" name="Slide Number Placeholder 3"/>
          <p:cNvSpPr>
            <a:spLocks noGrp="1"/>
          </p:cNvSpPr>
          <p:nvPr>
            <p:ph type="sldNum" sz="quarter" idx="12"/>
          </p:nvPr>
        </p:nvSpPr>
        <p:spPr/>
        <p:txBody>
          <a:bodyPr/>
          <a:lstStyle/>
          <a:p>
            <a:fld id="{4C22FB01-402B-4F57-AA93-8EBDF67A44D2}" type="slidenum">
              <a:rPr lang="en-CA" smtClean="0"/>
              <a:t>62</a:t>
            </a:fld>
            <a:endParaRPr lang="en-CA"/>
          </a:p>
        </p:txBody>
      </p:sp>
    </p:spTree>
    <p:extLst>
      <p:ext uri="{BB962C8B-B14F-4D97-AF65-F5344CB8AC3E}">
        <p14:creationId xmlns:p14="http://schemas.microsoft.com/office/powerpoint/2010/main" val="3398246539"/>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A358BA-26E9-49A7-917D-7E1A541B8783}"/>
              </a:ext>
            </a:extLst>
          </p:cNvPr>
          <p:cNvSpPr>
            <a:spLocks noGrp="1"/>
          </p:cNvSpPr>
          <p:nvPr>
            <p:ph type="title"/>
          </p:nvPr>
        </p:nvSpPr>
        <p:spPr>
          <a:xfrm>
            <a:off x="1981200" y="274639"/>
            <a:ext cx="8229600" cy="673013"/>
          </a:xfrm>
        </p:spPr>
        <p:txBody>
          <a:bodyPr>
            <a:normAutofit/>
          </a:bodyPr>
          <a:lstStyle/>
          <a:p>
            <a:r>
              <a:rPr lang="en-GB" sz="3600" dirty="0"/>
              <a:t>Elder Abuse Cymru</a:t>
            </a:r>
          </a:p>
        </p:txBody>
      </p:sp>
      <p:sp>
        <p:nvSpPr>
          <p:cNvPr id="3" name="Content Placeholder 2">
            <a:extLst>
              <a:ext uri="{FF2B5EF4-FFF2-40B4-BE49-F238E27FC236}">
                <a16:creationId xmlns:a16="http://schemas.microsoft.com/office/drawing/2014/main" id="{1507D14F-C6F6-4BE4-92A4-FA112FAF40EF}"/>
              </a:ext>
            </a:extLst>
          </p:cNvPr>
          <p:cNvSpPr>
            <a:spLocks noGrp="1"/>
          </p:cNvSpPr>
          <p:nvPr>
            <p:ph idx="1"/>
          </p:nvPr>
        </p:nvSpPr>
        <p:spPr>
          <a:xfrm>
            <a:off x="730370" y="1113906"/>
            <a:ext cx="10702505" cy="4403328"/>
          </a:xfrm>
        </p:spPr>
        <p:txBody>
          <a:bodyPr vert="horz" lIns="91440" tIns="45720" rIns="91440" bIns="45720" rtlCol="0" anchor="t">
            <a:normAutofit fontScale="92500" lnSpcReduction="10000"/>
          </a:bodyPr>
          <a:lstStyle/>
          <a:p>
            <a:r>
              <a:rPr lang="en-GB" dirty="0">
                <a:ea typeface="+mn-lt"/>
                <a:cs typeface="+mn-lt"/>
              </a:rPr>
              <a:t>280,000 people aged 60 to 74 experienced domestic abuse  (April 2021/22)</a:t>
            </a:r>
          </a:p>
          <a:p>
            <a:r>
              <a:rPr lang="en-GB" dirty="0"/>
              <a:t>Victims are usually women over 70.</a:t>
            </a:r>
            <a:endParaRPr lang="en-US" dirty="0"/>
          </a:p>
          <a:p>
            <a:r>
              <a:rPr lang="en-GB" dirty="0">
                <a:ea typeface="+mn-lt"/>
                <a:cs typeface="+mn-lt"/>
              </a:rPr>
              <a:t>Number of older people affected by domestic violence rises by 40% in two years</a:t>
            </a:r>
            <a:endParaRPr lang="en-GB" dirty="0"/>
          </a:p>
          <a:p>
            <a:pPr fontAlgn="base"/>
            <a:r>
              <a:rPr lang="en-GB" dirty="0"/>
              <a:t>6.7% had experienced psychological abuse, such as threats, intimidation and mockery</a:t>
            </a:r>
          </a:p>
          <a:p>
            <a:pPr fontAlgn="base"/>
            <a:r>
              <a:rPr lang="en-GB" dirty="0"/>
              <a:t>3.3% had experienced financial abuse, such as misuse of power of attorney, theft and fraud</a:t>
            </a:r>
          </a:p>
          <a:p>
            <a:endParaRPr lang="en-GB" dirty="0"/>
          </a:p>
          <a:p>
            <a:endParaRPr lang="en-GB" dirty="0"/>
          </a:p>
        </p:txBody>
      </p:sp>
    </p:spTree>
    <p:extLst>
      <p:ext uri="{BB962C8B-B14F-4D97-AF65-F5344CB8AC3E}">
        <p14:creationId xmlns:p14="http://schemas.microsoft.com/office/powerpoint/2010/main" val="2514615816"/>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Financial Abuse</a:t>
            </a:r>
          </a:p>
        </p:txBody>
      </p:sp>
      <p:sp>
        <p:nvSpPr>
          <p:cNvPr id="3" name="Content Placeholder 2"/>
          <p:cNvSpPr>
            <a:spLocks noGrp="1"/>
          </p:cNvSpPr>
          <p:nvPr>
            <p:ph idx="1"/>
          </p:nvPr>
        </p:nvSpPr>
        <p:spPr>
          <a:xfrm>
            <a:off x="888521" y="1296785"/>
            <a:ext cx="10443712" cy="4220448"/>
          </a:xfrm>
        </p:spPr>
        <p:txBody>
          <a:bodyPr vert="horz" lIns="91440" tIns="45720" rIns="91440" bIns="45720" rtlCol="0" anchor="t">
            <a:normAutofit lnSpcReduction="10000"/>
          </a:bodyPr>
          <a:lstStyle/>
          <a:p>
            <a:pPr>
              <a:lnSpc>
                <a:spcPct val="150000"/>
              </a:lnSpc>
            </a:pPr>
            <a:r>
              <a:rPr lang="en-US" dirty="0"/>
              <a:t>1.2% of the population 65 year old's and older have experienced </a:t>
            </a:r>
            <a:r>
              <a:rPr lang="en-US" dirty="0">
                <a:ea typeface="+mn-lt"/>
                <a:cs typeface="+mn-lt"/>
              </a:rPr>
              <a:t> financial abuse </a:t>
            </a:r>
            <a:endParaRPr lang="en-US" dirty="0"/>
          </a:p>
          <a:p>
            <a:pPr>
              <a:lnSpc>
                <a:spcPct val="150000"/>
              </a:lnSpc>
            </a:pPr>
            <a:r>
              <a:rPr lang="en-US" dirty="0"/>
              <a:t>Two sub-categories:</a:t>
            </a:r>
          </a:p>
          <a:p>
            <a:pPr>
              <a:spcBef>
                <a:spcPts val="1600"/>
              </a:spcBef>
            </a:pPr>
            <a:r>
              <a:rPr lang="en-US" dirty="0"/>
              <a:t>victims were unaware that the financial abuse was occurring</a:t>
            </a:r>
          </a:p>
          <a:p>
            <a:pPr>
              <a:spcBef>
                <a:spcPts val="1600"/>
              </a:spcBef>
            </a:pPr>
            <a:r>
              <a:rPr lang="en-US" dirty="0"/>
              <a:t>abuse was done using threats and intimidation</a:t>
            </a:r>
          </a:p>
        </p:txBody>
      </p:sp>
      <p:sp>
        <p:nvSpPr>
          <p:cNvPr id="4" name="Slide Number Placeholder 3"/>
          <p:cNvSpPr>
            <a:spLocks noGrp="1"/>
          </p:cNvSpPr>
          <p:nvPr>
            <p:ph type="sldNum" sz="quarter" idx="12"/>
          </p:nvPr>
        </p:nvSpPr>
        <p:spPr/>
        <p:txBody>
          <a:bodyPr/>
          <a:lstStyle/>
          <a:p>
            <a:fld id="{4C22FB01-402B-4F57-AA93-8EBDF67A44D2}" type="slidenum">
              <a:rPr lang="en-CA" smtClean="0"/>
              <a:t>64</a:t>
            </a:fld>
            <a:endParaRPr lang="en-CA"/>
          </a:p>
        </p:txBody>
      </p:sp>
    </p:spTree>
    <p:extLst>
      <p:ext uri="{BB962C8B-B14F-4D97-AF65-F5344CB8AC3E}">
        <p14:creationId xmlns:p14="http://schemas.microsoft.com/office/powerpoint/2010/main" val="3612731196"/>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Financial Abuse</a:t>
            </a:r>
          </a:p>
        </p:txBody>
      </p:sp>
      <p:sp>
        <p:nvSpPr>
          <p:cNvPr id="3" name="Content Placeholder 2"/>
          <p:cNvSpPr>
            <a:spLocks noGrp="1"/>
          </p:cNvSpPr>
          <p:nvPr>
            <p:ph idx="1"/>
          </p:nvPr>
        </p:nvSpPr>
        <p:spPr>
          <a:xfrm>
            <a:off x="485422" y="1216379"/>
            <a:ext cx="10972800" cy="3917032"/>
          </a:xfrm>
        </p:spPr>
        <p:txBody>
          <a:bodyPr vert="horz" lIns="91440" tIns="45720" rIns="91440" bIns="45720" rtlCol="0" anchor="t">
            <a:normAutofit fontScale="85000" lnSpcReduction="20000"/>
          </a:bodyPr>
          <a:lstStyle/>
          <a:p>
            <a:pPr marL="0" indent="0">
              <a:buNone/>
            </a:pPr>
            <a:r>
              <a:rPr lang="en-US" dirty="0"/>
              <a:t>Examples of </a:t>
            </a:r>
            <a:r>
              <a:rPr lang="en-US" i="1" dirty="0"/>
              <a:t>financial abuse</a:t>
            </a:r>
            <a:r>
              <a:rPr lang="en-US" dirty="0"/>
              <a:t>:</a:t>
            </a:r>
          </a:p>
          <a:p>
            <a:pPr>
              <a:lnSpc>
                <a:spcPct val="150000"/>
              </a:lnSpc>
              <a:spcBef>
                <a:spcPts val="1600"/>
              </a:spcBef>
            </a:pPr>
            <a:r>
              <a:rPr lang="en-US" dirty="0"/>
              <a:t>Misuse of funds or property</a:t>
            </a:r>
          </a:p>
          <a:p>
            <a:pPr>
              <a:spcBef>
                <a:spcPts val="1600"/>
              </a:spcBef>
            </a:pPr>
            <a:r>
              <a:rPr lang="en-US" dirty="0"/>
              <a:t>Theft of cash, special items or other property </a:t>
            </a:r>
          </a:p>
          <a:p>
            <a:pPr>
              <a:spcBef>
                <a:spcPts val="1600"/>
              </a:spcBef>
            </a:pPr>
            <a:r>
              <a:rPr lang="en-US" dirty="0"/>
              <a:t>Scams</a:t>
            </a:r>
          </a:p>
          <a:p>
            <a:pPr>
              <a:spcBef>
                <a:spcPts val="1600"/>
              </a:spcBef>
            </a:pPr>
            <a:r>
              <a:rPr lang="en-US" dirty="0"/>
              <a:t>Abuse of power of attorney</a:t>
            </a:r>
          </a:p>
          <a:p>
            <a:pPr>
              <a:spcBef>
                <a:spcPts val="1600"/>
              </a:spcBef>
            </a:pPr>
            <a:r>
              <a:rPr lang="en-US" dirty="0"/>
              <a:t>Fraud – </a:t>
            </a:r>
          </a:p>
          <a:p>
            <a:pPr>
              <a:spcBef>
                <a:spcPts val="1600"/>
              </a:spcBef>
            </a:pPr>
            <a:r>
              <a:rPr lang="en-US" dirty="0"/>
              <a:t>Forgery of </a:t>
            </a:r>
            <a:r>
              <a:rPr lang="en-GB" dirty="0"/>
              <a:t>cheques/PIN</a:t>
            </a:r>
            <a:r>
              <a:rPr lang="en-US" dirty="0"/>
              <a:t> or other documents</a:t>
            </a:r>
          </a:p>
        </p:txBody>
      </p:sp>
      <p:sp>
        <p:nvSpPr>
          <p:cNvPr id="4" name="Slide Number Placeholder 3"/>
          <p:cNvSpPr>
            <a:spLocks noGrp="1"/>
          </p:cNvSpPr>
          <p:nvPr>
            <p:ph type="sldNum" sz="quarter" idx="12"/>
          </p:nvPr>
        </p:nvSpPr>
        <p:spPr/>
        <p:txBody>
          <a:bodyPr/>
          <a:lstStyle/>
          <a:p>
            <a:fld id="{4C22FB01-402B-4F57-AA93-8EBDF67A44D2}" type="slidenum">
              <a:rPr lang="en-CA" smtClean="0"/>
              <a:t>65</a:t>
            </a:fld>
            <a:endParaRPr lang="en-CA"/>
          </a:p>
        </p:txBody>
      </p:sp>
    </p:spTree>
    <p:extLst>
      <p:ext uri="{BB962C8B-B14F-4D97-AF65-F5344CB8AC3E}">
        <p14:creationId xmlns:p14="http://schemas.microsoft.com/office/powerpoint/2010/main" val="2700173374"/>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D80724-B3AA-469B-8A0B-34148A88769A}"/>
              </a:ext>
            </a:extLst>
          </p:cNvPr>
          <p:cNvSpPr>
            <a:spLocks noGrp="1"/>
          </p:cNvSpPr>
          <p:nvPr>
            <p:ph type="title"/>
          </p:nvPr>
        </p:nvSpPr>
        <p:spPr>
          <a:xfrm>
            <a:off x="1981200" y="274640"/>
            <a:ext cx="8229600" cy="509132"/>
          </a:xfrm>
        </p:spPr>
        <p:txBody>
          <a:bodyPr>
            <a:normAutofit fontScale="90000"/>
          </a:bodyPr>
          <a:lstStyle/>
          <a:p>
            <a:r>
              <a:rPr lang="en-GB" sz="3200" dirty="0"/>
              <a:t>Legislation</a:t>
            </a:r>
            <a:r>
              <a:rPr lang="en-GB" sz="3200" dirty="0">
                <a:solidFill>
                  <a:srgbClr val="FF0000"/>
                </a:solidFill>
              </a:rPr>
              <a:t> </a:t>
            </a:r>
          </a:p>
        </p:txBody>
      </p:sp>
      <p:sp>
        <p:nvSpPr>
          <p:cNvPr id="3" name="Content Placeholder 2">
            <a:extLst>
              <a:ext uri="{FF2B5EF4-FFF2-40B4-BE49-F238E27FC236}">
                <a16:creationId xmlns:a16="http://schemas.microsoft.com/office/drawing/2014/main" id="{5F86E81D-61D0-4A15-9F83-E43CF34700C2}"/>
              </a:ext>
            </a:extLst>
          </p:cNvPr>
          <p:cNvSpPr>
            <a:spLocks noGrp="1"/>
          </p:cNvSpPr>
          <p:nvPr>
            <p:ph idx="1"/>
          </p:nvPr>
        </p:nvSpPr>
        <p:spPr>
          <a:xfrm>
            <a:off x="744748" y="985652"/>
            <a:ext cx="9466052" cy="4531582"/>
          </a:xfrm>
        </p:spPr>
        <p:txBody>
          <a:bodyPr>
            <a:normAutofit/>
          </a:bodyPr>
          <a:lstStyle/>
          <a:p>
            <a:r>
              <a:rPr lang="en-GB" sz="2400" dirty="0"/>
              <a:t>No legal financial abuse.</a:t>
            </a:r>
          </a:p>
          <a:p>
            <a:r>
              <a:rPr lang="en-GB" sz="2400" dirty="0"/>
              <a:t>Call for statutory protection due to age/physical/increased impairments</a:t>
            </a:r>
          </a:p>
          <a:p>
            <a:r>
              <a:rPr lang="en-GB" sz="2400" dirty="0"/>
              <a:t>The law considers capacity rather than age</a:t>
            </a:r>
          </a:p>
          <a:p>
            <a:pPr lvl="1"/>
            <a:r>
              <a:rPr lang="en-GB" sz="2400" dirty="0"/>
              <a:t>Mental Capacity Act 2005. </a:t>
            </a:r>
          </a:p>
          <a:p>
            <a:pPr lvl="1"/>
            <a:r>
              <a:rPr lang="en-GB" sz="2400" dirty="0"/>
              <a:t>Guardianship (Missing Persons) Act 2017</a:t>
            </a:r>
          </a:p>
          <a:p>
            <a:pPr lvl="1"/>
            <a:r>
              <a:rPr lang="en-GB" sz="2400" dirty="0"/>
              <a:t>Fraud Act 2006 and Safeguarding Vulnerable Groups Act 2006</a:t>
            </a:r>
          </a:p>
          <a:p>
            <a:pPr lvl="1"/>
            <a:r>
              <a:rPr lang="en-GB" sz="2400" dirty="0"/>
              <a:t>The Social Services and Well-being (Wales) Act 2014</a:t>
            </a:r>
          </a:p>
          <a:p>
            <a:pPr marL="457200" lvl="1" indent="0">
              <a:buNone/>
            </a:pPr>
            <a:endParaRPr lang="en-GB" dirty="0"/>
          </a:p>
        </p:txBody>
      </p:sp>
    </p:spTree>
    <p:extLst>
      <p:ext uri="{BB962C8B-B14F-4D97-AF65-F5344CB8AC3E}">
        <p14:creationId xmlns:p14="http://schemas.microsoft.com/office/powerpoint/2010/main" val="2866773708"/>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1D9AE4-239C-4071-A41F-F9F5BDCC3A7D}"/>
              </a:ext>
            </a:extLst>
          </p:cNvPr>
          <p:cNvSpPr>
            <a:spLocks noGrp="1"/>
          </p:cNvSpPr>
          <p:nvPr>
            <p:ph type="title"/>
          </p:nvPr>
        </p:nvSpPr>
        <p:spPr>
          <a:xfrm>
            <a:off x="1981200" y="274639"/>
            <a:ext cx="8229600" cy="806017"/>
          </a:xfrm>
        </p:spPr>
        <p:txBody>
          <a:bodyPr/>
          <a:lstStyle/>
          <a:p>
            <a:r>
              <a:rPr lang="en-GB" dirty="0"/>
              <a:t>OPG</a:t>
            </a:r>
          </a:p>
        </p:txBody>
      </p:sp>
      <p:sp>
        <p:nvSpPr>
          <p:cNvPr id="3" name="Content Placeholder 2">
            <a:extLst>
              <a:ext uri="{FF2B5EF4-FFF2-40B4-BE49-F238E27FC236}">
                <a16:creationId xmlns:a16="http://schemas.microsoft.com/office/drawing/2014/main" id="{50A9BF7D-291B-498A-9842-499566096B2D}"/>
              </a:ext>
            </a:extLst>
          </p:cNvPr>
          <p:cNvSpPr>
            <a:spLocks noGrp="1"/>
          </p:cNvSpPr>
          <p:nvPr>
            <p:ph idx="1"/>
          </p:nvPr>
        </p:nvSpPr>
        <p:spPr>
          <a:xfrm>
            <a:off x="500333" y="1263535"/>
            <a:ext cx="10875033" cy="4253698"/>
          </a:xfrm>
        </p:spPr>
        <p:txBody>
          <a:bodyPr vert="horz" lIns="91440" tIns="45720" rIns="91440" bIns="45720" rtlCol="0" anchor="t">
            <a:normAutofit fontScale="92500" lnSpcReduction="10000"/>
          </a:bodyPr>
          <a:lstStyle/>
          <a:p>
            <a:r>
              <a:rPr lang="en-GB" dirty="0"/>
              <a:t>The Office of the Public Guardian </a:t>
            </a:r>
          </a:p>
          <a:p>
            <a:r>
              <a:rPr lang="en-GB" dirty="0"/>
              <a:t>Works towards protecting the dignity and interests of individuals who lack mental capacity</a:t>
            </a:r>
          </a:p>
          <a:p>
            <a:r>
              <a:rPr lang="en-GB" dirty="0"/>
              <a:t>Help in the decisions about individuals health &amp; finance with others.</a:t>
            </a:r>
          </a:p>
          <a:p>
            <a:r>
              <a:rPr lang="en-GB" dirty="0"/>
              <a:t>Proactive planning for an eventuality of losing one’s mental capacity - </a:t>
            </a:r>
            <a:r>
              <a:rPr lang="en-GB" dirty="0">
                <a:ea typeface="+mn-lt"/>
                <a:cs typeface="+mn-lt"/>
              </a:rPr>
              <a:t>framework of the Mental Capacity Act 2005</a:t>
            </a:r>
          </a:p>
          <a:p>
            <a:r>
              <a:rPr lang="en-GB" dirty="0"/>
              <a:t>Registration of an able person who will have ‘Lasting powers of attorney’</a:t>
            </a:r>
          </a:p>
          <a:p>
            <a:endParaRPr lang="en-GB" dirty="0"/>
          </a:p>
          <a:p>
            <a:endParaRPr lang="en-GB" dirty="0"/>
          </a:p>
        </p:txBody>
      </p:sp>
    </p:spTree>
    <p:extLst>
      <p:ext uri="{BB962C8B-B14F-4D97-AF65-F5344CB8AC3E}">
        <p14:creationId xmlns:p14="http://schemas.microsoft.com/office/powerpoint/2010/main" val="1278311630"/>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What to watch for</a:t>
            </a:r>
          </a:p>
        </p:txBody>
      </p:sp>
      <p:sp>
        <p:nvSpPr>
          <p:cNvPr id="3" name="Content Placeholder 2"/>
          <p:cNvSpPr>
            <a:spLocks noGrp="1"/>
          </p:cNvSpPr>
          <p:nvPr>
            <p:ph idx="1"/>
          </p:nvPr>
        </p:nvSpPr>
        <p:spPr>
          <a:xfrm>
            <a:off x="609600" y="1513937"/>
            <a:ext cx="10972800" cy="4003296"/>
          </a:xfrm>
        </p:spPr>
        <p:txBody>
          <a:bodyPr>
            <a:normAutofit fontScale="70000" lnSpcReduction="20000"/>
          </a:bodyPr>
          <a:lstStyle/>
          <a:p>
            <a:pPr marL="0" indent="0">
              <a:buNone/>
            </a:pPr>
            <a:r>
              <a:rPr lang="en-US" dirty="0">
                <a:solidFill>
                  <a:srgbClr val="F7403A"/>
                </a:solidFill>
              </a:rPr>
              <a:t>Indicators of </a:t>
            </a:r>
            <a:r>
              <a:rPr lang="en-US" i="1" dirty="0">
                <a:solidFill>
                  <a:srgbClr val="F7403A"/>
                </a:solidFill>
              </a:rPr>
              <a:t>financial abuse</a:t>
            </a:r>
            <a:r>
              <a:rPr lang="en-US" dirty="0">
                <a:solidFill>
                  <a:srgbClr val="F7403A"/>
                </a:solidFill>
              </a:rPr>
              <a:t>:</a:t>
            </a:r>
          </a:p>
          <a:p>
            <a:pPr>
              <a:spcBef>
                <a:spcPts val="2000"/>
              </a:spcBef>
            </a:pPr>
            <a:r>
              <a:rPr lang="en-US" dirty="0"/>
              <a:t>Unpaid bills / No money for basics</a:t>
            </a:r>
          </a:p>
          <a:p>
            <a:pPr>
              <a:spcBef>
                <a:spcPts val="1600"/>
              </a:spcBef>
            </a:pPr>
            <a:r>
              <a:rPr lang="en-US" dirty="0"/>
              <a:t>Absence of aids, medications, etc.</a:t>
            </a:r>
          </a:p>
          <a:p>
            <a:pPr>
              <a:spcBef>
                <a:spcPts val="1600"/>
              </a:spcBef>
            </a:pPr>
            <a:r>
              <a:rPr lang="en-US" dirty="0"/>
              <a:t>Sudden appearance of previously uninvolved relatives</a:t>
            </a:r>
          </a:p>
          <a:p>
            <a:pPr>
              <a:spcBef>
                <a:spcPts val="1600"/>
              </a:spcBef>
            </a:pPr>
            <a:r>
              <a:rPr lang="en-US" dirty="0"/>
              <a:t>Forged signature or Power of Attorney granted under unusual circumstances</a:t>
            </a:r>
          </a:p>
          <a:p>
            <a:pPr>
              <a:spcBef>
                <a:spcPts val="1600"/>
              </a:spcBef>
            </a:pPr>
            <a:r>
              <a:rPr lang="en-US" dirty="0"/>
              <a:t>Client complains of not knowing where money/assets have gone</a:t>
            </a:r>
          </a:p>
          <a:p>
            <a:pPr>
              <a:spcBef>
                <a:spcPts val="1600"/>
              </a:spcBef>
            </a:pPr>
            <a:r>
              <a:rPr lang="en-US" dirty="0"/>
              <a:t>Abrupt changes client investing plan, will/accounts</a:t>
            </a:r>
          </a:p>
          <a:p>
            <a:pPr>
              <a:spcBef>
                <a:spcPts val="1600"/>
              </a:spcBef>
            </a:pPr>
            <a:r>
              <a:rPr lang="en-US" dirty="0"/>
              <a:t>Family/representative refuse to spend money on behalf of client</a:t>
            </a:r>
          </a:p>
        </p:txBody>
      </p:sp>
      <p:sp>
        <p:nvSpPr>
          <p:cNvPr id="4" name="Slide Number Placeholder 3"/>
          <p:cNvSpPr>
            <a:spLocks noGrp="1"/>
          </p:cNvSpPr>
          <p:nvPr>
            <p:ph type="sldNum" sz="quarter" idx="12"/>
          </p:nvPr>
        </p:nvSpPr>
        <p:spPr/>
        <p:txBody>
          <a:bodyPr/>
          <a:lstStyle/>
          <a:p>
            <a:fld id="{4C22FB01-402B-4F57-AA93-8EBDF67A44D2}" type="slidenum">
              <a:rPr lang="en-CA" smtClean="0"/>
              <a:t>68</a:t>
            </a:fld>
            <a:endParaRPr lang="en-CA"/>
          </a:p>
        </p:txBody>
      </p:sp>
    </p:spTree>
    <p:extLst>
      <p:ext uri="{BB962C8B-B14F-4D97-AF65-F5344CB8AC3E}">
        <p14:creationId xmlns:p14="http://schemas.microsoft.com/office/powerpoint/2010/main" val="3961906734"/>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E34FC4-9FA8-82A4-B8D2-E538EA045A9C}"/>
              </a:ext>
            </a:extLst>
          </p:cNvPr>
          <p:cNvSpPr>
            <a:spLocks noGrp="1"/>
          </p:cNvSpPr>
          <p:nvPr>
            <p:ph type="title"/>
          </p:nvPr>
        </p:nvSpPr>
        <p:spPr>
          <a:xfrm>
            <a:off x="609601" y="273050"/>
            <a:ext cx="4011084" cy="1708150"/>
          </a:xfrm>
        </p:spPr>
        <p:txBody>
          <a:bodyPr anchor="b">
            <a:normAutofit/>
          </a:bodyPr>
          <a:lstStyle/>
          <a:p>
            <a:r>
              <a:rPr lang="en-GB" dirty="0"/>
              <a:t>Fear of Crime</a:t>
            </a:r>
          </a:p>
        </p:txBody>
      </p:sp>
      <p:pic>
        <p:nvPicPr>
          <p:cNvPr id="5" name="Picture 4">
            <a:extLst>
              <a:ext uri="{FF2B5EF4-FFF2-40B4-BE49-F238E27FC236}">
                <a16:creationId xmlns:a16="http://schemas.microsoft.com/office/drawing/2014/main" id="{729EC4A1-CC02-3F86-41B7-17D0467F307D}"/>
              </a:ext>
            </a:extLst>
          </p:cNvPr>
          <p:cNvPicPr>
            <a:picLocks noChangeAspect="1"/>
          </p:cNvPicPr>
          <p:nvPr/>
        </p:nvPicPr>
        <p:blipFill>
          <a:blip r:embed="rId2"/>
          <a:stretch>
            <a:fillRect/>
          </a:stretch>
        </p:blipFill>
        <p:spPr>
          <a:xfrm>
            <a:off x="4766733" y="273884"/>
            <a:ext cx="6815667" cy="5170506"/>
          </a:xfrm>
          <a:prstGeom prst="rect">
            <a:avLst/>
          </a:prstGeom>
          <a:noFill/>
        </p:spPr>
      </p:pic>
      <p:sp>
        <p:nvSpPr>
          <p:cNvPr id="12" name="Text Placeholder 3">
            <a:extLst>
              <a:ext uri="{FF2B5EF4-FFF2-40B4-BE49-F238E27FC236}">
                <a16:creationId xmlns:a16="http://schemas.microsoft.com/office/drawing/2014/main" id="{5F113045-CE3F-1E9E-B348-63D3C1C5607E}"/>
              </a:ext>
            </a:extLst>
          </p:cNvPr>
          <p:cNvSpPr>
            <a:spLocks noGrp="1"/>
          </p:cNvSpPr>
          <p:nvPr>
            <p:ph type="body" sz="half" idx="2"/>
          </p:nvPr>
        </p:nvSpPr>
        <p:spPr>
          <a:xfrm>
            <a:off x="609601" y="4765965"/>
            <a:ext cx="4011084" cy="699028"/>
          </a:xfrm>
        </p:spPr>
        <p:txBody>
          <a:bodyPr>
            <a:normAutofit/>
          </a:bodyPr>
          <a:lstStyle/>
          <a:p>
            <a:r>
              <a:rPr lang="en-US" dirty="0"/>
              <a:t>Vulnerabilities?</a:t>
            </a:r>
          </a:p>
        </p:txBody>
      </p:sp>
    </p:spTree>
    <p:extLst>
      <p:ext uri="{BB962C8B-B14F-4D97-AF65-F5344CB8AC3E}">
        <p14:creationId xmlns:p14="http://schemas.microsoft.com/office/powerpoint/2010/main" val="2566219954"/>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F105CE-EE30-4366-815F-DBEC035B82EE}"/>
              </a:ext>
            </a:extLst>
          </p:cNvPr>
          <p:cNvSpPr>
            <a:spLocks noGrp="1"/>
          </p:cNvSpPr>
          <p:nvPr>
            <p:ph type="title"/>
          </p:nvPr>
        </p:nvSpPr>
        <p:spPr>
          <a:xfrm>
            <a:off x="838200" y="304165"/>
            <a:ext cx="10515600" cy="904875"/>
          </a:xfrm>
        </p:spPr>
        <p:txBody>
          <a:bodyPr/>
          <a:lstStyle/>
          <a:p>
            <a:r>
              <a:rPr lang="en-GB" dirty="0">
                <a:solidFill>
                  <a:schemeClr val="accent1"/>
                </a:solidFill>
              </a:rPr>
              <a:t>The Fear of Crime</a:t>
            </a:r>
            <a:endParaRPr lang="en-GB" dirty="0"/>
          </a:p>
        </p:txBody>
      </p:sp>
      <p:sp>
        <p:nvSpPr>
          <p:cNvPr id="3" name="Content Placeholder 2">
            <a:extLst>
              <a:ext uri="{FF2B5EF4-FFF2-40B4-BE49-F238E27FC236}">
                <a16:creationId xmlns:a16="http://schemas.microsoft.com/office/drawing/2014/main" id="{72B35982-5CC3-42E4-9969-E2F64E4EFBF8}"/>
              </a:ext>
            </a:extLst>
          </p:cNvPr>
          <p:cNvSpPr>
            <a:spLocks noGrp="1"/>
          </p:cNvSpPr>
          <p:nvPr>
            <p:ph idx="1"/>
          </p:nvPr>
        </p:nvSpPr>
        <p:spPr>
          <a:xfrm>
            <a:off x="838200" y="1422400"/>
            <a:ext cx="10515600" cy="4754563"/>
          </a:xfrm>
        </p:spPr>
        <p:txBody>
          <a:bodyPr vert="horz" lIns="91440" tIns="45720" rIns="91440" bIns="45720" rtlCol="0" anchor="t">
            <a:normAutofit/>
          </a:bodyPr>
          <a:lstStyle/>
          <a:p>
            <a:r>
              <a:rPr lang="en-GB" dirty="0"/>
              <a:t>Words made by Tony Blair in election campaign.</a:t>
            </a:r>
          </a:p>
          <a:p>
            <a:r>
              <a:rPr lang="en-GB" dirty="0"/>
              <a:t>"</a:t>
            </a:r>
            <a:r>
              <a:rPr lang="en-GB" i="1" dirty="0"/>
              <a:t>we should be tough on crime and tough on the underlying causes of crime,</a:t>
            </a:r>
            <a:r>
              <a:rPr lang="en-GB" dirty="0"/>
              <a:t>" </a:t>
            </a:r>
          </a:p>
          <a:p>
            <a:r>
              <a:rPr lang="en-GB" dirty="0"/>
              <a:t>1997 speech  - ‘</a:t>
            </a:r>
            <a:r>
              <a:rPr lang="en-GB" i="1" dirty="0"/>
              <a:t>the UK streets would be made safe again for the poor, elderly, women and those from ethic minorities’.</a:t>
            </a:r>
            <a:endParaRPr lang="en-GB" i="1" dirty="0">
              <a:cs typeface="Calibri"/>
            </a:endParaRPr>
          </a:p>
          <a:p>
            <a:r>
              <a:rPr lang="en-GB" dirty="0"/>
              <a:t>Growing political &amp; public interest in reducing crime &amp; the fear.</a:t>
            </a:r>
          </a:p>
          <a:p>
            <a:r>
              <a:rPr lang="en-GB" dirty="0"/>
              <a:t>1984 Crime Watch UK – ‘sleep safe &amp; don’t have nightmares’</a:t>
            </a:r>
          </a:p>
          <a:p>
            <a:r>
              <a:rPr lang="en-GB" dirty="0"/>
              <a:t>1994 Crime Survey  - new questions on crime &amp; criminal worries </a:t>
            </a:r>
          </a:p>
          <a:p>
            <a:r>
              <a:rPr lang="en-GB" dirty="0"/>
              <a:t>Fear surpassed unemployment &amp; health  </a:t>
            </a:r>
          </a:p>
          <a:p>
            <a:endParaRPr lang="en-GB" dirty="0"/>
          </a:p>
        </p:txBody>
      </p:sp>
    </p:spTree>
    <p:extLst>
      <p:ext uri="{BB962C8B-B14F-4D97-AF65-F5344CB8AC3E}">
        <p14:creationId xmlns:p14="http://schemas.microsoft.com/office/powerpoint/2010/main" val="302940873"/>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917765"/>
          </a:xfrm>
        </p:spPr>
        <p:txBody>
          <a:bodyPr/>
          <a:lstStyle/>
          <a:p>
            <a:r>
              <a:rPr lang="en-GB" dirty="0"/>
              <a:t>Fear of Crime</a:t>
            </a:r>
          </a:p>
        </p:txBody>
      </p:sp>
      <p:sp>
        <p:nvSpPr>
          <p:cNvPr id="3" name="Content Placeholder 2"/>
          <p:cNvSpPr>
            <a:spLocks noGrp="1"/>
          </p:cNvSpPr>
          <p:nvPr>
            <p:ph idx="1"/>
          </p:nvPr>
        </p:nvSpPr>
        <p:spPr>
          <a:xfrm>
            <a:off x="838200" y="1296537"/>
            <a:ext cx="10515600" cy="4880426"/>
          </a:xfrm>
        </p:spPr>
        <p:txBody>
          <a:bodyPr vert="horz" lIns="91440" tIns="45720" rIns="91440" bIns="45720" rtlCol="0" anchor="t">
            <a:normAutofit lnSpcReduction="10000"/>
          </a:bodyPr>
          <a:lstStyle/>
          <a:p>
            <a:r>
              <a:rPr lang="en-GB" sz="2000" dirty="0"/>
              <a:t>People’s fear of crime is a reflection of social issues</a:t>
            </a:r>
            <a:endParaRPr lang="en-GB" sz="2000" dirty="0">
              <a:cs typeface="Calibri"/>
            </a:endParaRPr>
          </a:p>
          <a:p>
            <a:r>
              <a:rPr lang="en-GB" sz="2000" dirty="0"/>
              <a:t>The fear of crime is a problem</a:t>
            </a:r>
            <a:endParaRPr lang="en-GB" sz="2000" dirty="0">
              <a:cs typeface="Calibri"/>
            </a:endParaRPr>
          </a:p>
          <a:p>
            <a:r>
              <a:rPr lang="en-GB" sz="2000" dirty="0"/>
              <a:t>People’s fear exceeds their risk of crime</a:t>
            </a:r>
            <a:endParaRPr lang="en-GB" sz="2000" dirty="0">
              <a:cs typeface="Calibri"/>
            </a:endParaRPr>
          </a:p>
          <a:p>
            <a:r>
              <a:rPr lang="en-GB" sz="2000" dirty="0"/>
              <a:t>People’s fears are irrational –</a:t>
            </a:r>
            <a:endParaRPr lang="en-GB" sz="2000" dirty="0">
              <a:cs typeface="Calibri"/>
            </a:endParaRPr>
          </a:p>
          <a:p>
            <a:pPr lvl="1"/>
            <a:r>
              <a:rPr lang="en-GB" sz="2000" dirty="0"/>
              <a:t>Example  -being assaulted -  young men are less like to worry compared to the elderly</a:t>
            </a:r>
            <a:endParaRPr lang="en-GB" sz="2000" dirty="0">
              <a:cs typeface="Calibri"/>
            </a:endParaRPr>
          </a:p>
          <a:p>
            <a:pPr lvl="1"/>
            <a:endParaRPr lang="en-GB" sz="2000" dirty="0">
              <a:cs typeface="Calibri"/>
            </a:endParaRPr>
          </a:p>
          <a:p>
            <a:pPr lvl="1"/>
            <a:r>
              <a:rPr lang="en-GB" sz="2000" dirty="0">
                <a:cs typeface="Calibri"/>
              </a:rPr>
              <a:t>UK Recorded fear of crime</a:t>
            </a:r>
          </a:p>
          <a:p>
            <a:pPr lvl="1"/>
            <a:r>
              <a:rPr lang="en-GB" sz="2000" dirty="0">
                <a:ea typeface="+mn-lt"/>
                <a:cs typeface="+mn-lt"/>
              </a:rPr>
              <a:t>https://www.ethnicity-facts-figures.service.gov.uk/crime-justice-and-the-law/crime-and-reoffending/fear-of-crime/latest</a:t>
            </a:r>
            <a:endParaRPr lang="en-GB" sz="2000" dirty="0">
              <a:cs typeface="Calibri"/>
            </a:endParaRPr>
          </a:p>
          <a:p>
            <a:pPr marL="457200" lvl="1" indent="0">
              <a:buNone/>
            </a:pPr>
            <a:endParaRPr lang="en-GB" sz="2000" dirty="0">
              <a:cs typeface="Calibri"/>
            </a:endParaRPr>
          </a:p>
          <a:p>
            <a:pPr marL="457200" lvl="1" indent="0">
              <a:buNone/>
            </a:pPr>
            <a:r>
              <a:rPr lang="en-GB" sz="1600" dirty="0"/>
              <a:t>BBC news 7/10/19 Blackpool young people &amp; knife crime</a:t>
            </a:r>
            <a:endParaRPr lang="en-GB" sz="1600" dirty="0">
              <a:cs typeface="Calibri"/>
            </a:endParaRPr>
          </a:p>
          <a:p>
            <a:pPr lvl="2"/>
            <a:r>
              <a:rPr lang="en-GB" sz="1600" dirty="0"/>
              <a:t>‘protection from each other’ </a:t>
            </a:r>
            <a:endParaRPr lang="en-GB" sz="1600" dirty="0">
              <a:cs typeface="Calibri"/>
            </a:endParaRPr>
          </a:p>
          <a:p>
            <a:pPr lvl="2"/>
            <a:endParaRPr lang="en-GB" sz="1600" dirty="0">
              <a:cs typeface="Calibri"/>
            </a:endParaRPr>
          </a:p>
          <a:p>
            <a:pPr lvl="1"/>
            <a:r>
              <a:rPr lang="en-GB" sz="1600" dirty="0">
                <a:hlinkClick r:id="rId2"/>
              </a:rPr>
              <a:t>https://www.bbc.co.uk/news/uk-49923129</a:t>
            </a:r>
            <a:endParaRPr lang="en-GB" sz="1600" dirty="0">
              <a:cs typeface="Calibri"/>
            </a:endParaRPr>
          </a:p>
          <a:p>
            <a:pPr lvl="1"/>
            <a:endParaRPr lang="en-GB" sz="1600" dirty="0">
              <a:cs typeface="Calibri"/>
            </a:endParaRPr>
          </a:p>
          <a:p>
            <a:pPr lvl="1">
              <a:buNone/>
            </a:pPr>
            <a:r>
              <a:rPr lang="en-GB" dirty="0"/>
              <a:t>	</a:t>
            </a:r>
          </a:p>
          <a:p>
            <a:pPr lvl="1">
              <a:buNone/>
            </a:pPr>
            <a:endParaRPr lang="en-GB" dirty="0"/>
          </a:p>
          <a:p>
            <a:pPr lvl="1">
              <a:buNone/>
            </a:pPr>
            <a:endParaRPr lang="en-GB" dirty="0"/>
          </a:p>
        </p:txBody>
      </p:sp>
    </p:spTree>
    <p:extLst>
      <p:ext uri="{BB962C8B-B14F-4D97-AF65-F5344CB8AC3E}">
        <p14:creationId xmlns:p14="http://schemas.microsoft.com/office/powerpoint/2010/main" val="4084879409"/>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B5E51B-9BFC-A05B-866C-9F3CAB4CFD81}"/>
              </a:ext>
            </a:extLst>
          </p:cNvPr>
          <p:cNvSpPr>
            <a:spLocks noGrp="1"/>
          </p:cNvSpPr>
          <p:nvPr>
            <p:ph type="title"/>
          </p:nvPr>
        </p:nvSpPr>
        <p:spPr/>
        <p:txBody>
          <a:bodyPr>
            <a:normAutofit fontScale="90000"/>
          </a:bodyPr>
          <a:lstStyle/>
          <a:p>
            <a:br>
              <a:rPr lang="en-GB" sz="3200" dirty="0"/>
            </a:br>
            <a:r>
              <a:rPr lang="en-GB" sz="3200" b="1" dirty="0"/>
              <a:t>Police in England and Wales pledge to attend every home burglary</a:t>
            </a:r>
            <a:endParaRPr lang="en-US" sz="3200" b="1">
              <a:cs typeface="Calibri Light"/>
            </a:endParaRPr>
          </a:p>
          <a:p>
            <a:endParaRPr lang="en-GB" sz="3200" b="1" dirty="0">
              <a:cs typeface="Calibri Light"/>
            </a:endParaRPr>
          </a:p>
        </p:txBody>
      </p:sp>
      <p:sp>
        <p:nvSpPr>
          <p:cNvPr id="3" name="Content Placeholder 2">
            <a:extLst>
              <a:ext uri="{FF2B5EF4-FFF2-40B4-BE49-F238E27FC236}">
                <a16:creationId xmlns:a16="http://schemas.microsoft.com/office/drawing/2014/main" id="{A99AA1F3-ACE6-BAAF-BE4A-764EE92B1DF3}"/>
              </a:ext>
            </a:extLst>
          </p:cNvPr>
          <p:cNvSpPr>
            <a:spLocks noGrp="1"/>
          </p:cNvSpPr>
          <p:nvPr>
            <p:ph idx="1"/>
          </p:nvPr>
        </p:nvSpPr>
        <p:spPr/>
        <p:txBody>
          <a:bodyPr vert="horz" lIns="91440" tIns="45720" rIns="91440" bIns="45720" rtlCol="0" anchor="t">
            <a:normAutofit fontScale="92500" lnSpcReduction="10000"/>
          </a:bodyPr>
          <a:lstStyle/>
          <a:p>
            <a:r>
              <a:rPr lang="en-GB" dirty="0">
                <a:ea typeface="+mn-lt"/>
                <a:cs typeface="+mn-lt"/>
                <a:hlinkClick r:id="rId2"/>
              </a:rPr>
              <a:t>https://www.bbc.co.uk/news/uk-63139443</a:t>
            </a:r>
            <a:endParaRPr lang="en-GB">
              <a:ea typeface="+mn-lt"/>
              <a:cs typeface="+mn-lt"/>
            </a:endParaRPr>
          </a:p>
          <a:p>
            <a:endParaRPr lang="en-GB" dirty="0">
              <a:cs typeface="Calibri"/>
            </a:endParaRPr>
          </a:p>
          <a:p>
            <a:r>
              <a:rPr lang="en-GB" b="1" dirty="0">
                <a:ea typeface="+mn-lt"/>
                <a:cs typeface="+mn-lt"/>
              </a:rPr>
              <a:t>Police chiefs in England and Wales have pledged to send an officer to every single burgled home.</a:t>
            </a:r>
          </a:p>
          <a:p>
            <a:r>
              <a:rPr lang="en-GB" dirty="0">
                <a:ea typeface="+mn-lt"/>
                <a:cs typeface="+mn-lt"/>
              </a:rPr>
              <a:t>All 43 forces agreed to the commitment   WHY?</a:t>
            </a:r>
          </a:p>
          <a:p>
            <a:r>
              <a:rPr lang="en-GB" dirty="0">
                <a:ea typeface="+mn-lt"/>
                <a:cs typeface="+mn-lt"/>
              </a:rPr>
              <a:t>giving people "peace of mind"</a:t>
            </a:r>
          </a:p>
          <a:p>
            <a:r>
              <a:rPr lang="en-GB" dirty="0">
                <a:cs typeface="Calibri"/>
              </a:rPr>
              <a:t>Victims of burglary not given the right justice they deserve. </a:t>
            </a:r>
          </a:p>
          <a:p>
            <a:r>
              <a:rPr lang="en-GB" dirty="0">
                <a:ea typeface="+mn-lt"/>
                <a:cs typeface="+mn-lt"/>
              </a:rPr>
              <a:t>April 21/March 22 Home Office showed just 6.3% of robbery offences and 4.1% of thefts in England and Wales resulted in charges.</a:t>
            </a:r>
          </a:p>
          <a:p>
            <a:r>
              <a:rPr lang="en-GB" dirty="0">
                <a:ea typeface="+mn-lt"/>
                <a:cs typeface="+mn-lt"/>
              </a:rPr>
              <a:t>Police attendance at burglaries in London had fallen to 50%.</a:t>
            </a:r>
            <a:endParaRPr lang="en-GB"/>
          </a:p>
        </p:txBody>
      </p:sp>
    </p:spTree>
    <p:extLst>
      <p:ext uri="{BB962C8B-B14F-4D97-AF65-F5344CB8AC3E}">
        <p14:creationId xmlns:p14="http://schemas.microsoft.com/office/powerpoint/2010/main" val="594662212"/>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986003"/>
          </a:xfrm>
        </p:spPr>
        <p:txBody>
          <a:bodyPr/>
          <a:lstStyle/>
          <a:p>
            <a:r>
              <a:rPr lang="en-GB" dirty="0"/>
              <a:t>Fear of Terrorist Acts</a:t>
            </a:r>
          </a:p>
        </p:txBody>
      </p:sp>
      <p:sp>
        <p:nvSpPr>
          <p:cNvPr id="3" name="Content Placeholder 2"/>
          <p:cNvSpPr>
            <a:spLocks noGrp="1"/>
          </p:cNvSpPr>
          <p:nvPr>
            <p:ph idx="1"/>
          </p:nvPr>
        </p:nvSpPr>
        <p:spPr>
          <a:xfrm>
            <a:off x="838200" y="1405719"/>
            <a:ext cx="10515600" cy="4771244"/>
          </a:xfrm>
        </p:spPr>
        <p:txBody>
          <a:bodyPr>
            <a:normAutofit/>
          </a:bodyPr>
          <a:lstStyle/>
          <a:p>
            <a:r>
              <a:rPr lang="en-GB" dirty="0"/>
              <a:t>Media portray of shocking terrorist acts</a:t>
            </a:r>
          </a:p>
          <a:p>
            <a:r>
              <a:rPr lang="en-GB" dirty="0"/>
              <a:t>A fear of it happening on a regular basis, in public places = a adjustment in our lives</a:t>
            </a:r>
          </a:p>
          <a:p>
            <a:r>
              <a:rPr lang="en-GB" dirty="0"/>
              <a:t>https://www.statista.com/statistics/488048/worry-about-terror-attacks-in-britain-uk/</a:t>
            </a:r>
          </a:p>
          <a:p>
            <a:r>
              <a:rPr lang="en-GB" dirty="0"/>
              <a:t>Independent Newspaper May Bullman reported that UK is more concerned about terror than any other country.</a:t>
            </a:r>
          </a:p>
          <a:p>
            <a:r>
              <a:rPr lang="en-GB" dirty="0">
                <a:hlinkClick r:id="rId3"/>
              </a:rPr>
              <a:t>https://www.independent.co.uk/news/uk/home-news/uk-terror-concerns-higher-other-countries-isis-terrorism-attacks-study-ipsos-mori-britain-a8147691.html</a:t>
            </a:r>
            <a:endParaRPr lang="en-GB" dirty="0"/>
          </a:p>
          <a:p>
            <a:endParaRPr lang="en-GB" dirty="0"/>
          </a:p>
        </p:txBody>
      </p:sp>
    </p:spTree>
    <p:extLst>
      <p:ext uri="{BB962C8B-B14F-4D97-AF65-F5344CB8AC3E}">
        <p14:creationId xmlns:p14="http://schemas.microsoft.com/office/powerpoint/2010/main" val="3561640870"/>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AA6E92-0EE4-4B6C-A004-72388B8CCA34}"/>
              </a:ext>
            </a:extLst>
          </p:cNvPr>
          <p:cNvSpPr>
            <a:spLocks noGrp="1"/>
          </p:cNvSpPr>
          <p:nvPr>
            <p:ph type="title"/>
          </p:nvPr>
        </p:nvSpPr>
        <p:spPr>
          <a:xfrm>
            <a:off x="838200" y="365126"/>
            <a:ext cx="10515600" cy="315912"/>
          </a:xfrm>
        </p:spPr>
        <p:txBody>
          <a:bodyPr>
            <a:normAutofit fontScale="90000"/>
          </a:bodyPr>
          <a:lstStyle/>
          <a:p>
            <a:endParaRPr lang="en-GB"/>
          </a:p>
        </p:txBody>
      </p:sp>
      <p:pic>
        <p:nvPicPr>
          <p:cNvPr id="5" name="Content Placeholder 4" descr="A screenshot of a social media post&#10;&#10;Description automatically generated">
            <a:extLst>
              <a:ext uri="{FF2B5EF4-FFF2-40B4-BE49-F238E27FC236}">
                <a16:creationId xmlns:a16="http://schemas.microsoft.com/office/drawing/2014/main" id="{FC491CFC-F299-4EA9-A944-119AB53809C3}"/>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897048" y="216050"/>
            <a:ext cx="10319592" cy="5960913"/>
          </a:xfrm>
        </p:spPr>
      </p:pic>
    </p:spTree>
    <p:extLst>
      <p:ext uri="{BB962C8B-B14F-4D97-AF65-F5344CB8AC3E}">
        <p14:creationId xmlns:p14="http://schemas.microsoft.com/office/powerpoint/2010/main" val="3169807862"/>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chemeClr val="bg2">
              <a:alpha val="5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8F42954D-D4C2-437D-9C6B-EEF1F5A98868}"/>
              </a:ext>
            </a:extLst>
          </p:cNvPr>
          <p:cNvSpPr>
            <a:spLocks noGrp="1"/>
          </p:cNvSpPr>
          <p:nvPr>
            <p:ph type="title"/>
          </p:nvPr>
        </p:nvSpPr>
        <p:spPr>
          <a:xfrm>
            <a:off x="838200" y="713312"/>
            <a:ext cx="4038600" cy="5431376"/>
          </a:xfrm>
        </p:spPr>
        <p:txBody>
          <a:bodyPr>
            <a:normAutofit/>
          </a:bodyPr>
          <a:lstStyle/>
          <a:p>
            <a:r>
              <a:rPr lang="en-GB"/>
              <a:t>Terror Attacks Fear</a:t>
            </a:r>
            <a:endParaRPr lang="en-GB" dirty="0"/>
          </a:p>
        </p:txBody>
      </p:sp>
      <p:sp>
        <p:nvSpPr>
          <p:cNvPr id="3" name="Content Placeholder 2">
            <a:extLst>
              <a:ext uri="{FF2B5EF4-FFF2-40B4-BE49-F238E27FC236}">
                <a16:creationId xmlns:a16="http://schemas.microsoft.com/office/drawing/2014/main" id="{3855B244-E951-4A13-910C-3BAB50DD679D}"/>
              </a:ext>
            </a:extLst>
          </p:cNvPr>
          <p:cNvSpPr>
            <a:spLocks noGrp="1"/>
          </p:cNvSpPr>
          <p:nvPr>
            <p:ph idx="1"/>
          </p:nvPr>
        </p:nvSpPr>
        <p:spPr>
          <a:xfrm>
            <a:off x="6095999" y="713313"/>
            <a:ext cx="5257801" cy="5431376"/>
          </a:xfrm>
        </p:spPr>
        <p:txBody>
          <a:bodyPr anchor="ctr">
            <a:normAutofit/>
          </a:bodyPr>
          <a:lstStyle/>
          <a:p>
            <a:r>
              <a:rPr lang="en-GB" sz="2000" dirty="0">
                <a:hlinkClick r:id="rId2"/>
              </a:rPr>
              <a:t>https://www.theguardian.com/commentisfree/2015/jan/13/distorted-fears-cost-lives-terrorism-murders</a:t>
            </a:r>
            <a:endParaRPr lang="en-GB" sz="2000" dirty="0"/>
          </a:p>
          <a:p>
            <a:r>
              <a:rPr lang="en-GB" sz="2000" dirty="0"/>
              <a:t>Guardian Newspaper - Polly Toynbee</a:t>
            </a:r>
          </a:p>
          <a:p>
            <a:r>
              <a:rPr lang="en-GB" sz="2000" dirty="0"/>
              <a:t>‘Why our distorted fears cost more lives than terrorism’</a:t>
            </a:r>
          </a:p>
          <a:p>
            <a:endParaRPr lang="en-GB" sz="2000" dirty="0"/>
          </a:p>
        </p:txBody>
      </p:sp>
    </p:spTree>
    <p:extLst>
      <p:ext uri="{BB962C8B-B14F-4D97-AF65-F5344CB8AC3E}">
        <p14:creationId xmlns:p14="http://schemas.microsoft.com/office/powerpoint/2010/main" val="2220496885"/>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958708"/>
          </a:xfrm>
        </p:spPr>
        <p:txBody>
          <a:bodyPr>
            <a:normAutofit/>
          </a:bodyPr>
          <a:lstStyle/>
          <a:p>
            <a:r>
              <a:rPr lang="en-GB" dirty="0"/>
              <a:t>Fear of Crime</a:t>
            </a:r>
          </a:p>
        </p:txBody>
      </p:sp>
      <p:sp>
        <p:nvSpPr>
          <p:cNvPr id="3" name="Content Placeholder 2"/>
          <p:cNvSpPr>
            <a:spLocks noGrp="1"/>
          </p:cNvSpPr>
          <p:nvPr>
            <p:ph idx="1"/>
          </p:nvPr>
        </p:nvSpPr>
        <p:spPr/>
        <p:txBody>
          <a:bodyPr/>
          <a:lstStyle/>
          <a:p>
            <a:r>
              <a:rPr lang="en-GB" dirty="0"/>
              <a:t>How vulnerable do you feel?</a:t>
            </a:r>
          </a:p>
          <a:p>
            <a:r>
              <a:rPr lang="en-GB" dirty="0"/>
              <a:t>What if we have never experienced being vulnerable</a:t>
            </a:r>
          </a:p>
          <a:p>
            <a:r>
              <a:rPr lang="en-GB" dirty="0">
                <a:hlinkClick r:id="rId2"/>
              </a:rPr>
              <a:t>www.ons.gov.uk/</a:t>
            </a:r>
            <a:endParaRPr lang="en-GB" dirty="0"/>
          </a:p>
          <a:p>
            <a:r>
              <a:rPr lang="en-GB" dirty="0">
                <a:hlinkClick r:id="rId3"/>
              </a:rPr>
              <a:t>https://www.ons.gov.uk/peoplepopulationandcommunity/crimeandjustice/articles/publicperceptionsofcrimeinenglandandwales/yearendingmarch2016#worry-about-crime</a:t>
            </a:r>
            <a:endParaRPr lang="en-GB" dirty="0"/>
          </a:p>
          <a:p>
            <a:r>
              <a:rPr lang="en-GB" dirty="0"/>
              <a:t>Public perception of crime</a:t>
            </a:r>
          </a:p>
        </p:txBody>
      </p:sp>
    </p:spTree>
    <p:extLst>
      <p:ext uri="{BB962C8B-B14F-4D97-AF65-F5344CB8AC3E}">
        <p14:creationId xmlns:p14="http://schemas.microsoft.com/office/powerpoint/2010/main" val="4160676041"/>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61BB73-E37A-9B50-749E-DCE063DE84D5}"/>
              </a:ext>
            </a:extLst>
          </p:cNvPr>
          <p:cNvSpPr>
            <a:spLocks noGrp="1"/>
          </p:cNvSpPr>
          <p:nvPr>
            <p:ph type="title"/>
          </p:nvPr>
        </p:nvSpPr>
        <p:spPr>
          <a:xfrm>
            <a:off x="838200" y="365126"/>
            <a:ext cx="10515600" cy="799998"/>
          </a:xfrm>
        </p:spPr>
        <p:txBody>
          <a:bodyPr/>
          <a:lstStyle/>
          <a:p>
            <a:r>
              <a:rPr lang="en-GB" dirty="0"/>
              <a:t>Task</a:t>
            </a:r>
          </a:p>
        </p:txBody>
      </p:sp>
      <p:sp>
        <p:nvSpPr>
          <p:cNvPr id="3" name="Content Placeholder 2">
            <a:extLst>
              <a:ext uri="{FF2B5EF4-FFF2-40B4-BE49-F238E27FC236}">
                <a16:creationId xmlns:a16="http://schemas.microsoft.com/office/drawing/2014/main" id="{5D54A5D7-95B8-8470-1F18-B1BD8F956257}"/>
              </a:ext>
            </a:extLst>
          </p:cNvPr>
          <p:cNvSpPr>
            <a:spLocks noGrp="1"/>
          </p:cNvSpPr>
          <p:nvPr>
            <p:ph idx="1"/>
          </p:nvPr>
        </p:nvSpPr>
        <p:spPr>
          <a:xfrm>
            <a:off x="838200" y="1165124"/>
            <a:ext cx="10515600" cy="5011839"/>
          </a:xfrm>
        </p:spPr>
        <p:txBody>
          <a:bodyPr>
            <a:normAutofit/>
          </a:bodyPr>
          <a:lstStyle/>
          <a:p>
            <a:r>
              <a:rPr lang="en-GB" dirty="0"/>
              <a:t>Consider a </a:t>
            </a:r>
            <a:r>
              <a:rPr lang="en-GB" b="0" i="0" dirty="0">
                <a:solidFill>
                  <a:srgbClr val="111111"/>
                </a:solidFill>
                <a:effectLst/>
                <a:latin typeface="-apple-system"/>
              </a:rPr>
              <a:t>detailed scenario involving a vulnerable individual (real cases can be used)</a:t>
            </a:r>
          </a:p>
          <a:p>
            <a:r>
              <a:rPr lang="en-GB" b="0" i="0" dirty="0">
                <a:solidFill>
                  <a:srgbClr val="111111"/>
                </a:solidFill>
                <a:effectLst/>
                <a:latin typeface="-apple-system"/>
              </a:rPr>
              <a:t>a person experiencing mental health issues, a victim of domestic violence, a refuge, child, older person, has a disability, </a:t>
            </a:r>
          </a:p>
          <a:p>
            <a:r>
              <a:rPr lang="en-GB" b="0" i="0" dirty="0">
                <a:solidFill>
                  <a:srgbClr val="111111"/>
                </a:solidFill>
                <a:effectLst/>
                <a:latin typeface="-apple-system"/>
              </a:rPr>
              <a:t>Develop a response plan for the scenario. Consider the following:</a:t>
            </a:r>
          </a:p>
          <a:p>
            <a:pPr marL="1143000" lvl="2" indent="-228600" algn="l">
              <a:buFont typeface="+mj-lt"/>
              <a:buAutoNum type="arabicPeriod"/>
            </a:pPr>
            <a:r>
              <a:rPr lang="en-GB" b="0" i="0" dirty="0">
                <a:solidFill>
                  <a:srgbClr val="111111"/>
                </a:solidFill>
                <a:effectLst/>
                <a:latin typeface="-apple-system"/>
              </a:rPr>
              <a:t>Explain the situation/case</a:t>
            </a:r>
          </a:p>
          <a:p>
            <a:pPr marL="1143000" lvl="2" indent="-228600" algn="l">
              <a:buFont typeface="+mj-lt"/>
              <a:buAutoNum type="arabicPeriod"/>
            </a:pPr>
            <a:r>
              <a:rPr lang="en-GB" b="0" i="0" dirty="0">
                <a:solidFill>
                  <a:srgbClr val="111111"/>
                </a:solidFill>
                <a:effectLst/>
                <a:latin typeface="-apple-system"/>
              </a:rPr>
              <a:t>How would you assess the situation using the THRIVE approach (Threat, Harm, Risk, Investigation, Vulnerability, and Engagement)?</a:t>
            </a:r>
          </a:p>
          <a:p>
            <a:pPr marL="1143000" lvl="2" indent="-228600" algn="l">
              <a:buFont typeface="+mj-lt"/>
              <a:buAutoNum type="arabicPeriod"/>
            </a:pPr>
            <a:r>
              <a:rPr lang="en-GB" b="0" i="0" dirty="0">
                <a:solidFill>
                  <a:srgbClr val="111111"/>
                </a:solidFill>
                <a:effectLst/>
                <a:latin typeface="-apple-system"/>
              </a:rPr>
              <a:t>What immediate actions would you take to ensure the safety and well-being of the vulnerable individual?</a:t>
            </a:r>
          </a:p>
          <a:p>
            <a:pPr marL="1143000" lvl="2" indent="-228600" algn="l">
              <a:buFont typeface="+mj-lt"/>
              <a:buAutoNum type="arabicPeriod"/>
            </a:pPr>
            <a:r>
              <a:rPr lang="en-GB" b="0" i="0" dirty="0">
                <a:solidFill>
                  <a:srgbClr val="111111"/>
                </a:solidFill>
                <a:effectLst/>
                <a:latin typeface="-apple-system"/>
              </a:rPr>
              <a:t>How would you communicate with the individual to build trust and provide support?</a:t>
            </a:r>
          </a:p>
          <a:p>
            <a:pPr marL="1143000" lvl="2" indent="-228600" algn="l">
              <a:buFont typeface="+mj-lt"/>
              <a:buAutoNum type="arabicPeriod"/>
            </a:pPr>
            <a:r>
              <a:rPr lang="en-GB" b="0" i="0" dirty="0">
                <a:solidFill>
                  <a:srgbClr val="111111"/>
                </a:solidFill>
                <a:effectLst/>
                <a:latin typeface="-apple-system"/>
              </a:rPr>
              <a:t>What long-term support or resources would you connect the individual with?</a:t>
            </a:r>
          </a:p>
          <a:p>
            <a:endParaRPr lang="en-GB" dirty="0"/>
          </a:p>
        </p:txBody>
      </p:sp>
    </p:spTree>
    <p:extLst>
      <p:ext uri="{BB962C8B-B14F-4D97-AF65-F5344CB8AC3E}">
        <p14:creationId xmlns:p14="http://schemas.microsoft.com/office/powerpoint/2010/main" val="2775296099"/>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8954A1-D399-4D78-84A2-052684EA5F3F}"/>
              </a:ext>
            </a:extLst>
          </p:cNvPr>
          <p:cNvSpPr>
            <a:spLocks noGrp="1"/>
          </p:cNvSpPr>
          <p:nvPr>
            <p:ph type="title"/>
          </p:nvPr>
        </p:nvSpPr>
        <p:spPr>
          <a:xfrm>
            <a:off x="1115568" y="548640"/>
            <a:ext cx="10168128" cy="1179576"/>
          </a:xfrm>
        </p:spPr>
        <p:txBody>
          <a:bodyPr>
            <a:normAutofit/>
          </a:bodyPr>
          <a:lstStyle/>
          <a:p>
            <a:r>
              <a:rPr lang="en-GB" sz="4000"/>
              <a:t>Sources:</a:t>
            </a:r>
          </a:p>
        </p:txBody>
      </p:sp>
      <p:sp>
        <p:nvSpPr>
          <p:cNvPr id="3" name="Content Placeholder 2">
            <a:extLst>
              <a:ext uri="{FF2B5EF4-FFF2-40B4-BE49-F238E27FC236}">
                <a16:creationId xmlns:a16="http://schemas.microsoft.com/office/drawing/2014/main" id="{51A387B7-0FDC-428D-B72A-3A36081E6F1A}"/>
              </a:ext>
            </a:extLst>
          </p:cNvPr>
          <p:cNvSpPr>
            <a:spLocks noGrp="1"/>
          </p:cNvSpPr>
          <p:nvPr>
            <p:ph idx="1"/>
          </p:nvPr>
        </p:nvSpPr>
        <p:spPr>
          <a:xfrm>
            <a:off x="1115568" y="1621166"/>
            <a:ext cx="10168128" cy="4555797"/>
          </a:xfrm>
        </p:spPr>
        <p:txBody>
          <a:bodyPr vert="horz" lIns="91440" tIns="45720" rIns="91440" bIns="45720" rtlCol="0" anchor="t">
            <a:normAutofit fontScale="92500"/>
          </a:bodyPr>
          <a:lstStyle/>
          <a:p>
            <a:r>
              <a:rPr lang="en-GB" sz="2200" dirty="0">
                <a:ea typeface="+mn-lt"/>
                <a:cs typeface="+mn-lt"/>
              </a:rPr>
              <a:t>Spalek, B. (2017) </a:t>
            </a:r>
            <a:r>
              <a:rPr lang="en-GB" sz="2200" i="1" dirty="0">
                <a:ea typeface="+mn-lt"/>
                <a:cs typeface="+mn-lt"/>
              </a:rPr>
              <a:t>Crime Victims : Theory, Policy and Practice</a:t>
            </a:r>
            <a:r>
              <a:rPr lang="en-GB" sz="2200" dirty="0">
                <a:ea typeface="+mn-lt"/>
                <a:cs typeface="+mn-lt"/>
              </a:rPr>
              <a:t>. London: Palgrave</a:t>
            </a:r>
          </a:p>
          <a:p>
            <a:r>
              <a:rPr lang="en-GB" sz="2200" dirty="0">
                <a:hlinkClick r:id="rId3"/>
              </a:rPr>
              <a:t>https://www.cps.gov.uk/legal-guidance/victims-crime-code-practice-cps-legal-guidance</a:t>
            </a:r>
            <a:endParaRPr lang="en-GB" sz="2200" dirty="0"/>
          </a:p>
          <a:p>
            <a:r>
              <a:rPr lang="en-GB" sz="2200" dirty="0">
                <a:hlinkClick r:id="rId4"/>
              </a:rPr>
              <a:t>https://www.victimsupport.org.uk/help-and-support/get-help/support-near-you/wales/south-wales</a:t>
            </a:r>
            <a:endParaRPr lang="en-GB" sz="2200" dirty="0"/>
          </a:p>
          <a:p>
            <a:r>
              <a:rPr lang="en-GB" sz="2200" dirty="0"/>
              <a:t>Victims commissioner</a:t>
            </a:r>
            <a:endParaRPr lang="en-GB" sz="2200" dirty="0">
              <a:ea typeface="Calibri"/>
              <a:cs typeface="Calibri"/>
            </a:endParaRPr>
          </a:p>
          <a:p>
            <a:r>
              <a:rPr lang="en-GB" sz="2200" dirty="0"/>
              <a:t>UN Handbook for victims</a:t>
            </a:r>
            <a:endParaRPr lang="en-GB" sz="2200" dirty="0">
              <a:ea typeface="Calibri"/>
              <a:cs typeface="Calibri"/>
            </a:endParaRPr>
          </a:p>
          <a:p>
            <a:r>
              <a:rPr lang="en-GB" sz="2200" dirty="0">
                <a:ea typeface="+mn-lt"/>
                <a:cs typeface="+mn-lt"/>
                <a:hlinkClick r:id="rId5"/>
              </a:rPr>
              <a:t>https://assets.publishing.service.gov.uk/government/uploads/system/uploads/attachment_data/file/405397/6.379_Supporting_guidance_web_doc_v3.pdf</a:t>
            </a:r>
            <a:endParaRPr lang="en-GB" sz="2200" dirty="0">
              <a:ea typeface="Calibri"/>
              <a:cs typeface="Calibri"/>
            </a:endParaRPr>
          </a:p>
          <a:p>
            <a:r>
              <a:rPr lang="en-GB" sz="2200" dirty="0">
                <a:ea typeface="+mn-lt"/>
                <a:cs typeface="+mn-lt"/>
                <a:hlinkClick r:id="rId6"/>
              </a:rPr>
              <a:t>http://clok.uclan.ac.uk/19620/1/Defining%20Vulnerability%20-%20From%20the%20Conceptual%20to%20the%20Operational%20-%20Clok%20version%20Aug%202017.pdf</a:t>
            </a:r>
            <a:endParaRPr lang="en-GB" sz="2200" dirty="0">
              <a:cs typeface="Calibri"/>
            </a:endParaRPr>
          </a:p>
          <a:p>
            <a:r>
              <a:rPr lang="en-GB" sz="2200" dirty="0">
                <a:ea typeface="+mn-lt"/>
                <a:cs typeface="+mn-lt"/>
              </a:rPr>
              <a:t>https://www.justiceinspectorates.gov.uk/hmicfrs/wp-content/uploads/the-welfare-of-vulnerable-people-in-police-custody.pdf</a:t>
            </a:r>
            <a:endParaRPr lang="en-GB" sz="2200" dirty="0">
              <a:cs typeface="Calibri"/>
            </a:endParaRPr>
          </a:p>
          <a:p>
            <a:endParaRPr lang="en-GB" sz="2200">
              <a:ea typeface="Calibri" panose="020F0502020204030204"/>
              <a:cs typeface="Calibri" panose="020F0502020204030204"/>
            </a:endParaRPr>
          </a:p>
          <a:p>
            <a:endParaRPr lang="en-GB" sz="2200">
              <a:ea typeface="Calibri" panose="020F0502020204030204"/>
              <a:cs typeface="Calibri" panose="020F0502020204030204"/>
            </a:endParaRPr>
          </a:p>
          <a:p>
            <a:endParaRPr lang="en-GB" sz="2200">
              <a:ea typeface="Calibri" panose="020F0502020204030204"/>
              <a:cs typeface="Calibri" panose="020F0502020204030204"/>
            </a:endParaRPr>
          </a:p>
        </p:txBody>
      </p:sp>
    </p:spTree>
    <p:extLst>
      <p:ext uri="{BB962C8B-B14F-4D97-AF65-F5344CB8AC3E}">
        <p14:creationId xmlns:p14="http://schemas.microsoft.com/office/powerpoint/2010/main" val="1864494397"/>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0491AE-1A8A-4E66-B864-58717AAA862F}"/>
              </a:ext>
            </a:extLst>
          </p:cNvPr>
          <p:cNvSpPr>
            <a:spLocks noGrp="1"/>
          </p:cNvSpPr>
          <p:nvPr>
            <p:ph type="title"/>
          </p:nvPr>
        </p:nvSpPr>
        <p:spPr>
          <a:xfrm>
            <a:off x="1981200" y="274639"/>
            <a:ext cx="8229600" cy="673013"/>
          </a:xfrm>
        </p:spPr>
        <p:txBody>
          <a:bodyPr>
            <a:normAutofit/>
          </a:bodyPr>
          <a:lstStyle/>
          <a:p>
            <a:r>
              <a:rPr lang="en-GB" sz="2000" dirty="0"/>
              <a:t>sources</a:t>
            </a:r>
          </a:p>
        </p:txBody>
      </p:sp>
      <p:sp>
        <p:nvSpPr>
          <p:cNvPr id="3" name="Content Placeholder 2">
            <a:extLst>
              <a:ext uri="{FF2B5EF4-FFF2-40B4-BE49-F238E27FC236}">
                <a16:creationId xmlns:a16="http://schemas.microsoft.com/office/drawing/2014/main" id="{36BD782D-C048-4543-9974-132050892D3F}"/>
              </a:ext>
            </a:extLst>
          </p:cNvPr>
          <p:cNvSpPr>
            <a:spLocks noGrp="1"/>
          </p:cNvSpPr>
          <p:nvPr>
            <p:ph idx="1"/>
          </p:nvPr>
        </p:nvSpPr>
        <p:spPr/>
        <p:txBody>
          <a:bodyPr>
            <a:normAutofit/>
          </a:bodyPr>
          <a:lstStyle/>
          <a:p>
            <a:r>
              <a:rPr lang="en-GB" sz="1400" dirty="0">
                <a:hlinkClick r:id="rId2"/>
              </a:rPr>
              <a:t>https://journals.sagepub.com/doi/abs/10.1177/073346480001900206</a:t>
            </a:r>
            <a:endParaRPr lang="en-GB" sz="1400" dirty="0"/>
          </a:p>
          <a:p>
            <a:r>
              <a:rPr lang="en-GB" sz="1400" dirty="0">
                <a:hlinkClick r:id="rId3"/>
              </a:rPr>
              <a:t>https://www.ons.gov.uk/peoplepopulationandcommunity/birthsdeathsandmarriages/lifeexpectancies/bulletins/nationallifetablesunitedkingdom/2016to2018</a:t>
            </a:r>
            <a:endParaRPr lang="en-GB" sz="1400" dirty="0"/>
          </a:p>
          <a:p>
            <a:r>
              <a:rPr lang="en-GB" sz="1400" dirty="0">
                <a:hlinkClick r:id="rId4"/>
              </a:rPr>
              <a:t>https://www.ons.gov.uk/peoplepopulationandcommunity/birthsdeathsandmarriages/ageing/articles/livinglongerisage70thenewage65/2019-11-19</a:t>
            </a:r>
            <a:endParaRPr lang="en-GB" sz="1400" dirty="0"/>
          </a:p>
          <a:p>
            <a:r>
              <a:rPr lang="en-GB" sz="1400" dirty="0">
                <a:hlinkClick r:id="rId5"/>
              </a:rPr>
              <a:t>https://jmlevinemd.com/elder-neglect-and-abuse-a-primer-for-primary-care-physicians/</a:t>
            </a:r>
            <a:endParaRPr lang="en-GB" sz="1400" dirty="0"/>
          </a:p>
          <a:p>
            <a:r>
              <a:rPr lang="en-GB" sz="1400" dirty="0">
                <a:hlinkClick r:id="rId6"/>
              </a:rPr>
              <a:t>https://www.ageuk.org.uk/globalassets/age-cymru/documents/information-guides-and-factsheets/fs78w.pdf</a:t>
            </a:r>
            <a:endParaRPr lang="en-GB" sz="1400" dirty="0"/>
          </a:p>
          <a:p>
            <a:r>
              <a:rPr lang="en-GB" sz="1400" dirty="0">
                <a:hlinkClick r:id="rId7"/>
              </a:rPr>
              <a:t>https://www.cps.gov.uk/legal-guidance/older-people-prosecuting-crimes-against</a:t>
            </a:r>
            <a:endParaRPr lang="en-GB" sz="1400" dirty="0"/>
          </a:p>
          <a:p>
            <a:r>
              <a:rPr lang="en-GB" sz="1400" dirty="0">
                <a:hlinkClick r:id="rId8"/>
              </a:rPr>
              <a:t>https://www.bbc.co.uk/news/uk-wales-41248567</a:t>
            </a:r>
            <a:endParaRPr lang="en-GB" sz="1400" dirty="0"/>
          </a:p>
          <a:p>
            <a:r>
              <a:rPr lang="en-GB" sz="1400" dirty="0">
                <a:hlinkClick r:id="rId9"/>
              </a:rPr>
              <a:t>https://www.theguardian.com/uk-news/2019/jul/17/police-letting-down-older-victims-of-say-inspectors</a:t>
            </a:r>
            <a:endParaRPr lang="en-GB" sz="1400" dirty="0"/>
          </a:p>
          <a:p>
            <a:r>
              <a:rPr lang="en-GB" sz="1400" dirty="0">
                <a:hlinkClick r:id="rId10"/>
              </a:rPr>
              <a:t>http://www.cpa.org.uk/information/reviews/financialabuse240408[1].pdf</a:t>
            </a:r>
            <a:endParaRPr lang="en-GB" sz="1400" dirty="0"/>
          </a:p>
        </p:txBody>
      </p:sp>
    </p:spTree>
    <p:extLst>
      <p:ext uri="{BB962C8B-B14F-4D97-AF65-F5344CB8AC3E}">
        <p14:creationId xmlns:p14="http://schemas.microsoft.com/office/powerpoint/2010/main" val="9575641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Facet">
  <a:themeElements>
    <a:clrScheme name="UWTSD CFNE">
      <a:dk1>
        <a:sysClr val="windowText" lastClr="000000"/>
      </a:dk1>
      <a:lt1>
        <a:sysClr val="window" lastClr="FFFFFF"/>
      </a:lt1>
      <a:dk2>
        <a:srgbClr val="44546A"/>
      </a:dk2>
      <a:lt2>
        <a:srgbClr val="E7E6E6"/>
      </a:lt2>
      <a:accent1>
        <a:srgbClr val="1F3864"/>
      </a:accent1>
      <a:accent2>
        <a:srgbClr val="D9E2F3"/>
      </a:accent2>
      <a:accent3>
        <a:srgbClr val="A5A5A5"/>
      </a:accent3>
      <a:accent4>
        <a:srgbClr val="4472C4"/>
      </a:accent4>
      <a:accent5>
        <a:srgbClr val="8496B0"/>
      </a:accent5>
      <a:accent6>
        <a:srgbClr val="2F5496"/>
      </a:accent6>
      <a:hlink>
        <a:srgbClr val="FFC000"/>
      </a:hlink>
      <a:folHlink>
        <a:srgbClr val="954F72"/>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3.xml><?xml version="1.0" encoding="utf-8"?>
<a:theme xmlns:a="http://schemas.openxmlformats.org/drawingml/2006/main" name="Blank Presentation">
  <a:themeElements>
    <a:clrScheme name="Blank Presentatio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fontScheme name="Blank Presentation">
      <a:majorFont>
        <a:latin typeface="Arial Black"/>
        <a:ea typeface="Osaka"/>
        <a:cs typeface=""/>
      </a:majorFont>
      <a:minorFont>
        <a:latin typeface="Arial Black"/>
        <a:ea typeface="Osaka"/>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ea typeface="ＭＳ Ｐゴシック" pitchFamily="1" charset="-128"/>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ea typeface="ＭＳ Ｐゴシック" pitchFamily="1" charset="-128"/>
          </a:defRPr>
        </a:defPPr>
      </a:lstStyle>
    </a:lnDef>
  </a:objectDefaults>
  <a:extraClrSchemeLst>
    <a:extraClrScheme>
      <a:clrScheme name="Blank Presentatio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Blank Presentatio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Blank Presentatio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Blank Presentatio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Blank Presentatio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Blank Presentatio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Blank Presentation 7">
        <a:dk1>
          <a:srgbClr val="5C1F00"/>
        </a:dk1>
        <a:lt1>
          <a:srgbClr val="FFFFFF"/>
        </a:lt1>
        <a:dk2>
          <a:srgbClr val="800000"/>
        </a:dk2>
        <a:lt2>
          <a:srgbClr val="DFD293"/>
        </a:lt2>
        <a:accent1>
          <a:srgbClr val="713E39"/>
        </a:accent1>
        <a:accent2>
          <a:srgbClr val="BE7960"/>
        </a:accent2>
        <a:accent3>
          <a:srgbClr val="C0AAAA"/>
        </a:accent3>
        <a:accent4>
          <a:srgbClr val="DADADA"/>
        </a:accent4>
        <a:accent5>
          <a:srgbClr val="BBAFAE"/>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Blank Presentatio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Blank Presentatio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Blank Presentatio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Blank Presentatio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Blank Presentatio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
      <a:clrScheme name="Blank Presentation 13">
        <a:dk1>
          <a:srgbClr val="C1C4C3"/>
        </a:dk1>
        <a:lt1>
          <a:srgbClr val="FFFFFF"/>
        </a:lt1>
        <a:dk2>
          <a:srgbClr val="002B52"/>
        </a:dk2>
        <a:lt2>
          <a:srgbClr val="FFF20D"/>
        </a:lt2>
        <a:accent1>
          <a:srgbClr val="3366CC"/>
        </a:accent1>
        <a:accent2>
          <a:srgbClr val="00B000"/>
        </a:accent2>
        <a:accent3>
          <a:srgbClr val="AAACB3"/>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FC77CB91DBE3047884ABBD40BFC76FC" ma:contentTypeVersion="14" ma:contentTypeDescription="Create a new document." ma:contentTypeScope="" ma:versionID="ac310a0913e56bb2cc3248181c85b4db">
  <xsd:schema xmlns:xsd="http://www.w3.org/2001/XMLSchema" xmlns:xs="http://www.w3.org/2001/XMLSchema" xmlns:p="http://schemas.microsoft.com/office/2006/metadata/properties" xmlns:ns3="ed25a739-d205-4a8f-b117-2566f909cb60" xmlns:ns4="58f7e881-cc1d-4294-8008-c54da3573a5f" targetNamespace="http://schemas.microsoft.com/office/2006/metadata/properties" ma:root="true" ma:fieldsID="5106241fcac60b029daadc5c29764005" ns3:_="" ns4:_="">
    <xsd:import namespace="ed25a739-d205-4a8f-b117-2566f909cb60"/>
    <xsd:import namespace="58f7e881-cc1d-4294-8008-c54da3573a5f"/>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Tags" minOccurs="0"/>
                <xsd:element ref="ns3:MediaServiceGenerationTime" minOccurs="0"/>
                <xsd:element ref="ns3:MediaServiceEventHashCode" minOccurs="0"/>
                <xsd:element ref="ns3:MediaServiceOCR" minOccurs="0"/>
                <xsd:element ref="ns3:MediaServiceAutoKeyPoints" minOccurs="0"/>
                <xsd:element ref="ns3:MediaServiceKeyPoints" minOccurs="0"/>
                <xsd:element ref="ns3:MediaServiceDateTaken" minOccurs="0"/>
                <xsd:element ref="ns3:MediaServiceLocation"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d25a739-d205-4a8f-b117-2566f909cb6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3" nillable="true" ma:displayName="Tags" ma:internalName="MediaServiceAutoTags"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DateTaken" ma:index="19" nillable="true" ma:displayName="MediaServiceDateTaken" ma:hidden="true" ma:internalName="MediaServiceDateTaken" ma:readOnly="true">
      <xsd:simpleType>
        <xsd:restriction base="dms:Text"/>
      </xsd:simpleType>
    </xsd:element>
    <xsd:element name="MediaServiceLocation" ma:index="20" nillable="true" ma:displayName="Location" ma:internalName="MediaServiceLocation" ma:readOnly="true">
      <xsd:simpleType>
        <xsd:restriction base="dms:Text"/>
      </xsd:simpleType>
    </xsd:element>
    <xsd:element name="MediaLengthInSeconds" ma:index="21"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58f7e881-cc1d-4294-8008-c54da3573a5f"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934FEE7A-60F3-49CD-A724-8DAD74B3036E}">
  <ds:schemaRefs>
    <ds:schemaRef ds:uri="ed25a739-d205-4a8f-b117-2566f909cb60"/>
    <ds:schemaRef ds:uri="http://purl.org/dc/elements/1.1/"/>
    <ds:schemaRef ds:uri="http://schemas.microsoft.com/office/2006/metadata/properties"/>
    <ds:schemaRef ds:uri="58f7e881-cc1d-4294-8008-c54da3573a5f"/>
    <ds:schemaRef ds:uri="http://schemas.microsoft.com/office/2006/documentManagement/types"/>
    <ds:schemaRef ds:uri="http://purl.org/dc/terms/"/>
    <ds:schemaRef ds:uri="http://schemas.openxmlformats.org/package/2006/metadata/core-properties"/>
    <ds:schemaRef ds:uri="http://purl.org/dc/dcmitype/"/>
    <ds:schemaRef ds:uri="http://schemas.microsoft.com/office/infopath/2007/PartnerControls"/>
    <ds:schemaRef ds:uri="http://www.w3.org/XML/1998/namespace"/>
  </ds:schemaRefs>
</ds:datastoreItem>
</file>

<file path=customXml/itemProps2.xml><?xml version="1.0" encoding="utf-8"?>
<ds:datastoreItem xmlns:ds="http://schemas.openxmlformats.org/officeDocument/2006/customXml" ds:itemID="{95E8EFF9-4E98-4CC0-938A-550511FE672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d25a739-d205-4a8f-b117-2566f909cb60"/>
    <ds:schemaRef ds:uri="58f7e881-cc1d-4294-8008-c54da3573a5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765839B4-35C8-4649-B036-2DD5B81ECB1D}">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1064</TotalTime>
  <Words>5906</Words>
  <Application>Microsoft Office PowerPoint</Application>
  <PresentationFormat>Widescreen</PresentationFormat>
  <Paragraphs>565</Paragraphs>
  <Slides>79</Slides>
  <Notes>23</Notes>
  <HiddenSlides>0</HiddenSlides>
  <MMClips>0</MMClips>
  <ScaleCrop>false</ScaleCrop>
  <HeadingPairs>
    <vt:vector size="6" baseType="variant">
      <vt:variant>
        <vt:lpstr>Fonts Used</vt:lpstr>
      </vt:variant>
      <vt:variant>
        <vt:i4>13</vt:i4>
      </vt:variant>
      <vt:variant>
        <vt:lpstr>Theme</vt:lpstr>
      </vt:variant>
      <vt:variant>
        <vt:i4>6</vt:i4>
      </vt:variant>
      <vt:variant>
        <vt:lpstr>Slide Titles</vt:lpstr>
      </vt:variant>
      <vt:variant>
        <vt:i4>79</vt:i4>
      </vt:variant>
    </vt:vector>
  </HeadingPairs>
  <TitlesOfParts>
    <vt:vector size="98" baseType="lpstr">
      <vt:lpstr>-apple-system</vt:lpstr>
      <vt:lpstr>Arial,Sans-Serif</vt:lpstr>
      <vt:lpstr>canada-type-gibson</vt:lpstr>
      <vt:lpstr>Gotham</vt:lpstr>
      <vt:lpstr>Myriad Pro</vt:lpstr>
      <vt:lpstr>Arial</vt:lpstr>
      <vt:lpstr>Arial Black</vt:lpstr>
      <vt:lpstr>Calibri</vt:lpstr>
      <vt:lpstr>Calibri Light</vt:lpstr>
      <vt:lpstr>Microsoft Sans Serif</vt:lpstr>
      <vt:lpstr>Trebuchet MS</vt:lpstr>
      <vt:lpstr>Wingdings</vt:lpstr>
      <vt:lpstr>Wingdings 3</vt:lpstr>
      <vt:lpstr>Office Theme</vt:lpstr>
      <vt:lpstr>Facet</vt:lpstr>
      <vt:lpstr>Blank Presentation</vt:lpstr>
      <vt:lpstr>Office Theme</vt:lpstr>
      <vt:lpstr>Theme1.thmx first page pp</vt:lpstr>
      <vt:lpstr>Office Theme</vt:lpstr>
      <vt:lpstr>Public Protection &amp; Counter-Terrorism</vt:lpstr>
      <vt:lpstr>Introductions </vt:lpstr>
      <vt:lpstr>Welcome</vt:lpstr>
      <vt:lpstr>What is your Module all about?</vt:lpstr>
      <vt:lpstr>Referencing refresher! </vt:lpstr>
      <vt:lpstr>Referencing Help</vt:lpstr>
      <vt:lpstr>Sources for assignments </vt:lpstr>
      <vt:lpstr>Assignment 1</vt:lpstr>
      <vt:lpstr>Option 1</vt:lpstr>
      <vt:lpstr>Option 2</vt:lpstr>
      <vt:lpstr>Option 3</vt:lpstr>
      <vt:lpstr> Assignment 2: </vt:lpstr>
      <vt:lpstr> Assignment 2: </vt:lpstr>
      <vt:lpstr>Warnings and Feelings</vt:lpstr>
      <vt:lpstr>Criminal Justice System</vt:lpstr>
      <vt:lpstr>Task</vt:lpstr>
      <vt:lpstr>Vulnerability </vt:lpstr>
      <vt:lpstr>Definition </vt:lpstr>
      <vt:lpstr>Vulnerable or Vulnerability </vt:lpstr>
      <vt:lpstr>PowerPoint Presentation</vt:lpstr>
      <vt:lpstr>Police approach to Vulnerability</vt:lpstr>
      <vt:lpstr>Blackstone’s Policing Handbook (2020)</vt:lpstr>
      <vt:lpstr>Harvey Weinstein </vt:lpstr>
      <vt:lpstr>#MeToo Movement</vt:lpstr>
      <vt:lpstr>Depp V Heard </vt:lpstr>
      <vt:lpstr>Vulnerable</vt:lpstr>
      <vt:lpstr>Vulnerability </vt:lpstr>
      <vt:lpstr>Who can be classed as vulnerable?</vt:lpstr>
      <vt:lpstr>Definition of a Child </vt:lpstr>
      <vt:lpstr> Who could be considered vulnerable? </vt:lpstr>
      <vt:lpstr> Factors of vulnerability - Health </vt:lpstr>
      <vt:lpstr>Factors of vulnerability - Equalities</vt:lpstr>
      <vt:lpstr> Factors of vulnerability - Economic </vt:lpstr>
      <vt:lpstr> Factors of vulnerability - Personal </vt:lpstr>
      <vt:lpstr> Factors of vulnerability - Families </vt:lpstr>
      <vt:lpstr>Police and vulnerability awareness video</vt:lpstr>
      <vt:lpstr>Organisations Vulnerability Definitions </vt:lpstr>
      <vt:lpstr>Police</vt:lpstr>
      <vt:lpstr>Social Services – Vulnerable Adult </vt:lpstr>
      <vt:lpstr>NSPCC</vt:lpstr>
      <vt:lpstr>Children</vt:lpstr>
      <vt:lpstr>National Health Service</vt:lpstr>
      <vt:lpstr>Others</vt:lpstr>
      <vt:lpstr>NHS – Wales Vulnerable Adult</vt:lpstr>
      <vt:lpstr>Psychology Services</vt:lpstr>
      <vt:lpstr>Why do the police work to the same definition?</vt:lpstr>
      <vt:lpstr>Cabieses et al (2019)</vt:lpstr>
      <vt:lpstr>Social Services and Wellbeing Act 2014</vt:lpstr>
      <vt:lpstr> Social Services and Wellbeing Act 2014 </vt:lpstr>
      <vt:lpstr>Social Services and Wellbeing Act 2014 </vt:lpstr>
      <vt:lpstr>THRIVE</vt:lpstr>
      <vt:lpstr>College of Policing Needed at each police intervention </vt:lpstr>
      <vt:lpstr>Evidence Based Reflection </vt:lpstr>
      <vt:lpstr>Evidence Based Reflection </vt:lpstr>
      <vt:lpstr>Catch a Copper</vt:lpstr>
      <vt:lpstr>Task</vt:lpstr>
      <vt:lpstr>Task - CoP</vt:lpstr>
      <vt:lpstr>Task </vt:lpstr>
      <vt:lpstr>Elder Abuse</vt:lpstr>
      <vt:lpstr>Living longer</vt:lpstr>
      <vt:lpstr>What is elder abuse?</vt:lpstr>
      <vt:lpstr>Emotional/Psychological Abuse</vt:lpstr>
      <vt:lpstr>Elder Abuse Cymru</vt:lpstr>
      <vt:lpstr>Financial Abuse</vt:lpstr>
      <vt:lpstr>Financial Abuse</vt:lpstr>
      <vt:lpstr>Legislation </vt:lpstr>
      <vt:lpstr>OPG</vt:lpstr>
      <vt:lpstr>What to watch for</vt:lpstr>
      <vt:lpstr>Fear of Crime</vt:lpstr>
      <vt:lpstr>The Fear of Crime</vt:lpstr>
      <vt:lpstr>Fear of Crime</vt:lpstr>
      <vt:lpstr> Police in England and Wales pledge to attend every home burglary </vt:lpstr>
      <vt:lpstr>Fear of Terrorist Acts</vt:lpstr>
      <vt:lpstr>PowerPoint Presentation</vt:lpstr>
      <vt:lpstr>Terror Attacks Fear</vt:lpstr>
      <vt:lpstr>Fear of Crime</vt:lpstr>
      <vt:lpstr>Task</vt:lpstr>
      <vt:lpstr>Sources:</vt:lpstr>
      <vt:lpstr>sources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Vulnerability, Welfare and Risk</dc:title>
  <dc:creator>Jane Thomas</dc:creator>
  <cp:lastModifiedBy>Jane Davies</cp:lastModifiedBy>
  <cp:revision>1355</cp:revision>
  <dcterms:created xsi:type="dcterms:W3CDTF">2021-09-21T20:30:32Z</dcterms:created>
  <dcterms:modified xsi:type="dcterms:W3CDTF">2024-09-25T13:10:38Z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0x010100AFC77CB91DBE3047884ABBD40BFC76FC</vt:lpwstr>
  </property>
</Properties>
</file>