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5" r:id="rId3"/>
    <p:sldId id="256" r:id="rId4"/>
    <p:sldId id="258" r:id="rId5"/>
    <p:sldId id="260" r:id="rId6"/>
    <p:sldId id="261" r:id="rId7"/>
    <p:sldId id="264" r:id="rId8"/>
    <p:sldId id="262"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0620CF-0A2B-8772-A2A3-B2ACF4A5ADB5}" v="377" dt="2026-07-11T10:53:53.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6" name="Rectangle 215">
            <a:extLst>
              <a:ext uri="{FF2B5EF4-FFF2-40B4-BE49-F238E27FC236}">
                <a16:creationId xmlns:a16="http://schemas.microsoft.com/office/drawing/2014/main" id="{F20F2D78-389E-493E-8825-332BBB6CA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7" name="Group 216">
            <a:extLst>
              <a:ext uri="{FF2B5EF4-FFF2-40B4-BE49-F238E27FC236}">
                <a16:creationId xmlns:a16="http://schemas.microsoft.com/office/drawing/2014/main" id="{067F19C3-C09C-4B70-8306-E0ACF405B7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01DC4A20-F1FA-4CA9-BCEC-949F9F4A7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8" name="Rectangle 217">
              <a:extLst>
                <a:ext uri="{FF2B5EF4-FFF2-40B4-BE49-F238E27FC236}">
                  <a16:creationId xmlns:a16="http://schemas.microsoft.com/office/drawing/2014/main" id="{FA7C81C7-8023-46F2-BA0F-B2E785DBE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Home">
            <a:extLst>
              <a:ext uri="{FF2B5EF4-FFF2-40B4-BE49-F238E27FC236}">
                <a16:creationId xmlns:a16="http://schemas.microsoft.com/office/drawing/2014/main" id="{1AD558F3-AEF2-1407-DF74-F1B1EC7E0A22}"/>
              </a:ext>
            </a:extLst>
          </p:cNvPr>
          <p:cNvPicPr>
            <a:picLocks noChangeAspect="1"/>
          </p:cNvPicPr>
          <p:nvPr/>
        </p:nvPicPr>
        <p:blipFill>
          <a:blip r:embed="rId2"/>
          <a:stretch>
            <a:fillRect/>
          </a:stretch>
        </p:blipFill>
        <p:spPr>
          <a:xfrm>
            <a:off x="1081997" y="4795091"/>
            <a:ext cx="2951164" cy="973883"/>
          </a:xfrm>
          <a:prstGeom prst="rect">
            <a:avLst/>
          </a:prstGeom>
          <a:effectLst>
            <a:outerShdw blurRad="508000" dist="101600" dir="5400000" algn="tl" rotWithShape="0">
              <a:prstClr val="black">
                <a:alpha val="10000"/>
              </a:prstClr>
            </a:outerShdw>
          </a:effectLst>
        </p:spPr>
      </p:pic>
      <p:sp>
        <p:nvSpPr>
          <p:cNvPr id="2" name="TextBox 1">
            <a:extLst>
              <a:ext uri="{FF2B5EF4-FFF2-40B4-BE49-F238E27FC236}">
                <a16:creationId xmlns:a16="http://schemas.microsoft.com/office/drawing/2014/main" id="{1AE0CC12-2A74-FCD0-CF00-8E9DEB23E465}"/>
              </a:ext>
            </a:extLst>
          </p:cNvPr>
          <p:cNvSpPr txBox="1"/>
          <p:nvPr/>
        </p:nvSpPr>
        <p:spPr>
          <a:xfrm>
            <a:off x="4619625" y="907143"/>
            <a:ext cx="6734175" cy="49203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3100" b="1" i="0">
                <a:solidFill>
                  <a:schemeClr val="tx1">
                    <a:alpha val="60000"/>
                  </a:schemeClr>
                </a:solidFill>
              </a:rPr>
              <a:t>Module Title: Enterprise &amp; Entrepreneurship    </a:t>
            </a:r>
          </a:p>
          <a:p>
            <a:pPr indent="-228600">
              <a:lnSpc>
                <a:spcPct val="90000"/>
              </a:lnSpc>
              <a:spcAft>
                <a:spcPts val="600"/>
              </a:spcAft>
              <a:buFont typeface="Arial" panose="020B0604020202020204" pitchFamily="34" charset="0"/>
              <a:buChar char="•"/>
            </a:pPr>
            <a:endParaRPr lang="en-US" sz="3100" b="1">
              <a:solidFill>
                <a:schemeClr val="tx1">
                  <a:alpha val="60000"/>
                </a:schemeClr>
              </a:solidFill>
            </a:endParaRPr>
          </a:p>
          <a:p>
            <a:pPr indent="-228600">
              <a:lnSpc>
                <a:spcPct val="90000"/>
              </a:lnSpc>
              <a:spcAft>
                <a:spcPts val="600"/>
              </a:spcAft>
              <a:buFont typeface="Arial" panose="020B0604020202020204" pitchFamily="34" charset="0"/>
              <a:buChar char="•"/>
            </a:pPr>
            <a:r>
              <a:rPr lang="en-US" sz="3100" b="1" i="0">
                <a:solidFill>
                  <a:schemeClr val="tx1">
                    <a:alpha val="60000"/>
                  </a:schemeClr>
                </a:solidFill>
              </a:rPr>
              <a:t>Module </a:t>
            </a:r>
            <a:r>
              <a:rPr lang="en-US" sz="3100" b="1">
                <a:solidFill>
                  <a:schemeClr val="tx1">
                    <a:alpha val="60000"/>
                  </a:schemeClr>
                </a:solidFill>
              </a:rPr>
              <a:t>Code</a:t>
            </a:r>
            <a:r>
              <a:rPr lang="en-US" sz="3100" b="1" i="0">
                <a:solidFill>
                  <a:schemeClr val="tx1">
                    <a:alpha val="60000"/>
                  </a:schemeClr>
                </a:solidFill>
              </a:rPr>
              <a:t>: LCLM 4006  </a:t>
            </a:r>
          </a:p>
          <a:p>
            <a:pPr indent="-228600">
              <a:lnSpc>
                <a:spcPct val="90000"/>
              </a:lnSpc>
              <a:spcAft>
                <a:spcPts val="600"/>
              </a:spcAft>
              <a:buFont typeface="Arial" panose="020B0604020202020204" pitchFamily="34" charset="0"/>
              <a:buChar char="•"/>
            </a:pPr>
            <a:r>
              <a:rPr lang="en-US" sz="3100" b="1" i="0">
                <a:solidFill>
                  <a:schemeClr val="tx1">
                    <a:alpha val="60000"/>
                  </a:schemeClr>
                </a:solidFill>
              </a:rPr>
              <a:t>Assessment Title: </a:t>
            </a:r>
            <a:r>
              <a:rPr lang="en-US" sz="3100" b="1">
                <a:solidFill>
                  <a:schemeClr val="tx1">
                    <a:alpha val="60000"/>
                  </a:schemeClr>
                </a:solidFill>
              </a:rPr>
              <a:t>Presentation Pitch</a:t>
            </a:r>
            <a:r>
              <a:rPr lang="en-US" sz="3100" b="1" i="0">
                <a:solidFill>
                  <a:schemeClr val="tx1">
                    <a:alpha val="60000"/>
                  </a:schemeClr>
                </a:solidFill>
              </a:rPr>
              <a:t>  </a:t>
            </a:r>
          </a:p>
          <a:p>
            <a:pPr indent="-228600">
              <a:lnSpc>
                <a:spcPct val="90000"/>
              </a:lnSpc>
              <a:spcAft>
                <a:spcPts val="600"/>
              </a:spcAft>
              <a:buFont typeface="Arial" panose="020B0604020202020204" pitchFamily="34" charset="0"/>
              <a:buChar char="•"/>
            </a:pPr>
            <a:r>
              <a:rPr lang="en-US" sz="3100" b="1" i="0">
                <a:solidFill>
                  <a:schemeClr val="tx1">
                    <a:alpha val="60000"/>
                  </a:schemeClr>
                </a:solidFill>
              </a:rPr>
              <a:t>Student Name: Costinel Daniel Dumitrascu  </a:t>
            </a:r>
          </a:p>
          <a:p>
            <a:pPr indent="-228600">
              <a:lnSpc>
                <a:spcPct val="90000"/>
              </a:lnSpc>
              <a:spcAft>
                <a:spcPts val="600"/>
              </a:spcAft>
              <a:buFont typeface="Arial" panose="020B0604020202020204" pitchFamily="34" charset="0"/>
              <a:buChar char="•"/>
            </a:pPr>
            <a:r>
              <a:rPr lang="en-US" sz="3100" b="1" i="0">
                <a:solidFill>
                  <a:schemeClr val="tx1">
                    <a:alpha val="60000"/>
                  </a:schemeClr>
                </a:solidFill>
              </a:rPr>
              <a:t> Student Number: 2508578 </a:t>
            </a:r>
          </a:p>
          <a:p>
            <a:pPr indent="-228600">
              <a:lnSpc>
                <a:spcPct val="90000"/>
              </a:lnSpc>
              <a:spcAft>
                <a:spcPts val="600"/>
              </a:spcAft>
              <a:buFont typeface="Arial" panose="020B0604020202020204" pitchFamily="34" charset="0"/>
              <a:buChar char="•"/>
            </a:pPr>
            <a:r>
              <a:rPr lang="en-US" sz="3100" b="1" i="0">
                <a:solidFill>
                  <a:schemeClr val="tx1">
                    <a:alpha val="60000"/>
                  </a:schemeClr>
                </a:solidFill>
              </a:rPr>
              <a:t> Lecturer’s Name: Fouziya Farheen </a:t>
            </a:r>
          </a:p>
          <a:p>
            <a:pPr indent="-228600">
              <a:lnSpc>
                <a:spcPct val="90000"/>
              </a:lnSpc>
              <a:spcAft>
                <a:spcPts val="600"/>
              </a:spcAft>
              <a:buFont typeface="Arial" panose="020B0604020202020204" pitchFamily="34" charset="0"/>
              <a:buChar char="•"/>
            </a:pPr>
            <a:endParaRPr lang="en-US" sz="3100">
              <a:solidFill>
                <a:schemeClr val="tx1">
                  <a:alpha val="60000"/>
                </a:schemeClr>
              </a:solidFill>
            </a:endParaRPr>
          </a:p>
        </p:txBody>
      </p:sp>
      <p:sp>
        <p:nvSpPr>
          <p:cNvPr id="3" name="TextBox 2">
            <a:extLst>
              <a:ext uri="{FF2B5EF4-FFF2-40B4-BE49-F238E27FC236}">
                <a16:creationId xmlns:a16="http://schemas.microsoft.com/office/drawing/2014/main" id="{5018293E-6E24-6EFC-1597-2C08D07AC3E7}"/>
              </a:ext>
            </a:extLst>
          </p:cNvPr>
          <p:cNvSpPr txBox="1"/>
          <p:nvPr/>
        </p:nvSpPr>
        <p:spPr>
          <a:xfrm>
            <a:off x="759067" y="63485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925118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3C8D840A-6561-B5BD-6EB2-750FB5DA974D}"/>
              </a:ext>
            </a:extLst>
          </p:cNvPr>
          <p:cNvPicPr>
            <a:picLocks noChangeAspect="1"/>
          </p:cNvPicPr>
          <p:nvPr/>
        </p:nvPicPr>
        <p:blipFill>
          <a:blip r:embed="rId2"/>
          <a:srcRect l="31904" r="15515" b="-4"/>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E9E874-5DC4-F3DD-E902-B7D318DA8404}"/>
              </a:ext>
            </a:extLst>
          </p:cNvPr>
          <p:cNvSpPr>
            <a:spLocks noGrp="1"/>
          </p:cNvSpPr>
          <p:nvPr>
            <p:ph type="title"/>
          </p:nvPr>
        </p:nvSpPr>
        <p:spPr>
          <a:xfrm>
            <a:off x="6115317" y="405685"/>
            <a:ext cx="5464968" cy="1559301"/>
          </a:xfrm>
        </p:spPr>
        <p:txBody>
          <a:bodyPr>
            <a:normAutofit/>
          </a:bodyPr>
          <a:lstStyle/>
          <a:p>
            <a:r>
              <a:rPr lang="en-GB" sz="4000"/>
              <a:t>Presentation Overview</a:t>
            </a:r>
          </a:p>
        </p:txBody>
      </p:sp>
      <p:sp>
        <p:nvSpPr>
          <p:cNvPr id="3" name="Content Placeholder 2">
            <a:extLst>
              <a:ext uri="{FF2B5EF4-FFF2-40B4-BE49-F238E27FC236}">
                <a16:creationId xmlns:a16="http://schemas.microsoft.com/office/drawing/2014/main" id="{F6749DCE-C4D7-619D-CB0B-09E24DC077B7}"/>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400">
                <a:latin typeface="Arial"/>
                <a:ea typeface="+mn-lt"/>
                <a:cs typeface="Arial"/>
              </a:rPr>
              <a:t>Business idea</a:t>
            </a:r>
            <a:endParaRPr lang="en-GB" sz="1400">
              <a:latin typeface="Arial"/>
              <a:cs typeface="Arial"/>
            </a:endParaRPr>
          </a:p>
          <a:p>
            <a:r>
              <a:rPr lang="en-GB" sz="1400">
                <a:latin typeface="Arial"/>
                <a:ea typeface="+mn-lt"/>
                <a:cs typeface="Arial"/>
              </a:rPr>
              <a:t>PESTEL analysis</a:t>
            </a:r>
            <a:endParaRPr lang="en-GB" sz="1400">
              <a:latin typeface="Arial"/>
              <a:cs typeface="Arial"/>
            </a:endParaRPr>
          </a:p>
          <a:p>
            <a:r>
              <a:rPr lang="en-GB" sz="1400">
                <a:latin typeface="Arial"/>
                <a:ea typeface="+mn-lt"/>
                <a:cs typeface="Arial"/>
              </a:rPr>
              <a:t>Marketing strategies</a:t>
            </a:r>
            <a:endParaRPr lang="en-GB" sz="1400">
              <a:latin typeface="Arial"/>
              <a:cs typeface="Arial"/>
            </a:endParaRPr>
          </a:p>
          <a:p>
            <a:r>
              <a:rPr lang="en-GB" sz="1400">
                <a:latin typeface="Arial"/>
                <a:ea typeface="+mn-lt"/>
                <a:cs typeface="Arial"/>
              </a:rPr>
              <a:t>Funding &amp; cash flow</a:t>
            </a:r>
            <a:endParaRPr lang="en-GB" sz="1400">
              <a:latin typeface="Arial"/>
              <a:cs typeface="Arial"/>
            </a:endParaRPr>
          </a:p>
          <a:p>
            <a:r>
              <a:rPr lang="en-GB" sz="1400">
                <a:latin typeface="Arial"/>
                <a:ea typeface="+mn-lt"/>
                <a:cs typeface="Arial"/>
              </a:rPr>
              <a:t>Business sustainability</a:t>
            </a:r>
            <a:endParaRPr lang="en-GB" sz="1400">
              <a:latin typeface="Arial"/>
              <a:cs typeface="Arial"/>
            </a:endParaRPr>
          </a:p>
          <a:p>
            <a:r>
              <a:rPr lang="en-GB" sz="1400">
                <a:latin typeface="Arial"/>
                <a:ea typeface="+mn-lt"/>
                <a:cs typeface="Arial"/>
              </a:rPr>
              <a:t>Investment opportunity</a:t>
            </a:r>
            <a:endParaRPr lang="en-GB" sz="1400">
              <a:latin typeface="Arial"/>
              <a:cs typeface="Arial"/>
            </a:endParaRPr>
          </a:p>
          <a:p>
            <a:pPr marL="0" indent="0">
              <a:buNone/>
            </a:pPr>
            <a:r>
              <a:rPr lang="en-GB" sz="1400">
                <a:latin typeface="Arial"/>
                <a:ea typeface="+mn-lt"/>
                <a:cs typeface="Arial"/>
              </a:rPr>
              <a:t>In this presentation, I will introduce my business idea, explain the key external factors affecting the business using a PESTEL analysis, discuss the main marketing strategies, outline the funding requirements and financial forecast, and describe the sustainability approach. Finally, I will explain why </a:t>
            </a:r>
            <a:r>
              <a:rPr lang="en-GB" sz="1400" err="1">
                <a:latin typeface="Arial"/>
                <a:ea typeface="+mn-lt"/>
                <a:cs typeface="Arial"/>
              </a:rPr>
              <a:t>EcoBuild</a:t>
            </a:r>
            <a:r>
              <a:rPr lang="en-GB" sz="1400">
                <a:latin typeface="Arial"/>
                <a:ea typeface="+mn-lt"/>
                <a:cs typeface="Arial"/>
              </a:rPr>
              <a:t> Renovation Services is a strong investment opportunity with long-term growth potential.</a:t>
            </a:r>
            <a:endParaRPr lang="en-GB" sz="1400">
              <a:latin typeface="Arial"/>
              <a:cs typeface="Arial"/>
            </a:endParaRPr>
          </a:p>
        </p:txBody>
      </p:sp>
    </p:spTree>
    <p:extLst>
      <p:ext uri="{BB962C8B-B14F-4D97-AF65-F5344CB8AC3E}">
        <p14:creationId xmlns:p14="http://schemas.microsoft.com/office/powerpoint/2010/main" val="652620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b="1" kern="1200">
                <a:solidFill>
                  <a:srgbClr val="FFFFFF"/>
                </a:solidFill>
                <a:latin typeface="+mj-lt"/>
                <a:ea typeface="+mj-ea"/>
                <a:cs typeface="+mj-cs"/>
              </a:rPr>
              <a:t>Overview Of The Bussiness Ideea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Subtitle 2"/>
          <p:cNvSpPr>
            <a:spLocks noGrp="1"/>
          </p:cNvSpPr>
          <p:nvPr>
            <p:ph type="subTitle" idx="1"/>
          </p:nvPr>
        </p:nvSpPr>
        <p:spPr>
          <a:xfrm>
            <a:off x="4447308" y="591344"/>
            <a:ext cx="6906491" cy="5585619"/>
          </a:xfrm>
        </p:spPr>
        <p:txBody>
          <a:bodyPr vert="horz" lIns="91440" tIns="45720" rIns="91440" bIns="45720" rtlCol="0" anchor="ctr">
            <a:normAutofit/>
          </a:bodyPr>
          <a:lstStyle/>
          <a:p>
            <a:pPr marL="342900" indent="-228600" algn="l">
              <a:buFont typeface="Arial" panose="020B0604020202020204" pitchFamily="34" charset="0"/>
              <a:buChar char="•"/>
            </a:pPr>
            <a:r>
              <a:rPr lang="en-US" sz="1700"/>
              <a:t>Construction &amp; renovation business</a:t>
            </a:r>
          </a:p>
          <a:p>
            <a:pPr marL="342900" indent="-228600" algn="l">
              <a:buFont typeface="Arial" panose="020B0604020202020204" pitchFamily="34" charset="0"/>
              <a:buChar char="•"/>
            </a:pPr>
            <a:r>
              <a:rPr lang="en-US" sz="1700"/>
              <a:t>Banbury, UK</a:t>
            </a:r>
          </a:p>
          <a:p>
            <a:pPr marL="342900" indent="-228600" algn="l">
              <a:buFont typeface="Arial" panose="020B0604020202020204" pitchFamily="34" charset="0"/>
              <a:buChar char="•"/>
            </a:pPr>
            <a:r>
              <a:rPr lang="en-US" sz="1700"/>
              <a:t>Affordable services</a:t>
            </a:r>
          </a:p>
          <a:p>
            <a:pPr marL="342900" indent="-228600" algn="l">
              <a:buFont typeface="Arial" panose="020B0604020202020204" pitchFamily="34" charset="0"/>
              <a:buChar char="•"/>
            </a:pPr>
            <a:r>
              <a:rPr lang="en-US" sz="1700"/>
              <a:t>Sole Trader</a:t>
            </a:r>
          </a:p>
          <a:p>
            <a:pPr marL="342900" indent="-228600" algn="l">
              <a:buFont typeface="Arial" panose="020B0604020202020204" pitchFamily="34" charset="0"/>
              <a:buChar char="•"/>
            </a:pPr>
            <a:r>
              <a:rPr lang="en-US" sz="1700"/>
              <a:t>Eco-friendly approach</a:t>
            </a:r>
          </a:p>
          <a:p>
            <a:pPr marL="342900" indent="-228600" algn="l">
              <a:buFont typeface="Arial" panose="020B0604020202020204" pitchFamily="34" charset="0"/>
              <a:buChar char="•"/>
            </a:pPr>
            <a:r>
              <a:rPr lang="en-US" sz="1700"/>
              <a:t>High-quality workmanship</a:t>
            </a:r>
          </a:p>
          <a:p>
            <a:pPr marL="342900" indent="-228600" algn="l">
              <a:buFont typeface="Arial" panose="020B0604020202020204" pitchFamily="34" charset="0"/>
              <a:buChar char="•"/>
            </a:pPr>
            <a:endParaRPr lang="en-US" sz="1700"/>
          </a:p>
          <a:p>
            <a:pPr algn="l"/>
            <a:r>
              <a:rPr lang="en-US" sz="1700" err="1"/>
              <a:t>EcoBuild</a:t>
            </a:r>
            <a:r>
              <a:rPr lang="en-US" sz="1700"/>
              <a:t> Renovation Services is a new construction and renovation business that will operate in Banbury, United Kingdom. The company will provide professional home improvement services, including bathroom renovations, kitchen fitting, flooring installation, painting, plastering, fencing, and general handyman work. The business is designed to offer affordable prices while maintaining high standards of workmanship and customer satisfaction. It will operate as a Sole Trader because this legal structure is simple to manage, requires less administration, and allows the owner to make decisions independently during the early stages of the business.</a:t>
            </a: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B03D3-B0B1-C586-AE6E-3545DB331114}"/>
              </a:ext>
            </a:extLst>
          </p:cNvPr>
          <p:cNvSpPr>
            <a:spLocks noGrp="1"/>
          </p:cNvSpPr>
          <p:nvPr>
            <p:ph type="title"/>
          </p:nvPr>
        </p:nvSpPr>
        <p:spPr>
          <a:xfrm>
            <a:off x="761800" y="762001"/>
            <a:ext cx="5334197" cy="1708242"/>
          </a:xfrm>
        </p:spPr>
        <p:txBody>
          <a:bodyPr anchor="ctr">
            <a:normAutofit/>
          </a:bodyPr>
          <a:lstStyle/>
          <a:p>
            <a:r>
              <a:rPr lang="en-GB" sz="4000"/>
              <a:t>Three Important PESTEL Factors</a:t>
            </a:r>
            <a:endParaRPr lang="en-US" sz="4000"/>
          </a:p>
        </p:txBody>
      </p:sp>
      <p:sp>
        <p:nvSpPr>
          <p:cNvPr id="3" name="Content Placeholder 2">
            <a:extLst>
              <a:ext uri="{FF2B5EF4-FFF2-40B4-BE49-F238E27FC236}">
                <a16:creationId xmlns:a16="http://schemas.microsoft.com/office/drawing/2014/main" id="{497D6FA8-DCCE-5FB6-F050-92AE0C3DA462}"/>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1400">
                <a:latin typeface="Arial"/>
                <a:ea typeface="+mn-lt"/>
                <a:cs typeface="Arial"/>
              </a:rPr>
              <a:t>Economic</a:t>
            </a:r>
            <a:endParaRPr lang="en-GB" sz="1400">
              <a:latin typeface="Arial"/>
              <a:cs typeface="Arial"/>
            </a:endParaRPr>
          </a:p>
          <a:p>
            <a:r>
              <a:rPr lang="en-GB" sz="1400">
                <a:latin typeface="Arial"/>
                <a:ea typeface="+mn-lt"/>
                <a:cs typeface="Arial"/>
              </a:rPr>
              <a:t>Technological</a:t>
            </a:r>
            <a:endParaRPr lang="en-GB" sz="1400">
              <a:latin typeface="Arial"/>
              <a:cs typeface="Arial"/>
            </a:endParaRPr>
          </a:p>
          <a:p>
            <a:r>
              <a:rPr lang="en-GB" sz="1400">
                <a:latin typeface="Arial"/>
                <a:ea typeface="+mn-lt"/>
                <a:cs typeface="Arial"/>
              </a:rPr>
              <a:t>Legal</a:t>
            </a:r>
            <a:endParaRPr lang="en-GB" sz="1400">
              <a:latin typeface="Arial"/>
              <a:cs typeface="Arial"/>
            </a:endParaRPr>
          </a:p>
          <a:p>
            <a:r>
              <a:rPr lang="en-GB" sz="1400">
                <a:latin typeface="Arial"/>
                <a:ea typeface="+mn-lt"/>
                <a:cs typeface="Arial"/>
              </a:rPr>
              <a:t>Market demand</a:t>
            </a:r>
            <a:endParaRPr lang="en-GB" sz="1400">
              <a:latin typeface="Arial"/>
              <a:cs typeface="Arial"/>
            </a:endParaRPr>
          </a:p>
          <a:p>
            <a:r>
              <a:rPr lang="en-GB" sz="1400">
                <a:latin typeface="Arial"/>
                <a:ea typeface="+mn-lt"/>
                <a:cs typeface="Arial"/>
              </a:rPr>
              <a:t>UK regulations</a:t>
            </a:r>
            <a:endParaRPr lang="en-GB" sz="1400">
              <a:latin typeface="Arial"/>
              <a:cs typeface="Arial"/>
            </a:endParaRPr>
          </a:p>
          <a:p>
            <a:pPr marL="0" indent="0">
              <a:buNone/>
            </a:pPr>
            <a:r>
              <a:rPr lang="en-GB" sz="1400">
                <a:ea typeface="+mn-lt"/>
                <a:cs typeface="+mn-lt"/>
              </a:rPr>
              <a:t>Three external factors have the greatest impact on my business. Firstly, economic conditions have encouraged many homeowners to renovate their existing properties instead of purchasing new homes, creating strong demand for affordable renovation services. Secondly, technology allows the business to promote its services through Facebook, Instagram, TikTok, and online quotations, making communication faster and more convenient. Finally, legal requirements such as Health and Safety regulations, HMRC tax obligations, and Public Liability Insurance are essential to operate the business professionally and safely.</a:t>
            </a:r>
            <a:endParaRPr lang="en-GB" sz="1400"/>
          </a:p>
        </p:txBody>
      </p:sp>
      <p:pic>
        <p:nvPicPr>
          <p:cNvPr id="5" name="Picture 4" descr="Houses in an area">
            <a:extLst>
              <a:ext uri="{FF2B5EF4-FFF2-40B4-BE49-F238E27FC236}">
                <a16:creationId xmlns:a16="http://schemas.microsoft.com/office/drawing/2014/main" id="{6F2BD9C8-F150-1CB7-9EED-AF5A3257A956}"/>
              </a:ext>
            </a:extLst>
          </p:cNvPr>
          <p:cNvPicPr>
            <a:picLocks noChangeAspect="1"/>
          </p:cNvPicPr>
          <p:nvPr/>
        </p:nvPicPr>
        <p:blipFill>
          <a:blip r:embed="rId2"/>
          <a:srcRect l="20734" r="27433" b="4"/>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34129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268530-BCC5-EB7D-B0D9-23B627A5E429}"/>
              </a:ext>
            </a:extLst>
          </p:cNvPr>
          <p:cNvSpPr>
            <a:spLocks noGrp="1"/>
          </p:cNvSpPr>
          <p:nvPr>
            <p:ph type="title"/>
          </p:nvPr>
        </p:nvSpPr>
        <p:spPr>
          <a:xfrm>
            <a:off x="686834" y="1153572"/>
            <a:ext cx="3200400" cy="4461163"/>
          </a:xfrm>
        </p:spPr>
        <p:txBody>
          <a:bodyPr>
            <a:normAutofit/>
          </a:bodyPr>
          <a:lstStyle/>
          <a:p>
            <a:r>
              <a:rPr lang="en-GB">
                <a:solidFill>
                  <a:srgbClr val="FFFFFF"/>
                </a:solidFill>
              </a:rPr>
              <a:t>Marketing Strategies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435010-0CD3-0902-BCE8-D52EC009CC2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a:latin typeface="Arial"/>
                <a:ea typeface="+mn-lt"/>
                <a:cs typeface="Arial"/>
              </a:rPr>
              <a:t>Facebook</a:t>
            </a:r>
            <a:endParaRPr lang="en-GB" sz="2000">
              <a:latin typeface="Arial"/>
              <a:cs typeface="Arial"/>
            </a:endParaRPr>
          </a:p>
          <a:p>
            <a:r>
              <a:rPr lang="en-GB" sz="2000">
                <a:latin typeface="Arial"/>
                <a:ea typeface="+mn-lt"/>
                <a:cs typeface="Arial"/>
              </a:rPr>
              <a:t>Instagram</a:t>
            </a:r>
            <a:endParaRPr lang="en-GB" sz="2000">
              <a:latin typeface="Arial"/>
              <a:cs typeface="Arial"/>
            </a:endParaRPr>
          </a:p>
          <a:p>
            <a:r>
              <a:rPr lang="en-GB" sz="2000">
                <a:latin typeface="Arial"/>
                <a:ea typeface="+mn-lt"/>
                <a:cs typeface="Arial"/>
              </a:rPr>
              <a:t>TikTok</a:t>
            </a:r>
            <a:endParaRPr lang="en-GB" sz="2000">
              <a:latin typeface="Arial"/>
              <a:cs typeface="Arial"/>
            </a:endParaRPr>
          </a:p>
          <a:p>
            <a:r>
              <a:rPr lang="en-GB" sz="2000">
                <a:latin typeface="Arial"/>
                <a:ea typeface="+mn-lt"/>
                <a:cs typeface="Arial"/>
              </a:rPr>
              <a:t>Website</a:t>
            </a:r>
            <a:endParaRPr lang="en-GB" sz="2000">
              <a:latin typeface="Arial"/>
              <a:cs typeface="Arial"/>
            </a:endParaRPr>
          </a:p>
          <a:p>
            <a:r>
              <a:rPr lang="en-GB" sz="2000">
                <a:latin typeface="Arial"/>
                <a:ea typeface="+mn-lt"/>
                <a:cs typeface="Arial"/>
              </a:rPr>
              <a:t>Customer referrals</a:t>
            </a:r>
            <a:endParaRPr lang="en-GB" sz="2000">
              <a:latin typeface="Arial"/>
              <a:cs typeface="Arial"/>
            </a:endParaRPr>
          </a:p>
          <a:p>
            <a:r>
              <a:rPr lang="en-GB" sz="2000">
                <a:latin typeface="Arial"/>
                <a:ea typeface="+mn-lt"/>
                <a:cs typeface="Arial"/>
              </a:rPr>
              <a:t>Flyers</a:t>
            </a:r>
            <a:endParaRPr lang="en-GB" sz="2000">
              <a:latin typeface="Arial"/>
              <a:cs typeface="Arial"/>
            </a:endParaRPr>
          </a:p>
          <a:p>
            <a:pPr marL="0" indent="0">
              <a:buNone/>
            </a:pPr>
            <a:r>
              <a:rPr lang="en-GB" sz="2000">
                <a:latin typeface="Arial"/>
                <a:ea typeface="+mn-lt"/>
                <a:cs typeface="Arial"/>
              </a:rPr>
              <a:t>The business will focus on two main marketing strategies. The first is digital marketing through social media, where photos and videos of completed projects will be shared to demonstrate the quality of the work and attract potential customers. The second strategy is building a strong reputation through a professional website, customer reviews, referrals, and local advertising such as flyers and business cards. These methods will increase trust, improve visibility, and encourage repeat business.</a:t>
            </a:r>
            <a:endParaRPr lang="en-GB" sz="2000">
              <a:latin typeface="Arial"/>
              <a:cs typeface="Arial"/>
            </a:endParaRPr>
          </a:p>
        </p:txBody>
      </p:sp>
    </p:spTree>
    <p:extLst>
      <p:ext uri="{BB962C8B-B14F-4D97-AF65-F5344CB8AC3E}">
        <p14:creationId xmlns:p14="http://schemas.microsoft.com/office/powerpoint/2010/main" val="1352592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FA496-05CE-7E85-98FC-518531E8ADB4}"/>
              </a:ext>
            </a:extLst>
          </p:cNvPr>
          <p:cNvSpPr>
            <a:spLocks noGrp="1"/>
          </p:cNvSpPr>
          <p:nvPr>
            <p:ph type="title"/>
          </p:nvPr>
        </p:nvSpPr>
        <p:spPr>
          <a:xfrm>
            <a:off x="761803" y="350196"/>
            <a:ext cx="4646904" cy="1624520"/>
          </a:xfrm>
        </p:spPr>
        <p:txBody>
          <a:bodyPr anchor="ctr">
            <a:normAutofit/>
          </a:bodyPr>
          <a:lstStyle/>
          <a:p>
            <a:r>
              <a:rPr lang="en-GB" sz="4000" b="1"/>
              <a:t>Founding Requirements</a:t>
            </a:r>
          </a:p>
        </p:txBody>
      </p:sp>
      <p:sp>
        <p:nvSpPr>
          <p:cNvPr id="3" name="Content Placeholder 2">
            <a:extLst>
              <a:ext uri="{FF2B5EF4-FFF2-40B4-BE49-F238E27FC236}">
                <a16:creationId xmlns:a16="http://schemas.microsoft.com/office/drawing/2014/main" id="{550404F9-5C16-137E-2F79-77A7835F99D6}"/>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300">
                <a:latin typeface="Arial"/>
                <a:ea typeface="+mn-lt"/>
                <a:cs typeface="Arial"/>
              </a:rPr>
              <a:t>£5,000 investment</a:t>
            </a:r>
            <a:endParaRPr lang="en-GB" sz="1300">
              <a:latin typeface="Arial"/>
              <a:cs typeface="Arial"/>
            </a:endParaRPr>
          </a:p>
          <a:p>
            <a:r>
              <a:rPr lang="en-GB" sz="1300">
                <a:latin typeface="Arial"/>
                <a:ea typeface="+mn-lt"/>
                <a:cs typeface="Arial"/>
              </a:rPr>
              <a:t>Tools</a:t>
            </a:r>
            <a:endParaRPr lang="en-GB" sz="1300">
              <a:latin typeface="Arial"/>
              <a:cs typeface="Arial"/>
            </a:endParaRPr>
          </a:p>
          <a:p>
            <a:r>
              <a:rPr lang="en-GB" sz="1300">
                <a:latin typeface="Arial"/>
                <a:ea typeface="+mn-lt"/>
                <a:cs typeface="Arial"/>
              </a:rPr>
              <a:t>Materials</a:t>
            </a:r>
            <a:endParaRPr lang="en-GB" sz="1300">
              <a:latin typeface="Arial"/>
              <a:cs typeface="Arial"/>
            </a:endParaRPr>
          </a:p>
          <a:p>
            <a:r>
              <a:rPr lang="en-GB" sz="1300">
                <a:latin typeface="Arial"/>
                <a:ea typeface="+mn-lt"/>
                <a:cs typeface="Arial"/>
              </a:rPr>
              <a:t>Transport</a:t>
            </a:r>
            <a:endParaRPr lang="en-GB" sz="1300">
              <a:latin typeface="Arial"/>
              <a:cs typeface="Arial"/>
            </a:endParaRPr>
          </a:p>
          <a:p>
            <a:r>
              <a:rPr lang="en-GB" sz="1300">
                <a:latin typeface="Arial"/>
                <a:ea typeface="+mn-lt"/>
                <a:cs typeface="Arial"/>
              </a:rPr>
              <a:t>Insurance</a:t>
            </a:r>
            <a:endParaRPr lang="en-GB" sz="1300">
              <a:latin typeface="Arial"/>
              <a:cs typeface="Arial"/>
            </a:endParaRPr>
          </a:p>
          <a:p>
            <a:r>
              <a:rPr lang="en-GB" sz="1300">
                <a:latin typeface="Arial"/>
                <a:ea typeface="+mn-lt"/>
                <a:cs typeface="Arial"/>
              </a:rPr>
              <a:t>Marketing</a:t>
            </a:r>
            <a:endParaRPr lang="en-GB" sz="1300">
              <a:latin typeface="Arial"/>
              <a:cs typeface="Arial"/>
            </a:endParaRPr>
          </a:p>
          <a:p>
            <a:r>
              <a:rPr lang="en-GB" sz="1300">
                <a:latin typeface="Arial"/>
                <a:ea typeface="+mn-lt"/>
                <a:cs typeface="Arial"/>
              </a:rPr>
              <a:t>The business requires an estimated investment of approximately £5,000 to begin trading successfully. The largest proportion of the funding will be used to purchase professional construction tools and transport, followed by materials, insurance, marketing, and safety equipment. The funding will come from personal savings together with a small business loan. This investment will provide everything needed to begin operating efficiently and delivering professional services from the first day.</a:t>
            </a:r>
            <a:endParaRPr lang="en-GB" sz="1300">
              <a:latin typeface="Arial"/>
              <a:cs typeface="Arial"/>
            </a:endParaRPr>
          </a:p>
        </p:txBody>
      </p:sp>
      <p:pic>
        <p:nvPicPr>
          <p:cNvPr id="5" name="Picture 4" descr="Work tools and supplies">
            <a:extLst>
              <a:ext uri="{FF2B5EF4-FFF2-40B4-BE49-F238E27FC236}">
                <a16:creationId xmlns:a16="http://schemas.microsoft.com/office/drawing/2014/main" id="{0448C0C4-0105-2280-90EE-31F5F03B1988}"/>
              </a:ext>
            </a:extLst>
          </p:cNvPr>
          <p:cNvPicPr>
            <a:picLocks noChangeAspect="1"/>
          </p:cNvPicPr>
          <p:nvPr/>
        </p:nvPicPr>
        <p:blipFill>
          <a:blip r:embed="rId2"/>
          <a:srcRect l="21135" r="19552" b="-3"/>
          <a:stretch>
            <a:fillRect/>
          </a:stretch>
        </p:blipFill>
        <p:spPr>
          <a:xfrm>
            <a:off x="6096000" y="1"/>
            <a:ext cx="6102825" cy="6858000"/>
          </a:xfrm>
          <a:prstGeom prst="rect">
            <a:avLst/>
          </a:prstGeom>
        </p:spPr>
      </p:pic>
    </p:spTree>
    <p:extLst>
      <p:ext uri="{BB962C8B-B14F-4D97-AF65-F5344CB8AC3E}">
        <p14:creationId xmlns:p14="http://schemas.microsoft.com/office/powerpoint/2010/main" val="3305019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9A28-E805-D256-ECEE-5611B6201F80}"/>
              </a:ext>
            </a:extLst>
          </p:cNvPr>
          <p:cNvSpPr>
            <a:spLocks noGrp="1"/>
          </p:cNvSpPr>
          <p:nvPr>
            <p:ph type="title"/>
          </p:nvPr>
        </p:nvSpPr>
        <p:spPr/>
        <p:txBody>
          <a:bodyPr/>
          <a:lstStyle/>
          <a:p>
            <a:r>
              <a:rPr lang="en-GB"/>
              <a:t>Founding Requirements And Cash Flow</a:t>
            </a:r>
          </a:p>
        </p:txBody>
      </p:sp>
      <p:pic>
        <p:nvPicPr>
          <p:cNvPr id="4" name="Content Placeholder 3">
            <a:extLst>
              <a:ext uri="{FF2B5EF4-FFF2-40B4-BE49-F238E27FC236}">
                <a16:creationId xmlns:a16="http://schemas.microsoft.com/office/drawing/2014/main" id="{B4294445-93C0-FFDA-4826-02239A6DCE3D}"/>
              </a:ext>
            </a:extLst>
          </p:cNvPr>
          <p:cNvPicPr>
            <a:picLocks noGrp="1" noChangeAspect="1"/>
          </p:cNvPicPr>
          <p:nvPr>
            <p:ph idx="1"/>
          </p:nvPr>
        </p:nvPicPr>
        <p:blipFill>
          <a:blip r:embed="rId2"/>
          <a:stretch>
            <a:fillRect/>
          </a:stretch>
        </p:blipFill>
        <p:spPr>
          <a:xfrm>
            <a:off x="351405" y="1825625"/>
            <a:ext cx="4457018" cy="4351338"/>
          </a:xfrm>
          <a:prstGeom prst="rect">
            <a:avLst/>
          </a:prstGeom>
        </p:spPr>
      </p:pic>
      <p:sp>
        <p:nvSpPr>
          <p:cNvPr id="7" name="TextBox 6">
            <a:extLst>
              <a:ext uri="{FF2B5EF4-FFF2-40B4-BE49-F238E27FC236}">
                <a16:creationId xmlns:a16="http://schemas.microsoft.com/office/drawing/2014/main" id="{84668CC4-7E40-628F-0EE6-7730A65F5353}"/>
              </a:ext>
            </a:extLst>
          </p:cNvPr>
          <p:cNvSpPr txBox="1"/>
          <p:nvPr/>
        </p:nvSpPr>
        <p:spPr>
          <a:xfrm>
            <a:off x="5191708" y="1689499"/>
            <a:ext cx="6168572"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a:latin typeface="Arial"/>
                <a:ea typeface="+mn-lt"/>
                <a:cs typeface="Arial"/>
              </a:rPr>
              <a:t>Total startup funding: £5,000</a:t>
            </a:r>
            <a:endParaRPr lang="en-US" sz="2000">
              <a:latin typeface="Arial"/>
              <a:cs typeface="Arial"/>
            </a:endParaRPr>
          </a:p>
          <a:p>
            <a:pPr marL="342900" indent="-342900">
              <a:buFont typeface="Arial"/>
              <a:buChar char="•"/>
            </a:pPr>
            <a:r>
              <a:rPr lang="en-GB" sz="2000">
                <a:latin typeface="Arial"/>
                <a:ea typeface="+mn-lt"/>
                <a:cs typeface="Arial"/>
              </a:rPr>
              <a:t>Personal savings + small business loan</a:t>
            </a:r>
            <a:endParaRPr lang="en-GB" sz="2000">
              <a:latin typeface="Arial"/>
              <a:cs typeface="Arial"/>
            </a:endParaRPr>
          </a:p>
          <a:p>
            <a:pPr marL="342900" indent="-342900">
              <a:buFont typeface="Arial"/>
              <a:buChar char="•"/>
            </a:pPr>
            <a:r>
              <a:rPr lang="en-GB" sz="2000">
                <a:latin typeface="Arial"/>
                <a:ea typeface="+mn-lt"/>
                <a:cs typeface="Arial"/>
              </a:rPr>
              <a:t>Tools: £1,500</a:t>
            </a:r>
            <a:endParaRPr lang="en-GB" sz="2000">
              <a:latin typeface="Arial"/>
              <a:cs typeface="Arial"/>
            </a:endParaRPr>
          </a:p>
          <a:p>
            <a:pPr marL="342900" indent="-342900">
              <a:buFont typeface="Arial"/>
              <a:buChar char="•"/>
            </a:pPr>
            <a:r>
              <a:rPr lang="en-GB" sz="2000">
                <a:latin typeface="Arial"/>
                <a:ea typeface="+mn-lt"/>
                <a:cs typeface="Arial"/>
              </a:rPr>
              <a:t>Van &amp; fuel: £1,200</a:t>
            </a:r>
            <a:endParaRPr lang="en-GB" sz="2000">
              <a:latin typeface="Arial"/>
              <a:cs typeface="Arial"/>
            </a:endParaRPr>
          </a:p>
          <a:p>
            <a:pPr marL="342900" indent="-342900">
              <a:buFont typeface="Arial"/>
              <a:buChar char="•"/>
            </a:pPr>
            <a:r>
              <a:rPr lang="en-GB" sz="2000">
                <a:latin typeface="Arial"/>
                <a:ea typeface="+mn-lt"/>
                <a:cs typeface="Arial"/>
              </a:rPr>
              <a:t>Materials: £900</a:t>
            </a:r>
            <a:endParaRPr lang="en-GB" sz="2000">
              <a:latin typeface="Arial"/>
              <a:cs typeface="Arial"/>
            </a:endParaRPr>
          </a:p>
          <a:p>
            <a:pPr marL="342900" indent="-342900">
              <a:buFont typeface="Arial"/>
              <a:buChar char="•"/>
            </a:pPr>
            <a:r>
              <a:rPr lang="en-GB" sz="2000">
                <a:latin typeface="Arial"/>
                <a:ea typeface="+mn-lt"/>
                <a:cs typeface="Arial"/>
              </a:rPr>
              <a:t>First month net cash flow: £4,350</a:t>
            </a:r>
            <a:endParaRPr lang="en-GB" sz="2000">
              <a:latin typeface="Arial"/>
              <a:cs typeface="Arial"/>
            </a:endParaRPr>
          </a:p>
          <a:p>
            <a:pPr marL="342900" indent="-342900" algn="l">
              <a:buFont typeface="Arial"/>
              <a:buChar char="•"/>
            </a:pPr>
            <a:endParaRPr lang="en-GB" sz="2000">
              <a:latin typeface="Arial"/>
              <a:cs typeface="Arial"/>
            </a:endParaRPr>
          </a:p>
        </p:txBody>
      </p:sp>
      <p:sp>
        <p:nvSpPr>
          <p:cNvPr id="9" name="TextBox 8">
            <a:extLst>
              <a:ext uri="{FF2B5EF4-FFF2-40B4-BE49-F238E27FC236}">
                <a16:creationId xmlns:a16="http://schemas.microsoft.com/office/drawing/2014/main" id="{B55BB6A2-B864-2C02-5CC7-BBF0A2271CBC}"/>
              </a:ext>
            </a:extLst>
          </p:cNvPr>
          <p:cNvSpPr txBox="1"/>
          <p:nvPr/>
        </p:nvSpPr>
        <p:spPr>
          <a:xfrm>
            <a:off x="5193458" y="3753473"/>
            <a:ext cx="652417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latin typeface="Arial"/>
                <a:ea typeface="+mn-lt"/>
                <a:cs typeface="Arial"/>
              </a:rPr>
              <a:t>EcoBuild</a:t>
            </a:r>
            <a:r>
              <a:rPr lang="en-GB">
                <a:latin typeface="Arial"/>
                <a:ea typeface="+mn-lt"/>
                <a:cs typeface="Arial"/>
              </a:rPr>
              <a:t> Renovation Services requires an initial investment of approximately £5,000 to start operating successfully. The funding will be used to purchase construction tools, transport, materials, insurance, marketing, and safety equipment. As shown in the cash flow forecast, the business expects first-month sales of around £2,500, resulting in a positive net cash flow of approximately £4,350. This demonstrates that the business has the potential to become financially sustainable from the early stages</a:t>
            </a:r>
            <a:endParaRPr lang="en-US">
              <a:latin typeface="Arial"/>
              <a:cs typeface="Arial"/>
            </a:endParaRPr>
          </a:p>
        </p:txBody>
      </p:sp>
    </p:spTree>
    <p:extLst>
      <p:ext uri="{BB962C8B-B14F-4D97-AF65-F5344CB8AC3E}">
        <p14:creationId xmlns:p14="http://schemas.microsoft.com/office/powerpoint/2010/main" val="3924450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718EA-0863-31A4-900C-819D2F643F67}"/>
              </a:ext>
            </a:extLst>
          </p:cNvPr>
          <p:cNvSpPr>
            <a:spLocks noGrp="1"/>
          </p:cNvSpPr>
          <p:nvPr>
            <p:ph type="title"/>
          </p:nvPr>
        </p:nvSpPr>
        <p:spPr>
          <a:xfrm>
            <a:off x="572493" y="238539"/>
            <a:ext cx="11018520" cy="1434415"/>
          </a:xfrm>
        </p:spPr>
        <p:txBody>
          <a:bodyPr anchor="b">
            <a:normAutofit/>
          </a:bodyPr>
          <a:lstStyle/>
          <a:p>
            <a:r>
              <a:rPr lang="en-GB" sz="5400" b="1"/>
              <a:t>Business Sustainability</a:t>
            </a:r>
            <a:endParaRPr lang="en-US" sz="5400"/>
          </a:p>
        </p:txBody>
      </p:sp>
      <p:sp>
        <p:nvSpPr>
          <p:cNvPr id="3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ntent Placeholder 2">
            <a:extLst>
              <a:ext uri="{FF2B5EF4-FFF2-40B4-BE49-F238E27FC236}">
                <a16:creationId xmlns:a16="http://schemas.microsoft.com/office/drawing/2014/main" id="{D1FA7E5D-A032-04F0-5393-FB6B4EAEAC09}"/>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1700">
                <a:latin typeface="Arial"/>
                <a:ea typeface="+mn-lt"/>
                <a:cs typeface="Arial"/>
              </a:rPr>
              <a:t>Recycling</a:t>
            </a:r>
            <a:endParaRPr lang="en-GB" sz="1700">
              <a:latin typeface="Arial"/>
              <a:cs typeface="Arial"/>
            </a:endParaRPr>
          </a:p>
          <a:p>
            <a:r>
              <a:rPr lang="en-GB" sz="1700">
                <a:latin typeface="Arial"/>
                <a:ea typeface="+mn-lt"/>
                <a:cs typeface="Arial"/>
              </a:rPr>
              <a:t>Eco-friendly materials</a:t>
            </a:r>
            <a:endParaRPr lang="en-GB" sz="1700">
              <a:latin typeface="Arial"/>
              <a:cs typeface="Arial"/>
            </a:endParaRPr>
          </a:p>
          <a:p>
            <a:r>
              <a:rPr lang="en-GB" sz="1700">
                <a:latin typeface="Arial"/>
                <a:ea typeface="+mn-lt"/>
                <a:cs typeface="Arial"/>
              </a:rPr>
              <a:t>Waste reduction</a:t>
            </a:r>
            <a:endParaRPr lang="en-GB" sz="1700">
              <a:latin typeface="Arial"/>
              <a:cs typeface="Arial"/>
            </a:endParaRPr>
          </a:p>
          <a:p>
            <a:r>
              <a:rPr lang="en-GB" sz="1700">
                <a:latin typeface="Arial"/>
                <a:ea typeface="+mn-lt"/>
                <a:cs typeface="Arial"/>
              </a:rPr>
              <a:t>Energy-efficient products</a:t>
            </a:r>
            <a:endParaRPr lang="en-GB" sz="1700">
              <a:latin typeface="Arial"/>
              <a:cs typeface="Arial"/>
            </a:endParaRPr>
          </a:p>
          <a:p>
            <a:r>
              <a:rPr lang="en-GB" sz="1700">
                <a:latin typeface="Arial"/>
                <a:ea typeface="+mn-lt"/>
                <a:cs typeface="Arial"/>
              </a:rPr>
              <a:t>Community support</a:t>
            </a:r>
            <a:endParaRPr lang="en-GB" sz="1700">
              <a:latin typeface="Arial"/>
              <a:cs typeface="Arial"/>
            </a:endParaRPr>
          </a:p>
          <a:p>
            <a:pPr marL="0" indent="0">
              <a:buNone/>
            </a:pPr>
            <a:r>
              <a:rPr lang="en-GB" sz="1700">
                <a:latin typeface="Arial"/>
                <a:ea typeface="+mn-lt"/>
                <a:cs typeface="Arial"/>
              </a:rPr>
              <a:t>Sustainability is one of the core values of EcoBuild Renovation Services. The business will reduce its environmental impact by recycling wood, metal, cardboard, and other construction waste whenever possible. Eco-friendly materials and energy-efficient products will be recommended to customers to help reduce energy consumption. In addition, the business aims to support the local community by offering affordable repair services for elderly customers and low-income families, helping to build trust and a positive reputation.</a:t>
            </a:r>
            <a:endParaRPr lang="en-GB" sz="1700">
              <a:latin typeface="Arial"/>
              <a:cs typeface="Arial"/>
            </a:endParaRPr>
          </a:p>
        </p:txBody>
      </p:sp>
      <p:pic>
        <p:nvPicPr>
          <p:cNvPr id="29" name="Picture 28" descr="Cardboard boxes on conveyor belt">
            <a:extLst>
              <a:ext uri="{FF2B5EF4-FFF2-40B4-BE49-F238E27FC236}">
                <a16:creationId xmlns:a16="http://schemas.microsoft.com/office/drawing/2014/main" id="{96DA310D-7B58-3FCF-1BB1-8E3C7B005E5D}"/>
              </a:ext>
            </a:extLst>
          </p:cNvPr>
          <p:cNvPicPr>
            <a:picLocks noChangeAspect="1"/>
          </p:cNvPicPr>
          <p:nvPr/>
        </p:nvPicPr>
        <p:blipFill>
          <a:blip r:embed="rId2"/>
          <a:srcRect l="23550" r="12234"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071952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7271D42A-EA02-C458-7346-4DC19FCDB7E2}"/>
              </a:ext>
            </a:extLst>
          </p:cNvPr>
          <p:cNvPicPr>
            <a:picLocks noChangeAspect="1"/>
          </p:cNvPicPr>
          <p:nvPr/>
        </p:nvPicPr>
        <p:blipFill>
          <a:blip r:embed="rId2"/>
          <a:srcRect l="26151" r="24193" b="-8"/>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8C2114-EF1A-0BCC-504D-60CAAAF98586}"/>
              </a:ext>
            </a:extLst>
          </p:cNvPr>
          <p:cNvSpPr>
            <a:spLocks noGrp="1"/>
          </p:cNvSpPr>
          <p:nvPr>
            <p:ph type="title"/>
          </p:nvPr>
        </p:nvSpPr>
        <p:spPr>
          <a:xfrm>
            <a:off x="6115317" y="405685"/>
            <a:ext cx="5464968" cy="1559301"/>
          </a:xfrm>
        </p:spPr>
        <p:txBody>
          <a:bodyPr>
            <a:normAutofit/>
          </a:bodyPr>
          <a:lstStyle/>
          <a:p>
            <a:r>
              <a:rPr lang="en-GB" sz="4000"/>
              <a:t>Way Invest In Ecobuilding</a:t>
            </a:r>
          </a:p>
        </p:txBody>
      </p:sp>
      <p:sp>
        <p:nvSpPr>
          <p:cNvPr id="3" name="Content Placeholder 2">
            <a:extLst>
              <a:ext uri="{FF2B5EF4-FFF2-40B4-BE49-F238E27FC236}">
                <a16:creationId xmlns:a16="http://schemas.microsoft.com/office/drawing/2014/main" id="{46427CBA-75F7-B8C5-89AE-80293CAC53AC}"/>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400">
                <a:latin typeface="Arial"/>
                <a:ea typeface="+mn-lt"/>
                <a:cs typeface="Arial"/>
              </a:rPr>
              <a:t>Growing market</a:t>
            </a:r>
            <a:endParaRPr lang="en-GB" sz="1400">
              <a:latin typeface="Arial"/>
              <a:cs typeface="Arial"/>
            </a:endParaRPr>
          </a:p>
          <a:p>
            <a:r>
              <a:rPr lang="en-GB" sz="1400">
                <a:latin typeface="Arial"/>
                <a:ea typeface="+mn-lt"/>
                <a:cs typeface="Arial"/>
              </a:rPr>
              <a:t>Affordable pricing</a:t>
            </a:r>
            <a:endParaRPr lang="en-GB" sz="1400">
              <a:latin typeface="Arial"/>
              <a:cs typeface="Arial"/>
            </a:endParaRPr>
          </a:p>
          <a:p>
            <a:r>
              <a:rPr lang="en-GB" sz="1400">
                <a:latin typeface="Arial"/>
                <a:ea typeface="+mn-lt"/>
                <a:cs typeface="Arial"/>
              </a:rPr>
              <a:t>Eco-friendly business</a:t>
            </a:r>
            <a:endParaRPr lang="en-GB" sz="1400">
              <a:latin typeface="Arial"/>
              <a:cs typeface="Arial"/>
            </a:endParaRPr>
          </a:p>
          <a:p>
            <a:r>
              <a:rPr lang="en-GB" sz="1400">
                <a:latin typeface="Arial"/>
                <a:ea typeface="+mn-lt"/>
                <a:cs typeface="Arial"/>
              </a:rPr>
              <a:t>Strong customer service</a:t>
            </a:r>
            <a:endParaRPr lang="en-GB" sz="1400">
              <a:latin typeface="Arial"/>
              <a:cs typeface="Arial"/>
            </a:endParaRPr>
          </a:p>
          <a:p>
            <a:r>
              <a:rPr lang="en-GB" sz="1400">
                <a:latin typeface="Arial"/>
                <a:ea typeface="+mn-lt"/>
                <a:cs typeface="Arial"/>
              </a:rPr>
              <a:t>Expansion opportunities</a:t>
            </a:r>
            <a:endParaRPr lang="en-GB" sz="1400">
              <a:latin typeface="Arial"/>
              <a:cs typeface="Arial"/>
            </a:endParaRPr>
          </a:p>
          <a:p>
            <a:pPr marL="0" indent="0">
              <a:buNone/>
            </a:pPr>
            <a:r>
              <a:rPr lang="en-GB" sz="1400">
                <a:latin typeface="Arial"/>
                <a:ea typeface="+mn-lt"/>
                <a:cs typeface="Arial"/>
              </a:rPr>
              <a:t>EcoBuild Renovation Services has strong potential because the UK home renovation market continues to grow as more homeowners choose to improve their existing properties. The business combines affordable pricing, professional workmanship, sustainability, and excellent customer service to create a competitive advantage. As the business develops, it plans to expand by investing in additional equipment, employing more workers, and increasing its range of specialised renovation services while maintaining high customer satisfaction.</a:t>
            </a:r>
            <a:endParaRPr lang="en-GB" sz="1400">
              <a:latin typeface="Arial"/>
              <a:cs typeface="Arial"/>
            </a:endParaRPr>
          </a:p>
        </p:txBody>
      </p:sp>
    </p:spTree>
    <p:extLst>
      <p:ext uri="{BB962C8B-B14F-4D97-AF65-F5344CB8AC3E}">
        <p14:creationId xmlns:p14="http://schemas.microsoft.com/office/powerpoint/2010/main" val="38246668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Presentation Overview</vt:lpstr>
      <vt:lpstr>Overview Of The Bussiness Ideea</vt:lpstr>
      <vt:lpstr>Three Important PESTEL Factors</vt:lpstr>
      <vt:lpstr>Marketing Strategies</vt:lpstr>
      <vt:lpstr>Founding Requirements</vt:lpstr>
      <vt:lpstr>Founding Requirements And Cash Flow</vt:lpstr>
      <vt:lpstr>Business Sustainability</vt:lpstr>
      <vt:lpstr>Way Invest In Ecobuilding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2026-07-11T08:45:09Z</dcterms:created>
  <dcterms:modified xsi:type="dcterms:W3CDTF">2026-07-11T10:59:29Z</dcterms:modified>
</cp:coreProperties>
</file>