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media/image101.jpg" ContentType="image/jpg"/>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handoutMasterIdLst>
    <p:handoutMasterId r:id="rId55"/>
  </p:handoutMasterIdLst>
  <p:sldIdLst>
    <p:sldId id="1202" r:id="rId2"/>
    <p:sldId id="1032" r:id="rId3"/>
    <p:sldId id="1218" r:id="rId4"/>
    <p:sldId id="1013" r:id="rId5"/>
    <p:sldId id="1229" r:id="rId6"/>
    <p:sldId id="1219" r:id="rId7"/>
    <p:sldId id="1220" r:id="rId8"/>
    <p:sldId id="1223" r:id="rId9"/>
    <p:sldId id="1222" r:id="rId10"/>
    <p:sldId id="1221" r:id="rId11"/>
    <p:sldId id="1019" r:id="rId12"/>
    <p:sldId id="1224" r:id="rId13"/>
    <p:sldId id="1225" r:id="rId14"/>
    <p:sldId id="1226" r:id="rId15"/>
    <p:sldId id="1227" r:id="rId16"/>
    <p:sldId id="1228" r:id="rId17"/>
    <p:sldId id="1185" r:id="rId18"/>
    <p:sldId id="1206" r:id="rId19"/>
    <p:sldId id="995" r:id="rId20"/>
    <p:sldId id="1076" r:id="rId21"/>
    <p:sldId id="1077" r:id="rId22"/>
    <p:sldId id="1007" r:id="rId23"/>
    <p:sldId id="1088" r:id="rId24"/>
    <p:sldId id="913" r:id="rId25"/>
    <p:sldId id="1087" r:id="rId26"/>
    <p:sldId id="1210" r:id="rId27"/>
    <p:sldId id="1205" r:id="rId28"/>
    <p:sldId id="1230" r:id="rId29"/>
    <p:sldId id="1207" r:id="rId30"/>
    <p:sldId id="1211" r:id="rId31"/>
    <p:sldId id="953" r:id="rId32"/>
    <p:sldId id="936" r:id="rId33"/>
    <p:sldId id="935" r:id="rId34"/>
    <p:sldId id="945" r:id="rId35"/>
    <p:sldId id="1182" r:id="rId36"/>
    <p:sldId id="1091" r:id="rId37"/>
    <p:sldId id="1189" r:id="rId38"/>
    <p:sldId id="1196" r:id="rId39"/>
    <p:sldId id="1190" r:id="rId40"/>
    <p:sldId id="912" r:id="rId41"/>
    <p:sldId id="1195" r:id="rId42"/>
    <p:sldId id="1191" r:id="rId43"/>
    <p:sldId id="1085" r:id="rId44"/>
    <p:sldId id="1181" r:id="rId45"/>
    <p:sldId id="937" r:id="rId46"/>
    <p:sldId id="1203" r:id="rId47"/>
    <p:sldId id="1212" r:id="rId48"/>
    <p:sldId id="1213" r:id="rId49"/>
    <p:sldId id="1215" r:id="rId50"/>
    <p:sldId id="1216" r:id="rId51"/>
    <p:sldId id="1217" r:id="rId52"/>
    <p:sldId id="1214" r:id="rId53"/>
  </p:sldIdLst>
  <p:sldSz cx="9144000" cy="6858000" type="screen4x3"/>
  <p:notesSz cx="9939338" cy="68072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n-Hendrik May" initials="JM" lastIdx="1" clrIdx="0">
    <p:extLst>
      <p:ext uri="{19B8F6BF-5375-455C-9EA6-DF929625EA0E}">
        <p15:presenceInfo xmlns:p15="http://schemas.microsoft.com/office/powerpoint/2012/main" userId="S-1-5-21-2078795561-4233005657-3261906462-3908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9EC8"/>
    <a:srgbClr val="080808"/>
    <a:srgbClr val="2D6CB9"/>
    <a:srgbClr val="265C9E"/>
    <a:srgbClr val="6C9AD8"/>
    <a:srgbClr val="BDDBF3"/>
    <a:srgbClr val="841016"/>
    <a:srgbClr val="9DABBB"/>
    <a:srgbClr val="9BA6B4"/>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6FF43C-C47A-479E-9BC5-644055787F61}" v="636" dt="2023-08-16T20:46:26.7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12" autoAdjust="0"/>
    <p:restoredTop sz="94660"/>
  </p:normalViewPr>
  <p:slideViewPr>
    <p:cSldViewPr>
      <p:cViewPr>
        <p:scale>
          <a:sx n="72" d="100"/>
          <a:sy n="72" d="100"/>
        </p:scale>
        <p:origin x="1836" y="660"/>
      </p:cViewPr>
      <p:guideLst>
        <p:guide orient="horz" pos="2160"/>
        <p:guide pos="2880"/>
      </p:guideLst>
    </p:cSldViewPr>
  </p:slideViewPr>
  <p:notesTextViewPr>
    <p:cViewPr>
      <p:scale>
        <a:sx n="3" d="2"/>
        <a:sy n="3" d="2"/>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sa Flatley" userId="0242edfc-aa31-435e-a161-b1e1fa7a13bd" providerId="ADAL" clId="{2A6FF43C-C47A-479E-9BC5-644055787F61}"/>
    <pc:docChg chg="undo custSel addSld delSld modSld sldOrd">
      <pc:chgData name="Alissa Flatley" userId="0242edfc-aa31-435e-a161-b1e1fa7a13bd" providerId="ADAL" clId="{2A6FF43C-C47A-479E-9BC5-644055787F61}" dt="2023-08-16T20:48:26.670" v="1362" actId="20577"/>
      <pc:docMkLst>
        <pc:docMk/>
      </pc:docMkLst>
      <pc:sldChg chg="ord">
        <pc:chgData name="Alissa Flatley" userId="0242edfc-aa31-435e-a161-b1e1fa7a13bd" providerId="ADAL" clId="{2A6FF43C-C47A-479E-9BC5-644055787F61}" dt="2023-08-16T19:45:13.316" v="961"/>
        <pc:sldMkLst>
          <pc:docMk/>
          <pc:sldMk cId="1943765525" sldId="995"/>
        </pc:sldMkLst>
      </pc:sldChg>
      <pc:sldChg chg="addSp delSp modSp mod delAnim">
        <pc:chgData name="Alissa Flatley" userId="0242edfc-aa31-435e-a161-b1e1fa7a13bd" providerId="ADAL" clId="{2A6FF43C-C47A-479E-9BC5-644055787F61}" dt="2023-08-16T18:45:43.504" v="732" actId="207"/>
        <pc:sldMkLst>
          <pc:docMk/>
          <pc:sldMk cId="248030622" sldId="1032"/>
        </pc:sldMkLst>
        <pc:spChg chg="del">
          <ac:chgData name="Alissa Flatley" userId="0242edfc-aa31-435e-a161-b1e1fa7a13bd" providerId="ADAL" clId="{2A6FF43C-C47A-479E-9BC5-644055787F61}" dt="2023-08-16T18:40:13.746" v="690" actId="478"/>
          <ac:spMkLst>
            <pc:docMk/>
            <pc:sldMk cId="248030622" sldId="1032"/>
            <ac:spMk id="25" creationId="{00000000-0000-0000-0000-000000000000}"/>
          </ac:spMkLst>
        </pc:spChg>
        <pc:spChg chg="mod ord">
          <ac:chgData name="Alissa Flatley" userId="0242edfc-aa31-435e-a161-b1e1fa7a13bd" providerId="ADAL" clId="{2A6FF43C-C47A-479E-9BC5-644055787F61}" dt="2023-08-16T18:45:43.504" v="732" actId="207"/>
          <ac:spMkLst>
            <pc:docMk/>
            <pc:sldMk cId="248030622" sldId="1032"/>
            <ac:spMk id="1036" creationId="{00000000-0000-0000-0000-000000000000}"/>
          </ac:spMkLst>
        </pc:spChg>
        <pc:grpChg chg="del">
          <ac:chgData name="Alissa Flatley" userId="0242edfc-aa31-435e-a161-b1e1fa7a13bd" providerId="ADAL" clId="{2A6FF43C-C47A-479E-9BC5-644055787F61}" dt="2023-08-16T18:40:08.580" v="688" actId="478"/>
          <ac:grpSpMkLst>
            <pc:docMk/>
            <pc:sldMk cId="248030622" sldId="1032"/>
            <ac:grpSpMk id="6" creationId="{00000000-0000-0000-0000-000000000000}"/>
          </ac:grpSpMkLst>
        </pc:grpChg>
        <pc:grpChg chg="del">
          <ac:chgData name="Alissa Flatley" userId="0242edfc-aa31-435e-a161-b1e1fa7a13bd" providerId="ADAL" clId="{2A6FF43C-C47A-479E-9BC5-644055787F61}" dt="2023-08-16T18:40:15.386" v="691" actId="478"/>
          <ac:grpSpMkLst>
            <pc:docMk/>
            <pc:sldMk cId="248030622" sldId="1032"/>
            <ac:grpSpMk id="9" creationId="{00000000-0000-0000-0000-000000000000}"/>
          </ac:grpSpMkLst>
        </pc:grpChg>
        <pc:grpChg chg="del">
          <ac:chgData name="Alissa Flatley" userId="0242edfc-aa31-435e-a161-b1e1fa7a13bd" providerId="ADAL" clId="{2A6FF43C-C47A-479E-9BC5-644055787F61}" dt="2023-08-16T18:40:04.041" v="687" actId="478"/>
          <ac:grpSpMkLst>
            <pc:docMk/>
            <pc:sldMk cId="248030622" sldId="1032"/>
            <ac:grpSpMk id="10" creationId="{11AAAC26-DBEE-42A9-9E2E-82A4BEF1466E}"/>
          </ac:grpSpMkLst>
        </pc:grpChg>
        <pc:grpChg chg="del">
          <ac:chgData name="Alissa Flatley" userId="0242edfc-aa31-435e-a161-b1e1fa7a13bd" providerId="ADAL" clId="{2A6FF43C-C47A-479E-9BC5-644055787F61}" dt="2023-08-16T18:40:10.656" v="689" actId="478"/>
          <ac:grpSpMkLst>
            <pc:docMk/>
            <pc:sldMk cId="248030622" sldId="1032"/>
            <ac:grpSpMk id="13" creationId="{00000000-0000-0000-0000-000000000000}"/>
          </ac:grpSpMkLst>
        </pc:grpChg>
        <pc:picChg chg="mod">
          <ac:chgData name="Alissa Flatley" userId="0242edfc-aa31-435e-a161-b1e1fa7a13bd" providerId="ADAL" clId="{2A6FF43C-C47A-479E-9BC5-644055787F61}" dt="2023-08-16T18:44:54.017" v="725" actId="1076"/>
          <ac:picMkLst>
            <pc:docMk/>
            <pc:sldMk cId="248030622" sldId="1032"/>
            <ac:picMk id="1028" creationId="{00000000-0000-0000-0000-000000000000}"/>
          </ac:picMkLst>
        </pc:picChg>
        <pc:picChg chg="add del">
          <ac:chgData name="Alissa Flatley" userId="0242edfc-aa31-435e-a161-b1e1fa7a13bd" providerId="ADAL" clId="{2A6FF43C-C47A-479E-9BC5-644055787F61}" dt="2023-08-16T18:41:22.012" v="693" actId="478"/>
          <ac:picMkLst>
            <pc:docMk/>
            <pc:sldMk cId="248030622" sldId="1032"/>
            <ac:picMk id="8194" creationId="{53A97292-277E-4850-CFE9-82A5B898411D}"/>
          </ac:picMkLst>
        </pc:picChg>
        <pc:picChg chg="add del mod">
          <ac:chgData name="Alissa Flatley" userId="0242edfc-aa31-435e-a161-b1e1fa7a13bd" providerId="ADAL" clId="{2A6FF43C-C47A-479E-9BC5-644055787F61}" dt="2023-08-16T18:42:25.860" v="697" actId="478"/>
          <ac:picMkLst>
            <pc:docMk/>
            <pc:sldMk cId="248030622" sldId="1032"/>
            <ac:picMk id="8196" creationId="{B0271F69-8E6D-E492-C365-526E94815427}"/>
          </ac:picMkLst>
        </pc:picChg>
        <pc:picChg chg="add mod">
          <ac:chgData name="Alissa Flatley" userId="0242edfc-aa31-435e-a161-b1e1fa7a13bd" providerId="ADAL" clId="{2A6FF43C-C47A-479E-9BC5-644055787F61}" dt="2023-08-16T18:45:29.167" v="730" actId="1076"/>
          <ac:picMkLst>
            <pc:docMk/>
            <pc:sldMk cId="248030622" sldId="1032"/>
            <ac:picMk id="8198" creationId="{F9383906-2A83-A2D5-BB04-C68891DC75F7}"/>
          </ac:picMkLst>
        </pc:picChg>
        <pc:cxnChg chg="mod">
          <ac:chgData name="Alissa Flatley" userId="0242edfc-aa31-435e-a161-b1e1fa7a13bd" providerId="ADAL" clId="{2A6FF43C-C47A-479E-9BC5-644055787F61}" dt="2023-08-16T18:40:15.386" v="691" actId="478"/>
          <ac:cxnSpMkLst>
            <pc:docMk/>
            <pc:sldMk cId="248030622" sldId="1032"/>
            <ac:cxnSpMk id="21" creationId="{00000000-0000-0000-0000-000000000000}"/>
          </ac:cxnSpMkLst>
        </pc:cxnChg>
        <pc:cxnChg chg="mod">
          <ac:chgData name="Alissa Flatley" userId="0242edfc-aa31-435e-a161-b1e1fa7a13bd" providerId="ADAL" clId="{2A6FF43C-C47A-479E-9BC5-644055787F61}" dt="2023-08-16T18:40:08.580" v="688" actId="478"/>
          <ac:cxnSpMkLst>
            <pc:docMk/>
            <pc:sldMk cId="248030622" sldId="1032"/>
            <ac:cxnSpMk id="31" creationId="{00000000-0000-0000-0000-000000000000}"/>
          </ac:cxnSpMkLst>
        </pc:cxnChg>
      </pc:sldChg>
      <pc:sldChg chg="modSp del mod ord">
        <pc:chgData name="Alissa Flatley" userId="0242edfc-aa31-435e-a161-b1e1fa7a13bd" providerId="ADAL" clId="{2A6FF43C-C47A-479E-9BC5-644055787F61}" dt="2023-08-16T19:50:13.303" v="989" actId="2696"/>
        <pc:sldMkLst>
          <pc:docMk/>
          <pc:sldMk cId="573001110" sldId="1070"/>
        </pc:sldMkLst>
        <pc:spChg chg="mod">
          <ac:chgData name="Alissa Flatley" userId="0242edfc-aa31-435e-a161-b1e1fa7a13bd" providerId="ADAL" clId="{2A6FF43C-C47A-479E-9BC5-644055787F61}" dt="2023-08-16T19:45:58.128" v="988" actId="20577"/>
          <ac:spMkLst>
            <pc:docMk/>
            <pc:sldMk cId="573001110" sldId="1070"/>
            <ac:spMk id="16" creationId="{00000000-0000-0000-0000-000000000000}"/>
          </ac:spMkLst>
        </pc:spChg>
        <pc:spChg chg="mod">
          <ac:chgData name="Alissa Flatley" userId="0242edfc-aa31-435e-a161-b1e1fa7a13bd" providerId="ADAL" clId="{2A6FF43C-C47A-479E-9BC5-644055787F61}" dt="2023-08-16T19:45:50.801" v="966" actId="20577"/>
          <ac:spMkLst>
            <pc:docMk/>
            <pc:sldMk cId="573001110" sldId="1070"/>
            <ac:spMk id="17" creationId="{00000000-0000-0000-0000-000000000000}"/>
          </ac:spMkLst>
        </pc:spChg>
      </pc:sldChg>
      <pc:sldChg chg="modSp mod">
        <pc:chgData name="Alissa Flatley" userId="0242edfc-aa31-435e-a161-b1e1fa7a13bd" providerId="ADAL" clId="{2A6FF43C-C47A-479E-9BC5-644055787F61}" dt="2023-08-16T20:37:54.635" v="1163" actId="403"/>
        <pc:sldMkLst>
          <pc:docMk/>
          <pc:sldMk cId="1998597592" sldId="1202"/>
        </pc:sldMkLst>
        <pc:spChg chg="mod">
          <ac:chgData name="Alissa Flatley" userId="0242edfc-aa31-435e-a161-b1e1fa7a13bd" providerId="ADAL" clId="{2A6FF43C-C47A-479E-9BC5-644055787F61}" dt="2023-08-16T20:37:54.635" v="1163" actId="403"/>
          <ac:spMkLst>
            <pc:docMk/>
            <pc:sldMk cId="1998597592" sldId="1202"/>
            <ac:spMk id="8" creationId="{00000000-0000-0000-0000-000000000000}"/>
          </ac:spMkLst>
        </pc:spChg>
      </pc:sldChg>
      <pc:sldChg chg="modSp mod">
        <pc:chgData name="Alissa Flatley" userId="0242edfc-aa31-435e-a161-b1e1fa7a13bd" providerId="ADAL" clId="{2A6FF43C-C47A-479E-9BC5-644055787F61}" dt="2023-08-16T09:47:13.017" v="217" actId="1036"/>
        <pc:sldMkLst>
          <pc:docMk/>
          <pc:sldMk cId="3287773757" sldId="1210"/>
        </pc:sldMkLst>
        <pc:grpChg chg="mod">
          <ac:chgData name="Alissa Flatley" userId="0242edfc-aa31-435e-a161-b1e1fa7a13bd" providerId="ADAL" clId="{2A6FF43C-C47A-479E-9BC5-644055787F61}" dt="2023-08-16T09:47:13.017" v="217" actId="1036"/>
          <ac:grpSpMkLst>
            <pc:docMk/>
            <pc:sldMk cId="3287773757" sldId="1210"/>
            <ac:grpSpMk id="18" creationId="{00000000-0000-0000-0000-000000000000}"/>
          </ac:grpSpMkLst>
        </pc:grpChg>
      </pc:sldChg>
      <pc:sldChg chg="modSp mod">
        <pc:chgData name="Alissa Flatley" userId="0242edfc-aa31-435e-a161-b1e1fa7a13bd" providerId="ADAL" clId="{2A6FF43C-C47A-479E-9BC5-644055787F61}" dt="2023-08-16T20:16:23.409" v="1087" actId="207"/>
        <pc:sldMkLst>
          <pc:docMk/>
          <pc:sldMk cId="2886271255" sldId="1212"/>
        </pc:sldMkLst>
        <pc:spChg chg="mod">
          <ac:chgData name="Alissa Flatley" userId="0242edfc-aa31-435e-a161-b1e1fa7a13bd" providerId="ADAL" clId="{2A6FF43C-C47A-479E-9BC5-644055787F61}" dt="2023-08-16T20:16:23.409" v="1087" actId="207"/>
          <ac:spMkLst>
            <pc:docMk/>
            <pc:sldMk cId="2886271255" sldId="1212"/>
            <ac:spMk id="8" creationId="{00000000-0000-0000-0000-000000000000}"/>
          </ac:spMkLst>
        </pc:spChg>
      </pc:sldChg>
      <pc:sldChg chg="addSp delSp modSp mod delAnim modAnim">
        <pc:chgData name="Alissa Flatley" userId="0242edfc-aa31-435e-a161-b1e1fa7a13bd" providerId="ADAL" clId="{2A6FF43C-C47A-479E-9BC5-644055787F61}" dt="2023-08-16T20:29:43.488" v="1104" actId="1076"/>
        <pc:sldMkLst>
          <pc:docMk/>
          <pc:sldMk cId="3333734760" sldId="1213"/>
        </pc:sldMkLst>
        <pc:spChg chg="mod">
          <ac:chgData name="Alissa Flatley" userId="0242edfc-aa31-435e-a161-b1e1fa7a13bd" providerId="ADAL" clId="{2A6FF43C-C47A-479E-9BC5-644055787F61}" dt="2023-08-16T20:29:17.224" v="1098" actId="1076"/>
          <ac:spMkLst>
            <pc:docMk/>
            <pc:sldMk cId="3333734760" sldId="1213"/>
            <ac:spMk id="7" creationId="{DCD27D1A-AE8F-E86F-D8B5-F0D994434FAE}"/>
          </ac:spMkLst>
        </pc:spChg>
        <pc:spChg chg="del mod">
          <ac:chgData name="Alissa Flatley" userId="0242edfc-aa31-435e-a161-b1e1fa7a13bd" providerId="ADAL" clId="{2A6FF43C-C47A-479E-9BC5-644055787F61}" dt="2023-08-16T09:26:50.737" v="74" actId="478"/>
          <ac:spMkLst>
            <pc:docMk/>
            <pc:sldMk cId="3333734760" sldId="1213"/>
            <ac:spMk id="16" creationId="{94F8D0D6-389E-2AA2-806E-EF6C3850FF64}"/>
          </ac:spMkLst>
        </pc:spChg>
        <pc:spChg chg="del mod topLvl">
          <ac:chgData name="Alissa Flatley" userId="0242edfc-aa31-435e-a161-b1e1fa7a13bd" providerId="ADAL" clId="{2A6FF43C-C47A-479E-9BC5-644055787F61}" dt="2023-08-16T09:26:53.542" v="75" actId="478"/>
          <ac:spMkLst>
            <pc:docMk/>
            <pc:sldMk cId="3333734760" sldId="1213"/>
            <ac:spMk id="17" creationId="{9403D867-2FB8-043C-A4A9-43EE4CEFE300}"/>
          </ac:spMkLst>
        </pc:spChg>
        <pc:spChg chg="del mod topLvl">
          <ac:chgData name="Alissa Flatley" userId="0242edfc-aa31-435e-a161-b1e1fa7a13bd" providerId="ADAL" clId="{2A6FF43C-C47A-479E-9BC5-644055787F61}" dt="2023-08-16T20:23:32.166" v="1090" actId="478"/>
          <ac:spMkLst>
            <pc:docMk/>
            <pc:sldMk cId="3333734760" sldId="1213"/>
            <ac:spMk id="18" creationId="{36801B6F-1F1D-240E-242A-0A44DD5A2B14}"/>
          </ac:spMkLst>
        </pc:spChg>
        <pc:spChg chg="add mod">
          <ac:chgData name="Alissa Flatley" userId="0242edfc-aa31-435e-a161-b1e1fa7a13bd" providerId="ADAL" clId="{2A6FF43C-C47A-479E-9BC5-644055787F61}" dt="2023-08-16T20:29:43.488" v="1104" actId="1076"/>
          <ac:spMkLst>
            <pc:docMk/>
            <pc:sldMk cId="3333734760" sldId="1213"/>
            <ac:spMk id="23" creationId="{A4B93CA1-075E-441E-BCA8-79A7AECEB666}"/>
          </ac:spMkLst>
        </pc:spChg>
        <pc:grpChg chg="add del mod">
          <ac:chgData name="Alissa Flatley" userId="0242edfc-aa31-435e-a161-b1e1fa7a13bd" providerId="ADAL" clId="{2A6FF43C-C47A-479E-9BC5-644055787F61}" dt="2023-08-16T09:26:53.542" v="75" actId="478"/>
          <ac:grpSpMkLst>
            <pc:docMk/>
            <pc:sldMk cId="3333734760" sldId="1213"/>
            <ac:grpSpMk id="12" creationId="{8D877F8D-3DFB-85BD-1522-9232B926983F}"/>
          </ac:grpSpMkLst>
        </pc:grpChg>
        <pc:picChg chg="del">
          <ac:chgData name="Alissa Flatley" userId="0242edfc-aa31-435e-a161-b1e1fa7a13bd" providerId="ADAL" clId="{2A6FF43C-C47A-479E-9BC5-644055787F61}" dt="2023-08-16T09:25:33.054" v="63" actId="478"/>
          <ac:picMkLst>
            <pc:docMk/>
            <pc:sldMk cId="3333734760" sldId="1213"/>
            <ac:picMk id="8" creationId="{6381D07F-6A6A-EB7C-C0C9-D7004DD71D44}"/>
          </ac:picMkLst>
        </pc:picChg>
        <pc:picChg chg="add mod">
          <ac:chgData name="Alissa Flatley" userId="0242edfc-aa31-435e-a161-b1e1fa7a13bd" providerId="ADAL" clId="{2A6FF43C-C47A-479E-9BC5-644055787F61}" dt="2023-08-16T20:29:04.802" v="1096" actId="14100"/>
          <ac:picMkLst>
            <pc:docMk/>
            <pc:sldMk cId="3333734760" sldId="1213"/>
            <ac:picMk id="19" creationId="{49EEC250-C9A6-DB25-D781-89EECC15951B}"/>
          </ac:picMkLst>
        </pc:picChg>
        <pc:picChg chg="add mod">
          <ac:chgData name="Alissa Flatley" userId="0242edfc-aa31-435e-a161-b1e1fa7a13bd" providerId="ADAL" clId="{2A6FF43C-C47A-479E-9BC5-644055787F61}" dt="2023-08-16T20:29:29.756" v="1102" actId="1076"/>
          <ac:picMkLst>
            <pc:docMk/>
            <pc:sldMk cId="3333734760" sldId="1213"/>
            <ac:picMk id="21" creationId="{ADC0B669-3A5C-D2F2-847C-6F9FCC5FABCD}"/>
          </ac:picMkLst>
        </pc:picChg>
        <pc:picChg chg="del mod">
          <ac:chgData name="Alissa Flatley" userId="0242edfc-aa31-435e-a161-b1e1fa7a13bd" providerId="ADAL" clId="{2A6FF43C-C47A-479E-9BC5-644055787F61}" dt="2023-08-16T20:23:29.675" v="1089" actId="478"/>
          <ac:picMkLst>
            <pc:docMk/>
            <pc:sldMk cId="3333734760" sldId="1213"/>
            <ac:picMk id="2050" creationId="{1D555C70-80B7-524F-5009-354E13D40967}"/>
          </ac:picMkLst>
        </pc:picChg>
      </pc:sldChg>
      <pc:sldChg chg="addSp delSp modSp add mod">
        <pc:chgData name="Alissa Flatley" userId="0242edfc-aa31-435e-a161-b1e1fa7a13bd" providerId="ADAL" clId="{2A6FF43C-C47A-479E-9BC5-644055787F61}" dt="2023-08-16T20:48:26.670" v="1362" actId="20577"/>
        <pc:sldMkLst>
          <pc:docMk/>
          <pc:sldMk cId="4110214174" sldId="1214"/>
        </pc:sldMkLst>
        <pc:spChg chg="add mod">
          <ac:chgData name="Alissa Flatley" userId="0242edfc-aa31-435e-a161-b1e1fa7a13bd" providerId="ADAL" clId="{2A6FF43C-C47A-479E-9BC5-644055787F61}" dt="2023-08-16T20:46:43.998" v="1324" actId="13926"/>
          <ac:spMkLst>
            <pc:docMk/>
            <pc:sldMk cId="4110214174" sldId="1214"/>
            <ac:spMk id="3" creationId="{66A572FC-66C9-A0A5-9E36-C1CCB6A69519}"/>
          </ac:spMkLst>
        </pc:spChg>
        <pc:spChg chg="add mod">
          <ac:chgData name="Alissa Flatley" userId="0242edfc-aa31-435e-a161-b1e1fa7a13bd" providerId="ADAL" clId="{2A6FF43C-C47A-479E-9BC5-644055787F61}" dt="2023-08-16T20:48:11.411" v="1360" actId="20577"/>
          <ac:spMkLst>
            <pc:docMk/>
            <pc:sldMk cId="4110214174" sldId="1214"/>
            <ac:spMk id="6" creationId="{2E1BEE6A-1CBD-F134-1DDB-9D336807AFEC}"/>
          </ac:spMkLst>
        </pc:spChg>
        <pc:spChg chg="del">
          <ac:chgData name="Alissa Flatley" userId="0242edfc-aa31-435e-a161-b1e1fa7a13bd" providerId="ADAL" clId="{2A6FF43C-C47A-479E-9BC5-644055787F61}" dt="2023-08-16T20:06:13.132" v="1029" actId="478"/>
          <ac:spMkLst>
            <pc:docMk/>
            <pc:sldMk cId="4110214174" sldId="1214"/>
            <ac:spMk id="7" creationId="{DCD27D1A-AE8F-E86F-D8B5-F0D994434FAE}"/>
          </ac:spMkLst>
        </pc:spChg>
        <pc:spChg chg="mod">
          <ac:chgData name="Alissa Flatley" userId="0242edfc-aa31-435e-a161-b1e1fa7a13bd" providerId="ADAL" clId="{2A6FF43C-C47A-479E-9BC5-644055787F61}" dt="2023-08-16T20:48:26.670" v="1362" actId="20577"/>
          <ac:spMkLst>
            <pc:docMk/>
            <pc:sldMk cId="4110214174" sldId="1214"/>
            <ac:spMk id="20" creationId="{4B9271F0-03F6-4A43-A8A1-D35F798BFF1E}"/>
          </ac:spMkLst>
        </pc:spChg>
        <pc:picChg chg="mod">
          <ac:chgData name="Alissa Flatley" userId="0242edfc-aa31-435e-a161-b1e1fa7a13bd" providerId="ADAL" clId="{2A6FF43C-C47A-479E-9BC5-644055787F61}" dt="2023-08-16T20:36:27.734" v="1140" actId="14100"/>
          <ac:picMkLst>
            <pc:docMk/>
            <pc:sldMk cId="4110214174" sldId="1214"/>
            <ac:picMk id="8" creationId="{6381D07F-6A6A-EB7C-C0C9-D7004DD71D44}"/>
          </ac:picMkLst>
        </pc:picChg>
        <pc:picChg chg="del">
          <ac:chgData name="Alissa Flatley" userId="0242edfc-aa31-435e-a161-b1e1fa7a13bd" providerId="ADAL" clId="{2A6FF43C-C47A-479E-9BC5-644055787F61}" dt="2023-08-16T09:09:47.454" v="1" actId="478"/>
          <ac:picMkLst>
            <pc:docMk/>
            <pc:sldMk cId="4110214174" sldId="1214"/>
            <ac:picMk id="2050" creationId="{1D555C70-80B7-524F-5009-354E13D40967}"/>
          </ac:picMkLst>
        </pc:picChg>
        <pc:picChg chg="add del mod">
          <ac:chgData name="Alissa Flatley" userId="0242edfc-aa31-435e-a161-b1e1fa7a13bd" providerId="ADAL" clId="{2A6FF43C-C47A-479E-9BC5-644055787F61}" dt="2023-08-16T20:06:09.956" v="1028" actId="478"/>
          <ac:picMkLst>
            <pc:docMk/>
            <pc:sldMk cId="4110214174" sldId="1214"/>
            <ac:picMk id="3074" creationId="{8530001F-47CA-4B0B-0875-F1B5FF696203}"/>
          </ac:picMkLst>
        </pc:picChg>
        <pc:picChg chg="add del mod">
          <ac:chgData name="Alissa Flatley" userId="0242edfc-aa31-435e-a161-b1e1fa7a13bd" providerId="ADAL" clId="{2A6FF43C-C47A-479E-9BC5-644055787F61}" dt="2023-08-16T20:36:31.214" v="1141"/>
          <ac:picMkLst>
            <pc:docMk/>
            <pc:sldMk cId="4110214174" sldId="1214"/>
            <ac:picMk id="3076" creationId="{116B5C19-7823-F915-73F8-805D79E5C848}"/>
          </ac:picMkLst>
        </pc:picChg>
        <pc:picChg chg="add mod">
          <ac:chgData name="Alissa Flatley" userId="0242edfc-aa31-435e-a161-b1e1fa7a13bd" providerId="ADAL" clId="{2A6FF43C-C47A-479E-9BC5-644055787F61}" dt="2023-08-16T20:46:26.759" v="1320" actId="1076"/>
          <ac:picMkLst>
            <pc:docMk/>
            <pc:sldMk cId="4110214174" sldId="1214"/>
            <ac:picMk id="3078" creationId="{09E4129B-C8F6-5456-0B8A-B8F993AB3EC5}"/>
          </ac:picMkLst>
        </pc:picChg>
      </pc:sldChg>
      <pc:sldChg chg="addSp delSp modSp add mod">
        <pc:chgData name="Alissa Flatley" userId="0242edfc-aa31-435e-a161-b1e1fa7a13bd" providerId="ADAL" clId="{2A6FF43C-C47A-479E-9BC5-644055787F61}" dt="2023-08-16T20:31:38.855" v="1109" actId="20577"/>
        <pc:sldMkLst>
          <pc:docMk/>
          <pc:sldMk cId="3728266849" sldId="1215"/>
        </pc:sldMkLst>
        <pc:spChg chg="add mod">
          <ac:chgData name="Alissa Flatley" userId="0242edfc-aa31-435e-a161-b1e1fa7a13bd" providerId="ADAL" clId="{2A6FF43C-C47A-479E-9BC5-644055787F61}" dt="2023-08-16T09:49:54.795" v="301" actId="207"/>
          <ac:spMkLst>
            <pc:docMk/>
            <pc:sldMk cId="3728266849" sldId="1215"/>
            <ac:spMk id="3" creationId="{0662FF67-A6BA-0EB2-AE59-F1E354347787}"/>
          </ac:spMkLst>
        </pc:spChg>
        <pc:spChg chg="del">
          <ac:chgData name="Alissa Flatley" userId="0242edfc-aa31-435e-a161-b1e1fa7a13bd" providerId="ADAL" clId="{2A6FF43C-C47A-479E-9BC5-644055787F61}" dt="2023-08-16T09:20:19.736" v="30" actId="478"/>
          <ac:spMkLst>
            <pc:docMk/>
            <pc:sldMk cId="3728266849" sldId="1215"/>
            <ac:spMk id="7" creationId="{DCD27D1A-AE8F-E86F-D8B5-F0D994434FAE}"/>
          </ac:spMkLst>
        </pc:spChg>
        <pc:spChg chg="add mod">
          <ac:chgData name="Alissa Flatley" userId="0242edfc-aa31-435e-a161-b1e1fa7a13bd" providerId="ADAL" clId="{2A6FF43C-C47A-479E-9BC5-644055787F61}" dt="2023-08-16T09:31:10.524" v="179" actId="1076"/>
          <ac:spMkLst>
            <pc:docMk/>
            <pc:sldMk cId="3728266849" sldId="1215"/>
            <ac:spMk id="13" creationId="{1D078D28-3F6C-94A6-4E8A-DDB1FB015086}"/>
          </ac:spMkLst>
        </pc:spChg>
        <pc:spChg chg="add del mod">
          <ac:chgData name="Alissa Flatley" userId="0242edfc-aa31-435e-a161-b1e1fa7a13bd" providerId="ADAL" clId="{2A6FF43C-C47A-479E-9BC5-644055787F61}" dt="2023-08-16T09:31:18.978" v="181" actId="478"/>
          <ac:spMkLst>
            <pc:docMk/>
            <pc:sldMk cId="3728266849" sldId="1215"/>
            <ac:spMk id="14" creationId="{E7D73D34-3BAB-0F52-2925-A76329CEB544}"/>
          </ac:spMkLst>
        </pc:spChg>
        <pc:spChg chg="add mod">
          <ac:chgData name="Alissa Flatley" userId="0242edfc-aa31-435e-a161-b1e1fa7a13bd" providerId="ADAL" clId="{2A6FF43C-C47A-479E-9BC5-644055787F61}" dt="2023-08-16T09:30:57.962" v="174" actId="1076"/>
          <ac:spMkLst>
            <pc:docMk/>
            <pc:sldMk cId="3728266849" sldId="1215"/>
            <ac:spMk id="15" creationId="{E393CBEA-7A23-4B7C-5699-90352AD10594}"/>
          </ac:spMkLst>
        </pc:spChg>
        <pc:spChg chg="mod">
          <ac:chgData name="Alissa Flatley" userId="0242edfc-aa31-435e-a161-b1e1fa7a13bd" providerId="ADAL" clId="{2A6FF43C-C47A-479E-9BC5-644055787F61}" dt="2023-08-16T20:31:38.855" v="1109" actId="20577"/>
          <ac:spMkLst>
            <pc:docMk/>
            <pc:sldMk cId="3728266849" sldId="1215"/>
            <ac:spMk id="20" creationId="{4B9271F0-03F6-4A43-A8A1-D35F798BFF1E}"/>
          </ac:spMkLst>
        </pc:spChg>
        <pc:picChg chg="add mod">
          <ac:chgData name="Alissa Flatley" userId="0242edfc-aa31-435e-a161-b1e1fa7a13bd" providerId="ADAL" clId="{2A6FF43C-C47A-479E-9BC5-644055787F61}" dt="2023-08-16T09:30:54.917" v="173" actId="1076"/>
          <ac:picMkLst>
            <pc:docMk/>
            <pc:sldMk cId="3728266849" sldId="1215"/>
            <ac:picMk id="6" creationId="{D3146AAC-3CF4-0783-6D82-338F53685A43}"/>
          </ac:picMkLst>
        </pc:picChg>
        <pc:picChg chg="add del mod">
          <ac:chgData name="Alissa Flatley" userId="0242edfc-aa31-435e-a161-b1e1fa7a13bd" providerId="ADAL" clId="{2A6FF43C-C47A-479E-9BC5-644055787F61}" dt="2023-08-16T09:25:43.396" v="65" actId="478"/>
          <ac:picMkLst>
            <pc:docMk/>
            <pc:sldMk cId="3728266849" sldId="1215"/>
            <ac:picMk id="8" creationId="{6381D07F-6A6A-EB7C-C0C9-D7004DD71D44}"/>
          </ac:picMkLst>
        </pc:picChg>
        <pc:picChg chg="add mod">
          <ac:chgData name="Alissa Flatley" userId="0242edfc-aa31-435e-a161-b1e1fa7a13bd" providerId="ADAL" clId="{2A6FF43C-C47A-479E-9BC5-644055787F61}" dt="2023-08-16T09:31:14.839" v="180" actId="1076"/>
          <ac:picMkLst>
            <pc:docMk/>
            <pc:sldMk cId="3728266849" sldId="1215"/>
            <ac:picMk id="10" creationId="{49AB203F-7FAD-8D2D-F3B3-7778461ECAA9}"/>
          </ac:picMkLst>
        </pc:picChg>
        <pc:picChg chg="add mod">
          <ac:chgData name="Alissa Flatley" userId="0242edfc-aa31-435e-a161-b1e1fa7a13bd" providerId="ADAL" clId="{2A6FF43C-C47A-479E-9BC5-644055787F61}" dt="2023-08-16T09:31:02.487" v="176" actId="1076"/>
          <ac:picMkLst>
            <pc:docMk/>
            <pc:sldMk cId="3728266849" sldId="1215"/>
            <ac:picMk id="12" creationId="{28270735-2B45-1D4F-89B4-2013C8D99CDA}"/>
          </ac:picMkLst>
        </pc:picChg>
        <pc:picChg chg="del">
          <ac:chgData name="Alissa Flatley" userId="0242edfc-aa31-435e-a161-b1e1fa7a13bd" providerId="ADAL" clId="{2A6FF43C-C47A-479E-9BC5-644055787F61}" dt="2023-08-16T09:19:41.620" v="9" actId="478"/>
          <ac:picMkLst>
            <pc:docMk/>
            <pc:sldMk cId="3728266849" sldId="1215"/>
            <ac:picMk id="2050" creationId="{1D555C70-80B7-524F-5009-354E13D40967}"/>
          </ac:picMkLst>
        </pc:picChg>
        <pc:picChg chg="add del mod">
          <ac:chgData name="Alissa Flatley" userId="0242edfc-aa31-435e-a161-b1e1fa7a13bd" providerId="ADAL" clId="{2A6FF43C-C47A-479E-9BC5-644055787F61}" dt="2023-08-16T09:20:58.625" v="39"/>
          <ac:picMkLst>
            <pc:docMk/>
            <pc:sldMk cId="3728266849" sldId="1215"/>
            <ac:picMk id="4098" creationId="{8CF18428-C639-ADB8-790A-9782D6B72C48}"/>
          </ac:picMkLst>
        </pc:picChg>
        <pc:picChg chg="add mod">
          <ac:chgData name="Alissa Flatley" userId="0242edfc-aa31-435e-a161-b1e1fa7a13bd" providerId="ADAL" clId="{2A6FF43C-C47A-479E-9BC5-644055787F61}" dt="2023-08-16T09:21:28.761" v="45" actId="1076"/>
          <ac:picMkLst>
            <pc:docMk/>
            <pc:sldMk cId="3728266849" sldId="1215"/>
            <ac:picMk id="4100" creationId="{168C18DB-1898-C82A-00CA-6EA5E5AF9AED}"/>
          </ac:picMkLst>
        </pc:picChg>
        <pc:picChg chg="add mod">
          <ac:chgData name="Alissa Flatley" userId="0242edfc-aa31-435e-a161-b1e1fa7a13bd" providerId="ADAL" clId="{2A6FF43C-C47A-479E-9BC5-644055787F61}" dt="2023-08-16T09:33:13.196" v="186" actId="1076"/>
          <ac:picMkLst>
            <pc:docMk/>
            <pc:sldMk cId="3728266849" sldId="1215"/>
            <ac:picMk id="4102" creationId="{5D0D4E67-7070-6C47-51E0-AF0EFE59D71B}"/>
          </ac:picMkLst>
        </pc:picChg>
      </pc:sldChg>
      <pc:sldChg chg="addSp delSp modSp add mod modAnim">
        <pc:chgData name="Alissa Flatley" userId="0242edfc-aa31-435e-a161-b1e1fa7a13bd" providerId="ADAL" clId="{2A6FF43C-C47A-479E-9BC5-644055787F61}" dt="2023-08-16T20:31:42.793" v="1111" actId="20577"/>
        <pc:sldMkLst>
          <pc:docMk/>
          <pc:sldMk cId="3920274014" sldId="1216"/>
        </pc:sldMkLst>
        <pc:spChg chg="add mod">
          <ac:chgData name="Alissa Flatley" userId="0242edfc-aa31-435e-a161-b1e1fa7a13bd" providerId="ADAL" clId="{2A6FF43C-C47A-479E-9BC5-644055787F61}" dt="2023-08-16T09:48:25.337" v="300" actId="1076"/>
          <ac:spMkLst>
            <pc:docMk/>
            <pc:sldMk cId="3920274014" sldId="1216"/>
            <ac:spMk id="2" creationId="{159A0947-4D35-A080-103D-5FBFFF69921E}"/>
          </ac:spMkLst>
        </pc:spChg>
        <pc:spChg chg="del mod">
          <ac:chgData name="Alissa Flatley" userId="0242edfc-aa31-435e-a161-b1e1fa7a13bd" providerId="ADAL" clId="{2A6FF43C-C47A-479E-9BC5-644055787F61}" dt="2023-08-16T09:22:01.328" v="54" actId="478"/>
          <ac:spMkLst>
            <pc:docMk/>
            <pc:sldMk cId="3920274014" sldId="1216"/>
            <ac:spMk id="3" creationId="{0662FF67-A6BA-0EB2-AE59-F1E354347787}"/>
          </ac:spMkLst>
        </pc:spChg>
        <pc:spChg chg="add mod">
          <ac:chgData name="Alissa Flatley" userId="0242edfc-aa31-435e-a161-b1e1fa7a13bd" providerId="ADAL" clId="{2A6FF43C-C47A-479E-9BC5-644055787F61}" dt="2023-08-16T09:51:47.794" v="305" actId="1076"/>
          <ac:spMkLst>
            <pc:docMk/>
            <pc:sldMk cId="3920274014" sldId="1216"/>
            <ac:spMk id="6" creationId="{FDA30F95-A6A0-739D-0B3F-2AC8C14B2A23}"/>
          </ac:spMkLst>
        </pc:spChg>
        <pc:spChg chg="add mod">
          <ac:chgData name="Alissa Flatley" userId="0242edfc-aa31-435e-a161-b1e1fa7a13bd" providerId="ADAL" clId="{2A6FF43C-C47A-479E-9BC5-644055787F61}" dt="2023-08-16T20:29:57.550" v="1107" actId="20577"/>
          <ac:spMkLst>
            <pc:docMk/>
            <pc:sldMk cId="3920274014" sldId="1216"/>
            <ac:spMk id="7" creationId="{BAA2CD5E-44BB-CF83-03CB-6FB594CE6863}"/>
          </ac:spMkLst>
        </pc:spChg>
        <pc:spChg chg="mod">
          <ac:chgData name="Alissa Flatley" userId="0242edfc-aa31-435e-a161-b1e1fa7a13bd" providerId="ADAL" clId="{2A6FF43C-C47A-479E-9BC5-644055787F61}" dt="2023-08-16T20:31:42.793" v="1111" actId="20577"/>
          <ac:spMkLst>
            <pc:docMk/>
            <pc:sldMk cId="3920274014" sldId="1216"/>
            <ac:spMk id="20" creationId="{4B9271F0-03F6-4A43-A8A1-D35F798BFF1E}"/>
          </ac:spMkLst>
        </pc:spChg>
        <pc:picChg chg="del">
          <ac:chgData name="Alissa Flatley" userId="0242edfc-aa31-435e-a161-b1e1fa7a13bd" providerId="ADAL" clId="{2A6FF43C-C47A-479E-9BC5-644055787F61}" dt="2023-08-16T09:25:52.674" v="67" actId="478"/>
          <ac:picMkLst>
            <pc:docMk/>
            <pc:sldMk cId="3920274014" sldId="1216"/>
            <ac:picMk id="8" creationId="{6381D07F-6A6A-EB7C-C0C9-D7004DD71D44}"/>
          </ac:picMkLst>
        </pc:picChg>
        <pc:picChg chg="del">
          <ac:chgData name="Alissa Flatley" userId="0242edfc-aa31-435e-a161-b1e1fa7a13bd" providerId="ADAL" clId="{2A6FF43C-C47A-479E-9BC5-644055787F61}" dt="2023-08-16T09:21:39.436" v="47" actId="478"/>
          <ac:picMkLst>
            <pc:docMk/>
            <pc:sldMk cId="3920274014" sldId="1216"/>
            <ac:picMk id="4100" creationId="{168C18DB-1898-C82A-00CA-6EA5E5AF9AED}"/>
          </ac:picMkLst>
        </pc:picChg>
        <pc:picChg chg="add mod">
          <ac:chgData name="Alissa Flatley" userId="0242edfc-aa31-435e-a161-b1e1fa7a13bd" providerId="ADAL" clId="{2A6FF43C-C47A-479E-9BC5-644055787F61}" dt="2023-08-16T09:22:07.848" v="56" actId="1076"/>
          <ac:picMkLst>
            <pc:docMk/>
            <pc:sldMk cId="3920274014" sldId="1216"/>
            <ac:picMk id="5122" creationId="{FC98B609-14EB-A454-7877-50F21D34454E}"/>
          </ac:picMkLst>
        </pc:picChg>
      </pc:sldChg>
      <pc:sldChg chg="addSp delSp modSp add mod modAnim">
        <pc:chgData name="Alissa Flatley" userId="0242edfc-aa31-435e-a161-b1e1fa7a13bd" providerId="ADAL" clId="{2A6FF43C-C47A-479E-9BC5-644055787F61}" dt="2023-08-16T20:31:47.717" v="1113" actId="20577"/>
        <pc:sldMkLst>
          <pc:docMk/>
          <pc:sldMk cId="922542659" sldId="1217"/>
        </pc:sldMkLst>
        <pc:spChg chg="add mod">
          <ac:chgData name="Alissa Flatley" userId="0242edfc-aa31-435e-a161-b1e1fa7a13bd" providerId="ADAL" clId="{2A6FF43C-C47A-479E-9BC5-644055787F61}" dt="2023-08-16T09:58:37.802" v="643" actId="20577"/>
          <ac:spMkLst>
            <pc:docMk/>
            <pc:sldMk cId="922542659" sldId="1217"/>
            <ac:spMk id="2" creationId="{1BCB1C9B-82E0-EA54-0FBF-1208041846E0}"/>
          </ac:spMkLst>
        </pc:spChg>
        <pc:spChg chg="add mod">
          <ac:chgData name="Alissa Flatley" userId="0242edfc-aa31-435e-a161-b1e1fa7a13bd" providerId="ADAL" clId="{2A6FF43C-C47A-479E-9BC5-644055787F61}" dt="2023-08-16T10:07:25.696" v="684" actId="1076"/>
          <ac:spMkLst>
            <pc:docMk/>
            <pc:sldMk cId="922542659" sldId="1217"/>
            <ac:spMk id="3" creationId="{7887F0B8-9916-7958-FC90-51B005AC0435}"/>
          </ac:spMkLst>
        </pc:spChg>
        <pc:spChg chg="mod">
          <ac:chgData name="Alissa Flatley" userId="0242edfc-aa31-435e-a161-b1e1fa7a13bd" providerId="ADAL" clId="{2A6FF43C-C47A-479E-9BC5-644055787F61}" dt="2023-08-16T20:31:47.717" v="1113" actId="20577"/>
          <ac:spMkLst>
            <pc:docMk/>
            <pc:sldMk cId="922542659" sldId="1217"/>
            <ac:spMk id="20" creationId="{4B9271F0-03F6-4A43-A8A1-D35F798BFF1E}"/>
          </ac:spMkLst>
        </pc:spChg>
        <pc:picChg chg="del">
          <ac:chgData name="Alissa Flatley" userId="0242edfc-aa31-435e-a161-b1e1fa7a13bd" providerId="ADAL" clId="{2A6FF43C-C47A-479E-9BC5-644055787F61}" dt="2023-08-16T09:25:57.940" v="68" actId="478"/>
          <ac:picMkLst>
            <pc:docMk/>
            <pc:sldMk cId="922542659" sldId="1217"/>
            <ac:picMk id="8" creationId="{6381D07F-6A6A-EB7C-C0C9-D7004DD71D44}"/>
          </ac:picMkLst>
        </pc:picChg>
        <pc:picChg chg="del">
          <ac:chgData name="Alissa Flatley" userId="0242edfc-aa31-435e-a161-b1e1fa7a13bd" providerId="ADAL" clId="{2A6FF43C-C47A-479E-9BC5-644055787F61}" dt="2023-08-16T09:24:48.972" v="58" actId="478"/>
          <ac:picMkLst>
            <pc:docMk/>
            <pc:sldMk cId="922542659" sldId="1217"/>
            <ac:picMk id="5122" creationId="{FC98B609-14EB-A454-7877-50F21D34454E}"/>
          </ac:picMkLst>
        </pc:picChg>
        <pc:picChg chg="add mod">
          <ac:chgData name="Alissa Flatley" userId="0242edfc-aa31-435e-a161-b1e1fa7a13bd" providerId="ADAL" clId="{2A6FF43C-C47A-479E-9BC5-644055787F61}" dt="2023-08-16T09:25:00.630" v="62" actId="14100"/>
          <ac:picMkLst>
            <pc:docMk/>
            <pc:sldMk cId="922542659" sldId="1217"/>
            <ac:picMk id="6146" creationId="{FE635687-17A5-B880-F845-757644AD8D4B}"/>
          </ac:picMkLst>
        </pc:picChg>
      </pc:sldChg>
      <pc:sldChg chg="addSp delSp modSp add del modNotesTx">
        <pc:chgData name="Alissa Flatley" userId="0242edfc-aa31-435e-a161-b1e1fa7a13bd" providerId="ADAL" clId="{2A6FF43C-C47A-479E-9BC5-644055787F61}" dt="2023-08-16T09:46:28.582" v="209" actId="47"/>
        <pc:sldMkLst>
          <pc:docMk/>
          <pc:sldMk cId="39780261" sldId="1218"/>
        </pc:sldMkLst>
        <pc:picChg chg="del">
          <ac:chgData name="Alissa Flatley" userId="0242edfc-aa31-435e-a161-b1e1fa7a13bd" providerId="ADAL" clId="{2A6FF43C-C47A-479E-9BC5-644055787F61}" dt="2023-08-16T09:40:28.782" v="188" actId="478"/>
          <ac:picMkLst>
            <pc:docMk/>
            <pc:sldMk cId="39780261" sldId="1218"/>
            <ac:picMk id="5122" creationId="{FC98B609-14EB-A454-7877-50F21D34454E}"/>
          </ac:picMkLst>
        </pc:picChg>
        <pc:picChg chg="add mod">
          <ac:chgData name="Alissa Flatley" userId="0242edfc-aa31-435e-a161-b1e1fa7a13bd" providerId="ADAL" clId="{2A6FF43C-C47A-479E-9BC5-644055787F61}" dt="2023-08-16T09:42:54.830" v="208" actId="1076"/>
          <ac:picMkLst>
            <pc:docMk/>
            <pc:sldMk cId="39780261" sldId="1218"/>
            <ac:picMk id="7170" creationId="{0B9FEA5A-9BA1-A551-DB75-EEB1F89ED518}"/>
          </ac:picMkLst>
        </pc:picChg>
      </pc:sldChg>
      <pc:sldChg chg="add">
        <pc:chgData name="Alissa Flatley" userId="0242edfc-aa31-435e-a161-b1e1fa7a13bd" providerId="ADAL" clId="{2A6FF43C-C47A-479E-9BC5-644055787F61}" dt="2023-08-16T18:40:00.166" v="686" actId="2890"/>
        <pc:sldMkLst>
          <pc:docMk/>
          <pc:sldMk cId="491872278" sldId="1218"/>
        </pc:sldMkLst>
      </pc:sldChg>
      <pc:sldChg chg="addSp delSp modSp add mod delAnim modAnim">
        <pc:chgData name="Alissa Flatley" userId="0242edfc-aa31-435e-a161-b1e1fa7a13bd" providerId="ADAL" clId="{2A6FF43C-C47A-479E-9BC5-644055787F61}" dt="2023-08-16T18:53:33.964" v="764" actId="1076"/>
        <pc:sldMkLst>
          <pc:docMk/>
          <pc:sldMk cId="2779660152" sldId="1219"/>
        </pc:sldMkLst>
        <pc:spChg chg="mod topLvl">
          <ac:chgData name="Alissa Flatley" userId="0242edfc-aa31-435e-a161-b1e1fa7a13bd" providerId="ADAL" clId="{2A6FF43C-C47A-479E-9BC5-644055787F61}" dt="2023-08-16T18:53:33.964" v="764" actId="1076"/>
          <ac:spMkLst>
            <pc:docMk/>
            <pc:sldMk cId="2779660152" sldId="1219"/>
            <ac:spMk id="13" creationId="{091DDEBD-1083-084F-355C-C309C0F304C1}"/>
          </ac:spMkLst>
        </pc:spChg>
        <pc:spChg chg="del mod topLvl">
          <ac:chgData name="Alissa Flatley" userId="0242edfc-aa31-435e-a161-b1e1fa7a13bd" providerId="ADAL" clId="{2A6FF43C-C47A-479E-9BC5-644055787F61}" dt="2023-08-16T18:53:14.088" v="758" actId="478"/>
          <ac:spMkLst>
            <pc:docMk/>
            <pc:sldMk cId="2779660152" sldId="1219"/>
            <ac:spMk id="14" creationId="{B13F1D7B-115C-76A0-08ED-47BFE0520DBC}"/>
          </ac:spMkLst>
        </pc:spChg>
        <pc:spChg chg="del topLvl">
          <ac:chgData name="Alissa Flatley" userId="0242edfc-aa31-435e-a161-b1e1fa7a13bd" providerId="ADAL" clId="{2A6FF43C-C47A-479E-9BC5-644055787F61}" dt="2023-08-16T18:51:55.033" v="742" actId="478"/>
          <ac:spMkLst>
            <pc:docMk/>
            <pc:sldMk cId="2779660152" sldId="1219"/>
            <ac:spMk id="43" creationId="{00000000-0000-0000-0000-000000000000}"/>
          </ac:spMkLst>
        </pc:spChg>
        <pc:spChg chg="mod topLvl">
          <ac:chgData name="Alissa Flatley" userId="0242edfc-aa31-435e-a161-b1e1fa7a13bd" providerId="ADAL" clId="{2A6FF43C-C47A-479E-9BC5-644055787F61}" dt="2023-08-16T18:51:55.033" v="742" actId="478"/>
          <ac:spMkLst>
            <pc:docMk/>
            <pc:sldMk cId="2779660152" sldId="1219"/>
            <ac:spMk id="44" creationId="{B56E70FF-465F-4440-A34A-269AE3D26BE1}"/>
          </ac:spMkLst>
        </pc:spChg>
        <pc:grpChg chg="del">
          <ac:chgData name="Alissa Flatley" userId="0242edfc-aa31-435e-a161-b1e1fa7a13bd" providerId="ADAL" clId="{2A6FF43C-C47A-479E-9BC5-644055787F61}" dt="2023-08-16T18:51:37.050" v="734" actId="478"/>
          <ac:grpSpMkLst>
            <pc:docMk/>
            <pc:sldMk cId="2779660152" sldId="1219"/>
            <ac:grpSpMk id="6" creationId="{00000000-0000-0000-0000-000000000000}"/>
          </ac:grpSpMkLst>
        </pc:grpChg>
        <pc:grpChg chg="del">
          <ac:chgData name="Alissa Flatley" userId="0242edfc-aa31-435e-a161-b1e1fa7a13bd" providerId="ADAL" clId="{2A6FF43C-C47A-479E-9BC5-644055787F61}" dt="2023-08-16T18:51:51.123" v="741" actId="478"/>
          <ac:grpSpMkLst>
            <pc:docMk/>
            <pc:sldMk cId="2779660152" sldId="1219"/>
            <ac:grpSpMk id="7" creationId="{00000000-0000-0000-0000-000000000000}"/>
          </ac:grpSpMkLst>
        </pc:grpChg>
        <pc:grpChg chg="del">
          <ac:chgData name="Alissa Flatley" userId="0242edfc-aa31-435e-a161-b1e1fa7a13bd" providerId="ADAL" clId="{2A6FF43C-C47A-479E-9BC5-644055787F61}" dt="2023-08-16T18:51:41.741" v="736" actId="478"/>
          <ac:grpSpMkLst>
            <pc:docMk/>
            <pc:sldMk cId="2779660152" sldId="1219"/>
            <ac:grpSpMk id="8" creationId="{00000000-0000-0000-0000-000000000000}"/>
          </ac:grpSpMkLst>
        </pc:grpChg>
        <pc:grpChg chg="add del mod">
          <ac:chgData name="Alissa Flatley" userId="0242edfc-aa31-435e-a161-b1e1fa7a13bd" providerId="ADAL" clId="{2A6FF43C-C47A-479E-9BC5-644055787F61}" dt="2023-08-16T18:53:14.088" v="758" actId="478"/>
          <ac:grpSpMkLst>
            <pc:docMk/>
            <pc:sldMk cId="2779660152" sldId="1219"/>
            <ac:grpSpMk id="9" creationId="{A7F64C30-67A7-C80B-B88C-34976CA643CA}"/>
          </ac:grpSpMkLst>
        </pc:grpChg>
        <pc:grpChg chg="del">
          <ac:chgData name="Alissa Flatley" userId="0242edfc-aa31-435e-a161-b1e1fa7a13bd" providerId="ADAL" clId="{2A6FF43C-C47A-479E-9BC5-644055787F61}" dt="2023-08-16T18:51:55.033" v="742" actId="478"/>
          <ac:grpSpMkLst>
            <pc:docMk/>
            <pc:sldMk cId="2779660152" sldId="1219"/>
            <ac:grpSpMk id="41" creationId="{00000000-0000-0000-0000-000000000000}"/>
          </ac:grpSpMkLst>
        </pc:grpChg>
        <pc:grpChg chg="del">
          <ac:chgData name="Alissa Flatley" userId="0242edfc-aa31-435e-a161-b1e1fa7a13bd" providerId="ADAL" clId="{2A6FF43C-C47A-479E-9BC5-644055787F61}" dt="2023-08-16T18:51:43.456" v="737" actId="478"/>
          <ac:grpSpMkLst>
            <pc:docMk/>
            <pc:sldMk cId="2779660152" sldId="1219"/>
            <ac:grpSpMk id="45" creationId="{00000000-0000-0000-0000-000000000000}"/>
          </ac:grpSpMkLst>
        </pc:grpChg>
        <pc:picChg chg="add del mod">
          <ac:chgData name="Alissa Flatley" userId="0242edfc-aa31-435e-a161-b1e1fa7a13bd" providerId="ADAL" clId="{2A6FF43C-C47A-479E-9BC5-644055787F61}" dt="2023-08-16T18:52:55.802" v="745" actId="1076"/>
          <ac:picMkLst>
            <pc:docMk/>
            <pc:sldMk cId="2779660152" sldId="1219"/>
            <ac:picMk id="4" creationId="{00000000-0000-0000-0000-000000000000}"/>
          </ac:picMkLst>
        </pc:picChg>
        <pc:picChg chg="del">
          <ac:chgData name="Alissa Flatley" userId="0242edfc-aa31-435e-a161-b1e1fa7a13bd" providerId="ADAL" clId="{2A6FF43C-C47A-479E-9BC5-644055787F61}" dt="2023-08-16T18:51:40.114" v="735" actId="478"/>
          <ac:picMkLst>
            <pc:docMk/>
            <pc:sldMk cId="2779660152" sldId="1219"/>
            <ac:picMk id="42" creationId="{00000000-0000-0000-0000-000000000000}"/>
          </ac:picMkLst>
        </pc:picChg>
      </pc:sldChg>
      <pc:sldChg chg="addSp delSp modSp add mod">
        <pc:chgData name="Alissa Flatley" userId="0242edfc-aa31-435e-a161-b1e1fa7a13bd" providerId="ADAL" clId="{2A6FF43C-C47A-479E-9BC5-644055787F61}" dt="2023-08-16T18:58:49.384" v="832" actId="167"/>
        <pc:sldMkLst>
          <pc:docMk/>
          <pc:sldMk cId="899631703" sldId="1220"/>
        </pc:sldMkLst>
        <pc:spChg chg="mod">
          <ac:chgData name="Alissa Flatley" userId="0242edfc-aa31-435e-a161-b1e1fa7a13bd" providerId="ADAL" clId="{2A6FF43C-C47A-479E-9BC5-644055787F61}" dt="2023-08-16T18:58:40.486" v="829" actId="14100"/>
          <ac:spMkLst>
            <pc:docMk/>
            <pc:sldMk cId="899631703" sldId="1220"/>
            <ac:spMk id="13" creationId="{091DDEBD-1083-084F-355C-C309C0F304C1}"/>
          </ac:spMkLst>
        </pc:spChg>
        <pc:picChg chg="del">
          <ac:chgData name="Alissa Flatley" userId="0242edfc-aa31-435e-a161-b1e1fa7a13bd" providerId="ADAL" clId="{2A6FF43C-C47A-479E-9BC5-644055787F61}" dt="2023-08-16T18:58:42.052" v="830" actId="478"/>
          <ac:picMkLst>
            <pc:docMk/>
            <pc:sldMk cId="899631703" sldId="1220"/>
            <ac:picMk id="4" creationId="{00000000-0000-0000-0000-000000000000}"/>
          </ac:picMkLst>
        </pc:picChg>
        <pc:picChg chg="add mod">
          <ac:chgData name="Alissa Flatley" userId="0242edfc-aa31-435e-a161-b1e1fa7a13bd" providerId="ADAL" clId="{2A6FF43C-C47A-479E-9BC5-644055787F61}" dt="2023-08-16T18:58:49.384" v="832" actId="167"/>
          <ac:picMkLst>
            <pc:docMk/>
            <pc:sldMk cId="899631703" sldId="1220"/>
            <ac:picMk id="10242" creationId="{4A9C50D5-842E-63C4-34B6-EC6B5C163802}"/>
          </ac:picMkLst>
        </pc:picChg>
      </pc:sldChg>
      <pc:sldChg chg="addSp delSp modSp add mod ord">
        <pc:chgData name="Alissa Flatley" userId="0242edfc-aa31-435e-a161-b1e1fa7a13bd" providerId="ADAL" clId="{2A6FF43C-C47A-479E-9BC5-644055787F61}" dt="2023-08-16T19:06:15.933" v="870"/>
        <pc:sldMkLst>
          <pc:docMk/>
          <pc:sldMk cId="923688968" sldId="1221"/>
        </pc:sldMkLst>
        <pc:spChg chg="mod">
          <ac:chgData name="Alissa Flatley" userId="0242edfc-aa31-435e-a161-b1e1fa7a13bd" providerId="ADAL" clId="{2A6FF43C-C47A-479E-9BC5-644055787F61}" dt="2023-08-16T19:03:48.394" v="842" actId="14100"/>
          <ac:spMkLst>
            <pc:docMk/>
            <pc:sldMk cId="923688968" sldId="1221"/>
            <ac:spMk id="13" creationId="{091DDEBD-1083-084F-355C-C309C0F304C1}"/>
          </ac:spMkLst>
        </pc:spChg>
        <pc:picChg chg="del">
          <ac:chgData name="Alissa Flatley" userId="0242edfc-aa31-435e-a161-b1e1fa7a13bd" providerId="ADAL" clId="{2A6FF43C-C47A-479E-9BC5-644055787F61}" dt="2023-08-16T18:55:37.613" v="792" actId="478"/>
          <ac:picMkLst>
            <pc:docMk/>
            <pc:sldMk cId="923688968" sldId="1221"/>
            <ac:picMk id="4" creationId="{00000000-0000-0000-0000-000000000000}"/>
          </ac:picMkLst>
        </pc:picChg>
        <pc:picChg chg="add mod">
          <ac:chgData name="Alissa Flatley" userId="0242edfc-aa31-435e-a161-b1e1fa7a13bd" providerId="ADAL" clId="{2A6FF43C-C47A-479E-9BC5-644055787F61}" dt="2023-08-16T18:56:24.688" v="802" actId="732"/>
          <ac:picMkLst>
            <pc:docMk/>
            <pc:sldMk cId="923688968" sldId="1221"/>
            <ac:picMk id="9218" creationId="{DE822BF6-FA03-A119-5D44-9F2FC058AD4F}"/>
          </ac:picMkLst>
        </pc:picChg>
      </pc:sldChg>
      <pc:sldChg chg="addSp delSp modSp add mod">
        <pc:chgData name="Alissa Flatley" userId="0242edfc-aa31-435e-a161-b1e1fa7a13bd" providerId="ADAL" clId="{2A6FF43C-C47A-479E-9BC5-644055787F61}" dt="2023-08-16T19:06:02.548" v="867" actId="207"/>
        <pc:sldMkLst>
          <pc:docMk/>
          <pc:sldMk cId="2932388183" sldId="1222"/>
        </pc:sldMkLst>
        <pc:spChg chg="mod">
          <ac:chgData name="Alissa Flatley" userId="0242edfc-aa31-435e-a161-b1e1fa7a13bd" providerId="ADAL" clId="{2A6FF43C-C47A-479E-9BC5-644055787F61}" dt="2023-08-16T19:05:52.920" v="865" actId="207"/>
          <ac:spMkLst>
            <pc:docMk/>
            <pc:sldMk cId="2932388183" sldId="1222"/>
            <ac:spMk id="10" creationId="{6BEC6904-B934-4F85-B282-93C2E312BEA5}"/>
          </ac:spMkLst>
        </pc:spChg>
        <pc:spChg chg="mod">
          <ac:chgData name="Alissa Flatley" userId="0242edfc-aa31-435e-a161-b1e1fa7a13bd" providerId="ADAL" clId="{2A6FF43C-C47A-479E-9BC5-644055787F61}" dt="2023-08-16T19:05:59.002" v="866" actId="207"/>
          <ac:spMkLst>
            <pc:docMk/>
            <pc:sldMk cId="2932388183" sldId="1222"/>
            <ac:spMk id="12" creationId="{00000000-0000-0000-0000-000000000000}"/>
          </ac:spMkLst>
        </pc:spChg>
        <pc:spChg chg="mod">
          <ac:chgData name="Alissa Flatley" userId="0242edfc-aa31-435e-a161-b1e1fa7a13bd" providerId="ADAL" clId="{2A6FF43C-C47A-479E-9BC5-644055787F61}" dt="2023-08-16T19:04:47.705" v="852" actId="14100"/>
          <ac:spMkLst>
            <pc:docMk/>
            <pc:sldMk cId="2932388183" sldId="1222"/>
            <ac:spMk id="13" creationId="{091DDEBD-1083-084F-355C-C309C0F304C1}"/>
          </ac:spMkLst>
        </pc:spChg>
        <pc:spChg chg="mod">
          <ac:chgData name="Alissa Flatley" userId="0242edfc-aa31-435e-a161-b1e1fa7a13bd" providerId="ADAL" clId="{2A6FF43C-C47A-479E-9BC5-644055787F61}" dt="2023-08-16T19:06:02.548" v="867" actId="207"/>
          <ac:spMkLst>
            <pc:docMk/>
            <pc:sldMk cId="2932388183" sldId="1222"/>
            <ac:spMk id="15" creationId="{00000000-0000-0000-0000-000000000000}"/>
          </ac:spMkLst>
        </pc:spChg>
        <pc:picChg chg="del">
          <ac:chgData name="Alissa Flatley" userId="0242edfc-aa31-435e-a161-b1e1fa7a13bd" providerId="ADAL" clId="{2A6FF43C-C47A-479E-9BC5-644055787F61}" dt="2023-08-16T19:04:49.065" v="853" actId="478"/>
          <ac:picMkLst>
            <pc:docMk/>
            <pc:sldMk cId="2932388183" sldId="1222"/>
            <ac:picMk id="9218" creationId="{DE822BF6-FA03-A119-5D44-9F2FC058AD4F}"/>
          </ac:picMkLst>
        </pc:picChg>
        <pc:picChg chg="add mod">
          <ac:chgData name="Alissa Flatley" userId="0242edfc-aa31-435e-a161-b1e1fa7a13bd" providerId="ADAL" clId="{2A6FF43C-C47A-479E-9BC5-644055787F61}" dt="2023-08-16T19:05:38.450" v="864" actId="732"/>
          <ac:picMkLst>
            <pc:docMk/>
            <pc:sldMk cId="2932388183" sldId="1222"/>
            <ac:picMk id="11266" creationId="{12ED1E83-7851-05DE-6DF2-3F7652543F5E}"/>
          </ac:picMkLst>
        </pc:picChg>
      </pc:sldChg>
      <pc:sldChg chg="add">
        <pc:chgData name="Alissa Flatley" userId="0242edfc-aa31-435e-a161-b1e1fa7a13bd" providerId="ADAL" clId="{2A6FF43C-C47A-479E-9BC5-644055787F61}" dt="2023-08-16T19:06:13.646" v="868" actId="2890"/>
        <pc:sldMkLst>
          <pc:docMk/>
          <pc:sldMk cId="2067863888" sldId="1223"/>
        </pc:sldMkLst>
      </pc:sldChg>
      <pc:sldChg chg="delSp add mod delAnim modAnim">
        <pc:chgData name="Alissa Flatley" userId="0242edfc-aa31-435e-a161-b1e1fa7a13bd" providerId="ADAL" clId="{2A6FF43C-C47A-479E-9BC5-644055787F61}" dt="2023-08-16T19:08:49.421" v="876" actId="478"/>
        <pc:sldMkLst>
          <pc:docMk/>
          <pc:sldMk cId="1470412089" sldId="1224"/>
        </pc:sldMkLst>
        <pc:grpChg chg="del">
          <ac:chgData name="Alissa Flatley" userId="0242edfc-aa31-435e-a161-b1e1fa7a13bd" providerId="ADAL" clId="{2A6FF43C-C47A-479E-9BC5-644055787F61}" dt="2023-08-16T19:08:44.514" v="873" actId="478"/>
          <ac:grpSpMkLst>
            <pc:docMk/>
            <pc:sldMk cId="1470412089" sldId="1224"/>
            <ac:grpSpMk id="8" creationId="{00000000-0000-0000-0000-000000000000}"/>
          </ac:grpSpMkLst>
        </pc:grpChg>
        <pc:grpChg chg="del">
          <ac:chgData name="Alissa Flatley" userId="0242edfc-aa31-435e-a161-b1e1fa7a13bd" providerId="ADAL" clId="{2A6FF43C-C47A-479E-9BC5-644055787F61}" dt="2023-08-16T19:08:41.946" v="872" actId="478"/>
          <ac:grpSpMkLst>
            <pc:docMk/>
            <pc:sldMk cId="1470412089" sldId="1224"/>
            <ac:grpSpMk id="9" creationId="{00000000-0000-0000-0000-000000000000}"/>
          </ac:grpSpMkLst>
        </pc:grpChg>
        <pc:grpChg chg="del">
          <ac:chgData name="Alissa Flatley" userId="0242edfc-aa31-435e-a161-b1e1fa7a13bd" providerId="ADAL" clId="{2A6FF43C-C47A-479E-9BC5-644055787F61}" dt="2023-08-16T19:08:46.035" v="874" actId="478"/>
          <ac:grpSpMkLst>
            <pc:docMk/>
            <pc:sldMk cId="1470412089" sldId="1224"/>
            <ac:grpSpMk id="13" creationId="{00000000-0000-0000-0000-000000000000}"/>
          </ac:grpSpMkLst>
        </pc:grpChg>
        <pc:grpChg chg="del">
          <ac:chgData name="Alissa Flatley" userId="0242edfc-aa31-435e-a161-b1e1fa7a13bd" providerId="ADAL" clId="{2A6FF43C-C47A-479E-9BC5-644055787F61}" dt="2023-08-16T19:08:48.026" v="875" actId="478"/>
          <ac:grpSpMkLst>
            <pc:docMk/>
            <pc:sldMk cId="1470412089" sldId="1224"/>
            <ac:grpSpMk id="14" creationId="{00000000-0000-0000-0000-000000000000}"/>
          </ac:grpSpMkLst>
        </pc:grpChg>
        <pc:grpChg chg="del">
          <ac:chgData name="Alissa Flatley" userId="0242edfc-aa31-435e-a161-b1e1fa7a13bd" providerId="ADAL" clId="{2A6FF43C-C47A-479E-9BC5-644055787F61}" dt="2023-08-16T19:08:49.421" v="876" actId="478"/>
          <ac:grpSpMkLst>
            <pc:docMk/>
            <pc:sldMk cId="1470412089" sldId="1224"/>
            <ac:grpSpMk id="16" creationId="{00000000-0000-0000-0000-000000000000}"/>
          </ac:grpSpMkLst>
        </pc:grpChg>
      </pc:sldChg>
      <pc:sldChg chg="addSp delSp modSp add mod">
        <pc:chgData name="Alissa Flatley" userId="0242edfc-aa31-435e-a161-b1e1fa7a13bd" providerId="ADAL" clId="{2A6FF43C-C47A-479E-9BC5-644055787F61}" dt="2023-08-16T19:21:23.234" v="907" actId="14100"/>
        <pc:sldMkLst>
          <pc:docMk/>
          <pc:sldMk cId="7736625" sldId="1225"/>
        </pc:sldMkLst>
        <pc:spChg chg="add mod">
          <ac:chgData name="Alissa Flatley" userId="0242edfc-aa31-435e-a161-b1e1fa7a13bd" providerId="ADAL" clId="{2A6FF43C-C47A-479E-9BC5-644055787F61}" dt="2023-08-16T19:21:23.234" v="907" actId="14100"/>
          <ac:spMkLst>
            <pc:docMk/>
            <pc:sldMk cId="7736625" sldId="1225"/>
            <ac:spMk id="6" creationId="{776B6FBC-A26E-96C6-AF62-A5D6F043676D}"/>
          </ac:spMkLst>
        </pc:spChg>
        <pc:picChg chg="del">
          <ac:chgData name="Alissa Flatley" userId="0242edfc-aa31-435e-a161-b1e1fa7a13bd" providerId="ADAL" clId="{2A6FF43C-C47A-479E-9BC5-644055787F61}" dt="2023-08-16T19:20:47.422" v="878" actId="478"/>
          <ac:picMkLst>
            <pc:docMk/>
            <pc:sldMk cId="7736625" sldId="1225"/>
            <ac:picMk id="5" creationId="{00000000-0000-0000-0000-000000000000}"/>
          </ac:picMkLst>
        </pc:picChg>
        <pc:picChg chg="add mod">
          <ac:chgData name="Alissa Flatley" userId="0242edfc-aa31-435e-a161-b1e1fa7a13bd" providerId="ADAL" clId="{2A6FF43C-C47A-479E-9BC5-644055787F61}" dt="2023-08-16T19:20:58.898" v="882" actId="167"/>
          <ac:picMkLst>
            <pc:docMk/>
            <pc:sldMk cId="7736625" sldId="1225"/>
            <ac:picMk id="12290" creationId="{87A968B2-9B9D-D4E5-C068-6A08F28E9D5B}"/>
          </ac:picMkLst>
        </pc:picChg>
      </pc:sldChg>
      <pc:sldChg chg="addSp delSp modSp add mod">
        <pc:chgData name="Alissa Flatley" userId="0242edfc-aa31-435e-a161-b1e1fa7a13bd" providerId="ADAL" clId="{2A6FF43C-C47A-479E-9BC5-644055787F61}" dt="2023-08-16T19:25:15.967" v="923" actId="14100"/>
        <pc:sldMkLst>
          <pc:docMk/>
          <pc:sldMk cId="2988221713" sldId="1226"/>
        </pc:sldMkLst>
        <pc:spChg chg="mod">
          <ac:chgData name="Alissa Flatley" userId="0242edfc-aa31-435e-a161-b1e1fa7a13bd" providerId="ADAL" clId="{2A6FF43C-C47A-479E-9BC5-644055787F61}" dt="2023-08-16T19:25:15.967" v="923" actId="14100"/>
          <ac:spMkLst>
            <pc:docMk/>
            <pc:sldMk cId="2988221713" sldId="1226"/>
            <ac:spMk id="6" creationId="{776B6FBC-A26E-96C6-AF62-A5D6F043676D}"/>
          </ac:spMkLst>
        </pc:spChg>
        <pc:picChg chg="del">
          <ac:chgData name="Alissa Flatley" userId="0242edfc-aa31-435e-a161-b1e1fa7a13bd" providerId="ADAL" clId="{2A6FF43C-C47A-479E-9BC5-644055787F61}" dt="2023-08-16T19:24:41.270" v="918" actId="478"/>
          <ac:picMkLst>
            <pc:docMk/>
            <pc:sldMk cId="2988221713" sldId="1226"/>
            <ac:picMk id="12290" creationId="{87A968B2-9B9D-D4E5-C068-6A08F28E9D5B}"/>
          </ac:picMkLst>
        </pc:picChg>
        <pc:picChg chg="add mod">
          <ac:chgData name="Alissa Flatley" userId="0242edfc-aa31-435e-a161-b1e1fa7a13bd" providerId="ADAL" clId="{2A6FF43C-C47A-479E-9BC5-644055787F61}" dt="2023-08-16T19:25:02.311" v="922" actId="167"/>
          <ac:picMkLst>
            <pc:docMk/>
            <pc:sldMk cId="2988221713" sldId="1226"/>
            <ac:picMk id="13314" creationId="{16BD9195-8849-6666-CEDB-4F99F8D77143}"/>
          </ac:picMkLst>
        </pc:picChg>
      </pc:sldChg>
      <pc:sldChg chg="addSp delSp modSp add mod">
        <pc:chgData name="Alissa Flatley" userId="0242edfc-aa31-435e-a161-b1e1fa7a13bd" providerId="ADAL" clId="{2A6FF43C-C47A-479E-9BC5-644055787F61}" dt="2023-08-16T19:27:49.347" v="937" actId="20577"/>
        <pc:sldMkLst>
          <pc:docMk/>
          <pc:sldMk cId="773135380" sldId="1227"/>
        </pc:sldMkLst>
        <pc:spChg chg="mod">
          <ac:chgData name="Alissa Flatley" userId="0242edfc-aa31-435e-a161-b1e1fa7a13bd" providerId="ADAL" clId="{2A6FF43C-C47A-479E-9BC5-644055787F61}" dt="2023-08-16T19:27:49.347" v="937" actId="20577"/>
          <ac:spMkLst>
            <pc:docMk/>
            <pc:sldMk cId="773135380" sldId="1227"/>
            <ac:spMk id="6" creationId="{776B6FBC-A26E-96C6-AF62-A5D6F043676D}"/>
          </ac:spMkLst>
        </pc:spChg>
        <pc:picChg chg="del">
          <ac:chgData name="Alissa Flatley" userId="0242edfc-aa31-435e-a161-b1e1fa7a13bd" providerId="ADAL" clId="{2A6FF43C-C47A-479E-9BC5-644055787F61}" dt="2023-08-16T19:27:34.659" v="925" actId="478"/>
          <ac:picMkLst>
            <pc:docMk/>
            <pc:sldMk cId="773135380" sldId="1227"/>
            <ac:picMk id="13314" creationId="{16BD9195-8849-6666-CEDB-4F99F8D77143}"/>
          </ac:picMkLst>
        </pc:picChg>
        <pc:picChg chg="add mod">
          <ac:chgData name="Alissa Flatley" userId="0242edfc-aa31-435e-a161-b1e1fa7a13bd" providerId="ADAL" clId="{2A6FF43C-C47A-479E-9BC5-644055787F61}" dt="2023-08-16T19:27:42.604" v="927" actId="167"/>
          <ac:picMkLst>
            <pc:docMk/>
            <pc:sldMk cId="773135380" sldId="1227"/>
            <ac:picMk id="14338" creationId="{098D060B-0A14-E6EC-D17C-81ED3FE427FA}"/>
          </ac:picMkLst>
        </pc:picChg>
      </pc:sldChg>
      <pc:sldChg chg="addSp delSp modSp add mod modNotesTx">
        <pc:chgData name="Alissa Flatley" userId="0242edfc-aa31-435e-a161-b1e1fa7a13bd" providerId="ADAL" clId="{2A6FF43C-C47A-479E-9BC5-644055787F61}" dt="2023-08-16T19:43:46.947" v="959" actId="167"/>
        <pc:sldMkLst>
          <pc:docMk/>
          <pc:sldMk cId="3337848969" sldId="1228"/>
        </pc:sldMkLst>
        <pc:spChg chg="mod">
          <ac:chgData name="Alissa Flatley" userId="0242edfc-aa31-435e-a161-b1e1fa7a13bd" providerId="ADAL" clId="{2A6FF43C-C47A-479E-9BC5-644055787F61}" dt="2023-08-16T19:35:03.621" v="949" actId="20577"/>
          <ac:spMkLst>
            <pc:docMk/>
            <pc:sldMk cId="3337848969" sldId="1228"/>
            <ac:spMk id="6" creationId="{776B6FBC-A26E-96C6-AF62-A5D6F043676D}"/>
          </ac:spMkLst>
        </pc:spChg>
        <pc:picChg chg="del">
          <ac:chgData name="Alissa Flatley" userId="0242edfc-aa31-435e-a161-b1e1fa7a13bd" providerId="ADAL" clId="{2A6FF43C-C47A-479E-9BC5-644055787F61}" dt="2023-08-16T19:35:05.683" v="950" actId="478"/>
          <ac:picMkLst>
            <pc:docMk/>
            <pc:sldMk cId="3337848969" sldId="1228"/>
            <ac:picMk id="14338" creationId="{098D060B-0A14-E6EC-D17C-81ED3FE427FA}"/>
          </ac:picMkLst>
        </pc:picChg>
        <pc:picChg chg="add mod">
          <ac:chgData name="Alissa Flatley" userId="0242edfc-aa31-435e-a161-b1e1fa7a13bd" providerId="ADAL" clId="{2A6FF43C-C47A-479E-9BC5-644055787F61}" dt="2023-08-16T19:43:46.947" v="959" actId="167"/>
          <ac:picMkLst>
            <pc:docMk/>
            <pc:sldMk cId="3337848969" sldId="1228"/>
            <ac:picMk id="15362" creationId="{DF265DAF-AF94-C222-075D-D55D7CECC569}"/>
          </ac:picMkLst>
        </pc:picChg>
      </pc:sldChg>
      <pc:sldChg chg="add">
        <pc:chgData name="Alissa Flatley" userId="0242edfc-aa31-435e-a161-b1e1fa7a13bd" providerId="ADAL" clId="{2A6FF43C-C47A-479E-9BC5-644055787F61}" dt="2023-08-16T19:45:41.101" v="962" actId="2890"/>
        <pc:sldMkLst>
          <pc:docMk/>
          <pc:sldMk cId="3675258986" sldId="1229"/>
        </pc:sldMkLst>
      </pc:sldChg>
      <pc:sldChg chg="addSp delSp modSp add mod delAnim">
        <pc:chgData name="Alissa Flatley" userId="0242edfc-aa31-435e-a161-b1e1fa7a13bd" providerId="ADAL" clId="{2A6FF43C-C47A-479E-9BC5-644055787F61}" dt="2023-08-16T20:01:59.309" v="1027" actId="14100"/>
        <pc:sldMkLst>
          <pc:docMk/>
          <pc:sldMk cId="1889790343" sldId="1230"/>
        </pc:sldMkLst>
        <pc:spChg chg="del">
          <ac:chgData name="Alissa Flatley" userId="0242edfc-aa31-435e-a161-b1e1fa7a13bd" providerId="ADAL" clId="{2A6FF43C-C47A-479E-9BC5-644055787F61}" dt="2023-08-16T19:53:15.105" v="995" actId="478"/>
          <ac:spMkLst>
            <pc:docMk/>
            <pc:sldMk cId="1889790343" sldId="1230"/>
            <ac:spMk id="6" creationId="{00000000-0000-0000-0000-000000000000}"/>
          </ac:spMkLst>
        </pc:spChg>
        <pc:spChg chg="mod">
          <ac:chgData name="Alissa Flatley" userId="0242edfc-aa31-435e-a161-b1e1fa7a13bd" providerId="ADAL" clId="{2A6FF43C-C47A-479E-9BC5-644055787F61}" dt="2023-08-16T19:56:49.532" v="1026" actId="20577"/>
          <ac:spMkLst>
            <pc:docMk/>
            <pc:sldMk cId="1889790343" sldId="1230"/>
            <ac:spMk id="13" creationId="{00000000-0000-0000-0000-000000000000}"/>
          </ac:spMkLst>
        </pc:spChg>
        <pc:spChg chg="del topLvl">
          <ac:chgData name="Alissa Flatley" userId="0242edfc-aa31-435e-a161-b1e1fa7a13bd" providerId="ADAL" clId="{2A6FF43C-C47A-479E-9BC5-644055787F61}" dt="2023-08-16T19:55:24.246" v="1008" actId="478"/>
          <ac:spMkLst>
            <pc:docMk/>
            <pc:sldMk cId="1889790343" sldId="1230"/>
            <ac:spMk id="23" creationId="{00000000-0000-0000-0000-000000000000}"/>
          </ac:spMkLst>
        </pc:spChg>
        <pc:spChg chg="del topLvl">
          <ac:chgData name="Alissa Flatley" userId="0242edfc-aa31-435e-a161-b1e1fa7a13bd" providerId="ADAL" clId="{2A6FF43C-C47A-479E-9BC5-644055787F61}" dt="2023-08-16T19:55:21.863" v="1007" actId="478"/>
          <ac:spMkLst>
            <pc:docMk/>
            <pc:sldMk cId="1889790343" sldId="1230"/>
            <ac:spMk id="24" creationId="{00000000-0000-0000-0000-000000000000}"/>
          </ac:spMkLst>
        </pc:spChg>
        <pc:grpChg chg="del">
          <ac:chgData name="Alissa Flatley" userId="0242edfc-aa31-435e-a161-b1e1fa7a13bd" providerId="ADAL" clId="{2A6FF43C-C47A-479E-9BC5-644055787F61}" dt="2023-08-16T19:55:21.863" v="1007" actId="478"/>
          <ac:grpSpMkLst>
            <pc:docMk/>
            <pc:sldMk cId="1889790343" sldId="1230"/>
            <ac:grpSpMk id="2" creationId="{00000000-0000-0000-0000-000000000000}"/>
          </ac:grpSpMkLst>
        </pc:grpChg>
        <pc:grpChg chg="del">
          <ac:chgData name="Alissa Flatley" userId="0242edfc-aa31-435e-a161-b1e1fa7a13bd" providerId="ADAL" clId="{2A6FF43C-C47A-479E-9BC5-644055787F61}" dt="2023-08-16T19:51:52.604" v="991" actId="478"/>
          <ac:grpSpMkLst>
            <pc:docMk/>
            <pc:sldMk cId="1889790343" sldId="1230"/>
            <ac:grpSpMk id="7" creationId="{00000000-0000-0000-0000-000000000000}"/>
          </ac:grpSpMkLst>
        </pc:grpChg>
        <pc:picChg chg="del">
          <ac:chgData name="Alissa Flatley" userId="0242edfc-aa31-435e-a161-b1e1fa7a13bd" providerId="ADAL" clId="{2A6FF43C-C47A-479E-9BC5-644055787F61}" dt="2023-08-16T19:56:26.948" v="1018" actId="478"/>
          <ac:picMkLst>
            <pc:docMk/>
            <pc:sldMk cId="1889790343" sldId="1230"/>
            <ac:picMk id="3" creationId="{00000000-0000-0000-0000-000000000000}"/>
          </ac:picMkLst>
        </pc:picChg>
        <pc:picChg chg="add mod">
          <ac:chgData name="Alissa Flatley" userId="0242edfc-aa31-435e-a161-b1e1fa7a13bd" providerId="ADAL" clId="{2A6FF43C-C47A-479E-9BC5-644055787F61}" dt="2023-08-16T20:01:59.309" v="1027" actId="14100"/>
          <ac:picMkLst>
            <pc:docMk/>
            <pc:sldMk cId="1889790343" sldId="1230"/>
            <ac:picMk id="16386" creationId="{007F4872-ED8D-39D5-9DCE-805B5BFBCD23}"/>
          </ac:picMkLst>
        </pc:picChg>
      </pc:sldChg>
      <pc:sldChg chg="addSp delSp modSp add del mod delAnim">
        <pc:chgData name="Alissa Flatley" userId="0242edfc-aa31-435e-a161-b1e1fa7a13bd" providerId="ADAL" clId="{2A6FF43C-C47A-479E-9BC5-644055787F61}" dt="2023-08-16T20:16:08.535" v="1086" actId="2696"/>
        <pc:sldMkLst>
          <pc:docMk/>
          <pc:sldMk cId="1129483396" sldId="1231"/>
        </pc:sldMkLst>
        <pc:spChg chg="add del mod">
          <ac:chgData name="Alissa Flatley" userId="0242edfc-aa31-435e-a161-b1e1fa7a13bd" providerId="ADAL" clId="{2A6FF43C-C47A-479E-9BC5-644055787F61}" dt="2023-08-16T20:15:59.329" v="1084" actId="478"/>
          <ac:spMkLst>
            <pc:docMk/>
            <pc:sldMk cId="1129483396" sldId="1231"/>
            <ac:spMk id="7" creationId="{F6AFCF54-EE6F-F02A-3C09-146C17491EA7}"/>
          </ac:spMkLst>
        </pc:spChg>
        <pc:spChg chg="del">
          <ac:chgData name="Alissa Flatley" userId="0242edfc-aa31-435e-a161-b1e1fa7a13bd" providerId="ADAL" clId="{2A6FF43C-C47A-479E-9BC5-644055787F61}" dt="2023-08-16T20:09:26.596" v="1072" actId="478"/>
          <ac:spMkLst>
            <pc:docMk/>
            <pc:sldMk cId="1129483396" sldId="1231"/>
            <ac:spMk id="13" creationId="{00000000-0000-0000-0000-000000000000}"/>
          </ac:spMkLst>
        </pc:spChg>
        <pc:spChg chg="mod">
          <ac:chgData name="Alissa Flatley" userId="0242edfc-aa31-435e-a161-b1e1fa7a13bd" providerId="ADAL" clId="{2A6FF43C-C47A-479E-9BC5-644055787F61}" dt="2023-08-16T20:16:03.162" v="1085" actId="20577"/>
          <ac:spMkLst>
            <pc:docMk/>
            <pc:sldMk cId="1129483396" sldId="1231"/>
            <ac:spMk id="20" creationId="{4B9271F0-03F6-4A43-A8A1-D35F798BFF1E}"/>
          </ac:spMkLst>
        </pc:spChg>
        <pc:spChg chg="del">
          <ac:chgData name="Alissa Flatley" userId="0242edfc-aa31-435e-a161-b1e1fa7a13bd" providerId="ADAL" clId="{2A6FF43C-C47A-479E-9BC5-644055787F61}" dt="2023-08-16T20:09:50.218" v="1077" actId="478"/>
          <ac:spMkLst>
            <pc:docMk/>
            <pc:sldMk cId="1129483396" sldId="1231"/>
            <ac:spMk id="33" creationId="{2304932F-BE16-472D-BB5A-4320172A48C3}"/>
          </ac:spMkLst>
        </pc:spChg>
        <pc:grpChg chg="del">
          <ac:chgData name="Alissa Flatley" userId="0242edfc-aa31-435e-a161-b1e1fa7a13bd" providerId="ADAL" clId="{2A6FF43C-C47A-479E-9BC5-644055787F61}" dt="2023-08-16T20:09:32.098" v="1075" actId="478"/>
          <ac:grpSpMkLst>
            <pc:docMk/>
            <pc:sldMk cId="1129483396" sldId="1231"/>
            <ac:grpSpMk id="29" creationId="{00000000-0000-0000-0000-000000000000}"/>
          </ac:grpSpMkLst>
        </pc:grpChg>
        <pc:grpChg chg="del">
          <ac:chgData name="Alissa Flatley" userId="0242edfc-aa31-435e-a161-b1e1fa7a13bd" providerId="ADAL" clId="{2A6FF43C-C47A-479E-9BC5-644055787F61}" dt="2023-08-16T20:09:29.821" v="1074" actId="478"/>
          <ac:grpSpMkLst>
            <pc:docMk/>
            <pc:sldMk cId="1129483396" sldId="1231"/>
            <ac:grpSpMk id="30" creationId="{00000000-0000-0000-0000-000000000000}"/>
          </ac:grpSpMkLst>
        </pc:grpChg>
        <pc:grpChg chg="del">
          <ac:chgData name="Alissa Flatley" userId="0242edfc-aa31-435e-a161-b1e1fa7a13bd" providerId="ADAL" clId="{2A6FF43C-C47A-479E-9BC5-644055787F61}" dt="2023-08-16T20:09:24.297" v="1071" actId="478"/>
          <ac:grpSpMkLst>
            <pc:docMk/>
            <pc:sldMk cId="1129483396" sldId="1231"/>
            <ac:grpSpMk id="39" creationId="{00000000-0000-0000-0000-000000000000}"/>
          </ac:grpSpMkLst>
        </pc:grpChg>
        <pc:grpChg chg="del">
          <ac:chgData name="Alissa Flatley" userId="0242edfc-aa31-435e-a161-b1e1fa7a13bd" providerId="ADAL" clId="{2A6FF43C-C47A-479E-9BC5-644055787F61}" dt="2023-08-16T20:09:47.873" v="1076" actId="478"/>
          <ac:grpSpMkLst>
            <pc:docMk/>
            <pc:sldMk cId="1129483396" sldId="1231"/>
            <ac:grpSpMk id="40" creationId="{00000000-0000-0000-0000-000000000000}"/>
          </ac:grpSpMkLst>
        </pc:grpChg>
        <pc:picChg chg="del">
          <ac:chgData name="Alissa Flatley" userId="0242edfc-aa31-435e-a161-b1e1fa7a13bd" providerId="ADAL" clId="{2A6FF43C-C47A-479E-9BC5-644055787F61}" dt="2023-08-16T20:09:28.254" v="1073" actId="478"/>
          <ac:picMkLst>
            <pc:docMk/>
            <pc:sldMk cId="1129483396" sldId="1231"/>
            <ac:picMk id="26" creationId="{00000000-0000-0000-0000-000000000000}"/>
          </ac:picMkLst>
        </pc:picChg>
      </pc:sldChg>
      <pc:sldChg chg="add del">
        <pc:chgData name="Alissa Flatley" userId="0242edfc-aa31-435e-a161-b1e1fa7a13bd" providerId="ADAL" clId="{2A6FF43C-C47A-479E-9BC5-644055787F61}" dt="2023-08-16T20:29:47.228" v="1105" actId="47"/>
        <pc:sldMkLst>
          <pc:docMk/>
          <pc:sldMk cId="3808190920" sldId="123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463FFC8-A7AB-48D4-9AA8-7C6F6C4F198E}"/>
              </a:ext>
            </a:extLst>
          </p:cNvPr>
          <p:cNvSpPr>
            <a:spLocks noGrp="1"/>
          </p:cNvSpPr>
          <p:nvPr>
            <p:ph type="hdr" sz="quarter"/>
          </p:nvPr>
        </p:nvSpPr>
        <p:spPr>
          <a:xfrm>
            <a:off x="0" y="0"/>
            <a:ext cx="4306888" cy="341393"/>
          </a:xfrm>
          <a:prstGeom prst="rect">
            <a:avLst/>
          </a:prstGeom>
        </p:spPr>
        <p:txBody>
          <a:bodyPr vert="horz" lIns="92473" tIns="46236" rIns="92473" bIns="46236" rtlCol="0"/>
          <a:lstStyle>
            <a:lvl1pPr algn="l" eaLnBrk="1" fontAlgn="auto" hangingPunct="1">
              <a:spcBef>
                <a:spcPts val="0"/>
              </a:spcBef>
              <a:spcAft>
                <a:spcPts val="0"/>
              </a:spcAft>
              <a:defRPr sz="1300">
                <a:latin typeface="+mn-lt"/>
              </a:defRPr>
            </a:lvl1pPr>
          </a:lstStyle>
          <a:p>
            <a:pPr>
              <a:defRPr/>
            </a:pPr>
            <a:endParaRPr lang="en-GB"/>
          </a:p>
        </p:txBody>
      </p:sp>
      <p:sp>
        <p:nvSpPr>
          <p:cNvPr id="3" name="Date Placeholder 2">
            <a:extLst>
              <a:ext uri="{FF2B5EF4-FFF2-40B4-BE49-F238E27FC236}">
                <a16:creationId xmlns:a16="http://schemas.microsoft.com/office/drawing/2014/main" id="{19F004F2-81E9-4286-AEAD-2BD7E548B307}"/>
              </a:ext>
            </a:extLst>
          </p:cNvPr>
          <p:cNvSpPr>
            <a:spLocks noGrp="1"/>
          </p:cNvSpPr>
          <p:nvPr>
            <p:ph type="dt" sz="quarter" idx="1"/>
          </p:nvPr>
        </p:nvSpPr>
        <p:spPr>
          <a:xfrm>
            <a:off x="5629275" y="0"/>
            <a:ext cx="4308475" cy="341393"/>
          </a:xfrm>
          <a:prstGeom prst="rect">
            <a:avLst/>
          </a:prstGeom>
        </p:spPr>
        <p:txBody>
          <a:bodyPr vert="horz" lIns="92473" tIns="46236" rIns="92473" bIns="46236" rtlCol="0"/>
          <a:lstStyle>
            <a:lvl1pPr algn="r" eaLnBrk="1" fontAlgn="auto" hangingPunct="1">
              <a:spcBef>
                <a:spcPts val="0"/>
              </a:spcBef>
              <a:spcAft>
                <a:spcPts val="0"/>
              </a:spcAft>
              <a:defRPr sz="1300" smtClean="0">
                <a:latin typeface="+mn-lt"/>
              </a:defRPr>
            </a:lvl1pPr>
          </a:lstStyle>
          <a:p>
            <a:pPr>
              <a:defRPr/>
            </a:pPr>
            <a:fld id="{C31C71B3-2581-4BDF-8C49-B91B1004784D}" type="datetimeFigureOut">
              <a:rPr lang="en-GB"/>
              <a:pPr>
                <a:defRPr/>
              </a:pPr>
              <a:t>16/08/2023</a:t>
            </a:fld>
            <a:endParaRPr lang="en-GB"/>
          </a:p>
        </p:txBody>
      </p:sp>
      <p:sp>
        <p:nvSpPr>
          <p:cNvPr id="4" name="Footer Placeholder 3">
            <a:extLst>
              <a:ext uri="{FF2B5EF4-FFF2-40B4-BE49-F238E27FC236}">
                <a16:creationId xmlns:a16="http://schemas.microsoft.com/office/drawing/2014/main" id="{57C0D047-7D4A-407E-A634-9686F8B41772}"/>
              </a:ext>
            </a:extLst>
          </p:cNvPr>
          <p:cNvSpPr>
            <a:spLocks noGrp="1"/>
          </p:cNvSpPr>
          <p:nvPr>
            <p:ph type="ftr" sz="quarter" idx="2"/>
          </p:nvPr>
        </p:nvSpPr>
        <p:spPr>
          <a:xfrm>
            <a:off x="0" y="6465808"/>
            <a:ext cx="4306888" cy="341393"/>
          </a:xfrm>
          <a:prstGeom prst="rect">
            <a:avLst/>
          </a:prstGeom>
        </p:spPr>
        <p:txBody>
          <a:bodyPr vert="horz" lIns="92473" tIns="46236" rIns="92473" bIns="46236" rtlCol="0" anchor="b"/>
          <a:lstStyle>
            <a:lvl1pPr algn="l" eaLnBrk="1" fontAlgn="auto" hangingPunct="1">
              <a:spcBef>
                <a:spcPts val="0"/>
              </a:spcBef>
              <a:spcAft>
                <a:spcPts val="0"/>
              </a:spcAft>
              <a:defRPr sz="1300">
                <a:latin typeface="+mn-lt"/>
              </a:defRPr>
            </a:lvl1pPr>
          </a:lstStyle>
          <a:p>
            <a:pPr>
              <a:defRPr/>
            </a:pPr>
            <a:endParaRPr lang="en-GB"/>
          </a:p>
        </p:txBody>
      </p:sp>
      <p:sp>
        <p:nvSpPr>
          <p:cNvPr id="5" name="Slide Number Placeholder 4">
            <a:extLst>
              <a:ext uri="{FF2B5EF4-FFF2-40B4-BE49-F238E27FC236}">
                <a16:creationId xmlns:a16="http://schemas.microsoft.com/office/drawing/2014/main" id="{5054618D-8B5A-4FFD-8052-D6177486E49D}"/>
              </a:ext>
            </a:extLst>
          </p:cNvPr>
          <p:cNvSpPr>
            <a:spLocks noGrp="1"/>
          </p:cNvSpPr>
          <p:nvPr>
            <p:ph type="sldNum" sz="quarter" idx="3"/>
          </p:nvPr>
        </p:nvSpPr>
        <p:spPr>
          <a:xfrm>
            <a:off x="5629275" y="6465808"/>
            <a:ext cx="4308475" cy="341393"/>
          </a:xfrm>
          <a:prstGeom prst="rect">
            <a:avLst/>
          </a:prstGeom>
        </p:spPr>
        <p:txBody>
          <a:bodyPr vert="horz" lIns="92473" tIns="46236" rIns="92473" bIns="46236" rtlCol="0" anchor="b"/>
          <a:lstStyle>
            <a:lvl1pPr algn="r" eaLnBrk="1" fontAlgn="auto" hangingPunct="1">
              <a:spcBef>
                <a:spcPts val="0"/>
              </a:spcBef>
              <a:spcAft>
                <a:spcPts val="0"/>
              </a:spcAft>
              <a:defRPr sz="1300" smtClean="0">
                <a:latin typeface="+mn-lt"/>
              </a:defRPr>
            </a:lvl1pPr>
          </a:lstStyle>
          <a:p>
            <a:pPr>
              <a:defRPr/>
            </a:pPr>
            <a:fld id="{D7191AD3-8859-427F-9530-122E3A745704}" type="slidenum">
              <a:rPr lang="en-GB"/>
              <a:pPr>
                <a:defRPr/>
              </a:pPr>
              <a:t>‹#›</a:t>
            </a:fld>
            <a:endParaRPr lang="en-GB"/>
          </a:p>
        </p:txBody>
      </p:sp>
    </p:spTree>
    <p:extLst>
      <p:ext uri="{BB962C8B-B14F-4D97-AF65-F5344CB8AC3E}">
        <p14:creationId xmlns:p14="http://schemas.microsoft.com/office/powerpoint/2010/main" val="21567383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61CA7E-CC11-4F51-BA91-7D4B6F020ED2}"/>
              </a:ext>
            </a:extLst>
          </p:cNvPr>
          <p:cNvSpPr>
            <a:spLocks noGrp="1"/>
          </p:cNvSpPr>
          <p:nvPr>
            <p:ph type="hdr" sz="quarter"/>
          </p:nvPr>
        </p:nvSpPr>
        <p:spPr>
          <a:xfrm>
            <a:off x="0" y="1"/>
            <a:ext cx="4306888" cy="339804"/>
          </a:xfrm>
          <a:prstGeom prst="rect">
            <a:avLst/>
          </a:prstGeom>
        </p:spPr>
        <p:txBody>
          <a:bodyPr vert="horz" lIns="92473" tIns="46236" rIns="92473" bIns="46236" rtlCol="0"/>
          <a:lstStyle>
            <a:lvl1pPr algn="l" eaLnBrk="1" fontAlgn="auto" hangingPunct="1">
              <a:spcBef>
                <a:spcPts val="0"/>
              </a:spcBef>
              <a:spcAft>
                <a:spcPts val="0"/>
              </a:spcAft>
              <a:defRPr sz="1300">
                <a:latin typeface="+mn-lt"/>
              </a:defRPr>
            </a:lvl1pPr>
          </a:lstStyle>
          <a:p>
            <a:pPr>
              <a:defRPr/>
            </a:pPr>
            <a:endParaRPr lang="en-AU"/>
          </a:p>
        </p:txBody>
      </p:sp>
      <p:sp>
        <p:nvSpPr>
          <p:cNvPr id="3" name="Date Placeholder 2">
            <a:extLst>
              <a:ext uri="{FF2B5EF4-FFF2-40B4-BE49-F238E27FC236}">
                <a16:creationId xmlns:a16="http://schemas.microsoft.com/office/drawing/2014/main" id="{459444A1-443B-44C9-A1BB-A4CD267D8EC3}"/>
              </a:ext>
            </a:extLst>
          </p:cNvPr>
          <p:cNvSpPr>
            <a:spLocks noGrp="1"/>
          </p:cNvSpPr>
          <p:nvPr>
            <p:ph type="dt" idx="1"/>
          </p:nvPr>
        </p:nvSpPr>
        <p:spPr>
          <a:xfrm>
            <a:off x="5629275" y="1"/>
            <a:ext cx="4308475" cy="339804"/>
          </a:xfrm>
          <a:prstGeom prst="rect">
            <a:avLst/>
          </a:prstGeom>
        </p:spPr>
        <p:txBody>
          <a:bodyPr vert="horz" lIns="92473" tIns="46236" rIns="92473" bIns="46236" rtlCol="0"/>
          <a:lstStyle>
            <a:lvl1pPr algn="r" eaLnBrk="1" fontAlgn="auto" hangingPunct="1">
              <a:spcBef>
                <a:spcPts val="0"/>
              </a:spcBef>
              <a:spcAft>
                <a:spcPts val="0"/>
              </a:spcAft>
              <a:defRPr sz="1300" smtClean="0">
                <a:latin typeface="+mn-lt"/>
              </a:defRPr>
            </a:lvl1pPr>
          </a:lstStyle>
          <a:p>
            <a:pPr>
              <a:defRPr/>
            </a:pPr>
            <a:fld id="{259AB0E6-8109-4A17-8E21-F0EE63E8A016}" type="datetimeFigureOut">
              <a:rPr lang="en-AU"/>
              <a:pPr>
                <a:defRPr/>
              </a:pPr>
              <a:t>16/08/2023</a:t>
            </a:fld>
            <a:endParaRPr lang="en-AU"/>
          </a:p>
        </p:txBody>
      </p:sp>
      <p:sp>
        <p:nvSpPr>
          <p:cNvPr id="4" name="Slide Image Placeholder 3">
            <a:extLst>
              <a:ext uri="{FF2B5EF4-FFF2-40B4-BE49-F238E27FC236}">
                <a16:creationId xmlns:a16="http://schemas.microsoft.com/office/drawing/2014/main" id="{B1A5609E-21B5-44DA-AA24-8EED92E96CB6}"/>
              </a:ext>
            </a:extLst>
          </p:cNvPr>
          <p:cNvSpPr>
            <a:spLocks noGrp="1" noRot="1" noChangeAspect="1"/>
          </p:cNvSpPr>
          <p:nvPr>
            <p:ph type="sldImg" idx="2"/>
          </p:nvPr>
        </p:nvSpPr>
        <p:spPr>
          <a:xfrm>
            <a:off x="3267075" y="511175"/>
            <a:ext cx="3405188" cy="2552700"/>
          </a:xfrm>
          <a:prstGeom prst="rect">
            <a:avLst/>
          </a:prstGeom>
          <a:noFill/>
          <a:ln w="12700">
            <a:solidFill>
              <a:prstClr val="black"/>
            </a:solidFill>
          </a:ln>
        </p:spPr>
        <p:txBody>
          <a:bodyPr vert="horz" lIns="92473" tIns="46236" rIns="92473" bIns="46236" rtlCol="0" anchor="ctr"/>
          <a:lstStyle/>
          <a:p>
            <a:pPr lvl="0"/>
            <a:endParaRPr lang="en-AU" noProof="0"/>
          </a:p>
        </p:txBody>
      </p:sp>
      <p:sp>
        <p:nvSpPr>
          <p:cNvPr id="5" name="Notes Placeholder 4">
            <a:extLst>
              <a:ext uri="{FF2B5EF4-FFF2-40B4-BE49-F238E27FC236}">
                <a16:creationId xmlns:a16="http://schemas.microsoft.com/office/drawing/2014/main" id="{D43B4445-3235-4790-B1F3-26BDB9D898DA}"/>
              </a:ext>
            </a:extLst>
          </p:cNvPr>
          <p:cNvSpPr>
            <a:spLocks noGrp="1"/>
          </p:cNvSpPr>
          <p:nvPr>
            <p:ph type="body" sz="quarter" idx="3"/>
          </p:nvPr>
        </p:nvSpPr>
        <p:spPr>
          <a:xfrm>
            <a:off x="993775" y="3232904"/>
            <a:ext cx="7951788" cy="3063002"/>
          </a:xfrm>
          <a:prstGeom prst="rect">
            <a:avLst/>
          </a:prstGeom>
        </p:spPr>
        <p:txBody>
          <a:bodyPr vert="horz" lIns="92473" tIns="46236" rIns="92473" bIns="46236"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6" name="Footer Placeholder 5">
            <a:extLst>
              <a:ext uri="{FF2B5EF4-FFF2-40B4-BE49-F238E27FC236}">
                <a16:creationId xmlns:a16="http://schemas.microsoft.com/office/drawing/2014/main" id="{C4D074E8-FF00-483C-9471-0C469CBC82C8}"/>
              </a:ext>
            </a:extLst>
          </p:cNvPr>
          <p:cNvSpPr>
            <a:spLocks noGrp="1"/>
          </p:cNvSpPr>
          <p:nvPr>
            <p:ph type="ftr" sz="quarter" idx="4"/>
          </p:nvPr>
        </p:nvSpPr>
        <p:spPr>
          <a:xfrm>
            <a:off x="0" y="6465808"/>
            <a:ext cx="4306888" cy="339804"/>
          </a:xfrm>
          <a:prstGeom prst="rect">
            <a:avLst/>
          </a:prstGeom>
        </p:spPr>
        <p:txBody>
          <a:bodyPr vert="horz" lIns="92473" tIns="46236" rIns="92473" bIns="46236" rtlCol="0" anchor="b"/>
          <a:lstStyle>
            <a:lvl1pPr algn="l" eaLnBrk="1" fontAlgn="auto" hangingPunct="1">
              <a:spcBef>
                <a:spcPts val="0"/>
              </a:spcBef>
              <a:spcAft>
                <a:spcPts val="0"/>
              </a:spcAft>
              <a:defRPr sz="1300">
                <a:latin typeface="+mn-lt"/>
              </a:defRPr>
            </a:lvl1pPr>
          </a:lstStyle>
          <a:p>
            <a:pPr>
              <a:defRPr/>
            </a:pPr>
            <a:endParaRPr lang="en-AU"/>
          </a:p>
        </p:txBody>
      </p:sp>
      <p:sp>
        <p:nvSpPr>
          <p:cNvPr id="7" name="Slide Number Placeholder 6">
            <a:extLst>
              <a:ext uri="{FF2B5EF4-FFF2-40B4-BE49-F238E27FC236}">
                <a16:creationId xmlns:a16="http://schemas.microsoft.com/office/drawing/2014/main" id="{18AE6C91-81B2-4606-8620-1E260E54DC00}"/>
              </a:ext>
            </a:extLst>
          </p:cNvPr>
          <p:cNvSpPr>
            <a:spLocks noGrp="1"/>
          </p:cNvSpPr>
          <p:nvPr>
            <p:ph type="sldNum" sz="quarter" idx="5"/>
          </p:nvPr>
        </p:nvSpPr>
        <p:spPr>
          <a:xfrm>
            <a:off x="5629275" y="6465808"/>
            <a:ext cx="4308475" cy="339804"/>
          </a:xfrm>
          <a:prstGeom prst="rect">
            <a:avLst/>
          </a:prstGeom>
        </p:spPr>
        <p:txBody>
          <a:bodyPr vert="horz" lIns="92473" tIns="46236" rIns="92473" bIns="46236" rtlCol="0" anchor="b"/>
          <a:lstStyle>
            <a:lvl1pPr algn="r" eaLnBrk="1" fontAlgn="auto" hangingPunct="1">
              <a:spcBef>
                <a:spcPts val="0"/>
              </a:spcBef>
              <a:spcAft>
                <a:spcPts val="0"/>
              </a:spcAft>
              <a:defRPr sz="1300" smtClean="0">
                <a:latin typeface="+mn-lt"/>
              </a:defRPr>
            </a:lvl1pPr>
          </a:lstStyle>
          <a:p>
            <a:pPr>
              <a:defRPr/>
            </a:pPr>
            <a:fld id="{74286D8B-C54C-4D44-8CE4-8D9163E2004A}" type="slidenum">
              <a:rPr lang="en-AU"/>
              <a:pPr>
                <a:defRPr/>
              </a:pPr>
              <a:t>‹#›</a:t>
            </a:fld>
            <a:endParaRPr lang="en-AU"/>
          </a:p>
        </p:txBody>
      </p:sp>
    </p:spTree>
    <p:extLst>
      <p:ext uri="{BB962C8B-B14F-4D97-AF65-F5344CB8AC3E}">
        <p14:creationId xmlns:p14="http://schemas.microsoft.com/office/powerpoint/2010/main" val="4121306575"/>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sciencedirect.com/science/article/abs/pii/S0008884604000894"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www.nps.gov/whsa/learn/nature/upload/Little_Known_Facts_about_Gypsum_-660KB_PDF.pdf"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2044D06B-42BC-440C-8303-6991E8D52368}" type="slidenum">
              <a:rPr lang="en-AU" smtClean="0"/>
              <a:t>2</a:t>
            </a:fld>
            <a:endParaRPr lang="en-AU"/>
          </a:p>
        </p:txBody>
      </p:sp>
    </p:spTree>
    <p:extLst>
      <p:ext uri="{BB962C8B-B14F-4D97-AF65-F5344CB8AC3E}">
        <p14:creationId xmlns:p14="http://schemas.microsoft.com/office/powerpoint/2010/main" val="3392363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2044D06B-42BC-440C-8303-6991E8D52368}" type="slidenum">
              <a:rPr lang="en-AU" smtClean="0"/>
              <a:t>3</a:t>
            </a:fld>
            <a:endParaRPr lang="en-AU"/>
          </a:p>
        </p:txBody>
      </p:sp>
    </p:spTree>
    <p:extLst>
      <p:ext uri="{BB962C8B-B14F-4D97-AF65-F5344CB8AC3E}">
        <p14:creationId xmlns:p14="http://schemas.microsoft.com/office/powerpoint/2010/main" val="547781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fld id="{36D06500-57F3-405F-92A5-6DE512B4D68C}" type="slidenum">
              <a:rPr lang="de-DE" smtClean="0"/>
              <a:t>5</a:t>
            </a:fld>
            <a:endParaRPr lang="de-DE"/>
          </a:p>
        </p:txBody>
      </p:sp>
    </p:spTree>
    <p:extLst>
      <p:ext uri="{BB962C8B-B14F-4D97-AF65-F5344CB8AC3E}">
        <p14:creationId xmlns:p14="http://schemas.microsoft.com/office/powerpoint/2010/main" val="288401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fld id="{36D06500-57F3-405F-92A5-6DE512B4D68C}" type="slidenum">
              <a:rPr lang="de-DE" smtClean="0"/>
              <a:t>6</a:t>
            </a:fld>
            <a:endParaRPr lang="de-DE"/>
          </a:p>
        </p:txBody>
      </p:sp>
    </p:spTree>
    <p:extLst>
      <p:ext uri="{BB962C8B-B14F-4D97-AF65-F5344CB8AC3E}">
        <p14:creationId xmlns:p14="http://schemas.microsoft.com/office/powerpoint/2010/main" val="18157305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fld id="{36D06500-57F3-405F-92A5-6DE512B4D68C}" type="slidenum">
              <a:rPr lang="de-DE" smtClean="0"/>
              <a:t>7</a:t>
            </a:fld>
            <a:endParaRPr lang="de-DE"/>
          </a:p>
        </p:txBody>
      </p:sp>
    </p:spTree>
    <p:extLst>
      <p:ext uri="{BB962C8B-B14F-4D97-AF65-F5344CB8AC3E}">
        <p14:creationId xmlns:p14="http://schemas.microsoft.com/office/powerpoint/2010/main" val="41894757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fld id="{36D06500-57F3-405F-92A5-6DE512B4D68C}" type="slidenum">
              <a:rPr lang="de-DE" smtClean="0"/>
              <a:t>8</a:t>
            </a:fld>
            <a:endParaRPr lang="de-DE"/>
          </a:p>
        </p:txBody>
      </p:sp>
    </p:spTree>
    <p:extLst>
      <p:ext uri="{BB962C8B-B14F-4D97-AF65-F5344CB8AC3E}">
        <p14:creationId xmlns:p14="http://schemas.microsoft.com/office/powerpoint/2010/main" val="6569785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fld id="{36D06500-57F3-405F-92A5-6DE512B4D68C}" type="slidenum">
              <a:rPr lang="de-DE" smtClean="0"/>
              <a:t>9</a:t>
            </a:fld>
            <a:endParaRPr lang="de-DE"/>
          </a:p>
        </p:txBody>
      </p:sp>
    </p:spTree>
    <p:extLst>
      <p:ext uri="{BB962C8B-B14F-4D97-AF65-F5344CB8AC3E}">
        <p14:creationId xmlns:p14="http://schemas.microsoft.com/office/powerpoint/2010/main" val="29854582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Slide Number Placeholder 3"/>
          <p:cNvSpPr>
            <a:spLocks noGrp="1"/>
          </p:cNvSpPr>
          <p:nvPr>
            <p:ph type="sldNum" sz="quarter" idx="10"/>
          </p:nvPr>
        </p:nvSpPr>
        <p:spPr/>
        <p:txBody>
          <a:bodyPr/>
          <a:lstStyle/>
          <a:p>
            <a:fld id="{36D06500-57F3-405F-92A5-6DE512B4D68C}" type="slidenum">
              <a:rPr lang="de-DE" smtClean="0"/>
              <a:t>10</a:t>
            </a:fld>
            <a:endParaRPr lang="de-DE"/>
          </a:p>
        </p:txBody>
      </p:sp>
    </p:spTree>
    <p:extLst>
      <p:ext uri="{BB962C8B-B14F-4D97-AF65-F5344CB8AC3E}">
        <p14:creationId xmlns:p14="http://schemas.microsoft.com/office/powerpoint/2010/main" val="31182463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effectLst/>
                <a:latin typeface="HelveticaNeue"/>
              </a:rPr>
              <a:t>This isn’t the hydration used in your body, but it’s similar. Hydration is a type of chemical weathering where water reacts chemically with the rock, modifying its chemical structure.</a:t>
            </a:r>
          </a:p>
          <a:p>
            <a:pPr algn="l"/>
            <a:r>
              <a:rPr lang="en-GB" b="0" i="0" dirty="0">
                <a:effectLst/>
                <a:latin typeface="HelveticaNeue"/>
              </a:rPr>
              <a:t>One example of mineral hydration is when H</a:t>
            </a:r>
            <a:r>
              <a:rPr lang="en-GB" b="0" i="0" baseline="-25000" dirty="0">
                <a:effectLst/>
                <a:latin typeface="HelveticaNeue"/>
              </a:rPr>
              <a:t>2</a:t>
            </a:r>
            <a:r>
              <a:rPr lang="en-GB" b="0" i="0" dirty="0">
                <a:effectLst/>
                <a:latin typeface="HelveticaNeue"/>
              </a:rPr>
              <a:t>O (water) is added to CaSO</a:t>
            </a:r>
            <a:r>
              <a:rPr lang="en-GB" b="0" i="0" baseline="-25000" dirty="0">
                <a:effectLst/>
                <a:latin typeface="HelveticaNeue"/>
              </a:rPr>
              <a:t>4</a:t>
            </a:r>
            <a:r>
              <a:rPr lang="en-GB" b="0" i="0" dirty="0">
                <a:effectLst/>
                <a:latin typeface="HelveticaNeue"/>
              </a:rPr>
              <a:t> (calcium </a:t>
            </a:r>
            <a:r>
              <a:rPr lang="en-GB" b="0" i="0" dirty="0" err="1">
                <a:effectLst/>
                <a:latin typeface="HelveticaNeue"/>
              </a:rPr>
              <a:t>sulfate</a:t>
            </a:r>
            <a:r>
              <a:rPr lang="en-GB" b="0" i="0" dirty="0">
                <a:effectLst/>
                <a:latin typeface="HelveticaNeue"/>
              </a:rPr>
              <a:t>) to create CaSO</a:t>
            </a:r>
            <a:r>
              <a:rPr lang="en-GB" b="0" i="0" baseline="-25000" dirty="0">
                <a:effectLst/>
                <a:latin typeface="HelveticaNeue"/>
              </a:rPr>
              <a:t>4</a:t>
            </a:r>
            <a:r>
              <a:rPr lang="en-GB" b="0" i="0" dirty="0">
                <a:effectLst/>
                <a:latin typeface="HelveticaNeue"/>
              </a:rPr>
              <a:t>+</a:t>
            </a:r>
            <a:r>
              <a:rPr lang="en-GB" b="0" i="0" baseline="-25000" dirty="0">
                <a:effectLst/>
                <a:latin typeface="HelveticaNeue"/>
              </a:rPr>
              <a:t>2</a:t>
            </a:r>
            <a:r>
              <a:rPr lang="en-GB" b="0" i="0" dirty="0">
                <a:effectLst/>
                <a:latin typeface="HelveticaNeue"/>
              </a:rPr>
              <a:t>H</a:t>
            </a:r>
            <a:r>
              <a:rPr lang="en-GB" b="0" i="0" baseline="-25000" dirty="0">
                <a:effectLst/>
                <a:latin typeface="HelveticaNeue"/>
              </a:rPr>
              <a:t>2</a:t>
            </a:r>
            <a:r>
              <a:rPr lang="en-GB" b="0" i="0" dirty="0">
                <a:effectLst/>
                <a:latin typeface="HelveticaNeue"/>
              </a:rPr>
              <a:t>O (calcium </a:t>
            </a:r>
            <a:r>
              <a:rPr lang="en-GB" b="0" i="0" dirty="0" err="1">
                <a:effectLst/>
                <a:latin typeface="HelveticaNeue"/>
              </a:rPr>
              <a:t>sulfate</a:t>
            </a:r>
            <a:r>
              <a:rPr lang="en-GB" b="0" i="0" dirty="0">
                <a:effectLst/>
                <a:latin typeface="HelveticaNeue"/>
              </a:rPr>
              <a:t> dihydrate). It changes from </a:t>
            </a:r>
            <a:r>
              <a:rPr lang="en-GB" b="0" i="0" u="sng" dirty="0">
                <a:effectLst/>
                <a:latin typeface="HelveticaNeue"/>
                <a:hlinkClick r:id="rId3"/>
              </a:rPr>
              <a:t>anhydrite to gypsum</a:t>
            </a:r>
            <a:r>
              <a:rPr lang="en-GB" b="0" i="0" dirty="0">
                <a:effectLst/>
                <a:latin typeface="HelveticaNeue"/>
              </a:rPr>
              <a:t>.</a:t>
            </a:r>
          </a:p>
          <a:p>
            <a:pPr algn="l"/>
            <a:r>
              <a:rPr lang="en-GB" b="0" i="0" dirty="0">
                <a:effectLst/>
                <a:latin typeface="HelveticaNeue"/>
              </a:rPr>
              <a:t>The addition of the water to the anhydrite chemically reacts to create a totally new compound in gypsum. Hydration has led, in part, to the gypsum sand dunes at </a:t>
            </a:r>
            <a:r>
              <a:rPr lang="en-GB" b="0" i="0" u="sng" dirty="0">
                <a:effectLst/>
                <a:latin typeface="HelveticaNeue"/>
                <a:hlinkClick r:id="rId4"/>
              </a:rPr>
              <a:t>White Sands National Monument</a:t>
            </a:r>
            <a:r>
              <a:rPr lang="en-GB" b="0" i="0" dirty="0">
                <a:effectLst/>
                <a:latin typeface="HelveticaNeue"/>
              </a:rPr>
              <a:t>.</a:t>
            </a:r>
          </a:p>
          <a:p>
            <a:endParaRPr lang="en-GB" dirty="0"/>
          </a:p>
        </p:txBody>
      </p:sp>
    </p:spTree>
    <p:extLst>
      <p:ext uri="{BB962C8B-B14F-4D97-AF65-F5344CB8AC3E}">
        <p14:creationId xmlns:p14="http://schemas.microsoft.com/office/powerpoint/2010/main" val="487608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31F4B699-6239-4BCA-8F81-766DA97A6426}"/>
              </a:ext>
            </a:extLst>
          </p:cNvPr>
          <p:cNvSpPr>
            <a:spLocks noGrp="1"/>
          </p:cNvSpPr>
          <p:nvPr>
            <p:ph type="dt" sz="half" idx="10"/>
          </p:nvPr>
        </p:nvSpPr>
        <p:spPr/>
        <p:txBody>
          <a:bodyPr/>
          <a:lstStyle>
            <a:lvl1pPr>
              <a:defRPr/>
            </a:lvl1pPr>
          </a:lstStyle>
          <a:p>
            <a:pPr>
              <a:defRPr/>
            </a:pPr>
            <a:fld id="{1911D544-4FB9-417B-8AA8-A3CBA5252786}" type="datetimeFigureOut">
              <a:rPr lang="en-AU"/>
              <a:pPr>
                <a:defRPr/>
              </a:pPr>
              <a:t>16/08/2023</a:t>
            </a:fld>
            <a:endParaRPr lang="en-AU"/>
          </a:p>
        </p:txBody>
      </p:sp>
      <p:sp>
        <p:nvSpPr>
          <p:cNvPr id="5" name="Footer Placeholder 4">
            <a:extLst>
              <a:ext uri="{FF2B5EF4-FFF2-40B4-BE49-F238E27FC236}">
                <a16:creationId xmlns:a16="http://schemas.microsoft.com/office/drawing/2014/main" id="{FA9AB1CB-F932-476D-A43F-805C31274B58}"/>
              </a:ext>
            </a:extLst>
          </p:cNvPr>
          <p:cNvSpPr>
            <a:spLocks noGrp="1"/>
          </p:cNvSpPr>
          <p:nvPr>
            <p:ph type="ftr" sz="quarter" idx="11"/>
          </p:nvPr>
        </p:nvSpPr>
        <p:spPr/>
        <p:txBody>
          <a:bodyPr/>
          <a:lstStyle>
            <a:lvl1pPr>
              <a:defRPr/>
            </a:lvl1pPr>
          </a:lstStyle>
          <a:p>
            <a:pPr>
              <a:defRPr/>
            </a:pPr>
            <a:endParaRPr lang="en-AU"/>
          </a:p>
        </p:txBody>
      </p:sp>
      <p:sp>
        <p:nvSpPr>
          <p:cNvPr id="6" name="Slide Number Placeholder 5">
            <a:extLst>
              <a:ext uri="{FF2B5EF4-FFF2-40B4-BE49-F238E27FC236}">
                <a16:creationId xmlns:a16="http://schemas.microsoft.com/office/drawing/2014/main" id="{5B57C185-6B14-419C-8EA9-AA35E302DFEC}"/>
              </a:ext>
            </a:extLst>
          </p:cNvPr>
          <p:cNvSpPr>
            <a:spLocks noGrp="1"/>
          </p:cNvSpPr>
          <p:nvPr>
            <p:ph type="sldNum" sz="quarter" idx="12"/>
          </p:nvPr>
        </p:nvSpPr>
        <p:spPr/>
        <p:txBody>
          <a:bodyPr/>
          <a:lstStyle>
            <a:lvl1pPr>
              <a:defRPr/>
            </a:lvl1pPr>
          </a:lstStyle>
          <a:p>
            <a:pPr>
              <a:defRPr/>
            </a:pPr>
            <a:fld id="{8F3612FF-E023-4219-ABEC-517CC1E2DC58}" type="slidenum">
              <a:rPr lang="en-AU"/>
              <a:pPr>
                <a:defRPr/>
              </a:pPr>
              <a:t>‹#›</a:t>
            </a:fld>
            <a:endParaRPr lang="en-AU"/>
          </a:p>
        </p:txBody>
      </p:sp>
    </p:spTree>
    <p:extLst>
      <p:ext uri="{BB962C8B-B14F-4D97-AF65-F5344CB8AC3E}">
        <p14:creationId xmlns:p14="http://schemas.microsoft.com/office/powerpoint/2010/main" val="483933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E30C3050-216F-4B2B-B35A-7FFD6EF396A7}"/>
              </a:ext>
            </a:extLst>
          </p:cNvPr>
          <p:cNvSpPr>
            <a:spLocks noGrp="1"/>
          </p:cNvSpPr>
          <p:nvPr>
            <p:ph type="dt" sz="half" idx="10"/>
          </p:nvPr>
        </p:nvSpPr>
        <p:spPr/>
        <p:txBody>
          <a:bodyPr/>
          <a:lstStyle>
            <a:lvl1pPr>
              <a:defRPr/>
            </a:lvl1pPr>
          </a:lstStyle>
          <a:p>
            <a:pPr>
              <a:defRPr/>
            </a:pPr>
            <a:fld id="{112E8D23-A875-4759-AB27-AC81F9F507BC}" type="datetimeFigureOut">
              <a:rPr lang="en-AU"/>
              <a:pPr>
                <a:defRPr/>
              </a:pPr>
              <a:t>16/08/2023</a:t>
            </a:fld>
            <a:endParaRPr lang="en-AU"/>
          </a:p>
        </p:txBody>
      </p:sp>
      <p:sp>
        <p:nvSpPr>
          <p:cNvPr id="5" name="Footer Placeholder 4">
            <a:extLst>
              <a:ext uri="{FF2B5EF4-FFF2-40B4-BE49-F238E27FC236}">
                <a16:creationId xmlns:a16="http://schemas.microsoft.com/office/drawing/2014/main" id="{2B129014-D5E8-4DC0-958E-62CB15AE6F46}"/>
              </a:ext>
            </a:extLst>
          </p:cNvPr>
          <p:cNvSpPr>
            <a:spLocks noGrp="1"/>
          </p:cNvSpPr>
          <p:nvPr>
            <p:ph type="ftr" sz="quarter" idx="11"/>
          </p:nvPr>
        </p:nvSpPr>
        <p:spPr/>
        <p:txBody>
          <a:bodyPr/>
          <a:lstStyle>
            <a:lvl1pPr>
              <a:defRPr/>
            </a:lvl1pPr>
          </a:lstStyle>
          <a:p>
            <a:pPr>
              <a:defRPr/>
            </a:pPr>
            <a:endParaRPr lang="en-AU"/>
          </a:p>
        </p:txBody>
      </p:sp>
      <p:sp>
        <p:nvSpPr>
          <p:cNvPr id="6" name="Slide Number Placeholder 5">
            <a:extLst>
              <a:ext uri="{FF2B5EF4-FFF2-40B4-BE49-F238E27FC236}">
                <a16:creationId xmlns:a16="http://schemas.microsoft.com/office/drawing/2014/main" id="{1BB8AB55-A093-4703-BEB7-B402E2EA0393}"/>
              </a:ext>
            </a:extLst>
          </p:cNvPr>
          <p:cNvSpPr>
            <a:spLocks noGrp="1"/>
          </p:cNvSpPr>
          <p:nvPr>
            <p:ph type="sldNum" sz="quarter" idx="12"/>
          </p:nvPr>
        </p:nvSpPr>
        <p:spPr/>
        <p:txBody>
          <a:bodyPr/>
          <a:lstStyle>
            <a:lvl1pPr>
              <a:defRPr/>
            </a:lvl1pPr>
          </a:lstStyle>
          <a:p>
            <a:pPr>
              <a:defRPr/>
            </a:pPr>
            <a:fld id="{3B123AD3-0B0E-434F-8259-C98291766AD7}" type="slidenum">
              <a:rPr lang="en-AU"/>
              <a:pPr>
                <a:defRPr/>
              </a:pPr>
              <a:t>‹#›</a:t>
            </a:fld>
            <a:endParaRPr lang="en-AU"/>
          </a:p>
        </p:txBody>
      </p:sp>
    </p:spTree>
    <p:extLst>
      <p:ext uri="{BB962C8B-B14F-4D97-AF65-F5344CB8AC3E}">
        <p14:creationId xmlns:p14="http://schemas.microsoft.com/office/powerpoint/2010/main" val="437135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a:t>Click to edit Master title style</a:t>
            </a:r>
            <a:endParaRPr lang="en-AU"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8797887A-6371-4246-9677-A57DF5763FFF}"/>
              </a:ext>
            </a:extLst>
          </p:cNvPr>
          <p:cNvSpPr>
            <a:spLocks noGrp="1"/>
          </p:cNvSpPr>
          <p:nvPr>
            <p:ph type="dt" sz="half" idx="10"/>
          </p:nvPr>
        </p:nvSpPr>
        <p:spPr/>
        <p:txBody>
          <a:bodyPr/>
          <a:lstStyle>
            <a:lvl1pPr>
              <a:defRPr/>
            </a:lvl1pPr>
          </a:lstStyle>
          <a:p>
            <a:pPr>
              <a:defRPr/>
            </a:pPr>
            <a:fld id="{0500EA33-936A-4136-8290-B5CB19F0F2F0}" type="datetimeFigureOut">
              <a:rPr lang="en-AU"/>
              <a:pPr>
                <a:defRPr/>
              </a:pPr>
              <a:t>16/08/2023</a:t>
            </a:fld>
            <a:endParaRPr lang="en-AU"/>
          </a:p>
        </p:txBody>
      </p:sp>
      <p:sp>
        <p:nvSpPr>
          <p:cNvPr id="5" name="Footer Placeholder 4">
            <a:extLst>
              <a:ext uri="{FF2B5EF4-FFF2-40B4-BE49-F238E27FC236}">
                <a16:creationId xmlns:a16="http://schemas.microsoft.com/office/drawing/2014/main" id="{995A1C89-B157-4871-B99A-F5544632D484}"/>
              </a:ext>
            </a:extLst>
          </p:cNvPr>
          <p:cNvSpPr>
            <a:spLocks noGrp="1"/>
          </p:cNvSpPr>
          <p:nvPr>
            <p:ph type="ftr" sz="quarter" idx="11"/>
          </p:nvPr>
        </p:nvSpPr>
        <p:spPr/>
        <p:txBody>
          <a:bodyPr/>
          <a:lstStyle>
            <a:lvl1pPr>
              <a:defRPr/>
            </a:lvl1pPr>
          </a:lstStyle>
          <a:p>
            <a:pPr>
              <a:defRPr/>
            </a:pPr>
            <a:endParaRPr lang="en-AU"/>
          </a:p>
        </p:txBody>
      </p:sp>
      <p:sp>
        <p:nvSpPr>
          <p:cNvPr id="6" name="Slide Number Placeholder 5">
            <a:extLst>
              <a:ext uri="{FF2B5EF4-FFF2-40B4-BE49-F238E27FC236}">
                <a16:creationId xmlns:a16="http://schemas.microsoft.com/office/drawing/2014/main" id="{20FE63E9-EB52-463B-A3F7-B7EB2E002DA6}"/>
              </a:ext>
            </a:extLst>
          </p:cNvPr>
          <p:cNvSpPr>
            <a:spLocks noGrp="1"/>
          </p:cNvSpPr>
          <p:nvPr>
            <p:ph type="sldNum" sz="quarter" idx="12"/>
          </p:nvPr>
        </p:nvSpPr>
        <p:spPr/>
        <p:txBody>
          <a:bodyPr/>
          <a:lstStyle>
            <a:lvl1pPr>
              <a:defRPr/>
            </a:lvl1pPr>
          </a:lstStyle>
          <a:p>
            <a:pPr>
              <a:defRPr/>
            </a:pPr>
            <a:fld id="{934FCE0B-A053-464F-9F23-622E3CF935ED}" type="slidenum">
              <a:rPr lang="en-AU"/>
              <a:pPr>
                <a:defRPr/>
              </a:pPr>
              <a:t>‹#›</a:t>
            </a:fld>
            <a:endParaRPr lang="en-AU"/>
          </a:p>
        </p:txBody>
      </p:sp>
    </p:spTree>
    <p:extLst>
      <p:ext uri="{BB962C8B-B14F-4D97-AF65-F5344CB8AC3E}">
        <p14:creationId xmlns:p14="http://schemas.microsoft.com/office/powerpoint/2010/main" val="713900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3">
            <a:extLst>
              <a:ext uri="{FF2B5EF4-FFF2-40B4-BE49-F238E27FC236}">
                <a16:creationId xmlns:a16="http://schemas.microsoft.com/office/drawing/2014/main" id="{59E21D3D-D676-4FDF-B64B-20CFCEE2EC41}"/>
              </a:ext>
            </a:extLst>
          </p:cNvPr>
          <p:cNvSpPr>
            <a:spLocks noGrp="1"/>
          </p:cNvSpPr>
          <p:nvPr>
            <p:ph type="dt" sz="half" idx="10"/>
          </p:nvPr>
        </p:nvSpPr>
        <p:spPr/>
        <p:txBody>
          <a:bodyPr/>
          <a:lstStyle>
            <a:lvl1pPr>
              <a:defRPr/>
            </a:lvl1pPr>
          </a:lstStyle>
          <a:p>
            <a:pPr>
              <a:defRPr/>
            </a:pPr>
            <a:fld id="{0676C9E4-333F-497B-BA98-46BCC3E35400}" type="datetimeFigureOut">
              <a:rPr lang="en-AU"/>
              <a:pPr>
                <a:defRPr/>
              </a:pPr>
              <a:t>16/08/2023</a:t>
            </a:fld>
            <a:endParaRPr lang="en-AU"/>
          </a:p>
        </p:txBody>
      </p:sp>
      <p:sp>
        <p:nvSpPr>
          <p:cNvPr id="6" name="Footer Placeholder 4">
            <a:extLst>
              <a:ext uri="{FF2B5EF4-FFF2-40B4-BE49-F238E27FC236}">
                <a16:creationId xmlns:a16="http://schemas.microsoft.com/office/drawing/2014/main" id="{6F010FFB-498C-4385-891A-C8A647AA8C67}"/>
              </a:ext>
            </a:extLst>
          </p:cNvPr>
          <p:cNvSpPr>
            <a:spLocks noGrp="1"/>
          </p:cNvSpPr>
          <p:nvPr>
            <p:ph type="ftr" sz="quarter" idx="11"/>
          </p:nvPr>
        </p:nvSpPr>
        <p:spPr/>
        <p:txBody>
          <a:bodyPr/>
          <a:lstStyle>
            <a:lvl1pPr>
              <a:defRPr/>
            </a:lvl1pPr>
          </a:lstStyle>
          <a:p>
            <a:pPr>
              <a:defRPr/>
            </a:pPr>
            <a:endParaRPr lang="en-AU"/>
          </a:p>
        </p:txBody>
      </p:sp>
      <p:sp>
        <p:nvSpPr>
          <p:cNvPr id="7" name="Slide Number Placeholder 5">
            <a:extLst>
              <a:ext uri="{FF2B5EF4-FFF2-40B4-BE49-F238E27FC236}">
                <a16:creationId xmlns:a16="http://schemas.microsoft.com/office/drawing/2014/main" id="{9564E9DF-181C-44B1-BED9-3B5BBB7B57A6}"/>
              </a:ext>
            </a:extLst>
          </p:cNvPr>
          <p:cNvSpPr>
            <a:spLocks noGrp="1"/>
          </p:cNvSpPr>
          <p:nvPr>
            <p:ph type="sldNum" sz="quarter" idx="12"/>
          </p:nvPr>
        </p:nvSpPr>
        <p:spPr/>
        <p:txBody>
          <a:bodyPr/>
          <a:lstStyle>
            <a:lvl1pPr>
              <a:defRPr/>
            </a:lvl1pPr>
          </a:lstStyle>
          <a:p>
            <a:pPr>
              <a:defRPr/>
            </a:pPr>
            <a:fld id="{73A4F1B8-8688-499D-8AE9-C1EE70965461}" type="slidenum">
              <a:rPr lang="en-AU"/>
              <a:pPr>
                <a:defRPr/>
              </a:pPr>
              <a:t>‹#›</a:t>
            </a:fld>
            <a:endParaRPr lang="en-AU"/>
          </a:p>
        </p:txBody>
      </p:sp>
    </p:spTree>
    <p:extLst>
      <p:ext uri="{BB962C8B-B14F-4D97-AF65-F5344CB8AC3E}">
        <p14:creationId xmlns:p14="http://schemas.microsoft.com/office/powerpoint/2010/main" val="2241005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3">
            <a:extLst>
              <a:ext uri="{FF2B5EF4-FFF2-40B4-BE49-F238E27FC236}">
                <a16:creationId xmlns:a16="http://schemas.microsoft.com/office/drawing/2014/main" id="{19BAEA76-545C-44AE-B856-DEEFCC8A49C0}"/>
              </a:ext>
            </a:extLst>
          </p:cNvPr>
          <p:cNvSpPr>
            <a:spLocks noGrp="1"/>
          </p:cNvSpPr>
          <p:nvPr>
            <p:ph type="dt" sz="half" idx="10"/>
          </p:nvPr>
        </p:nvSpPr>
        <p:spPr/>
        <p:txBody>
          <a:bodyPr/>
          <a:lstStyle>
            <a:lvl1pPr>
              <a:defRPr/>
            </a:lvl1pPr>
          </a:lstStyle>
          <a:p>
            <a:pPr>
              <a:defRPr/>
            </a:pPr>
            <a:fld id="{D1BA4C09-313B-440A-BEEC-C445F3166875}" type="datetimeFigureOut">
              <a:rPr lang="en-AU"/>
              <a:pPr>
                <a:defRPr/>
              </a:pPr>
              <a:t>16/08/2023</a:t>
            </a:fld>
            <a:endParaRPr lang="en-AU"/>
          </a:p>
        </p:txBody>
      </p:sp>
      <p:sp>
        <p:nvSpPr>
          <p:cNvPr id="8" name="Footer Placeholder 4">
            <a:extLst>
              <a:ext uri="{FF2B5EF4-FFF2-40B4-BE49-F238E27FC236}">
                <a16:creationId xmlns:a16="http://schemas.microsoft.com/office/drawing/2014/main" id="{A38FD085-F46E-443B-8DA9-4C9575692267}"/>
              </a:ext>
            </a:extLst>
          </p:cNvPr>
          <p:cNvSpPr>
            <a:spLocks noGrp="1"/>
          </p:cNvSpPr>
          <p:nvPr>
            <p:ph type="ftr" sz="quarter" idx="11"/>
          </p:nvPr>
        </p:nvSpPr>
        <p:spPr/>
        <p:txBody>
          <a:bodyPr/>
          <a:lstStyle>
            <a:lvl1pPr>
              <a:defRPr/>
            </a:lvl1pPr>
          </a:lstStyle>
          <a:p>
            <a:pPr>
              <a:defRPr/>
            </a:pPr>
            <a:endParaRPr lang="en-AU"/>
          </a:p>
        </p:txBody>
      </p:sp>
      <p:sp>
        <p:nvSpPr>
          <p:cNvPr id="9" name="Slide Number Placeholder 5">
            <a:extLst>
              <a:ext uri="{FF2B5EF4-FFF2-40B4-BE49-F238E27FC236}">
                <a16:creationId xmlns:a16="http://schemas.microsoft.com/office/drawing/2014/main" id="{3B4D6B20-19BB-4CF4-98F3-118EE7182775}"/>
              </a:ext>
            </a:extLst>
          </p:cNvPr>
          <p:cNvSpPr>
            <a:spLocks noGrp="1"/>
          </p:cNvSpPr>
          <p:nvPr>
            <p:ph type="sldNum" sz="quarter" idx="12"/>
          </p:nvPr>
        </p:nvSpPr>
        <p:spPr/>
        <p:txBody>
          <a:bodyPr/>
          <a:lstStyle>
            <a:lvl1pPr>
              <a:defRPr/>
            </a:lvl1pPr>
          </a:lstStyle>
          <a:p>
            <a:pPr>
              <a:defRPr/>
            </a:pPr>
            <a:fld id="{E41EAA0D-96E4-44EF-B29D-D2C31096D459}" type="slidenum">
              <a:rPr lang="en-AU"/>
              <a:pPr>
                <a:defRPr/>
              </a:pPr>
              <a:t>‹#›</a:t>
            </a:fld>
            <a:endParaRPr lang="en-AU"/>
          </a:p>
        </p:txBody>
      </p:sp>
    </p:spTree>
    <p:extLst>
      <p:ext uri="{BB962C8B-B14F-4D97-AF65-F5344CB8AC3E}">
        <p14:creationId xmlns:p14="http://schemas.microsoft.com/office/powerpoint/2010/main" val="2661034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3">
            <a:extLst>
              <a:ext uri="{FF2B5EF4-FFF2-40B4-BE49-F238E27FC236}">
                <a16:creationId xmlns:a16="http://schemas.microsoft.com/office/drawing/2014/main" id="{29E353BB-178B-4A25-85DE-9A582F501F30}"/>
              </a:ext>
            </a:extLst>
          </p:cNvPr>
          <p:cNvSpPr>
            <a:spLocks noGrp="1"/>
          </p:cNvSpPr>
          <p:nvPr>
            <p:ph type="dt" sz="half" idx="10"/>
          </p:nvPr>
        </p:nvSpPr>
        <p:spPr/>
        <p:txBody>
          <a:bodyPr/>
          <a:lstStyle>
            <a:lvl1pPr>
              <a:defRPr/>
            </a:lvl1pPr>
          </a:lstStyle>
          <a:p>
            <a:pPr>
              <a:defRPr/>
            </a:pPr>
            <a:fld id="{93659505-8192-432B-A522-4F6CA2D2B49C}" type="datetimeFigureOut">
              <a:rPr lang="en-AU"/>
              <a:pPr>
                <a:defRPr/>
              </a:pPr>
              <a:t>16/08/2023</a:t>
            </a:fld>
            <a:endParaRPr lang="en-AU"/>
          </a:p>
        </p:txBody>
      </p:sp>
      <p:sp>
        <p:nvSpPr>
          <p:cNvPr id="4" name="Footer Placeholder 4">
            <a:extLst>
              <a:ext uri="{FF2B5EF4-FFF2-40B4-BE49-F238E27FC236}">
                <a16:creationId xmlns:a16="http://schemas.microsoft.com/office/drawing/2014/main" id="{26269AFE-61BB-49DA-967C-FF5844E0631E}"/>
              </a:ext>
            </a:extLst>
          </p:cNvPr>
          <p:cNvSpPr>
            <a:spLocks noGrp="1"/>
          </p:cNvSpPr>
          <p:nvPr>
            <p:ph type="ftr" sz="quarter" idx="11"/>
          </p:nvPr>
        </p:nvSpPr>
        <p:spPr/>
        <p:txBody>
          <a:bodyPr/>
          <a:lstStyle>
            <a:lvl1pPr>
              <a:defRPr/>
            </a:lvl1pPr>
          </a:lstStyle>
          <a:p>
            <a:pPr>
              <a:defRPr/>
            </a:pPr>
            <a:endParaRPr lang="en-AU"/>
          </a:p>
        </p:txBody>
      </p:sp>
      <p:sp>
        <p:nvSpPr>
          <p:cNvPr id="5" name="Slide Number Placeholder 5">
            <a:extLst>
              <a:ext uri="{FF2B5EF4-FFF2-40B4-BE49-F238E27FC236}">
                <a16:creationId xmlns:a16="http://schemas.microsoft.com/office/drawing/2014/main" id="{0787146A-E3B8-40D4-8BE7-EA088E8B58F9}"/>
              </a:ext>
            </a:extLst>
          </p:cNvPr>
          <p:cNvSpPr>
            <a:spLocks noGrp="1"/>
          </p:cNvSpPr>
          <p:nvPr>
            <p:ph type="sldNum" sz="quarter" idx="12"/>
          </p:nvPr>
        </p:nvSpPr>
        <p:spPr/>
        <p:txBody>
          <a:bodyPr/>
          <a:lstStyle>
            <a:lvl1pPr>
              <a:defRPr/>
            </a:lvl1pPr>
          </a:lstStyle>
          <a:p>
            <a:pPr>
              <a:defRPr/>
            </a:pPr>
            <a:fld id="{1E49F2CE-47F9-4E17-9031-4CF84ECA5DE0}" type="slidenum">
              <a:rPr lang="en-AU"/>
              <a:pPr>
                <a:defRPr/>
              </a:pPr>
              <a:t>‹#›</a:t>
            </a:fld>
            <a:endParaRPr lang="en-AU"/>
          </a:p>
        </p:txBody>
      </p:sp>
    </p:spTree>
    <p:extLst>
      <p:ext uri="{BB962C8B-B14F-4D97-AF65-F5344CB8AC3E}">
        <p14:creationId xmlns:p14="http://schemas.microsoft.com/office/powerpoint/2010/main" val="30784454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7B28A9C-DE3E-4E4F-997E-53DC50A7BA7C}"/>
              </a:ext>
            </a:extLst>
          </p:cNvPr>
          <p:cNvSpPr>
            <a:spLocks noGrp="1"/>
          </p:cNvSpPr>
          <p:nvPr>
            <p:ph type="dt" sz="half" idx="10"/>
          </p:nvPr>
        </p:nvSpPr>
        <p:spPr/>
        <p:txBody>
          <a:bodyPr/>
          <a:lstStyle>
            <a:lvl1pPr>
              <a:defRPr/>
            </a:lvl1pPr>
          </a:lstStyle>
          <a:p>
            <a:pPr>
              <a:defRPr/>
            </a:pPr>
            <a:fld id="{761E561A-4C00-49D4-85AD-C01E9A50717A}" type="datetimeFigureOut">
              <a:rPr lang="en-AU"/>
              <a:pPr>
                <a:defRPr/>
              </a:pPr>
              <a:t>16/08/2023</a:t>
            </a:fld>
            <a:endParaRPr lang="en-AU"/>
          </a:p>
        </p:txBody>
      </p:sp>
      <p:sp>
        <p:nvSpPr>
          <p:cNvPr id="3" name="Footer Placeholder 4">
            <a:extLst>
              <a:ext uri="{FF2B5EF4-FFF2-40B4-BE49-F238E27FC236}">
                <a16:creationId xmlns:a16="http://schemas.microsoft.com/office/drawing/2014/main" id="{3AF3FC26-F306-4745-A76F-B4BF1CA239C5}"/>
              </a:ext>
            </a:extLst>
          </p:cNvPr>
          <p:cNvSpPr>
            <a:spLocks noGrp="1"/>
          </p:cNvSpPr>
          <p:nvPr>
            <p:ph type="ftr" sz="quarter" idx="11"/>
          </p:nvPr>
        </p:nvSpPr>
        <p:spPr/>
        <p:txBody>
          <a:bodyPr/>
          <a:lstStyle>
            <a:lvl1pPr>
              <a:defRPr/>
            </a:lvl1pPr>
          </a:lstStyle>
          <a:p>
            <a:pPr>
              <a:defRPr/>
            </a:pPr>
            <a:endParaRPr lang="en-AU"/>
          </a:p>
        </p:txBody>
      </p:sp>
      <p:sp>
        <p:nvSpPr>
          <p:cNvPr id="4" name="Slide Number Placeholder 5">
            <a:extLst>
              <a:ext uri="{FF2B5EF4-FFF2-40B4-BE49-F238E27FC236}">
                <a16:creationId xmlns:a16="http://schemas.microsoft.com/office/drawing/2014/main" id="{AF6A3AEE-1B5F-4FD3-972A-592E197B5F26}"/>
              </a:ext>
            </a:extLst>
          </p:cNvPr>
          <p:cNvSpPr>
            <a:spLocks noGrp="1"/>
          </p:cNvSpPr>
          <p:nvPr>
            <p:ph type="sldNum" sz="quarter" idx="12"/>
          </p:nvPr>
        </p:nvSpPr>
        <p:spPr/>
        <p:txBody>
          <a:bodyPr/>
          <a:lstStyle>
            <a:lvl1pPr>
              <a:defRPr/>
            </a:lvl1pPr>
          </a:lstStyle>
          <a:p>
            <a:pPr>
              <a:defRPr/>
            </a:pPr>
            <a:fld id="{E1DC7278-CB03-4E35-BAD9-135C7A17E4AF}" type="slidenum">
              <a:rPr lang="en-AU"/>
              <a:pPr>
                <a:defRPr/>
              </a:pPr>
              <a:t>‹#›</a:t>
            </a:fld>
            <a:endParaRPr lang="en-AU"/>
          </a:p>
        </p:txBody>
      </p:sp>
    </p:spTree>
    <p:extLst>
      <p:ext uri="{BB962C8B-B14F-4D97-AF65-F5344CB8AC3E}">
        <p14:creationId xmlns:p14="http://schemas.microsoft.com/office/powerpoint/2010/main" val="256596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CD80F12-3EAD-4CCC-8671-816D4D9B6010}"/>
              </a:ext>
            </a:extLst>
          </p:cNvPr>
          <p:cNvSpPr>
            <a:spLocks noGrp="1"/>
          </p:cNvSpPr>
          <p:nvPr>
            <p:ph type="dt" sz="half" idx="10"/>
          </p:nvPr>
        </p:nvSpPr>
        <p:spPr/>
        <p:txBody>
          <a:bodyPr/>
          <a:lstStyle>
            <a:lvl1pPr>
              <a:defRPr/>
            </a:lvl1pPr>
          </a:lstStyle>
          <a:p>
            <a:pPr>
              <a:defRPr/>
            </a:pPr>
            <a:fld id="{7066DE13-726C-4BA5-9695-C76BDABC998D}" type="datetimeFigureOut">
              <a:rPr lang="en-AU"/>
              <a:pPr>
                <a:defRPr/>
              </a:pPr>
              <a:t>16/08/2023</a:t>
            </a:fld>
            <a:endParaRPr lang="en-AU"/>
          </a:p>
        </p:txBody>
      </p:sp>
      <p:sp>
        <p:nvSpPr>
          <p:cNvPr id="6" name="Footer Placeholder 4">
            <a:extLst>
              <a:ext uri="{FF2B5EF4-FFF2-40B4-BE49-F238E27FC236}">
                <a16:creationId xmlns:a16="http://schemas.microsoft.com/office/drawing/2014/main" id="{A636A616-E7B7-473B-8D7B-9C125E6A5A53}"/>
              </a:ext>
            </a:extLst>
          </p:cNvPr>
          <p:cNvSpPr>
            <a:spLocks noGrp="1"/>
          </p:cNvSpPr>
          <p:nvPr>
            <p:ph type="ftr" sz="quarter" idx="11"/>
          </p:nvPr>
        </p:nvSpPr>
        <p:spPr/>
        <p:txBody>
          <a:bodyPr/>
          <a:lstStyle>
            <a:lvl1pPr>
              <a:defRPr/>
            </a:lvl1pPr>
          </a:lstStyle>
          <a:p>
            <a:pPr>
              <a:defRPr/>
            </a:pPr>
            <a:endParaRPr lang="en-AU"/>
          </a:p>
        </p:txBody>
      </p:sp>
      <p:sp>
        <p:nvSpPr>
          <p:cNvPr id="7" name="Slide Number Placeholder 5">
            <a:extLst>
              <a:ext uri="{FF2B5EF4-FFF2-40B4-BE49-F238E27FC236}">
                <a16:creationId xmlns:a16="http://schemas.microsoft.com/office/drawing/2014/main" id="{557EA25A-7A50-40D0-AD8C-CF5C054C0F57}"/>
              </a:ext>
            </a:extLst>
          </p:cNvPr>
          <p:cNvSpPr>
            <a:spLocks noGrp="1"/>
          </p:cNvSpPr>
          <p:nvPr>
            <p:ph type="sldNum" sz="quarter" idx="12"/>
          </p:nvPr>
        </p:nvSpPr>
        <p:spPr/>
        <p:txBody>
          <a:bodyPr/>
          <a:lstStyle>
            <a:lvl1pPr>
              <a:defRPr/>
            </a:lvl1pPr>
          </a:lstStyle>
          <a:p>
            <a:pPr>
              <a:defRPr/>
            </a:pPr>
            <a:fld id="{8D0CE1D1-009F-41BB-8CE7-28526BD3CBA0}" type="slidenum">
              <a:rPr lang="en-AU"/>
              <a:pPr>
                <a:defRPr/>
              </a:pPr>
              <a:t>‹#›</a:t>
            </a:fld>
            <a:endParaRPr lang="en-AU"/>
          </a:p>
        </p:txBody>
      </p:sp>
    </p:spTree>
    <p:extLst>
      <p:ext uri="{BB962C8B-B14F-4D97-AF65-F5344CB8AC3E}">
        <p14:creationId xmlns:p14="http://schemas.microsoft.com/office/powerpoint/2010/main" val="851710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55FFC36-D233-4AFA-BF2A-1E6D2096928A}"/>
              </a:ext>
            </a:extLst>
          </p:cNvPr>
          <p:cNvSpPr>
            <a:spLocks noGrp="1"/>
          </p:cNvSpPr>
          <p:nvPr>
            <p:ph type="dt" sz="half" idx="10"/>
          </p:nvPr>
        </p:nvSpPr>
        <p:spPr/>
        <p:txBody>
          <a:bodyPr/>
          <a:lstStyle>
            <a:lvl1pPr>
              <a:defRPr/>
            </a:lvl1pPr>
          </a:lstStyle>
          <a:p>
            <a:pPr>
              <a:defRPr/>
            </a:pPr>
            <a:fld id="{9E24C3EC-C018-45CB-9126-0B95FE966733}" type="datetimeFigureOut">
              <a:rPr lang="en-AU"/>
              <a:pPr>
                <a:defRPr/>
              </a:pPr>
              <a:t>16/08/2023</a:t>
            </a:fld>
            <a:endParaRPr lang="en-AU"/>
          </a:p>
        </p:txBody>
      </p:sp>
      <p:sp>
        <p:nvSpPr>
          <p:cNvPr id="6" name="Footer Placeholder 4">
            <a:extLst>
              <a:ext uri="{FF2B5EF4-FFF2-40B4-BE49-F238E27FC236}">
                <a16:creationId xmlns:a16="http://schemas.microsoft.com/office/drawing/2014/main" id="{68E7832A-F992-444B-886B-4ED7F0985295}"/>
              </a:ext>
            </a:extLst>
          </p:cNvPr>
          <p:cNvSpPr>
            <a:spLocks noGrp="1"/>
          </p:cNvSpPr>
          <p:nvPr>
            <p:ph type="ftr" sz="quarter" idx="11"/>
          </p:nvPr>
        </p:nvSpPr>
        <p:spPr/>
        <p:txBody>
          <a:bodyPr/>
          <a:lstStyle>
            <a:lvl1pPr>
              <a:defRPr/>
            </a:lvl1pPr>
          </a:lstStyle>
          <a:p>
            <a:pPr>
              <a:defRPr/>
            </a:pPr>
            <a:endParaRPr lang="en-AU"/>
          </a:p>
        </p:txBody>
      </p:sp>
      <p:sp>
        <p:nvSpPr>
          <p:cNvPr id="7" name="Slide Number Placeholder 5">
            <a:extLst>
              <a:ext uri="{FF2B5EF4-FFF2-40B4-BE49-F238E27FC236}">
                <a16:creationId xmlns:a16="http://schemas.microsoft.com/office/drawing/2014/main" id="{2C040C3E-CCB2-4ABA-92E1-E7CBA48A49D8}"/>
              </a:ext>
            </a:extLst>
          </p:cNvPr>
          <p:cNvSpPr>
            <a:spLocks noGrp="1"/>
          </p:cNvSpPr>
          <p:nvPr>
            <p:ph type="sldNum" sz="quarter" idx="12"/>
          </p:nvPr>
        </p:nvSpPr>
        <p:spPr/>
        <p:txBody>
          <a:bodyPr/>
          <a:lstStyle>
            <a:lvl1pPr>
              <a:defRPr/>
            </a:lvl1pPr>
          </a:lstStyle>
          <a:p>
            <a:pPr>
              <a:defRPr/>
            </a:pPr>
            <a:fld id="{41B53C38-D080-401C-B6F4-84C1658B1B0E}" type="slidenum">
              <a:rPr lang="en-AU"/>
              <a:pPr>
                <a:defRPr/>
              </a:pPr>
              <a:t>‹#›</a:t>
            </a:fld>
            <a:endParaRPr lang="en-AU"/>
          </a:p>
        </p:txBody>
      </p:sp>
    </p:spTree>
    <p:extLst>
      <p:ext uri="{BB962C8B-B14F-4D97-AF65-F5344CB8AC3E}">
        <p14:creationId xmlns:p14="http://schemas.microsoft.com/office/powerpoint/2010/main" val="3003131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96C6685-B942-4B41-B077-E6AEA397200B}"/>
              </a:ext>
            </a:extLst>
          </p:cNvPr>
          <p:cNvSpPr>
            <a:spLocks noGrp="1"/>
          </p:cNvSpPr>
          <p:nvPr>
            <p:ph type="dt" sz="half" idx="10"/>
          </p:nvPr>
        </p:nvSpPr>
        <p:spPr/>
        <p:txBody>
          <a:bodyPr/>
          <a:lstStyle>
            <a:lvl1pPr>
              <a:defRPr/>
            </a:lvl1pPr>
          </a:lstStyle>
          <a:p>
            <a:pPr>
              <a:defRPr/>
            </a:pPr>
            <a:fld id="{EC81AD62-509B-4FE4-96C7-929EFC2F5CAA}" type="datetimeFigureOut">
              <a:rPr lang="en-AU"/>
              <a:pPr>
                <a:defRPr/>
              </a:pPr>
              <a:t>16/08/2023</a:t>
            </a:fld>
            <a:endParaRPr lang="en-AU"/>
          </a:p>
        </p:txBody>
      </p:sp>
      <p:sp>
        <p:nvSpPr>
          <p:cNvPr id="5" name="Footer Placeholder 4">
            <a:extLst>
              <a:ext uri="{FF2B5EF4-FFF2-40B4-BE49-F238E27FC236}">
                <a16:creationId xmlns:a16="http://schemas.microsoft.com/office/drawing/2014/main" id="{6F415CBB-90D1-41CE-9D9E-8A3ABDC3545E}"/>
              </a:ext>
            </a:extLst>
          </p:cNvPr>
          <p:cNvSpPr>
            <a:spLocks noGrp="1"/>
          </p:cNvSpPr>
          <p:nvPr>
            <p:ph type="ftr" sz="quarter" idx="11"/>
          </p:nvPr>
        </p:nvSpPr>
        <p:spPr/>
        <p:txBody>
          <a:bodyPr/>
          <a:lstStyle>
            <a:lvl1pPr>
              <a:defRPr/>
            </a:lvl1pPr>
          </a:lstStyle>
          <a:p>
            <a:pPr>
              <a:defRPr/>
            </a:pPr>
            <a:endParaRPr lang="en-AU"/>
          </a:p>
        </p:txBody>
      </p:sp>
      <p:sp>
        <p:nvSpPr>
          <p:cNvPr id="6" name="Slide Number Placeholder 5">
            <a:extLst>
              <a:ext uri="{FF2B5EF4-FFF2-40B4-BE49-F238E27FC236}">
                <a16:creationId xmlns:a16="http://schemas.microsoft.com/office/drawing/2014/main" id="{1134957A-6D64-4EE6-AF4D-AE9DC55D7A85}"/>
              </a:ext>
            </a:extLst>
          </p:cNvPr>
          <p:cNvSpPr>
            <a:spLocks noGrp="1"/>
          </p:cNvSpPr>
          <p:nvPr>
            <p:ph type="sldNum" sz="quarter" idx="12"/>
          </p:nvPr>
        </p:nvSpPr>
        <p:spPr/>
        <p:txBody>
          <a:bodyPr/>
          <a:lstStyle>
            <a:lvl1pPr>
              <a:defRPr/>
            </a:lvl1pPr>
          </a:lstStyle>
          <a:p>
            <a:pPr>
              <a:defRPr/>
            </a:pPr>
            <a:fld id="{51C49F11-A4CE-4FBE-B8C0-1F4E024E82B5}" type="slidenum">
              <a:rPr lang="en-AU"/>
              <a:pPr>
                <a:defRPr/>
              </a:pPr>
              <a:t>‹#›</a:t>
            </a:fld>
            <a:endParaRPr lang="en-AU"/>
          </a:p>
        </p:txBody>
      </p:sp>
    </p:spTree>
    <p:extLst>
      <p:ext uri="{BB962C8B-B14F-4D97-AF65-F5344CB8AC3E}">
        <p14:creationId xmlns:p14="http://schemas.microsoft.com/office/powerpoint/2010/main" val="42920161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E206FBC2-E61C-4CA3-82EC-A71E795427F0}"/>
              </a:ext>
            </a:extLst>
          </p:cNvPr>
          <p:cNvSpPr>
            <a:spLocks noGrp="1"/>
          </p:cNvSpPr>
          <p:nvPr>
            <p:ph type="dt" sz="half" idx="10"/>
          </p:nvPr>
        </p:nvSpPr>
        <p:spPr/>
        <p:txBody>
          <a:bodyPr/>
          <a:lstStyle>
            <a:lvl1pPr>
              <a:defRPr/>
            </a:lvl1pPr>
          </a:lstStyle>
          <a:p>
            <a:pPr>
              <a:defRPr/>
            </a:pPr>
            <a:fld id="{099FEEE7-158F-4A21-A235-C92962191582}" type="datetimeFigureOut">
              <a:rPr lang="en-AU"/>
              <a:pPr>
                <a:defRPr/>
              </a:pPr>
              <a:t>16/08/2023</a:t>
            </a:fld>
            <a:endParaRPr lang="en-AU"/>
          </a:p>
        </p:txBody>
      </p:sp>
      <p:sp>
        <p:nvSpPr>
          <p:cNvPr id="5" name="Footer Placeholder 4">
            <a:extLst>
              <a:ext uri="{FF2B5EF4-FFF2-40B4-BE49-F238E27FC236}">
                <a16:creationId xmlns:a16="http://schemas.microsoft.com/office/drawing/2014/main" id="{DF9567A1-7DBB-400D-9114-A7F99E409CC2}"/>
              </a:ext>
            </a:extLst>
          </p:cNvPr>
          <p:cNvSpPr>
            <a:spLocks noGrp="1"/>
          </p:cNvSpPr>
          <p:nvPr>
            <p:ph type="ftr" sz="quarter" idx="11"/>
          </p:nvPr>
        </p:nvSpPr>
        <p:spPr/>
        <p:txBody>
          <a:bodyPr/>
          <a:lstStyle>
            <a:lvl1pPr>
              <a:defRPr/>
            </a:lvl1pPr>
          </a:lstStyle>
          <a:p>
            <a:pPr>
              <a:defRPr/>
            </a:pPr>
            <a:endParaRPr lang="en-AU"/>
          </a:p>
        </p:txBody>
      </p:sp>
      <p:sp>
        <p:nvSpPr>
          <p:cNvPr id="6" name="Slide Number Placeholder 5">
            <a:extLst>
              <a:ext uri="{FF2B5EF4-FFF2-40B4-BE49-F238E27FC236}">
                <a16:creationId xmlns:a16="http://schemas.microsoft.com/office/drawing/2014/main" id="{7915F256-C0E6-4538-80E3-1DB834FF1B01}"/>
              </a:ext>
            </a:extLst>
          </p:cNvPr>
          <p:cNvSpPr>
            <a:spLocks noGrp="1"/>
          </p:cNvSpPr>
          <p:nvPr>
            <p:ph type="sldNum" sz="quarter" idx="12"/>
          </p:nvPr>
        </p:nvSpPr>
        <p:spPr/>
        <p:txBody>
          <a:bodyPr/>
          <a:lstStyle>
            <a:lvl1pPr>
              <a:defRPr/>
            </a:lvl1pPr>
          </a:lstStyle>
          <a:p>
            <a:pPr>
              <a:defRPr/>
            </a:pPr>
            <a:fld id="{045446D5-FC7A-4AC8-8CE6-89133B08A11B}" type="slidenum">
              <a:rPr lang="en-AU"/>
              <a:pPr>
                <a:defRPr/>
              </a:pPr>
              <a:t>‹#›</a:t>
            </a:fld>
            <a:endParaRPr lang="en-AU"/>
          </a:p>
        </p:txBody>
      </p:sp>
    </p:spTree>
    <p:extLst>
      <p:ext uri="{BB962C8B-B14F-4D97-AF65-F5344CB8AC3E}">
        <p14:creationId xmlns:p14="http://schemas.microsoft.com/office/powerpoint/2010/main" val="3446365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5496" y="6458545"/>
            <a:ext cx="683096" cy="365125"/>
          </a:xfrm>
        </p:spPr>
        <p:txBody>
          <a:bodyPr/>
          <a:lstStyle>
            <a:lvl1pPr algn="l">
              <a:defRPr/>
            </a:lvl1pPr>
          </a:lstStyle>
          <a:p>
            <a:fld id="{B3DD4D5E-1AAD-46F9-A822-8C981A40F6B9}" type="slidenum">
              <a:rPr lang="en-AU" smtClean="0"/>
              <a:pPr/>
              <a:t>‹#›</a:t>
            </a:fld>
            <a:endParaRPr lang="en-AU"/>
          </a:p>
        </p:txBody>
      </p:sp>
      <p:sp>
        <p:nvSpPr>
          <p:cNvPr id="3" name="TextBox 2"/>
          <p:cNvSpPr txBox="1"/>
          <p:nvPr userDrawn="1"/>
        </p:nvSpPr>
        <p:spPr>
          <a:xfrm>
            <a:off x="0" y="0"/>
            <a:ext cx="9144000" cy="369332"/>
          </a:xfrm>
          <a:prstGeom prst="rect">
            <a:avLst/>
          </a:prstGeom>
          <a:gradFill flip="none" rotWithShape="1">
            <a:gsLst>
              <a:gs pos="0">
                <a:schemeClr val="accent1">
                  <a:lumMod val="5000"/>
                  <a:lumOff val="95000"/>
                </a:schemeClr>
              </a:gs>
              <a:gs pos="100000">
                <a:schemeClr val="tx2"/>
              </a:gs>
            </a:gsLst>
            <a:lin ang="0" scaled="1"/>
            <a:tileRect/>
          </a:gradFill>
        </p:spPr>
        <p:txBody>
          <a:bodyPr wrap="square" rtlCol="0">
            <a:spAutoFit/>
          </a:bodyPr>
          <a:lstStyle/>
          <a:p>
            <a:pPr algn="r"/>
            <a:endParaRPr lang="en-GB"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560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FFFF"/>
            </a:gs>
            <a:gs pos="52000">
              <a:srgbClr val="FFFFFF"/>
            </a:gs>
            <a:gs pos="100000">
              <a:srgbClr val="17375E"/>
            </a:gs>
          </a:gsLst>
          <a:lin ang="2700000" scaled="1"/>
        </a:gra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F560603-0D47-4BFF-BCA3-C3581516FC65}"/>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AU" altLang="en-US"/>
          </a:p>
        </p:txBody>
      </p:sp>
      <p:sp>
        <p:nvSpPr>
          <p:cNvPr id="1027" name="Text Placeholder 2">
            <a:extLst>
              <a:ext uri="{FF2B5EF4-FFF2-40B4-BE49-F238E27FC236}">
                <a16:creationId xmlns:a16="http://schemas.microsoft.com/office/drawing/2014/main" id="{3ED96AC9-2A83-4734-A671-0A9E5B4F47FE}"/>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AU" altLang="en-US"/>
          </a:p>
        </p:txBody>
      </p:sp>
      <p:sp>
        <p:nvSpPr>
          <p:cNvPr id="4" name="Date Placeholder 3">
            <a:extLst>
              <a:ext uri="{FF2B5EF4-FFF2-40B4-BE49-F238E27FC236}">
                <a16:creationId xmlns:a16="http://schemas.microsoft.com/office/drawing/2014/main" id="{0EC26985-BADE-4BCB-BE62-9170660892F2}"/>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5D0E47FE-2EEC-47A2-9F88-BA5752A970E1}" type="datetimeFigureOut">
              <a:rPr lang="en-AU"/>
              <a:pPr>
                <a:defRPr/>
              </a:pPr>
              <a:t>16/08/2023</a:t>
            </a:fld>
            <a:endParaRPr lang="en-AU"/>
          </a:p>
        </p:txBody>
      </p:sp>
      <p:sp>
        <p:nvSpPr>
          <p:cNvPr id="5" name="Footer Placeholder 4">
            <a:extLst>
              <a:ext uri="{FF2B5EF4-FFF2-40B4-BE49-F238E27FC236}">
                <a16:creationId xmlns:a16="http://schemas.microsoft.com/office/drawing/2014/main" id="{413E5C1E-DC94-4C92-A0EB-5FB27345660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AU"/>
          </a:p>
        </p:txBody>
      </p:sp>
      <p:sp>
        <p:nvSpPr>
          <p:cNvPr id="6" name="Slide Number Placeholder 5">
            <a:extLst>
              <a:ext uri="{FF2B5EF4-FFF2-40B4-BE49-F238E27FC236}">
                <a16:creationId xmlns:a16="http://schemas.microsoft.com/office/drawing/2014/main" id="{EEFAC4D2-77DF-4EA8-8D19-C204D17B1E7A}"/>
              </a:ext>
            </a:extLst>
          </p:cNvPr>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A3376036-EFE4-4DAE-97C0-E4E464859053}" type="slidenum">
              <a:rPr lang="en-AU"/>
              <a:pPr>
                <a:defRPr/>
              </a:pPr>
              <a:t>‹#›</a:t>
            </a:fld>
            <a:endParaRPr lang="en-A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rtl="0" fontAlgn="base">
        <a:spcBef>
          <a:spcPct val="0"/>
        </a:spcBef>
        <a:spcAft>
          <a:spcPct val="0"/>
        </a:spcAft>
        <a:defRPr sz="4400" kern="1200">
          <a:solidFill>
            <a:schemeClr val="tx1"/>
          </a:solidFill>
          <a:latin typeface="Arial" panose="020B0604020202020204" pitchFamily="34" charset="0"/>
          <a:ea typeface="+mj-ea"/>
          <a:cs typeface="Arial" panose="020B0604020202020204" pitchFamily="34" charset="0"/>
        </a:defRPr>
      </a:lvl1pPr>
      <a:lvl2pPr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1"/>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7.jpeg"/><Relationship Id="rId13" Type="http://schemas.openxmlformats.org/officeDocument/2006/relationships/image" Target="../media/image17.jpeg"/><Relationship Id="rId3" Type="http://schemas.openxmlformats.org/officeDocument/2006/relationships/image" Target="../media/image22.emf"/><Relationship Id="rId7" Type="http://schemas.openxmlformats.org/officeDocument/2006/relationships/image" Target="../media/image26.jpeg"/><Relationship Id="rId12" Type="http://schemas.openxmlformats.org/officeDocument/2006/relationships/image" Target="../media/image30.jpe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jpeg"/><Relationship Id="rId11" Type="http://schemas.microsoft.com/office/2007/relationships/hdphoto" Target="../media/hdphoto1.wdp"/><Relationship Id="rId5" Type="http://schemas.openxmlformats.org/officeDocument/2006/relationships/image" Target="../media/image24.jpeg"/><Relationship Id="rId10" Type="http://schemas.openxmlformats.org/officeDocument/2006/relationships/image" Target="../media/image29.png"/><Relationship Id="rId4" Type="http://schemas.openxmlformats.org/officeDocument/2006/relationships/image" Target="../media/image23.emf"/><Relationship Id="rId9" Type="http://schemas.openxmlformats.org/officeDocument/2006/relationships/image" Target="../media/image28.jpeg"/></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hyperlink" Target="https://www.soils.org/files/s4t/soil-taxonomy-web-poster.pdf"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4.jpeg"/><Relationship Id="rId2" Type="http://schemas.openxmlformats.org/officeDocument/2006/relationships/image" Target="../media/image49.emf"/><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52.emf"/><Relationship Id="rId4" Type="http://schemas.openxmlformats.org/officeDocument/2006/relationships/image" Target="../media/image51.png"/></Relationships>
</file>

<file path=ppt/slides/_rels/slide2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png"/><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2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image" Target="../media/image62.png"/><Relationship Id="rId1" Type="http://schemas.openxmlformats.org/officeDocument/2006/relationships/slideLayout" Target="../slideLayouts/slideLayout7.xml"/><Relationship Id="rId5" Type="http://schemas.openxmlformats.org/officeDocument/2006/relationships/image" Target="../media/image65.png"/><Relationship Id="rId4" Type="http://schemas.openxmlformats.org/officeDocument/2006/relationships/image" Target="../media/image64.jpg"/></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 Id="rId5" Type="http://schemas.openxmlformats.org/officeDocument/2006/relationships/image" Target="../media/image69.emf"/><Relationship Id="rId4" Type="http://schemas.openxmlformats.org/officeDocument/2006/relationships/image" Target="../media/image68.png"/></Relationships>
</file>

<file path=ppt/slides/_rels/slide3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 Id="rId4" Type="http://schemas.openxmlformats.org/officeDocument/2006/relationships/image" Target="../media/image74.gif"/></Relationships>
</file>

<file path=ppt/slides/_rels/slide3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8.emf"/><Relationship Id="rId2" Type="http://schemas.openxmlformats.org/officeDocument/2006/relationships/image" Target="../media/image77.png"/><Relationship Id="rId1" Type="http://schemas.openxmlformats.org/officeDocument/2006/relationships/slideLayout" Target="../slideLayouts/slideLayout7.xml"/><Relationship Id="rId5" Type="http://schemas.openxmlformats.org/officeDocument/2006/relationships/image" Target="../media/image80.png"/><Relationship Id="rId4" Type="http://schemas.openxmlformats.org/officeDocument/2006/relationships/image" Target="../media/image79.png"/></Relationships>
</file>

<file path=ppt/slides/_rels/slide3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jpe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83.png"/><Relationship Id="rId4" Type="http://schemas.microsoft.com/office/2007/relationships/hdphoto" Target="../media/hdphoto3.wdp"/></Relationships>
</file>

<file path=ppt/slides/_rels/slide3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slideLayout" Target="../slideLayouts/slideLayout7.xml"/><Relationship Id="rId5" Type="http://schemas.openxmlformats.org/officeDocument/2006/relationships/image" Target="../media/image96.jpeg"/><Relationship Id="rId4" Type="http://schemas.openxmlformats.org/officeDocument/2006/relationships/image" Target="../media/image95.jpeg"/></Relationships>
</file>

<file path=ppt/slides/_rels/slide4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jpeg"/><Relationship Id="rId1" Type="http://schemas.openxmlformats.org/officeDocument/2006/relationships/slideLayout" Target="../slideLayouts/slideLayout7.xml"/><Relationship Id="rId5" Type="http://schemas.openxmlformats.org/officeDocument/2006/relationships/image" Target="../media/image99.png"/><Relationship Id="rId4" Type="http://schemas.microsoft.com/office/2007/relationships/hdphoto" Target="../media/hdphoto5.wdp"/></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0.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8" Type="http://schemas.openxmlformats.org/officeDocument/2006/relationships/image" Target="../media/image102.jpeg"/><Relationship Id="rId3" Type="http://schemas.openxmlformats.org/officeDocument/2006/relationships/hyperlink" Target="https://www.britannica.com/science/soil" TargetMode="External"/><Relationship Id="rId7" Type="http://schemas.openxmlformats.org/officeDocument/2006/relationships/image" Target="../media/image101.jpg"/><Relationship Id="rId2" Type="http://schemas.openxmlformats.org/officeDocument/2006/relationships/hyperlink" Target="https://www.britannica.com/place/Earth" TargetMode="External"/><Relationship Id="rId1" Type="http://schemas.openxmlformats.org/officeDocument/2006/relationships/slideLayout" Target="../slideLayouts/slideLayout7.xml"/><Relationship Id="rId6" Type="http://schemas.openxmlformats.org/officeDocument/2006/relationships/hyperlink" Target="https://www.britannica.com/science/wind" TargetMode="External"/><Relationship Id="rId5" Type="http://schemas.openxmlformats.org/officeDocument/2006/relationships/hyperlink" Target="https://www.britannica.com/science/water" TargetMode="External"/><Relationship Id="rId4" Type="http://schemas.openxmlformats.org/officeDocument/2006/relationships/hyperlink" Target="https://www.britannica.com/science/rock-geology" TargetMode="External"/></Relationships>
</file>

<file path=ppt/slides/_rels/slide49.xml.rels><?xml version="1.0" encoding="UTF-8" standalone="yes"?>
<Relationships xmlns="http://schemas.openxmlformats.org/package/2006/relationships"><Relationship Id="rId8" Type="http://schemas.openxmlformats.org/officeDocument/2006/relationships/image" Target="../media/image109.png"/><Relationship Id="rId3" Type="http://schemas.openxmlformats.org/officeDocument/2006/relationships/image" Target="../media/image104.jpeg"/><Relationship Id="rId7" Type="http://schemas.openxmlformats.org/officeDocument/2006/relationships/image" Target="../media/image108.svg"/><Relationship Id="rId2" Type="http://schemas.openxmlformats.org/officeDocument/2006/relationships/image" Target="../media/image103.jpeg"/><Relationship Id="rId1" Type="http://schemas.openxmlformats.org/officeDocument/2006/relationships/slideLayout" Target="../slideLayouts/slideLayout7.xml"/><Relationship Id="rId6" Type="http://schemas.openxmlformats.org/officeDocument/2006/relationships/image" Target="../media/image107.png"/><Relationship Id="rId5" Type="http://schemas.openxmlformats.org/officeDocument/2006/relationships/image" Target="../media/image106.svg"/><Relationship Id="rId4" Type="http://schemas.openxmlformats.org/officeDocument/2006/relationships/image" Target="../media/image105.png"/><Relationship Id="rId9" Type="http://schemas.openxmlformats.org/officeDocument/2006/relationships/image" Target="../media/image110.svg"/></Relationships>
</file>

<file path=ppt/slides/_rels/slide50.xml.rels><?xml version="1.0" encoding="UTF-8" standalone="yes"?>
<Relationships xmlns="http://schemas.openxmlformats.org/package/2006/relationships"><Relationship Id="rId3" Type="http://schemas.openxmlformats.org/officeDocument/2006/relationships/hyperlink" Target="https://www.geographynotes.com/erosions/davisian-model-of-geographical-cycle-of-erosion-geography/2354" TargetMode="External"/><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00.jpeg"/><Relationship Id="rId1" Type="http://schemas.openxmlformats.org/officeDocument/2006/relationships/slideLayout" Target="../slideLayouts/slideLayout7.xml"/><Relationship Id="rId4" Type="http://schemas.openxmlformats.org/officeDocument/2006/relationships/hyperlink" Target="https://www.nature.com/articles/s41598-017-04282-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80384C6-7D46-425E-93B5-F640A561995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0"/>
            <a:ext cx="9144000" cy="6858001"/>
          </a:xfrm>
          <a:prstGeom prst="rect">
            <a:avLst/>
          </a:prstGeom>
        </p:spPr>
      </p:pic>
      <p:sp>
        <p:nvSpPr>
          <p:cNvPr id="6" name="TextBox 5"/>
          <p:cNvSpPr txBox="1"/>
          <p:nvPr/>
        </p:nvSpPr>
        <p:spPr>
          <a:xfrm>
            <a:off x="6948264" y="6074846"/>
            <a:ext cx="2081532" cy="400110"/>
          </a:xfrm>
          <a:prstGeom prst="rect">
            <a:avLst/>
          </a:prstGeom>
          <a:noFill/>
        </p:spPr>
        <p:txBody>
          <a:bodyPr wrap="none" rtlCol="0">
            <a:spAutoFit/>
          </a:bodyPr>
          <a:lstStyle/>
          <a:p>
            <a:pPr algn="r"/>
            <a:r>
              <a:rPr lang="en-AU" sz="2000" dirty="0">
                <a:solidFill>
                  <a:schemeClr val="bg1"/>
                </a:solidFill>
                <a:latin typeface="Arial" pitchFamily="34" charset="0"/>
                <a:cs typeface="Arial" pitchFamily="34" charset="0"/>
              </a:rPr>
              <a:t>Dr. Alissa Flatley</a:t>
            </a:r>
          </a:p>
        </p:txBody>
      </p:sp>
      <p:sp>
        <p:nvSpPr>
          <p:cNvPr id="8" name="Rectangle 7"/>
          <p:cNvSpPr/>
          <p:nvPr/>
        </p:nvSpPr>
        <p:spPr>
          <a:xfrm>
            <a:off x="972766" y="1854612"/>
            <a:ext cx="7801582" cy="2369880"/>
          </a:xfrm>
          <a:prstGeom prst="rect">
            <a:avLst/>
          </a:prstGeom>
        </p:spPr>
        <p:txBody>
          <a:bodyPr wrap="square">
            <a:spAutoFit/>
          </a:bodyPr>
          <a:lstStyle/>
          <a:p>
            <a:pPr algn="r"/>
            <a:r>
              <a:rPr lang="en-US" sz="5400" dirty="0">
                <a:solidFill>
                  <a:srgbClr val="002060"/>
                </a:solidFill>
                <a:effectLst>
                  <a:outerShdw blurRad="50800" dist="63500" dir="5400000" algn="ctr" rotWithShape="0">
                    <a:schemeClr val="bg1">
                      <a:alpha val="43000"/>
                    </a:schemeClr>
                  </a:outerShdw>
                </a:effectLst>
                <a:latin typeface="Arial Black" pitchFamily="34" charset="0"/>
              </a:rPr>
              <a:t>Wonderful Weathering</a:t>
            </a:r>
          </a:p>
          <a:p>
            <a:pPr algn="r"/>
            <a:endParaRPr lang="en-US" sz="1200" dirty="0">
              <a:solidFill>
                <a:srgbClr val="002060"/>
              </a:solidFill>
              <a:effectLst>
                <a:outerShdw blurRad="50800" dist="63500" dir="5400000" algn="ctr" rotWithShape="0">
                  <a:schemeClr val="bg1">
                    <a:alpha val="43000"/>
                  </a:schemeClr>
                </a:outerShdw>
              </a:effectLst>
              <a:latin typeface="Arial Black" pitchFamily="34" charset="0"/>
            </a:endParaRPr>
          </a:p>
          <a:p>
            <a:pPr algn="r"/>
            <a:r>
              <a:rPr lang="en-US" sz="2800" dirty="0">
                <a:solidFill>
                  <a:srgbClr val="002060"/>
                </a:solidFill>
                <a:effectLst>
                  <a:outerShdw blurRad="50800" dist="63500" dir="5400000" algn="ctr" rotWithShape="0">
                    <a:schemeClr val="bg1">
                      <a:alpha val="43000"/>
                    </a:schemeClr>
                  </a:outerShdw>
                </a:effectLst>
                <a:latin typeface="Arial Black" pitchFamily="34" charset="0"/>
              </a:rPr>
              <a:t>Soils vs regolith</a:t>
            </a:r>
          </a:p>
        </p:txBody>
      </p:sp>
      <p:sp>
        <p:nvSpPr>
          <p:cNvPr id="7" name="TextBox 6">
            <a:extLst>
              <a:ext uri="{FF2B5EF4-FFF2-40B4-BE49-F238E27FC236}">
                <a16:creationId xmlns:a16="http://schemas.microsoft.com/office/drawing/2014/main" id="{67E35D42-D7B4-44D8-B8B4-A5630F6ACF40}"/>
              </a:ext>
            </a:extLst>
          </p:cNvPr>
          <p:cNvSpPr txBox="1"/>
          <p:nvPr/>
        </p:nvSpPr>
        <p:spPr>
          <a:xfrm>
            <a:off x="3753873" y="6397174"/>
            <a:ext cx="5372588" cy="338554"/>
          </a:xfrm>
          <a:prstGeom prst="rect">
            <a:avLst/>
          </a:prstGeom>
          <a:noFill/>
        </p:spPr>
        <p:txBody>
          <a:bodyPr wrap="square" rtlCol="0">
            <a:spAutoFit/>
          </a:bodyPr>
          <a:lstStyle/>
          <a:p>
            <a:pPr algn="r"/>
            <a:r>
              <a:rPr lang="en-GB" sz="1600" dirty="0">
                <a:solidFill>
                  <a:schemeClr val="bg1"/>
                </a:solidFill>
              </a:rPr>
              <a:t>ACNA4007 – Physical Landscape and the Geosphere</a:t>
            </a:r>
            <a:endParaRPr lang="en-AU" sz="1700" dirty="0">
              <a:solidFill>
                <a:schemeClr val="bg1"/>
              </a:solidFill>
            </a:endParaRPr>
          </a:p>
        </p:txBody>
      </p:sp>
      <p:pic>
        <p:nvPicPr>
          <p:cNvPr id="3" name="Picture 2" descr="A black background with white text&#10;&#10;Description automatically generated">
            <a:extLst>
              <a:ext uri="{FF2B5EF4-FFF2-40B4-BE49-F238E27FC236}">
                <a16:creationId xmlns:a16="http://schemas.microsoft.com/office/drawing/2014/main" id="{A3A2F72B-86F5-2DEA-B862-0D60FD8FAB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108" y="5064949"/>
            <a:ext cx="2928976" cy="1354651"/>
          </a:xfrm>
          <a:prstGeom prst="rect">
            <a:avLst/>
          </a:prstGeom>
        </p:spPr>
      </p:pic>
    </p:spTree>
    <p:extLst>
      <p:ext uri="{BB962C8B-B14F-4D97-AF65-F5344CB8AC3E}">
        <p14:creationId xmlns:p14="http://schemas.microsoft.com/office/powerpoint/2010/main" val="1998597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mountain nz glacier valley high def"/>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723" y="7769"/>
            <a:ext cx="9143999" cy="6870701"/>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p:nvSpPr>
        <p:spPr>
          <a:xfrm>
            <a:off x="4572000" y="6699084"/>
            <a:ext cx="4572000" cy="184666"/>
          </a:xfrm>
          <a:prstGeom prst="rect">
            <a:avLst/>
          </a:prstGeom>
        </p:spPr>
        <p:txBody>
          <a:bodyPr>
            <a:spAutoFit/>
          </a:bodyPr>
          <a:lstStyle/>
          <a:p>
            <a:pPr algn="r"/>
            <a:r>
              <a:rPr lang="en-AU" sz="600" dirty="0"/>
              <a:t>https://allyouneedtoknowaboutglaciers.weebly.com/glacial-erosion.html</a:t>
            </a:r>
          </a:p>
        </p:txBody>
      </p:sp>
      <p:sp>
        <p:nvSpPr>
          <p:cNvPr id="16" name="TextBox 15">
            <a:extLst>
              <a:ext uri="{FF2B5EF4-FFF2-40B4-BE49-F238E27FC236}">
                <a16:creationId xmlns:a16="http://schemas.microsoft.com/office/drawing/2014/main" id="{31BBA9B1-DAB9-4DD8-91D1-9CBB75E1D952}"/>
              </a:ext>
            </a:extLst>
          </p:cNvPr>
          <p:cNvSpPr txBox="1"/>
          <p:nvPr/>
        </p:nvSpPr>
        <p:spPr>
          <a:xfrm>
            <a:off x="0" y="7769"/>
            <a:ext cx="5291847" cy="584775"/>
          </a:xfrm>
          <a:prstGeom prst="rect">
            <a:avLst/>
          </a:prstGeom>
          <a:noFill/>
        </p:spPr>
        <p:txBody>
          <a:bodyPr wrap="square" rtlCol="0">
            <a:spAutoFit/>
          </a:bodyPr>
          <a:lstStyle/>
          <a:p>
            <a:pPr>
              <a:spcAft>
                <a:spcPts val="1800"/>
              </a:spcAft>
            </a:pPr>
            <a:r>
              <a:rPr lang="en-AU" sz="3200" b="1" dirty="0">
                <a:solidFill>
                  <a:srgbClr val="002060"/>
                </a:solidFill>
              </a:rPr>
              <a:t>Introduction…</a:t>
            </a:r>
            <a:endParaRPr lang="en-AU" sz="3200" dirty="0">
              <a:solidFill>
                <a:srgbClr val="002060"/>
              </a:solidFill>
            </a:endParaRPr>
          </a:p>
        </p:txBody>
      </p:sp>
      <p:cxnSp>
        <p:nvCxnSpPr>
          <p:cNvPr id="17" name="Straight Connector 16"/>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830583" y="2177792"/>
            <a:ext cx="2930946" cy="3858209"/>
            <a:chOff x="803845" y="2753441"/>
            <a:chExt cx="2930946" cy="3858209"/>
          </a:xfrm>
        </p:grpSpPr>
        <p:sp>
          <p:nvSpPr>
            <p:cNvPr id="19" name="Down Arrow 18"/>
            <p:cNvSpPr/>
            <p:nvPr/>
          </p:nvSpPr>
          <p:spPr>
            <a:xfrm>
              <a:off x="803845" y="2753441"/>
              <a:ext cx="2930946" cy="3858209"/>
            </a:xfrm>
            <a:prstGeom prst="downArrow">
              <a:avLst>
                <a:gd name="adj1" fmla="val 50000"/>
                <a:gd name="adj2" fmla="val 50197"/>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Rectangle 21"/>
            <p:cNvSpPr/>
            <p:nvPr/>
          </p:nvSpPr>
          <p:spPr>
            <a:xfrm rot="16200000">
              <a:off x="551680" y="4084603"/>
              <a:ext cx="3585654" cy="923330"/>
            </a:xfrm>
            <a:prstGeom prst="rect">
              <a:avLst/>
            </a:prstGeom>
            <a:noFill/>
          </p:spPr>
          <p:txBody>
            <a:bodyPr wrap="square">
              <a:spAutoFit/>
            </a:bodyPr>
            <a:lstStyle/>
            <a:p>
              <a:pPr algn="ctr"/>
              <a:r>
                <a:rPr lang="en-US" b="1" dirty="0" err="1">
                  <a:solidFill>
                    <a:srgbClr val="FF0000"/>
                  </a:solidFill>
                  <a:cs typeface="Times New Roman" panose="02020603050405020304" pitchFamily="18" charset="0"/>
                </a:rPr>
                <a:t>Exogenic</a:t>
              </a:r>
              <a:r>
                <a:rPr lang="en-US" b="1" dirty="0">
                  <a:solidFill>
                    <a:srgbClr val="002060"/>
                  </a:solidFill>
                  <a:cs typeface="Times New Roman" panose="02020603050405020304" pitchFamily="18" charset="0"/>
                </a:rPr>
                <a:t> Process</a:t>
              </a:r>
              <a:r>
                <a:rPr lang="en-US" dirty="0">
                  <a:solidFill>
                    <a:srgbClr val="002060"/>
                  </a:solidFill>
                  <a:cs typeface="Times New Roman" panose="02020603050405020304" pitchFamily="18" charset="0"/>
                </a:rPr>
                <a:t>: weathering, erosion, transport and deposition by ice, water, wind etc.</a:t>
              </a:r>
              <a:endParaRPr lang="en-US" b="1" dirty="0">
                <a:solidFill>
                  <a:srgbClr val="002060"/>
                </a:solidFill>
                <a:cs typeface="Times New Roman" panose="02020603050405020304" pitchFamily="18" charset="0"/>
              </a:endParaRPr>
            </a:p>
          </p:txBody>
        </p:sp>
      </p:grpSp>
      <p:grpSp>
        <p:nvGrpSpPr>
          <p:cNvPr id="3" name="Group 2"/>
          <p:cNvGrpSpPr/>
          <p:nvPr/>
        </p:nvGrpSpPr>
        <p:grpSpPr>
          <a:xfrm>
            <a:off x="-400938" y="652759"/>
            <a:ext cx="2852674" cy="3683262"/>
            <a:chOff x="-408333" y="733780"/>
            <a:chExt cx="2852674" cy="3683262"/>
          </a:xfrm>
        </p:grpSpPr>
        <p:sp>
          <p:nvSpPr>
            <p:cNvPr id="4" name="Down Arrow 3"/>
            <p:cNvSpPr/>
            <p:nvPr/>
          </p:nvSpPr>
          <p:spPr>
            <a:xfrm rot="10800000">
              <a:off x="-408333" y="733780"/>
              <a:ext cx="2852674" cy="3673693"/>
            </a:xfrm>
            <a:prstGeom prst="downArrow">
              <a:avLst>
                <a:gd name="adj1" fmla="val 50000"/>
                <a:gd name="adj2" fmla="val 49408"/>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Rectangle 25"/>
            <p:cNvSpPr/>
            <p:nvPr/>
          </p:nvSpPr>
          <p:spPr>
            <a:xfrm rot="16200000">
              <a:off x="-569646" y="2311766"/>
              <a:ext cx="3287223" cy="923330"/>
            </a:xfrm>
            <a:prstGeom prst="rect">
              <a:avLst/>
            </a:prstGeom>
            <a:noFill/>
          </p:spPr>
          <p:txBody>
            <a:bodyPr wrap="square">
              <a:spAutoFit/>
            </a:bodyPr>
            <a:lstStyle/>
            <a:p>
              <a:pPr algn="ctr"/>
              <a:r>
                <a:rPr lang="en-US" b="1" dirty="0">
                  <a:solidFill>
                    <a:srgbClr val="00B050"/>
                  </a:solidFill>
                  <a:cs typeface="Times New Roman" panose="02020603050405020304" pitchFamily="18" charset="0"/>
                </a:rPr>
                <a:t>Endogenic</a:t>
              </a:r>
              <a:r>
                <a:rPr lang="en-US" b="1" dirty="0">
                  <a:solidFill>
                    <a:srgbClr val="002060"/>
                  </a:solidFill>
                  <a:cs typeface="Times New Roman" panose="02020603050405020304" pitchFamily="18" charset="0"/>
                </a:rPr>
                <a:t> Processes</a:t>
              </a:r>
              <a:r>
                <a:rPr lang="en-US" dirty="0">
                  <a:solidFill>
                    <a:srgbClr val="002060"/>
                  </a:solidFill>
                  <a:cs typeface="Times New Roman" panose="02020603050405020304" pitchFamily="18" charset="0"/>
                </a:rPr>
                <a:t>: uplift of mountains, formation of new rock and relief</a:t>
              </a:r>
              <a:endParaRPr lang="en-US" b="1" dirty="0">
                <a:solidFill>
                  <a:srgbClr val="002060"/>
                </a:solidFill>
                <a:cs typeface="Times New Roman" panose="02020603050405020304" pitchFamily="18" charset="0"/>
              </a:endParaRPr>
            </a:p>
          </p:txBody>
        </p:sp>
      </p:grpSp>
      <p:pic>
        <p:nvPicPr>
          <p:cNvPr id="8198" name="Picture 6" descr="Vecteur Stock Basic concept of geology. Rock cycle diagram. | Adobe Stock">
            <a:extLst>
              <a:ext uri="{FF2B5EF4-FFF2-40B4-BE49-F238E27FC236}">
                <a16:creationId xmlns:a16="http://schemas.microsoft.com/office/drawing/2014/main" id="{F9383906-2A83-A2D5-BB04-C68891DC75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6004" y="2425793"/>
            <a:ext cx="5688811" cy="4266608"/>
          </a:xfrm>
          <a:prstGeom prst="rect">
            <a:avLst/>
          </a:prstGeom>
          <a:noFill/>
          <a:extLst>
            <a:ext uri="{909E8E84-426E-40DD-AFC4-6F175D3DCCD1}">
              <a14:hiddenFill xmlns:a14="http://schemas.microsoft.com/office/drawing/2010/main">
                <a:solidFill>
                  <a:srgbClr val="FFFFFF"/>
                </a:solidFill>
              </a14:hiddenFill>
            </a:ext>
          </a:extLst>
        </p:spPr>
      </p:pic>
      <p:sp>
        <p:nvSpPr>
          <p:cNvPr id="1036" name="TextBox 1035"/>
          <p:cNvSpPr txBox="1"/>
          <p:nvPr/>
        </p:nvSpPr>
        <p:spPr>
          <a:xfrm>
            <a:off x="5468553" y="1841018"/>
            <a:ext cx="3531736" cy="584775"/>
          </a:xfrm>
          <a:prstGeom prst="rect">
            <a:avLst/>
          </a:prstGeom>
          <a:noFill/>
        </p:spPr>
        <p:txBody>
          <a:bodyPr wrap="none" rtlCol="0">
            <a:spAutoFit/>
          </a:bodyPr>
          <a:lstStyle/>
          <a:p>
            <a:r>
              <a:rPr lang="de-DE" sz="3200" b="1" dirty="0">
                <a:solidFill>
                  <a:schemeClr val="bg1"/>
                </a:solidFill>
              </a:rPr>
              <a:t>Rock cycle recap</a:t>
            </a:r>
          </a:p>
        </p:txBody>
      </p:sp>
    </p:spTree>
    <p:extLst>
      <p:ext uri="{BB962C8B-B14F-4D97-AF65-F5344CB8AC3E}">
        <p14:creationId xmlns:p14="http://schemas.microsoft.com/office/powerpoint/2010/main" val="248030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36"/>
                                        </p:tgtEl>
                                        <p:attrNameLst>
                                          <p:attrName>style.visibility</p:attrName>
                                        </p:attrNameLst>
                                      </p:cBhvr>
                                      <p:to>
                                        <p:strVal val="visible"/>
                                      </p:to>
                                    </p:set>
                                    <p:animEffect transition="in" filter="fade">
                                      <p:cBhvr>
                                        <p:cTn id="17" dur="500"/>
                                        <p:tgtEl>
                                          <p:spTgt spid="1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mountain nz glacier valley high def"/>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0" y="0"/>
            <a:ext cx="9143999" cy="6870701"/>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p:cNvSpPr/>
          <p:nvPr/>
        </p:nvSpPr>
        <p:spPr>
          <a:xfrm>
            <a:off x="4572000" y="6699084"/>
            <a:ext cx="4572000" cy="184666"/>
          </a:xfrm>
          <a:prstGeom prst="rect">
            <a:avLst/>
          </a:prstGeom>
        </p:spPr>
        <p:txBody>
          <a:bodyPr>
            <a:spAutoFit/>
          </a:bodyPr>
          <a:lstStyle/>
          <a:p>
            <a:pPr algn="r"/>
            <a:r>
              <a:rPr lang="en-AU" sz="600" dirty="0"/>
              <a:t>https://allyouneedtoknowaboutglaciers.weebly.com/glacial-erosion.html</a:t>
            </a:r>
          </a:p>
        </p:txBody>
      </p:sp>
      <p:sp>
        <p:nvSpPr>
          <p:cNvPr id="16" name="TextBox 15">
            <a:extLst>
              <a:ext uri="{FF2B5EF4-FFF2-40B4-BE49-F238E27FC236}">
                <a16:creationId xmlns:a16="http://schemas.microsoft.com/office/drawing/2014/main" id="{31BBA9B1-DAB9-4DD8-91D1-9CBB75E1D952}"/>
              </a:ext>
            </a:extLst>
          </p:cNvPr>
          <p:cNvSpPr txBox="1"/>
          <p:nvPr/>
        </p:nvSpPr>
        <p:spPr>
          <a:xfrm>
            <a:off x="0" y="7769"/>
            <a:ext cx="5291847" cy="584775"/>
          </a:xfrm>
          <a:prstGeom prst="rect">
            <a:avLst/>
          </a:prstGeom>
          <a:noFill/>
        </p:spPr>
        <p:txBody>
          <a:bodyPr wrap="square" rtlCol="0">
            <a:spAutoFit/>
          </a:bodyPr>
          <a:lstStyle/>
          <a:p>
            <a:pPr>
              <a:spcAft>
                <a:spcPts val="1800"/>
              </a:spcAft>
            </a:pPr>
            <a:r>
              <a:rPr lang="en-AU" sz="3200" b="1" dirty="0">
                <a:solidFill>
                  <a:srgbClr val="002060"/>
                </a:solidFill>
              </a:rPr>
              <a:t>Introduction…</a:t>
            </a:r>
            <a:endParaRPr lang="en-AU" sz="3200" dirty="0">
              <a:solidFill>
                <a:srgbClr val="002060"/>
              </a:solidFill>
            </a:endParaRPr>
          </a:p>
        </p:txBody>
      </p:sp>
      <p:cxnSp>
        <p:nvCxnSpPr>
          <p:cNvPr id="17" name="Straight Connector 16"/>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830583" y="2177792"/>
            <a:ext cx="2930946" cy="3858209"/>
            <a:chOff x="803845" y="2753441"/>
            <a:chExt cx="2930946" cy="3858209"/>
          </a:xfrm>
        </p:grpSpPr>
        <p:sp>
          <p:nvSpPr>
            <p:cNvPr id="19" name="Down Arrow 18"/>
            <p:cNvSpPr/>
            <p:nvPr/>
          </p:nvSpPr>
          <p:spPr>
            <a:xfrm>
              <a:off x="803845" y="2753441"/>
              <a:ext cx="2930946" cy="3858209"/>
            </a:xfrm>
            <a:prstGeom prst="downArrow">
              <a:avLst>
                <a:gd name="adj1" fmla="val 50000"/>
                <a:gd name="adj2" fmla="val 50197"/>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Rectangle 21"/>
            <p:cNvSpPr/>
            <p:nvPr/>
          </p:nvSpPr>
          <p:spPr>
            <a:xfrm rot="16200000">
              <a:off x="551680" y="4084603"/>
              <a:ext cx="3585654" cy="923330"/>
            </a:xfrm>
            <a:prstGeom prst="rect">
              <a:avLst/>
            </a:prstGeom>
            <a:noFill/>
          </p:spPr>
          <p:txBody>
            <a:bodyPr wrap="square">
              <a:spAutoFit/>
            </a:bodyPr>
            <a:lstStyle/>
            <a:p>
              <a:pPr algn="ctr"/>
              <a:r>
                <a:rPr lang="en-US" b="1" dirty="0" err="1">
                  <a:solidFill>
                    <a:srgbClr val="FF0000"/>
                  </a:solidFill>
                  <a:cs typeface="Times New Roman" panose="02020603050405020304" pitchFamily="18" charset="0"/>
                </a:rPr>
                <a:t>Exogenic</a:t>
              </a:r>
              <a:r>
                <a:rPr lang="en-US" b="1" dirty="0">
                  <a:solidFill>
                    <a:srgbClr val="002060"/>
                  </a:solidFill>
                  <a:cs typeface="Times New Roman" panose="02020603050405020304" pitchFamily="18" charset="0"/>
                </a:rPr>
                <a:t> Process</a:t>
              </a:r>
              <a:r>
                <a:rPr lang="en-US" dirty="0">
                  <a:solidFill>
                    <a:srgbClr val="002060"/>
                  </a:solidFill>
                  <a:cs typeface="Times New Roman" panose="02020603050405020304" pitchFamily="18" charset="0"/>
                </a:rPr>
                <a:t>: weathering, erosion, transport and deposition by ice, water, wind etc.</a:t>
              </a:r>
              <a:endParaRPr lang="en-US" b="1" dirty="0">
                <a:solidFill>
                  <a:srgbClr val="002060"/>
                </a:solidFill>
                <a:cs typeface="Times New Roman" panose="02020603050405020304" pitchFamily="18" charset="0"/>
              </a:endParaRPr>
            </a:p>
          </p:txBody>
        </p:sp>
      </p:grpSp>
      <p:grpSp>
        <p:nvGrpSpPr>
          <p:cNvPr id="3" name="Group 2"/>
          <p:cNvGrpSpPr/>
          <p:nvPr/>
        </p:nvGrpSpPr>
        <p:grpSpPr>
          <a:xfrm>
            <a:off x="-400938" y="652759"/>
            <a:ext cx="2852674" cy="3683262"/>
            <a:chOff x="-408333" y="733780"/>
            <a:chExt cx="2852674" cy="3683262"/>
          </a:xfrm>
        </p:grpSpPr>
        <p:sp>
          <p:nvSpPr>
            <p:cNvPr id="4" name="Down Arrow 3"/>
            <p:cNvSpPr/>
            <p:nvPr/>
          </p:nvSpPr>
          <p:spPr>
            <a:xfrm rot="10800000">
              <a:off x="-408333" y="733780"/>
              <a:ext cx="2852674" cy="3673693"/>
            </a:xfrm>
            <a:prstGeom prst="downArrow">
              <a:avLst>
                <a:gd name="adj1" fmla="val 50000"/>
                <a:gd name="adj2" fmla="val 49408"/>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Rectangle 25"/>
            <p:cNvSpPr/>
            <p:nvPr/>
          </p:nvSpPr>
          <p:spPr>
            <a:xfrm rot="16200000">
              <a:off x="-569646" y="2311766"/>
              <a:ext cx="3287223" cy="923330"/>
            </a:xfrm>
            <a:prstGeom prst="rect">
              <a:avLst/>
            </a:prstGeom>
            <a:noFill/>
          </p:spPr>
          <p:txBody>
            <a:bodyPr wrap="square">
              <a:spAutoFit/>
            </a:bodyPr>
            <a:lstStyle/>
            <a:p>
              <a:pPr algn="ctr"/>
              <a:r>
                <a:rPr lang="en-US" b="1" dirty="0">
                  <a:solidFill>
                    <a:srgbClr val="00B050"/>
                  </a:solidFill>
                  <a:cs typeface="Times New Roman" panose="02020603050405020304" pitchFamily="18" charset="0"/>
                </a:rPr>
                <a:t>Endogenic</a:t>
              </a:r>
              <a:r>
                <a:rPr lang="en-US" b="1" dirty="0">
                  <a:solidFill>
                    <a:srgbClr val="002060"/>
                  </a:solidFill>
                  <a:cs typeface="Times New Roman" panose="02020603050405020304" pitchFamily="18" charset="0"/>
                </a:rPr>
                <a:t> Processes</a:t>
              </a:r>
              <a:r>
                <a:rPr lang="en-US" dirty="0">
                  <a:solidFill>
                    <a:srgbClr val="002060"/>
                  </a:solidFill>
                  <a:cs typeface="Times New Roman" panose="02020603050405020304" pitchFamily="18" charset="0"/>
                </a:rPr>
                <a:t>: uplift of mountains, formation of new rock and relief</a:t>
              </a:r>
              <a:endParaRPr lang="en-US" b="1" dirty="0">
                <a:solidFill>
                  <a:srgbClr val="002060"/>
                </a:solidFill>
                <a:cs typeface="Times New Roman" panose="02020603050405020304" pitchFamily="18" charset="0"/>
              </a:endParaRPr>
            </a:p>
          </p:txBody>
        </p:sp>
      </p:grpSp>
      <p:grpSp>
        <p:nvGrpSpPr>
          <p:cNvPr id="10" name="Group 9">
            <a:extLst>
              <a:ext uri="{FF2B5EF4-FFF2-40B4-BE49-F238E27FC236}">
                <a16:creationId xmlns:a16="http://schemas.microsoft.com/office/drawing/2014/main" id="{11AAAC26-DBEE-42A9-9E2E-82A4BEF1466E}"/>
              </a:ext>
            </a:extLst>
          </p:cNvPr>
          <p:cNvGrpSpPr/>
          <p:nvPr/>
        </p:nvGrpSpPr>
        <p:grpSpPr>
          <a:xfrm>
            <a:off x="4440374" y="138019"/>
            <a:ext cx="3900669" cy="6674160"/>
            <a:chOff x="4440374" y="138019"/>
            <a:chExt cx="3900669" cy="6674160"/>
          </a:xfrm>
        </p:grpSpPr>
        <p:pic>
          <p:nvPicPr>
            <p:cNvPr id="7" name="Picture 6"/>
            <p:cNvPicPr>
              <a:picLocks noChangeAspect="1"/>
            </p:cNvPicPr>
            <p:nvPr/>
          </p:nvPicPr>
          <p:blipFill>
            <a:blip r:embed="rId4"/>
            <a:stretch>
              <a:fillRect/>
            </a:stretch>
          </p:blipFill>
          <p:spPr>
            <a:xfrm>
              <a:off x="4440374" y="138019"/>
              <a:ext cx="3900669" cy="6670819"/>
            </a:xfrm>
            <a:prstGeom prst="rect">
              <a:avLst/>
            </a:prstGeom>
          </p:spPr>
        </p:pic>
        <p:sp>
          <p:nvSpPr>
            <p:cNvPr id="8" name="TextBox 7"/>
            <p:cNvSpPr txBox="1"/>
            <p:nvPr/>
          </p:nvSpPr>
          <p:spPr>
            <a:xfrm>
              <a:off x="4505224" y="6565958"/>
              <a:ext cx="785793" cy="246221"/>
            </a:xfrm>
            <a:prstGeom prst="rect">
              <a:avLst/>
            </a:prstGeom>
            <a:noFill/>
          </p:spPr>
          <p:txBody>
            <a:bodyPr wrap="none" rtlCol="0">
              <a:spAutoFit/>
            </a:bodyPr>
            <a:lstStyle/>
            <a:p>
              <a:r>
                <a:rPr lang="de-DE" sz="1000" dirty="0">
                  <a:solidFill>
                    <a:srgbClr val="002060"/>
                  </a:solidFill>
                </a:rPr>
                <a:t>Allen 2008</a:t>
              </a:r>
            </a:p>
          </p:txBody>
        </p:sp>
      </p:grpSp>
      <p:sp>
        <p:nvSpPr>
          <p:cNvPr id="25" name="TextBox 24"/>
          <p:cNvSpPr txBox="1"/>
          <p:nvPr/>
        </p:nvSpPr>
        <p:spPr>
          <a:xfrm>
            <a:off x="4691159" y="3245228"/>
            <a:ext cx="1249125" cy="369332"/>
          </a:xfrm>
          <a:prstGeom prst="rect">
            <a:avLst/>
          </a:prstGeom>
          <a:noFill/>
        </p:spPr>
        <p:txBody>
          <a:bodyPr wrap="none" rtlCol="0">
            <a:spAutoFit/>
          </a:bodyPr>
          <a:lstStyle/>
          <a:p>
            <a:r>
              <a:rPr lang="de-DE" b="1" dirty="0"/>
              <a:t>Transport</a:t>
            </a:r>
          </a:p>
        </p:txBody>
      </p:sp>
      <p:sp>
        <p:nvSpPr>
          <p:cNvPr id="1036" name="TextBox 1035"/>
          <p:cNvSpPr txBox="1"/>
          <p:nvPr/>
        </p:nvSpPr>
        <p:spPr>
          <a:xfrm rot="5400000">
            <a:off x="5659303" y="3310738"/>
            <a:ext cx="4806124" cy="584775"/>
          </a:xfrm>
          <a:prstGeom prst="rect">
            <a:avLst/>
          </a:prstGeom>
          <a:noFill/>
        </p:spPr>
        <p:txBody>
          <a:bodyPr wrap="none" rtlCol="0">
            <a:spAutoFit/>
          </a:bodyPr>
          <a:lstStyle/>
          <a:p>
            <a:r>
              <a:rPr lang="de-DE" sz="3200" b="1" dirty="0">
                <a:solidFill>
                  <a:schemeClr val="bg1"/>
                </a:solidFill>
              </a:rPr>
              <a:t>sediment conveyor belt</a:t>
            </a:r>
          </a:p>
        </p:txBody>
      </p:sp>
      <p:grpSp>
        <p:nvGrpSpPr>
          <p:cNvPr id="6" name="Group 5"/>
          <p:cNvGrpSpPr/>
          <p:nvPr/>
        </p:nvGrpSpPr>
        <p:grpSpPr>
          <a:xfrm>
            <a:off x="4564210" y="259618"/>
            <a:ext cx="3453187" cy="2712103"/>
            <a:chOff x="4564210" y="259618"/>
            <a:chExt cx="3453187" cy="2712103"/>
          </a:xfrm>
        </p:grpSpPr>
        <p:sp>
          <p:nvSpPr>
            <p:cNvPr id="27" name="TextBox 26"/>
            <p:cNvSpPr txBox="1"/>
            <p:nvPr/>
          </p:nvSpPr>
          <p:spPr>
            <a:xfrm>
              <a:off x="4564210" y="259618"/>
              <a:ext cx="2988960" cy="369332"/>
            </a:xfrm>
            <a:prstGeom prst="rect">
              <a:avLst/>
            </a:prstGeom>
            <a:noFill/>
          </p:spPr>
          <p:txBody>
            <a:bodyPr wrap="none" rtlCol="0">
              <a:spAutoFit/>
            </a:bodyPr>
            <a:lstStyle/>
            <a:p>
              <a:r>
                <a:rPr lang="de-DE" b="1" dirty="0"/>
                <a:t>Erosion (and Weathering)</a:t>
              </a:r>
            </a:p>
          </p:txBody>
        </p:sp>
        <p:sp>
          <p:nvSpPr>
            <p:cNvPr id="30" name="Rectangle 29"/>
            <p:cNvSpPr/>
            <p:nvPr/>
          </p:nvSpPr>
          <p:spPr>
            <a:xfrm>
              <a:off x="5742489" y="1080150"/>
              <a:ext cx="845755" cy="32220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31" name="Straight Connector 30"/>
            <p:cNvCxnSpPr>
              <a:stCxn id="30" idx="0"/>
            </p:cNvCxnSpPr>
            <p:nvPr/>
          </p:nvCxnSpPr>
          <p:spPr>
            <a:xfrm flipH="1" flipV="1">
              <a:off x="6058690" y="722778"/>
              <a:ext cx="106677" cy="357372"/>
            </a:xfrm>
            <a:prstGeom prst="line">
              <a:avLst/>
            </a:prstGeom>
            <a:ln w="9525">
              <a:solidFill>
                <a:schemeClr val="tx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147C3760-4343-450F-B479-DA1425E6812F}"/>
                </a:ext>
              </a:extLst>
            </p:cNvPr>
            <p:cNvSpPr/>
            <p:nvPr/>
          </p:nvSpPr>
          <p:spPr>
            <a:xfrm>
              <a:off x="4677304" y="1609547"/>
              <a:ext cx="845755" cy="32220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Rectangle 32">
              <a:extLst>
                <a:ext uri="{FF2B5EF4-FFF2-40B4-BE49-F238E27FC236}">
                  <a16:creationId xmlns:a16="http://schemas.microsoft.com/office/drawing/2014/main" id="{9DA4000E-933C-47EB-BAC5-C8892722EDE8}"/>
                </a:ext>
              </a:extLst>
            </p:cNvPr>
            <p:cNvSpPr/>
            <p:nvPr/>
          </p:nvSpPr>
          <p:spPr>
            <a:xfrm>
              <a:off x="7171642" y="640078"/>
              <a:ext cx="845755" cy="32220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Rectangle 33">
              <a:extLst>
                <a:ext uri="{FF2B5EF4-FFF2-40B4-BE49-F238E27FC236}">
                  <a16:creationId xmlns:a16="http://schemas.microsoft.com/office/drawing/2014/main" id="{C6C571D0-C4CA-4876-A664-DC930D53F403}"/>
                </a:ext>
              </a:extLst>
            </p:cNvPr>
            <p:cNvSpPr/>
            <p:nvPr/>
          </p:nvSpPr>
          <p:spPr>
            <a:xfrm>
              <a:off x="5951559" y="2649515"/>
              <a:ext cx="845755" cy="32220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grpSp>
        <p:nvGrpSpPr>
          <p:cNvPr id="9" name="Group 8"/>
          <p:cNvGrpSpPr/>
          <p:nvPr/>
        </p:nvGrpSpPr>
        <p:grpSpPr>
          <a:xfrm>
            <a:off x="5129513" y="2146770"/>
            <a:ext cx="2672246" cy="4697833"/>
            <a:chOff x="5129513" y="2146770"/>
            <a:chExt cx="2672246" cy="4697833"/>
          </a:xfrm>
        </p:grpSpPr>
        <p:sp>
          <p:nvSpPr>
            <p:cNvPr id="2" name="TextBox 1"/>
            <p:cNvSpPr txBox="1"/>
            <p:nvPr/>
          </p:nvSpPr>
          <p:spPr>
            <a:xfrm>
              <a:off x="6275093" y="4650709"/>
              <a:ext cx="1377300" cy="369332"/>
            </a:xfrm>
            <a:prstGeom prst="rect">
              <a:avLst/>
            </a:prstGeom>
            <a:noFill/>
          </p:spPr>
          <p:txBody>
            <a:bodyPr wrap="none" rtlCol="0">
              <a:spAutoFit/>
            </a:bodyPr>
            <a:lstStyle/>
            <a:p>
              <a:r>
                <a:rPr lang="de-DE" b="1" dirty="0">
                  <a:solidFill>
                    <a:schemeClr val="bg1"/>
                  </a:solidFill>
                </a:rPr>
                <a:t>Deposition</a:t>
              </a:r>
            </a:p>
          </p:txBody>
        </p:sp>
        <p:cxnSp>
          <p:nvCxnSpPr>
            <p:cNvPr id="18" name="Straight Connector 17"/>
            <p:cNvCxnSpPr>
              <a:cxnSpLocks/>
            </p:cNvCxnSpPr>
            <p:nvPr/>
          </p:nvCxnSpPr>
          <p:spPr>
            <a:xfrm>
              <a:off x="6112028" y="2146770"/>
              <a:ext cx="724567" cy="2503939"/>
            </a:xfrm>
            <a:prstGeom prst="line">
              <a:avLst/>
            </a:prstGeom>
            <a:ln w="12700">
              <a:solidFill>
                <a:schemeClr val="bg1"/>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cxnSpLocks/>
            </p:cNvCxnSpPr>
            <p:nvPr/>
          </p:nvCxnSpPr>
          <p:spPr>
            <a:xfrm flipH="1" flipV="1">
              <a:off x="7123221" y="5020041"/>
              <a:ext cx="529173" cy="489885"/>
            </a:xfrm>
            <a:prstGeom prst="line">
              <a:avLst/>
            </a:prstGeom>
            <a:ln w="12700">
              <a:solidFill>
                <a:schemeClr val="bg1"/>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cxnSpLocks/>
              <a:stCxn id="23" idx="0"/>
            </p:cNvCxnSpPr>
            <p:nvPr/>
          </p:nvCxnSpPr>
          <p:spPr>
            <a:xfrm flipV="1">
              <a:off x="6165368" y="5020041"/>
              <a:ext cx="372406" cy="1578341"/>
            </a:xfrm>
            <a:prstGeom prst="line">
              <a:avLst/>
            </a:prstGeom>
            <a:ln w="12700">
              <a:solidFill>
                <a:schemeClr val="bg1"/>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5841068" y="6598382"/>
              <a:ext cx="648599" cy="246221"/>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38" name="Straight Connector 37"/>
            <p:cNvCxnSpPr>
              <a:cxnSpLocks/>
            </p:cNvCxnSpPr>
            <p:nvPr/>
          </p:nvCxnSpPr>
          <p:spPr>
            <a:xfrm>
              <a:off x="5542874" y="3858638"/>
              <a:ext cx="946793" cy="785113"/>
            </a:xfrm>
            <a:prstGeom prst="line">
              <a:avLst/>
            </a:prstGeom>
            <a:ln w="12700">
              <a:solidFill>
                <a:schemeClr val="bg1"/>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FCABDC79-6F66-4A20-B3C8-CFB51FB88182}"/>
                </a:ext>
              </a:extLst>
            </p:cNvPr>
            <p:cNvSpPr/>
            <p:nvPr/>
          </p:nvSpPr>
          <p:spPr>
            <a:xfrm>
              <a:off x="5129513" y="3720009"/>
              <a:ext cx="648599" cy="246221"/>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Rectangle 35">
              <a:extLst>
                <a:ext uri="{FF2B5EF4-FFF2-40B4-BE49-F238E27FC236}">
                  <a16:creationId xmlns:a16="http://schemas.microsoft.com/office/drawing/2014/main" id="{60CF34D2-C722-41AD-905F-D8FCCD4627CD}"/>
                </a:ext>
              </a:extLst>
            </p:cNvPr>
            <p:cNvSpPr/>
            <p:nvPr/>
          </p:nvSpPr>
          <p:spPr>
            <a:xfrm>
              <a:off x="7153160" y="5469693"/>
              <a:ext cx="648599" cy="246221"/>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grpSp>
        <p:nvGrpSpPr>
          <p:cNvPr id="13" name="Group 12"/>
          <p:cNvGrpSpPr/>
          <p:nvPr/>
        </p:nvGrpSpPr>
        <p:grpSpPr>
          <a:xfrm>
            <a:off x="304640" y="1749684"/>
            <a:ext cx="7417230" cy="4880390"/>
            <a:chOff x="304640" y="1749684"/>
            <a:chExt cx="7417230" cy="4880390"/>
          </a:xfrm>
        </p:grpSpPr>
        <p:sp>
          <p:nvSpPr>
            <p:cNvPr id="11" name="Rectangle 10"/>
            <p:cNvSpPr/>
            <p:nvPr/>
          </p:nvSpPr>
          <p:spPr>
            <a:xfrm>
              <a:off x="304640" y="5983743"/>
              <a:ext cx="4294194" cy="646331"/>
            </a:xfrm>
            <a:prstGeom prst="rect">
              <a:avLst/>
            </a:prstGeom>
            <a:solidFill>
              <a:schemeClr val="bg1"/>
            </a:solidFill>
          </p:spPr>
          <p:txBody>
            <a:bodyPr wrap="square">
              <a:spAutoFit/>
            </a:bodyPr>
            <a:lstStyle/>
            <a:p>
              <a:pPr algn="ctr"/>
              <a:r>
                <a:rPr lang="de-DE" dirty="0">
                  <a:solidFill>
                    <a:srgbClr val="FF0000"/>
                  </a:solidFill>
                </a:rPr>
                <a:t>What happens everywhere else (away from the „sediment conveyor“)..?</a:t>
              </a:r>
            </a:p>
          </p:txBody>
        </p:sp>
        <p:sp>
          <p:nvSpPr>
            <p:cNvPr id="12" name="TextBox 11"/>
            <p:cNvSpPr txBox="1"/>
            <p:nvPr/>
          </p:nvSpPr>
          <p:spPr>
            <a:xfrm>
              <a:off x="4630356" y="2654563"/>
              <a:ext cx="312906" cy="369332"/>
            </a:xfrm>
            <a:prstGeom prst="rect">
              <a:avLst/>
            </a:prstGeom>
            <a:solidFill>
              <a:schemeClr val="bg1"/>
            </a:solidFill>
          </p:spPr>
          <p:txBody>
            <a:bodyPr wrap="none" rtlCol="0">
              <a:spAutoFit/>
            </a:bodyPr>
            <a:lstStyle/>
            <a:p>
              <a:r>
                <a:rPr lang="de-DE" dirty="0">
                  <a:solidFill>
                    <a:srgbClr val="FF0000"/>
                  </a:solidFill>
                </a:rPr>
                <a:t>?</a:t>
              </a:r>
            </a:p>
          </p:txBody>
        </p:sp>
        <p:sp>
          <p:nvSpPr>
            <p:cNvPr id="37" name="TextBox 36"/>
            <p:cNvSpPr txBox="1"/>
            <p:nvPr/>
          </p:nvSpPr>
          <p:spPr>
            <a:xfrm>
              <a:off x="7408964" y="3549268"/>
              <a:ext cx="312906" cy="369332"/>
            </a:xfrm>
            <a:prstGeom prst="rect">
              <a:avLst/>
            </a:prstGeom>
            <a:solidFill>
              <a:schemeClr val="bg1"/>
            </a:solidFill>
          </p:spPr>
          <p:txBody>
            <a:bodyPr wrap="none" rtlCol="0">
              <a:spAutoFit/>
            </a:bodyPr>
            <a:lstStyle/>
            <a:p>
              <a:r>
                <a:rPr lang="de-DE" dirty="0">
                  <a:solidFill>
                    <a:srgbClr val="FF0000"/>
                  </a:solidFill>
                </a:rPr>
                <a:t>?</a:t>
              </a:r>
            </a:p>
          </p:txBody>
        </p:sp>
        <p:sp>
          <p:nvSpPr>
            <p:cNvPr id="39" name="TextBox 38"/>
            <p:cNvSpPr txBox="1"/>
            <p:nvPr/>
          </p:nvSpPr>
          <p:spPr>
            <a:xfrm>
              <a:off x="4537881" y="4803718"/>
              <a:ext cx="312906" cy="369332"/>
            </a:xfrm>
            <a:prstGeom prst="rect">
              <a:avLst/>
            </a:prstGeom>
            <a:solidFill>
              <a:schemeClr val="bg1"/>
            </a:solidFill>
          </p:spPr>
          <p:txBody>
            <a:bodyPr wrap="none" rtlCol="0">
              <a:spAutoFit/>
            </a:bodyPr>
            <a:lstStyle/>
            <a:p>
              <a:r>
                <a:rPr lang="de-DE" dirty="0">
                  <a:solidFill>
                    <a:srgbClr val="FF0000"/>
                  </a:solidFill>
                </a:rPr>
                <a:t>?</a:t>
              </a:r>
            </a:p>
          </p:txBody>
        </p:sp>
        <p:sp>
          <p:nvSpPr>
            <p:cNvPr id="40" name="TextBox 39"/>
            <p:cNvSpPr txBox="1"/>
            <p:nvPr/>
          </p:nvSpPr>
          <p:spPr>
            <a:xfrm>
              <a:off x="6836595" y="1749684"/>
              <a:ext cx="312906" cy="369332"/>
            </a:xfrm>
            <a:prstGeom prst="rect">
              <a:avLst/>
            </a:prstGeom>
            <a:solidFill>
              <a:schemeClr val="bg1"/>
            </a:solidFill>
          </p:spPr>
          <p:txBody>
            <a:bodyPr wrap="none" rtlCol="0">
              <a:spAutoFit/>
            </a:bodyPr>
            <a:lstStyle/>
            <a:p>
              <a:r>
                <a:rPr lang="de-DE" dirty="0">
                  <a:solidFill>
                    <a:srgbClr val="FF0000"/>
                  </a:solidFill>
                </a:rPr>
                <a:t>?</a:t>
              </a:r>
            </a:p>
          </p:txBody>
        </p:sp>
      </p:grpSp>
    </p:spTree>
    <p:extLst>
      <p:ext uri="{BB962C8B-B14F-4D97-AF65-F5344CB8AC3E}">
        <p14:creationId xmlns:p14="http://schemas.microsoft.com/office/powerpoint/2010/main" val="49187227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36"/>
                                        </p:tgtEl>
                                        <p:attrNameLst>
                                          <p:attrName>style.visibility</p:attrName>
                                        </p:attrNameLst>
                                      </p:cBhvr>
                                      <p:to>
                                        <p:strVal val="visible"/>
                                      </p:to>
                                    </p:set>
                                    <p:animEffect transition="in" filter="fade">
                                      <p:cBhvr>
                                        <p:cTn id="37" dur="500"/>
                                        <p:tgtEl>
                                          <p:spTgt spid="103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0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Image result for glacier">
            <a:extLst>
              <a:ext uri="{FF2B5EF4-FFF2-40B4-BE49-F238E27FC236}">
                <a16:creationId xmlns:a16="http://schemas.microsoft.com/office/drawing/2014/main" id="{E08E8352-3120-49A5-A37B-6C7C06AB44E4}"/>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196488" y="731938"/>
            <a:ext cx="2472426" cy="208820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802356" y="724575"/>
            <a:ext cx="2717259" cy="2102931"/>
          </a:xfrm>
          <a:prstGeom prst="rect">
            <a:avLst/>
          </a:prstGeom>
        </p:spPr>
      </p:pic>
      <p:cxnSp>
        <p:nvCxnSpPr>
          <p:cNvPr id="7" name="Straight Connector 6"/>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721C547E-9A28-41C2-8E2D-90D93E77707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0319" t="5983" r="5107" b="13090"/>
          <a:stretch/>
        </p:blipFill>
        <p:spPr>
          <a:xfrm>
            <a:off x="1972912" y="3133828"/>
            <a:ext cx="5291847" cy="2983149"/>
          </a:xfrm>
          <a:prstGeom prst="rect">
            <a:avLst/>
          </a:prstGeom>
        </p:spPr>
      </p:pic>
      <p:sp>
        <p:nvSpPr>
          <p:cNvPr id="10" name="TextBox 9">
            <a:extLst>
              <a:ext uri="{FF2B5EF4-FFF2-40B4-BE49-F238E27FC236}">
                <a16:creationId xmlns:a16="http://schemas.microsoft.com/office/drawing/2014/main" id="{C8C9C0BD-57AC-41C2-8692-908A66B8F9E1}"/>
              </a:ext>
            </a:extLst>
          </p:cNvPr>
          <p:cNvSpPr txBox="1"/>
          <p:nvPr/>
        </p:nvSpPr>
        <p:spPr>
          <a:xfrm>
            <a:off x="1748026" y="6233585"/>
            <a:ext cx="5579710" cy="400110"/>
          </a:xfrm>
          <a:prstGeom prst="rect">
            <a:avLst/>
          </a:prstGeom>
          <a:noFill/>
        </p:spPr>
        <p:txBody>
          <a:bodyPr wrap="square" rtlCol="0">
            <a:spAutoFit/>
          </a:bodyPr>
          <a:lstStyle/>
          <a:p>
            <a:pPr algn="ctr"/>
            <a:r>
              <a:rPr lang="en-AU" sz="2000" dirty="0">
                <a:solidFill>
                  <a:srgbClr val="002060"/>
                </a:solidFill>
              </a:rPr>
              <a:t>Why can intermediate species establish?</a:t>
            </a:r>
          </a:p>
        </p:txBody>
      </p:sp>
      <p:grpSp>
        <p:nvGrpSpPr>
          <p:cNvPr id="3" name="Group 2"/>
          <p:cNvGrpSpPr/>
          <p:nvPr/>
        </p:nvGrpSpPr>
        <p:grpSpPr>
          <a:xfrm>
            <a:off x="2012647" y="3133828"/>
            <a:ext cx="1457044" cy="992631"/>
            <a:chOff x="2012647" y="3133828"/>
            <a:chExt cx="1457044" cy="992631"/>
          </a:xfrm>
        </p:grpSpPr>
        <p:sp>
          <p:nvSpPr>
            <p:cNvPr id="12" name="TextBox 11">
              <a:extLst>
                <a:ext uri="{FF2B5EF4-FFF2-40B4-BE49-F238E27FC236}">
                  <a16:creationId xmlns:a16="http://schemas.microsoft.com/office/drawing/2014/main" id="{933B1B0B-E03A-4A3B-9BB1-2CE7FFDAF9ED}"/>
                </a:ext>
              </a:extLst>
            </p:cNvPr>
            <p:cNvSpPr txBox="1"/>
            <p:nvPr/>
          </p:nvSpPr>
          <p:spPr>
            <a:xfrm>
              <a:off x="2284954" y="3133828"/>
              <a:ext cx="912429" cy="584775"/>
            </a:xfrm>
            <a:prstGeom prst="rect">
              <a:avLst/>
            </a:prstGeom>
            <a:noFill/>
          </p:spPr>
          <p:txBody>
            <a:bodyPr wrap="none" rtlCol="0">
              <a:spAutoFit/>
            </a:bodyPr>
            <a:lstStyle/>
            <a:p>
              <a:pPr algn="ctr"/>
              <a:r>
                <a:rPr lang="en-AU" sz="1600" dirty="0">
                  <a:solidFill>
                    <a:srgbClr val="002060"/>
                  </a:solidFill>
                </a:rPr>
                <a:t>Pioneer</a:t>
              </a:r>
            </a:p>
            <a:p>
              <a:pPr algn="ctr"/>
              <a:r>
                <a:rPr lang="en-AU" sz="1600" dirty="0">
                  <a:solidFill>
                    <a:srgbClr val="002060"/>
                  </a:solidFill>
                </a:rPr>
                <a:t>Species</a:t>
              </a:r>
            </a:p>
          </p:txBody>
        </p:sp>
        <p:cxnSp>
          <p:nvCxnSpPr>
            <p:cNvPr id="15" name="Straight Arrow Connector 14">
              <a:extLst>
                <a:ext uri="{FF2B5EF4-FFF2-40B4-BE49-F238E27FC236}">
                  <a16:creationId xmlns:a16="http://schemas.microsoft.com/office/drawing/2014/main" id="{95D795F9-FD44-438C-8533-B9BBCF4A26BE}"/>
                </a:ext>
              </a:extLst>
            </p:cNvPr>
            <p:cNvCxnSpPr>
              <a:cxnSpLocks/>
            </p:cNvCxnSpPr>
            <p:nvPr/>
          </p:nvCxnSpPr>
          <p:spPr>
            <a:xfrm>
              <a:off x="2012647" y="4126459"/>
              <a:ext cx="1457044" cy="0"/>
            </a:xfrm>
            <a:prstGeom prst="straightConnector1">
              <a:avLst/>
            </a:prstGeom>
            <a:ln w="15875">
              <a:solidFill>
                <a:srgbClr val="002060"/>
              </a:solidFill>
              <a:prstDash val="sysDash"/>
              <a:tailEnd type="arrow"/>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a:off x="302377" y="3140313"/>
            <a:ext cx="6498237" cy="2500751"/>
            <a:chOff x="302377" y="3140313"/>
            <a:chExt cx="6498237" cy="2500751"/>
          </a:xfrm>
        </p:grpSpPr>
        <p:sp>
          <p:nvSpPr>
            <p:cNvPr id="9" name="Rectangle 8">
              <a:extLst>
                <a:ext uri="{FF2B5EF4-FFF2-40B4-BE49-F238E27FC236}">
                  <a16:creationId xmlns:a16="http://schemas.microsoft.com/office/drawing/2014/main" id="{5736D243-470A-49E1-AABA-4D6F3BFADDF2}"/>
                </a:ext>
              </a:extLst>
            </p:cNvPr>
            <p:cNvSpPr/>
            <p:nvPr/>
          </p:nvSpPr>
          <p:spPr>
            <a:xfrm>
              <a:off x="302377" y="3609739"/>
              <a:ext cx="1554077" cy="2031325"/>
            </a:xfrm>
            <a:prstGeom prst="rect">
              <a:avLst/>
            </a:prstGeom>
          </p:spPr>
          <p:txBody>
            <a:bodyPr wrap="square">
              <a:spAutoFit/>
            </a:bodyPr>
            <a:lstStyle/>
            <a:p>
              <a:r>
                <a:rPr lang="en-US" b="1" dirty="0">
                  <a:solidFill>
                    <a:srgbClr val="002060"/>
                  </a:solidFill>
                </a:rPr>
                <a:t>Succession </a:t>
              </a:r>
              <a:r>
                <a:rPr lang="en-US" dirty="0">
                  <a:solidFill>
                    <a:srgbClr val="002060"/>
                  </a:solidFill>
                </a:rPr>
                <a:t>- process by which life ‘develops’ (or ‘comes back’) after disturbance</a:t>
              </a:r>
              <a:endParaRPr lang="en-AU" dirty="0">
                <a:solidFill>
                  <a:srgbClr val="002060"/>
                </a:solidFill>
              </a:endParaRPr>
            </a:p>
          </p:txBody>
        </p:sp>
        <p:sp>
          <p:nvSpPr>
            <p:cNvPr id="13" name="TextBox 12">
              <a:extLst>
                <a:ext uri="{FF2B5EF4-FFF2-40B4-BE49-F238E27FC236}">
                  <a16:creationId xmlns:a16="http://schemas.microsoft.com/office/drawing/2014/main" id="{208B9681-C9EF-45E4-AC5B-E762A31BD100}"/>
                </a:ext>
              </a:extLst>
            </p:cNvPr>
            <p:cNvSpPr txBox="1"/>
            <p:nvPr/>
          </p:nvSpPr>
          <p:spPr>
            <a:xfrm>
              <a:off x="3712395" y="3140313"/>
              <a:ext cx="1326004" cy="584775"/>
            </a:xfrm>
            <a:prstGeom prst="rect">
              <a:avLst/>
            </a:prstGeom>
            <a:noFill/>
          </p:spPr>
          <p:txBody>
            <a:bodyPr wrap="none" rtlCol="0">
              <a:spAutoFit/>
            </a:bodyPr>
            <a:lstStyle/>
            <a:p>
              <a:pPr algn="ctr"/>
              <a:r>
                <a:rPr lang="en-AU" sz="1600" dirty="0">
                  <a:solidFill>
                    <a:srgbClr val="002060"/>
                  </a:solidFill>
                </a:rPr>
                <a:t>Intermediate</a:t>
              </a:r>
            </a:p>
            <a:p>
              <a:pPr algn="ctr"/>
              <a:r>
                <a:rPr lang="en-AU" sz="1600" dirty="0">
                  <a:solidFill>
                    <a:srgbClr val="002060"/>
                  </a:solidFill>
                </a:rPr>
                <a:t>Species</a:t>
              </a:r>
            </a:p>
          </p:txBody>
        </p:sp>
        <p:sp>
          <p:nvSpPr>
            <p:cNvPr id="14" name="TextBox 13">
              <a:extLst>
                <a:ext uri="{FF2B5EF4-FFF2-40B4-BE49-F238E27FC236}">
                  <a16:creationId xmlns:a16="http://schemas.microsoft.com/office/drawing/2014/main" id="{BB32F89A-B498-4345-B2FC-06D87EE05A27}"/>
                </a:ext>
              </a:extLst>
            </p:cNvPr>
            <p:cNvSpPr txBox="1"/>
            <p:nvPr/>
          </p:nvSpPr>
          <p:spPr>
            <a:xfrm>
              <a:off x="5498150" y="3140313"/>
              <a:ext cx="1053494" cy="338554"/>
            </a:xfrm>
            <a:prstGeom prst="rect">
              <a:avLst/>
            </a:prstGeom>
            <a:noFill/>
          </p:spPr>
          <p:txBody>
            <a:bodyPr wrap="none" rtlCol="0">
              <a:spAutoFit/>
            </a:bodyPr>
            <a:lstStyle/>
            <a:p>
              <a:r>
                <a:rPr lang="en-AU" sz="1600" dirty="0">
                  <a:solidFill>
                    <a:srgbClr val="002060"/>
                  </a:solidFill>
                </a:rPr>
                <a:t>“Maturity”</a:t>
              </a:r>
            </a:p>
          </p:txBody>
        </p:sp>
        <p:cxnSp>
          <p:nvCxnSpPr>
            <p:cNvPr id="16" name="Straight Arrow Connector 15">
              <a:extLst>
                <a:ext uri="{FF2B5EF4-FFF2-40B4-BE49-F238E27FC236}">
                  <a16:creationId xmlns:a16="http://schemas.microsoft.com/office/drawing/2014/main" id="{0751860F-A3AB-4555-BF7B-1674B435E922}"/>
                </a:ext>
              </a:extLst>
            </p:cNvPr>
            <p:cNvCxnSpPr>
              <a:cxnSpLocks/>
            </p:cNvCxnSpPr>
            <p:nvPr/>
          </p:nvCxnSpPr>
          <p:spPr>
            <a:xfrm>
              <a:off x="3702607" y="4126459"/>
              <a:ext cx="1457044" cy="0"/>
            </a:xfrm>
            <a:prstGeom prst="straightConnector1">
              <a:avLst/>
            </a:prstGeom>
            <a:ln w="15875">
              <a:solidFill>
                <a:srgbClr val="002060"/>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71FA80F6-7DFE-42D5-B76B-CBA473B8A256}"/>
                </a:ext>
              </a:extLst>
            </p:cNvPr>
            <p:cNvCxnSpPr>
              <a:cxnSpLocks/>
            </p:cNvCxnSpPr>
            <p:nvPr/>
          </p:nvCxnSpPr>
          <p:spPr>
            <a:xfrm>
              <a:off x="5343570" y="4126459"/>
              <a:ext cx="1457044" cy="0"/>
            </a:xfrm>
            <a:prstGeom prst="straightConnector1">
              <a:avLst/>
            </a:prstGeom>
            <a:ln w="15875">
              <a:solidFill>
                <a:srgbClr val="002060"/>
              </a:solidFill>
              <a:prstDash val="sysDash"/>
              <a:tailEnd type="arrow"/>
            </a:ln>
          </p:spPr>
          <p:style>
            <a:lnRef idx="1">
              <a:schemeClr val="accent1"/>
            </a:lnRef>
            <a:fillRef idx="0">
              <a:schemeClr val="accent1"/>
            </a:fillRef>
            <a:effectRef idx="0">
              <a:schemeClr val="accent1"/>
            </a:effectRef>
            <a:fontRef idx="minor">
              <a:schemeClr val="tx1"/>
            </a:fontRef>
          </p:style>
        </p:cxnSp>
      </p:grpSp>
      <p:sp>
        <p:nvSpPr>
          <p:cNvPr id="18" name="Rectangle 17">
            <a:extLst>
              <a:ext uri="{FF2B5EF4-FFF2-40B4-BE49-F238E27FC236}">
                <a16:creationId xmlns:a16="http://schemas.microsoft.com/office/drawing/2014/main" id="{5736D243-470A-49E1-AABA-4D6F3BFADDF2}"/>
              </a:ext>
            </a:extLst>
          </p:cNvPr>
          <p:cNvSpPr/>
          <p:nvPr/>
        </p:nvSpPr>
        <p:spPr>
          <a:xfrm>
            <a:off x="7415154" y="3612589"/>
            <a:ext cx="1796144" cy="1200329"/>
          </a:xfrm>
          <a:prstGeom prst="rect">
            <a:avLst/>
          </a:prstGeom>
        </p:spPr>
        <p:txBody>
          <a:bodyPr wrap="square">
            <a:spAutoFit/>
          </a:bodyPr>
          <a:lstStyle/>
          <a:p>
            <a:r>
              <a:rPr lang="en-US" dirty="0">
                <a:solidFill>
                  <a:srgbClr val="002060"/>
                </a:solidFill>
              </a:rPr>
              <a:t>Rock break-down…</a:t>
            </a:r>
          </a:p>
          <a:p>
            <a:endParaRPr lang="en-US" dirty="0">
              <a:solidFill>
                <a:srgbClr val="002060"/>
              </a:solidFill>
            </a:endParaRPr>
          </a:p>
          <a:p>
            <a:r>
              <a:rPr lang="en-US" dirty="0">
                <a:solidFill>
                  <a:srgbClr val="002060"/>
                </a:solidFill>
              </a:rPr>
              <a:t>= ?? </a:t>
            </a:r>
            <a:endParaRPr lang="en-AU" dirty="0">
              <a:solidFill>
                <a:srgbClr val="002060"/>
              </a:solidFill>
            </a:endParaRPr>
          </a:p>
        </p:txBody>
      </p:sp>
      <p:sp>
        <p:nvSpPr>
          <p:cNvPr id="20" name="TextBox 19">
            <a:extLst>
              <a:ext uri="{FF2B5EF4-FFF2-40B4-BE49-F238E27FC236}">
                <a16:creationId xmlns:a16="http://schemas.microsoft.com/office/drawing/2014/main" id="{6DE5B93C-FDB1-489B-A46B-F6C14D8CCE09}"/>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grpSp>
        <p:nvGrpSpPr>
          <p:cNvPr id="23" name="Group 22"/>
          <p:cNvGrpSpPr/>
          <p:nvPr/>
        </p:nvGrpSpPr>
        <p:grpSpPr>
          <a:xfrm>
            <a:off x="3851920" y="748388"/>
            <a:ext cx="4669812" cy="3832740"/>
            <a:chOff x="3851920" y="748388"/>
            <a:chExt cx="4669812" cy="3832740"/>
          </a:xfrm>
        </p:grpSpPr>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5672437" y="748388"/>
              <a:ext cx="2849295" cy="2079118"/>
            </a:xfrm>
            <a:prstGeom prst="rect">
              <a:avLst/>
            </a:prstGeom>
            <a:ln w="19050">
              <a:solidFill>
                <a:srgbClr val="002060"/>
              </a:solidFill>
            </a:ln>
          </p:spPr>
        </p:pic>
        <p:cxnSp>
          <p:nvCxnSpPr>
            <p:cNvPr id="11" name="Straight Connector 10"/>
            <p:cNvCxnSpPr/>
            <p:nvPr/>
          </p:nvCxnSpPr>
          <p:spPr>
            <a:xfrm flipH="1">
              <a:off x="3851920" y="2827506"/>
              <a:ext cx="1820517" cy="1753622"/>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18853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alf_domeWww-instEecsBerkeleyEdu~pfriedbePicturesHalf_dome"/>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a:xfrm>
            <a:off x="0" y="-26068"/>
            <a:ext cx="9178756" cy="6884067"/>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TextBox 9">
            <a:extLst>
              <a:ext uri="{FF2B5EF4-FFF2-40B4-BE49-F238E27FC236}">
                <a16:creationId xmlns:a16="http://schemas.microsoft.com/office/drawing/2014/main" id="{6BEC6904-B934-4F85-B282-93C2E312BEA5}"/>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11" name="Straight Connector 10">
            <a:extLst>
              <a:ext uri="{FF2B5EF4-FFF2-40B4-BE49-F238E27FC236}">
                <a16:creationId xmlns:a16="http://schemas.microsoft.com/office/drawing/2014/main" id="{BD2C7334-FA07-4CAB-BAA7-2C8901AAE399}"/>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2251" y="1427113"/>
            <a:ext cx="4682247" cy="646331"/>
          </a:xfrm>
          <a:prstGeom prst="rect">
            <a:avLst/>
          </a:prstGeom>
        </p:spPr>
        <p:txBody>
          <a:bodyPr wrap="square">
            <a:spAutoFit/>
          </a:bodyPr>
          <a:lstStyle/>
          <a:p>
            <a:pPr marL="285750" indent="-285750">
              <a:buFont typeface="Arial" panose="020B0604020202020204" pitchFamily="34" charset="0"/>
              <a:buChar char="•"/>
            </a:pPr>
            <a:r>
              <a:rPr lang="en-US" dirty="0">
                <a:solidFill>
                  <a:srgbClr val="002060"/>
                </a:solidFill>
              </a:rPr>
              <a:t>Rocks / sediment </a:t>
            </a:r>
            <a:r>
              <a:rPr lang="en-US" b="1" dirty="0">
                <a:solidFill>
                  <a:srgbClr val="002060"/>
                </a:solidFill>
              </a:rPr>
              <a:t>react</a:t>
            </a:r>
            <a:r>
              <a:rPr lang="en-US" dirty="0">
                <a:solidFill>
                  <a:srgbClr val="002060"/>
                </a:solidFill>
              </a:rPr>
              <a:t> with hydrosphere, atmosphere, biosphere </a:t>
            </a:r>
          </a:p>
        </p:txBody>
      </p:sp>
      <p:sp>
        <p:nvSpPr>
          <p:cNvPr id="15" name="Rectangle 14"/>
          <p:cNvSpPr/>
          <p:nvPr/>
        </p:nvSpPr>
        <p:spPr>
          <a:xfrm>
            <a:off x="42251" y="712547"/>
            <a:ext cx="4581630" cy="923330"/>
          </a:xfrm>
          <a:prstGeom prst="rect">
            <a:avLst/>
          </a:prstGeom>
        </p:spPr>
        <p:txBody>
          <a:bodyPr wrap="square">
            <a:spAutoFit/>
          </a:bodyPr>
          <a:lstStyle/>
          <a:p>
            <a:pPr marL="285750" indent="-285750">
              <a:buFont typeface="Arial" panose="020B0604020202020204" pitchFamily="34" charset="0"/>
              <a:buChar char="•"/>
            </a:pPr>
            <a:r>
              <a:rPr lang="en-US" b="1" dirty="0">
                <a:solidFill>
                  <a:srgbClr val="002060"/>
                </a:solidFill>
              </a:rPr>
              <a:t>Weathering</a:t>
            </a:r>
            <a:r>
              <a:rPr lang="en-US" dirty="0">
                <a:solidFill>
                  <a:srgbClr val="002060"/>
                </a:solidFill>
              </a:rPr>
              <a:t> - the processes that break up rock at Earth’s surface</a:t>
            </a:r>
            <a:endParaRPr lang="en-US" sz="1100" dirty="0">
              <a:solidFill>
                <a:srgbClr val="002060"/>
              </a:solidFill>
            </a:endParaRPr>
          </a:p>
          <a:p>
            <a:pPr marL="285750" indent="-285750">
              <a:buFont typeface="Arial" panose="020B0604020202020204" pitchFamily="34" charset="0"/>
              <a:buChar char="•"/>
            </a:pPr>
            <a:endParaRPr lang="en-US" b="1" dirty="0">
              <a:solidFill>
                <a:srgbClr val="002060"/>
              </a:solidFill>
            </a:endParaRPr>
          </a:p>
        </p:txBody>
      </p:sp>
      <p:grpSp>
        <p:nvGrpSpPr>
          <p:cNvPr id="5" name="Group 4"/>
          <p:cNvGrpSpPr/>
          <p:nvPr/>
        </p:nvGrpSpPr>
        <p:grpSpPr>
          <a:xfrm>
            <a:off x="-3426" y="2201777"/>
            <a:ext cx="3836124" cy="1015663"/>
            <a:chOff x="-3426" y="2201777"/>
            <a:chExt cx="3836124" cy="1015663"/>
          </a:xfrm>
        </p:grpSpPr>
        <p:sp>
          <p:nvSpPr>
            <p:cNvPr id="16" name="Rectangle 15"/>
            <p:cNvSpPr/>
            <p:nvPr/>
          </p:nvSpPr>
          <p:spPr>
            <a:xfrm>
              <a:off x="810730" y="2360528"/>
              <a:ext cx="3021968" cy="646331"/>
            </a:xfrm>
            <a:prstGeom prst="rect">
              <a:avLst/>
            </a:prstGeom>
            <a:solidFill>
              <a:schemeClr val="bg1">
                <a:alpha val="51000"/>
              </a:schemeClr>
            </a:solidFill>
          </p:spPr>
          <p:txBody>
            <a:bodyPr wrap="square">
              <a:spAutoFit/>
            </a:bodyPr>
            <a:lstStyle/>
            <a:p>
              <a:r>
                <a:rPr lang="en-US" b="1" dirty="0">
                  <a:solidFill>
                    <a:srgbClr val="002060"/>
                  </a:solidFill>
                </a:rPr>
                <a:t>Physical</a:t>
              </a:r>
              <a:r>
                <a:rPr lang="en-US" dirty="0">
                  <a:solidFill>
                    <a:srgbClr val="002060"/>
                  </a:solidFill>
                </a:rPr>
                <a:t> - Mechanical </a:t>
              </a:r>
              <a:r>
                <a:rPr lang="en-US" dirty="0">
                  <a:solidFill>
                    <a:srgbClr val="FF0000"/>
                  </a:solidFill>
                </a:rPr>
                <a:t>breakage</a:t>
              </a:r>
              <a:r>
                <a:rPr lang="en-US" dirty="0">
                  <a:solidFill>
                    <a:srgbClr val="002060"/>
                  </a:solidFill>
                </a:rPr>
                <a:t> and disintegration</a:t>
              </a:r>
            </a:p>
          </p:txBody>
        </p:sp>
        <p:sp>
          <p:nvSpPr>
            <p:cNvPr id="17" name="TextBox 16"/>
            <p:cNvSpPr txBox="1"/>
            <p:nvPr/>
          </p:nvSpPr>
          <p:spPr>
            <a:xfrm>
              <a:off x="-3426" y="2201777"/>
              <a:ext cx="698746" cy="1015663"/>
            </a:xfrm>
            <a:prstGeom prst="rect">
              <a:avLst/>
            </a:prstGeom>
            <a:noFill/>
          </p:spPr>
          <p:txBody>
            <a:bodyPr wrap="square" rtlCol="0">
              <a:spAutoFit/>
            </a:bodyPr>
            <a:lstStyle/>
            <a:p>
              <a:r>
                <a:rPr lang="de-DE" sz="6000" dirty="0">
                  <a:solidFill>
                    <a:srgbClr val="002060"/>
                  </a:solidFill>
                  <a:latin typeface="Arial Black" panose="020B0A04020102020204" pitchFamily="34" charset="0"/>
                </a:rPr>
                <a:t>A</a:t>
              </a:r>
            </a:p>
          </p:txBody>
        </p:sp>
      </p:grpSp>
      <p:grpSp>
        <p:nvGrpSpPr>
          <p:cNvPr id="7" name="Group 6"/>
          <p:cNvGrpSpPr/>
          <p:nvPr/>
        </p:nvGrpSpPr>
        <p:grpSpPr>
          <a:xfrm>
            <a:off x="5599370" y="147515"/>
            <a:ext cx="3385520" cy="4494179"/>
            <a:chOff x="5602218" y="158405"/>
            <a:chExt cx="3385520" cy="4494179"/>
          </a:xfrm>
        </p:grpSpPr>
        <p:pic>
          <p:nvPicPr>
            <p:cNvPr id="28" name="Picture 9" descr="https://scontent-fra3-1.xx.fbcdn.net/hphotos-xfp1/v/t1.0-9/1919130_1273582919438_5963960_n.jpg?oh=7ed9682766a44f1941a945fc84a4e00a&amp;oe=56B6ADDA"/>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5602218" y="158405"/>
              <a:ext cx="3385520" cy="4494179"/>
            </a:xfrm>
            <a:prstGeom prst="rect">
              <a:avLst/>
            </a:prstGeom>
            <a:noFill/>
            <a:ln w="19050">
              <a:solidFill>
                <a:schemeClr val="bg1"/>
              </a:solidFill>
            </a:ln>
          </p:spPr>
        </p:pic>
        <p:sp>
          <p:nvSpPr>
            <p:cNvPr id="29" name="Rectangle 28"/>
            <p:cNvSpPr/>
            <p:nvPr/>
          </p:nvSpPr>
          <p:spPr>
            <a:xfrm>
              <a:off x="8163861" y="187467"/>
              <a:ext cx="800284" cy="369332"/>
            </a:xfrm>
            <a:prstGeom prst="rect">
              <a:avLst/>
            </a:prstGeom>
          </p:spPr>
          <p:txBody>
            <a:bodyPr wrap="none">
              <a:spAutoFit/>
            </a:bodyPr>
            <a:lstStyle/>
            <a:p>
              <a:r>
                <a:rPr lang="en-AU" dirty="0" err="1">
                  <a:solidFill>
                    <a:srgbClr val="002060"/>
                  </a:solidFill>
                </a:rPr>
                <a:t>Tafoni</a:t>
              </a:r>
              <a:endParaRPr lang="de-DE" dirty="0"/>
            </a:p>
          </p:txBody>
        </p:sp>
        <p:sp>
          <p:nvSpPr>
            <p:cNvPr id="30" name="TextBox 29"/>
            <p:cNvSpPr txBox="1"/>
            <p:nvPr/>
          </p:nvSpPr>
          <p:spPr>
            <a:xfrm>
              <a:off x="5631498" y="4223832"/>
              <a:ext cx="838691" cy="369332"/>
            </a:xfrm>
            <a:prstGeom prst="rect">
              <a:avLst/>
            </a:prstGeom>
            <a:noFill/>
          </p:spPr>
          <p:txBody>
            <a:bodyPr wrap="none" rtlCol="0">
              <a:spAutoFit/>
            </a:bodyPr>
            <a:lstStyle/>
            <a:p>
              <a:r>
                <a:rPr lang="de-DE" dirty="0">
                  <a:solidFill>
                    <a:schemeClr val="bg1"/>
                  </a:solidFill>
                </a:rPr>
                <a:t>Forms</a:t>
              </a:r>
            </a:p>
          </p:txBody>
        </p:sp>
        <p:sp>
          <p:nvSpPr>
            <p:cNvPr id="2" name="TextBox 1"/>
            <p:cNvSpPr txBox="1"/>
            <p:nvPr/>
          </p:nvSpPr>
          <p:spPr>
            <a:xfrm>
              <a:off x="6805195" y="1327795"/>
              <a:ext cx="755335" cy="1323439"/>
            </a:xfrm>
            <a:prstGeom prst="rect">
              <a:avLst/>
            </a:prstGeom>
            <a:noFill/>
          </p:spPr>
          <p:txBody>
            <a:bodyPr wrap="none" rtlCol="0">
              <a:spAutoFit/>
            </a:bodyPr>
            <a:lstStyle/>
            <a:p>
              <a:r>
                <a:rPr lang="de-DE" sz="8000" dirty="0">
                  <a:solidFill>
                    <a:schemeClr val="bg1"/>
                  </a:solidFill>
                </a:rPr>
                <a:t>?</a:t>
              </a:r>
            </a:p>
          </p:txBody>
        </p:sp>
      </p:grpSp>
      <p:grpSp>
        <p:nvGrpSpPr>
          <p:cNvPr id="6" name="Group 5"/>
          <p:cNvGrpSpPr/>
          <p:nvPr/>
        </p:nvGrpSpPr>
        <p:grpSpPr>
          <a:xfrm>
            <a:off x="220409" y="3184082"/>
            <a:ext cx="4695399" cy="3498917"/>
            <a:chOff x="220409" y="3184082"/>
            <a:chExt cx="4695399" cy="3498917"/>
          </a:xfrm>
        </p:grpSpPr>
        <p:pic>
          <p:nvPicPr>
            <p:cNvPr id="18" name="Picture 3">
              <a:extLst>
                <a:ext uri="{FF2B5EF4-FFF2-40B4-BE49-F238E27FC236}">
                  <a16:creationId xmlns:a16="http://schemas.microsoft.com/office/drawing/2014/main" id="{80DEE41F-F05A-405B-B6B5-74E1139EE45C}"/>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737587" y="4714359"/>
              <a:ext cx="3045416" cy="1968640"/>
            </a:xfrm>
            <a:prstGeom prst="rect">
              <a:avLst/>
            </a:prstGeom>
            <a:noFill/>
            <a:ln w="19050">
              <a:solidFill>
                <a:schemeClr val="bg1"/>
              </a:solidFill>
              <a:miter lim="800000"/>
              <a:headEnd/>
              <a:tailEnd/>
            </a:ln>
          </p:spPr>
        </p:pic>
        <p:pic>
          <p:nvPicPr>
            <p:cNvPr id="19" name="Picture 9" descr="npo0002eb"/>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3111050" y="3386485"/>
              <a:ext cx="1798176" cy="1327874"/>
            </a:xfrm>
            <a:prstGeom prst="rect">
              <a:avLst/>
            </a:prstGeom>
            <a:noFill/>
            <a:ln w="19050" algn="ctr">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descr="Temperatursprengung"/>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238204" y="3184082"/>
              <a:ext cx="3069554" cy="1949582"/>
            </a:xfrm>
            <a:prstGeom prst="rect">
              <a:avLst/>
            </a:prstGeom>
            <a:noFill/>
            <a:ln w="19050">
              <a:solidFill>
                <a:schemeClr val="bg1"/>
              </a:solidFill>
            </a:ln>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220409" y="3216652"/>
              <a:ext cx="1261884" cy="369332"/>
            </a:xfrm>
            <a:prstGeom prst="rect">
              <a:avLst/>
            </a:prstGeom>
            <a:noFill/>
          </p:spPr>
          <p:txBody>
            <a:bodyPr wrap="none" rtlCol="0">
              <a:spAutoFit/>
            </a:bodyPr>
            <a:lstStyle/>
            <a:p>
              <a:r>
                <a:rPr lang="de-DE" dirty="0">
                  <a:solidFill>
                    <a:schemeClr val="bg1"/>
                  </a:solidFill>
                </a:rPr>
                <a:t>Processes</a:t>
              </a:r>
            </a:p>
          </p:txBody>
        </p:sp>
        <p:sp>
          <p:nvSpPr>
            <p:cNvPr id="3" name="TextBox 2">
              <a:extLst>
                <a:ext uri="{FF2B5EF4-FFF2-40B4-BE49-F238E27FC236}">
                  <a16:creationId xmlns:a16="http://schemas.microsoft.com/office/drawing/2014/main" id="{2781B0F0-856B-416F-8F68-E543A98D6312}"/>
                </a:ext>
              </a:extLst>
            </p:cNvPr>
            <p:cNvSpPr txBox="1"/>
            <p:nvPr/>
          </p:nvSpPr>
          <p:spPr>
            <a:xfrm>
              <a:off x="2133021" y="4788146"/>
              <a:ext cx="1148071" cy="307777"/>
            </a:xfrm>
            <a:prstGeom prst="rect">
              <a:avLst/>
            </a:prstGeom>
            <a:noFill/>
          </p:spPr>
          <p:txBody>
            <a:bodyPr wrap="none" rtlCol="0">
              <a:spAutoFit/>
            </a:bodyPr>
            <a:lstStyle/>
            <a:p>
              <a:r>
                <a:rPr lang="en-AU" sz="1400" dirty="0">
                  <a:solidFill>
                    <a:schemeClr val="bg1"/>
                  </a:solidFill>
                </a:rPr>
                <a:t>temperature</a:t>
              </a:r>
            </a:p>
          </p:txBody>
        </p:sp>
        <p:sp>
          <p:nvSpPr>
            <p:cNvPr id="31" name="TextBox 30">
              <a:extLst>
                <a:ext uri="{FF2B5EF4-FFF2-40B4-BE49-F238E27FC236}">
                  <a16:creationId xmlns:a16="http://schemas.microsoft.com/office/drawing/2014/main" id="{DDBB20C0-1ACE-4344-82CB-81AA0132E586}"/>
                </a:ext>
              </a:extLst>
            </p:cNvPr>
            <p:cNvSpPr txBox="1"/>
            <p:nvPr/>
          </p:nvSpPr>
          <p:spPr>
            <a:xfrm>
              <a:off x="3666748" y="4408498"/>
              <a:ext cx="1249060" cy="307777"/>
            </a:xfrm>
            <a:prstGeom prst="rect">
              <a:avLst/>
            </a:prstGeom>
            <a:noFill/>
          </p:spPr>
          <p:txBody>
            <a:bodyPr wrap="none" rtlCol="0">
              <a:spAutoFit/>
            </a:bodyPr>
            <a:lstStyle/>
            <a:p>
              <a:r>
                <a:rPr lang="en-AU" sz="1400" dirty="0">
                  <a:solidFill>
                    <a:schemeClr val="bg1"/>
                  </a:solidFill>
                </a:rPr>
                <a:t>water and ice</a:t>
              </a:r>
            </a:p>
          </p:txBody>
        </p:sp>
        <p:sp>
          <p:nvSpPr>
            <p:cNvPr id="32" name="TextBox 31">
              <a:extLst>
                <a:ext uri="{FF2B5EF4-FFF2-40B4-BE49-F238E27FC236}">
                  <a16:creationId xmlns:a16="http://schemas.microsoft.com/office/drawing/2014/main" id="{18AB72CB-55EB-414C-984E-6CD08A5BEEBE}"/>
                </a:ext>
              </a:extLst>
            </p:cNvPr>
            <p:cNvSpPr txBox="1"/>
            <p:nvPr/>
          </p:nvSpPr>
          <p:spPr>
            <a:xfrm>
              <a:off x="737587" y="6362817"/>
              <a:ext cx="732893" cy="307777"/>
            </a:xfrm>
            <a:prstGeom prst="rect">
              <a:avLst/>
            </a:prstGeom>
            <a:noFill/>
          </p:spPr>
          <p:txBody>
            <a:bodyPr wrap="none" rtlCol="0">
              <a:spAutoFit/>
            </a:bodyPr>
            <a:lstStyle/>
            <a:p>
              <a:r>
                <a:rPr lang="en-AU" sz="1400" dirty="0">
                  <a:solidFill>
                    <a:schemeClr val="bg1"/>
                  </a:solidFill>
                </a:rPr>
                <a:t>salts…</a:t>
              </a:r>
            </a:p>
          </p:txBody>
        </p:sp>
      </p:grpSp>
      <p:grpSp>
        <p:nvGrpSpPr>
          <p:cNvPr id="8" name="Group 7"/>
          <p:cNvGrpSpPr/>
          <p:nvPr/>
        </p:nvGrpSpPr>
        <p:grpSpPr>
          <a:xfrm>
            <a:off x="5602218" y="4770640"/>
            <a:ext cx="3385520" cy="1890558"/>
            <a:chOff x="5602218" y="4770640"/>
            <a:chExt cx="3385520" cy="1890558"/>
          </a:xfrm>
        </p:grpSpPr>
        <p:pic>
          <p:nvPicPr>
            <p:cNvPr id="22" name="Picture 2" descr="felsenmeer barrens on Nelson Crag on the northeast shoulder of Mt. Washington (photo by Ben Kimball for the NH Natural Heritage Bureau)"/>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5602218" y="4770640"/>
              <a:ext cx="3385520" cy="1861707"/>
            </a:xfrm>
            <a:prstGeom prst="rect">
              <a:avLst/>
            </a:prstGeom>
            <a:noFill/>
            <a:ln w="19050">
              <a:solidFill>
                <a:schemeClr val="bg1"/>
              </a:solidFill>
            </a:ln>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587E9D20-CDDC-4BD1-9078-F3675DAEDBDB}"/>
                </a:ext>
              </a:extLst>
            </p:cNvPr>
            <p:cNvSpPr txBox="1"/>
            <p:nvPr/>
          </p:nvSpPr>
          <p:spPr>
            <a:xfrm>
              <a:off x="5844519" y="5737868"/>
              <a:ext cx="646331" cy="923330"/>
            </a:xfrm>
            <a:prstGeom prst="rect">
              <a:avLst/>
            </a:prstGeom>
            <a:noFill/>
          </p:spPr>
          <p:txBody>
            <a:bodyPr wrap="none" rtlCol="0">
              <a:spAutoFit/>
            </a:bodyPr>
            <a:lstStyle/>
            <a:p>
              <a:r>
                <a:rPr lang="en-GB" sz="5400" dirty="0">
                  <a:solidFill>
                    <a:srgbClr val="002060"/>
                  </a:solidFill>
                  <a:latin typeface="Arial Black" panose="020B0A04020102020204" pitchFamily="34" charset="0"/>
                  <a:cs typeface="Arial" panose="020B0604020202020204" pitchFamily="34" charset="0"/>
                </a:rPr>
                <a:t>1</a:t>
              </a:r>
            </a:p>
          </p:txBody>
        </p:sp>
        <p:sp>
          <p:nvSpPr>
            <p:cNvPr id="37" name="TextBox 36"/>
            <p:cNvSpPr txBox="1"/>
            <p:nvPr/>
          </p:nvSpPr>
          <p:spPr>
            <a:xfrm>
              <a:off x="5866095" y="4833427"/>
              <a:ext cx="1095172" cy="369332"/>
            </a:xfrm>
            <a:prstGeom prst="rect">
              <a:avLst/>
            </a:prstGeom>
            <a:noFill/>
          </p:spPr>
          <p:txBody>
            <a:bodyPr wrap="none" rtlCol="0">
              <a:spAutoFit/>
            </a:bodyPr>
            <a:lstStyle/>
            <a:p>
              <a:r>
                <a:rPr lang="de-DE" dirty="0">
                  <a:solidFill>
                    <a:schemeClr val="bg1"/>
                  </a:solidFill>
                </a:rPr>
                <a:t>Products</a:t>
              </a:r>
            </a:p>
          </p:txBody>
        </p:sp>
      </p:grpSp>
      <p:grpSp>
        <p:nvGrpSpPr>
          <p:cNvPr id="41" name="Group 40"/>
          <p:cNvGrpSpPr/>
          <p:nvPr/>
        </p:nvGrpSpPr>
        <p:grpSpPr>
          <a:xfrm>
            <a:off x="4054801" y="4841285"/>
            <a:ext cx="1690798" cy="1576336"/>
            <a:chOff x="4054801" y="4841285"/>
            <a:chExt cx="1690798" cy="1576336"/>
          </a:xfrm>
        </p:grpSpPr>
        <p:pic>
          <p:nvPicPr>
            <p:cNvPr id="42" name="Picture 3"/>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054801" y="4909249"/>
              <a:ext cx="1690798" cy="1508372"/>
            </a:xfrm>
            <a:prstGeom prst="rect">
              <a:avLst/>
            </a:prstGeom>
            <a:noFill/>
            <a:ln w="22225">
              <a:solidFill>
                <a:schemeClr val="bg1"/>
              </a:solidFill>
              <a:miter lim="800000"/>
              <a:headEnd/>
              <a:tailEnd/>
            </a:ln>
          </p:spPr>
        </p:pic>
        <p:sp>
          <p:nvSpPr>
            <p:cNvPr id="43" name="TextBox 42"/>
            <p:cNvSpPr txBox="1"/>
            <p:nvPr/>
          </p:nvSpPr>
          <p:spPr>
            <a:xfrm>
              <a:off x="4088003" y="6008381"/>
              <a:ext cx="1095172" cy="369332"/>
            </a:xfrm>
            <a:prstGeom prst="rect">
              <a:avLst/>
            </a:prstGeom>
            <a:noFill/>
          </p:spPr>
          <p:txBody>
            <a:bodyPr wrap="none" rtlCol="0">
              <a:spAutoFit/>
            </a:bodyPr>
            <a:lstStyle/>
            <a:p>
              <a:r>
                <a:rPr lang="de-DE" dirty="0">
                  <a:solidFill>
                    <a:schemeClr val="bg1"/>
                  </a:solidFill>
                </a:rPr>
                <a:t>Products</a:t>
              </a:r>
            </a:p>
          </p:txBody>
        </p:sp>
        <p:sp>
          <p:nvSpPr>
            <p:cNvPr id="44" name="TextBox 43">
              <a:extLst>
                <a:ext uri="{FF2B5EF4-FFF2-40B4-BE49-F238E27FC236}">
                  <a16:creationId xmlns:a16="http://schemas.microsoft.com/office/drawing/2014/main" id="{B56E70FF-465F-4440-A34A-269AE3D26BE1}"/>
                </a:ext>
              </a:extLst>
            </p:cNvPr>
            <p:cNvSpPr txBox="1"/>
            <p:nvPr/>
          </p:nvSpPr>
          <p:spPr>
            <a:xfrm>
              <a:off x="4102402" y="4841285"/>
              <a:ext cx="646331" cy="923330"/>
            </a:xfrm>
            <a:prstGeom prst="rect">
              <a:avLst/>
            </a:prstGeom>
            <a:noFill/>
          </p:spPr>
          <p:txBody>
            <a:bodyPr wrap="none" rtlCol="0">
              <a:spAutoFit/>
            </a:bodyPr>
            <a:lstStyle/>
            <a:p>
              <a:r>
                <a:rPr lang="en-GB" sz="5400" dirty="0">
                  <a:solidFill>
                    <a:srgbClr val="002060"/>
                  </a:solidFill>
                  <a:latin typeface="Arial Black" panose="020B0A04020102020204" pitchFamily="34" charset="0"/>
                  <a:cs typeface="Arial" panose="020B0604020202020204" pitchFamily="34" charset="0"/>
                </a:rPr>
                <a:t>2</a:t>
              </a:r>
            </a:p>
          </p:txBody>
        </p:sp>
      </p:grpSp>
      <p:grpSp>
        <p:nvGrpSpPr>
          <p:cNvPr id="45" name="Group 44"/>
          <p:cNvGrpSpPr/>
          <p:nvPr/>
        </p:nvGrpSpPr>
        <p:grpSpPr>
          <a:xfrm>
            <a:off x="7350165" y="4281921"/>
            <a:ext cx="1496814" cy="2136957"/>
            <a:chOff x="7350165" y="4281921"/>
            <a:chExt cx="1496814" cy="2136957"/>
          </a:xfrm>
        </p:grpSpPr>
        <p:pic>
          <p:nvPicPr>
            <p:cNvPr id="46" name="Picture 1037" descr="npo0002f1">
              <a:extLst>
                <a:ext uri="{FF2B5EF4-FFF2-40B4-BE49-F238E27FC236}">
                  <a16:creationId xmlns:a16="http://schemas.microsoft.com/office/drawing/2014/main" id="{DDC3D282-5824-4CC9-AF2B-2EF713EB9442}"/>
                </a:ext>
              </a:extLst>
            </p:cNvPr>
            <p:cNvPicPr>
              <a:picLocks noChangeAspect="1" noChangeArrowheads="1"/>
            </p:cNvPicPr>
            <p:nvPr/>
          </p:nvPicPr>
          <p:blipFill rotWithShape="1">
            <a:blip r:embed="rId10" cstate="screen">
              <a:extLst>
                <a:ext uri="{28A0092B-C50C-407E-A947-70E740481C1C}">
                  <a14:useLocalDpi xmlns:a14="http://schemas.microsoft.com/office/drawing/2010/main"/>
                </a:ext>
              </a:extLst>
            </a:blip>
            <a:srcRect/>
            <a:stretch/>
          </p:blipFill>
          <p:spPr bwMode="auto">
            <a:xfrm>
              <a:off x="7361360" y="4342933"/>
              <a:ext cx="1485619" cy="2075945"/>
            </a:xfrm>
            <a:prstGeom prst="rect">
              <a:avLst/>
            </a:prstGeom>
            <a:noFill/>
            <a:ln w="19050" algn="ctr">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 name="TextBox 46">
              <a:extLst>
                <a:ext uri="{FF2B5EF4-FFF2-40B4-BE49-F238E27FC236}">
                  <a16:creationId xmlns:a16="http://schemas.microsoft.com/office/drawing/2014/main" id="{B3B40B9A-556A-4737-AFE8-9AB20DD70F96}"/>
                </a:ext>
              </a:extLst>
            </p:cNvPr>
            <p:cNvSpPr txBox="1"/>
            <p:nvPr/>
          </p:nvSpPr>
          <p:spPr>
            <a:xfrm>
              <a:off x="7393728" y="4281921"/>
              <a:ext cx="646331" cy="923330"/>
            </a:xfrm>
            <a:prstGeom prst="rect">
              <a:avLst/>
            </a:prstGeom>
            <a:noFill/>
          </p:spPr>
          <p:txBody>
            <a:bodyPr wrap="none" rtlCol="0">
              <a:spAutoFit/>
            </a:bodyPr>
            <a:lstStyle/>
            <a:p>
              <a:r>
                <a:rPr lang="en-GB" sz="5400" dirty="0">
                  <a:solidFill>
                    <a:srgbClr val="002060"/>
                  </a:solidFill>
                  <a:latin typeface="Arial Black" panose="020B0A04020102020204" pitchFamily="34" charset="0"/>
                  <a:cs typeface="Arial" panose="020B0604020202020204" pitchFamily="34" charset="0"/>
                </a:rPr>
                <a:t>3</a:t>
              </a:r>
            </a:p>
          </p:txBody>
        </p:sp>
        <p:sp>
          <p:nvSpPr>
            <p:cNvPr id="48" name="TextBox 47">
              <a:extLst>
                <a:ext uri="{FF2B5EF4-FFF2-40B4-BE49-F238E27FC236}">
                  <a16:creationId xmlns:a16="http://schemas.microsoft.com/office/drawing/2014/main" id="{A5BD4E7D-37A3-4FB6-B8C1-34FC4335F803}"/>
                </a:ext>
              </a:extLst>
            </p:cNvPr>
            <p:cNvSpPr txBox="1"/>
            <p:nvPr/>
          </p:nvSpPr>
          <p:spPr>
            <a:xfrm>
              <a:off x="7404949" y="5764615"/>
              <a:ext cx="1429838" cy="646331"/>
            </a:xfrm>
            <a:prstGeom prst="rect">
              <a:avLst/>
            </a:prstGeom>
            <a:noFill/>
          </p:spPr>
          <p:txBody>
            <a:bodyPr wrap="square" rtlCol="0">
              <a:spAutoFit/>
            </a:bodyPr>
            <a:lstStyle/>
            <a:p>
              <a:pPr algn="r"/>
              <a:r>
                <a:rPr lang="de-DE" dirty="0">
                  <a:solidFill>
                    <a:schemeClr val="bg1"/>
                  </a:solidFill>
                </a:rPr>
                <a:t>Clastic Sediment</a:t>
              </a:r>
            </a:p>
          </p:txBody>
        </p:sp>
        <p:sp>
          <p:nvSpPr>
            <p:cNvPr id="49" name="Arrow: Right 37">
              <a:extLst>
                <a:ext uri="{FF2B5EF4-FFF2-40B4-BE49-F238E27FC236}">
                  <a16:creationId xmlns:a16="http://schemas.microsoft.com/office/drawing/2014/main" id="{09BAB954-4C63-4C26-8A2A-EE8072592BB6}"/>
                </a:ext>
              </a:extLst>
            </p:cNvPr>
            <p:cNvSpPr/>
            <p:nvPr/>
          </p:nvSpPr>
          <p:spPr>
            <a:xfrm>
              <a:off x="7350165" y="5299681"/>
              <a:ext cx="646331" cy="566969"/>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Tree>
    <p:extLst>
      <p:ext uri="{BB962C8B-B14F-4D97-AF65-F5344CB8AC3E}">
        <p14:creationId xmlns:p14="http://schemas.microsoft.com/office/powerpoint/2010/main" val="36752589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alf_domeWww-instEecsBerkeleyEdu~pfriedbePicturesHalf_dome"/>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a:xfrm>
            <a:off x="0" y="-26068"/>
            <a:ext cx="9178756" cy="6884067"/>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TextBox 9">
            <a:extLst>
              <a:ext uri="{FF2B5EF4-FFF2-40B4-BE49-F238E27FC236}">
                <a16:creationId xmlns:a16="http://schemas.microsoft.com/office/drawing/2014/main" id="{6BEC6904-B934-4F85-B282-93C2E312BEA5}"/>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11" name="Straight Connector 10">
            <a:extLst>
              <a:ext uri="{FF2B5EF4-FFF2-40B4-BE49-F238E27FC236}">
                <a16:creationId xmlns:a16="http://schemas.microsoft.com/office/drawing/2014/main" id="{BD2C7334-FA07-4CAB-BAA7-2C8901AAE399}"/>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2251" y="1427113"/>
            <a:ext cx="4682247" cy="646331"/>
          </a:xfrm>
          <a:prstGeom prst="rect">
            <a:avLst/>
          </a:prstGeom>
        </p:spPr>
        <p:txBody>
          <a:bodyPr wrap="square">
            <a:spAutoFit/>
          </a:bodyPr>
          <a:lstStyle/>
          <a:p>
            <a:pPr marL="285750" indent="-285750">
              <a:buFont typeface="Arial" panose="020B0604020202020204" pitchFamily="34" charset="0"/>
              <a:buChar char="•"/>
            </a:pPr>
            <a:r>
              <a:rPr lang="en-US" dirty="0">
                <a:solidFill>
                  <a:srgbClr val="002060"/>
                </a:solidFill>
              </a:rPr>
              <a:t>Rocks / sediment </a:t>
            </a:r>
            <a:r>
              <a:rPr lang="en-US" b="1" dirty="0">
                <a:solidFill>
                  <a:srgbClr val="002060"/>
                </a:solidFill>
              </a:rPr>
              <a:t>react</a:t>
            </a:r>
            <a:r>
              <a:rPr lang="en-US" dirty="0">
                <a:solidFill>
                  <a:srgbClr val="002060"/>
                </a:solidFill>
              </a:rPr>
              <a:t> with hydrosphere, atmosphere, biosphere </a:t>
            </a:r>
          </a:p>
        </p:txBody>
      </p:sp>
      <p:sp>
        <p:nvSpPr>
          <p:cNvPr id="15" name="Rectangle 14"/>
          <p:cNvSpPr/>
          <p:nvPr/>
        </p:nvSpPr>
        <p:spPr>
          <a:xfrm>
            <a:off x="42251" y="712547"/>
            <a:ext cx="4581630" cy="923330"/>
          </a:xfrm>
          <a:prstGeom prst="rect">
            <a:avLst/>
          </a:prstGeom>
        </p:spPr>
        <p:txBody>
          <a:bodyPr wrap="square">
            <a:spAutoFit/>
          </a:bodyPr>
          <a:lstStyle/>
          <a:p>
            <a:pPr marL="285750" indent="-285750">
              <a:buFont typeface="Arial" panose="020B0604020202020204" pitchFamily="34" charset="0"/>
              <a:buChar char="•"/>
            </a:pPr>
            <a:r>
              <a:rPr lang="en-US" b="1" dirty="0">
                <a:solidFill>
                  <a:srgbClr val="002060"/>
                </a:solidFill>
              </a:rPr>
              <a:t>Weathering</a:t>
            </a:r>
            <a:r>
              <a:rPr lang="en-US" dirty="0">
                <a:solidFill>
                  <a:srgbClr val="002060"/>
                </a:solidFill>
              </a:rPr>
              <a:t> - the processes that break up rock at Earth’s surface</a:t>
            </a:r>
            <a:endParaRPr lang="en-US" sz="1100" dirty="0">
              <a:solidFill>
                <a:srgbClr val="002060"/>
              </a:solidFill>
            </a:endParaRPr>
          </a:p>
          <a:p>
            <a:pPr marL="285750" indent="-285750">
              <a:buFont typeface="Arial" panose="020B0604020202020204" pitchFamily="34" charset="0"/>
              <a:buChar char="•"/>
            </a:pPr>
            <a:endParaRPr lang="en-US" b="1" dirty="0">
              <a:solidFill>
                <a:srgbClr val="002060"/>
              </a:solidFill>
            </a:endParaRPr>
          </a:p>
        </p:txBody>
      </p:sp>
      <p:grpSp>
        <p:nvGrpSpPr>
          <p:cNvPr id="5" name="Group 4"/>
          <p:cNvGrpSpPr/>
          <p:nvPr/>
        </p:nvGrpSpPr>
        <p:grpSpPr>
          <a:xfrm>
            <a:off x="-3426" y="2201777"/>
            <a:ext cx="3836124" cy="1015663"/>
            <a:chOff x="-3426" y="2201777"/>
            <a:chExt cx="3836124" cy="1015663"/>
          </a:xfrm>
        </p:grpSpPr>
        <p:sp>
          <p:nvSpPr>
            <p:cNvPr id="16" name="Rectangle 15"/>
            <p:cNvSpPr/>
            <p:nvPr/>
          </p:nvSpPr>
          <p:spPr>
            <a:xfrm>
              <a:off x="810730" y="2360528"/>
              <a:ext cx="3021968" cy="646331"/>
            </a:xfrm>
            <a:prstGeom prst="rect">
              <a:avLst/>
            </a:prstGeom>
            <a:solidFill>
              <a:schemeClr val="bg1">
                <a:alpha val="51000"/>
              </a:schemeClr>
            </a:solidFill>
          </p:spPr>
          <p:txBody>
            <a:bodyPr wrap="square">
              <a:spAutoFit/>
            </a:bodyPr>
            <a:lstStyle/>
            <a:p>
              <a:r>
                <a:rPr lang="en-US" b="1" dirty="0">
                  <a:solidFill>
                    <a:srgbClr val="002060"/>
                  </a:solidFill>
                </a:rPr>
                <a:t>Physical</a:t>
              </a:r>
              <a:r>
                <a:rPr lang="en-US" dirty="0">
                  <a:solidFill>
                    <a:srgbClr val="002060"/>
                  </a:solidFill>
                </a:rPr>
                <a:t> - Mechanical </a:t>
              </a:r>
              <a:r>
                <a:rPr lang="en-US" dirty="0">
                  <a:solidFill>
                    <a:srgbClr val="FF0000"/>
                  </a:solidFill>
                </a:rPr>
                <a:t>breakage</a:t>
              </a:r>
              <a:r>
                <a:rPr lang="en-US" dirty="0">
                  <a:solidFill>
                    <a:srgbClr val="002060"/>
                  </a:solidFill>
                </a:rPr>
                <a:t> and disintegration</a:t>
              </a:r>
            </a:p>
          </p:txBody>
        </p:sp>
        <p:sp>
          <p:nvSpPr>
            <p:cNvPr id="17" name="TextBox 16"/>
            <p:cNvSpPr txBox="1"/>
            <p:nvPr/>
          </p:nvSpPr>
          <p:spPr>
            <a:xfrm>
              <a:off x="-3426" y="2201777"/>
              <a:ext cx="698746" cy="1015663"/>
            </a:xfrm>
            <a:prstGeom prst="rect">
              <a:avLst/>
            </a:prstGeom>
            <a:noFill/>
          </p:spPr>
          <p:txBody>
            <a:bodyPr wrap="square" rtlCol="0">
              <a:spAutoFit/>
            </a:bodyPr>
            <a:lstStyle/>
            <a:p>
              <a:r>
                <a:rPr lang="de-DE" sz="6000" dirty="0">
                  <a:solidFill>
                    <a:srgbClr val="002060"/>
                  </a:solidFill>
                  <a:latin typeface="Arial Black" panose="020B0A04020102020204" pitchFamily="34" charset="0"/>
                </a:rPr>
                <a:t>A</a:t>
              </a:r>
            </a:p>
          </p:txBody>
        </p:sp>
      </p:grpSp>
      <p:sp>
        <p:nvSpPr>
          <p:cNvPr id="44" name="TextBox 43">
            <a:extLst>
              <a:ext uri="{FF2B5EF4-FFF2-40B4-BE49-F238E27FC236}">
                <a16:creationId xmlns:a16="http://schemas.microsoft.com/office/drawing/2014/main" id="{B56E70FF-465F-4440-A34A-269AE3D26BE1}"/>
              </a:ext>
            </a:extLst>
          </p:cNvPr>
          <p:cNvSpPr txBox="1"/>
          <p:nvPr/>
        </p:nvSpPr>
        <p:spPr>
          <a:xfrm>
            <a:off x="4102402" y="4841285"/>
            <a:ext cx="184731" cy="923330"/>
          </a:xfrm>
          <a:prstGeom prst="rect">
            <a:avLst/>
          </a:prstGeom>
          <a:noFill/>
        </p:spPr>
        <p:txBody>
          <a:bodyPr wrap="none" rtlCol="0">
            <a:spAutoFit/>
          </a:bodyPr>
          <a:lstStyle/>
          <a:p>
            <a:endParaRPr lang="en-GB" sz="5400" dirty="0">
              <a:solidFill>
                <a:srgbClr val="002060"/>
              </a:solidFill>
              <a:latin typeface="Arial Black" panose="020B0A040201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091DDEBD-1083-084F-355C-C309C0F304C1}"/>
              </a:ext>
            </a:extLst>
          </p:cNvPr>
          <p:cNvSpPr/>
          <p:nvPr/>
        </p:nvSpPr>
        <p:spPr>
          <a:xfrm>
            <a:off x="337631" y="6124379"/>
            <a:ext cx="2373099" cy="584775"/>
          </a:xfrm>
          <a:prstGeom prst="rect">
            <a:avLst/>
          </a:prstGeom>
          <a:solidFill>
            <a:schemeClr val="bg1">
              <a:alpha val="51000"/>
            </a:schemeClr>
          </a:solidFill>
        </p:spPr>
        <p:txBody>
          <a:bodyPr wrap="square">
            <a:spAutoFit/>
          </a:bodyPr>
          <a:lstStyle/>
          <a:p>
            <a:r>
              <a:rPr lang="en-US" sz="3200" b="1" dirty="0">
                <a:solidFill>
                  <a:srgbClr val="002060"/>
                </a:solidFill>
              </a:rPr>
              <a:t>Exfoliation</a:t>
            </a:r>
            <a:endParaRPr lang="en-US" sz="3200" dirty="0">
              <a:solidFill>
                <a:srgbClr val="002060"/>
              </a:solidFill>
            </a:endParaRPr>
          </a:p>
        </p:txBody>
      </p:sp>
    </p:spTree>
    <p:extLst>
      <p:ext uri="{BB962C8B-B14F-4D97-AF65-F5344CB8AC3E}">
        <p14:creationId xmlns:p14="http://schemas.microsoft.com/office/powerpoint/2010/main" val="27796601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reeze-thaw">
            <a:extLst>
              <a:ext uri="{FF2B5EF4-FFF2-40B4-BE49-F238E27FC236}">
                <a16:creationId xmlns:a16="http://schemas.microsoft.com/office/drawing/2014/main" id="{4A9C50D5-842E-63C4-34B6-EC6B5C1638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63"/>
            <a:ext cx="9144000" cy="684688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6BEC6904-B934-4F85-B282-93C2E312BEA5}"/>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11" name="Straight Connector 10">
            <a:extLst>
              <a:ext uri="{FF2B5EF4-FFF2-40B4-BE49-F238E27FC236}">
                <a16:creationId xmlns:a16="http://schemas.microsoft.com/office/drawing/2014/main" id="{BD2C7334-FA07-4CAB-BAA7-2C8901AAE399}"/>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2251" y="1427113"/>
            <a:ext cx="4682247" cy="646331"/>
          </a:xfrm>
          <a:prstGeom prst="rect">
            <a:avLst/>
          </a:prstGeom>
        </p:spPr>
        <p:txBody>
          <a:bodyPr wrap="square">
            <a:spAutoFit/>
          </a:bodyPr>
          <a:lstStyle/>
          <a:p>
            <a:pPr marL="285750" indent="-285750">
              <a:buFont typeface="Arial" panose="020B0604020202020204" pitchFamily="34" charset="0"/>
              <a:buChar char="•"/>
            </a:pPr>
            <a:r>
              <a:rPr lang="en-US" dirty="0">
                <a:solidFill>
                  <a:srgbClr val="002060"/>
                </a:solidFill>
              </a:rPr>
              <a:t>Rocks / sediment </a:t>
            </a:r>
            <a:r>
              <a:rPr lang="en-US" b="1" dirty="0">
                <a:solidFill>
                  <a:srgbClr val="002060"/>
                </a:solidFill>
              </a:rPr>
              <a:t>react</a:t>
            </a:r>
            <a:r>
              <a:rPr lang="en-US" dirty="0">
                <a:solidFill>
                  <a:srgbClr val="002060"/>
                </a:solidFill>
              </a:rPr>
              <a:t> with hydrosphere, atmosphere, biosphere </a:t>
            </a:r>
          </a:p>
        </p:txBody>
      </p:sp>
      <p:sp>
        <p:nvSpPr>
          <p:cNvPr id="15" name="Rectangle 14"/>
          <p:cNvSpPr/>
          <p:nvPr/>
        </p:nvSpPr>
        <p:spPr>
          <a:xfrm>
            <a:off x="42251" y="712547"/>
            <a:ext cx="4581630" cy="923330"/>
          </a:xfrm>
          <a:prstGeom prst="rect">
            <a:avLst/>
          </a:prstGeom>
        </p:spPr>
        <p:txBody>
          <a:bodyPr wrap="square">
            <a:spAutoFit/>
          </a:bodyPr>
          <a:lstStyle/>
          <a:p>
            <a:pPr marL="285750" indent="-285750">
              <a:buFont typeface="Arial" panose="020B0604020202020204" pitchFamily="34" charset="0"/>
              <a:buChar char="•"/>
            </a:pPr>
            <a:r>
              <a:rPr lang="en-US" b="1" dirty="0">
                <a:solidFill>
                  <a:srgbClr val="002060"/>
                </a:solidFill>
              </a:rPr>
              <a:t>Weathering</a:t>
            </a:r>
            <a:r>
              <a:rPr lang="en-US" dirty="0">
                <a:solidFill>
                  <a:srgbClr val="002060"/>
                </a:solidFill>
              </a:rPr>
              <a:t> - the processes that break up rock at Earth’s surface</a:t>
            </a:r>
            <a:endParaRPr lang="en-US" sz="1100" dirty="0">
              <a:solidFill>
                <a:srgbClr val="002060"/>
              </a:solidFill>
            </a:endParaRPr>
          </a:p>
          <a:p>
            <a:pPr marL="285750" indent="-285750">
              <a:buFont typeface="Arial" panose="020B0604020202020204" pitchFamily="34" charset="0"/>
              <a:buChar char="•"/>
            </a:pPr>
            <a:endParaRPr lang="en-US" b="1" dirty="0">
              <a:solidFill>
                <a:srgbClr val="002060"/>
              </a:solidFill>
            </a:endParaRPr>
          </a:p>
        </p:txBody>
      </p:sp>
      <p:grpSp>
        <p:nvGrpSpPr>
          <p:cNvPr id="5" name="Group 4"/>
          <p:cNvGrpSpPr/>
          <p:nvPr/>
        </p:nvGrpSpPr>
        <p:grpSpPr>
          <a:xfrm>
            <a:off x="-3426" y="2201777"/>
            <a:ext cx="3836124" cy="1015663"/>
            <a:chOff x="-3426" y="2201777"/>
            <a:chExt cx="3836124" cy="1015663"/>
          </a:xfrm>
        </p:grpSpPr>
        <p:sp>
          <p:nvSpPr>
            <p:cNvPr id="16" name="Rectangle 15"/>
            <p:cNvSpPr/>
            <p:nvPr/>
          </p:nvSpPr>
          <p:spPr>
            <a:xfrm>
              <a:off x="810730" y="2360528"/>
              <a:ext cx="3021968" cy="646331"/>
            </a:xfrm>
            <a:prstGeom prst="rect">
              <a:avLst/>
            </a:prstGeom>
            <a:solidFill>
              <a:schemeClr val="bg1">
                <a:alpha val="51000"/>
              </a:schemeClr>
            </a:solidFill>
          </p:spPr>
          <p:txBody>
            <a:bodyPr wrap="square">
              <a:spAutoFit/>
            </a:bodyPr>
            <a:lstStyle/>
            <a:p>
              <a:r>
                <a:rPr lang="en-US" b="1" dirty="0">
                  <a:solidFill>
                    <a:srgbClr val="002060"/>
                  </a:solidFill>
                </a:rPr>
                <a:t>Physical</a:t>
              </a:r>
              <a:r>
                <a:rPr lang="en-US" dirty="0">
                  <a:solidFill>
                    <a:srgbClr val="002060"/>
                  </a:solidFill>
                </a:rPr>
                <a:t> - Mechanical </a:t>
              </a:r>
              <a:r>
                <a:rPr lang="en-US" dirty="0">
                  <a:solidFill>
                    <a:srgbClr val="FF0000"/>
                  </a:solidFill>
                </a:rPr>
                <a:t>breakage</a:t>
              </a:r>
              <a:r>
                <a:rPr lang="en-US" dirty="0">
                  <a:solidFill>
                    <a:srgbClr val="002060"/>
                  </a:solidFill>
                </a:rPr>
                <a:t> and disintegration</a:t>
              </a:r>
            </a:p>
          </p:txBody>
        </p:sp>
        <p:sp>
          <p:nvSpPr>
            <p:cNvPr id="17" name="TextBox 16"/>
            <p:cNvSpPr txBox="1"/>
            <p:nvPr/>
          </p:nvSpPr>
          <p:spPr>
            <a:xfrm>
              <a:off x="-3426" y="2201777"/>
              <a:ext cx="698746" cy="1015663"/>
            </a:xfrm>
            <a:prstGeom prst="rect">
              <a:avLst/>
            </a:prstGeom>
            <a:noFill/>
          </p:spPr>
          <p:txBody>
            <a:bodyPr wrap="square" rtlCol="0">
              <a:spAutoFit/>
            </a:bodyPr>
            <a:lstStyle/>
            <a:p>
              <a:r>
                <a:rPr lang="de-DE" sz="6000" dirty="0">
                  <a:solidFill>
                    <a:srgbClr val="002060"/>
                  </a:solidFill>
                  <a:latin typeface="Arial Black" panose="020B0A04020102020204" pitchFamily="34" charset="0"/>
                </a:rPr>
                <a:t>A</a:t>
              </a:r>
            </a:p>
          </p:txBody>
        </p:sp>
      </p:grpSp>
      <p:sp>
        <p:nvSpPr>
          <p:cNvPr id="44" name="TextBox 43">
            <a:extLst>
              <a:ext uri="{FF2B5EF4-FFF2-40B4-BE49-F238E27FC236}">
                <a16:creationId xmlns:a16="http://schemas.microsoft.com/office/drawing/2014/main" id="{B56E70FF-465F-4440-A34A-269AE3D26BE1}"/>
              </a:ext>
            </a:extLst>
          </p:cNvPr>
          <p:cNvSpPr txBox="1"/>
          <p:nvPr/>
        </p:nvSpPr>
        <p:spPr>
          <a:xfrm>
            <a:off x="4102402" y="4841285"/>
            <a:ext cx="184731" cy="923330"/>
          </a:xfrm>
          <a:prstGeom prst="rect">
            <a:avLst/>
          </a:prstGeom>
          <a:noFill/>
        </p:spPr>
        <p:txBody>
          <a:bodyPr wrap="none" rtlCol="0">
            <a:spAutoFit/>
          </a:bodyPr>
          <a:lstStyle/>
          <a:p>
            <a:endParaRPr lang="en-GB" sz="5400" dirty="0">
              <a:solidFill>
                <a:srgbClr val="002060"/>
              </a:solidFill>
              <a:latin typeface="Arial Black" panose="020B0A040201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091DDEBD-1083-084F-355C-C309C0F304C1}"/>
              </a:ext>
            </a:extLst>
          </p:cNvPr>
          <p:cNvSpPr/>
          <p:nvPr/>
        </p:nvSpPr>
        <p:spPr>
          <a:xfrm>
            <a:off x="337631" y="6124379"/>
            <a:ext cx="2578185" cy="584775"/>
          </a:xfrm>
          <a:prstGeom prst="rect">
            <a:avLst/>
          </a:prstGeom>
          <a:solidFill>
            <a:schemeClr val="bg1">
              <a:alpha val="51000"/>
            </a:schemeClr>
          </a:solidFill>
        </p:spPr>
        <p:txBody>
          <a:bodyPr wrap="square">
            <a:spAutoFit/>
          </a:bodyPr>
          <a:lstStyle/>
          <a:p>
            <a:r>
              <a:rPr lang="en-US" sz="3200" b="1" dirty="0">
                <a:solidFill>
                  <a:srgbClr val="002060"/>
                </a:solidFill>
              </a:rPr>
              <a:t>Freeze-thaw</a:t>
            </a:r>
            <a:endParaRPr lang="en-US" sz="3200" dirty="0">
              <a:solidFill>
                <a:srgbClr val="002060"/>
              </a:solidFill>
            </a:endParaRPr>
          </a:p>
        </p:txBody>
      </p:sp>
    </p:spTree>
    <p:extLst>
      <p:ext uri="{BB962C8B-B14F-4D97-AF65-F5344CB8AC3E}">
        <p14:creationId xmlns:p14="http://schemas.microsoft.com/office/powerpoint/2010/main" val="89963170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oneycomb Weathering">
            <a:extLst>
              <a:ext uri="{FF2B5EF4-FFF2-40B4-BE49-F238E27FC236}">
                <a16:creationId xmlns:a16="http://schemas.microsoft.com/office/drawing/2014/main" id="{DE822BF6-FA03-A119-5D44-9F2FC058AD4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3" r="9010" b="-113"/>
          <a:stretch/>
        </p:blipFill>
        <p:spPr bwMode="auto">
          <a:xfrm>
            <a:off x="-108520" y="0"/>
            <a:ext cx="925252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6BEC6904-B934-4F85-B282-93C2E312BEA5}"/>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11" name="Straight Connector 10">
            <a:extLst>
              <a:ext uri="{FF2B5EF4-FFF2-40B4-BE49-F238E27FC236}">
                <a16:creationId xmlns:a16="http://schemas.microsoft.com/office/drawing/2014/main" id="{BD2C7334-FA07-4CAB-BAA7-2C8901AAE399}"/>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2251" y="1427113"/>
            <a:ext cx="4682247" cy="646331"/>
          </a:xfrm>
          <a:prstGeom prst="rect">
            <a:avLst/>
          </a:prstGeom>
        </p:spPr>
        <p:txBody>
          <a:bodyPr wrap="square">
            <a:spAutoFit/>
          </a:bodyPr>
          <a:lstStyle/>
          <a:p>
            <a:pPr marL="285750" indent="-285750">
              <a:buFont typeface="Arial" panose="020B0604020202020204" pitchFamily="34" charset="0"/>
              <a:buChar char="•"/>
            </a:pPr>
            <a:r>
              <a:rPr lang="en-US" dirty="0">
                <a:solidFill>
                  <a:srgbClr val="002060"/>
                </a:solidFill>
              </a:rPr>
              <a:t>Rocks / sediment </a:t>
            </a:r>
            <a:r>
              <a:rPr lang="en-US" b="1" dirty="0">
                <a:solidFill>
                  <a:srgbClr val="002060"/>
                </a:solidFill>
              </a:rPr>
              <a:t>react</a:t>
            </a:r>
            <a:r>
              <a:rPr lang="en-US" dirty="0">
                <a:solidFill>
                  <a:srgbClr val="002060"/>
                </a:solidFill>
              </a:rPr>
              <a:t> with hydrosphere, atmosphere, biosphere </a:t>
            </a:r>
          </a:p>
        </p:txBody>
      </p:sp>
      <p:sp>
        <p:nvSpPr>
          <p:cNvPr id="15" name="Rectangle 14"/>
          <p:cNvSpPr/>
          <p:nvPr/>
        </p:nvSpPr>
        <p:spPr>
          <a:xfrm>
            <a:off x="42251" y="712547"/>
            <a:ext cx="4581630" cy="923330"/>
          </a:xfrm>
          <a:prstGeom prst="rect">
            <a:avLst/>
          </a:prstGeom>
        </p:spPr>
        <p:txBody>
          <a:bodyPr wrap="square">
            <a:spAutoFit/>
          </a:bodyPr>
          <a:lstStyle/>
          <a:p>
            <a:pPr marL="285750" indent="-285750">
              <a:buFont typeface="Arial" panose="020B0604020202020204" pitchFamily="34" charset="0"/>
              <a:buChar char="•"/>
            </a:pPr>
            <a:r>
              <a:rPr lang="en-US" b="1" dirty="0">
                <a:solidFill>
                  <a:srgbClr val="002060"/>
                </a:solidFill>
              </a:rPr>
              <a:t>Weathering</a:t>
            </a:r>
            <a:r>
              <a:rPr lang="en-US" dirty="0">
                <a:solidFill>
                  <a:srgbClr val="002060"/>
                </a:solidFill>
              </a:rPr>
              <a:t> - the processes that break up rock at Earth’s surface</a:t>
            </a:r>
            <a:endParaRPr lang="en-US" sz="1100" dirty="0">
              <a:solidFill>
                <a:srgbClr val="002060"/>
              </a:solidFill>
            </a:endParaRPr>
          </a:p>
          <a:p>
            <a:pPr marL="285750" indent="-285750">
              <a:buFont typeface="Arial" panose="020B0604020202020204" pitchFamily="34" charset="0"/>
              <a:buChar char="•"/>
            </a:pPr>
            <a:endParaRPr lang="en-US" b="1" dirty="0">
              <a:solidFill>
                <a:srgbClr val="002060"/>
              </a:solidFill>
            </a:endParaRPr>
          </a:p>
        </p:txBody>
      </p:sp>
      <p:grpSp>
        <p:nvGrpSpPr>
          <p:cNvPr id="5" name="Group 4"/>
          <p:cNvGrpSpPr/>
          <p:nvPr/>
        </p:nvGrpSpPr>
        <p:grpSpPr>
          <a:xfrm>
            <a:off x="-3426" y="2201777"/>
            <a:ext cx="3836124" cy="1015663"/>
            <a:chOff x="-3426" y="2201777"/>
            <a:chExt cx="3836124" cy="1015663"/>
          </a:xfrm>
        </p:grpSpPr>
        <p:sp>
          <p:nvSpPr>
            <p:cNvPr id="16" name="Rectangle 15"/>
            <p:cNvSpPr/>
            <p:nvPr/>
          </p:nvSpPr>
          <p:spPr>
            <a:xfrm>
              <a:off x="810730" y="2360528"/>
              <a:ext cx="3021968" cy="646331"/>
            </a:xfrm>
            <a:prstGeom prst="rect">
              <a:avLst/>
            </a:prstGeom>
            <a:solidFill>
              <a:schemeClr val="bg1">
                <a:alpha val="51000"/>
              </a:schemeClr>
            </a:solidFill>
          </p:spPr>
          <p:txBody>
            <a:bodyPr wrap="square">
              <a:spAutoFit/>
            </a:bodyPr>
            <a:lstStyle/>
            <a:p>
              <a:r>
                <a:rPr lang="en-US" b="1" dirty="0">
                  <a:solidFill>
                    <a:srgbClr val="002060"/>
                  </a:solidFill>
                </a:rPr>
                <a:t>Physical</a:t>
              </a:r>
              <a:r>
                <a:rPr lang="en-US" dirty="0">
                  <a:solidFill>
                    <a:srgbClr val="002060"/>
                  </a:solidFill>
                </a:rPr>
                <a:t> - Mechanical </a:t>
              </a:r>
              <a:r>
                <a:rPr lang="en-US" dirty="0">
                  <a:solidFill>
                    <a:srgbClr val="FF0000"/>
                  </a:solidFill>
                </a:rPr>
                <a:t>breakage</a:t>
              </a:r>
              <a:r>
                <a:rPr lang="en-US" dirty="0">
                  <a:solidFill>
                    <a:srgbClr val="002060"/>
                  </a:solidFill>
                </a:rPr>
                <a:t> and disintegration</a:t>
              </a:r>
            </a:p>
          </p:txBody>
        </p:sp>
        <p:sp>
          <p:nvSpPr>
            <p:cNvPr id="17" name="TextBox 16"/>
            <p:cNvSpPr txBox="1"/>
            <p:nvPr/>
          </p:nvSpPr>
          <p:spPr>
            <a:xfrm>
              <a:off x="-3426" y="2201777"/>
              <a:ext cx="698746" cy="1015663"/>
            </a:xfrm>
            <a:prstGeom prst="rect">
              <a:avLst/>
            </a:prstGeom>
            <a:noFill/>
          </p:spPr>
          <p:txBody>
            <a:bodyPr wrap="square" rtlCol="0">
              <a:spAutoFit/>
            </a:bodyPr>
            <a:lstStyle/>
            <a:p>
              <a:r>
                <a:rPr lang="de-DE" sz="6000" dirty="0">
                  <a:solidFill>
                    <a:srgbClr val="002060"/>
                  </a:solidFill>
                  <a:latin typeface="Arial Black" panose="020B0A04020102020204" pitchFamily="34" charset="0"/>
                </a:rPr>
                <a:t>A</a:t>
              </a:r>
            </a:p>
          </p:txBody>
        </p:sp>
      </p:grpSp>
      <p:sp>
        <p:nvSpPr>
          <p:cNvPr id="44" name="TextBox 43">
            <a:extLst>
              <a:ext uri="{FF2B5EF4-FFF2-40B4-BE49-F238E27FC236}">
                <a16:creationId xmlns:a16="http://schemas.microsoft.com/office/drawing/2014/main" id="{B56E70FF-465F-4440-A34A-269AE3D26BE1}"/>
              </a:ext>
            </a:extLst>
          </p:cNvPr>
          <p:cNvSpPr txBox="1"/>
          <p:nvPr/>
        </p:nvSpPr>
        <p:spPr>
          <a:xfrm>
            <a:off x="4102402" y="4841285"/>
            <a:ext cx="184731" cy="923330"/>
          </a:xfrm>
          <a:prstGeom prst="rect">
            <a:avLst/>
          </a:prstGeom>
          <a:noFill/>
        </p:spPr>
        <p:txBody>
          <a:bodyPr wrap="none" rtlCol="0">
            <a:spAutoFit/>
          </a:bodyPr>
          <a:lstStyle/>
          <a:p>
            <a:endParaRPr lang="en-GB" sz="5400" dirty="0">
              <a:solidFill>
                <a:srgbClr val="002060"/>
              </a:solidFill>
              <a:latin typeface="Arial Black" panose="020B0A040201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091DDEBD-1083-084F-355C-C309C0F304C1}"/>
              </a:ext>
            </a:extLst>
          </p:cNvPr>
          <p:cNvSpPr/>
          <p:nvPr/>
        </p:nvSpPr>
        <p:spPr>
          <a:xfrm>
            <a:off x="345947" y="6124380"/>
            <a:ext cx="6530309" cy="584775"/>
          </a:xfrm>
          <a:prstGeom prst="rect">
            <a:avLst/>
          </a:prstGeom>
          <a:solidFill>
            <a:schemeClr val="bg1">
              <a:alpha val="51000"/>
            </a:schemeClr>
          </a:solidFill>
        </p:spPr>
        <p:txBody>
          <a:bodyPr wrap="square">
            <a:spAutoFit/>
          </a:bodyPr>
          <a:lstStyle/>
          <a:p>
            <a:r>
              <a:rPr lang="en-US" sz="3200" b="1" dirty="0" err="1">
                <a:solidFill>
                  <a:srgbClr val="002060"/>
                </a:solidFill>
              </a:rPr>
              <a:t>Tafoni</a:t>
            </a:r>
            <a:r>
              <a:rPr lang="en-US" sz="3200" b="1" dirty="0">
                <a:solidFill>
                  <a:srgbClr val="002060"/>
                </a:solidFill>
              </a:rPr>
              <a:t> / Honeycomb weathering</a:t>
            </a:r>
            <a:endParaRPr lang="en-US" sz="3200" dirty="0">
              <a:solidFill>
                <a:srgbClr val="002060"/>
              </a:solidFill>
            </a:endParaRPr>
          </a:p>
        </p:txBody>
      </p:sp>
    </p:spTree>
    <p:extLst>
      <p:ext uri="{BB962C8B-B14F-4D97-AF65-F5344CB8AC3E}">
        <p14:creationId xmlns:p14="http://schemas.microsoft.com/office/powerpoint/2010/main" val="20678638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8.1 Mechanical Weathering – Physical Geology, First University of  Saskatchewan Edition">
            <a:extLst>
              <a:ext uri="{FF2B5EF4-FFF2-40B4-BE49-F238E27FC236}">
                <a16:creationId xmlns:a16="http://schemas.microsoft.com/office/drawing/2014/main" id="{12ED1E83-7851-05DE-6DF2-3F7652543F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 t="9209" r="32081"/>
          <a:stretch/>
        </p:blipFill>
        <p:spPr bwMode="auto">
          <a:xfrm>
            <a:off x="5906" y="0"/>
            <a:ext cx="9095843" cy="685023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6BEC6904-B934-4F85-B282-93C2E312BEA5}"/>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chemeClr val="bg1"/>
                </a:solidFill>
              </a:rPr>
              <a:t>Weathering</a:t>
            </a:r>
            <a:endParaRPr lang="en-AU" sz="3200" dirty="0">
              <a:solidFill>
                <a:schemeClr val="bg1"/>
              </a:solidFill>
            </a:endParaRPr>
          </a:p>
        </p:txBody>
      </p:sp>
      <p:cxnSp>
        <p:nvCxnSpPr>
          <p:cNvPr id="11" name="Straight Connector 10">
            <a:extLst>
              <a:ext uri="{FF2B5EF4-FFF2-40B4-BE49-F238E27FC236}">
                <a16:creationId xmlns:a16="http://schemas.microsoft.com/office/drawing/2014/main" id="{BD2C7334-FA07-4CAB-BAA7-2C8901AAE399}"/>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2251" y="1427113"/>
            <a:ext cx="4682247" cy="646331"/>
          </a:xfrm>
          <a:prstGeom prst="rect">
            <a:avLst/>
          </a:prstGeom>
        </p:spPr>
        <p:txBody>
          <a:bodyPr wrap="square">
            <a:spAutoFit/>
          </a:bodyPr>
          <a:lstStyle/>
          <a:p>
            <a:pPr marL="285750" indent="-285750">
              <a:buFont typeface="Arial" panose="020B0604020202020204" pitchFamily="34" charset="0"/>
              <a:buChar char="•"/>
            </a:pPr>
            <a:r>
              <a:rPr lang="en-US" dirty="0">
                <a:solidFill>
                  <a:schemeClr val="bg1"/>
                </a:solidFill>
              </a:rPr>
              <a:t>Rocks / sediment </a:t>
            </a:r>
            <a:r>
              <a:rPr lang="en-US" b="1" dirty="0">
                <a:solidFill>
                  <a:schemeClr val="bg1"/>
                </a:solidFill>
              </a:rPr>
              <a:t>react</a:t>
            </a:r>
            <a:r>
              <a:rPr lang="en-US" dirty="0">
                <a:solidFill>
                  <a:schemeClr val="bg1"/>
                </a:solidFill>
              </a:rPr>
              <a:t> with hydrosphere, atmosphere, biosphere </a:t>
            </a:r>
          </a:p>
        </p:txBody>
      </p:sp>
      <p:sp>
        <p:nvSpPr>
          <p:cNvPr id="15" name="Rectangle 14"/>
          <p:cNvSpPr/>
          <p:nvPr/>
        </p:nvSpPr>
        <p:spPr>
          <a:xfrm>
            <a:off x="42251" y="712547"/>
            <a:ext cx="4581630" cy="923330"/>
          </a:xfrm>
          <a:prstGeom prst="rect">
            <a:avLst/>
          </a:prstGeom>
        </p:spPr>
        <p:txBody>
          <a:bodyPr wrap="square">
            <a:spAutoFit/>
          </a:bodyPr>
          <a:lstStyle/>
          <a:p>
            <a:pPr marL="285750" indent="-285750">
              <a:buFont typeface="Arial" panose="020B0604020202020204" pitchFamily="34" charset="0"/>
              <a:buChar char="•"/>
            </a:pPr>
            <a:r>
              <a:rPr lang="en-US" b="1" dirty="0">
                <a:solidFill>
                  <a:schemeClr val="bg1"/>
                </a:solidFill>
              </a:rPr>
              <a:t>Weathering</a:t>
            </a:r>
            <a:r>
              <a:rPr lang="en-US" dirty="0">
                <a:solidFill>
                  <a:schemeClr val="bg1"/>
                </a:solidFill>
              </a:rPr>
              <a:t> - the processes that break up rock at Earth’s surface</a:t>
            </a:r>
            <a:endParaRPr lang="en-US" sz="1100" dirty="0">
              <a:solidFill>
                <a:schemeClr val="bg1"/>
              </a:solidFill>
            </a:endParaRPr>
          </a:p>
          <a:p>
            <a:pPr marL="285750" indent="-285750">
              <a:buFont typeface="Arial" panose="020B0604020202020204" pitchFamily="34" charset="0"/>
              <a:buChar char="•"/>
            </a:pPr>
            <a:endParaRPr lang="en-US" b="1" dirty="0">
              <a:solidFill>
                <a:srgbClr val="002060"/>
              </a:solidFill>
            </a:endParaRPr>
          </a:p>
        </p:txBody>
      </p:sp>
      <p:grpSp>
        <p:nvGrpSpPr>
          <p:cNvPr id="5" name="Group 4"/>
          <p:cNvGrpSpPr/>
          <p:nvPr/>
        </p:nvGrpSpPr>
        <p:grpSpPr>
          <a:xfrm>
            <a:off x="-3426" y="2201777"/>
            <a:ext cx="3836124" cy="1015663"/>
            <a:chOff x="-3426" y="2201777"/>
            <a:chExt cx="3836124" cy="1015663"/>
          </a:xfrm>
        </p:grpSpPr>
        <p:sp>
          <p:nvSpPr>
            <p:cNvPr id="16" name="Rectangle 15"/>
            <p:cNvSpPr/>
            <p:nvPr/>
          </p:nvSpPr>
          <p:spPr>
            <a:xfrm>
              <a:off x="810730" y="2360528"/>
              <a:ext cx="3021968" cy="646331"/>
            </a:xfrm>
            <a:prstGeom prst="rect">
              <a:avLst/>
            </a:prstGeom>
            <a:solidFill>
              <a:schemeClr val="bg1">
                <a:alpha val="51000"/>
              </a:schemeClr>
            </a:solidFill>
          </p:spPr>
          <p:txBody>
            <a:bodyPr wrap="square">
              <a:spAutoFit/>
            </a:bodyPr>
            <a:lstStyle/>
            <a:p>
              <a:r>
                <a:rPr lang="en-US" b="1" dirty="0">
                  <a:solidFill>
                    <a:srgbClr val="002060"/>
                  </a:solidFill>
                </a:rPr>
                <a:t>Physical</a:t>
              </a:r>
              <a:r>
                <a:rPr lang="en-US" dirty="0">
                  <a:solidFill>
                    <a:srgbClr val="002060"/>
                  </a:solidFill>
                </a:rPr>
                <a:t> - Mechanical </a:t>
              </a:r>
              <a:r>
                <a:rPr lang="en-US" dirty="0">
                  <a:solidFill>
                    <a:srgbClr val="FF0000"/>
                  </a:solidFill>
                </a:rPr>
                <a:t>breakage</a:t>
              </a:r>
              <a:r>
                <a:rPr lang="en-US" dirty="0">
                  <a:solidFill>
                    <a:srgbClr val="002060"/>
                  </a:solidFill>
                </a:rPr>
                <a:t> and disintegration</a:t>
              </a:r>
            </a:p>
          </p:txBody>
        </p:sp>
        <p:sp>
          <p:nvSpPr>
            <p:cNvPr id="17" name="TextBox 16"/>
            <p:cNvSpPr txBox="1"/>
            <p:nvPr/>
          </p:nvSpPr>
          <p:spPr>
            <a:xfrm>
              <a:off x="-3426" y="2201777"/>
              <a:ext cx="698746" cy="1015663"/>
            </a:xfrm>
            <a:prstGeom prst="rect">
              <a:avLst/>
            </a:prstGeom>
            <a:noFill/>
          </p:spPr>
          <p:txBody>
            <a:bodyPr wrap="square" rtlCol="0">
              <a:spAutoFit/>
            </a:bodyPr>
            <a:lstStyle/>
            <a:p>
              <a:r>
                <a:rPr lang="de-DE" sz="6000" dirty="0">
                  <a:solidFill>
                    <a:srgbClr val="002060"/>
                  </a:solidFill>
                  <a:latin typeface="Arial Black" panose="020B0A04020102020204" pitchFamily="34" charset="0"/>
                </a:rPr>
                <a:t>A</a:t>
              </a:r>
            </a:p>
          </p:txBody>
        </p:sp>
      </p:grpSp>
      <p:sp>
        <p:nvSpPr>
          <p:cNvPr id="44" name="TextBox 43">
            <a:extLst>
              <a:ext uri="{FF2B5EF4-FFF2-40B4-BE49-F238E27FC236}">
                <a16:creationId xmlns:a16="http://schemas.microsoft.com/office/drawing/2014/main" id="{B56E70FF-465F-4440-A34A-269AE3D26BE1}"/>
              </a:ext>
            </a:extLst>
          </p:cNvPr>
          <p:cNvSpPr txBox="1"/>
          <p:nvPr/>
        </p:nvSpPr>
        <p:spPr>
          <a:xfrm>
            <a:off x="4102402" y="4841285"/>
            <a:ext cx="184731" cy="923330"/>
          </a:xfrm>
          <a:prstGeom prst="rect">
            <a:avLst/>
          </a:prstGeom>
          <a:noFill/>
        </p:spPr>
        <p:txBody>
          <a:bodyPr wrap="none" rtlCol="0">
            <a:spAutoFit/>
          </a:bodyPr>
          <a:lstStyle/>
          <a:p>
            <a:endParaRPr lang="en-GB" sz="5400" dirty="0">
              <a:solidFill>
                <a:srgbClr val="002060"/>
              </a:solidFill>
              <a:latin typeface="Arial Black" panose="020B0A040201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091DDEBD-1083-084F-355C-C309C0F304C1}"/>
              </a:ext>
            </a:extLst>
          </p:cNvPr>
          <p:cNvSpPr/>
          <p:nvPr/>
        </p:nvSpPr>
        <p:spPr>
          <a:xfrm>
            <a:off x="345947" y="6124380"/>
            <a:ext cx="2065813" cy="584775"/>
          </a:xfrm>
          <a:prstGeom prst="rect">
            <a:avLst/>
          </a:prstGeom>
          <a:solidFill>
            <a:schemeClr val="bg1">
              <a:alpha val="51000"/>
            </a:schemeClr>
          </a:solidFill>
        </p:spPr>
        <p:txBody>
          <a:bodyPr wrap="square">
            <a:spAutoFit/>
          </a:bodyPr>
          <a:lstStyle/>
          <a:p>
            <a:r>
              <a:rPr lang="en-US" sz="3200" b="1" dirty="0">
                <a:solidFill>
                  <a:srgbClr val="002060"/>
                </a:solidFill>
              </a:rPr>
              <a:t>Sheeting</a:t>
            </a:r>
            <a:endParaRPr lang="en-US" sz="3200" dirty="0">
              <a:solidFill>
                <a:srgbClr val="002060"/>
              </a:solidFill>
            </a:endParaRPr>
          </a:p>
        </p:txBody>
      </p:sp>
    </p:spTree>
    <p:extLst>
      <p:ext uri="{BB962C8B-B14F-4D97-AF65-F5344CB8AC3E}">
        <p14:creationId xmlns:p14="http://schemas.microsoft.com/office/powerpoint/2010/main" val="29323881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oneycomb Weathering">
            <a:extLst>
              <a:ext uri="{FF2B5EF4-FFF2-40B4-BE49-F238E27FC236}">
                <a16:creationId xmlns:a16="http://schemas.microsoft.com/office/drawing/2014/main" id="{DE822BF6-FA03-A119-5D44-9F2FC058AD4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3" r="9010" b="-113"/>
          <a:stretch/>
        </p:blipFill>
        <p:spPr bwMode="auto">
          <a:xfrm>
            <a:off x="-108520" y="0"/>
            <a:ext cx="925252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6BEC6904-B934-4F85-B282-93C2E312BEA5}"/>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11" name="Straight Connector 10">
            <a:extLst>
              <a:ext uri="{FF2B5EF4-FFF2-40B4-BE49-F238E27FC236}">
                <a16:creationId xmlns:a16="http://schemas.microsoft.com/office/drawing/2014/main" id="{BD2C7334-FA07-4CAB-BAA7-2C8901AAE399}"/>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42251" y="1427113"/>
            <a:ext cx="4682247" cy="646331"/>
          </a:xfrm>
          <a:prstGeom prst="rect">
            <a:avLst/>
          </a:prstGeom>
        </p:spPr>
        <p:txBody>
          <a:bodyPr wrap="square">
            <a:spAutoFit/>
          </a:bodyPr>
          <a:lstStyle/>
          <a:p>
            <a:pPr marL="285750" indent="-285750">
              <a:buFont typeface="Arial" panose="020B0604020202020204" pitchFamily="34" charset="0"/>
              <a:buChar char="•"/>
            </a:pPr>
            <a:r>
              <a:rPr lang="en-US" dirty="0">
                <a:solidFill>
                  <a:srgbClr val="002060"/>
                </a:solidFill>
              </a:rPr>
              <a:t>Rocks / sediment </a:t>
            </a:r>
            <a:r>
              <a:rPr lang="en-US" b="1" dirty="0">
                <a:solidFill>
                  <a:srgbClr val="002060"/>
                </a:solidFill>
              </a:rPr>
              <a:t>react</a:t>
            </a:r>
            <a:r>
              <a:rPr lang="en-US" dirty="0">
                <a:solidFill>
                  <a:srgbClr val="002060"/>
                </a:solidFill>
              </a:rPr>
              <a:t> with hydrosphere, atmosphere, biosphere </a:t>
            </a:r>
          </a:p>
        </p:txBody>
      </p:sp>
      <p:sp>
        <p:nvSpPr>
          <p:cNvPr id="15" name="Rectangle 14"/>
          <p:cNvSpPr/>
          <p:nvPr/>
        </p:nvSpPr>
        <p:spPr>
          <a:xfrm>
            <a:off x="42251" y="712547"/>
            <a:ext cx="4581630" cy="923330"/>
          </a:xfrm>
          <a:prstGeom prst="rect">
            <a:avLst/>
          </a:prstGeom>
        </p:spPr>
        <p:txBody>
          <a:bodyPr wrap="square">
            <a:spAutoFit/>
          </a:bodyPr>
          <a:lstStyle/>
          <a:p>
            <a:pPr marL="285750" indent="-285750">
              <a:buFont typeface="Arial" panose="020B0604020202020204" pitchFamily="34" charset="0"/>
              <a:buChar char="•"/>
            </a:pPr>
            <a:r>
              <a:rPr lang="en-US" b="1" dirty="0">
                <a:solidFill>
                  <a:srgbClr val="002060"/>
                </a:solidFill>
              </a:rPr>
              <a:t>Weathering</a:t>
            </a:r>
            <a:r>
              <a:rPr lang="en-US" dirty="0">
                <a:solidFill>
                  <a:srgbClr val="002060"/>
                </a:solidFill>
              </a:rPr>
              <a:t> - the processes that break up rock at Earth’s surface</a:t>
            </a:r>
            <a:endParaRPr lang="en-US" sz="1100" dirty="0">
              <a:solidFill>
                <a:srgbClr val="002060"/>
              </a:solidFill>
            </a:endParaRPr>
          </a:p>
          <a:p>
            <a:pPr marL="285750" indent="-285750">
              <a:buFont typeface="Arial" panose="020B0604020202020204" pitchFamily="34" charset="0"/>
              <a:buChar char="•"/>
            </a:pPr>
            <a:endParaRPr lang="en-US" b="1" dirty="0">
              <a:solidFill>
                <a:srgbClr val="002060"/>
              </a:solidFill>
            </a:endParaRPr>
          </a:p>
        </p:txBody>
      </p:sp>
      <p:grpSp>
        <p:nvGrpSpPr>
          <p:cNvPr id="5" name="Group 4"/>
          <p:cNvGrpSpPr/>
          <p:nvPr/>
        </p:nvGrpSpPr>
        <p:grpSpPr>
          <a:xfrm>
            <a:off x="-3426" y="2201777"/>
            <a:ext cx="3836124" cy="1015663"/>
            <a:chOff x="-3426" y="2201777"/>
            <a:chExt cx="3836124" cy="1015663"/>
          </a:xfrm>
        </p:grpSpPr>
        <p:sp>
          <p:nvSpPr>
            <p:cNvPr id="16" name="Rectangle 15"/>
            <p:cNvSpPr/>
            <p:nvPr/>
          </p:nvSpPr>
          <p:spPr>
            <a:xfrm>
              <a:off x="810730" y="2360528"/>
              <a:ext cx="3021968" cy="646331"/>
            </a:xfrm>
            <a:prstGeom prst="rect">
              <a:avLst/>
            </a:prstGeom>
            <a:solidFill>
              <a:schemeClr val="bg1">
                <a:alpha val="51000"/>
              </a:schemeClr>
            </a:solidFill>
          </p:spPr>
          <p:txBody>
            <a:bodyPr wrap="square">
              <a:spAutoFit/>
            </a:bodyPr>
            <a:lstStyle/>
            <a:p>
              <a:r>
                <a:rPr lang="en-US" b="1" dirty="0">
                  <a:solidFill>
                    <a:srgbClr val="002060"/>
                  </a:solidFill>
                </a:rPr>
                <a:t>Physical</a:t>
              </a:r>
              <a:r>
                <a:rPr lang="en-US" dirty="0">
                  <a:solidFill>
                    <a:srgbClr val="002060"/>
                  </a:solidFill>
                </a:rPr>
                <a:t> - Mechanical </a:t>
              </a:r>
              <a:r>
                <a:rPr lang="en-US" dirty="0">
                  <a:solidFill>
                    <a:srgbClr val="FF0000"/>
                  </a:solidFill>
                </a:rPr>
                <a:t>breakage</a:t>
              </a:r>
              <a:r>
                <a:rPr lang="en-US" dirty="0">
                  <a:solidFill>
                    <a:srgbClr val="002060"/>
                  </a:solidFill>
                </a:rPr>
                <a:t> and disintegration</a:t>
              </a:r>
            </a:p>
          </p:txBody>
        </p:sp>
        <p:sp>
          <p:nvSpPr>
            <p:cNvPr id="17" name="TextBox 16"/>
            <p:cNvSpPr txBox="1"/>
            <p:nvPr/>
          </p:nvSpPr>
          <p:spPr>
            <a:xfrm>
              <a:off x="-3426" y="2201777"/>
              <a:ext cx="698746" cy="1015663"/>
            </a:xfrm>
            <a:prstGeom prst="rect">
              <a:avLst/>
            </a:prstGeom>
            <a:noFill/>
          </p:spPr>
          <p:txBody>
            <a:bodyPr wrap="square" rtlCol="0">
              <a:spAutoFit/>
            </a:bodyPr>
            <a:lstStyle/>
            <a:p>
              <a:r>
                <a:rPr lang="de-DE" sz="6000" dirty="0">
                  <a:solidFill>
                    <a:srgbClr val="002060"/>
                  </a:solidFill>
                  <a:latin typeface="Arial Black" panose="020B0A04020102020204" pitchFamily="34" charset="0"/>
                </a:rPr>
                <a:t>A</a:t>
              </a:r>
            </a:p>
          </p:txBody>
        </p:sp>
      </p:grpSp>
      <p:sp>
        <p:nvSpPr>
          <p:cNvPr id="44" name="TextBox 43">
            <a:extLst>
              <a:ext uri="{FF2B5EF4-FFF2-40B4-BE49-F238E27FC236}">
                <a16:creationId xmlns:a16="http://schemas.microsoft.com/office/drawing/2014/main" id="{B56E70FF-465F-4440-A34A-269AE3D26BE1}"/>
              </a:ext>
            </a:extLst>
          </p:cNvPr>
          <p:cNvSpPr txBox="1"/>
          <p:nvPr/>
        </p:nvSpPr>
        <p:spPr>
          <a:xfrm>
            <a:off x="4102402" y="4841285"/>
            <a:ext cx="184731" cy="923330"/>
          </a:xfrm>
          <a:prstGeom prst="rect">
            <a:avLst/>
          </a:prstGeom>
          <a:noFill/>
        </p:spPr>
        <p:txBody>
          <a:bodyPr wrap="none" rtlCol="0">
            <a:spAutoFit/>
          </a:bodyPr>
          <a:lstStyle/>
          <a:p>
            <a:endParaRPr lang="en-GB" sz="5400" dirty="0">
              <a:solidFill>
                <a:srgbClr val="002060"/>
              </a:solidFill>
              <a:latin typeface="Arial Black" panose="020B0A040201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091DDEBD-1083-084F-355C-C309C0F304C1}"/>
              </a:ext>
            </a:extLst>
          </p:cNvPr>
          <p:cNvSpPr/>
          <p:nvPr/>
        </p:nvSpPr>
        <p:spPr>
          <a:xfrm>
            <a:off x="345947" y="6124380"/>
            <a:ext cx="6530309" cy="584775"/>
          </a:xfrm>
          <a:prstGeom prst="rect">
            <a:avLst/>
          </a:prstGeom>
          <a:solidFill>
            <a:schemeClr val="bg1">
              <a:alpha val="51000"/>
            </a:schemeClr>
          </a:solidFill>
        </p:spPr>
        <p:txBody>
          <a:bodyPr wrap="square">
            <a:spAutoFit/>
          </a:bodyPr>
          <a:lstStyle/>
          <a:p>
            <a:r>
              <a:rPr lang="en-US" sz="3200" b="1" dirty="0" err="1">
                <a:solidFill>
                  <a:srgbClr val="002060"/>
                </a:solidFill>
              </a:rPr>
              <a:t>Tafoni</a:t>
            </a:r>
            <a:r>
              <a:rPr lang="en-US" sz="3200" b="1" dirty="0">
                <a:solidFill>
                  <a:srgbClr val="002060"/>
                </a:solidFill>
              </a:rPr>
              <a:t> / Honeycomb weathering</a:t>
            </a:r>
            <a:endParaRPr lang="en-US" sz="3200" dirty="0">
              <a:solidFill>
                <a:srgbClr val="002060"/>
              </a:solidFill>
            </a:endParaRPr>
          </a:p>
        </p:txBody>
      </p:sp>
    </p:spTree>
    <p:extLst>
      <p:ext uri="{BB962C8B-B14F-4D97-AF65-F5344CB8AC3E}">
        <p14:creationId xmlns:p14="http://schemas.microsoft.com/office/powerpoint/2010/main" val="9236889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screen">
            <a:extLst>
              <a:ext uri="{28A0092B-C50C-407E-A947-70E740481C1C}">
                <a14:useLocalDpi xmlns:a14="http://schemas.microsoft.com/office/drawing/2010/main"/>
              </a:ext>
            </a:extLst>
          </a:blip>
          <a:srcRect b="-20"/>
          <a:stretch/>
        </p:blipFill>
        <p:spPr>
          <a:xfrm>
            <a:off x="-1" y="-4055"/>
            <a:ext cx="9138923" cy="6862055"/>
          </a:xfrm>
          <a:prstGeom prst="rect">
            <a:avLst/>
          </a:prstGeom>
          <a:solidFill>
            <a:schemeClr val="bg1"/>
          </a:solidFill>
        </p:spPr>
      </p:pic>
      <p:sp>
        <p:nvSpPr>
          <p:cNvPr id="3" name="TextBox 2">
            <a:extLst>
              <a:ext uri="{FF2B5EF4-FFF2-40B4-BE49-F238E27FC236}">
                <a16:creationId xmlns:a16="http://schemas.microsoft.com/office/drawing/2014/main" id="{31BBA9B1-DAB9-4DD8-91D1-9CBB75E1D952}"/>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4" name="Straight Connector 3"/>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16728" y="558267"/>
            <a:ext cx="3948143" cy="1107995"/>
            <a:chOff x="16728" y="558267"/>
            <a:chExt cx="3948143" cy="1107995"/>
          </a:xfrm>
        </p:grpSpPr>
        <p:sp>
          <p:nvSpPr>
            <p:cNvPr id="11" name="Rectangle 10"/>
            <p:cNvSpPr/>
            <p:nvPr/>
          </p:nvSpPr>
          <p:spPr>
            <a:xfrm>
              <a:off x="882110" y="742932"/>
              <a:ext cx="3082761" cy="923330"/>
            </a:xfrm>
            <a:prstGeom prst="rect">
              <a:avLst/>
            </a:prstGeom>
            <a:solidFill>
              <a:schemeClr val="bg1">
                <a:alpha val="51000"/>
              </a:schemeClr>
            </a:solidFill>
          </p:spPr>
          <p:txBody>
            <a:bodyPr wrap="square">
              <a:spAutoFit/>
            </a:bodyPr>
            <a:lstStyle/>
            <a:p>
              <a:r>
                <a:rPr lang="en-US" b="1" dirty="0">
                  <a:solidFill>
                    <a:srgbClr val="002060"/>
                  </a:solidFill>
                </a:rPr>
                <a:t>Chemical</a:t>
              </a:r>
              <a:r>
                <a:rPr lang="en-US" dirty="0">
                  <a:solidFill>
                    <a:srgbClr val="002060"/>
                  </a:solidFill>
                </a:rPr>
                <a:t> - </a:t>
              </a:r>
              <a:r>
                <a:rPr lang="en-US" dirty="0">
                  <a:solidFill>
                    <a:srgbClr val="FF0000"/>
                  </a:solidFill>
                </a:rPr>
                <a:t>Decomposition</a:t>
              </a:r>
              <a:r>
                <a:rPr lang="en-US" dirty="0">
                  <a:solidFill>
                    <a:srgbClr val="002060"/>
                  </a:solidFill>
                </a:rPr>
                <a:t> by reaction with water (</a:t>
              </a:r>
              <a:r>
                <a:rPr lang="en-US" dirty="0">
                  <a:solidFill>
                    <a:srgbClr val="FF0000"/>
                  </a:solidFill>
                </a:rPr>
                <a:t>CO</a:t>
              </a:r>
              <a:r>
                <a:rPr lang="en-US" baseline="-25000" dirty="0">
                  <a:solidFill>
                    <a:srgbClr val="FF0000"/>
                  </a:solidFill>
                </a:rPr>
                <a:t>2</a:t>
              </a:r>
              <a:r>
                <a:rPr lang="en-US" dirty="0">
                  <a:solidFill>
                    <a:srgbClr val="FF0000"/>
                  </a:solidFill>
                </a:rPr>
                <a:t> helps greatly</a:t>
              </a:r>
              <a:r>
                <a:rPr lang="en-US" dirty="0">
                  <a:solidFill>
                    <a:srgbClr val="002060"/>
                  </a:solidFill>
                </a:rPr>
                <a:t>), e.g.:</a:t>
              </a:r>
            </a:p>
          </p:txBody>
        </p:sp>
        <p:sp>
          <p:nvSpPr>
            <p:cNvPr id="19" name="TextBox 18"/>
            <p:cNvSpPr txBox="1"/>
            <p:nvPr/>
          </p:nvSpPr>
          <p:spPr>
            <a:xfrm>
              <a:off x="16728" y="558267"/>
              <a:ext cx="782587" cy="1015663"/>
            </a:xfrm>
            <a:prstGeom prst="rect">
              <a:avLst/>
            </a:prstGeom>
            <a:noFill/>
          </p:spPr>
          <p:txBody>
            <a:bodyPr wrap="none" rtlCol="0">
              <a:spAutoFit/>
            </a:bodyPr>
            <a:lstStyle/>
            <a:p>
              <a:r>
                <a:rPr lang="de-DE" sz="6000" dirty="0">
                  <a:solidFill>
                    <a:srgbClr val="002060"/>
                  </a:solidFill>
                  <a:latin typeface="Arial Black" panose="020B0A04020102020204" pitchFamily="34" charset="0"/>
                </a:rPr>
                <a:t>B</a:t>
              </a:r>
            </a:p>
          </p:txBody>
        </p:sp>
      </p:grpSp>
      <p:sp>
        <p:nvSpPr>
          <p:cNvPr id="17" name="Rectangle 16"/>
          <p:cNvSpPr/>
          <p:nvPr/>
        </p:nvSpPr>
        <p:spPr>
          <a:xfrm>
            <a:off x="213790" y="1748478"/>
            <a:ext cx="1715395" cy="1277273"/>
          </a:xfrm>
          <a:prstGeom prst="rect">
            <a:avLst/>
          </a:prstGeom>
          <a:solidFill>
            <a:schemeClr val="bg1">
              <a:alpha val="49000"/>
            </a:schemeClr>
          </a:solidFill>
        </p:spPr>
        <p:txBody>
          <a:bodyPr wrap="square">
            <a:spAutoFit/>
          </a:bodyPr>
          <a:lstStyle/>
          <a:p>
            <a:pPr marL="285750" indent="-285750">
              <a:buFont typeface="Arial" panose="020B0604020202020204" pitchFamily="34" charset="0"/>
              <a:buChar char="•"/>
            </a:pPr>
            <a:endParaRPr lang="en-US" sz="500" dirty="0">
              <a:solidFill>
                <a:srgbClr val="002060"/>
              </a:solidFill>
            </a:endParaRPr>
          </a:p>
          <a:p>
            <a:pPr marL="182880" lvl="1" indent="-342900">
              <a:buFont typeface="+mj-lt"/>
              <a:buAutoNum type="alphaLcParenR"/>
            </a:pPr>
            <a:r>
              <a:rPr lang="en-US" dirty="0">
                <a:solidFill>
                  <a:srgbClr val="002060"/>
                </a:solidFill>
              </a:rPr>
              <a:t>Dissolution</a:t>
            </a:r>
          </a:p>
          <a:p>
            <a:pPr marL="182880" lvl="1" indent="-342900">
              <a:buFont typeface="+mj-lt"/>
              <a:buAutoNum type="alphaLcParenR"/>
            </a:pPr>
            <a:r>
              <a:rPr lang="en-US" dirty="0">
                <a:solidFill>
                  <a:srgbClr val="002060"/>
                </a:solidFill>
              </a:rPr>
              <a:t>Oxidation</a:t>
            </a:r>
          </a:p>
          <a:p>
            <a:pPr marL="182880" lvl="1" indent="-342900">
              <a:buFont typeface="+mj-lt"/>
              <a:buAutoNum type="alphaLcParenR"/>
            </a:pPr>
            <a:r>
              <a:rPr lang="en-US" dirty="0">
                <a:solidFill>
                  <a:srgbClr val="002060"/>
                </a:solidFill>
              </a:rPr>
              <a:t>Hydrolysis</a:t>
            </a:r>
          </a:p>
          <a:p>
            <a:pPr marL="182880" lvl="1" indent="-342900">
              <a:buFont typeface="+mj-lt"/>
              <a:buAutoNum type="alphaLcParenR"/>
            </a:pPr>
            <a:r>
              <a:rPr lang="en-US" dirty="0">
                <a:solidFill>
                  <a:srgbClr val="002060"/>
                </a:solidFill>
              </a:rPr>
              <a:t>Hydration</a:t>
            </a:r>
            <a:endParaRPr lang="de-DE" dirty="0">
              <a:solidFill>
                <a:srgbClr val="002060"/>
              </a:solidFill>
            </a:endParaRPr>
          </a:p>
        </p:txBody>
      </p:sp>
      <p:grpSp>
        <p:nvGrpSpPr>
          <p:cNvPr id="8" name="Group 7"/>
          <p:cNvGrpSpPr/>
          <p:nvPr/>
        </p:nvGrpSpPr>
        <p:grpSpPr>
          <a:xfrm>
            <a:off x="4137548" y="69372"/>
            <a:ext cx="5055313" cy="2620239"/>
            <a:chOff x="4137548" y="69372"/>
            <a:chExt cx="5055313" cy="2620239"/>
          </a:xfrm>
        </p:grpSpPr>
        <p:pic>
          <p:nvPicPr>
            <p:cNvPr id="18" name="Picture 17">
              <a:extLst>
                <a:ext uri="{FF2B5EF4-FFF2-40B4-BE49-F238E27FC236}">
                  <a16:creationId xmlns:a16="http://schemas.microsoft.com/office/drawing/2014/main" id="{751C3E64-7904-4E7D-B20E-27A0D09387F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 b="1105"/>
            <a:stretch/>
          </p:blipFill>
          <p:spPr>
            <a:xfrm>
              <a:off x="4137548" y="69372"/>
              <a:ext cx="2412211" cy="2620239"/>
            </a:xfrm>
            <a:prstGeom prst="rect">
              <a:avLst/>
            </a:prstGeom>
            <a:ln w="19050">
              <a:solidFill>
                <a:schemeClr val="bg1"/>
              </a:solidFill>
            </a:ln>
          </p:spPr>
        </p:pic>
        <p:pic>
          <p:nvPicPr>
            <p:cNvPr id="25" name="Picture 24">
              <a:extLst>
                <a:ext uri="{FF2B5EF4-FFF2-40B4-BE49-F238E27FC236}">
                  <a16:creationId xmlns:a16="http://schemas.microsoft.com/office/drawing/2014/main" id="{0E930526-50FA-4B60-B340-33A3337CBB67}"/>
                </a:ext>
              </a:extLst>
            </p:cNvPr>
            <p:cNvPicPr>
              <a:picLocks noChangeAspect="1"/>
            </p:cNvPicPr>
            <p:nvPr/>
          </p:nvPicPr>
          <p:blipFill>
            <a:blip r:embed="rId4"/>
            <a:stretch>
              <a:fillRect/>
            </a:stretch>
          </p:blipFill>
          <p:spPr>
            <a:xfrm>
              <a:off x="6657636" y="69373"/>
              <a:ext cx="2393175" cy="2620238"/>
            </a:xfrm>
            <a:prstGeom prst="rect">
              <a:avLst/>
            </a:prstGeom>
            <a:ln w="19050">
              <a:solidFill>
                <a:schemeClr val="bg1"/>
              </a:solidFill>
            </a:ln>
          </p:spPr>
        </p:pic>
        <p:sp>
          <p:nvSpPr>
            <p:cNvPr id="26" name="Rectangle 25">
              <a:extLst>
                <a:ext uri="{FF2B5EF4-FFF2-40B4-BE49-F238E27FC236}">
                  <a16:creationId xmlns:a16="http://schemas.microsoft.com/office/drawing/2014/main" id="{BA4EE2ED-F713-4E08-ABE4-84C36E400E2D}"/>
                </a:ext>
              </a:extLst>
            </p:cNvPr>
            <p:cNvSpPr/>
            <p:nvPr/>
          </p:nvSpPr>
          <p:spPr>
            <a:xfrm>
              <a:off x="4305869" y="1912188"/>
              <a:ext cx="2276558" cy="646331"/>
            </a:xfrm>
            <a:prstGeom prst="rect">
              <a:avLst/>
            </a:prstGeom>
          </p:spPr>
          <p:txBody>
            <a:bodyPr wrap="square">
              <a:spAutoFit/>
            </a:bodyPr>
            <a:lstStyle/>
            <a:p>
              <a:pPr algn="ctr"/>
              <a:r>
                <a:rPr lang="en-US" dirty="0">
                  <a:solidFill>
                    <a:schemeClr val="bg1"/>
                  </a:solidFill>
                </a:rPr>
                <a:t>feldspar from dissolved ions</a:t>
              </a:r>
              <a:endParaRPr lang="en-AU" dirty="0">
                <a:solidFill>
                  <a:schemeClr val="bg1"/>
                </a:solidFill>
              </a:endParaRPr>
            </a:p>
          </p:txBody>
        </p:sp>
        <p:sp>
          <p:nvSpPr>
            <p:cNvPr id="29" name="Rectangle 28">
              <a:extLst>
                <a:ext uri="{FF2B5EF4-FFF2-40B4-BE49-F238E27FC236}">
                  <a16:creationId xmlns:a16="http://schemas.microsoft.com/office/drawing/2014/main" id="{FE571326-7D15-4842-BB85-11686C8A7AAC}"/>
                </a:ext>
              </a:extLst>
            </p:cNvPr>
            <p:cNvSpPr/>
            <p:nvPr/>
          </p:nvSpPr>
          <p:spPr>
            <a:xfrm>
              <a:off x="6635395" y="1927970"/>
              <a:ext cx="2557466" cy="646331"/>
            </a:xfrm>
            <a:prstGeom prst="rect">
              <a:avLst/>
            </a:prstGeom>
          </p:spPr>
          <p:txBody>
            <a:bodyPr wrap="square">
              <a:spAutoFit/>
            </a:bodyPr>
            <a:lstStyle/>
            <a:p>
              <a:r>
                <a:rPr lang="en-US" dirty="0">
                  <a:solidFill>
                    <a:schemeClr val="bg1"/>
                  </a:solidFill>
                </a:rPr>
                <a:t>corrosion in amphibole - replacement by clay</a:t>
              </a:r>
              <a:endParaRPr lang="en-AU" dirty="0">
                <a:solidFill>
                  <a:schemeClr val="bg1"/>
                </a:solidFill>
              </a:endParaRPr>
            </a:p>
          </p:txBody>
        </p:sp>
        <p:sp>
          <p:nvSpPr>
            <p:cNvPr id="30" name="Rectangle 29">
              <a:extLst>
                <a:ext uri="{FF2B5EF4-FFF2-40B4-BE49-F238E27FC236}">
                  <a16:creationId xmlns:a16="http://schemas.microsoft.com/office/drawing/2014/main" id="{FAF17CC9-4EC7-4426-9221-E481A7223EF7}"/>
                </a:ext>
              </a:extLst>
            </p:cNvPr>
            <p:cNvSpPr/>
            <p:nvPr/>
          </p:nvSpPr>
          <p:spPr>
            <a:xfrm>
              <a:off x="4194247" y="69373"/>
              <a:ext cx="1935226" cy="646331"/>
            </a:xfrm>
            <a:prstGeom prst="rect">
              <a:avLst/>
            </a:prstGeom>
          </p:spPr>
          <p:txBody>
            <a:bodyPr wrap="square">
              <a:spAutoFit/>
            </a:bodyPr>
            <a:lstStyle/>
            <a:p>
              <a:r>
                <a:rPr lang="en-US" sz="1200" dirty="0">
                  <a:solidFill>
                    <a:schemeClr val="bg1"/>
                  </a:solidFill>
                </a:rPr>
                <a:t>Electron microscope - The magnification is about 3000 times</a:t>
              </a:r>
              <a:endParaRPr lang="en-AU" sz="1200" dirty="0">
                <a:solidFill>
                  <a:schemeClr val="bg1"/>
                </a:solidFill>
              </a:endParaRPr>
            </a:p>
          </p:txBody>
        </p:sp>
        <p:sp>
          <p:nvSpPr>
            <p:cNvPr id="34" name="TextBox 33">
              <a:extLst>
                <a:ext uri="{FF2B5EF4-FFF2-40B4-BE49-F238E27FC236}">
                  <a16:creationId xmlns:a16="http://schemas.microsoft.com/office/drawing/2014/main" id="{8838DA36-8F7F-4A29-BDE2-A69712ED58C1}"/>
                </a:ext>
              </a:extLst>
            </p:cNvPr>
            <p:cNvSpPr txBox="1"/>
            <p:nvPr/>
          </p:nvSpPr>
          <p:spPr>
            <a:xfrm>
              <a:off x="5989090" y="144957"/>
              <a:ext cx="1261884" cy="369332"/>
            </a:xfrm>
            <a:prstGeom prst="rect">
              <a:avLst/>
            </a:prstGeom>
            <a:solidFill>
              <a:schemeClr val="bg1"/>
            </a:solidFill>
          </p:spPr>
          <p:txBody>
            <a:bodyPr wrap="none" rtlCol="0">
              <a:spAutoFit/>
            </a:bodyPr>
            <a:lstStyle/>
            <a:p>
              <a:r>
                <a:rPr lang="de-DE" dirty="0">
                  <a:solidFill>
                    <a:srgbClr val="002060"/>
                  </a:solidFill>
                </a:rPr>
                <a:t>Processes</a:t>
              </a:r>
            </a:p>
          </p:txBody>
        </p:sp>
      </p:grpSp>
      <p:grpSp>
        <p:nvGrpSpPr>
          <p:cNvPr id="9" name="Group 8"/>
          <p:cNvGrpSpPr/>
          <p:nvPr/>
        </p:nvGrpSpPr>
        <p:grpSpPr>
          <a:xfrm>
            <a:off x="447791" y="2025559"/>
            <a:ext cx="3601646" cy="4678831"/>
            <a:chOff x="405267" y="1818089"/>
            <a:chExt cx="3601646" cy="4678831"/>
          </a:xfrm>
        </p:grpSpPr>
        <p:pic>
          <p:nvPicPr>
            <p:cNvPr id="20" name="Picture 19">
              <a:extLst>
                <a:ext uri="{FF2B5EF4-FFF2-40B4-BE49-F238E27FC236}">
                  <a16:creationId xmlns:a16="http://schemas.microsoft.com/office/drawing/2014/main" id="{4FE886BA-FE89-4D57-B498-93D09EA1C95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071264" y="1818089"/>
              <a:ext cx="1747526" cy="1346491"/>
            </a:xfrm>
            <a:prstGeom prst="rect">
              <a:avLst/>
            </a:prstGeom>
            <a:ln w="19050">
              <a:solidFill>
                <a:schemeClr val="bg1"/>
              </a:solidFill>
            </a:ln>
          </p:spPr>
        </p:pic>
        <p:pic>
          <p:nvPicPr>
            <p:cNvPr id="27" name="Picture 2">
              <a:extLst>
                <a:ext uri="{FF2B5EF4-FFF2-40B4-BE49-F238E27FC236}">
                  <a16:creationId xmlns:a16="http://schemas.microsoft.com/office/drawing/2014/main" id="{3182A292-914B-4679-BBD7-78A48BF94FE1}"/>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5400000">
              <a:off x="2043" y="3519711"/>
              <a:ext cx="2610984" cy="1804535"/>
            </a:xfrm>
            <a:prstGeom prst="rect">
              <a:avLst/>
            </a:prstGeom>
            <a:noFill/>
            <a:ln w="19050">
              <a:solidFill>
                <a:schemeClr val="bg1"/>
              </a:solidFill>
              <a:miter lim="800000"/>
              <a:headEnd/>
              <a:tailEnd/>
            </a:ln>
          </p:spPr>
        </p:pic>
        <p:sp>
          <p:nvSpPr>
            <p:cNvPr id="28" name="Rectangle 27"/>
            <p:cNvSpPr/>
            <p:nvPr/>
          </p:nvSpPr>
          <p:spPr>
            <a:xfrm>
              <a:off x="960744" y="3156985"/>
              <a:ext cx="1249060" cy="369332"/>
            </a:xfrm>
            <a:prstGeom prst="rect">
              <a:avLst/>
            </a:prstGeom>
          </p:spPr>
          <p:txBody>
            <a:bodyPr wrap="none">
              <a:spAutoFit/>
            </a:bodyPr>
            <a:lstStyle/>
            <a:p>
              <a:r>
                <a:rPr lang="en-AU" dirty="0">
                  <a:solidFill>
                    <a:schemeClr val="bg1"/>
                  </a:solidFill>
                </a:rPr>
                <a:t>Hardening</a:t>
              </a:r>
              <a:endParaRPr lang="de-DE" dirty="0">
                <a:solidFill>
                  <a:schemeClr val="bg1"/>
                </a:solidFill>
              </a:endParaRPr>
            </a:p>
          </p:txBody>
        </p:sp>
        <p:pic>
          <p:nvPicPr>
            <p:cNvPr id="36" name="Picture 3"/>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1507995" y="4941607"/>
              <a:ext cx="2174335" cy="1555313"/>
            </a:xfrm>
            <a:prstGeom prst="rect">
              <a:avLst/>
            </a:prstGeom>
            <a:noFill/>
            <a:ln w="19050">
              <a:solidFill>
                <a:schemeClr val="bg1"/>
              </a:solidFill>
              <a:miter lim="800000"/>
              <a:headEnd/>
              <a:tailEnd/>
            </a:ln>
          </p:spPr>
        </p:pic>
        <p:pic>
          <p:nvPicPr>
            <p:cNvPr id="37" name="Picture 2">
              <a:extLst>
                <a:ext uri="{FF2B5EF4-FFF2-40B4-BE49-F238E27FC236}">
                  <a16:creationId xmlns:a16="http://schemas.microsoft.com/office/drawing/2014/main" id="{F26DBDA7-48E1-4FD6-A978-E5A9038D8757}"/>
                </a:ext>
              </a:extLst>
            </p:cNvPr>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2223096" y="3116487"/>
              <a:ext cx="1783817" cy="1933159"/>
            </a:xfrm>
            <a:prstGeom prst="rect">
              <a:avLst/>
            </a:prstGeom>
            <a:noFill/>
            <a:ln w="19050">
              <a:solidFill>
                <a:schemeClr val="bg1"/>
              </a:solidFill>
              <a:miter lim="800000"/>
              <a:headEnd/>
              <a:tailEnd/>
            </a:ln>
          </p:spPr>
        </p:pic>
        <p:sp>
          <p:nvSpPr>
            <p:cNvPr id="33" name="Rectangle 32">
              <a:extLst>
                <a:ext uri="{FF2B5EF4-FFF2-40B4-BE49-F238E27FC236}">
                  <a16:creationId xmlns:a16="http://schemas.microsoft.com/office/drawing/2014/main" id="{0054BF3C-2EA7-46AE-AA72-507232537CEB}"/>
                </a:ext>
              </a:extLst>
            </p:cNvPr>
            <p:cNvSpPr/>
            <p:nvPr/>
          </p:nvSpPr>
          <p:spPr>
            <a:xfrm>
              <a:off x="2209803" y="4692489"/>
              <a:ext cx="1334661" cy="369332"/>
            </a:xfrm>
            <a:prstGeom prst="rect">
              <a:avLst/>
            </a:prstGeom>
          </p:spPr>
          <p:txBody>
            <a:bodyPr wrap="none">
              <a:spAutoFit/>
            </a:bodyPr>
            <a:lstStyle/>
            <a:p>
              <a:r>
                <a:rPr lang="en-AU" dirty="0">
                  <a:solidFill>
                    <a:schemeClr val="bg1"/>
                  </a:solidFill>
                </a:rPr>
                <a:t>Weakening</a:t>
              </a:r>
              <a:endParaRPr lang="de-DE" dirty="0">
                <a:solidFill>
                  <a:schemeClr val="bg1"/>
                </a:solidFill>
              </a:endParaRPr>
            </a:p>
          </p:txBody>
        </p:sp>
        <p:sp>
          <p:nvSpPr>
            <p:cNvPr id="38" name="TextBox 37">
              <a:extLst>
                <a:ext uri="{FF2B5EF4-FFF2-40B4-BE49-F238E27FC236}">
                  <a16:creationId xmlns:a16="http://schemas.microsoft.com/office/drawing/2014/main" id="{0EE7A354-A90A-480F-9A9D-C183C914635D}"/>
                </a:ext>
              </a:extLst>
            </p:cNvPr>
            <p:cNvSpPr txBox="1"/>
            <p:nvPr/>
          </p:nvSpPr>
          <p:spPr>
            <a:xfrm>
              <a:off x="1074597" y="5185626"/>
              <a:ext cx="838691" cy="369332"/>
            </a:xfrm>
            <a:prstGeom prst="rect">
              <a:avLst/>
            </a:prstGeom>
            <a:solidFill>
              <a:schemeClr val="bg1"/>
            </a:solidFill>
          </p:spPr>
          <p:txBody>
            <a:bodyPr wrap="none" rtlCol="0">
              <a:spAutoFit/>
            </a:bodyPr>
            <a:lstStyle/>
            <a:p>
              <a:r>
                <a:rPr lang="de-DE" dirty="0">
                  <a:solidFill>
                    <a:srgbClr val="002060"/>
                  </a:solidFill>
                </a:rPr>
                <a:t>Forms</a:t>
              </a:r>
            </a:p>
          </p:txBody>
        </p:sp>
      </p:grpSp>
      <p:grpSp>
        <p:nvGrpSpPr>
          <p:cNvPr id="14" name="Group 13"/>
          <p:cNvGrpSpPr/>
          <p:nvPr/>
        </p:nvGrpSpPr>
        <p:grpSpPr>
          <a:xfrm>
            <a:off x="5274753" y="5145546"/>
            <a:ext cx="1816479" cy="1649616"/>
            <a:chOff x="5274753" y="5145546"/>
            <a:chExt cx="1816479" cy="1649616"/>
          </a:xfrm>
        </p:grpSpPr>
        <p:pic>
          <p:nvPicPr>
            <p:cNvPr id="39" name="Picture 3">
              <a:extLst>
                <a:ext uri="{FF2B5EF4-FFF2-40B4-BE49-F238E27FC236}">
                  <a16:creationId xmlns:a16="http://schemas.microsoft.com/office/drawing/2014/main" id="{D094C75F-4802-45A2-8969-27636FCE26BA}"/>
                </a:ext>
              </a:extLst>
            </p:cNvPr>
            <p:cNvPicPr>
              <a:picLocks noChangeAspect="1" noChangeArrowheads="1"/>
            </p:cNvPicPr>
            <p:nvPr/>
          </p:nvPicPr>
          <p:blipFill rotWithShape="1">
            <a:blip r:embed="rId9" cstate="screen">
              <a:extLst>
                <a:ext uri="{28A0092B-C50C-407E-A947-70E740481C1C}">
                  <a14:useLocalDpi xmlns:a14="http://schemas.microsoft.com/office/drawing/2010/main"/>
                </a:ext>
              </a:extLst>
            </a:blip>
            <a:srcRect/>
            <a:stretch/>
          </p:blipFill>
          <p:spPr bwMode="auto">
            <a:xfrm>
              <a:off x="5274753" y="5145546"/>
              <a:ext cx="1816479" cy="1586778"/>
            </a:xfrm>
            <a:prstGeom prst="rect">
              <a:avLst/>
            </a:prstGeom>
            <a:noFill/>
            <a:ln w="19050">
              <a:solidFill>
                <a:schemeClr val="bg1"/>
              </a:solidFill>
              <a:miter lim="800000"/>
              <a:headEnd/>
              <a:tailEnd/>
            </a:ln>
          </p:spPr>
        </p:pic>
        <p:sp>
          <p:nvSpPr>
            <p:cNvPr id="40" name="TextBox 39">
              <a:extLst>
                <a:ext uri="{FF2B5EF4-FFF2-40B4-BE49-F238E27FC236}">
                  <a16:creationId xmlns:a16="http://schemas.microsoft.com/office/drawing/2014/main" id="{7DBA9B7F-1C54-46C3-8C8E-99D61A9CE511}"/>
                </a:ext>
              </a:extLst>
            </p:cNvPr>
            <p:cNvSpPr txBox="1"/>
            <p:nvPr/>
          </p:nvSpPr>
          <p:spPr>
            <a:xfrm>
              <a:off x="5339104" y="5871832"/>
              <a:ext cx="646331" cy="923330"/>
            </a:xfrm>
            <a:prstGeom prst="rect">
              <a:avLst/>
            </a:prstGeom>
            <a:noFill/>
          </p:spPr>
          <p:txBody>
            <a:bodyPr wrap="none" rtlCol="0">
              <a:spAutoFit/>
            </a:bodyPr>
            <a:lstStyle/>
            <a:p>
              <a:r>
                <a:rPr lang="en-GB" sz="5400" dirty="0">
                  <a:solidFill>
                    <a:srgbClr val="002060"/>
                  </a:solidFill>
                  <a:latin typeface="Arial Black" panose="020B0A04020102020204" pitchFamily="34" charset="0"/>
                  <a:cs typeface="Arial" panose="020B0604020202020204" pitchFamily="34" charset="0"/>
                </a:rPr>
                <a:t>2</a:t>
              </a:r>
            </a:p>
          </p:txBody>
        </p:sp>
      </p:grpSp>
      <p:grpSp>
        <p:nvGrpSpPr>
          <p:cNvPr id="13" name="Group 12"/>
          <p:cNvGrpSpPr/>
          <p:nvPr/>
        </p:nvGrpSpPr>
        <p:grpSpPr>
          <a:xfrm>
            <a:off x="4137548" y="2868502"/>
            <a:ext cx="4866395" cy="2813348"/>
            <a:chOff x="4137548" y="2868502"/>
            <a:chExt cx="4866395" cy="2813348"/>
          </a:xfrm>
        </p:grpSpPr>
        <p:grpSp>
          <p:nvGrpSpPr>
            <p:cNvPr id="10" name="Group 9"/>
            <p:cNvGrpSpPr/>
            <p:nvPr/>
          </p:nvGrpSpPr>
          <p:grpSpPr>
            <a:xfrm>
              <a:off x="4137548" y="2868502"/>
              <a:ext cx="4866395" cy="1315630"/>
              <a:chOff x="4137548" y="2868502"/>
              <a:chExt cx="4866395" cy="1315630"/>
            </a:xfrm>
          </p:grpSpPr>
          <p:pic>
            <p:nvPicPr>
              <p:cNvPr id="31" name="Picture 30">
                <a:extLst>
                  <a:ext uri="{FF2B5EF4-FFF2-40B4-BE49-F238E27FC236}">
                    <a16:creationId xmlns:a16="http://schemas.microsoft.com/office/drawing/2014/main" id="{F05A0BD8-AB5F-4620-A482-086F0060BAC5}"/>
                  </a:ext>
                </a:extLst>
              </p:cNvPr>
              <p:cNvPicPr>
                <a:picLocks noChangeAspect="1"/>
              </p:cNvPicPr>
              <p:nvPr/>
            </p:nvPicPr>
            <p:blipFill rotWithShape="1">
              <a:blip r:embed="rId10" cstate="screen">
                <a:extLst>
                  <a:ext uri="{BEBA8EAE-BF5A-486C-A8C5-ECC9F3942E4B}">
                    <a14:imgProps xmlns:a14="http://schemas.microsoft.com/office/drawing/2010/main">
                      <a14:imgLayer r:embed="rId11">
                        <a14:imgEffect>
                          <a14:saturation sat="33000"/>
                        </a14:imgEffect>
                      </a14:imgLayer>
                    </a14:imgProps>
                  </a:ext>
                  <a:ext uri="{28A0092B-C50C-407E-A947-70E740481C1C}">
                    <a14:useLocalDpi xmlns:a14="http://schemas.microsoft.com/office/drawing/2010/main"/>
                  </a:ext>
                </a:extLst>
              </a:blip>
              <a:srcRect l="235" t="1039" r="515" b="13078"/>
              <a:stretch/>
            </p:blipFill>
            <p:spPr>
              <a:xfrm>
                <a:off x="4137548" y="2868502"/>
                <a:ext cx="4866395" cy="1315630"/>
              </a:xfrm>
              <a:prstGeom prst="rect">
                <a:avLst/>
              </a:prstGeom>
              <a:solidFill>
                <a:schemeClr val="bg1"/>
              </a:solidFill>
            </p:spPr>
          </p:pic>
          <p:sp>
            <p:nvSpPr>
              <p:cNvPr id="32" name="TextBox 31"/>
              <p:cNvSpPr txBox="1"/>
              <p:nvPr/>
            </p:nvSpPr>
            <p:spPr>
              <a:xfrm>
                <a:off x="8300338" y="2901694"/>
                <a:ext cx="646331" cy="923330"/>
              </a:xfrm>
              <a:prstGeom prst="rect">
                <a:avLst/>
              </a:prstGeom>
              <a:noFill/>
            </p:spPr>
            <p:txBody>
              <a:bodyPr wrap="none" rtlCol="0">
                <a:spAutoFit/>
              </a:bodyPr>
              <a:lstStyle/>
              <a:p>
                <a:r>
                  <a:rPr lang="en-GB" sz="5400" dirty="0">
                    <a:solidFill>
                      <a:srgbClr val="002060"/>
                    </a:solidFill>
                    <a:latin typeface="Arial Black" panose="020B0A04020102020204" pitchFamily="34" charset="0"/>
                    <a:cs typeface="Arial" panose="020B0604020202020204" pitchFamily="34" charset="0"/>
                  </a:rPr>
                  <a:t>1</a:t>
                </a:r>
              </a:p>
            </p:txBody>
          </p:sp>
        </p:grpSp>
        <p:pic>
          <p:nvPicPr>
            <p:cNvPr id="6" name="Picture 5" descr="A close up of a rock&#10;&#10;Description generated with very high confidence">
              <a:extLst>
                <a:ext uri="{FF2B5EF4-FFF2-40B4-BE49-F238E27FC236}">
                  <a16:creationId xmlns:a16="http://schemas.microsoft.com/office/drawing/2014/main" id="{FA91A57C-F3A6-4923-A7FF-280675FF3E28}"/>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4337084" y="4124309"/>
              <a:ext cx="1920853" cy="1557541"/>
            </a:xfrm>
            <a:prstGeom prst="rect">
              <a:avLst/>
            </a:prstGeom>
            <a:ln w="19050">
              <a:solidFill>
                <a:schemeClr val="bg1"/>
              </a:solidFill>
            </a:ln>
          </p:spPr>
        </p:pic>
        <p:sp>
          <p:nvSpPr>
            <p:cNvPr id="41" name="TextBox 40">
              <a:extLst>
                <a:ext uri="{FF2B5EF4-FFF2-40B4-BE49-F238E27FC236}">
                  <a16:creationId xmlns:a16="http://schemas.microsoft.com/office/drawing/2014/main" id="{5854A561-667D-4F2A-A93C-051683C0876B}"/>
                </a:ext>
              </a:extLst>
            </p:cNvPr>
            <p:cNvSpPr txBox="1"/>
            <p:nvPr/>
          </p:nvSpPr>
          <p:spPr>
            <a:xfrm>
              <a:off x="5474651" y="4941607"/>
              <a:ext cx="1095172" cy="369332"/>
            </a:xfrm>
            <a:prstGeom prst="rect">
              <a:avLst/>
            </a:prstGeom>
            <a:solidFill>
              <a:schemeClr val="bg1"/>
            </a:solidFill>
          </p:spPr>
          <p:txBody>
            <a:bodyPr wrap="none" rtlCol="0">
              <a:spAutoFit/>
            </a:bodyPr>
            <a:lstStyle/>
            <a:p>
              <a:r>
                <a:rPr lang="de-DE" dirty="0">
                  <a:solidFill>
                    <a:srgbClr val="002060"/>
                  </a:solidFill>
                </a:rPr>
                <a:t>Products</a:t>
              </a:r>
            </a:p>
          </p:txBody>
        </p:sp>
      </p:grpSp>
      <p:grpSp>
        <p:nvGrpSpPr>
          <p:cNvPr id="16" name="Group 15"/>
          <p:cNvGrpSpPr/>
          <p:nvPr/>
        </p:nvGrpSpPr>
        <p:grpSpPr>
          <a:xfrm>
            <a:off x="7242096" y="4347494"/>
            <a:ext cx="1737085" cy="2414927"/>
            <a:chOff x="7242096" y="4347494"/>
            <a:chExt cx="1737085" cy="2414927"/>
          </a:xfrm>
        </p:grpSpPr>
        <p:pic>
          <p:nvPicPr>
            <p:cNvPr id="47" name="Picture 1037" descr="npo0002f1"/>
            <p:cNvPicPr>
              <a:picLocks noChangeAspect="1" noChangeArrowheads="1"/>
            </p:cNvPicPr>
            <p:nvPr/>
          </p:nvPicPr>
          <p:blipFill rotWithShape="1">
            <a:blip r:embed="rId13" cstate="screen">
              <a:extLst>
                <a:ext uri="{28A0092B-C50C-407E-A947-70E740481C1C}">
                  <a14:useLocalDpi xmlns:a14="http://schemas.microsoft.com/office/drawing/2010/main"/>
                </a:ext>
              </a:extLst>
            </a:blip>
            <a:srcRect/>
            <a:stretch/>
          </p:blipFill>
          <p:spPr bwMode="auto">
            <a:xfrm>
              <a:off x="7242096" y="4347494"/>
              <a:ext cx="1728206" cy="2414927"/>
            </a:xfrm>
            <a:prstGeom prst="rect">
              <a:avLst/>
            </a:prstGeom>
            <a:noFill/>
            <a:ln w="19050" algn="ctr">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 name="Group 14"/>
            <p:cNvGrpSpPr/>
            <p:nvPr/>
          </p:nvGrpSpPr>
          <p:grpSpPr>
            <a:xfrm>
              <a:off x="7242096" y="4362852"/>
              <a:ext cx="1737085" cy="2319083"/>
              <a:chOff x="7242096" y="4362852"/>
              <a:chExt cx="1737085" cy="2319083"/>
            </a:xfrm>
          </p:grpSpPr>
          <p:sp>
            <p:nvSpPr>
              <p:cNvPr id="48" name="TextBox 47"/>
              <p:cNvSpPr txBox="1"/>
              <p:nvPr/>
            </p:nvSpPr>
            <p:spPr>
              <a:xfrm>
                <a:off x="7267797" y="4362852"/>
                <a:ext cx="646331" cy="923330"/>
              </a:xfrm>
              <a:prstGeom prst="rect">
                <a:avLst/>
              </a:prstGeom>
              <a:noFill/>
            </p:spPr>
            <p:txBody>
              <a:bodyPr wrap="none" rtlCol="0">
                <a:spAutoFit/>
              </a:bodyPr>
              <a:lstStyle/>
              <a:p>
                <a:r>
                  <a:rPr lang="en-GB" sz="5400" dirty="0">
                    <a:solidFill>
                      <a:srgbClr val="002060"/>
                    </a:solidFill>
                    <a:latin typeface="Arial Black" panose="020B0A04020102020204" pitchFamily="34" charset="0"/>
                    <a:cs typeface="Arial" panose="020B0604020202020204" pitchFamily="34" charset="0"/>
                  </a:rPr>
                  <a:t>3</a:t>
                </a:r>
              </a:p>
            </p:txBody>
          </p:sp>
          <p:sp>
            <p:nvSpPr>
              <p:cNvPr id="49" name="TextBox 48"/>
              <p:cNvSpPr txBox="1"/>
              <p:nvPr/>
            </p:nvSpPr>
            <p:spPr>
              <a:xfrm>
                <a:off x="7549343" y="6035604"/>
                <a:ext cx="1429838" cy="646331"/>
              </a:xfrm>
              <a:prstGeom prst="rect">
                <a:avLst/>
              </a:prstGeom>
              <a:noFill/>
            </p:spPr>
            <p:txBody>
              <a:bodyPr wrap="square" rtlCol="0">
                <a:spAutoFit/>
              </a:bodyPr>
              <a:lstStyle/>
              <a:p>
                <a:pPr algn="r"/>
                <a:r>
                  <a:rPr lang="de-DE" dirty="0">
                    <a:solidFill>
                      <a:schemeClr val="bg1"/>
                    </a:solidFill>
                  </a:rPr>
                  <a:t>Clastic Sediment</a:t>
                </a:r>
              </a:p>
            </p:txBody>
          </p:sp>
          <p:sp>
            <p:nvSpPr>
              <p:cNvPr id="7" name="Arrow: Right 6">
                <a:extLst>
                  <a:ext uri="{FF2B5EF4-FFF2-40B4-BE49-F238E27FC236}">
                    <a16:creationId xmlns:a16="http://schemas.microsoft.com/office/drawing/2014/main" id="{EB04CCCE-15E6-460B-B409-526A5351349D}"/>
                  </a:ext>
                </a:extLst>
              </p:cNvPr>
              <p:cNvSpPr/>
              <p:nvPr/>
            </p:nvSpPr>
            <p:spPr>
              <a:xfrm>
                <a:off x="7242096" y="5588347"/>
                <a:ext cx="646331" cy="566969"/>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grpSp>
    </p:spTree>
    <p:extLst>
      <p:ext uri="{BB962C8B-B14F-4D97-AF65-F5344CB8AC3E}">
        <p14:creationId xmlns:p14="http://schemas.microsoft.com/office/powerpoint/2010/main" val="2359647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screen">
            <a:extLst>
              <a:ext uri="{28A0092B-C50C-407E-A947-70E740481C1C}">
                <a14:useLocalDpi xmlns:a14="http://schemas.microsoft.com/office/drawing/2010/main"/>
              </a:ext>
            </a:extLst>
          </a:blip>
          <a:srcRect b="-20"/>
          <a:stretch/>
        </p:blipFill>
        <p:spPr>
          <a:xfrm>
            <a:off x="-1" y="-4055"/>
            <a:ext cx="9138923" cy="6862055"/>
          </a:xfrm>
          <a:prstGeom prst="rect">
            <a:avLst/>
          </a:prstGeom>
          <a:solidFill>
            <a:schemeClr val="bg1"/>
          </a:solidFill>
        </p:spPr>
      </p:pic>
      <p:sp>
        <p:nvSpPr>
          <p:cNvPr id="3" name="TextBox 2">
            <a:extLst>
              <a:ext uri="{FF2B5EF4-FFF2-40B4-BE49-F238E27FC236}">
                <a16:creationId xmlns:a16="http://schemas.microsoft.com/office/drawing/2014/main" id="{31BBA9B1-DAB9-4DD8-91D1-9CBB75E1D952}"/>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4" name="Straight Connector 3"/>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16728" y="558267"/>
            <a:ext cx="3948143" cy="1107995"/>
            <a:chOff x="16728" y="558267"/>
            <a:chExt cx="3948143" cy="1107995"/>
          </a:xfrm>
        </p:grpSpPr>
        <p:sp>
          <p:nvSpPr>
            <p:cNvPr id="11" name="Rectangle 10"/>
            <p:cNvSpPr/>
            <p:nvPr/>
          </p:nvSpPr>
          <p:spPr>
            <a:xfrm>
              <a:off x="882110" y="742932"/>
              <a:ext cx="3082761" cy="923330"/>
            </a:xfrm>
            <a:prstGeom prst="rect">
              <a:avLst/>
            </a:prstGeom>
            <a:solidFill>
              <a:schemeClr val="bg1">
                <a:alpha val="51000"/>
              </a:schemeClr>
            </a:solidFill>
          </p:spPr>
          <p:txBody>
            <a:bodyPr wrap="square">
              <a:spAutoFit/>
            </a:bodyPr>
            <a:lstStyle/>
            <a:p>
              <a:r>
                <a:rPr lang="en-US" b="1" dirty="0">
                  <a:solidFill>
                    <a:srgbClr val="002060"/>
                  </a:solidFill>
                </a:rPr>
                <a:t>Chemical</a:t>
              </a:r>
              <a:r>
                <a:rPr lang="en-US" dirty="0">
                  <a:solidFill>
                    <a:srgbClr val="002060"/>
                  </a:solidFill>
                </a:rPr>
                <a:t> - </a:t>
              </a:r>
              <a:r>
                <a:rPr lang="en-US" dirty="0">
                  <a:solidFill>
                    <a:srgbClr val="FF0000"/>
                  </a:solidFill>
                </a:rPr>
                <a:t>Decomposition</a:t>
              </a:r>
              <a:r>
                <a:rPr lang="en-US" dirty="0">
                  <a:solidFill>
                    <a:srgbClr val="002060"/>
                  </a:solidFill>
                </a:rPr>
                <a:t> by reaction with water (</a:t>
              </a:r>
              <a:r>
                <a:rPr lang="en-US" dirty="0">
                  <a:solidFill>
                    <a:srgbClr val="FF0000"/>
                  </a:solidFill>
                </a:rPr>
                <a:t>CO</a:t>
              </a:r>
              <a:r>
                <a:rPr lang="en-US" baseline="-25000" dirty="0">
                  <a:solidFill>
                    <a:srgbClr val="FF0000"/>
                  </a:solidFill>
                </a:rPr>
                <a:t>2</a:t>
              </a:r>
              <a:r>
                <a:rPr lang="en-US" dirty="0">
                  <a:solidFill>
                    <a:srgbClr val="FF0000"/>
                  </a:solidFill>
                </a:rPr>
                <a:t> helps greatly</a:t>
              </a:r>
              <a:r>
                <a:rPr lang="en-US" dirty="0">
                  <a:solidFill>
                    <a:srgbClr val="002060"/>
                  </a:solidFill>
                </a:rPr>
                <a:t>), e.g.:</a:t>
              </a:r>
            </a:p>
          </p:txBody>
        </p:sp>
        <p:sp>
          <p:nvSpPr>
            <p:cNvPr id="19" name="TextBox 18"/>
            <p:cNvSpPr txBox="1"/>
            <p:nvPr/>
          </p:nvSpPr>
          <p:spPr>
            <a:xfrm>
              <a:off x="16728" y="558267"/>
              <a:ext cx="782587" cy="1015663"/>
            </a:xfrm>
            <a:prstGeom prst="rect">
              <a:avLst/>
            </a:prstGeom>
            <a:noFill/>
          </p:spPr>
          <p:txBody>
            <a:bodyPr wrap="none" rtlCol="0">
              <a:spAutoFit/>
            </a:bodyPr>
            <a:lstStyle/>
            <a:p>
              <a:r>
                <a:rPr lang="de-DE" sz="6000" dirty="0">
                  <a:solidFill>
                    <a:srgbClr val="002060"/>
                  </a:solidFill>
                  <a:latin typeface="Arial Black" panose="020B0A04020102020204" pitchFamily="34" charset="0"/>
                </a:rPr>
                <a:t>B</a:t>
              </a:r>
            </a:p>
          </p:txBody>
        </p:sp>
      </p:grpSp>
      <p:sp>
        <p:nvSpPr>
          <p:cNvPr id="17" name="Rectangle 16"/>
          <p:cNvSpPr/>
          <p:nvPr/>
        </p:nvSpPr>
        <p:spPr>
          <a:xfrm>
            <a:off x="213790" y="1748478"/>
            <a:ext cx="1715395" cy="1277273"/>
          </a:xfrm>
          <a:prstGeom prst="rect">
            <a:avLst/>
          </a:prstGeom>
          <a:solidFill>
            <a:schemeClr val="bg1">
              <a:alpha val="49000"/>
            </a:schemeClr>
          </a:solidFill>
        </p:spPr>
        <p:txBody>
          <a:bodyPr wrap="square">
            <a:spAutoFit/>
          </a:bodyPr>
          <a:lstStyle/>
          <a:p>
            <a:pPr marL="285750" indent="-285750">
              <a:buFont typeface="Arial" panose="020B0604020202020204" pitchFamily="34" charset="0"/>
              <a:buChar char="•"/>
            </a:pPr>
            <a:endParaRPr lang="en-US" sz="500" dirty="0">
              <a:solidFill>
                <a:srgbClr val="002060"/>
              </a:solidFill>
            </a:endParaRPr>
          </a:p>
          <a:p>
            <a:pPr marL="182880" lvl="1" indent="-342900">
              <a:buFont typeface="+mj-lt"/>
              <a:buAutoNum type="alphaLcParenR"/>
            </a:pPr>
            <a:r>
              <a:rPr lang="en-US" dirty="0">
                <a:solidFill>
                  <a:srgbClr val="002060"/>
                </a:solidFill>
              </a:rPr>
              <a:t>Dissolution</a:t>
            </a:r>
          </a:p>
          <a:p>
            <a:pPr marL="182880" lvl="1" indent="-342900">
              <a:buFont typeface="+mj-lt"/>
              <a:buAutoNum type="alphaLcParenR"/>
            </a:pPr>
            <a:r>
              <a:rPr lang="en-US" dirty="0">
                <a:solidFill>
                  <a:srgbClr val="002060"/>
                </a:solidFill>
              </a:rPr>
              <a:t>Oxidation</a:t>
            </a:r>
          </a:p>
          <a:p>
            <a:pPr marL="182880" lvl="1" indent="-342900">
              <a:buFont typeface="+mj-lt"/>
              <a:buAutoNum type="alphaLcParenR"/>
            </a:pPr>
            <a:r>
              <a:rPr lang="en-US" dirty="0">
                <a:solidFill>
                  <a:srgbClr val="002060"/>
                </a:solidFill>
              </a:rPr>
              <a:t>Hydrolysis</a:t>
            </a:r>
          </a:p>
          <a:p>
            <a:pPr marL="182880" lvl="1" indent="-342900">
              <a:buFont typeface="+mj-lt"/>
              <a:buAutoNum type="alphaLcParenR"/>
            </a:pPr>
            <a:r>
              <a:rPr lang="en-US" dirty="0">
                <a:solidFill>
                  <a:srgbClr val="002060"/>
                </a:solidFill>
              </a:rPr>
              <a:t>Hydration</a:t>
            </a:r>
            <a:endParaRPr lang="de-DE" dirty="0">
              <a:solidFill>
                <a:srgbClr val="002060"/>
              </a:solidFill>
            </a:endParaRPr>
          </a:p>
        </p:txBody>
      </p:sp>
    </p:spTree>
    <p:extLst>
      <p:ext uri="{BB962C8B-B14F-4D97-AF65-F5344CB8AC3E}">
        <p14:creationId xmlns:p14="http://schemas.microsoft.com/office/powerpoint/2010/main" val="14704120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Natural Dissolution">
            <a:extLst>
              <a:ext uri="{FF2B5EF4-FFF2-40B4-BE49-F238E27FC236}">
                <a16:creationId xmlns:a16="http://schemas.microsoft.com/office/drawing/2014/main" id="{87A968B2-9B9D-D4E5-C068-6A08F28E9D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10" y="-2046"/>
            <a:ext cx="9183240" cy="68874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BBA9B1-DAB9-4DD8-91D1-9CBB75E1D952}"/>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4" name="Straight Connector 3"/>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16728" y="558267"/>
            <a:ext cx="3948143" cy="1107995"/>
            <a:chOff x="16728" y="558267"/>
            <a:chExt cx="3948143" cy="1107995"/>
          </a:xfrm>
        </p:grpSpPr>
        <p:sp>
          <p:nvSpPr>
            <p:cNvPr id="11" name="Rectangle 10"/>
            <p:cNvSpPr/>
            <p:nvPr/>
          </p:nvSpPr>
          <p:spPr>
            <a:xfrm>
              <a:off x="882110" y="742932"/>
              <a:ext cx="3082761" cy="923330"/>
            </a:xfrm>
            <a:prstGeom prst="rect">
              <a:avLst/>
            </a:prstGeom>
            <a:solidFill>
              <a:schemeClr val="bg1">
                <a:alpha val="51000"/>
              </a:schemeClr>
            </a:solidFill>
          </p:spPr>
          <p:txBody>
            <a:bodyPr wrap="square">
              <a:spAutoFit/>
            </a:bodyPr>
            <a:lstStyle/>
            <a:p>
              <a:r>
                <a:rPr lang="en-US" b="1" dirty="0">
                  <a:solidFill>
                    <a:srgbClr val="002060"/>
                  </a:solidFill>
                </a:rPr>
                <a:t>Chemical</a:t>
              </a:r>
              <a:r>
                <a:rPr lang="en-US" dirty="0">
                  <a:solidFill>
                    <a:srgbClr val="002060"/>
                  </a:solidFill>
                </a:rPr>
                <a:t> - </a:t>
              </a:r>
              <a:r>
                <a:rPr lang="en-US" dirty="0">
                  <a:solidFill>
                    <a:srgbClr val="FF0000"/>
                  </a:solidFill>
                </a:rPr>
                <a:t>Decomposition</a:t>
              </a:r>
              <a:r>
                <a:rPr lang="en-US" dirty="0">
                  <a:solidFill>
                    <a:srgbClr val="002060"/>
                  </a:solidFill>
                </a:rPr>
                <a:t> by reaction with water (</a:t>
              </a:r>
              <a:r>
                <a:rPr lang="en-US" dirty="0">
                  <a:solidFill>
                    <a:srgbClr val="FF0000"/>
                  </a:solidFill>
                </a:rPr>
                <a:t>CO</a:t>
              </a:r>
              <a:r>
                <a:rPr lang="en-US" baseline="-25000" dirty="0">
                  <a:solidFill>
                    <a:srgbClr val="FF0000"/>
                  </a:solidFill>
                </a:rPr>
                <a:t>2</a:t>
              </a:r>
              <a:r>
                <a:rPr lang="en-US" dirty="0">
                  <a:solidFill>
                    <a:srgbClr val="FF0000"/>
                  </a:solidFill>
                </a:rPr>
                <a:t> helps greatly</a:t>
              </a:r>
              <a:r>
                <a:rPr lang="en-US" dirty="0">
                  <a:solidFill>
                    <a:srgbClr val="002060"/>
                  </a:solidFill>
                </a:rPr>
                <a:t>), e.g.:</a:t>
              </a:r>
            </a:p>
          </p:txBody>
        </p:sp>
        <p:sp>
          <p:nvSpPr>
            <p:cNvPr id="19" name="TextBox 18"/>
            <p:cNvSpPr txBox="1"/>
            <p:nvPr/>
          </p:nvSpPr>
          <p:spPr>
            <a:xfrm>
              <a:off x="16728" y="558267"/>
              <a:ext cx="782587" cy="1015663"/>
            </a:xfrm>
            <a:prstGeom prst="rect">
              <a:avLst/>
            </a:prstGeom>
            <a:noFill/>
          </p:spPr>
          <p:txBody>
            <a:bodyPr wrap="none" rtlCol="0">
              <a:spAutoFit/>
            </a:bodyPr>
            <a:lstStyle/>
            <a:p>
              <a:r>
                <a:rPr lang="de-DE" sz="6000" dirty="0">
                  <a:solidFill>
                    <a:srgbClr val="002060"/>
                  </a:solidFill>
                  <a:latin typeface="Arial Black" panose="020B0A04020102020204" pitchFamily="34" charset="0"/>
                </a:rPr>
                <a:t>B</a:t>
              </a:r>
            </a:p>
          </p:txBody>
        </p:sp>
      </p:grpSp>
      <p:sp>
        <p:nvSpPr>
          <p:cNvPr id="17" name="Rectangle 16"/>
          <p:cNvSpPr/>
          <p:nvPr/>
        </p:nvSpPr>
        <p:spPr>
          <a:xfrm>
            <a:off x="213790" y="1748478"/>
            <a:ext cx="1715395" cy="1277273"/>
          </a:xfrm>
          <a:prstGeom prst="rect">
            <a:avLst/>
          </a:prstGeom>
          <a:solidFill>
            <a:schemeClr val="bg1">
              <a:alpha val="49000"/>
            </a:schemeClr>
          </a:solidFill>
        </p:spPr>
        <p:txBody>
          <a:bodyPr wrap="square">
            <a:spAutoFit/>
          </a:bodyPr>
          <a:lstStyle/>
          <a:p>
            <a:pPr marL="285750" indent="-285750">
              <a:buFont typeface="Arial" panose="020B0604020202020204" pitchFamily="34" charset="0"/>
              <a:buChar char="•"/>
            </a:pPr>
            <a:endParaRPr lang="en-US" sz="500" dirty="0">
              <a:solidFill>
                <a:srgbClr val="002060"/>
              </a:solidFill>
            </a:endParaRPr>
          </a:p>
          <a:p>
            <a:pPr marL="182880" lvl="1" indent="-342900">
              <a:buFont typeface="+mj-lt"/>
              <a:buAutoNum type="alphaLcParenR"/>
            </a:pPr>
            <a:r>
              <a:rPr lang="en-US" dirty="0">
                <a:solidFill>
                  <a:srgbClr val="002060"/>
                </a:solidFill>
              </a:rPr>
              <a:t>Dissolution</a:t>
            </a:r>
          </a:p>
          <a:p>
            <a:pPr marL="182880" lvl="1" indent="-342900">
              <a:buFont typeface="+mj-lt"/>
              <a:buAutoNum type="alphaLcParenR"/>
            </a:pPr>
            <a:r>
              <a:rPr lang="en-US" dirty="0">
                <a:solidFill>
                  <a:srgbClr val="002060"/>
                </a:solidFill>
              </a:rPr>
              <a:t>Oxidation</a:t>
            </a:r>
          </a:p>
          <a:p>
            <a:pPr marL="182880" lvl="1" indent="-342900">
              <a:buFont typeface="+mj-lt"/>
              <a:buAutoNum type="alphaLcParenR"/>
            </a:pPr>
            <a:r>
              <a:rPr lang="en-US" dirty="0">
                <a:solidFill>
                  <a:srgbClr val="002060"/>
                </a:solidFill>
              </a:rPr>
              <a:t>Hydrolysis</a:t>
            </a:r>
          </a:p>
          <a:p>
            <a:pPr marL="182880" lvl="1" indent="-342900">
              <a:buFont typeface="+mj-lt"/>
              <a:buAutoNum type="alphaLcParenR"/>
            </a:pPr>
            <a:r>
              <a:rPr lang="en-US" dirty="0">
                <a:solidFill>
                  <a:srgbClr val="002060"/>
                </a:solidFill>
              </a:rPr>
              <a:t>Hydration</a:t>
            </a:r>
            <a:endParaRPr lang="de-DE" dirty="0">
              <a:solidFill>
                <a:srgbClr val="002060"/>
              </a:solidFill>
            </a:endParaRPr>
          </a:p>
        </p:txBody>
      </p:sp>
      <p:sp>
        <p:nvSpPr>
          <p:cNvPr id="6" name="Rectangle 5">
            <a:extLst>
              <a:ext uri="{FF2B5EF4-FFF2-40B4-BE49-F238E27FC236}">
                <a16:creationId xmlns:a16="http://schemas.microsoft.com/office/drawing/2014/main" id="{776B6FBC-A26E-96C6-AF62-A5D6F043676D}"/>
              </a:ext>
            </a:extLst>
          </p:cNvPr>
          <p:cNvSpPr/>
          <p:nvPr/>
        </p:nvSpPr>
        <p:spPr>
          <a:xfrm>
            <a:off x="345947" y="6124380"/>
            <a:ext cx="3938021" cy="584775"/>
          </a:xfrm>
          <a:prstGeom prst="rect">
            <a:avLst/>
          </a:prstGeom>
          <a:solidFill>
            <a:schemeClr val="bg1">
              <a:alpha val="51000"/>
            </a:schemeClr>
          </a:solidFill>
        </p:spPr>
        <p:txBody>
          <a:bodyPr wrap="square">
            <a:spAutoFit/>
          </a:bodyPr>
          <a:lstStyle/>
          <a:p>
            <a:r>
              <a:rPr lang="en-US" sz="3200" b="1" dirty="0">
                <a:solidFill>
                  <a:srgbClr val="002060"/>
                </a:solidFill>
              </a:rPr>
              <a:t>Natural dissolution</a:t>
            </a:r>
            <a:endParaRPr lang="en-US" sz="3200" dirty="0">
              <a:solidFill>
                <a:srgbClr val="002060"/>
              </a:solidFill>
            </a:endParaRPr>
          </a:p>
        </p:txBody>
      </p:sp>
    </p:spTree>
    <p:extLst>
      <p:ext uri="{BB962C8B-B14F-4D97-AF65-F5344CB8AC3E}">
        <p14:creationId xmlns:p14="http://schemas.microsoft.com/office/powerpoint/2010/main" val="77366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Weathering and Landforms 5.1">
            <a:extLst>
              <a:ext uri="{FF2B5EF4-FFF2-40B4-BE49-F238E27FC236}">
                <a16:creationId xmlns:a16="http://schemas.microsoft.com/office/drawing/2014/main" id="{16BD9195-8849-6666-CEDB-4F99F8D771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6" y="7768"/>
            <a:ext cx="9227715" cy="694962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BBA9B1-DAB9-4DD8-91D1-9CBB75E1D952}"/>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4" name="Straight Connector 3"/>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16728" y="558267"/>
            <a:ext cx="3948143" cy="1107995"/>
            <a:chOff x="16728" y="558267"/>
            <a:chExt cx="3948143" cy="1107995"/>
          </a:xfrm>
        </p:grpSpPr>
        <p:sp>
          <p:nvSpPr>
            <p:cNvPr id="11" name="Rectangle 10"/>
            <p:cNvSpPr/>
            <p:nvPr/>
          </p:nvSpPr>
          <p:spPr>
            <a:xfrm>
              <a:off x="882110" y="742932"/>
              <a:ext cx="3082761" cy="923330"/>
            </a:xfrm>
            <a:prstGeom prst="rect">
              <a:avLst/>
            </a:prstGeom>
            <a:solidFill>
              <a:schemeClr val="bg1">
                <a:alpha val="51000"/>
              </a:schemeClr>
            </a:solidFill>
          </p:spPr>
          <p:txBody>
            <a:bodyPr wrap="square">
              <a:spAutoFit/>
            </a:bodyPr>
            <a:lstStyle/>
            <a:p>
              <a:r>
                <a:rPr lang="en-US" b="1" dirty="0">
                  <a:solidFill>
                    <a:srgbClr val="002060"/>
                  </a:solidFill>
                </a:rPr>
                <a:t>Chemical</a:t>
              </a:r>
              <a:r>
                <a:rPr lang="en-US" dirty="0">
                  <a:solidFill>
                    <a:srgbClr val="002060"/>
                  </a:solidFill>
                </a:rPr>
                <a:t> - </a:t>
              </a:r>
              <a:r>
                <a:rPr lang="en-US" dirty="0">
                  <a:solidFill>
                    <a:srgbClr val="FF0000"/>
                  </a:solidFill>
                </a:rPr>
                <a:t>Decomposition</a:t>
              </a:r>
              <a:r>
                <a:rPr lang="en-US" dirty="0">
                  <a:solidFill>
                    <a:srgbClr val="002060"/>
                  </a:solidFill>
                </a:rPr>
                <a:t> by reaction with water (</a:t>
              </a:r>
              <a:r>
                <a:rPr lang="en-US" dirty="0">
                  <a:solidFill>
                    <a:srgbClr val="FF0000"/>
                  </a:solidFill>
                </a:rPr>
                <a:t>CO</a:t>
              </a:r>
              <a:r>
                <a:rPr lang="en-US" baseline="-25000" dirty="0">
                  <a:solidFill>
                    <a:srgbClr val="FF0000"/>
                  </a:solidFill>
                </a:rPr>
                <a:t>2</a:t>
              </a:r>
              <a:r>
                <a:rPr lang="en-US" dirty="0">
                  <a:solidFill>
                    <a:srgbClr val="FF0000"/>
                  </a:solidFill>
                </a:rPr>
                <a:t> helps greatly</a:t>
              </a:r>
              <a:r>
                <a:rPr lang="en-US" dirty="0">
                  <a:solidFill>
                    <a:srgbClr val="002060"/>
                  </a:solidFill>
                </a:rPr>
                <a:t>), e.g.:</a:t>
              </a:r>
            </a:p>
          </p:txBody>
        </p:sp>
        <p:sp>
          <p:nvSpPr>
            <p:cNvPr id="19" name="TextBox 18"/>
            <p:cNvSpPr txBox="1"/>
            <p:nvPr/>
          </p:nvSpPr>
          <p:spPr>
            <a:xfrm>
              <a:off x="16728" y="558267"/>
              <a:ext cx="782587" cy="1015663"/>
            </a:xfrm>
            <a:prstGeom prst="rect">
              <a:avLst/>
            </a:prstGeom>
            <a:noFill/>
          </p:spPr>
          <p:txBody>
            <a:bodyPr wrap="none" rtlCol="0">
              <a:spAutoFit/>
            </a:bodyPr>
            <a:lstStyle/>
            <a:p>
              <a:r>
                <a:rPr lang="de-DE" sz="6000" dirty="0">
                  <a:solidFill>
                    <a:srgbClr val="002060"/>
                  </a:solidFill>
                  <a:latin typeface="Arial Black" panose="020B0A04020102020204" pitchFamily="34" charset="0"/>
                </a:rPr>
                <a:t>B</a:t>
              </a:r>
            </a:p>
          </p:txBody>
        </p:sp>
      </p:grpSp>
      <p:sp>
        <p:nvSpPr>
          <p:cNvPr id="17" name="Rectangle 16"/>
          <p:cNvSpPr/>
          <p:nvPr/>
        </p:nvSpPr>
        <p:spPr>
          <a:xfrm>
            <a:off x="213790" y="1748478"/>
            <a:ext cx="1715395" cy="1277273"/>
          </a:xfrm>
          <a:prstGeom prst="rect">
            <a:avLst/>
          </a:prstGeom>
          <a:solidFill>
            <a:schemeClr val="bg1">
              <a:alpha val="49000"/>
            </a:schemeClr>
          </a:solidFill>
        </p:spPr>
        <p:txBody>
          <a:bodyPr wrap="square">
            <a:spAutoFit/>
          </a:bodyPr>
          <a:lstStyle/>
          <a:p>
            <a:pPr marL="285750" indent="-285750">
              <a:buFont typeface="Arial" panose="020B0604020202020204" pitchFamily="34" charset="0"/>
              <a:buChar char="•"/>
            </a:pPr>
            <a:endParaRPr lang="en-US" sz="500" dirty="0">
              <a:solidFill>
                <a:srgbClr val="002060"/>
              </a:solidFill>
            </a:endParaRPr>
          </a:p>
          <a:p>
            <a:pPr marL="182880" lvl="1" indent="-342900">
              <a:buFont typeface="+mj-lt"/>
              <a:buAutoNum type="alphaLcParenR"/>
            </a:pPr>
            <a:r>
              <a:rPr lang="en-US" dirty="0">
                <a:solidFill>
                  <a:srgbClr val="002060"/>
                </a:solidFill>
              </a:rPr>
              <a:t>Dissolution</a:t>
            </a:r>
          </a:p>
          <a:p>
            <a:pPr marL="182880" lvl="1" indent="-342900">
              <a:buFont typeface="+mj-lt"/>
              <a:buAutoNum type="alphaLcParenR"/>
            </a:pPr>
            <a:r>
              <a:rPr lang="en-US" dirty="0">
                <a:solidFill>
                  <a:srgbClr val="002060"/>
                </a:solidFill>
              </a:rPr>
              <a:t>Oxidation</a:t>
            </a:r>
          </a:p>
          <a:p>
            <a:pPr marL="182880" lvl="1" indent="-342900">
              <a:buFont typeface="+mj-lt"/>
              <a:buAutoNum type="alphaLcParenR"/>
            </a:pPr>
            <a:r>
              <a:rPr lang="en-US" dirty="0">
                <a:solidFill>
                  <a:srgbClr val="002060"/>
                </a:solidFill>
              </a:rPr>
              <a:t>Hydrolysis</a:t>
            </a:r>
          </a:p>
          <a:p>
            <a:pPr marL="182880" lvl="1" indent="-342900">
              <a:buFont typeface="+mj-lt"/>
              <a:buAutoNum type="alphaLcParenR"/>
            </a:pPr>
            <a:r>
              <a:rPr lang="en-US" dirty="0">
                <a:solidFill>
                  <a:srgbClr val="002060"/>
                </a:solidFill>
              </a:rPr>
              <a:t>Hydration</a:t>
            </a:r>
            <a:endParaRPr lang="de-DE" dirty="0">
              <a:solidFill>
                <a:srgbClr val="002060"/>
              </a:solidFill>
            </a:endParaRPr>
          </a:p>
        </p:txBody>
      </p:sp>
      <p:sp>
        <p:nvSpPr>
          <p:cNvPr id="6" name="Rectangle 5">
            <a:extLst>
              <a:ext uri="{FF2B5EF4-FFF2-40B4-BE49-F238E27FC236}">
                <a16:creationId xmlns:a16="http://schemas.microsoft.com/office/drawing/2014/main" id="{776B6FBC-A26E-96C6-AF62-A5D6F043676D}"/>
              </a:ext>
            </a:extLst>
          </p:cNvPr>
          <p:cNvSpPr/>
          <p:nvPr/>
        </p:nvSpPr>
        <p:spPr>
          <a:xfrm>
            <a:off x="345947" y="6124380"/>
            <a:ext cx="2281837" cy="584775"/>
          </a:xfrm>
          <a:prstGeom prst="rect">
            <a:avLst/>
          </a:prstGeom>
          <a:solidFill>
            <a:schemeClr val="bg1">
              <a:alpha val="51000"/>
            </a:schemeClr>
          </a:solidFill>
        </p:spPr>
        <p:txBody>
          <a:bodyPr wrap="square">
            <a:spAutoFit/>
          </a:bodyPr>
          <a:lstStyle/>
          <a:p>
            <a:r>
              <a:rPr lang="en-US" sz="3200" b="1" dirty="0">
                <a:solidFill>
                  <a:srgbClr val="002060"/>
                </a:solidFill>
              </a:rPr>
              <a:t>Oxidation</a:t>
            </a:r>
            <a:endParaRPr lang="en-US" sz="3200" dirty="0">
              <a:solidFill>
                <a:srgbClr val="002060"/>
              </a:solidFill>
            </a:endParaRPr>
          </a:p>
        </p:txBody>
      </p:sp>
    </p:spTree>
    <p:extLst>
      <p:ext uri="{BB962C8B-B14F-4D97-AF65-F5344CB8AC3E}">
        <p14:creationId xmlns:p14="http://schemas.microsoft.com/office/powerpoint/2010/main" val="29882217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Spheroidal and honeycomb weathering - Geological Digressions">
            <a:extLst>
              <a:ext uri="{FF2B5EF4-FFF2-40B4-BE49-F238E27FC236}">
                <a16:creationId xmlns:a16="http://schemas.microsoft.com/office/drawing/2014/main" id="{098D060B-0A14-E6EC-D17C-81ED3FE427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41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BBA9B1-DAB9-4DD8-91D1-9CBB75E1D952}"/>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4" name="Straight Connector 3"/>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16728" y="558267"/>
            <a:ext cx="3948143" cy="1107995"/>
            <a:chOff x="16728" y="558267"/>
            <a:chExt cx="3948143" cy="1107995"/>
          </a:xfrm>
        </p:grpSpPr>
        <p:sp>
          <p:nvSpPr>
            <p:cNvPr id="11" name="Rectangle 10"/>
            <p:cNvSpPr/>
            <p:nvPr/>
          </p:nvSpPr>
          <p:spPr>
            <a:xfrm>
              <a:off x="882110" y="742932"/>
              <a:ext cx="3082761" cy="923330"/>
            </a:xfrm>
            <a:prstGeom prst="rect">
              <a:avLst/>
            </a:prstGeom>
            <a:solidFill>
              <a:schemeClr val="bg1">
                <a:alpha val="51000"/>
              </a:schemeClr>
            </a:solidFill>
          </p:spPr>
          <p:txBody>
            <a:bodyPr wrap="square">
              <a:spAutoFit/>
            </a:bodyPr>
            <a:lstStyle/>
            <a:p>
              <a:r>
                <a:rPr lang="en-US" b="1" dirty="0">
                  <a:solidFill>
                    <a:srgbClr val="002060"/>
                  </a:solidFill>
                </a:rPr>
                <a:t>Chemical</a:t>
              </a:r>
              <a:r>
                <a:rPr lang="en-US" dirty="0">
                  <a:solidFill>
                    <a:srgbClr val="002060"/>
                  </a:solidFill>
                </a:rPr>
                <a:t> - </a:t>
              </a:r>
              <a:r>
                <a:rPr lang="en-US" dirty="0">
                  <a:solidFill>
                    <a:srgbClr val="FF0000"/>
                  </a:solidFill>
                </a:rPr>
                <a:t>Decomposition</a:t>
              </a:r>
              <a:r>
                <a:rPr lang="en-US" dirty="0">
                  <a:solidFill>
                    <a:srgbClr val="002060"/>
                  </a:solidFill>
                </a:rPr>
                <a:t> by reaction with water (</a:t>
              </a:r>
              <a:r>
                <a:rPr lang="en-US" dirty="0">
                  <a:solidFill>
                    <a:srgbClr val="FF0000"/>
                  </a:solidFill>
                </a:rPr>
                <a:t>CO</a:t>
              </a:r>
              <a:r>
                <a:rPr lang="en-US" baseline="-25000" dirty="0">
                  <a:solidFill>
                    <a:srgbClr val="FF0000"/>
                  </a:solidFill>
                </a:rPr>
                <a:t>2</a:t>
              </a:r>
              <a:r>
                <a:rPr lang="en-US" dirty="0">
                  <a:solidFill>
                    <a:srgbClr val="FF0000"/>
                  </a:solidFill>
                </a:rPr>
                <a:t> helps greatly</a:t>
              </a:r>
              <a:r>
                <a:rPr lang="en-US" dirty="0">
                  <a:solidFill>
                    <a:srgbClr val="002060"/>
                  </a:solidFill>
                </a:rPr>
                <a:t>), e.g.:</a:t>
              </a:r>
            </a:p>
          </p:txBody>
        </p:sp>
        <p:sp>
          <p:nvSpPr>
            <p:cNvPr id="19" name="TextBox 18"/>
            <p:cNvSpPr txBox="1"/>
            <p:nvPr/>
          </p:nvSpPr>
          <p:spPr>
            <a:xfrm>
              <a:off x="16728" y="558267"/>
              <a:ext cx="782587" cy="1015663"/>
            </a:xfrm>
            <a:prstGeom prst="rect">
              <a:avLst/>
            </a:prstGeom>
            <a:noFill/>
          </p:spPr>
          <p:txBody>
            <a:bodyPr wrap="none" rtlCol="0">
              <a:spAutoFit/>
            </a:bodyPr>
            <a:lstStyle/>
            <a:p>
              <a:r>
                <a:rPr lang="de-DE" sz="6000" dirty="0">
                  <a:solidFill>
                    <a:srgbClr val="002060"/>
                  </a:solidFill>
                  <a:latin typeface="Arial Black" panose="020B0A04020102020204" pitchFamily="34" charset="0"/>
                </a:rPr>
                <a:t>B</a:t>
              </a:r>
            </a:p>
          </p:txBody>
        </p:sp>
      </p:grpSp>
      <p:sp>
        <p:nvSpPr>
          <p:cNvPr id="17" name="Rectangle 16"/>
          <p:cNvSpPr/>
          <p:nvPr/>
        </p:nvSpPr>
        <p:spPr>
          <a:xfrm>
            <a:off x="213790" y="1748478"/>
            <a:ext cx="1715395" cy="1277273"/>
          </a:xfrm>
          <a:prstGeom prst="rect">
            <a:avLst/>
          </a:prstGeom>
          <a:solidFill>
            <a:schemeClr val="bg1">
              <a:alpha val="49000"/>
            </a:schemeClr>
          </a:solidFill>
        </p:spPr>
        <p:txBody>
          <a:bodyPr wrap="square">
            <a:spAutoFit/>
          </a:bodyPr>
          <a:lstStyle/>
          <a:p>
            <a:pPr marL="285750" indent="-285750">
              <a:buFont typeface="Arial" panose="020B0604020202020204" pitchFamily="34" charset="0"/>
              <a:buChar char="•"/>
            </a:pPr>
            <a:endParaRPr lang="en-US" sz="500" dirty="0">
              <a:solidFill>
                <a:srgbClr val="002060"/>
              </a:solidFill>
            </a:endParaRPr>
          </a:p>
          <a:p>
            <a:pPr marL="182880" lvl="1" indent="-342900">
              <a:buFont typeface="+mj-lt"/>
              <a:buAutoNum type="alphaLcParenR"/>
            </a:pPr>
            <a:r>
              <a:rPr lang="en-US" dirty="0">
                <a:solidFill>
                  <a:srgbClr val="002060"/>
                </a:solidFill>
              </a:rPr>
              <a:t>Dissolution</a:t>
            </a:r>
          </a:p>
          <a:p>
            <a:pPr marL="182880" lvl="1" indent="-342900">
              <a:buFont typeface="+mj-lt"/>
              <a:buAutoNum type="alphaLcParenR"/>
            </a:pPr>
            <a:r>
              <a:rPr lang="en-US" dirty="0">
                <a:solidFill>
                  <a:srgbClr val="002060"/>
                </a:solidFill>
              </a:rPr>
              <a:t>Oxidation</a:t>
            </a:r>
          </a:p>
          <a:p>
            <a:pPr marL="182880" lvl="1" indent="-342900">
              <a:buFont typeface="+mj-lt"/>
              <a:buAutoNum type="alphaLcParenR"/>
            </a:pPr>
            <a:r>
              <a:rPr lang="en-US" dirty="0">
                <a:solidFill>
                  <a:srgbClr val="002060"/>
                </a:solidFill>
              </a:rPr>
              <a:t>Hydrolysis</a:t>
            </a:r>
          </a:p>
          <a:p>
            <a:pPr marL="182880" lvl="1" indent="-342900">
              <a:buFont typeface="+mj-lt"/>
              <a:buAutoNum type="alphaLcParenR"/>
            </a:pPr>
            <a:r>
              <a:rPr lang="en-US" dirty="0">
                <a:solidFill>
                  <a:srgbClr val="002060"/>
                </a:solidFill>
              </a:rPr>
              <a:t>Hydration</a:t>
            </a:r>
            <a:endParaRPr lang="de-DE" dirty="0">
              <a:solidFill>
                <a:srgbClr val="002060"/>
              </a:solidFill>
            </a:endParaRPr>
          </a:p>
        </p:txBody>
      </p:sp>
      <p:sp>
        <p:nvSpPr>
          <p:cNvPr id="6" name="Rectangle 5">
            <a:extLst>
              <a:ext uri="{FF2B5EF4-FFF2-40B4-BE49-F238E27FC236}">
                <a16:creationId xmlns:a16="http://schemas.microsoft.com/office/drawing/2014/main" id="{776B6FBC-A26E-96C6-AF62-A5D6F043676D}"/>
              </a:ext>
            </a:extLst>
          </p:cNvPr>
          <p:cNvSpPr/>
          <p:nvPr/>
        </p:nvSpPr>
        <p:spPr>
          <a:xfrm>
            <a:off x="345947" y="6124380"/>
            <a:ext cx="2281837" cy="584775"/>
          </a:xfrm>
          <a:prstGeom prst="rect">
            <a:avLst/>
          </a:prstGeom>
          <a:solidFill>
            <a:schemeClr val="bg1">
              <a:alpha val="51000"/>
            </a:schemeClr>
          </a:solidFill>
        </p:spPr>
        <p:txBody>
          <a:bodyPr wrap="square">
            <a:spAutoFit/>
          </a:bodyPr>
          <a:lstStyle/>
          <a:p>
            <a:r>
              <a:rPr lang="en-US" sz="3200" b="1" dirty="0" err="1">
                <a:solidFill>
                  <a:srgbClr val="002060"/>
                </a:solidFill>
              </a:rPr>
              <a:t>Hydrolosis</a:t>
            </a:r>
            <a:endParaRPr lang="en-US" sz="3200" dirty="0">
              <a:solidFill>
                <a:srgbClr val="002060"/>
              </a:solidFill>
            </a:endParaRPr>
          </a:p>
        </p:txBody>
      </p:sp>
    </p:spTree>
    <p:extLst>
      <p:ext uri="{BB962C8B-B14F-4D97-AF65-F5344CB8AC3E}">
        <p14:creationId xmlns:p14="http://schemas.microsoft.com/office/powerpoint/2010/main" val="77313538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Gypsum Crystals">
            <a:extLst>
              <a:ext uri="{FF2B5EF4-FFF2-40B4-BE49-F238E27FC236}">
                <a16:creationId xmlns:a16="http://schemas.microsoft.com/office/drawing/2014/main" id="{DF265DAF-AF94-C222-075D-D55D7CECC56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4" r="33576"/>
          <a:stretch/>
        </p:blipFill>
        <p:spPr bwMode="auto">
          <a:xfrm>
            <a:off x="0" y="0"/>
            <a:ext cx="9127272" cy="685023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BBA9B1-DAB9-4DD8-91D1-9CBB75E1D952}"/>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cxnSp>
        <p:nvCxnSpPr>
          <p:cNvPr id="4" name="Straight Connector 3"/>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2" name="Group 1"/>
          <p:cNvGrpSpPr/>
          <p:nvPr/>
        </p:nvGrpSpPr>
        <p:grpSpPr>
          <a:xfrm>
            <a:off x="16728" y="558267"/>
            <a:ext cx="3948143" cy="1107995"/>
            <a:chOff x="16728" y="558267"/>
            <a:chExt cx="3948143" cy="1107995"/>
          </a:xfrm>
        </p:grpSpPr>
        <p:sp>
          <p:nvSpPr>
            <p:cNvPr id="11" name="Rectangle 10"/>
            <p:cNvSpPr/>
            <p:nvPr/>
          </p:nvSpPr>
          <p:spPr>
            <a:xfrm>
              <a:off x="882110" y="742932"/>
              <a:ext cx="3082761" cy="923330"/>
            </a:xfrm>
            <a:prstGeom prst="rect">
              <a:avLst/>
            </a:prstGeom>
            <a:solidFill>
              <a:schemeClr val="bg1">
                <a:alpha val="51000"/>
              </a:schemeClr>
            </a:solidFill>
          </p:spPr>
          <p:txBody>
            <a:bodyPr wrap="square">
              <a:spAutoFit/>
            </a:bodyPr>
            <a:lstStyle/>
            <a:p>
              <a:r>
                <a:rPr lang="en-US" b="1" dirty="0">
                  <a:solidFill>
                    <a:srgbClr val="002060"/>
                  </a:solidFill>
                </a:rPr>
                <a:t>Chemical</a:t>
              </a:r>
              <a:r>
                <a:rPr lang="en-US" dirty="0">
                  <a:solidFill>
                    <a:srgbClr val="002060"/>
                  </a:solidFill>
                </a:rPr>
                <a:t> - </a:t>
              </a:r>
              <a:r>
                <a:rPr lang="en-US" dirty="0">
                  <a:solidFill>
                    <a:srgbClr val="FF0000"/>
                  </a:solidFill>
                </a:rPr>
                <a:t>Decomposition</a:t>
              </a:r>
              <a:r>
                <a:rPr lang="en-US" dirty="0">
                  <a:solidFill>
                    <a:srgbClr val="002060"/>
                  </a:solidFill>
                </a:rPr>
                <a:t> by reaction with water (</a:t>
              </a:r>
              <a:r>
                <a:rPr lang="en-US" dirty="0">
                  <a:solidFill>
                    <a:srgbClr val="FF0000"/>
                  </a:solidFill>
                </a:rPr>
                <a:t>CO</a:t>
              </a:r>
              <a:r>
                <a:rPr lang="en-US" baseline="-25000" dirty="0">
                  <a:solidFill>
                    <a:srgbClr val="FF0000"/>
                  </a:solidFill>
                </a:rPr>
                <a:t>2</a:t>
              </a:r>
              <a:r>
                <a:rPr lang="en-US" dirty="0">
                  <a:solidFill>
                    <a:srgbClr val="FF0000"/>
                  </a:solidFill>
                </a:rPr>
                <a:t> helps greatly</a:t>
              </a:r>
              <a:r>
                <a:rPr lang="en-US" dirty="0">
                  <a:solidFill>
                    <a:srgbClr val="002060"/>
                  </a:solidFill>
                </a:rPr>
                <a:t>), e.g.:</a:t>
              </a:r>
            </a:p>
          </p:txBody>
        </p:sp>
        <p:sp>
          <p:nvSpPr>
            <p:cNvPr id="19" name="TextBox 18"/>
            <p:cNvSpPr txBox="1"/>
            <p:nvPr/>
          </p:nvSpPr>
          <p:spPr>
            <a:xfrm>
              <a:off x="16728" y="558267"/>
              <a:ext cx="782587" cy="1015663"/>
            </a:xfrm>
            <a:prstGeom prst="rect">
              <a:avLst/>
            </a:prstGeom>
            <a:noFill/>
          </p:spPr>
          <p:txBody>
            <a:bodyPr wrap="none" rtlCol="0">
              <a:spAutoFit/>
            </a:bodyPr>
            <a:lstStyle/>
            <a:p>
              <a:r>
                <a:rPr lang="de-DE" sz="6000" dirty="0">
                  <a:solidFill>
                    <a:srgbClr val="002060"/>
                  </a:solidFill>
                  <a:latin typeface="Arial Black" panose="020B0A04020102020204" pitchFamily="34" charset="0"/>
                </a:rPr>
                <a:t>B</a:t>
              </a:r>
            </a:p>
          </p:txBody>
        </p:sp>
      </p:grpSp>
      <p:sp>
        <p:nvSpPr>
          <p:cNvPr id="17" name="Rectangle 16"/>
          <p:cNvSpPr/>
          <p:nvPr/>
        </p:nvSpPr>
        <p:spPr>
          <a:xfrm>
            <a:off x="213790" y="1748478"/>
            <a:ext cx="1715395" cy="1277273"/>
          </a:xfrm>
          <a:prstGeom prst="rect">
            <a:avLst/>
          </a:prstGeom>
          <a:solidFill>
            <a:schemeClr val="bg1">
              <a:alpha val="49000"/>
            </a:schemeClr>
          </a:solidFill>
        </p:spPr>
        <p:txBody>
          <a:bodyPr wrap="square">
            <a:spAutoFit/>
          </a:bodyPr>
          <a:lstStyle/>
          <a:p>
            <a:pPr marL="285750" indent="-285750">
              <a:buFont typeface="Arial" panose="020B0604020202020204" pitchFamily="34" charset="0"/>
              <a:buChar char="•"/>
            </a:pPr>
            <a:endParaRPr lang="en-US" sz="500" dirty="0">
              <a:solidFill>
                <a:srgbClr val="002060"/>
              </a:solidFill>
            </a:endParaRPr>
          </a:p>
          <a:p>
            <a:pPr marL="182880" lvl="1" indent="-342900">
              <a:buFont typeface="+mj-lt"/>
              <a:buAutoNum type="alphaLcParenR"/>
            </a:pPr>
            <a:r>
              <a:rPr lang="en-US" dirty="0">
                <a:solidFill>
                  <a:srgbClr val="002060"/>
                </a:solidFill>
              </a:rPr>
              <a:t>Dissolution</a:t>
            </a:r>
          </a:p>
          <a:p>
            <a:pPr marL="182880" lvl="1" indent="-342900">
              <a:buFont typeface="+mj-lt"/>
              <a:buAutoNum type="alphaLcParenR"/>
            </a:pPr>
            <a:r>
              <a:rPr lang="en-US" dirty="0">
                <a:solidFill>
                  <a:srgbClr val="002060"/>
                </a:solidFill>
              </a:rPr>
              <a:t>Oxidation</a:t>
            </a:r>
          </a:p>
          <a:p>
            <a:pPr marL="182880" lvl="1" indent="-342900">
              <a:buFont typeface="+mj-lt"/>
              <a:buAutoNum type="alphaLcParenR"/>
            </a:pPr>
            <a:r>
              <a:rPr lang="en-US" dirty="0">
                <a:solidFill>
                  <a:srgbClr val="002060"/>
                </a:solidFill>
              </a:rPr>
              <a:t>Hydrolysis</a:t>
            </a:r>
          </a:p>
          <a:p>
            <a:pPr marL="182880" lvl="1" indent="-342900">
              <a:buFont typeface="+mj-lt"/>
              <a:buAutoNum type="alphaLcParenR"/>
            </a:pPr>
            <a:r>
              <a:rPr lang="en-US" dirty="0">
                <a:solidFill>
                  <a:srgbClr val="002060"/>
                </a:solidFill>
              </a:rPr>
              <a:t>Hydration</a:t>
            </a:r>
            <a:endParaRPr lang="de-DE" dirty="0">
              <a:solidFill>
                <a:srgbClr val="002060"/>
              </a:solidFill>
            </a:endParaRPr>
          </a:p>
        </p:txBody>
      </p:sp>
      <p:sp>
        <p:nvSpPr>
          <p:cNvPr id="6" name="Rectangle 5">
            <a:extLst>
              <a:ext uri="{FF2B5EF4-FFF2-40B4-BE49-F238E27FC236}">
                <a16:creationId xmlns:a16="http://schemas.microsoft.com/office/drawing/2014/main" id="{776B6FBC-A26E-96C6-AF62-A5D6F043676D}"/>
              </a:ext>
            </a:extLst>
          </p:cNvPr>
          <p:cNvSpPr/>
          <p:nvPr/>
        </p:nvSpPr>
        <p:spPr>
          <a:xfrm>
            <a:off x="345947" y="6124380"/>
            <a:ext cx="2281837" cy="584775"/>
          </a:xfrm>
          <a:prstGeom prst="rect">
            <a:avLst/>
          </a:prstGeom>
          <a:solidFill>
            <a:schemeClr val="bg1">
              <a:alpha val="51000"/>
            </a:schemeClr>
          </a:solidFill>
        </p:spPr>
        <p:txBody>
          <a:bodyPr wrap="square">
            <a:spAutoFit/>
          </a:bodyPr>
          <a:lstStyle/>
          <a:p>
            <a:r>
              <a:rPr lang="en-US" sz="3200" b="1" dirty="0">
                <a:solidFill>
                  <a:srgbClr val="002060"/>
                </a:solidFill>
              </a:rPr>
              <a:t>Hydration</a:t>
            </a:r>
            <a:endParaRPr lang="en-US" sz="3200" dirty="0">
              <a:solidFill>
                <a:srgbClr val="002060"/>
              </a:solidFill>
            </a:endParaRPr>
          </a:p>
        </p:txBody>
      </p:sp>
    </p:spTree>
    <p:extLst>
      <p:ext uri="{BB962C8B-B14F-4D97-AF65-F5344CB8AC3E}">
        <p14:creationId xmlns:p14="http://schemas.microsoft.com/office/powerpoint/2010/main" val="33378489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4" name="Straight Connector 33"/>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31BBA9B1-DAB9-4DD8-91D1-9CBB75E1D952}"/>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a:t>
            </a:r>
            <a:endParaRPr lang="en-AU" sz="3200" dirty="0">
              <a:solidFill>
                <a:srgbClr val="002060"/>
              </a:solidFill>
            </a:endParaRPr>
          </a:p>
        </p:txBody>
      </p:sp>
      <p:grpSp>
        <p:nvGrpSpPr>
          <p:cNvPr id="8" name="Group 7">
            <a:extLst>
              <a:ext uri="{FF2B5EF4-FFF2-40B4-BE49-F238E27FC236}">
                <a16:creationId xmlns:a16="http://schemas.microsoft.com/office/drawing/2014/main" id="{41E824A5-42C7-44F6-95F2-ADFB2026DB1F}"/>
              </a:ext>
            </a:extLst>
          </p:cNvPr>
          <p:cNvGrpSpPr/>
          <p:nvPr/>
        </p:nvGrpSpPr>
        <p:grpSpPr>
          <a:xfrm>
            <a:off x="4977307" y="710434"/>
            <a:ext cx="4090977" cy="5819488"/>
            <a:chOff x="4977307" y="710434"/>
            <a:chExt cx="4090977" cy="5819488"/>
          </a:xfrm>
        </p:grpSpPr>
        <p:sp>
          <p:nvSpPr>
            <p:cNvPr id="48" name="TextBox 47">
              <a:extLst>
                <a:ext uri="{FF2B5EF4-FFF2-40B4-BE49-F238E27FC236}">
                  <a16:creationId xmlns:a16="http://schemas.microsoft.com/office/drawing/2014/main" id="{A5F481A6-1571-4050-AA41-2BF053241846}"/>
                </a:ext>
              </a:extLst>
            </p:cNvPr>
            <p:cNvSpPr txBox="1"/>
            <p:nvPr/>
          </p:nvSpPr>
          <p:spPr>
            <a:xfrm>
              <a:off x="6660389" y="710434"/>
              <a:ext cx="2088075" cy="646331"/>
            </a:xfrm>
            <a:prstGeom prst="rect">
              <a:avLst/>
            </a:prstGeom>
            <a:noFill/>
          </p:spPr>
          <p:txBody>
            <a:bodyPr wrap="square" rtlCol="0">
              <a:spAutoFit/>
            </a:bodyPr>
            <a:lstStyle/>
            <a:p>
              <a:r>
                <a:rPr lang="en-AU" dirty="0">
                  <a:solidFill>
                    <a:srgbClr val="002060"/>
                  </a:solidFill>
                </a:rPr>
                <a:t>Weathering helps / leads to…</a:t>
              </a:r>
            </a:p>
          </p:txBody>
        </p:sp>
        <p:grpSp>
          <p:nvGrpSpPr>
            <p:cNvPr id="6" name="Group 5"/>
            <p:cNvGrpSpPr/>
            <p:nvPr/>
          </p:nvGrpSpPr>
          <p:grpSpPr>
            <a:xfrm>
              <a:off x="4977307" y="1466937"/>
              <a:ext cx="4090977" cy="5062985"/>
              <a:chOff x="226519" y="1543994"/>
              <a:chExt cx="4090977" cy="5062985"/>
            </a:xfrm>
          </p:grpSpPr>
          <p:sp>
            <p:nvSpPr>
              <p:cNvPr id="9" name="Rectangle 8"/>
              <p:cNvSpPr/>
              <p:nvPr/>
            </p:nvSpPr>
            <p:spPr>
              <a:xfrm>
                <a:off x="226519" y="5283540"/>
                <a:ext cx="4090977" cy="1323439"/>
              </a:xfrm>
              <a:prstGeom prst="rect">
                <a:avLst/>
              </a:prstGeom>
              <a:noFill/>
            </p:spPr>
            <p:txBody>
              <a:bodyPr wrap="square">
                <a:spAutoFit/>
              </a:bodyPr>
              <a:lstStyle/>
              <a:p>
                <a:r>
                  <a:rPr lang="en-US" sz="2000" b="1" dirty="0">
                    <a:solidFill>
                      <a:srgbClr val="002060"/>
                    </a:solidFill>
                  </a:rPr>
                  <a:t>… a mixture</a:t>
                </a:r>
                <a:r>
                  <a:rPr lang="en-US" sz="2000" dirty="0">
                    <a:solidFill>
                      <a:srgbClr val="002060"/>
                    </a:solidFill>
                  </a:rPr>
                  <a:t> of </a:t>
                </a:r>
                <a:r>
                  <a:rPr lang="en-US" sz="2000" dirty="0">
                    <a:solidFill>
                      <a:srgbClr val="00B050"/>
                    </a:solidFill>
                  </a:rPr>
                  <a:t>organic matter</a:t>
                </a:r>
                <a:r>
                  <a:rPr lang="en-US" sz="2000" dirty="0">
                    <a:solidFill>
                      <a:srgbClr val="002060"/>
                    </a:solidFill>
                  </a:rPr>
                  <a:t>, minerals, gases, liquids, and organisms that together </a:t>
                </a:r>
                <a:r>
                  <a:rPr lang="en-US" sz="2000" b="1" dirty="0">
                    <a:solidFill>
                      <a:srgbClr val="002060"/>
                    </a:solidFill>
                  </a:rPr>
                  <a:t>support life</a:t>
                </a:r>
              </a:p>
            </p:txBody>
          </p:sp>
          <p:sp>
            <p:nvSpPr>
              <p:cNvPr id="13" name="TextBox 12"/>
              <p:cNvSpPr txBox="1"/>
              <p:nvPr/>
            </p:nvSpPr>
            <p:spPr>
              <a:xfrm>
                <a:off x="226519" y="4855018"/>
                <a:ext cx="865943" cy="400110"/>
              </a:xfrm>
              <a:prstGeom prst="rect">
                <a:avLst/>
              </a:prstGeom>
              <a:noFill/>
            </p:spPr>
            <p:txBody>
              <a:bodyPr wrap="none" rtlCol="0">
                <a:spAutoFit/>
              </a:bodyPr>
              <a:lstStyle/>
              <a:p>
                <a:r>
                  <a:rPr lang="de-DE" sz="2000" b="1" dirty="0">
                    <a:solidFill>
                      <a:srgbClr val="002060"/>
                    </a:solidFill>
                  </a:rPr>
                  <a:t>Soil...</a:t>
                </a:r>
              </a:p>
            </p:txBody>
          </p:sp>
          <p:grpSp>
            <p:nvGrpSpPr>
              <p:cNvPr id="5" name="Group 4"/>
              <p:cNvGrpSpPr/>
              <p:nvPr/>
            </p:nvGrpSpPr>
            <p:grpSpPr>
              <a:xfrm>
                <a:off x="2072634" y="1543994"/>
                <a:ext cx="1328337" cy="3649652"/>
                <a:chOff x="2072634" y="1543994"/>
                <a:chExt cx="1328337" cy="3649652"/>
              </a:xfrm>
            </p:grpSpPr>
            <p:pic>
              <p:nvPicPr>
                <p:cNvPr id="31" name="Picture 30">
                  <a:extLst>
                    <a:ext uri="{FF2B5EF4-FFF2-40B4-BE49-F238E27FC236}">
                      <a16:creationId xmlns:a16="http://schemas.microsoft.com/office/drawing/2014/main" id="{375A1720-B274-4CC6-A0DC-188012E9ADBC}"/>
                    </a:ext>
                  </a:extLst>
                </p:cNvPr>
                <p:cNvPicPr>
                  <a:picLocks noChangeAspect="1"/>
                </p:cNvPicPr>
                <p:nvPr/>
              </p:nvPicPr>
              <p:blipFill rotWithShape="1">
                <a:blip r:embed="rId2" cstate="screen">
                  <a:clrChange>
                    <a:clrFrom>
                      <a:srgbClr val="FFFFFF"/>
                    </a:clrFrom>
                    <a:clrTo>
                      <a:srgbClr val="FFFFFF">
                        <a:alpha val="0"/>
                      </a:srgbClr>
                    </a:clrTo>
                  </a:clrChange>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a:ext>
                  </a:extLst>
                </a:blip>
                <a:srcRect/>
                <a:stretch/>
              </p:blipFill>
              <p:spPr>
                <a:xfrm>
                  <a:off x="2072634" y="1847289"/>
                  <a:ext cx="1328337" cy="3346357"/>
                </a:xfrm>
                <a:prstGeom prst="rect">
                  <a:avLst/>
                </a:prstGeom>
              </p:spPr>
            </p:pic>
            <p:sp>
              <p:nvSpPr>
                <p:cNvPr id="40" name="Freeform: Shape 46">
                  <a:extLst>
                    <a:ext uri="{FF2B5EF4-FFF2-40B4-BE49-F238E27FC236}">
                      <a16:creationId xmlns:a16="http://schemas.microsoft.com/office/drawing/2014/main" id="{2308B2BC-4CC0-4C7E-8D3F-52BE2B08A5C0}"/>
                    </a:ext>
                  </a:extLst>
                </p:cNvPr>
                <p:cNvSpPr/>
                <p:nvPr/>
              </p:nvSpPr>
              <p:spPr>
                <a:xfrm flipH="1">
                  <a:off x="2559452" y="1543994"/>
                  <a:ext cx="662097" cy="213401"/>
                </a:xfrm>
                <a:custGeom>
                  <a:avLst/>
                  <a:gdLst>
                    <a:gd name="connsiteX0" fmla="*/ 1187865 w 1187865"/>
                    <a:gd name="connsiteY0" fmla="*/ 0 h 888763"/>
                    <a:gd name="connsiteX1" fmla="*/ 410198 w 1187865"/>
                    <a:gd name="connsiteY1" fmla="*/ 188008 h 888763"/>
                    <a:gd name="connsiteX2" fmla="*/ 0 w 1187865"/>
                    <a:gd name="connsiteY2" fmla="*/ 888763 h 888763"/>
                  </a:gdLst>
                  <a:ahLst/>
                  <a:cxnLst>
                    <a:cxn ang="0">
                      <a:pos x="connsiteX0" y="connsiteY0"/>
                    </a:cxn>
                    <a:cxn ang="0">
                      <a:pos x="connsiteX1" y="connsiteY1"/>
                    </a:cxn>
                    <a:cxn ang="0">
                      <a:pos x="connsiteX2" y="connsiteY2"/>
                    </a:cxn>
                  </a:cxnLst>
                  <a:rect l="l" t="t" r="r" b="b"/>
                  <a:pathLst>
                    <a:path w="1187865" h="888763">
                      <a:moveTo>
                        <a:pt x="1187865" y="0"/>
                      </a:moveTo>
                      <a:cubicBezTo>
                        <a:pt x="898020" y="19940"/>
                        <a:pt x="608175" y="39881"/>
                        <a:pt x="410198" y="188008"/>
                      </a:cubicBezTo>
                      <a:cubicBezTo>
                        <a:pt x="212221" y="336135"/>
                        <a:pt x="106110" y="612449"/>
                        <a:pt x="0" y="888763"/>
                      </a:cubicBezTo>
                    </a:path>
                  </a:pathLst>
                </a:custGeom>
                <a:noFill/>
                <a:ln>
                  <a:solidFill>
                    <a:srgbClr val="002060"/>
                  </a:solidFill>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grpSp>
      </p:grpSp>
      <p:grpSp>
        <p:nvGrpSpPr>
          <p:cNvPr id="3" name="Group 2"/>
          <p:cNvGrpSpPr/>
          <p:nvPr/>
        </p:nvGrpSpPr>
        <p:grpSpPr>
          <a:xfrm>
            <a:off x="395536" y="764704"/>
            <a:ext cx="4354249" cy="4548073"/>
            <a:chOff x="4499739" y="247593"/>
            <a:chExt cx="4354249" cy="4548073"/>
          </a:xfrm>
        </p:grpSpPr>
        <p:grpSp>
          <p:nvGrpSpPr>
            <p:cNvPr id="35" name="Group 34"/>
            <p:cNvGrpSpPr/>
            <p:nvPr/>
          </p:nvGrpSpPr>
          <p:grpSpPr>
            <a:xfrm>
              <a:off x="4499739" y="247593"/>
              <a:ext cx="4354249" cy="4548073"/>
              <a:chOff x="3878093" y="914951"/>
              <a:chExt cx="4662792" cy="5403740"/>
            </a:xfrm>
          </p:grpSpPr>
          <p:pic>
            <p:nvPicPr>
              <p:cNvPr id="38" name="Picture 3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878093" y="914951"/>
                <a:ext cx="1536971" cy="5403740"/>
              </a:xfrm>
              <a:prstGeom prst="rect">
                <a:avLst/>
              </a:prstGeom>
            </p:spPr>
          </p:pic>
          <p:pic>
            <p:nvPicPr>
              <p:cNvPr id="39" name="Picture 3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415064" y="914951"/>
                <a:ext cx="3125821" cy="5395924"/>
              </a:xfrm>
              <a:prstGeom prst="rect">
                <a:avLst/>
              </a:prstGeom>
            </p:spPr>
          </p:pic>
        </p:grpSp>
        <p:sp>
          <p:nvSpPr>
            <p:cNvPr id="41" name="TextBox 40"/>
            <p:cNvSpPr txBox="1"/>
            <p:nvPr/>
          </p:nvSpPr>
          <p:spPr>
            <a:xfrm>
              <a:off x="5913516" y="545420"/>
              <a:ext cx="1344868" cy="1384995"/>
            </a:xfrm>
            <a:prstGeom prst="rect">
              <a:avLst/>
            </a:prstGeom>
            <a:solidFill>
              <a:schemeClr val="bg1"/>
            </a:solidFill>
          </p:spPr>
          <p:txBody>
            <a:bodyPr wrap="square" lIns="91440" rIns="0" rtlCol="0">
              <a:spAutoFit/>
            </a:bodyPr>
            <a:lstStyle/>
            <a:p>
              <a:r>
                <a:rPr lang="de-DE" sz="1400" dirty="0"/>
                <a:t>Which co- associations of processes / conditions pro-duce these </a:t>
              </a:r>
              <a:r>
                <a:rPr lang="de-DE" sz="1400" b="1" dirty="0"/>
                <a:t>features</a:t>
              </a:r>
              <a:r>
                <a:rPr lang="de-DE" sz="1400" dirty="0"/>
                <a:t>?</a:t>
              </a:r>
            </a:p>
          </p:txBody>
        </p:sp>
        <p:sp>
          <p:nvSpPr>
            <p:cNvPr id="42" name="TextBox 41"/>
            <p:cNvSpPr txBox="1"/>
            <p:nvPr/>
          </p:nvSpPr>
          <p:spPr>
            <a:xfrm>
              <a:off x="5911126" y="3398175"/>
              <a:ext cx="1344868" cy="1169551"/>
            </a:xfrm>
            <a:prstGeom prst="rect">
              <a:avLst/>
            </a:prstGeom>
            <a:solidFill>
              <a:schemeClr val="bg1"/>
            </a:solidFill>
          </p:spPr>
          <p:txBody>
            <a:bodyPr wrap="square" lIns="91440" rIns="0" rtlCol="0">
              <a:spAutoFit/>
            </a:bodyPr>
            <a:lstStyle/>
            <a:p>
              <a:r>
                <a:rPr lang="de-DE" sz="1400" dirty="0">
                  <a:solidFill>
                    <a:schemeClr val="bg1"/>
                  </a:solidFill>
                </a:rPr>
                <a:t>How does weathering contribute to landscape evolution?</a:t>
              </a:r>
            </a:p>
          </p:txBody>
        </p:sp>
        <p:sp>
          <p:nvSpPr>
            <p:cNvPr id="2" name="Rectangle 1"/>
            <p:cNvSpPr/>
            <p:nvPr/>
          </p:nvSpPr>
          <p:spPr>
            <a:xfrm>
              <a:off x="5935007" y="2023353"/>
              <a:ext cx="1320987" cy="1251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7" name="TextBox 26"/>
          <p:cNvSpPr txBox="1"/>
          <p:nvPr/>
        </p:nvSpPr>
        <p:spPr>
          <a:xfrm>
            <a:off x="1830804" y="2577415"/>
            <a:ext cx="1344868" cy="1169551"/>
          </a:xfrm>
          <a:prstGeom prst="rect">
            <a:avLst/>
          </a:prstGeom>
          <a:solidFill>
            <a:schemeClr val="bg1"/>
          </a:solidFill>
        </p:spPr>
        <p:txBody>
          <a:bodyPr wrap="square" lIns="91440" rIns="0" rtlCol="0">
            <a:spAutoFit/>
          </a:bodyPr>
          <a:lstStyle/>
          <a:p>
            <a:r>
              <a:rPr lang="de-DE" sz="1400" dirty="0"/>
              <a:t>How are wea-thering, </a:t>
            </a:r>
            <a:r>
              <a:rPr lang="de-DE" sz="1400" b="1" dirty="0"/>
              <a:t>soils </a:t>
            </a:r>
            <a:r>
              <a:rPr lang="de-DE" sz="1400" dirty="0"/>
              <a:t>and erosion linked across hillslopes? </a:t>
            </a:r>
          </a:p>
        </p:txBody>
      </p:sp>
      <p:sp>
        <p:nvSpPr>
          <p:cNvPr id="28" name="TextBox 27"/>
          <p:cNvSpPr txBox="1"/>
          <p:nvPr/>
        </p:nvSpPr>
        <p:spPr>
          <a:xfrm>
            <a:off x="1845810" y="4025967"/>
            <a:ext cx="1344868" cy="1169551"/>
          </a:xfrm>
          <a:prstGeom prst="rect">
            <a:avLst/>
          </a:prstGeom>
          <a:solidFill>
            <a:schemeClr val="bg1"/>
          </a:solidFill>
        </p:spPr>
        <p:txBody>
          <a:bodyPr wrap="square" lIns="91440" rIns="0" rtlCol="0">
            <a:spAutoFit/>
          </a:bodyPr>
          <a:lstStyle/>
          <a:p>
            <a:r>
              <a:rPr lang="de-DE" sz="1400" dirty="0"/>
              <a:t>How does weathering contribute to </a:t>
            </a:r>
            <a:r>
              <a:rPr lang="de-DE" sz="1400" b="1" dirty="0"/>
              <a:t>landscape evolution</a:t>
            </a:r>
            <a:r>
              <a:rPr lang="de-DE" sz="1400" dirty="0"/>
              <a:t>?</a:t>
            </a:r>
          </a:p>
        </p:txBody>
      </p:sp>
      <p:grpSp>
        <p:nvGrpSpPr>
          <p:cNvPr id="7" name="Group 6"/>
          <p:cNvGrpSpPr/>
          <p:nvPr/>
        </p:nvGrpSpPr>
        <p:grpSpPr>
          <a:xfrm>
            <a:off x="395536" y="2819865"/>
            <a:ext cx="4369255" cy="3745829"/>
            <a:chOff x="4499739" y="2302754"/>
            <a:chExt cx="4369255" cy="3745829"/>
          </a:xfrm>
        </p:grpSpPr>
        <p:sp>
          <p:nvSpPr>
            <p:cNvPr id="11" name="TextBox 10"/>
            <p:cNvSpPr txBox="1"/>
            <p:nvPr/>
          </p:nvSpPr>
          <p:spPr>
            <a:xfrm>
              <a:off x="4499739" y="4725144"/>
              <a:ext cx="4354249" cy="1323439"/>
            </a:xfrm>
            <a:prstGeom prst="rect">
              <a:avLst/>
            </a:prstGeom>
            <a:noFill/>
          </p:spPr>
          <p:txBody>
            <a:bodyPr wrap="square" rtlCol="0">
              <a:spAutoFit/>
            </a:bodyPr>
            <a:lstStyle/>
            <a:p>
              <a:endParaRPr lang="de-DE" sz="2000" dirty="0">
                <a:solidFill>
                  <a:srgbClr val="FF0000"/>
                </a:solidFill>
              </a:endParaRPr>
            </a:p>
            <a:p>
              <a:pPr marL="457200" indent="-457200">
                <a:buFont typeface="+mj-lt"/>
                <a:buAutoNum type="alphaLcPeriod"/>
              </a:pPr>
              <a:r>
                <a:rPr lang="de-DE" sz="2000" dirty="0">
                  <a:solidFill>
                    <a:srgbClr val="FF0000"/>
                  </a:solidFill>
                </a:rPr>
                <a:t>Look further back in time</a:t>
              </a:r>
            </a:p>
            <a:p>
              <a:pPr marL="457200" indent="-457200">
                <a:buFont typeface="+mj-lt"/>
                <a:buAutoNum type="alphaLcPeriod"/>
              </a:pPr>
              <a:r>
                <a:rPr lang="de-DE" sz="2000" dirty="0">
                  <a:solidFill>
                    <a:srgbClr val="FF0000"/>
                  </a:solidFill>
                </a:rPr>
                <a:t>Look further into the ground</a:t>
              </a:r>
            </a:p>
            <a:p>
              <a:pPr marL="457200" indent="-457200">
                <a:buFont typeface="+mj-lt"/>
                <a:buAutoNum type="alphaLcPeriod"/>
              </a:pPr>
              <a:r>
                <a:rPr lang="de-DE" sz="2000" dirty="0">
                  <a:solidFill>
                    <a:srgbClr val="FF0000"/>
                  </a:solidFill>
                </a:rPr>
                <a:t>Look wider into the landscape</a:t>
              </a:r>
            </a:p>
          </p:txBody>
        </p:sp>
        <p:sp>
          <p:nvSpPr>
            <p:cNvPr id="17" name="TextBox 16"/>
            <p:cNvSpPr txBox="1"/>
            <p:nvPr/>
          </p:nvSpPr>
          <p:spPr>
            <a:xfrm>
              <a:off x="8478417" y="5179761"/>
              <a:ext cx="327334" cy="707886"/>
            </a:xfrm>
            <a:prstGeom prst="rect">
              <a:avLst/>
            </a:prstGeom>
            <a:noFill/>
          </p:spPr>
          <p:txBody>
            <a:bodyPr wrap="none" rtlCol="0">
              <a:spAutoFit/>
            </a:bodyPr>
            <a:lstStyle/>
            <a:p>
              <a:r>
                <a:rPr lang="de-DE" sz="4000" dirty="0">
                  <a:solidFill>
                    <a:srgbClr val="002060"/>
                  </a:solidFill>
                </a:rPr>
                <a:t>!</a:t>
              </a:r>
            </a:p>
          </p:txBody>
        </p:sp>
        <p:sp>
          <p:nvSpPr>
            <p:cNvPr id="33" name="TextBox 32"/>
            <p:cNvSpPr txBox="1"/>
            <p:nvPr/>
          </p:nvSpPr>
          <p:spPr>
            <a:xfrm>
              <a:off x="7837583" y="3765435"/>
              <a:ext cx="498855" cy="769441"/>
            </a:xfrm>
            <a:prstGeom prst="rect">
              <a:avLst/>
            </a:prstGeom>
            <a:noFill/>
          </p:spPr>
          <p:txBody>
            <a:bodyPr wrap="none" rtlCol="0">
              <a:spAutoFit/>
            </a:bodyPr>
            <a:lstStyle/>
            <a:p>
              <a:r>
                <a:rPr lang="de-DE" sz="4400" dirty="0">
                  <a:solidFill>
                    <a:schemeClr val="bg1"/>
                  </a:solidFill>
                </a:rPr>
                <a:t>?</a:t>
              </a:r>
            </a:p>
          </p:txBody>
        </p:sp>
        <p:sp>
          <p:nvSpPr>
            <p:cNvPr id="36" name="TextBox 35"/>
            <p:cNvSpPr txBox="1"/>
            <p:nvPr/>
          </p:nvSpPr>
          <p:spPr>
            <a:xfrm>
              <a:off x="7445206" y="3142874"/>
              <a:ext cx="1423788" cy="400110"/>
            </a:xfrm>
            <a:prstGeom prst="rect">
              <a:avLst/>
            </a:prstGeom>
            <a:noFill/>
          </p:spPr>
          <p:txBody>
            <a:bodyPr wrap="none" rtlCol="0">
              <a:spAutoFit/>
            </a:bodyPr>
            <a:lstStyle/>
            <a:p>
              <a:r>
                <a:rPr lang="de-DE" sz="2000" dirty="0">
                  <a:solidFill>
                    <a:schemeClr val="bg1"/>
                  </a:solidFill>
                </a:rPr>
                <a:t>this lecture</a:t>
              </a:r>
            </a:p>
          </p:txBody>
        </p:sp>
        <p:sp>
          <p:nvSpPr>
            <p:cNvPr id="37" name="TextBox 36"/>
            <p:cNvSpPr txBox="1"/>
            <p:nvPr/>
          </p:nvSpPr>
          <p:spPr>
            <a:xfrm>
              <a:off x="7836439" y="2302754"/>
              <a:ext cx="498855" cy="769441"/>
            </a:xfrm>
            <a:prstGeom prst="rect">
              <a:avLst/>
            </a:prstGeom>
            <a:noFill/>
          </p:spPr>
          <p:txBody>
            <a:bodyPr wrap="none" rtlCol="0">
              <a:spAutoFit/>
            </a:bodyPr>
            <a:lstStyle/>
            <a:p>
              <a:r>
                <a:rPr lang="de-DE" sz="4400" dirty="0">
                  <a:solidFill>
                    <a:schemeClr val="bg1"/>
                  </a:solidFill>
                </a:rPr>
                <a:t>?</a:t>
              </a:r>
            </a:p>
          </p:txBody>
        </p:sp>
      </p:grpSp>
      <p:grpSp>
        <p:nvGrpSpPr>
          <p:cNvPr id="10" name="Group 9">
            <a:extLst>
              <a:ext uri="{FF2B5EF4-FFF2-40B4-BE49-F238E27FC236}">
                <a16:creationId xmlns:a16="http://schemas.microsoft.com/office/drawing/2014/main" id="{7CCF0E0E-3DB9-401C-97B1-B3EE3974700D}"/>
              </a:ext>
            </a:extLst>
          </p:cNvPr>
          <p:cNvGrpSpPr/>
          <p:nvPr/>
        </p:nvGrpSpPr>
        <p:grpSpPr>
          <a:xfrm>
            <a:off x="4362513" y="829368"/>
            <a:ext cx="2194188" cy="3716733"/>
            <a:chOff x="4362513" y="829368"/>
            <a:chExt cx="2194188" cy="3716733"/>
          </a:xfrm>
        </p:grpSpPr>
        <p:pic>
          <p:nvPicPr>
            <p:cNvPr id="32" name="Picture 31">
              <a:extLst>
                <a:ext uri="{FF2B5EF4-FFF2-40B4-BE49-F238E27FC236}">
                  <a16:creationId xmlns:a16="http://schemas.microsoft.com/office/drawing/2014/main" id="{375A1720-B274-4CC6-A0DC-188012E9ADBC}"/>
                </a:ext>
              </a:extLst>
            </p:cNvPr>
            <p:cNvPicPr>
              <a:picLocks noChangeAspect="1"/>
            </p:cNvPicPr>
            <p:nvPr/>
          </p:nvPicPr>
          <p:blipFill rotWithShape="1">
            <a:blip r:embed="rId6" cstate="screen">
              <a:clrChange>
                <a:clrFrom>
                  <a:srgbClr val="FFFFFF"/>
                </a:clrFrom>
                <a:clrTo>
                  <a:srgbClr val="FFFFFF">
                    <a:alpha val="0"/>
                  </a:srgbClr>
                </a:clrTo>
              </a:clrChange>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a:ext>
              </a:extLst>
            </a:blip>
            <a:srcRect/>
            <a:stretch/>
          </p:blipFill>
          <p:spPr>
            <a:xfrm>
              <a:off x="5188928" y="1201388"/>
              <a:ext cx="1367773" cy="3344713"/>
            </a:xfrm>
            <a:prstGeom prst="rect">
              <a:avLst/>
            </a:prstGeom>
          </p:spPr>
        </p:pic>
        <p:sp>
          <p:nvSpPr>
            <p:cNvPr id="43" name="Freeform: Shape 42">
              <a:extLst>
                <a:ext uri="{FF2B5EF4-FFF2-40B4-BE49-F238E27FC236}">
                  <a16:creationId xmlns:a16="http://schemas.microsoft.com/office/drawing/2014/main" id="{2B1C2E03-C5B5-4123-AB60-2EED7E99DE9E}"/>
                </a:ext>
              </a:extLst>
            </p:cNvPr>
            <p:cNvSpPr/>
            <p:nvPr/>
          </p:nvSpPr>
          <p:spPr>
            <a:xfrm flipH="1">
              <a:off x="4362513" y="829368"/>
              <a:ext cx="868411" cy="147944"/>
            </a:xfrm>
            <a:custGeom>
              <a:avLst/>
              <a:gdLst>
                <a:gd name="connsiteX0" fmla="*/ 1187865 w 1187865"/>
                <a:gd name="connsiteY0" fmla="*/ 0 h 888763"/>
                <a:gd name="connsiteX1" fmla="*/ 410198 w 1187865"/>
                <a:gd name="connsiteY1" fmla="*/ 188008 h 888763"/>
                <a:gd name="connsiteX2" fmla="*/ 0 w 1187865"/>
                <a:gd name="connsiteY2" fmla="*/ 888763 h 888763"/>
              </a:gdLst>
              <a:ahLst/>
              <a:cxnLst>
                <a:cxn ang="0">
                  <a:pos x="connsiteX0" y="connsiteY0"/>
                </a:cxn>
                <a:cxn ang="0">
                  <a:pos x="connsiteX1" y="connsiteY1"/>
                </a:cxn>
                <a:cxn ang="0">
                  <a:pos x="connsiteX2" y="connsiteY2"/>
                </a:cxn>
              </a:cxnLst>
              <a:rect l="l" t="t" r="r" b="b"/>
              <a:pathLst>
                <a:path w="1187865" h="888763">
                  <a:moveTo>
                    <a:pt x="1187865" y="0"/>
                  </a:moveTo>
                  <a:cubicBezTo>
                    <a:pt x="898020" y="19940"/>
                    <a:pt x="608175" y="39881"/>
                    <a:pt x="410198" y="188008"/>
                  </a:cubicBezTo>
                  <a:cubicBezTo>
                    <a:pt x="212221" y="336135"/>
                    <a:pt x="106110" y="612449"/>
                    <a:pt x="0" y="888763"/>
                  </a:cubicBezTo>
                </a:path>
              </a:pathLst>
            </a:custGeom>
            <a:noFill/>
            <a:ln>
              <a:solidFill>
                <a:srgbClr val="002060"/>
              </a:solidFill>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Tree>
    <p:extLst>
      <p:ext uri="{BB962C8B-B14F-4D97-AF65-F5344CB8AC3E}">
        <p14:creationId xmlns:p14="http://schemas.microsoft.com/office/powerpoint/2010/main" val="1803737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723" r="2944"/>
          <a:stretch/>
        </p:blipFill>
        <p:spPr>
          <a:xfrm>
            <a:off x="-13736" y="-4576"/>
            <a:ext cx="9157736" cy="6862576"/>
          </a:xfrm>
          <a:prstGeom prst="rect">
            <a:avLst/>
          </a:prstGeom>
        </p:spPr>
      </p:pic>
      <p:sp>
        <p:nvSpPr>
          <p:cNvPr id="4" name="TextBox 3"/>
          <p:cNvSpPr txBox="1"/>
          <p:nvPr/>
        </p:nvSpPr>
        <p:spPr>
          <a:xfrm>
            <a:off x="107504" y="476672"/>
            <a:ext cx="1774845" cy="461665"/>
          </a:xfrm>
          <a:prstGeom prst="rect">
            <a:avLst/>
          </a:prstGeom>
          <a:noFill/>
        </p:spPr>
        <p:txBody>
          <a:bodyPr wrap="none" rtlCol="0">
            <a:spAutoFit/>
          </a:bodyPr>
          <a:lstStyle/>
          <a:p>
            <a:r>
              <a:rPr lang="de-DE" sz="2400" b="1" dirty="0">
                <a:solidFill>
                  <a:srgbClr val="080808"/>
                </a:solidFill>
              </a:rPr>
              <a:t>3 </a:t>
            </a:r>
            <a:r>
              <a:rPr lang="de-DE" sz="2400" dirty="0">
                <a:solidFill>
                  <a:srgbClr val="080808"/>
                </a:solidFill>
              </a:rPr>
              <a:t>minutes...</a:t>
            </a:r>
          </a:p>
        </p:txBody>
      </p:sp>
    </p:spTree>
    <p:extLst>
      <p:ext uri="{BB962C8B-B14F-4D97-AF65-F5344CB8AC3E}">
        <p14:creationId xmlns:p14="http://schemas.microsoft.com/office/powerpoint/2010/main" val="1702650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1BBA9B1-DAB9-4DD8-91D1-9CBB75E1D952}"/>
              </a:ext>
            </a:extLst>
          </p:cNvPr>
          <p:cNvSpPr txBox="1"/>
          <p:nvPr/>
        </p:nvSpPr>
        <p:spPr>
          <a:xfrm>
            <a:off x="0" y="33261"/>
            <a:ext cx="7097085" cy="584775"/>
          </a:xfrm>
          <a:prstGeom prst="rect">
            <a:avLst/>
          </a:prstGeom>
          <a:noFill/>
        </p:spPr>
        <p:txBody>
          <a:bodyPr wrap="square" rtlCol="0">
            <a:spAutoFit/>
          </a:bodyPr>
          <a:lstStyle/>
          <a:p>
            <a:pPr>
              <a:spcAft>
                <a:spcPts val="1800"/>
              </a:spcAft>
            </a:pPr>
            <a:r>
              <a:rPr lang="en-AU" sz="3200" b="1" dirty="0">
                <a:solidFill>
                  <a:srgbClr val="002060"/>
                </a:solidFill>
              </a:rPr>
              <a:t>Soil Formation </a:t>
            </a:r>
            <a:r>
              <a:rPr lang="en-AU" sz="3200" dirty="0">
                <a:solidFill>
                  <a:srgbClr val="002060"/>
                </a:solidFill>
              </a:rPr>
              <a:t>(review)</a:t>
            </a:r>
          </a:p>
        </p:txBody>
      </p:sp>
      <p:cxnSp>
        <p:nvCxnSpPr>
          <p:cNvPr id="6" name="Straight Connector 5"/>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21" name="Picture 20">
            <a:extLst>
              <a:ext uri="{FF2B5EF4-FFF2-40B4-BE49-F238E27FC236}">
                <a16:creationId xmlns:a16="http://schemas.microsoft.com/office/drawing/2014/main" id="{E9A019F6-6674-4DE4-88D7-3355B07E9BC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17388" y="836712"/>
            <a:ext cx="4234533" cy="5535987"/>
          </a:xfrm>
          <a:prstGeom prst="rect">
            <a:avLst/>
          </a:prstGeom>
        </p:spPr>
      </p:pic>
      <p:grpSp>
        <p:nvGrpSpPr>
          <p:cNvPr id="15" name="Group 14"/>
          <p:cNvGrpSpPr/>
          <p:nvPr/>
        </p:nvGrpSpPr>
        <p:grpSpPr>
          <a:xfrm>
            <a:off x="473431" y="4084716"/>
            <a:ext cx="1158247" cy="1665732"/>
            <a:chOff x="473431" y="4283877"/>
            <a:chExt cx="1158247" cy="1665732"/>
          </a:xfrm>
        </p:grpSpPr>
        <p:sp>
          <p:nvSpPr>
            <p:cNvPr id="44" name="TextBox 43">
              <a:extLst>
                <a:ext uri="{FF2B5EF4-FFF2-40B4-BE49-F238E27FC236}">
                  <a16:creationId xmlns:a16="http://schemas.microsoft.com/office/drawing/2014/main" id="{75213955-AC50-4774-B4A8-E2EE90A09E00}"/>
                </a:ext>
              </a:extLst>
            </p:cNvPr>
            <p:cNvSpPr txBox="1"/>
            <p:nvPr/>
          </p:nvSpPr>
          <p:spPr>
            <a:xfrm>
              <a:off x="523105" y="5395611"/>
              <a:ext cx="1108573" cy="553998"/>
            </a:xfrm>
            <a:prstGeom prst="rect">
              <a:avLst/>
            </a:prstGeom>
            <a:noFill/>
          </p:spPr>
          <p:txBody>
            <a:bodyPr wrap="square" rtlCol="0">
              <a:spAutoFit/>
            </a:bodyPr>
            <a:lstStyle/>
            <a:p>
              <a:r>
                <a:rPr lang="de-DE" sz="1000" dirty="0"/>
                <a:t>Movement</a:t>
              </a:r>
            </a:p>
            <a:p>
              <a:r>
                <a:rPr lang="de-DE" sz="1000" dirty="0"/>
                <a:t>(with water or soil organisms)</a:t>
              </a:r>
            </a:p>
          </p:txBody>
        </p:sp>
        <p:sp>
          <p:nvSpPr>
            <p:cNvPr id="45" name="TextBox 44">
              <a:extLst>
                <a:ext uri="{FF2B5EF4-FFF2-40B4-BE49-F238E27FC236}">
                  <a16:creationId xmlns:a16="http://schemas.microsoft.com/office/drawing/2014/main" id="{1D9A5CCB-56E0-451B-8B9F-AE5009E24100}"/>
                </a:ext>
              </a:extLst>
            </p:cNvPr>
            <p:cNvSpPr txBox="1"/>
            <p:nvPr/>
          </p:nvSpPr>
          <p:spPr>
            <a:xfrm>
              <a:off x="473431" y="4283877"/>
              <a:ext cx="1108573" cy="246221"/>
            </a:xfrm>
            <a:prstGeom prst="rect">
              <a:avLst/>
            </a:prstGeom>
            <a:noFill/>
          </p:spPr>
          <p:txBody>
            <a:bodyPr wrap="square" rtlCol="0">
              <a:spAutoFit/>
            </a:bodyPr>
            <a:lstStyle/>
            <a:p>
              <a:r>
                <a:rPr lang="de-DE" sz="1000" dirty="0"/>
                <a:t>Leaching</a:t>
              </a:r>
            </a:p>
          </p:txBody>
        </p:sp>
      </p:grpSp>
      <p:grpSp>
        <p:nvGrpSpPr>
          <p:cNvPr id="12" name="Group 11"/>
          <p:cNvGrpSpPr/>
          <p:nvPr/>
        </p:nvGrpSpPr>
        <p:grpSpPr>
          <a:xfrm>
            <a:off x="442039" y="881553"/>
            <a:ext cx="1146468" cy="2871942"/>
            <a:chOff x="442039" y="1080714"/>
            <a:chExt cx="1146468" cy="2871942"/>
          </a:xfrm>
        </p:grpSpPr>
        <p:sp>
          <p:nvSpPr>
            <p:cNvPr id="38" name="TextBox 37">
              <a:extLst>
                <a:ext uri="{FF2B5EF4-FFF2-40B4-BE49-F238E27FC236}">
                  <a16:creationId xmlns:a16="http://schemas.microsoft.com/office/drawing/2014/main" id="{F8CC8ED4-A0F9-45FF-AE58-C706AA360C8D}"/>
                </a:ext>
              </a:extLst>
            </p:cNvPr>
            <p:cNvSpPr txBox="1"/>
            <p:nvPr/>
          </p:nvSpPr>
          <p:spPr>
            <a:xfrm>
              <a:off x="575405" y="2494989"/>
              <a:ext cx="617477" cy="400110"/>
            </a:xfrm>
            <a:prstGeom prst="rect">
              <a:avLst/>
            </a:prstGeom>
            <a:noFill/>
          </p:spPr>
          <p:txBody>
            <a:bodyPr wrap="none" rtlCol="0">
              <a:spAutoFit/>
            </a:bodyPr>
            <a:lstStyle/>
            <a:p>
              <a:r>
                <a:rPr lang="de-DE" sz="1000" dirty="0"/>
                <a:t>Water </a:t>
              </a:r>
            </a:p>
            <a:p>
              <a:r>
                <a:rPr lang="de-DE" sz="1000" dirty="0"/>
                <a:t>Erosion</a:t>
              </a:r>
            </a:p>
          </p:txBody>
        </p:sp>
        <p:sp>
          <p:nvSpPr>
            <p:cNvPr id="46" name="TextBox 45">
              <a:extLst>
                <a:ext uri="{FF2B5EF4-FFF2-40B4-BE49-F238E27FC236}">
                  <a16:creationId xmlns:a16="http://schemas.microsoft.com/office/drawing/2014/main" id="{2874E0E8-4CC6-4C57-BBFF-E9D3AE52B777}"/>
                </a:ext>
              </a:extLst>
            </p:cNvPr>
            <p:cNvSpPr txBox="1"/>
            <p:nvPr/>
          </p:nvSpPr>
          <p:spPr>
            <a:xfrm>
              <a:off x="477861" y="3552546"/>
              <a:ext cx="1108573" cy="400110"/>
            </a:xfrm>
            <a:prstGeom prst="rect">
              <a:avLst/>
            </a:prstGeom>
            <a:noFill/>
          </p:spPr>
          <p:txBody>
            <a:bodyPr wrap="square" rtlCol="0">
              <a:spAutoFit/>
            </a:bodyPr>
            <a:lstStyle/>
            <a:p>
              <a:r>
                <a:rPr lang="de-DE" sz="1000" dirty="0"/>
                <a:t>Wind</a:t>
              </a:r>
            </a:p>
            <a:p>
              <a:r>
                <a:rPr lang="de-DE" sz="1000" dirty="0"/>
                <a:t>Erosion</a:t>
              </a:r>
            </a:p>
          </p:txBody>
        </p:sp>
        <p:sp>
          <p:nvSpPr>
            <p:cNvPr id="36" name="TextBox 35">
              <a:extLst>
                <a:ext uri="{FF2B5EF4-FFF2-40B4-BE49-F238E27FC236}">
                  <a16:creationId xmlns:a16="http://schemas.microsoft.com/office/drawing/2014/main" id="{520F5854-45DE-47CC-91FA-F3EAD2811203}"/>
                </a:ext>
              </a:extLst>
            </p:cNvPr>
            <p:cNvSpPr txBox="1"/>
            <p:nvPr/>
          </p:nvSpPr>
          <p:spPr>
            <a:xfrm>
              <a:off x="442039" y="1080714"/>
              <a:ext cx="1146468" cy="369332"/>
            </a:xfrm>
            <a:prstGeom prst="rect">
              <a:avLst/>
            </a:prstGeom>
            <a:noFill/>
          </p:spPr>
          <p:txBody>
            <a:bodyPr wrap="none" rtlCol="0">
              <a:spAutoFit/>
            </a:bodyPr>
            <a:lstStyle/>
            <a:p>
              <a:r>
                <a:rPr lang="de-DE" b="1" dirty="0">
                  <a:solidFill>
                    <a:srgbClr val="002060"/>
                  </a:solidFill>
                </a:rPr>
                <a:t>Removal</a:t>
              </a:r>
            </a:p>
          </p:txBody>
        </p:sp>
      </p:grpSp>
      <p:sp>
        <p:nvSpPr>
          <p:cNvPr id="4" name="Text Box 8"/>
          <p:cNvSpPr txBox="1">
            <a:spLocks noChangeArrowheads="1"/>
          </p:cNvSpPr>
          <p:nvPr/>
        </p:nvSpPr>
        <p:spPr bwMode="auto">
          <a:xfrm>
            <a:off x="4917752" y="3336249"/>
            <a:ext cx="4046736"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342900" indent="-342900">
              <a:spcBef>
                <a:spcPts val="0"/>
              </a:spcBef>
              <a:buFont typeface="Arial" panose="020B0604020202020204" pitchFamily="34" charset="0"/>
              <a:buChar char="•"/>
            </a:pPr>
            <a:r>
              <a:rPr lang="de-CH" dirty="0">
                <a:solidFill>
                  <a:srgbClr val="002060"/>
                </a:solidFill>
                <a:latin typeface="Arial" panose="020B0604020202020204" pitchFamily="34" charset="0"/>
                <a:cs typeface="Arial" panose="020B0604020202020204" pitchFamily="34" charset="0"/>
              </a:rPr>
              <a:t>Wide range of biological, chemical and physical processes</a:t>
            </a:r>
            <a:r>
              <a:rPr lang="de-CH" dirty="0">
                <a:solidFill>
                  <a:srgbClr val="002060"/>
                </a:solidFill>
              </a:rPr>
              <a:t>... (Pedogenesis)</a:t>
            </a:r>
            <a:endParaRPr lang="de-CH" dirty="0">
              <a:solidFill>
                <a:srgbClr val="002060"/>
              </a:solidFill>
              <a:latin typeface="Arial" panose="020B0604020202020204" pitchFamily="34" charset="0"/>
              <a:cs typeface="Arial" panose="020B0604020202020204" pitchFamily="34" charset="0"/>
            </a:endParaRPr>
          </a:p>
          <a:p>
            <a:pPr marL="457200" indent="-457200">
              <a:spcBef>
                <a:spcPts val="1800"/>
              </a:spcBef>
              <a:buFont typeface="+mj-lt"/>
              <a:buAutoNum type="arabicPeriod"/>
            </a:pPr>
            <a:r>
              <a:rPr lang="de-CH" dirty="0">
                <a:solidFill>
                  <a:srgbClr val="002060"/>
                </a:solidFill>
                <a:latin typeface="Arial" panose="020B0604020202020204" pitchFamily="34" charset="0"/>
                <a:cs typeface="Arial" panose="020B0604020202020204" pitchFamily="34" charset="0"/>
              </a:rPr>
              <a:t>Neoformation- and </a:t>
            </a:r>
            <a:r>
              <a:rPr lang="de-CH" b="1" dirty="0">
                <a:solidFill>
                  <a:srgbClr val="002060"/>
                </a:solidFill>
                <a:latin typeface="Arial" panose="020B0604020202020204" pitchFamily="34" charset="0"/>
                <a:cs typeface="Arial" panose="020B0604020202020204" pitchFamily="34" charset="0"/>
              </a:rPr>
              <a:t>transforma-tion processes</a:t>
            </a:r>
            <a:r>
              <a:rPr lang="de-CH" dirty="0">
                <a:solidFill>
                  <a:srgbClr val="002060"/>
                </a:solidFill>
                <a:latin typeface="Arial" panose="020B0604020202020204" pitchFamily="34" charset="0"/>
                <a:cs typeface="Arial" panose="020B0604020202020204" pitchFamily="34" charset="0"/>
              </a:rPr>
              <a:t> (e.g. weathering)</a:t>
            </a:r>
          </a:p>
          <a:p>
            <a:pPr marL="457200" indent="-457200">
              <a:spcBef>
                <a:spcPct val="50000"/>
              </a:spcBef>
              <a:buFont typeface="+mj-lt"/>
              <a:buAutoNum type="arabicPeriod"/>
            </a:pPr>
            <a:r>
              <a:rPr lang="de-CH" b="1" dirty="0">
                <a:solidFill>
                  <a:srgbClr val="002060"/>
                </a:solidFill>
                <a:latin typeface="Arial" panose="020B0604020202020204" pitchFamily="34" charset="0"/>
                <a:cs typeface="Arial" panose="020B0604020202020204" pitchFamily="34" charset="0"/>
              </a:rPr>
              <a:t>Translocation processes</a:t>
            </a:r>
            <a:endParaRPr lang="de-CH" dirty="0">
              <a:solidFill>
                <a:srgbClr val="002060"/>
              </a:solidFill>
              <a:latin typeface="Arial" panose="020B0604020202020204" pitchFamily="34" charset="0"/>
              <a:cs typeface="Arial" panose="020B0604020202020204" pitchFamily="34" charset="0"/>
            </a:endParaRPr>
          </a:p>
        </p:txBody>
      </p:sp>
      <p:cxnSp>
        <p:nvCxnSpPr>
          <p:cNvPr id="48" name="Straight Connector 47">
            <a:extLst>
              <a:ext uri="{FF2B5EF4-FFF2-40B4-BE49-F238E27FC236}">
                <a16:creationId xmlns:a16="http://schemas.microsoft.com/office/drawing/2014/main" id="{F0100357-2ABC-49D1-B555-488211F46C16}"/>
              </a:ext>
            </a:extLst>
          </p:cNvPr>
          <p:cNvCxnSpPr/>
          <p:nvPr/>
        </p:nvCxnSpPr>
        <p:spPr>
          <a:xfrm flipV="1">
            <a:off x="3313651" y="2317862"/>
            <a:ext cx="498305" cy="326845"/>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AC3079CF-DE68-4A73-840E-1A201D1757EB}"/>
              </a:ext>
            </a:extLst>
          </p:cNvPr>
          <p:cNvCxnSpPr>
            <a:cxnSpLocks/>
          </p:cNvCxnSpPr>
          <p:nvPr/>
        </p:nvCxnSpPr>
        <p:spPr>
          <a:xfrm flipV="1">
            <a:off x="3114336" y="3088036"/>
            <a:ext cx="679157" cy="496606"/>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9798E8FD-4B43-4A47-A276-2B64C57691E8}"/>
              </a:ext>
            </a:extLst>
          </p:cNvPr>
          <p:cNvCxnSpPr>
            <a:cxnSpLocks/>
          </p:cNvCxnSpPr>
          <p:nvPr/>
        </p:nvCxnSpPr>
        <p:spPr>
          <a:xfrm flipV="1">
            <a:off x="3123677" y="3935443"/>
            <a:ext cx="679157" cy="496606"/>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882116" y="6659594"/>
            <a:ext cx="1261884" cy="230832"/>
          </a:xfrm>
          <a:prstGeom prst="rect">
            <a:avLst/>
          </a:prstGeom>
          <a:noFill/>
        </p:spPr>
        <p:txBody>
          <a:bodyPr wrap="none" rtlCol="0">
            <a:spAutoFit/>
          </a:bodyPr>
          <a:lstStyle/>
          <a:p>
            <a:pPr algn="r"/>
            <a:r>
              <a:rPr lang="de-DE" sz="900" dirty="0">
                <a:solidFill>
                  <a:srgbClr val="002060"/>
                </a:solidFill>
              </a:rPr>
              <a:t>McKenzie et al. 2004</a:t>
            </a:r>
          </a:p>
        </p:txBody>
      </p:sp>
      <p:grpSp>
        <p:nvGrpSpPr>
          <p:cNvPr id="11" name="Group 10"/>
          <p:cNvGrpSpPr/>
          <p:nvPr/>
        </p:nvGrpSpPr>
        <p:grpSpPr>
          <a:xfrm>
            <a:off x="1301046" y="897540"/>
            <a:ext cx="3496736" cy="1106562"/>
            <a:chOff x="1301046" y="1096701"/>
            <a:chExt cx="3496736" cy="1106562"/>
          </a:xfrm>
        </p:grpSpPr>
        <p:sp>
          <p:nvSpPr>
            <p:cNvPr id="39" name="TextBox 38">
              <a:extLst>
                <a:ext uri="{FF2B5EF4-FFF2-40B4-BE49-F238E27FC236}">
                  <a16:creationId xmlns:a16="http://schemas.microsoft.com/office/drawing/2014/main" id="{42D5DAB6-3CEC-4FF4-8013-A034A2FCA5ED}"/>
                </a:ext>
              </a:extLst>
            </p:cNvPr>
            <p:cNvSpPr txBox="1"/>
            <p:nvPr/>
          </p:nvSpPr>
          <p:spPr>
            <a:xfrm>
              <a:off x="3941029" y="1649265"/>
              <a:ext cx="856753" cy="553998"/>
            </a:xfrm>
            <a:prstGeom prst="rect">
              <a:avLst/>
            </a:prstGeom>
            <a:noFill/>
          </p:spPr>
          <p:txBody>
            <a:bodyPr wrap="square" rtlCol="0">
              <a:spAutoFit/>
            </a:bodyPr>
            <a:lstStyle/>
            <a:p>
              <a:r>
                <a:rPr lang="de-DE" sz="1000" dirty="0"/>
                <a:t>Deposition </a:t>
              </a:r>
            </a:p>
            <a:p>
              <a:r>
                <a:rPr lang="de-DE" sz="1000" dirty="0"/>
                <a:t>(e.g. Wind, Floods)</a:t>
              </a:r>
            </a:p>
          </p:txBody>
        </p:sp>
        <p:sp>
          <p:nvSpPr>
            <p:cNvPr id="40" name="TextBox 39">
              <a:extLst>
                <a:ext uri="{FF2B5EF4-FFF2-40B4-BE49-F238E27FC236}">
                  <a16:creationId xmlns:a16="http://schemas.microsoft.com/office/drawing/2014/main" id="{415F4686-CDFC-4DAF-A6C3-E0294BB8F750}"/>
                </a:ext>
              </a:extLst>
            </p:cNvPr>
            <p:cNvSpPr txBox="1"/>
            <p:nvPr/>
          </p:nvSpPr>
          <p:spPr>
            <a:xfrm>
              <a:off x="2895633" y="1136634"/>
              <a:ext cx="667170" cy="400110"/>
            </a:xfrm>
            <a:prstGeom prst="rect">
              <a:avLst/>
            </a:prstGeom>
            <a:noFill/>
          </p:spPr>
          <p:txBody>
            <a:bodyPr wrap="none" rtlCol="0">
              <a:spAutoFit/>
            </a:bodyPr>
            <a:lstStyle/>
            <a:p>
              <a:r>
                <a:rPr lang="de-DE" sz="1000" dirty="0"/>
                <a:t>Organic </a:t>
              </a:r>
            </a:p>
            <a:p>
              <a:r>
                <a:rPr lang="de-DE" sz="1000" dirty="0"/>
                <a:t>Material</a:t>
              </a:r>
            </a:p>
          </p:txBody>
        </p:sp>
        <p:sp>
          <p:nvSpPr>
            <p:cNvPr id="37" name="TextBox 36">
              <a:extLst>
                <a:ext uri="{FF2B5EF4-FFF2-40B4-BE49-F238E27FC236}">
                  <a16:creationId xmlns:a16="http://schemas.microsoft.com/office/drawing/2014/main" id="{D5CD9AE1-78E0-4193-999D-BF77EA996E01}"/>
                </a:ext>
              </a:extLst>
            </p:cNvPr>
            <p:cNvSpPr txBox="1"/>
            <p:nvPr/>
          </p:nvSpPr>
          <p:spPr>
            <a:xfrm>
              <a:off x="3631102" y="1096701"/>
              <a:ext cx="1120820" cy="369332"/>
            </a:xfrm>
            <a:prstGeom prst="rect">
              <a:avLst/>
            </a:prstGeom>
            <a:noFill/>
          </p:spPr>
          <p:txBody>
            <a:bodyPr wrap="none" rtlCol="0">
              <a:spAutoFit/>
            </a:bodyPr>
            <a:lstStyle/>
            <a:p>
              <a:r>
                <a:rPr lang="de-DE" b="1" dirty="0">
                  <a:solidFill>
                    <a:srgbClr val="002060"/>
                  </a:solidFill>
                </a:rPr>
                <a:t>Addition</a:t>
              </a:r>
            </a:p>
          </p:txBody>
        </p:sp>
        <p:sp>
          <p:nvSpPr>
            <p:cNvPr id="27" name="TextBox 26">
              <a:extLst>
                <a:ext uri="{FF2B5EF4-FFF2-40B4-BE49-F238E27FC236}">
                  <a16:creationId xmlns:a16="http://schemas.microsoft.com/office/drawing/2014/main" id="{415F4686-CDFC-4DAF-A6C3-E0294BB8F750}"/>
                </a:ext>
              </a:extLst>
            </p:cNvPr>
            <p:cNvSpPr txBox="1"/>
            <p:nvPr/>
          </p:nvSpPr>
          <p:spPr>
            <a:xfrm>
              <a:off x="1301046" y="1552854"/>
              <a:ext cx="896399" cy="553998"/>
            </a:xfrm>
            <a:prstGeom prst="rect">
              <a:avLst/>
            </a:prstGeom>
            <a:noFill/>
          </p:spPr>
          <p:txBody>
            <a:bodyPr wrap="none" rtlCol="0">
              <a:spAutoFit/>
            </a:bodyPr>
            <a:lstStyle/>
            <a:p>
              <a:r>
                <a:rPr lang="de-DE" sz="1000" dirty="0"/>
                <a:t>Dissolved</a:t>
              </a:r>
            </a:p>
            <a:p>
              <a:r>
                <a:rPr lang="de-DE" sz="1000" dirty="0"/>
                <a:t>Elements </a:t>
              </a:r>
            </a:p>
            <a:p>
              <a:r>
                <a:rPr lang="de-DE" sz="1000" dirty="0"/>
                <a:t>(via Rainfall)</a:t>
              </a:r>
            </a:p>
          </p:txBody>
        </p:sp>
      </p:grpSp>
      <p:grpSp>
        <p:nvGrpSpPr>
          <p:cNvPr id="2" name="Group 1"/>
          <p:cNvGrpSpPr/>
          <p:nvPr/>
        </p:nvGrpSpPr>
        <p:grpSpPr>
          <a:xfrm>
            <a:off x="4977927" y="148564"/>
            <a:ext cx="3899941" cy="3064636"/>
            <a:chOff x="4977927" y="148564"/>
            <a:chExt cx="3899941" cy="3064636"/>
          </a:xfrm>
        </p:grpSpPr>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56909" y="148564"/>
              <a:ext cx="3820959" cy="2750201"/>
            </a:xfrm>
            <a:prstGeom prst="rect">
              <a:avLst/>
            </a:prstGeom>
          </p:spPr>
        </p:pic>
        <p:sp>
          <p:nvSpPr>
            <p:cNvPr id="9" name="TextBox 8"/>
            <p:cNvSpPr txBox="1"/>
            <p:nvPr/>
          </p:nvSpPr>
          <p:spPr>
            <a:xfrm>
              <a:off x="4977927" y="2843868"/>
              <a:ext cx="2489673" cy="369332"/>
            </a:xfrm>
            <a:prstGeom prst="rect">
              <a:avLst/>
            </a:prstGeom>
            <a:noFill/>
          </p:spPr>
          <p:txBody>
            <a:bodyPr wrap="square" rtlCol="0">
              <a:spAutoFit/>
            </a:bodyPr>
            <a:lstStyle/>
            <a:p>
              <a:r>
                <a:rPr lang="de-DE" dirty="0">
                  <a:solidFill>
                    <a:srgbClr val="002060"/>
                  </a:solidFill>
                </a:rPr>
                <a:t>... open system</a:t>
              </a:r>
            </a:p>
          </p:txBody>
        </p:sp>
        <p:sp>
          <p:nvSpPr>
            <p:cNvPr id="10" name="TextBox 9"/>
            <p:cNvSpPr txBox="1"/>
            <p:nvPr/>
          </p:nvSpPr>
          <p:spPr>
            <a:xfrm>
              <a:off x="5102769" y="1823887"/>
              <a:ext cx="423514" cy="523220"/>
            </a:xfrm>
            <a:prstGeom prst="rect">
              <a:avLst/>
            </a:prstGeom>
            <a:noFill/>
          </p:spPr>
          <p:txBody>
            <a:bodyPr wrap="none" rtlCol="0">
              <a:spAutoFit/>
            </a:bodyPr>
            <a:lstStyle/>
            <a:p>
              <a:r>
                <a:rPr lang="de-DE" sz="2800" dirty="0">
                  <a:solidFill>
                    <a:srgbClr val="002060"/>
                  </a:solidFill>
                  <a:latin typeface="Arial Black" panose="020B0A04020102020204" pitchFamily="34" charset="0"/>
                </a:rPr>
                <a:t>1</a:t>
              </a:r>
            </a:p>
          </p:txBody>
        </p:sp>
        <p:sp>
          <p:nvSpPr>
            <p:cNvPr id="29" name="TextBox 28"/>
            <p:cNvSpPr txBox="1"/>
            <p:nvPr/>
          </p:nvSpPr>
          <p:spPr>
            <a:xfrm>
              <a:off x="8393223" y="1823887"/>
              <a:ext cx="423514" cy="523220"/>
            </a:xfrm>
            <a:prstGeom prst="rect">
              <a:avLst/>
            </a:prstGeom>
            <a:noFill/>
          </p:spPr>
          <p:txBody>
            <a:bodyPr wrap="none" rtlCol="0">
              <a:spAutoFit/>
            </a:bodyPr>
            <a:lstStyle/>
            <a:p>
              <a:r>
                <a:rPr lang="de-DE" sz="2800" dirty="0">
                  <a:solidFill>
                    <a:srgbClr val="002060"/>
                  </a:solidFill>
                  <a:latin typeface="Arial Black" panose="020B0A04020102020204" pitchFamily="34" charset="0"/>
                </a:rPr>
                <a:t>2</a:t>
              </a:r>
            </a:p>
          </p:txBody>
        </p:sp>
        <p:sp>
          <p:nvSpPr>
            <p:cNvPr id="30" name="TextBox 29"/>
            <p:cNvSpPr txBox="1"/>
            <p:nvPr/>
          </p:nvSpPr>
          <p:spPr>
            <a:xfrm>
              <a:off x="8421819" y="646785"/>
              <a:ext cx="423514" cy="523220"/>
            </a:xfrm>
            <a:prstGeom prst="rect">
              <a:avLst/>
            </a:prstGeom>
            <a:noFill/>
          </p:spPr>
          <p:txBody>
            <a:bodyPr wrap="none" rtlCol="0">
              <a:spAutoFit/>
            </a:bodyPr>
            <a:lstStyle/>
            <a:p>
              <a:r>
                <a:rPr lang="de-DE" sz="2800" dirty="0">
                  <a:solidFill>
                    <a:srgbClr val="002060"/>
                  </a:solidFill>
                  <a:latin typeface="Arial Black" panose="020B0A04020102020204" pitchFamily="34" charset="0"/>
                </a:rPr>
                <a:t>3</a:t>
              </a:r>
            </a:p>
          </p:txBody>
        </p:sp>
        <p:sp>
          <p:nvSpPr>
            <p:cNvPr id="31" name="TextBox 30"/>
            <p:cNvSpPr txBox="1"/>
            <p:nvPr/>
          </p:nvSpPr>
          <p:spPr>
            <a:xfrm>
              <a:off x="5070234" y="624126"/>
              <a:ext cx="423514" cy="523220"/>
            </a:xfrm>
            <a:prstGeom prst="rect">
              <a:avLst/>
            </a:prstGeom>
            <a:noFill/>
          </p:spPr>
          <p:txBody>
            <a:bodyPr wrap="none" rtlCol="0">
              <a:spAutoFit/>
            </a:bodyPr>
            <a:lstStyle/>
            <a:p>
              <a:r>
                <a:rPr lang="de-DE" sz="2800" dirty="0">
                  <a:solidFill>
                    <a:srgbClr val="002060"/>
                  </a:solidFill>
                  <a:latin typeface="Arial Black" panose="020B0A04020102020204" pitchFamily="34" charset="0"/>
                </a:rPr>
                <a:t>4</a:t>
              </a:r>
            </a:p>
          </p:txBody>
        </p:sp>
      </p:grpSp>
      <p:grpSp>
        <p:nvGrpSpPr>
          <p:cNvPr id="14" name="Group 13"/>
          <p:cNvGrpSpPr/>
          <p:nvPr/>
        </p:nvGrpSpPr>
        <p:grpSpPr>
          <a:xfrm>
            <a:off x="3735070" y="2340495"/>
            <a:ext cx="1211003" cy="3658915"/>
            <a:chOff x="3735070" y="2539656"/>
            <a:chExt cx="1211003" cy="3658915"/>
          </a:xfrm>
        </p:grpSpPr>
        <p:sp>
          <p:nvSpPr>
            <p:cNvPr id="41" name="TextBox 40">
              <a:extLst>
                <a:ext uri="{FF2B5EF4-FFF2-40B4-BE49-F238E27FC236}">
                  <a16:creationId xmlns:a16="http://schemas.microsoft.com/office/drawing/2014/main" id="{BE6539CE-B82D-4754-8EA6-3C08AB92DF02}"/>
                </a:ext>
              </a:extLst>
            </p:cNvPr>
            <p:cNvSpPr txBox="1"/>
            <p:nvPr/>
          </p:nvSpPr>
          <p:spPr>
            <a:xfrm>
              <a:off x="3933906" y="3603811"/>
              <a:ext cx="1012167" cy="707886"/>
            </a:xfrm>
            <a:prstGeom prst="rect">
              <a:avLst/>
            </a:prstGeom>
            <a:noFill/>
          </p:spPr>
          <p:txBody>
            <a:bodyPr wrap="square" rtlCol="0">
              <a:spAutoFit/>
            </a:bodyPr>
            <a:lstStyle/>
            <a:p>
              <a:r>
                <a:rPr lang="de-DE" sz="1000" dirty="0"/>
                <a:t>Mineral formation</a:t>
              </a:r>
            </a:p>
            <a:p>
              <a:r>
                <a:rPr lang="de-DE" sz="1000" dirty="0"/>
                <a:t>(from host </a:t>
              </a:r>
            </a:p>
            <a:p>
              <a:r>
                <a:rPr lang="de-DE" sz="1000" dirty="0"/>
                <a:t>rock)</a:t>
              </a:r>
            </a:p>
          </p:txBody>
        </p:sp>
        <p:sp>
          <p:nvSpPr>
            <p:cNvPr id="42" name="TextBox 41">
              <a:extLst>
                <a:ext uri="{FF2B5EF4-FFF2-40B4-BE49-F238E27FC236}">
                  <a16:creationId xmlns:a16="http://schemas.microsoft.com/office/drawing/2014/main" id="{1ACCF791-BCDD-44AD-87AB-CFE97D34A768}"/>
                </a:ext>
              </a:extLst>
            </p:cNvPr>
            <p:cNvSpPr txBox="1"/>
            <p:nvPr/>
          </p:nvSpPr>
          <p:spPr>
            <a:xfrm>
              <a:off x="3783761" y="4841613"/>
              <a:ext cx="1108573" cy="553998"/>
            </a:xfrm>
            <a:prstGeom prst="rect">
              <a:avLst/>
            </a:prstGeom>
            <a:noFill/>
          </p:spPr>
          <p:txBody>
            <a:bodyPr wrap="square" rtlCol="0">
              <a:spAutoFit/>
            </a:bodyPr>
            <a:lstStyle/>
            <a:p>
              <a:r>
                <a:rPr lang="de-DE" sz="1000" dirty="0"/>
                <a:t>Minerals transform </a:t>
              </a:r>
            </a:p>
            <a:p>
              <a:r>
                <a:rPr lang="de-DE" sz="1000" dirty="0"/>
                <a:t>(e.g. to clays)</a:t>
              </a:r>
            </a:p>
          </p:txBody>
        </p:sp>
        <p:sp>
          <p:nvSpPr>
            <p:cNvPr id="43" name="TextBox 42">
              <a:extLst>
                <a:ext uri="{FF2B5EF4-FFF2-40B4-BE49-F238E27FC236}">
                  <a16:creationId xmlns:a16="http://schemas.microsoft.com/office/drawing/2014/main" id="{9613F1E1-C2FA-4268-A40C-1506DD912A60}"/>
                </a:ext>
              </a:extLst>
            </p:cNvPr>
            <p:cNvSpPr txBox="1"/>
            <p:nvPr/>
          </p:nvSpPr>
          <p:spPr>
            <a:xfrm>
              <a:off x="3735070" y="5644573"/>
              <a:ext cx="1108573" cy="553998"/>
            </a:xfrm>
            <a:prstGeom prst="rect">
              <a:avLst/>
            </a:prstGeom>
            <a:noFill/>
          </p:spPr>
          <p:txBody>
            <a:bodyPr wrap="square" rtlCol="0">
              <a:spAutoFit/>
            </a:bodyPr>
            <a:lstStyle/>
            <a:p>
              <a:r>
                <a:rPr lang="de-DE" sz="1000" dirty="0"/>
                <a:t>Minerals form</a:t>
              </a:r>
            </a:p>
            <a:p>
              <a:r>
                <a:rPr lang="de-DE" sz="1000" dirty="0"/>
                <a:t>from solution</a:t>
              </a:r>
            </a:p>
            <a:p>
              <a:r>
                <a:rPr lang="de-DE" sz="1000" dirty="0"/>
                <a:t>(e.g. carbonate)</a:t>
              </a:r>
            </a:p>
          </p:txBody>
        </p:sp>
        <p:sp>
          <p:nvSpPr>
            <p:cNvPr id="32" name="TextBox 31">
              <a:extLst>
                <a:ext uri="{FF2B5EF4-FFF2-40B4-BE49-F238E27FC236}">
                  <a16:creationId xmlns:a16="http://schemas.microsoft.com/office/drawing/2014/main" id="{415F4686-CDFC-4DAF-A6C3-E0294BB8F750}"/>
                </a:ext>
              </a:extLst>
            </p:cNvPr>
            <p:cNvSpPr txBox="1"/>
            <p:nvPr/>
          </p:nvSpPr>
          <p:spPr>
            <a:xfrm>
              <a:off x="3888303" y="2539656"/>
              <a:ext cx="1029449" cy="553998"/>
            </a:xfrm>
            <a:prstGeom prst="rect">
              <a:avLst/>
            </a:prstGeom>
            <a:noFill/>
          </p:spPr>
          <p:txBody>
            <a:bodyPr wrap="none" rtlCol="0">
              <a:spAutoFit/>
            </a:bodyPr>
            <a:lstStyle/>
            <a:p>
              <a:r>
                <a:rPr lang="de-DE" sz="1000" dirty="0"/>
                <a:t>Organic </a:t>
              </a:r>
            </a:p>
            <a:p>
              <a:r>
                <a:rPr lang="de-DE" sz="1000" dirty="0"/>
                <a:t>Material</a:t>
              </a:r>
            </a:p>
            <a:p>
              <a:r>
                <a:rPr lang="de-DE" sz="1000" dirty="0"/>
                <a:t>Decomposition</a:t>
              </a:r>
            </a:p>
          </p:txBody>
        </p:sp>
      </p:grpSp>
      <p:sp>
        <p:nvSpPr>
          <p:cNvPr id="3" name="TextBox 2">
            <a:extLst>
              <a:ext uri="{FF2B5EF4-FFF2-40B4-BE49-F238E27FC236}">
                <a16:creationId xmlns:a16="http://schemas.microsoft.com/office/drawing/2014/main" id="{7BF2B5A0-C2F9-4F14-B4EA-5CB5EFF5AED6}"/>
              </a:ext>
            </a:extLst>
          </p:cNvPr>
          <p:cNvSpPr txBox="1"/>
          <p:nvPr/>
        </p:nvSpPr>
        <p:spPr>
          <a:xfrm>
            <a:off x="4993849" y="5530006"/>
            <a:ext cx="4234533" cy="923330"/>
          </a:xfrm>
          <a:prstGeom prst="rect">
            <a:avLst/>
          </a:prstGeom>
          <a:noFill/>
        </p:spPr>
        <p:txBody>
          <a:bodyPr wrap="square" rtlCol="0">
            <a:spAutoFit/>
          </a:bodyPr>
          <a:lstStyle/>
          <a:p>
            <a:pPr marL="285750" indent="-285750">
              <a:buFont typeface="Arial" panose="020B0604020202020204" pitchFamily="34" charset="0"/>
              <a:buChar char="•"/>
            </a:pPr>
            <a:r>
              <a:rPr lang="en-AU" dirty="0"/>
              <a:t>Soil horizons and soil types (taxonomy varies by country or system)…</a:t>
            </a:r>
          </a:p>
        </p:txBody>
      </p:sp>
      <p:sp>
        <p:nvSpPr>
          <p:cNvPr id="16" name="Rectangle 15">
            <a:extLst>
              <a:ext uri="{FF2B5EF4-FFF2-40B4-BE49-F238E27FC236}">
                <a16:creationId xmlns:a16="http://schemas.microsoft.com/office/drawing/2014/main" id="{04CA7618-C776-4642-9E7B-97BAABDFD4ED}"/>
              </a:ext>
            </a:extLst>
          </p:cNvPr>
          <p:cNvSpPr/>
          <p:nvPr/>
        </p:nvSpPr>
        <p:spPr>
          <a:xfrm>
            <a:off x="1261121" y="6440851"/>
            <a:ext cx="8677781" cy="646331"/>
          </a:xfrm>
          <a:prstGeom prst="rect">
            <a:avLst/>
          </a:prstGeom>
        </p:spPr>
        <p:txBody>
          <a:bodyPr wrap="square">
            <a:spAutoFit/>
          </a:bodyPr>
          <a:lstStyle/>
          <a:p>
            <a:r>
              <a:rPr lang="en-AU" dirty="0">
                <a:hlinkClick r:id="rId4"/>
              </a:rPr>
              <a:t>https://www.soils.org/files/s4t/soil-taxonomy-web-poster.pdf</a:t>
            </a:r>
            <a:endParaRPr lang="en-AU" dirty="0"/>
          </a:p>
          <a:p>
            <a:endParaRPr lang="en-AU" dirty="0"/>
          </a:p>
        </p:txBody>
      </p:sp>
    </p:spTree>
    <p:extLst>
      <p:ext uri="{BB962C8B-B14F-4D97-AF65-F5344CB8AC3E}">
        <p14:creationId xmlns:p14="http://schemas.microsoft.com/office/powerpoint/2010/main" val="1943765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BDC36E5A-45D6-4FA3-8E89-3D62A3F92BD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695B2CCC-26A1-4248-A30A-A6B2D4EBC639}"/>
              </a:ext>
            </a:extLst>
          </p:cNvPr>
          <p:cNvSpPr txBox="1"/>
          <p:nvPr/>
        </p:nvSpPr>
        <p:spPr>
          <a:xfrm>
            <a:off x="0" y="7769"/>
            <a:ext cx="9144000" cy="584775"/>
          </a:xfrm>
          <a:prstGeom prst="rect">
            <a:avLst/>
          </a:prstGeom>
          <a:noFill/>
        </p:spPr>
        <p:txBody>
          <a:bodyPr wrap="square" rtlCol="0">
            <a:spAutoFit/>
          </a:bodyPr>
          <a:lstStyle/>
          <a:p>
            <a:pPr>
              <a:spcAft>
                <a:spcPts val="1800"/>
              </a:spcAft>
            </a:pPr>
            <a:r>
              <a:rPr lang="en-AU" sz="3200" b="1" dirty="0">
                <a:solidFill>
                  <a:srgbClr val="002060"/>
                </a:solidFill>
              </a:rPr>
              <a:t>Soils and the landscape</a:t>
            </a:r>
          </a:p>
        </p:txBody>
      </p:sp>
      <p:grpSp>
        <p:nvGrpSpPr>
          <p:cNvPr id="13" name="Group 12"/>
          <p:cNvGrpSpPr/>
          <p:nvPr/>
        </p:nvGrpSpPr>
        <p:grpSpPr>
          <a:xfrm>
            <a:off x="5529454" y="126298"/>
            <a:ext cx="3659703" cy="5274580"/>
            <a:chOff x="6549380" y="84862"/>
            <a:chExt cx="3659703" cy="527458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49380" y="84862"/>
              <a:ext cx="3475039" cy="4185233"/>
            </a:xfrm>
            <a:prstGeom prst="rect">
              <a:avLst/>
            </a:prstGeom>
          </p:spPr>
        </p:pic>
        <p:sp>
          <p:nvSpPr>
            <p:cNvPr id="24" name="Oval 23"/>
            <p:cNvSpPr/>
            <p:nvPr/>
          </p:nvSpPr>
          <p:spPr>
            <a:xfrm>
              <a:off x="6549381" y="2429818"/>
              <a:ext cx="771038" cy="49286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TextBox 25"/>
            <p:cNvSpPr txBox="1"/>
            <p:nvPr/>
          </p:nvSpPr>
          <p:spPr>
            <a:xfrm>
              <a:off x="8242898" y="264253"/>
              <a:ext cx="1966185" cy="369332"/>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rgbClr val="002060"/>
                  </a:solidFill>
                </a:rPr>
                <a:t>Paleosol??</a:t>
              </a:r>
            </a:p>
          </p:txBody>
        </p:sp>
        <p:sp>
          <p:nvSpPr>
            <p:cNvPr id="4" name="Rectangle 3">
              <a:extLst>
                <a:ext uri="{FF2B5EF4-FFF2-40B4-BE49-F238E27FC236}">
                  <a16:creationId xmlns:a16="http://schemas.microsoft.com/office/drawing/2014/main" id="{B276E47D-B605-47AA-9DEF-8430B17F6282}"/>
                </a:ext>
              </a:extLst>
            </p:cNvPr>
            <p:cNvSpPr/>
            <p:nvPr/>
          </p:nvSpPr>
          <p:spPr>
            <a:xfrm>
              <a:off x="7674700" y="4436112"/>
              <a:ext cx="2343169" cy="923330"/>
            </a:xfrm>
            <a:prstGeom prst="rect">
              <a:avLst/>
            </a:prstGeom>
          </p:spPr>
          <p:txBody>
            <a:bodyPr wrap="square">
              <a:spAutoFit/>
            </a:bodyPr>
            <a:lstStyle/>
            <a:p>
              <a:pPr marL="342900" indent="-342900">
                <a:buFont typeface="Arial" panose="020B0604020202020204" pitchFamily="34" charset="0"/>
                <a:buChar char="•"/>
              </a:pPr>
              <a:r>
                <a:rPr lang="en-US" dirty="0">
                  <a:solidFill>
                    <a:srgbClr val="002060"/>
                  </a:solidFill>
                </a:rPr>
                <a:t>Former soil preserved by burial (geology)</a:t>
              </a:r>
              <a:endParaRPr lang="en-AU" dirty="0">
                <a:solidFill>
                  <a:srgbClr val="002060"/>
                </a:solidFill>
              </a:endParaRPr>
            </a:p>
          </p:txBody>
        </p:sp>
        <p:sp>
          <p:nvSpPr>
            <p:cNvPr id="33" name="Oval 32"/>
            <p:cNvSpPr/>
            <p:nvPr/>
          </p:nvSpPr>
          <p:spPr>
            <a:xfrm>
              <a:off x="6667561" y="904351"/>
              <a:ext cx="771038" cy="49286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3" name="TextBox 22"/>
          <p:cNvSpPr txBox="1"/>
          <p:nvPr/>
        </p:nvSpPr>
        <p:spPr>
          <a:xfrm>
            <a:off x="168710" y="1436814"/>
            <a:ext cx="5017738" cy="923330"/>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rgbClr val="002060"/>
                </a:solidFill>
              </a:rPr>
              <a:t>Well-developed soil reflects formation in a morpho-dynamically (relatively) </a:t>
            </a:r>
            <a:r>
              <a:rPr lang="de-DE" b="1" dirty="0">
                <a:solidFill>
                  <a:srgbClr val="002060"/>
                </a:solidFill>
              </a:rPr>
              <a:t>stable </a:t>
            </a:r>
            <a:r>
              <a:rPr lang="de-DE" dirty="0">
                <a:solidFill>
                  <a:srgbClr val="002060"/>
                </a:solidFill>
              </a:rPr>
              <a:t>landscape !!</a:t>
            </a:r>
          </a:p>
        </p:txBody>
      </p:sp>
      <p:pic>
        <p:nvPicPr>
          <p:cNvPr id="27" name="Picture 2" descr="C:\Users\henne\Desktop\Presentation Lecturer\catchmentsepia.png"/>
          <p:cNvPicPr>
            <a:picLocks noChangeAspect="1" noChangeArrowheads="1"/>
          </p:cNvPicPr>
          <p:nvPr/>
        </p:nvPicPr>
        <p:blipFill>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124792" y="2239994"/>
            <a:ext cx="6042427" cy="4396119"/>
          </a:xfrm>
          <a:prstGeom prst="rect">
            <a:avLst/>
          </a:prstGeom>
          <a:noFill/>
        </p:spPr>
      </p:pic>
      <p:sp>
        <p:nvSpPr>
          <p:cNvPr id="28" name="TextBox 27">
            <a:extLst>
              <a:ext uri="{FF2B5EF4-FFF2-40B4-BE49-F238E27FC236}">
                <a16:creationId xmlns:a16="http://schemas.microsoft.com/office/drawing/2014/main" id="{25C0608E-7151-40C8-9C97-11055708DAD6}"/>
              </a:ext>
            </a:extLst>
          </p:cNvPr>
          <p:cNvSpPr txBox="1"/>
          <p:nvPr/>
        </p:nvSpPr>
        <p:spPr>
          <a:xfrm>
            <a:off x="168710" y="769629"/>
            <a:ext cx="4623880" cy="646331"/>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rgbClr val="002060"/>
                </a:solidFill>
              </a:rPr>
              <a:t>Where can soils form </a:t>
            </a:r>
            <a:r>
              <a:rPr lang="de-DE" i="1" dirty="0">
                <a:solidFill>
                  <a:srgbClr val="002060"/>
                </a:solidFill>
              </a:rPr>
              <a:t>and</a:t>
            </a:r>
            <a:r>
              <a:rPr lang="de-DE" dirty="0">
                <a:solidFill>
                  <a:srgbClr val="002060"/>
                </a:solidFill>
              </a:rPr>
              <a:t> </a:t>
            </a:r>
            <a:r>
              <a:rPr lang="de-DE" b="1" dirty="0">
                <a:solidFill>
                  <a:srgbClr val="002060"/>
                </a:solidFill>
              </a:rPr>
              <a:t>preserve</a:t>
            </a:r>
            <a:r>
              <a:rPr lang="de-DE" dirty="0">
                <a:solidFill>
                  <a:srgbClr val="002060"/>
                </a:solidFill>
              </a:rPr>
              <a:t>? What are limiting factors?</a:t>
            </a:r>
          </a:p>
        </p:txBody>
      </p:sp>
      <p:grpSp>
        <p:nvGrpSpPr>
          <p:cNvPr id="8" name="Group 7"/>
          <p:cNvGrpSpPr/>
          <p:nvPr/>
        </p:nvGrpSpPr>
        <p:grpSpPr>
          <a:xfrm>
            <a:off x="955362" y="3096830"/>
            <a:ext cx="1309814" cy="1904717"/>
            <a:chOff x="1031562" y="3058730"/>
            <a:chExt cx="1309814" cy="1904717"/>
          </a:xfrm>
        </p:grpSpPr>
        <p:sp>
          <p:nvSpPr>
            <p:cNvPr id="6" name="Oval 5">
              <a:extLst>
                <a:ext uri="{FF2B5EF4-FFF2-40B4-BE49-F238E27FC236}">
                  <a16:creationId xmlns:a16="http://schemas.microsoft.com/office/drawing/2014/main" id="{C546C0E4-E103-46F5-B49F-F95AEA19FA4D}"/>
                </a:ext>
              </a:extLst>
            </p:cNvPr>
            <p:cNvSpPr/>
            <p:nvPr/>
          </p:nvSpPr>
          <p:spPr>
            <a:xfrm>
              <a:off x="1875043" y="4488737"/>
              <a:ext cx="466333" cy="474710"/>
            </a:xfrm>
            <a:prstGeom prst="ellipse">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9" name="Oval 28">
              <a:extLst>
                <a:ext uri="{FF2B5EF4-FFF2-40B4-BE49-F238E27FC236}">
                  <a16:creationId xmlns:a16="http://schemas.microsoft.com/office/drawing/2014/main" id="{B3F01C80-C04E-49DE-8113-1618249DEBBB}"/>
                </a:ext>
              </a:extLst>
            </p:cNvPr>
            <p:cNvSpPr/>
            <p:nvPr/>
          </p:nvSpPr>
          <p:spPr>
            <a:xfrm>
              <a:off x="1031562" y="3058730"/>
              <a:ext cx="466333" cy="474710"/>
            </a:xfrm>
            <a:prstGeom prst="ellipse">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
        <p:nvSpPr>
          <p:cNvPr id="7" name="TextBox 6">
            <a:extLst>
              <a:ext uri="{FF2B5EF4-FFF2-40B4-BE49-F238E27FC236}">
                <a16:creationId xmlns:a16="http://schemas.microsoft.com/office/drawing/2014/main" id="{C6E27855-651D-4A09-95FB-46A50C11A797}"/>
              </a:ext>
            </a:extLst>
          </p:cNvPr>
          <p:cNvSpPr txBox="1"/>
          <p:nvPr/>
        </p:nvSpPr>
        <p:spPr>
          <a:xfrm>
            <a:off x="-30833" y="3800512"/>
            <a:ext cx="2813655" cy="369332"/>
          </a:xfrm>
          <a:prstGeom prst="rect">
            <a:avLst/>
          </a:prstGeom>
          <a:solidFill>
            <a:schemeClr val="bg1"/>
          </a:solidFill>
        </p:spPr>
        <p:txBody>
          <a:bodyPr wrap="none" rtlCol="0">
            <a:spAutoFit/>
          </a:bodyPr>
          <a:lstStyle/>
          <a:p>
            <a:r>
              <a:rPr lang="en-AU" dirty="0">
                <a:solidFill>
                  <a:srgbClr val="002060"/>
                </a:solidFill>
              </a:rPr>
              <a:t>Topography (and erosion)</a:t>
            </a:r>
          </a:p>
        </p:txBody>
      </p:sp>
      <p:grpSp>
        <p:nvGrpSpPr>
          <p:cNvPr id="11" name="Group 10"/>
          <p:cNvGrpSpPr/>
          <p:nvPr/>
        </p:nvGrpSpPr>
        <p:grpSpPr>
          <a:xfrm>
            <a:off x="955362" y="3943767"/>
            <a:ext cx="4017232" cy="1922183"/>
            <a:chOff x="1031562" y="3905667"/>
            <a:chExt cx="4017232" cy="1922183"/>
          </a:xfrm>
        </p:grpSpPr>
        <p:sp>
          <p:nvSpPr>
            <p:cNvPr id="35" name="Freeform: Shape 34">
              <a:extLst>
                <a:ext uri="{FF2B5EF4-FFF2-40B4-BE49-F238E27FC236}">
                  <a16:creationId xmlns:a16="http://schemas.microsoft.com/office/drawing/2014/main" id="{658C235F-588A-4E4C-B5A9-4EC2C940F1DC}"/>
                </a:ext>
              </a:extLst>
            </p:cNvPr>
            <p:cNvSpPr/>
            <p:nvPr/>
          </p:nvSpPr>
          <p:spPr>
            <a:xfrm>
              <a:off x="2951616" y="3987500"/>
              <a:ext cx="1092243" cy="1321806"/>
            </a:xfrm>
            <a:custGeom>
              <a:avLst/>
              <a:gdLst>
                <a:gd name="connsiteX0" fmla="*/ 42041 w 1092243"/>
                <a:gd name="connsiteY0" fmla="*/ 172016 h 1321806"/>
                <a:gd name="connsiteX1" fmla="*/ 141630 w 1092243"/>
                <a:gd name="connsiteY1" fmla="*/ 217283 h 1321806"/>
                <a:gd name="connsiteX2" fmla="*/ 195950 w 1092243"/>
                <a:gd name="connsiteY2" fmla="*/ 262550 h 1321806"/>
                <a:gd name="connsiteX3" fmla="*/ 223111 w 1092243"/>
                <a:gd name="connsiteY3" fmla="*/ 280657 h 1321806"/>
                <a:gd name="connsiteX4" fmla="*/ 241218 w 1092243"/>
                <a:gd name="connsiteY4" fmla="*/ 344031 h 1321806"/>
                <a:gd name="connsiteX5" fmla="*/ 250271 w 1092243"/>
                <a:gd name="connsiteY5" fmla="*/ 371192 h 1321806"/>
                <a:gd name="connsiteX6" fmla="*/ 241218 w 1092243"/>
                <a:gd name="connsiteY6" fmla="*/ 434566 h 1321806"/>
                <a:gd name="connsiteX7" fmla="*/ 205004 w 1092243"/>
                <a:gd name="connsiteY7" fmla="*/ 488887 h 1321806"/>
                <a:gd name="connsiteX8" fmla="*/ 186897 w 1092243"/>
                <a:gd name="connsiteY8" fmla="*/ 516047 h 1321806"/>
                <a:gd name="connsiteX9" fmla="*/ 168790 w 1092243"/>
                <a:gd name="connsiteY9" fmla="*/ 570368 h 1321806"/>
                <a:gd name="connsiteX10" fmla="*/ 177843 w 1092243"/>
                <a:gd name="connsiteY10" fmla="*/ 633742 h 1321806"/>
                <a:gd name="connsiteX11" fmla="*/ 205004 w 1092243"/>
                <a:gd name="connsiteY11" fmla="*/ 660903 h 1321806"/>
                <a:gd name="connsiteX12" fmla="*/ 223111 w 1092243"/>
                <a:gd name="connsiteY12" fmla="*/ 688063 h 1321806"/>
                <a:gd name="connsiteX13" fmla="*/ 277432 w 1092243"/>
                <a:gd name="connsiteY13" fmla="*/ 733330 h 1321806"/>
                <a:gd name="connsiteX14" fmla="*/ 313645 w 1092243"/>
                <a:gd name="connsiteY14" fmla="*/ 751437 h 1321806"/>
                <a:gd name="connsiteX15" fmla="*/ 322699 w 1092243"/>
                <a:gd name="connsiteY15" fmla="*/ 778598 h 1321806"/>
                <a:gd name="connsiteX16" fmla="*/ 313645 w 1092243"/>
                <a:gd name="connsiteY16" fmla="*/ 869132 h 1321806"/>
                <a:gd name="connsiteX17" fmla="*/ 304592 w 1092243"/>
                <a:gd name="connsiteY17" fmla="*/ 896293 h 1321806"/>
                <a:gd name="connsiteX18" fmla="*/ 295539 w 1092243"/>
                <a:gd name="connsiteY18" fmla="*/ 941560 h 1321806"/>
                <a:gd name="connsiteX19" fmla="*/ 304592 w 1092243"/>
                <a:gd name="connsiteY19" fmla="*/ 1041148 h 1321806"/>
                <a:gd name="connsiteX20" fmla="*/ 331752 w 1092243"/>
                <a:gd name="connsiteY20" fmla="*/ 1068309 h 1321806"/>
                <a:gd name="connsiteX21" fmla="*/ 377020 w 1092243"/>
                <a:gd name="connsiteY21" fmla="*/ 1149790 h 1321806"/>
                <a:gd name="connsiteX22" fmla="*/ 377020 w 1092243"/>
                <a:gd name="connsiteY22" fmla="*/ 1276538 h 1321806"/>
                <a:gd name="connsiteX23" fmla="*/ 395127 w 1092243"/>
                <a:gd name="connsiteY23" fmla="*/ 1303699 h 1321806"/>
                <a:gd name="connsiteX24" fmla="*/ 449447 w 1092243"/>
                <a:gd name="connsiteY24" fmla="*/ 1321806 h 1321806"/>
                <a:gd name="connsiteX25" fmla="*/ 612410 w 1092243"/>
                <a:gd name="connsiteY25" fmla="*/ 1303699 h 1321806"/>
                <a:gd name="connsiteX26" fmla="*/ 666731 w 1092243"/>
                <a:gd name="connsiteY26" fmla="*/ 1285592 h 1321806"/>
                <a:gd name="connsiteX27" fmla="*/ 693891 w 1092243"/>
                <a:gd name="connsiteY27" fmla="*/ 1276538 h 1321806"/>
                <a:gd name="connsiteX28" fmla="*/ 721051 w 1092243"/>
                <a:gd name="connsiteY28" fmla="*/ 1258431 h 1321806"/>
                <a:gd name="connsiteX29" fmla="*/ 775372 w 1092243"/>
                <a:gd name="connsiteY29" fmla="*/ 1240324 h 1321806"/>
                <a:gd name="connsiteX30" fmla="*/ 802533 w 1092243"/>
                <a:gd name="connsiteY30" fmla="*/ 1231271 h 1321806"/>
                <a:gd name="connsiteX31" fmla="*/ 838746 w 1092243"/>
                <a:gd name="connsiteY31" fmla="*/ 1213164 h 1321806"/>
                <a:gd name="connsiteX32" fmla="*/ 865907 w 1092243"/>
                <a:gd name="connsiteY32" fmla="*/ 1186004 h 1321806"/>
                <a:gd name="connsiteX33" fmla="*/ 856853 w 1092243"/>
                <a:gd name="connsiteY33" fmla="*/ 1104522 h 1321806"/>
                <a:gd name="connsiteX34" fmla="*/ 820639 w 1092243"/>
                <a:gd name="connsiteY34" fmla="*/ 1050202 h 1321806"/>
                <a:gd name="connsiteX35" fmla="*/ 811586 w 1092243"/>
                <a:gd name="connsiteY35" fmla="*/ 1023041 h 1321806"/>
                <a:gd name="connsiteX36" fmla="*/ 766319 w 1092243"/>
                <a:gd name="connsiteY36" fmla="*/ 977774 h 1321806"/>
                <a:gd name="connsiteX37" fmla="*/ 748212 w 1092243"/>
                <a:gd name="connsiteY37" fmla="*/ 923453 h 1321806"/>
                <a:gd name="connsiteX38" fmla="*/ 739158 w 1092243"/>
                <a:gd name="connsiteY38" fmla="*/ 896293 h 1321806"/>
                <a:gd name="connsiteX39" fmla="*/ 702944 w 1092243"/>
                <a:gd name="connsiteY39" fmla="*/ 841972 h 1321806"/>
                <a:gd name="connsiteX40" fmla="*/ 684838 w 1092243"/>
                <a:gd name="connsiteY40" fmla="*/ 814812 h 1321806"/>
                <a:gd name="connsiteX41" fmla="*/ 657677 w 1092243"/>
                <a:gd name="connsiteY41" fmla="*/ 733330 h 1321806"/>
                <a:gd name="connsiteX42" fmla="*/ 648624 w 1092243"/>
                <a:gd name="connsiteY42" fmla="*/ 706170 h 1321806"/>
                <a:gd name="connsiteX43" fmla="*/ 639570 w 1092243"/>
                <a:gd name="connsiteY43" fmla="*/ 660903 h 1321806"/>
                <a:gd name="connsiteX44" fmla="*/ 657677 w 1092243"/>
                <a:gd name="connsiteY44" fmla="*/ 588475 h 1321806"/>
                <a:gd name="connsiteX45" fmla="*/ 684838 w 1092243"/>
                <a:gd name="connsiteY45" fmla="*/ 561315 h 1321806"/>
                <a:gd name="connsiteX46" fmla="*/ 702944 w 1092243"/>
                <a:gd name="connsiteY46" fmla="*/ 534154 h 1321806"/>
                <a:gd name="connsiteX47" fmla="*/ 766319 w 1092243"/>
                <a:gd name="connsiteY47" fmla="*/ 488887 h 1321806"/>
                <a:gd name="connsiteX48" fmla="*/ 793479 w 1092243"/>
                <a:gd name="connsiteY48" fmla="*/ 479833 h 1321806"/>
                <a:gd name="connsiteX49" fmla="*/ 847800 w 1092243"/>
                <a:gd name="connsiteY49" fmla="*/ 452673 h 1321806"/>
                <a:gd name="connsiteX50" fmla="*/ 902121 w 1092243"/>
                <a:gd name="connsiteY50" fmla="*/ 407406 h 1321806"/>
                <a:gd name="connsiteX51" fmla="*/ 929281 w 1092243"/>
                <a:gd name="connsiteY51" fmla="*/ 389299 h 1321806"/>
                <a:gd name="connsiteX52" fmla="*/ 974548 w 1092243"/>
                <a:gd name="connsiteY52" fmla="*/ 334978 h 1321806"/>
                <a:gd name="connsiteX53" fmla="*/ 1001709 w 1092243"/>
                <a:gd name="connsiteY53" fmla="*/ 316871 h 1321806"/>
                <a:gd name="connsiteX54" fmla="*/ 1019816 w 1092243"/>
                <a:gd name="connsiteY54" fmla="*/ 289711 h 1321806"/>
                <a:gd name="connsiteX55" fmla="*/ 1028869 w 1092243"/>
                <a:gd name="connsiteY55" fmla="*/ 262550 h 1321806"/>
                <a:gd name="connsiteX56" fmla="*/ 1056030 w 1092243"/>
                <a:gd name="connsiteY56" fmla="*/ 244443 h 1321806"/>
                <a:gd name="connsiteX57" fmla="*/ 1074137 w 1092243"/>
                <a:gd name="connsiteY57" fmla="*/ 217283 h 1321806"/>
                <a:gd name="connsiteX58" fmla="*/ 1092243 w 1092243"/>
                <a:gd name="connsiteY58" fmla="*/ 162962 h 1321806"/>
                <a:gd name="connsiteX59" fmla="*/ 1083190 w 1092243"/>
                <a:gd name="connsiteY59" fmla="*/ 81481 h 1321806"/>
                <a:gd name="connsiteX60" fmla="*/ 1046976 w 1092243"/>
                <a:gd name="connsiteY60" fmla="*/ 27160 h 1321806"/>
                <a:gd name="connsiteX61" fmla="*/ 1028869 w 1092243"/>
                <a:gd name="connsiteY61" fmla="*/ 0 h 1321806"/>
                <a:gd name="connsiteX62" fmla="*/ 820639 w 1092243"/>
                <a:gd name="connsiteY62" fmla="*/ 9053 h 1321806"/>
                <a:gd name="connsiteX63" fmla="*/ 730105 w 1092243"/>
                <a:gd name="connsiteY63" fmla="*/ 36214 h 1321806"/>
                <a:gd name="connsiteX64" fmla="*/ 702944 w 1092243"/>
                <a:gd name="connsiteY64" fmla="*/ 54321 h 1321806"/>
                <a:gd name="connsiteX65" fmla="*/ 603356 w 1092243"/>
                <a:gd name="connsiteY65" fmla="*/ 72427 h 1321806"/>
                <a:gd name="connsiteX66" fmla="*/ 549036 w 1092243"/>
                <a:gd name="connsiteY66" fmla="*/ 90534 h 1321806"/>
                <a:gd name="connsiteX67" fmla="*/ 521875 w 1092243"/>
                <a:gd name="connsiteY67" fmla="*/ 99588 h 1321806"/>
                <a:gd name="connsiteX68" fmla="*/ 458501 w 1092243"/>
                <a:gd name="connsiteY68" fmla="*/ 117695 h 1321806"/>
                <a:gd name="connsiteX69" fmla="*/ 5828 w 1092243"/>
                <a:gd name="connsiteY69" fmla="*/ 117695 h 1321806"/>
                <a:gd name="connsiteX70" fmla="*/ 14881 w 1092243"/>
                <a:gd name="connsiteY70" fmla="*/ 162962 h 1321806"/>
                <a:gd name="connsiteX71" fmla="*/ 42041 w 1092243"/>
                <a:gd name="connsiteY71" fmla="*/ 172016 h 1321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1092243" h="1321806">
                  <a:moveTo>
                    <a:pt x="42041" y="172016"/>
                  </a:moveTo>
                  <a:cubicBezTo>
                    <a:pt x="63166" y="181069"/>
                    <a:pt x="35056" y="177317"/>
                    <a:pt x="141630" y="217283"/>
                  </a:cubicBezTo>
                  <a:cubicBezTo>
                    <a:pt x="166151" y="226478"/>
                    <a:pt x="176737" y="246539"/>
                    <a:pt x="195950" y="262550"/>
                  </a:cubicBezTo>
                  <a:cubicBezTo>
                    <a:pt x="204309" y="269516"/>
                    <a:pt x="214057" y="274621"/>
                    <a:pt x="223111" y="280657"/>
                  </a:cubicBezTo>
                  <a:cubicBezTo>
                    <a:pt x="244817" y="345780"/>
                    <a:pt x="218482" y="264455"/>
                    <a:pt x="241218" y="344031"/>
                  </a:cubicBezTo>
                  <a:cubicBezTo>
                    <a:pt x="243840" y="353207"/>
                    <a:pt x="247253" y="362138"/>
                    <a:pt x="250271" y="371192"/>
                  </a:cubicBezTo>
                  <a:cubicBezTo>
                    <a:pt x="247253" y="392317"/>
                    <a:pt x="248878" y="414649"/>
                    <a:pt x="241218" y="434566"/>
                  </a:cubicBezTo>
                  <a:cubicBezTo>
                    <a:pt x="233406" y="454877"/>
                    <a:pt x="217075" y="470780"/>
                    <a:pt x="205004" y="488887"/>
                  </a:cubicBezTo>
                  <a:cubicBezTo>
                    <a:pt x="198968" y="497940"/>
                    <a:pt x="190338" y="505725"/>
                    <a:pt x="186897" y="516047"/>
                  </a:cubicBezTo>
                  <a:lnTo>
                    <a:pt x="168790" y="570368"/>
                  </a:lnTo>
                  <a:cubicBezTo>
                    <a:pt x="171808" y="591493"/>
                    <a:pt x="169918" y="613929"/>
                    <a:pt x="177843" y="633742"/>
                  </a:cubicBezTo>
                  <a:cubicBezTo>
                    <a:pt x="182598" y="645630"/>
                    <a:pt x="196807" y="651067"/>
                    <a:pt x="205004" y="660903"/>
                  </a:cubicBezTo>
                  <a:cubicBezTo>
                    <a:pt x="211970" y="669262"/>
                    <a:pt x="216145" y="679704"/>
                    <a:pt x="223111" y="688063"/>
                  </a:cubicBezTo>
                  <a:cubicBezTo>
                    <a:pt x="240135" y="708492"/>
                    <a:pt x="254771" y="720381"/>
                    <a:pt x="277432" y="733330"/>
                  </a:cubicBezTo>
                  <a:cubicBezTo>
                    <a:pt x="289150" y="740026"/>
                    <a:pt x="301574" y="745401"/>
                    <a:pt x="313645" y="751437"/>
                  </a:cubicBezTo>
                  <a:cubicBezTo>
                    <a:pt x="316663" y="760491"/>
                    <a:pt x="322699" y="769055"/>
                    <a:pt x="322699" y="778598"/>
                  </a:cubicBezTo>
                  <a:cubicBezTo>
                    <a:pt x="322699" y="808927"/>
                    <a:pt x="318257" y="839156"/>
                    <a:pt x="313645" y="869132"/>
                  </a:cubicBezTo>
                  <a:cubicBezTo>
                    <a:pt x="312194" y="878564"/>
                    <a:pt x="306906" y="887035"/>
                    <a:pt x="304592" y="896293"/>
                  </a:cubicBezTo>
                  <a:cubicBezTo>
                    <a:pt x="300860" y="911221"/>
                    <a:pt x="298557" y="926471"/>
                    <a:pt x="295539" y="941560"/>
                  </a:cubicBezTo>
                  <a:cubicBezTo>
                    <a:pt x="298557" y="974756"/>
                    <a:pt x="295435" y="1009098"/>
                    <a:pt x="304592" y="1041148"/>
                  </a:cubicBezTo>
                  <a:cubicBezTo>
                    <a:pt x="308109" y="1053459"/>
                    <a:pt x="323891" y="1058202"/>
                    <a:pt x="331752" y="1068309"/>
                  </a:cubicBezTo>
                  <a:cubicBezTo>
                    <a:pt x="368072" y="1115006"/>
                    <a:pt x="363359" y="1108810"/>
                    <a:pt x="377020" y="1149790"/>
                  </a:cubicBezTo>
                  <a:cubicBezTo>
                    <a:pt x="363481" y="1203943"/>
                    <a:pt x="359730" y="1201614"/>
                    <a:pt x="377020" y="1276538"/>
                  </a:cubicBezTo>
                  <a:cubicBezTo>
                    <a:pt x="379467" y="1287140"/>
                    <a:pt x="385900" y="1297932"/>
                    <a:pt x="395127" y="1303699"/>
                  </a:cubicBezTo>
                  <a:cubicBezTo>
                    <a:pt x="411312" y="1313815"/>
                    <a:pt x="449447" y="1321806"/>
                    <a:pt x="449447" y="1321806"/>
                  </a:cubicBezTo>
                  <a:cubicBezTo>
                    <a:pt x="531875" y="1294329"/>
                    <a:pt x="408960" y="1332763"/>
                    <a:pt x="612410" y="1303699"/>
                  </a:cubicBezTo>
                  <a:cubicBezTo>
                    <a:pt x="631305" y="1301000"/>
                    <a:pt x="648624" y="1291628"/>
                    <a:pt x="666731" y="1285592"/>
                  </a:cubicBezTo>
                  <a:cubicBezTo>
                    <a:pt x="675784" y="1282574"/>
                    <a:pt x="685951" y="1281832"/>
                    <a:pt x="693891" y="1276538"/>
                  </a:cubicBezTo>
                  <a:cubicBezTo>
                    <a:pt x="702944" y="1270502"/>
                    <a:pt x="711108" y="1262850"/>
                    <a:pt x="721051" y="1258431"/>
                  </a:cubicBezTo>
                  <a:cubicBezTo>
                    <a:pt x="738492" y="1250679"/>
                    <a:pt x="757265" y="1246360"/>
                    <a:pt x="775372" y="1240324"/>
                  </a:cubicBezTo>
                  <a:cubicBezTo>
                    <a:pt x="784426" y="1237306"/>
                    <a:pt x="793997" y="1235539"/>
                    <a:pt x="802533" y="1231271"/>
                  </a:cubicBezTo>
                  <a:cubicBezTo>
                    <a:pt x="814604" y="1225235"/>
                    <a:pt x="827764" y="1221008"/>
                    <a:pt x="838746" y="1213164"/>
                  </a:cubicBezTo>
                  <a:cubicBezTo>
                    <a:pt x="849165" y="1205722"/>
                    <a:pt x="856853" y="1195057"/>
                    <a:pt x="865907" y="1186004"/>
                  </a:cubicBezTo>
                  <a:cubicBezTo>
                    <a:pt x="862889" y="1158843"/>
                    <a:pt x="865495" y="1130447"/>
                    <a:pt x="856853" y="1104522"/>
                  </a:cubicBezTo>
                  <a:cubicBezTo>
                    <a:pt x="849971" y="1083877"/>
                    <a:pt x="820639" y="1050202"/>
                    <a:pt x="820639" y="1050202"/>
                  </a:cubicBezTo>
                  <a:cubicBezTo>
                    <a:pt x="817621" y="1041148"/>
                    <a:pt x="817548" y="1030493"/>
                    <a:pt x="811586" y="1023041"/>
                  </a:cubicBezTo>
                  <a:cubicBezTo>
                    <a:pt x="772354" y="973999"/>
                    <a:pt x="793480" y="1038886"/>
                    <a:pt x="766319" y="977774"/>
                  </a:cubicBezTo>
                  <a:cubicBezTo>
                    <a:pt x="758567" y="960333"/>
                    <a:pt x="754248" y="941560"/>
                    <a:pt x="748212" y="923453"/>
                  </a:cubicBezTo>
                  <a:cubicBezTo>
                    <a:pt x="745194" y="914400"/>
                    <a:pt x="744452" y="904233"/>
                    <a:pt x="739158" y="896293"/>
                  </a:cubicBezTo>
                  <a:lnTo>
                    <a:pt x="702944" y="841972"/>
                  </a:lnTo>
                  <a:cubicBezTo>
                    <a:pt x="696909" y="832919"/>
                    <a:pt x="688279" y="825134"/>
                    <a:pt x="684838" y="814812"/>
                  </a:cubicBezTo>
                  <a:lnTo>
                    <a:pt x="657677" y="733330"/>
                  </a:lnTo>
                  <a:cubicBezTo>
                    <a:pt x="654659" y="724277"/>
                    <a:pt x="650496" y="715528"/>
                    <a:pt x="648624" y="706170"/>
                  </a:cubicBezTo>
                  <a:lnTo>
                    <a:pt x="639570" y="660903"/>
                  </a:lnTo>
                  <a:cubicBezTo>
                    <a:pt x="640875" y="654378"/>
                    <a:pt x="649724" y="600404"/>
                    <a:pt x="657677" y="588475"/>
                  </a:cubicBezTo>
                  <a:cubicBezTo>
                    <a:pt x="664779" y="577822"/>
                    <a:pt x="676641" y="571151"/>
                    <a:pt x="684838" y="561315"/>
                  </a:cubicBezTo>
                  <a:cubicBezTo>
                    <a:pt x="691804" y="552956"/>
                    <a:pt x="695250" y="541848"/>
                    <a:pt x="702944" y="534154"/>
                  </a:cubicBezTo>
                  <a:cubicBezTo>
                    <a:pt x="707045" y="530053"/>
                    <a:pt x="756038" y="494028"/>
                    <a:pt x="766319" y="488887"/>
                  </a:cubicBezTo>
                  <a:cubicBezTo>
                    <a:pt x="774855" y="484619"/>
                    <a:pt x="784943" y="484101"/>
                    <a:pt x="793479" y="479833"/>
                  </a:cubicBezTo>
                  <a:cubicBezTo>
                    <a:pt x="863670" y="444736"/>
                    <a:pt x="779540" y="475425"/>
                    <a:pt x="847800" y="452673"/>
                  </a:cubicBezTo>
                  <a:cubicBezTo>
                    <a:pt x="915233" y="407717"/>
                    <a:pt x="832412" y="465496"/>
                    <a:pt x="902121" y="407406"/>
                  </a:cubicBezTo>
                  <a:cubicBezTo>
                    <a:pt x="910480" y="400440"/>
                    <a:pt x="920922" y="396265"/>
                    <a:pt x="929281" y="389299"/>
                  </a:cubicBezTo>
                  <a:cubicBezTo>
                    <a:pt x="1018285" y="315127"/>
                    <a:pt x="903321" y="406204"/>
                    <a:pt x="974548" y="334978"/>
                  </a:cubicBezTo>
                  <a:cubicBezTo>
                    <a:pt x="982242" y="327284"/>
                    <a:pt x="992655" y="322907"/>
                    <a:pt x="1001709" y="316871"/>
                  </a:cubicBezTo>
                  <a:cubicBezTo>
                    <a:pt x="1007745" y="307818"/>
                    <a:pt x="1014950" y="299443"/>
                    <a:pt x="1019816" y="289711"/>
                  </a:cubicBezTo>
                  <a:cubicBezTo>
                    <a:pt x="1024084" y="281175"/>
                    <a:pt x="1022907" y="270002"/>
                    <a:pt x="1028869" y="262550"/>
                  </a:cubicBezTo>
                  <a:cubicBezTo>
                    <a:pt x="1035666" y="254053"/>
                    <a:pt x="1046976" y="250479"/>
                    <a:pt x="1056030" y="244443"/>
                  </a:cubicBezTo>
                  <a:cubicBezTo>
                    <a:pt x="1062066" y="235390"/>
                    <a:pt x="1069718" y="227226"/>
                    <a:pt x="1074137" y="217283"/>
                  </a:cubicBezTo>
                  <a:cubicBezTo>
                    <a:pt x="1081889" y="199842"/>
                    <a:pt x="1092243" y="162962"/>
                    <a:pt x="1092243" y="162962"/>
                  </a:cubicBezTo>
                  <a:cubicBezTo>
                    <a:pt x="1089225" y="135802"/>
                    <a:pt x="1091832" y="107406"/>
                    <a:pt x="1083190" y="81481"/>
                  </a:cubicBezTo>
                  <a:cubicBezTo>
                    <a:pt x="1076308" y="60836"/>
                    <a:pt x="1059047" y="45267"/>
                    <a:pt x="1046976" y="27160"/>
                  </a:cubicBezTo>
                  <a:lnTo>
                    <a:pt x="1028869" y="0"/>
                  </a:lnTo>
                  <a:cubicBezTo>
                    <a:pt x="959459" y="3018"/>
                    <a:pt x="889925" y="3921"/>
                    <a:pt x="820639" y="9053"/>
                  </a:cubicBezTo>
                  <a:cubicBezTo>
                    <a:pt x="806407" y="10107"/>
                    <a:pt x="734108" y="33545"/>
                    <a:pt x="730105" y="36214"/>
                  </a:cubicBezTo>
                  <a:cubicBezTo>
                    <a:pt x="721051" y="42250"/>
                    <a:pt x="712676" y="49455"/>
                    <a:pt x="702944" y="54321"/>
                  </a:cubicBezTo>
                  <a:cubicBezTo>
                    <a:pt x="675032" y="68277"/>
                    <a:pt x="628321" y="69307"/>
                    <a:pt x="603356" y="72427"/>
                  </a:cubicBezTo>
                  <a:lnTo>
                    <a:pt x="549036" y="90534"/>
                  </a:lnTo>
                  <a:cubicBezTo>
                    <a:pt x="539982" y="93552"/>
                    <a:pt x="531134" y="97273"/>
                    <a:pt x="521875" y="99588"/>
                  </a:cubicBezTo>
                  <a:cubicBezTo>
                    <a:pt x="476403" y="110955"/>
                    <a:pt x="497465" y="104706"/>
                    <a:pt x="458501" y="117695"/>
                  </a:cubicBezTo>
                  <a:cubicBezTo>
                    <a:pt x="315909" y="108782"/>
                    <a:pt x="139825" y="93332"/>
                    <a:pt x="5828" y="117695"/>
                  </a:cubicBezTo>
                  <a:cubicBezTo>
                    <a:pt x="-9312" y="120448"/>
                    <a:pt x="9166" y="148675"/>
                    <a:pt x="14881" y="162962"/>
                  </a:cubicBezTo>
                  <a:cubicBezTo>
                    <a:pt x="16002" y="165764"/>
                    <a:pt x="20916" y="162963"/>
                    <a:pt x="42041" y="172016"/>
                  </a:cubicBezTo>
                  <a:close/>
                </a:path>
              </a:pathLst>
            </a:custGeom>
            <a:pattFill prst="wd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6" name="Freeform: Shape 35">
              <a:extLst>
                <a:ext uri="{FF2B5EF4-FFF2-40B4-BE49-F238E27FC236}">
                  <a16:creationId xmlns:a16="http://schemas.microsoft.com/office/drawing/2014/main" id="{33F2E421-F7FF-46DE-A009-EFA50E561970}"/>
                </a:ext>
              </a:extLst>
            </p:cNvPr>
            <p:cNvSpPr/>
            <p:nvPr/>
          </p:nvSpPr>
          <p:spPr>
            <a:xfrm>
              <a:off x="4016699" y="3905667"/>
              <a:ext cx="1032095" cy="1033546"/>
            </a:xfrm>
            <a:custGeom>
              <a:avLst/>
              <a:gdLst>
                <a:gd name="connsiteX0" fmla="*/ 280657 w 1032095"/>
                <a:gd name="connsiteY0" fmla="*/ 352 h 1033546"/>
                <a:gd name="connsiteX1" fmla="*/ 588475 w 1032095"/>
                <a:gd name="connsiteY1" fmla="*/ 63726 h 1033546"/>
                <a:gd name="connsiteX2" fmla="*/ 642796 w 1032095"/>
                <a:gd name="connsiteY2" fmla="*/ 99940 h 1033546"/>
                <a:gd name="connsiteX3" fmla="*/ 669956 w 1032095"/>
                <a:gd name="connsiteY3" fmla="*/ 163314 h 1033546"/>
                <a:gd name="connsiteX4" fmla="*/ 679010 w 1032095"/>
                <a:gd name="connsiteY4" fmla="*/ 190474 h 1033546"/>
                <a:gd name="connsiteX5" fmla="*/ 688063 w 1032095"/>
                <a:gd name="connsiteY5" fmla="*/ 425864 h 1033546"/>
                <a:gd name="connsiteX6" fmla="*/ 769545 w 1032095"/>
                <a:gd name="connsiteY6" fmla="*/ 489239 h 1033546"/>
                <a:gd name="connsiteX7" fmla="*/ 823865 w 1032095"/>
                <a:gd name="connsiteY7" fmla="*/ 525453 h 1033546"/>
                <a:gd name="connsiteX8" fmla="*/ 832919 w 1032095"/>
                <a:gd name="connsiteY8" fmla="*/ 561666 h 1033546"/>
                <a:gd name="connsiteX9" fmla="*/ 851026 w 1032095"/>
                <a:gd name="connsiteY9" fmla="*/ 615987 h 1033546"/>
                <a:gd name="connsiteX10" fmla="*/ 869133 w 1032095"/>
                <a:gd name="connsiteY10" fmla="*/ 679361 h 1033546"/>
                <a:gd name="connsiteX11" fmla="*/ 923454 w 1032095"/>
                <a:gd name="connsiteY11" fmla="*/ 715575 h 1033546"/>
                <a:gd name="connsiteX12" fmla="*/ 977774 w 1032095"/>
                <a:gd name="connsiteY12" fmla="*/ 760843 h 1033546"/>
                <a:gd name="connsiteX13" fmla="*/ 1004935 w 1032095"/>
                <a:gd name="connsiteY13" fmla="*/ 778950 h 1033546"/>
                <a:gd name="connsiteX14" fmla="*/ 1032095 w 1032095"/>
                <a:gd name="connsiteY14" fmla="*/ 869484 h 1033546"/>
                <a:gd name="connsiteX15" fmla="*/ 1023042 w 1032095"/>
                <a:gd name="connsiteY15" fmla="*/ 896645 h 1033546"/>
                <a:gd name="connsiteX16" fmla="*/ 995881 w 1032095"/>
                <a:gd name="connsiteY16" fmla="*/ 905698 h 1033546"/>
                <a:gd name="connsiteX17" fmla="*/ 823865 w 1032095"/>
                <a:gd name="connsiteY17" fmla="*/ 914752 h 1033546"/>
                <a:gd name="connsiteX18" fmla="*/ 796705 w 1032095"/>
                <a:gd name="connsiteY18" fmla="*/ 932858 h 1033546"/>
                <a:gd name="connsiteX19" fmla="*/ 751438 w 1032095"/>
                <a:gd name="connsiteY19" fmla="*/ 987179 h 1033546"/>
                <a:gd name="connsiteX20" fmla="*/ 570368 w 1032095"/>
                <a:gd name="connsiteY20" fmla="*/ 996233 h 1033546"/>
                <a:gd name="connsiteX21" fmla="*/ 543208 w 1032095"/>
                <a:gd name="connsiteY21" fmla="*/ 1005286 h 1033546"/>
                <a:gd name="connsiteX22" fmla="*/ 516048 w 1032095"/>
                <a:gd name="connsiteY22" fmla="*/ 1032447 h 1033546"/>
                <a:gd name="connsiteX23" fmla="*/ 434566 w 1032095"/>
                <a:gd name="connsiteY23" fmla="*/ 1023393 h 1033546"/>
                <a:gd name="connsiteX24" fmla="*/ 353085 w 1032095"/>
                <a:gd name="connsiteY24" fmla="*/ 996233 h 1033546"/>
                <a:gd name="connsiteX25" fmla="*/ 325925 w 1032095"/>
                <a:gd name="connsiteY25" fmla="*/ 987179 h 1033546"/>
                <a:gd name="connsiteX26" fmla="*/ 262551 w 1032095"/>
                <a:gd name="connsiteY26" fmla="*/ 960019 h 1033546"/>
                <a:gd name="connsiteX27" fmla="*/ 235390 w 1032095"/>
                <a:gd name="connsiteY27" fmla="*/ 932858 h 1033546"/>
                <a:gd name="connsiteX28" fmla="*/ 144856 w 1032095"/>
                <a:gd name="connsiteY28" fmla="*/ 905698 h 1033546"/>
                <a:gd name="connsiteX29" fmla="*/ 108642 w 1032095"/>
                <a:gd name="connsiteY29" fmla="*/ 887591 h 1033546"/>
                <a:gd name="connsiteX30" fmla="*/ 81481 w 1032095"/>
                <a:gd name="connsiteY30" fmla="*/ 878538 h 1033546"/>
                <a:gd name="connsiteX31" fmla="*/ 54321 w 1032095"/>
                <a:gd name="connsiteY31" fmla="*/ 851377 h 1033546"/>
                <a:gd name="connsiteX32" fmla="*/ 27160 w 1032095"/>
                <a:gd name="connsiteY32" fmla="*/ 833270 h 1033546"/>
                <a:gd name="connsiteX33" fmla="*/ 0 w 1032095"/>
                <a:gd name="connsiteY33" fmla="*/ 778950 h 1033546"/>
                <a:gd name="connsiteX34" fmla="*/ 45267 w 1032095"/>
                <a:gd name="connsiteY34" fmla="*/ 688415 h 1033546"/>
                <a:gd name="connsiteX35" fmla="*/ 63374 w 1032095"/>
                <a:gd name="connsiteY35" fmla="*/ 661254 h 1033546"/>
                <a:gd name="connsiteX36" fmla="*/ 117695 w 1032095"/>
                <a:gd name="connsiteY36" fmla="*/ 606934 h 1033546"/>
                <a:gd name="connsiteX37" fmla="*/ 135802 w 1032095"/>
                <a:gd name="connsiteY37" fmla="*/ 579773 h 1033546"/>
                <a:gd name="connsiteX38" fmla="*/ 190123 w 1032095"/>
                <a:gd name="connsiteY38" fmla="*/ 543559 h 1033546"/>
                <a:gd name="connsiteX39" fmla="*/ 226337 w 1032095"/>
                <a:gd name="connsiteY39" fmla="*/ 489239 h 1033546"/>
                <a:gd name="connsiteX40" fmla="*/ 253497 w 1032095"/>
                <a:gd name="connsiteY40" fmla="*/ 434918 h 1033546"/>
                <a:gd name="connsiteX41" fmla="*/ 280657 w 1032095"/>
                <a:gd name="connsiteY41" fmla="*/ 380597 h 1033546"/>
                <a:gd name="connsiteX42" fmla="*/ 307818 w 1032095"/>
                <a:gd name="connsiteY42" fmla="*/ 290062 h 1033546"/>
                <a:gd name="connsiteX43" fmla="*/ 316871 w 1032095"/>
                <a:gd name="connsiteY43" fmla="*/ 262902 h 1033546"/>
                <a:gd name="connsiteX44" fmla="*/ 325925 w 1032095"/>
                <a:gd name="connsiteY44" fmla="*/ 235742 h 1033546"/>
                <a:gd name="connsiteX45" fmla="*/ 316871 w 1032095"/>
                <a:gd name="connsiteY45" fmla="*/ 145207 h 1033546"/>
                <a:gd name="connsiteX46" fmla="*/ 298764 w 1032095"/>
                <a:gd name="connsiteY46" fmla="*/ 118047 h 1033546"/>
                <a:gd name="connsiteX47" fmla="*/ 289711 w 1032095"/>
                <a:gd name="connsiteY47" fmla="*/ 90886 h 1033546"/>
                <a:gd name="connsiteX48" fmla="*/ 280657 w 1032095"/>
                <a:gd name="connsiteY48" fmla="*/ 352 h 1033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032095" h="1033546">
                  <a:moveTo>
                    <a:pt x="280657" y="352"/>
                  </a:moveTo>
                  <a:cubicBezTo>
                    <a:pt x="330451" y="-4175"/>
                    <a:pt x="487467" y="35949"/>
                    <a:pt x="588475" y="63726"/>
                  </a:cubicBezTo>
                  <a:cubicBezTo>
                    <a:pt x="609458" y="69496"/>
                    <a:pt x="642796" y="99940"/>
                    <a:pt x="642796" y="99940"/>
                  </a:cubicBezTo>
                  <a:cubicBezTo>
                    <a:pt x="664029" y="163635"/>
                    <a:pt x="636394" y="85003"/>
                    <a:pt x="669956" y="163314"/>
                  </a:cubicBezTo>
                  <a:cubicBezTo>
                    <a:pt x="673715" y="172086"/>
                    <a:pt x="675992" y="181421"/>
                    <a:pt x="679010" y="190474"/>
                  </a:cubicBezTo>
                  <a:cubicBezTo>
                    <a:pt x="671701" y="270872"/>
                    <a:pt x="657495" y="345624"/>
                    <a:pt x="688063" y="425864"/>
                  </a:cubicBezTo>
                  <a:cubicBezTo>
                    <a:pt x="716004" y="499208"/>
                    <a:pt x="730438" y="467512"/>
                    <a:pt x="769545" y="489239"/>
                  </a:cubicBezTo>
                  <a:cubicBezTo>
                    <a:pt x="788568" y="499808"/>
                    <a:pt x="823865" y="525453"/>
                    <a:pt x="823865" y="525453"/>
                  </a:cubicBezTo>
                  <a:cubicBezTo>
                    <a:pt x="826883" y="537524"/>
                    <a:pt x="829344" y="549748"/>
                    <a:pt x="832919" y="561666"/>
                  </a:cubicBezTo>
                  <a:cubicBezTo>
                    <a:pt x="838404" y="579947"/>
                    <a:pt x="846397" y="597470"/>
                    <a:pt x="851026" y="615987"/>
                  </a:cubicBezTo>
                  <a:cubicBezTo>
                    <a:pt x="852234" y="620821"/>
                    <a:pt x="863936" y="671565"/>
                    <a:pt x="869133" y="679361"/>
                  </a:cubicBezTo>
                  <a:cubicBezTo>
                    <a:pt x="888510" y="708427"/>
                    <a:pt x="894977" y="706083"/>
                    <a:pt x="923454" y="715575"/>
                  </a:cubicBezTo>
                  <a:cubicBezTo>
                    <a:pt x="990892" y="760535"/>
                    <a:pt x="908060" y="702747"/>
                    <a:pt x="977774" y="760843"/>
                  </a:cubicBezTo>
                  <a:cubicBezTo>
                    <a:pt x="986133" y="767809"/>
                    <a:pt x="995881" y="772914"/>
                    <a:pt x="1004935" y="778950"/>
                  </a:cubicBezTo>
                  <a:cubicBezTo>
                    <a:pt x="1026977" y="845074"/>
                    <a:pt x="1018413" y="814754"/>
                    <a:pt x="1032095" y="869484"/>
                  </a:cubicBezTo>
                  <a:cubicBezTo>
                    <a:pt x="1029077" y="878538"/>
                    <a:pt x="1029790" y="889897"/>
                    <a:pt x="1023042" y="896645"/>
                  </a:cubicBezTo>
                  <a:cubicBezTo>
                    <a:pt x="1016294" y="903393"/>
                    <a:pt x="1005385" y="904834"/>
                    <a:pt x="995881" y="905698"/>
                  </a:cubicBezTo>
                  <a:cubicBezTo>
                    <a:pt x="938699" y="910896"/>
                    <a:pt x="881204" y="911734"/>
                    <a:pt x="823865" y="914752"/>
                  </a:cubicBezTo>
                  <a:cubicBezTo>
                    <a:pt x="814812" y="920787"/>
                    <a:pt x="804399" y="925164"/>
                    <a:pt x="796705" y="932858"/>
                  </a:cubicBezTo>
                  <a:cubicBezTo>
                    <a:pt x="785858" y="943705"/>
                    <a:pt x="769393" y="984056"/>
                    <a:pt x="751438" y="987179"/>
                  </a:cubicBezTo>
                  <a:cubicBezTo>
                    <a:pt x="691900" y="997534"/>
                    <a:pt x="630725" y="993215"/>
                    <a:pt x="570368" y="996233"/>
                  </a:cubicBezTo>
                  <a:cubicBezTo>
                    <a:pt x="561315" y="999251"/>
                    <a:pt x="551148" y="999992"/>
                    <a:pt x="543208" y="1005286"/>
                  </a:cubicBezTo>
                  <a:cubicBezTo>
                    <a:pt x="532555" y="1012388"/>
                    <a:pt x="528677" y="1030342"/>
                    <a:pt x="516048" y="1032447"/>
                  </a:cubicBezTo>
                  <a:cubicBezTo>
                    <a:pt x="489092" y="1036940"/>
                    <a:pt x="461727" y="1026411"/>
                    <a:pt x="434566" y="1023393"/>
                  </a:cubicBezTo>
                  <a:lnTo>
                    <a:pt x="353085" y="996233"/>
                  </a:lnTo>
                  <a:cubicBezTo>
                    <a:pt x="344032" y="993215"/>
                    <a:pt x="333865" y="992473"/>
                    <a:pt x="325925" y="987179"/>
                  </a:cubicBezTo>
                  <a:cubicBezTo>
                    <a:pt x="288411" y="962170"/>
                    <a:pt x="309320" y="971711"/>
                    <a:pt x="262551" y="960019"/>
                  </a:cubicBezTo>
                  <a:cubicBezTo>
                    <a:pt x="253497" y="950965"/>
                    <a:pt x="246248" y="939644"/>
                    <a:pt x="235390" y="932858"/>
                  </a:cubicBezTo>
                  <a:cubicBezTo>
                    <a:pt x="207367" y="915344"/>
                    <a:pt x="176202" y="911968"/>
                    <a:pt x="144856" y="905698"/>
                  </a:cubicBezTo>
                  <a:cubicBezTo>
                    <a:pt x="132785" y="899662"/>
                    <a:pt x="121047" y="892907"/>
                    <a:pt x="108642" y="887591"/>
                  </a:cubicBezTo>
                  <a:cubicBezTo>
                    <a:pt x="99870" y="883832"/>
                    <a:pt x="89422" y="883832"/>
                    <a:pt x="81481" y="878538"/>
                  </a:cubicBezTo>
                  <a:cubicBezTo>
                    <a:pt x="70828" y="871436"/>
                    <a:pt x="64157" y="859574"/>
                    <a:pt x="54321" y="851377"/>
                  </a:cubicBezTo>
                  <a:cubicBezTo>
                    <a:pt x="45962" y="844411"/>
                    <a:pt x="36214" y="839306"/>
                    <a:pt x="27160" y="833270"/>
                  </a:cubicBezTo>
                  <a:cubicBezTo>
                    <a:pt x="18007" y="819540"/>
                    <a:pt x="0" y="797689"/>
                    <a:pt x="0" y="778950"/>
                  </a:cubicBezTo>
                  <a:cubicBezTo>
                    <a:pt x="0" y="743123"/>
                    <a:pt x="27218" y="715489"/>
                    <a:pt x="45267" y="688415"/>
                  </a:cubicBezTo>
                  <a:cubicBezTo>
                    <a:pt x="51303" y="679361"/>
                    <a:pt x="55680" y="668948"/>
                    <a:pt x="63374" y="661254"/>
                  </a:cubicBezTo>
                  <a:cubicBezTo>
                    <a:pt x="81481" y="643147"/>
                    <a:pt x="103491" y="628240"/>
                    <a:pt x="117695" y="606934"/>
                  </a:cubicBezTo>
                  <a:cubicBezTo>
                    <a:pt x="123731" y="597880"/>
                    <a:pt x="127613" y="586938"/>
                    <a:pt x="135802" y="579773"/>
                  </a:cubicBezTo>
                  <a:cubicBezTo>
                    <a:pt x="152179" y="565443"/>
                    <a:pt x="190123" y="543559"/>
                    <a:pt x="190123" y="543559"/>
                  </a:cubicBezTo>
                  <a:cubicBezTo>
                    <a:pt x="202194" y="525452"/>
                    <a:pt x="219456" y="509884"/>
                    <a:pt x="226337" y="489239"/>
                  </a:cubicBezTo>
                  <a:cubicBezTo>
                    <a:pt x="249090" y="420975"/>
                    <a:pt x="218399" y="505113"/>
                    <a:pt x="253497" y="434918"/>
                  </a:cubicBezTo>
                  <a:cubicBezTo>
                    <a:pt x="290984" y="359945"/>
                    <a:pt x="228763" y="458441"/>
                    <a:pt x="280657" y="380597"/>
                  </a:cubicBezTo>
                  <a:cubicBezTo>
                    <a:pt x="294341" y="325864"/>
                    <a:pt x="285775" y="356191"/>
                    <a:pt x="307818" y="290062"/>
                  </a:cubicBezTo>
                  <a:lnTo>
                    <a:pt x="316871" y="262902"/>
                  </a:lnTo>
                  <a:lnTo>
                    <a:pt x="325925" y="235742"/>
                  </a:lnTo>
                  <a:cubicBezTo>
                    <a:pt x="322907" y="205564"/>
                    <a:pt x="323691" y="174759"/>
                    <a:pt x="316871" y="145207"/>
                  </a:cubicBezTo>
                  <a:cubicBezTo>
                    <a:pt x="314424" y="134605"/>
                    <a:pt x="303630" y="127779"/>
                    <a:pt x="298764" y="118047"/>
                  </a:cubicBezTo>
                  <a:cubicBezTo>
                    <a:pt x="294496" y="109511"/>
                    <a:pt x="293979" y="99422"/>
                    <a:pt x="289711" y="90886"/>
                  </a:cubicBezTo>
                  <a:cubicBezTo>
                    <a:pt x="268256" y="47975"/>
                    <a:pt x="230863" y="4879"/>
                    <a:pt x="280657" y="352"/>
                  </a:cubicBezTo>
                  <a:close/>
                </a:path>
              </a:pathLst>
            </a:custGeom>
            <a:pattFill prst="wd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9" name="TextBox 38">
              <a:extLst>
                <a:ext uri="{FF2B5EF4-FFF2-40B4-BE49-F238E27FC236}">
                  <a16:creationId xmlns:a16="http://schemas.microsoft.com/office/drawing/2014/main" id="{743D5D82-E45B-4029-BAF3-979152BB772C}"/>
                </a:ext>
              </a:extLst>
            </p:cNvPr>
            <p:cNvSpPr txBox="1"/>
            <p:nvPr/>
          </p:nvSpPr>
          <p:spPr>
            <a:xfrm>
              <a:off x="1031562" y="5181519"/>
              <a:ext cx="2929122" cy="646331"/>
            </a:xfrm>
            <a:prstGeom prst="rect">
              <a:avLst/>
            </a:prstGeom>
            <a:solidFill>
              <a:schemeClr val="bg1"/>
            </a:solidFill>
          </p:spPr>
          <p:txBody>
            <a:bodyPr wrap="square" rtlCol="0">
              <a:spAutoFit/>
            </a:bodyPr>
            <a:lstStyle/>
            <a:p>
              <a:r>
                <a:rPr lang="en-AU" dirty="0">
                  <a:solidFill>
                    <a:srgbClr val="002060"/>
                  </a:solidFill>
                </a:rPr>
                <a:t>Frequency and magnitude of deposition (and burial)</a:t>
              </a:r>
            </a:p>
          </p:txBody>
        </p:sp>
      </p:grpSp>
      <p:grpSp>
        <p:nvGrpSpPr>
          <p:cNvPr id="14" name="Group 13"/>
          <p:cNvGrpSpPr/>
          <p:nvPr/>
        </p:nvGrpSpPr>
        <p:grpSpPr>
          <a:xfrm>
            <a:off x="4121857" y="2746790"/>
            <a:ext cx="5067300" cy="3996323"/>
            <a:chOff x="4121857" y="2746790"/>
            <a:chExt cx="5067300" cy="3996323"/>
          </a:xfrm>
        </p:grpSpPr>
        <p:sp>
          <p:nvSpPr>
            <p:cNvPr id="25" name="Oval 24"/>
            <p:cNvSpPr/>
            <p:nvPr/>
          </p:nvSpPr>
          <p:spPr>
            <a:xfrm>
              <a:off x="7746453" y="2746790"/>
              <a:ext cx="1251490" cy="49286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Rectangle 39">
              <a:extLst>
                <a:ext uri="{FF2B5EF4-FFF2-40B4-BE49-F238E27FC236}">
                  <a16:creationId xmlns:a16="http://schemas.microsoft.com/office/drawing/2014/main" id="{7F9575A2-2E28-495D-A5DB-979D0DC72E09}"/>
                </a:ext>
              </a:extLst>
            </p:cNvPr>
            <p:cNvSpPr/>
            <p:nvPr/>
          </p:nvSpPr>
          <p:spPr>
            <a:xfrm>
              <a:off x="4121857" y="5542784"/>
              <a:ext cx="5067300" cy="1200329"/>
            </a:xfrm>
            <a:prstGeom prst="rect">
              <a:avLst/>
            </a:prstGeom>
          </p:spPr>
          <p:txBody>
            <a:bodyPr wrap="square">
              <a:spAutoFit/>
            </a:bodyPr>
            <a:lstStyle/>
            <a:p>
              <a:pPr marL="342900" indent="-342900">
                <a:buFont typeface="Arial" panose="020B0604020202020204" pitchFamily="34" charset="0"/>
                <a:buChar char="•"/>
              </a:pPr>
              <a:r>
                <a:rPr lang="en-US" dirty="0" err="1">
                  <a:solidFill>
                    <a:srgbClr val="002060"/>
                  </a:solidFill>
                </a:rPr>
                <a:t>Paleosols</a:t>
              </a:r>
              <a:r>
                <a:rPr lang="en-US" dirty="0">
                  <a:solidFill>
                    <a:srgbClr val="002060"/>
                  </a:solidFill>
                </a:rPr>
                <a:t> are soils formed long periods ago that have no relationship in their chemical and physical characteristics to the present-day climate or vegetation (soil science)</a:t>
              </a:r>
              <a:endParaRPr lang="en-AU" dirty="0"/>
            </a:p>
          </p:txBody>
        </p:sp>
      </p:grpSp>
      <p:grpSp>
        <p:nvGrpSpPr>
          <p:cNvPr id="30" name="Group 29"/>
          <p:cNvGrpSpPr/>
          <p:nvPr/>
        </p:nvGrpSpPr>
        <p:grpSpPr>
          <a:xfrm>
            <a:off x="3146005" y="4169844"/>
            <a:ext cx="1432175" cy="693936"/>
            <a:chOff x="3222205" y="4131744"/>
            <a:chExt cx="1432175" cy="693936"/>
          </a:xfrm>
        </p:grpSpPr>
        <p:sp>
          <p:nvSpPr>
            <p:cNvPr id="31" name="Oval 30">
              <a:extLst>
                <a:ext uri="{FF2B5EF4-FFF2-40B4-BE49-F238E27FC236}">
                  <a16:creationId xmlns:a16="http://schemas.microsoft.com/office/drawing/2014/main" id="{A881EAA2-5987-4409-89FD-8EAE476EBE1A}"/>
                </a:ext>
              </a:extLst>
            </p:cNvPr>
            <p:cNvSpPr/>
            <p:nvPr/>
          </p:nvSpPr>
          <p:spPr>
            <a:xfrm>
              <a:off x="4302629" y="4459750"/>
              <a:ext cx="351751" cy="365930"/>
            </a:xfrm>
            <a:prstGeom prst="ellipse">
              <a:avLst/>
            </a:prstGeom>
            <a:noFill/>
            <a:ln w="317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2" name="Oval 31">
              <a:extLst>
                <a:ext uri="{FF2B5EF4-FFF2-40B4-BE49-F238E27FC236}">
                  <a16:creationId xmlns:a16="http://schemas.microsoft.com/office/drawing/2014/main" id="{78EDE9B2-55D6-4872-BF18-835F95D01B38}"/>
                </a:ext>
              </a:extLst>
            </p:cNvPr>
            <p:cNvSpPr/>
            <p:nvPr/>
          </p:nvSpPr>
          <p:spPr>
            <a:xfrm>
              <a:off x="3222205" y="4131744"/>
              <a:ext cx="351751" cy="365930"/>
            </a:xfrm>
            <a:prstGeom prst="ellipse">
              <a:avLst/>
            </a:prstGeom>
            <a:noFill/>
            <a:ln w="317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spTree>
    <p:extLst>
      <p:ext uri="{BB962C8B-B14F-4D97-AF65-F5344CB8AC3E}">
        <p14:creationId xmlns:p14="http://schemas.microsoft.com/office/powerpoint/2010/main" val="1018799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tree with a mountain in the background&#10;&#10;Description generated with very high confidence">
            <a:extLst>
              <a:ext uri="{FF2B5EF4-FFF2-40B4-BE49-F238E27FC236}">
                <a16:creationId xmlns:a16="http://schemas.microsoft.com/office/drawing/2014/main" id="{740EA90A-2C4B-4E2B-8BB1-C1082A4E099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 y="1"/>
            <a:ext cx="9144000" cy="6882714"/>
          </a:xfrm>
          <a:prstGeom prst="rect">
            <a:avLst/>
          </a:prstGeom>
        </p:spPr>
      </p:pic>
      <p:sp>
        <p:nvSpPr>
          <p:cNvPr id="17" name="Oval 16">
            <a:extLst>
              <a:ext uri="{FF2B5EF4-FFF2-40B4-BE49-F238E27FC236}">
                <a16:creationId xmlns:a16="http://schemas.microsoft.com/office/drawing/2014/main" id="{BB0E0A3E-DD42-4B5F-848B-3AF2E7E897A8}"/>
              </a:ext>
            </a:extLst>
          </p:cNvPr>
          <p:cNvSpPr/>
          <p:nvPr/>
        </p:nvSpPr>
        <p:spPr>
          <a:xfrm>
            <a:off x="5746214" y="4039340"/>
            <a:ext cx="561372" cy="541538"/>
          </a:xfrm>
          <a:prstGeom prst="ellipse">
            <a:avLst/>
          </a:prstGeom>
          <a:noFill/>
          <a:ln w="31750">
            <a:solidFill>
              <a:schemeClr val="accent3"/>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nvGrpSpPr>
          <p:cNvPr id="18" name="Group 17">
            <a:extLst>
              <a:ext uri="{FF2B5EF4-FFF2-40B4-BE49-F238E27FC236}">
                <a16:creationId xmlns:a16="http://schemas.microsoft.com/office/drawing/2014/main" id="{1B34A55F-F9FC-4296-A674-A23B74270A7C}"/>
              </a:ext>
            </a:extLst>
          </p:cNvPr>
          <p:cNvGrpSpPr/>
          <p:nvPr/>
        </p:nvGrpSpPr>
        <p:grpSpPr>
          <a:xfrm>
            <a:off x="106532" y="4269646"/>
            <a:ext cx="7377344" cy="462152"/>
            <a:chOff x="106532" y="4269646"/>
            <a:chExt cx="7377344" cy="462152"/>
          </a:xfrm>
        </p:grpSpPr>
        <p:sp>
          <p:nvSpPr>
            <p:cNvPr id="15" name="Freeform: Shape 14">
              <a:extLst>
                <a:ext uri="{FF2B5EF4-FFF2-40B4-BE49-F238E27FC236}">
                  <a16:creationId xmlns:a16="http://schemas.microsoft.com/office/drawing/2014/main" id="{53BC2115-EA96-4796-8025-A46C5B59D386}"/>
                </a:ext>
              </a:extLst>
            </p:cNvPr>
            <p:cNvSpPr/>
            <p:nvPr/>
          </p:nvSpPr>
          <p:spPr>
            <a:xfrm>
              <a:off x="106532" y="4438835"/>
              <a:ext cx="2485748" cy="292963"/>
            </a:xfrm>
            <a:custGeom>
              <a:avLst/>
              <a:gdLst>
                <a:gd name="connsiteX0" fmla="*/ 0 w 2485748"/>
                <a:gd name="connsiteY0" fmla="*/ 292963 h 292963"/>
                <a:gd name="connsiteX1" fmla="*/ 585926 w 2485748"/>
                <a:gd name="connsiteY1" fmla="*/ 257452 h 292963"/>
                <a:gd name="connsiteX2" fmla="*/ 1411550 w 2485748"/>
                <a:gd name="connsiteY2" fmla="*/ 204186 h 292963"/>
                <a:gd name="connsiteX3" fmla="*/ 1908699 w 2485748"/>
                <a:gd name="connsiteY3" fmla="*/ 159798 h 292963"/>
                <a:gd name="connsiteX4" fmla="*/ 2485748 w 2485748"/>
                <a:gd name="connsiteY4" fmla="*/ 0 h 2929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5748" h="292963">
                  <a:moveTo>
                    <a:pt x="0" y="292963"/>
                  </a:moveTo>
                  <a:lnTo>
                    <a:pt x="585926" y="257452"/>
                  </a:lnTo>
                  <a:lnTo>
                    <a:pt x="1411550" y="204186"/>
                  </a:lnTo>
                  <a:cubicBezTo>
                    <a:pt x="1632012" y="187910"/>
                    <a:pt x="1729666" y="193829"/>
                    <a:pt x="1908699" y="159798"/>
                  </a:cubicBezTo>
                  <a:cubicBezTo>
                    <a:pt x="2087732" y="125767"/>
                    <a:pt x="2286740" y="62883"/>
                    <a:pt x="2485748" y="0"/>
                  </a:cubicBezTo>
                </a:path>
              </a:pathLst>
            </a:cu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6" name="Freeform: Shape 15">
              <a:extLst>
                <a:ext uri="{FF2B5EF4-FFF2-40B4-BE49-F238E27FC236}">
                  <a16:creationId xmlns:a16="http://schemas.microsoft.com/office/drawing/2014/main" id="{525AB7BC-618F-4FF9-A2AC-9A0EDDAE30B2}"/>
                </a:ext>
              </a:extLst>
            </p:cNvPr>
            <p:cNvSpPr/>
            <p:nvPr/>
          </p:nvSpPr>
          <p:spPr>
            <a:xfrm>
              <a:off x="2858610" y="4269646"/>
              <a:ext cx="4625266" cy="155337"/>
            </a:xfrm>
            <a:custGeom>
              <a:avLst/>
              <a:gdLst>
                <a:gd name="connsiteX0" fmla="*/ 0 w 4625266"/>
                <a:gd name="connsiteY0" fmla="*/ 18269 h 155337"/>
                <a:gd name="connsiteX1" fmla="*/ 1012054 w 4625266"/>
                <a:gd name="connsiteY1" fmla="*/ 80412 h 155337"/>
                <a:gd name="connsiteX2" fmla="*/ 1828800 w 4625266"/>
                <a:gd name="connsiteY2" fmla="*/ 115923 h 155337"/>
                <a:gd name="connsiteX3" fmla="*/ 2618912 w 4625266"/>
                <a:gd name="connsiteY3" fmla="*/ 151434 h 155337"/>
                <a:gd name="connsiteX4" fmla="*/ 3116062 w 4625266"/>
                <a:gd name="connsiteY4" fmla="*/ 151434 h 155337"/>
                <a:gd name="connsiteX5" fmla="*/ 3559945 w 4625266"/>
                <a:gd name="connsiteY5" fmla="*/ 124801 h 155337"/>
                <a:gd name="connsiteX6" fmla="*/ 3790765 w 4625266"/>
                <a:gd name="connsiteY6" fmla="*/ 36024 h 155337"/>
                <a:gd name="connsiteX7" fmla="*/ 4199138 w 4625266"/>
                <a:gd name="connsiteY7" fmla="*/ 513 h 155337"/>
                <a:gd name="connsiteX8" fmla="*/ 4625266 w 4625266"/>
                <a:gd name="connsiteY8" fmla="*/ 18269 h 155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25266" h="155337">
                  <a:moveTo>
                    <a:pt x="0" y="18269"/>
                  </a:moveTo>
                  <a:lnTo>
                    <a:pt x="1012054" y="80412"/>
                  </a:lnTo>
                  <a:lnTo>
                    <a:pt x="1828800" y="115923"/>
                  </a:lnTo>
                  <a:lnTo>
                    <a:pt x="2618912" y="151434"/>
                  </a:lnTo>
                  <a:cubicBezTo>
                    <a:pt x="2833456" y="157353"/>
                    <a:pt x="2959223" y="155873"/>
                    <a:pt x="3116062" y="151434"/>
                  </a:cubicBezTo>
                  <a:cubicBezTo>
                    <a:pt x="3272901" y="146995"/>
                    <a:pt x="3447495" y="144036"/>
                    <a:pt x="3559945" y="124801"/>
                  </a:cubicBezTo>
                  <a:cubicBezTo>
                    <a:pt x="3672396" y="105566"/>
                    <a:pt x="3684233" y="56739"/>
                    <a:pt x="3790765" y="36024"/>
                  </a:cubicBezTo>
                  <a:cubicBezTo>
                    <a:pt x="3897297" y="15309"/>
                    <a:pt x="4060055" y="3472"/>
                    <a:pt x="4199138" y="513"/>
                  </a:cubicBezTo>
                  <a:cubicBezTo>
                    <a:pt x="4338221" y="-2446"/>
                    <a:pt x="4481743" y="7911"/>
                    <a:pt x="4625266" y="18269"/>
                  </a:cubicBezTo>
                </a:path>
              </a:pathLst>
            </a:cu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grpSp>
        <p:nvGrpSpPr>
          <p:cNvPr id="23" name="Group 22"/>
          <p:cNvGrpSpPr/>
          <p:nvPr/>
        </p:nvGrpSpPr>
        <p:grpSpPr>
          <a:xfrm>
            <a:off x="652262" y="797667"/>
            <a:ext cx="7771237" cy="5074005"/>
            <a:chOff x="652262" y="797667"/>
            <a:chExt cx="7771237" cy="5074005"/>
          </a:xfrm>
        </p:grpSpPr>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2262" y="797667"/>
              <a:ext cx="7771237" cy="5074005"/>
            </a:xfrm>
            <a:prstGeom prst="rect">
              <a:avLst/>
            </a:prstGeom>
          </p:spPr>
        </p:pic>
        <p:sp>
          <p:nvSpPr>
            <p:cNvPr id="22" name="TextBox 21"/>
            <p:cNvSpPr txBox="1"/>
            <p:nvPr/>
          </p:nvSpPr>
          <p:spPr>
            <a:xfrm>
              <a:off x="6173272" y="5395622"/>
              <a:ext cx="2151551" cy="400110"/>
            </a:xfrm>
            <a:prstGeom prst="rect">
              <a:avLst/>
            </a:prstGeom>
            <a:noFill/>
          </p:spPr>
          <p:txBody>
            <a:bodyPr wrap="none" rtlCol="0">
              <a:spAutoFit/>
            </a:bodyPr>
            <a:lstStyle/>
            <a:p>
              <a:pPr algn="r"/>
              <a:r>
                <a:rPr lang="de-DE" sz="2000" dirty="0">
                  <a:solidFill>
                    <a:srgbClr val="002060"/>
                  </a:solidFill>
                </a:rPr>
                <a:t>Micromorphology</a:t>
              </a:r>
            </a:p>
          </p:txBody>
        </p:sp>
      </p:grpSp>
      <p:sp>
        <p:nvSpPr>
          <p:cNvPr id="2" name="TextBox 1">
            <a:extLst>
              <a:ext uri="{FF2B5EF4-FFF2-40B4-BE49-F238E27FC236}">
                <a16:creationId xmlns:a16="http://schemas.microsoft.com/office/drawing/2014/main" id="{695B2CCC-26A1-4248-A30A-A6B2D4EBC639}"/>
              </a:ext>
            </a:extLst>
          </p:cNvPr>
          <p:cNvSpPr txBox="1"/>
          <p:nvPr/>
        </p:nvSpPr>
        <p:spPr>
          <a:xfrm>
            <a:off x="0" y="7769"/>
            <a:ext cx="9144000" cy="584775"/>
          </a:xfrm>
          <a:prstGeom prst="rect">
            <a:avLst/>
          </a:prstGeom>
          <a:noFill/>
        </p:spPr>
        <p:txBody>
          <a:bodyPr wrap="square" rtlCol="0">
            <a:spAutoFit/>
          </a:bodyPr>
          <a:lstStyle/>
          <a:p>
            <a:pPr>
              <a:spcAft>
                <a:spcPts val="1800"/>
              </a:spcAft>
            </a:pPr>
            <a:r>
              <a:rPr lang="en-AU" sz="3200" b="1" dirty="0">
                <a:solidFill>
                  <a:srgbClr val="002060"/>
                </a:solidFill>
              </a:rPr>
              <a:t>Soils and environmental change</a:t>
            </a:r>
          </a:p>
        </p:txBody>
      </p:sp>
      <p:cxnSp>
        <p:nvCxnSpPr>
          <p:cNvPr id="3" name="Straight Connector 2">
            <a:extLst>
              <a:ext uri="{FF2B5EF4-FFF2-40B4-BE49-F238E27FC236}">
                <a16:creationId xmlns:a16="http://schemas.microsoft.com/office/drawing/2014/main" id="{BDC36E5A-45D6-4FA3-8E89-3D62A3F92BD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1827376" y="4040361"/>
            <a:ext cx="1830810" cy="769441"/>
            <a:chOff x="1827376" y="4040361"/>
            <a:chExt cx="1830810" cy="769441"/>
          </a:xfrm>
        </p:grpSpPr>
        <p:sp>
          <p:nvSpPr>
            <p:cNvPr id="4" name="TextBox 3"/>
            <p:cNvSpPr txBox="1"/>
            <p:nvPr/>
          </p:nvSpPr>
          <p:spPr>
            <a:xfrm>
              <a:off x="3096814" y="4040361"/>
              <a:ext cx="561372" cy="769441"/>
            </a:xfrm>
            <a:prstGeom prst="rect">
              <a:avLst/>
            </a:prstGeom>
            <a:noFill/>
          </p:spPr>
          <p:txBody>
            <a:bodyPr wrap="none" rtlCol="0">
              <a:spAutoFit/>
            </a:bodyPr>
            <a:lstStyle/>
            <a:p>
              <a:r>
                <a:rPr lang="de-DE" sz="4400" dirty="0">
                  <a:solidFill>
                    <a:srgbClr val="FFFF00"/>
                  </a:solidFill>
                  <a:latin typeface="Arial Black" panose="020B0A04020102020204" pitchFamily="34" charset="0"/>
                </a:rPr>
                <a:t>1</a:t>
              </a:r>
            </a:p>
          </p:txBody>
        </p:sp>
        <p:sp>
          <p:nvSpPr>
            <p:cNvPr id="11" name="TextBox 10"/>
            <p:cNvSpPr txBox="1"/>
            <p:nvPr/>
          </p:nvSpPr>
          <p:spPr>
            <a:xfrm>
              <a:off x="1827376" y="4224710"/>
              <a:ext cx="1261884" cy="369332"/>
            </a:xfrm>
            <a:prstGeom prst="rect">
              <a:avLst/>
            </a:prstGeom>
            <a:solidFill>
              <a:srgbClr val="7E7350"/>
            </a:solidFill>
          </p:spPr>
          <p:txBody>
            <a:bodyPr wrap="none" rtlCol="0">
              <a:spAutoFit/>
            </a:bodyPr>
            <a:lstStyle/>
            <a:p>
              <a:r>
                <a:rPr lang="de-DE" dirty="0">
                  <a:solidFill>
                    <a:schemeClr val="bg1"/>
                  </a:solidFill>
                </a:rPr>
                <a:t>Carbonate</a:t>
              </a:r>
            </a:p>
          </p:txBody>
        </p:sp>
      </p:grpSp>
      <p:grpSp>
        <p:nvGrpSpPr>
          <p:cNvPr id="26" name="Group 25"/>
          <p:cNvGrpSpPr/>
          <p:nvPr/>
        </p:nvGrpSpPr>
        <p:grpSpPr>
          <a:xfrm>
            <a:off x="2069877" y="1439424"/>
            <a:ext cx="1956080" cy="769441"/>
            <a:chOff x="2069877" y="1439424"/>
            <a:chExt cx="1956080" cy="769441"/>
          </a:xfrm>
        </p:grpSpPr>
        <p:sp>
          <p:nvSpPr>
            <p:cNvPr id="6" name="TextBox 5"/>
            <p:cNvSpPr txBox="1"/>
            <p:nvPr/>
          </p:nvSpPr>
          <p:spPr>
            <a:xfrm>
              <a:off x="2069877" y="1439424"/>
              <a:ext cx="561372" cy="769441"/>
            </a:xfrm>
            <a:prstGeom prst="rect">
              <a:avLst/>
            </a:prstGeom>
            <a:noFill/>
          </p:spPr>
          <p:txBody>
            <a:bodyPr wrap="none" rtlCol="0">
              <a:spAutoFit/>
            </a:bodyPr>
            <a:lstStyle/>
            <a:p>
              <a:r>
                <a:rPr lang="de-DE" sz="4400" dirty="0">
                  <a:solidFill>
                    <a:srgbClr val="FFFF00"/>
                  </a:solidFill>
                  <a:latin typeface="Arial Black" panose="020B0A04020102020204" pitchFamily="34" charset="0"/>
                </a:rPr>
                <a:t>4</a:t>
              </a:r>
            </a:p>
          </p:txBody>
        </p:sp>
        <p:sp>
          <p:nvSpPr>
            <p:cNvPr id="19" name="TextBox 18">
              <a:extLst>
                <a:ext uri="{FF2B5EF4-FFF2-40B4-BE49-F238E27FC236}">
                  <a16:creationId xmlns:a16="http://schemas.microsoft.com/office/drawing/2014/main" id="{11EDB447-26EC-43D8-AD1B-5C1AB51254B7}"/>
                </a:ext>
              </a:extLst>
            </p:cNvPr>
            <p:cNvSpPr txBox="1"/>
            <p:nvPr/>
          </p:nvSpPr>
          <p:spPr>
            <a:xfrm>
              <a:off x="2764073" y="1654817"/>
              <a:ext cx="1261884" cy="369332"/>
            </a:xfrm>
            <a:prstGeom prst="rect">
              <a:avLst/>
            </a:prstGeom>
            <a:solidFill>
              <a:srgbClr val="C1AE88"/>
            </a:solidFill>
          </p:spPr>
          <p:txBody>
            <a:bodyPr wrap="none" rtlCol="0">
              <a:spAutoFit/>
            </a:bodyPr>
            <a:lstStyle/>
            <a:p>
              <a:r>
                <a:rPr lang="de-DE" dirty="0">
                  <a:solidFill>
                    <a:schemeClr val="bg1"/>
                  </a:solidFill>
                </a:rPr>
                <a:t>Carbonate</a:t>
              </a:r>
            </a:p>
          </p:txBody>
        </p:sp>
      </p:grpSp>
      <p:grpSp>
        <p:nvGrpSpPr>
          <p:cNvPr id="24" name="Group 23"/>
          <p:cNvGrpSpPr/>
          <p:nvPr/>
        </p:nvGrpSpPr>
        <p:grpSpPr>
          <a:xfrm>
            <a:off x="2249122" y="933855"/>
            <a:ext cx="5731487" cy="4098588"/>
            <a:chOff x="2249122" y="933855"/>
            <a:chExt cx="5731487" cy="4098588"/>
          </a:xfrm>
        </p:grpSpPr>
        <p:sp>
          <p:nvSpPr>
            <p:cNvPr id="5" name="Freeform 4"/>
            <p:cNvSpPr/>
            <p:nvPr/>
          </p:nvSpPr>
          <p:spPr>
            <a:xfrm>
              <a:off x="2464340" y="933855"/>
              <a:ext cx="817124" cy="596630"/>
            </a:xfrm>
            <a:custGeom>
              <a:avLst/>
              <a:gdLst>
                <a:gd name="connsiteX0" fmla="*/ 817124 w 817124"/>
                <a:gd name="connsiteY0" fmla="*/ 0 h 596630"/>
                <a:gd name="connsiteX1" fmla="*/ 765243 w 817124"/>
                <a:gd name="connsiteY1" fmla="*/ 19456 h 596630"/>
                <a:gd name="connsiteX2" fmla="*/ 661481 w 817124"/>
                <a:gd name="connsiteY2" fmla="*/ 38911 h 596630"/>
                <a:gd name="connsiteX3" fmla="*/ 635541 w 817124"/>
                <a:gd name="connsiteY3" fmla="*/ 45396 h 596630"/>
                <a:gd name="connsiteX4" fmla="*/ 596630 w 817124"/>
                <a:gd name="connsiteY4" fmla="*/ 58366 h 596630"/>
                <a:gd name="connsiteX5" fmla="*/ 570690 w 817124"/>
                <a:gd name="connsiteY5" fmla="*/ 64851 h 596630"/>
                <a:gd name="connsiteX6" fmla="*/ 512324 w 817124"/>
                <a:gd name="connsiteY6" fmla="*/ 84307 h 596630"/>
                <a:gd name="connsiteX7" fmla="*/ 492869 w 817124"/>
                <a:gd name="connsiteY7" fmla="*/ 90792 h 596630"/>
                <a:gd name="connsiteX8" fmla="*/ 473413 w 817124"/>
                <a:gd name="connsiteY8" fmla="*/ 97277 h 596630"/>
                <a:gd name="connsiteX9" fmla="*/ 395592 w 817124"/>
                <a:gd name="connsiteY9" fmla="*/ 149158 h 596630"/>
                <a:gd name="connsiteX10" fmla="*/ 376137 w 817124"/>
                <a:gd name="connsiteY10" fmla="*/ 162128 h 596630"/>
                <a:gd name="connsiteX11" fmla="*/ 356681 w 817124"/>
                <a:gd name="connsiteY11" fmla="*/ 175098 h 596630"/>
                <a:gd name="connsiteX12" fmla="*/ 337226 w 817124"/>
                <a:gd name="connsiteY12" fmla="*/ 194554 h 596630"/>
                <a:gd name="connsiteX13" fmla="*/ 298315 w 817124"/>
                <a:gd name="connsiteY13" fmla="*/ 220494 h 596630"/>
                <a:gd name="connsiteX14" fmla="*/ 265890 w 817124"/>
                <a:gd name="connsiteY14" fmla="*/ 259405 h 596630"/>
                <a:gd name="connsiteX15" fmla="*/ 252920 w 817124"/>
                <a:gd name="connsiteY15" fmla="*/ 278860 h 596630"/>
                <a:gd name="connsiteX16" fmla="*/ 214009 w 817124"/>
                <a:gd name="connsiteY16" fmla="*/ 304800 h 596630"/>
                <a:gd name="connsiteX17" fmla="*/ 201039 w 817124"/>
                <a:gd name="connsiteY17" fmla="*/ 324256 h 596630"/>
                <a:gd name="connsiteX18" fmla="*/ 181583 w 817124"/>
                <a:gd name="connsiteY18" fmla="*/ 337226 h 596630"/>
                <a:gd name="connsiteX19" fmla="*/ 175098 w 817124"/>
                <a:gd name="connsiteY19" fmla="*/ 356681 h 596630"/>
                <a:gd name="connsiteX20" fmla="*/ 155643 w 817124"/>
                <a:gd name="connsiteY20" fmla="*/ 369651 h 596630"/>
                <a:gd name="connsiteX21" fmla="*/ 123217 w 817124"/>
                <a:gd name="connsiteY21" fmla="*/ 395592 h 596630"/>
                <a:gd name="connsiteX22" fmla="*/ 97277 w 817124"/>
                <a:gd name="connsiteY22" fmla="*/ 428017 h 596630"/>
                <a:gd name="connsiteX23" fmla="*/ 71337 w 817124"/>
                <a:gd name="connsiteY23" fmla="*/ 460443 h 596630"/>
                <a:gd name="connsiteX24" fmla="*/ 58366 w 817124"/>
                <a:gd name="connsiteY24" fmla="*/ 479898 h 596630"/>
                <a:gd name="connsiteX25" fmla="*/ 51881 w 817124"/>
                <a:gd name="connsiteY25" fmla="*/ 499354 h 596630"/>
                <a:gd name="connsiteX26" fmla="*/ 32426 w 817124"/>
                <a:gd name="connsiteY26" fmla="*/ 518809 h 596630"/>
                <a:gd name="connsiteX27" fmla="*/ 19456 w 817124"/>
                <a:gd name="connsiteY27" fmla="*/ 557719 h 596630"/>
                <a:gd name="connsiteX28" fmla="*/ 6486 w 817124"/>
                <a:gd name="connsiteY28" fmla="*/ 577175 h 596630"/>
                <a:gd name="connsiteX29" fmla="*/ 0 w 817124"/>
                <a:gd name="connsiteY29" fmla="*/ 596630 h 59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17124" h="596630">
                  <a:moveTo>
                    <a:pt x="817124" y="0"/>
                  </a:moveTo>
                  <a:cubicBezTo>
                    <a:pt x="810811" y="2525"/>
                    <a:pt x="776682" y="16914"/>
                    <a:pt x="765243" y="19456"/>
                  </a:cubicBezTo>
                  <a:cubicBezTo>
                    <a:pt x="666754" y="41342"/>
                    <a:pt x="802653" y="3618"/>
                    <a:pt x="661481" y="38911"/>
                  </a:cubicBezTo>
                  <a:cubicBezTo>
                    <a:pt x="652834" y="41073"/>
                    <a:pt x="644078" y="42835"/>
                    <a:pt x="635541" y="45396"/>
                  </a:cubicBezTo>
                  <a:cubicBezTo>
                    <a:pt x="622446" y="49325"/>
                    <a:pt x="609894" y="55050"/>
                    <a:pt x="596630" y="58366"/>
                  </a:cubicBezTo>
                  <a:cubicBezTo>
                    <a:pt x="587983" y="60528"/>
                    <a:pt x="579227" y="62290"/>
                    <a:pt x="570690" y="64851"/>
                  </a:cubicBezTo>
                  <a:cubicBezTo>
                    <a:pt x="551047" y="70744"/>
                    <a:pt x="531779" y="77822"/>
                    <a:pt x="512324" y="84307"/>
                  </a:cubicBezTo>
                  <a:lnTo>
                    <a:pt x="492869" y="90792"/>
                  </a:lnTo>
                  <a:lnTo>
                    <a:pt x="473413" y="97277"/>
                  </a:lnTo>
                  <a:lnTo>
                    <a:pt x="395592" y="149158"/>
                  </a:lnTo>
                  <a:lnTo>
                    <a:pt x="376137" y="162128"/>
                  </a:lnTo>
                  <a:cubicBezTo>
                    <a:pt x="369652" y="166451"/>
                    <a:pt x="362192" y="169586"/>
                    <a:pt x="356681" y="175098"/>
                  </a:cubicBezTo>
                  <a:cubicBezTo>
                    <a:pt x="350196" y="181583"/>
                    <a:pt x="344465" y="188923"/>
                    <a:pt x="337226" y="194554"/>
                  </a:cubicBezTo>
                  <a:cubicBezTo>
                    <a:pt x="324921" y="204124"/>
                    <a:pt x="298315" y="220494"/>
                    <a:pt x="298315" y="220494"/>
                  </a:cubicBezTo>
                  <a:cubicBezTo>
                    <a:pt x="266113" y="268797"/>
                    <a:pt x="307500" y="209472"/>
                    <a:pt x="265890" y="259405"/>
                  </a:cubicBezTo>
                  <a:cubicBezTo>
                    <a:pt x="260900" y="265393"/>
                    <a:pt x="258786" y="273728"/>
                    <a:pt x="252920" y="278860"/>
                  </a:cubicBezTo>
                  <a:cubicBezTo>
                    <a:pt x="241189" y="289125"/>
                    <a:pt x="214009" y="304800"/>
                    <a:pt x="214009" y="304800"/>
                  </a:cubicBezTo>
                  <a:cubicBezTo>
                    <a:pt x="209686" y="311285"/>
                    <a:pt x="206550" y="318745"/>
                    <a:pt x="201039" y="324256"/>
                  </a:cubicBezTo>
                  <a:cubicBezTo>
                    <a:pt x="195528" y="329767"/>
                    <a:pt x="186452" y="331140"/>
                    <a:pt x="181583" y="337226"/>
                  </a:cubicBezTo>
                  <a:cubicBezTo>
                    <a:pt x="177313" y="342564"/>
                    <a:pt x="179368" y="351343"/>
                    <a:pt x="175098" y="356681"/>
                  </a:cubicBezTo>
                  <a:cubicBezTo>
                    <a:pt x="170229" y="362767"/>
                    <a:pt x="161729" y="364782"/>
                    <a:pt x="155643" y="369651"/>
                  </a:cubicBezTo>
                  <a:cubicBezTo>
                    <a:pt x="109447" y="406609"/>
                    <a:pt x="183090" y="355679"/>
                    <a:pt x="123217" y="395592"/>
                  </a:cubicBezTo>
                  <a:cubicBezTo>
                    <a:pt x="106916" y="444495"/>
                    <a:pt x="130801" y="386110"/>
                    <a:pt x="97277" y="428017"/>
                  </a:cubicBezTo>
                  <a:cubicBezTo>
                    <a:pt x="61479" y="472766"/>
                    <a:pt x="127091" y="423274"/>
                    <a:pt x="71337" y="460443"/>
                  </a:cubicBezTo>
                  <a:cubicBezTo>
                    <a:pt x="67013" y="466928"/>
                    <a:pt x="61852" y="472927"/>
                    <a:pt x="58366" y="479898"/>
                  </a:cubicBezTo>
                  <a:cubicBezTo>
                    <a:pt x="55309" y="486012"/>
                    <a:pt x="55673" y="493666"/>
                    <a:pt x="51881" y="499354"/>
                  </a:cubicBezTo>
                  <a:cubicBezTo>
                    <a:pt x="46794" y="506985"/>
                    <a:pt x="38911" y="512324"/>
                    <a:pt x="32426" y="518809"/>
                  </a:cubicBezTo>
                  <a:cubicBezTo>
                    <a:pt x="28103" y="531779"/>
                    <a:pt x="27039" y="546343"/>
                    <a:pt x="19456" y="557719"/>
                  </a:cubicBezTo>
                  <a:cubicBezTo>
                    <a:pt x="15133" y="564204"/>
                    <a:pt x="9972" y="570204"/>
                    <a:pt x="6486" y="577175"/>
                  </a:cubicBezTo>
                  <a:cubicBezTo>
                    <a:pt x="3429" y="583289"/>
                    <a:pt x="0" y="596630"/>
                    <a:pt x="0" y="596630"/>
                  </a:cubicBezTo>
                </a:path>
              </a:pathLst>
            </a:custGeom>
            <a:noFill/>
            <a:ln w="254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Freeform 8"/>
            <p:cNvSpPr/>
            <p:nvPr/>
          </p:nvSpPr>
          <p:spPr>
            <a:xfrm>
              <a:off x="2249122" y="992221"/>
              <a:ext cx="5098511" cy="4040222"/>
            </a:xfrm>
            <a:custGeom>
              <a:avLst/>
              <a:gdLst>
                <a:gd name="connsiteX0" fmla="*/ 53091 w 5098511"/>
                <a:gd name="connsiteY0" fmla="*/ 1206230 h 4040222"/>
                <a:gd name="connsiteX1" fmla="*/ 1210 w 5098511"/>
                <a:gd name="connsiteY1" fmla="*/ 1763949 h 4040222"/>
                <a:gd name="connsiteX2" fmla="*/ 7695 w 5098511"/>
                <a:gd name="connsiteY2" fmla="*/ 1958502 h 4040222"/>
                <a:gd name="connsiteX3" fmla="*/ 14180 w 5098511"/>
                <a:gd name="connsiteY3" fmla="*/ 1977958 h 4040222"/>
                <a:gd name="connsiteX4" fmla="*/ 27150 w 5098511"/>
                <a:gd name="connsiteY4" fmla="*/ 1997413 h 4040222"/>
                <a:gd name="connsiteX5" fmla="*/ 20665 w 5098511"/>
                <a:gd name="connsiteY5" fmla="*/ 2178996 h 4040222"/>
                <a:gd name="connsiteX6" fmla="*/ 7695 w 5098511"/>
                <a:gd name="connsiteY6" fmla="*/ 2230877 h 4040222"/>
                <a:gd name="connsiteX7" fmla="*/ 14180 w 5098511"/>
                <a:gd name="connsiteY7" fmla="*/ 2418945 h 4040222"/>
                <a:gd name="connsiteX8" fmla="*/ 27150 w 5098511"/>
                <a:gd name="connsiteY8" fmla="*/ 2457856 h 4040222"/>
                <a:gd name="connsiteX9" fmla="*/ 40121 w 5098511"/>
                <a:gd name="connsiteY9" fmla="*/ 2496766 h 4040222"/>
                <a:gd name="connsiteX10" fmla="*/ 59576 w 5098511"/>
                <a:gd name="connsiteY10" fmla="*/ 2516222 h 4040222"/>
                <a:gd name="connsiteX11" fmla="*/ 72546 w 5098511"/>
                <a:gd name="connsiteY11" fmla="*/ 2535677 h 4040222"/>
                <a:gd name="connsiteX12" fmla="*/ 98487 w 5098511"/>
                <a:gd name="connsiteY12" fmla="*/ 2555132 h 4040222"/>
                <a:gd name="connsiteX13" fmla="*/ 176308 w 5098511"/>
                <a:gd name="connsiteY13" fmla="*/ 2607013 h 4040222"/>
                <a:gd name="connsiteX14" fmla="*/ 228189 w 5098511"/>
                <a:gd name="connsiteY14" fmla="*/ 2639439 h 4040222"/>
                <a:gd name="connsiteX15" fmla="*/ 247644 w 5098511"/>
                <a:gd name="connsiteY15" fmla="*/ 2652409 h 4040222"/>
                <a:gd name="connsiteX16" fmla="*/ 273584 w 5098511"/>
                <a:gd name="connsiteY16" fmla="*/ 2665379 h 4040222"/>
                <a:gd name="connsiteX17" fmla="*/ 286555 w 5098511"/>
                <a:gd name="connsiteY17" fmla="*/ 2678349 h 4040222"/>
                <a:gd name="connsiteX18" fmla="*/ 306010 w 5098511"/>
                <a:gd name="connsiteY18" fmla="*/ 2691319 h 4040222"/>
                <a:gd name="connsiteX19" fmla="*/ 318980 w 5098511"/>
                <a:gd name="connsiteY19" fmla="*/ 2704290 h 4040222"/>
                <a:gd name="connsiteX20" fmla="*/ 357891 w 5098511"/>
                <a:gd name="connsiteY20" fmla="*/ 2730230 h 4040222"/>
                <a:gd name="connsiteX21" fmla="*/ 409772 w 5098511"/>
                <a:gd name="connsiteY21" fmla="*/ 2756170 h 4040222"/>
                <a:gd name="connsiteX22" fmla="*/ 435712 w 5098511"/>
                <a:gd name="connsiteY22" fmla="*/ 2769141 h 4040222"/>
                <a:gd name="connsiteX23" fmla="*/ 461652 w 5098511"/>
                <a:gd name="connsiteY23" fmla="*/ 2775626 h 4040222"/>
                <a:gd name="connsiteX24" fmla="*/ 487593 w 5098511"/>
                <a:gd name="connsiteY24" fmla="*/ 2788596 h 4040222"/>
                <a:gd name="connsiteX25" fmla="*/ 532989 w 5098511"/>
                <a:gd name="connsiteY25" fmla="*/ 2801566 h 4040222"/>
                <a:gd name="connsiteX26" fmla="*/ 1123133 w 5098511"/>
                <a:gd name="connsiteY26" fmla="*/ 2795081 h 4040222"/>
                <a:gd name="connsiteX27" fmla="*/ 1162044 w 5098511"/>
                <a:gd name="connsiteY27" fmla="*/ 2788596 h 4040222"/>
                <a:gd name="connsiteX28" fmla="*/ 1226895 w 5098511"/>
                <a:gd name="connsiteY28" fmla="*/ 2775626 h 4040222"/>
                <a:gd name="connsiteX29" fmla="*/ 1291746 w 5098511"/>
                <a:gd name="connsiteY29" fmla="*/ 2756170 h 4040222"/>
                <a:gd name="connsiteX30" fmla="*/ 1330657 w 5098511"/>
                <a:gd name="connsiteY30" fmla="*/ 2743200 h 4040222"/>
                <a:gd name="connsiteX31" fmla="*/ 1369567 w 5098511"/>
                <a:gd name="connsiteY31" fmla="*/ 2736715 h 4040222"/>
                <a:gd name="connsiteX32" fmla="*/ 1440904 w 5098511"/>
                <a:gd name="connsiteY32" fmla="*/ 2723745 h 4040222"/>
                <a:gd name="connsiteX33" fmla="*/ 1460359 w 5098511"/>
                <a:gd name="connsiteY33" fmla="*/ 2717260 h 4040222"/>
                <a:gd name="connsiteX34" fmla="*/ 1505755 w 5098511"/>
                <a:gd name="connsiteY34" fmla="*/ 2691319 h 4040222"/>
                <a:gd name="connsiteX35" fmla="*/ 1570606 w 5098511"/>
                <a:gd name="connsiteY35" fmla="*/ 2652409 h 4040222"/>
                <a:gd name="connsiteX36" fmla="*/ 1590061 w 5098511"/>
                <a:gd name="connsiteY36" fmla="*/ 2639439 h 4040222"/>
                <a:gd name="connsiteX37" fmla="*/ 1609516 w 5098511"/>
                <a:gd name="connsiteY37" fmla="*/ 2626468 h 4040222"/>
                <a:gd name="connsiteX38" fmla="*/ 1628972 w 5098511"/>
                <a:gd name="connsiteY38" fmla="*/ 2619983 h 4040222"/>
                <a:gd name="connsiteX39" fmla="*/ 1648427 w 5098511"/>
                <a:gd name="connsiteY39" fmla="*/ 2607013 h 4040222"/>
                <a:gd name="connsiteX40" fmla="*/ 1726248 w 5098511"/>
                <a:gd name="connsiteY40" fmla="*/ 2587558 h 4040222"/>
                <a:gd name="connsiteX41" fmla="*/ 1745704 w 5098511"/>
                <a:gd name="connsiteY41" fmla="*/ 2574588 h 4040222"/>
                <a:gd name="connsiteX42" fmla="*/ 1810555 w 5098511"/>
                <a:gd name="connsiteY42" fmla="*/ 2548647 h 4040222"/>
                <a:gd name="connsiteX43" fmla="*/ 1868921 w 5098511"/>
                <a:gd name="connsiteY43" fmla="*/ 2535677 h 4040222"/>
                <a:gd name="connsiteX44" fmla="*/ 1907831 w 5098511"/>
                <a:gd name="connsiteY44" fmla="*/ 2522707 h 4040222"/>
                <a:gd name="connsiteX45" fmla="*/ 1927287 w 5098511"/>
                <a:gd name="connsiteY45" fmla="*/ 2516222 h 4040222"/>
                <a:gd name="connsiteX46" fmla="*/ 1966197 w 5098511"/>
                <a:gd name="connsiteY46" fmla="*/ 2509736 h 4040222"/>
                <a:gd name="connsiteX47" fmla="*/ 2024563 w 5098511"/>
                <a:gd name="connsiteY47" fmla="*/ 2490281 h 4040222"/>
                <a:gd name="connsiteX48" fmla="*/ 2115355 w 5098511"/>
                <a:gd name="connsiteY48" fmla="*/ 2477311 h 4040222"/>
                <a:gd name="connsiteX49" fmla="*/ 2225601 w 5098511"/>
                <a:gd name="connsiteY49" fmla="*/ 2490281 h 4040222"/>
                <a:gd name="connsiteX50" fmla="*/ 2264512 w 5098511"/>
                <a:gd name="connsiteY50" fmla="*/ 2503251 h 4040222"/>
                <a:gd name="connsiteX51" fmla="*/ 2303423 w 5098511"/>
                <a:gd name="connsiteY51" fmla="*/ 2535677 h 4040222"/>
                <a:gd name="connsiteX52" fmla="*/ 2342333 w 5098511"/>
                <a:gd name="connsiteY52" fmla="*/ 2555132 h 4040222"/>
                <a:gd name="connsiteX53" fmla="*/ 2348818 w 5098511"/>
                <a:gd name="connsiteY53" fmla="*/ 2600528 h 4040222"/>
                <a:gd name="connsiteX54" fmla="*/ 2368274 w 5098511"/>
                <a:gd name="connsiteY54" fmla="*/ 2626468 h 4040222"/>
                <a:gd name="connsiteX55" fmla="*/ 2400699 w 5098511"/>
                <a:gd name="connsiteY55" fmla="*/ 2671864 h 4040222"/>
                <a:gd name="connsiteX56" fmla="*/ 2407184 w 5098511"/>
                <a:gd name="connsiteY56" fmla="*/ 2691319 h 4040222"/>
                <a:gd name="connsiteX57" fmla="*/ 2426640 w 5098511"/>
                <a:gd name="connsiteY57" fmla="*/ 2710775 h 4040222"/>
                <a:gd name="connsiteX58" fmla="*/ 2433125 w 5098511"/>
                <a:gd name="connsiteY58" fmla="*/ 2788596 h 4040222"/>
                <a:gd name="connsiteX59" fmla="*/ 2452580 w 5098511"/>
                <a:gd name="connsiteY59" fmla="*/ 2827507 h 4040222"/>
                <a:gd name="connsiteX60" fmla="*/ 2472035 w 5098511"/>
                <a:gd name="connsiteY60" fmla="*/ 2846962 h 4040222"/>
                <a:gd name="connsiteX61" fmla="*/ 2504461 w 5098511"/>
                <a:gd name="connsiteY61" fmla="*/ 2905328 h 4040222"/>
                <a:gd name="connsiteX62" fmla="*/ 2523916 w 5098511"/>
                <a:gd name="connsiteY62" fmla="*/ 2937753 h 4040222"/>
                <a:gd name="connsiteX63" fmla="*/ 2543372 w 5098511"/>
                <a:gd name="connsiteY63" fmla="*/ 2963694 h 4040222"/>
                <a:gd name="connsiteX64" fmla="*/ 2569312 w 5098511"/>
                <a:gd name="connsiteY64" fmla="*/ 3015575 h 4040222"/>
                <a:gd name="connsiteX65" fmla="*/ 2601738 w 5098511"/>
                <a:gd name="connsiteY65" fmla="*/ 3054485 h 4040222"/>
                <a:gd name="connsiteX66" fmla="*/ 2614708 w 5098511"/>
                <a:gd name="connsiteY66" fmla="*/ 3067456 h 4040222"/>
                <a:gd name="connsiteX67" fmla="*/ 2653618 w 5098511"/>
                <a:gd name="connsiteY67" fmla="*/ 3106366 h 4040222"/>
                <a:gd name="connsiteX68" fmla="*/ 2686044 w 5098511"/>
                <a:gd name="connsiteY68" fmla="*/ 3138792 h 4040222"/>
                <a:gd name="connsiteX69" fmla="*/ 2699014 w 5098511"/>
                <a:gd name="connsiteY69" fmla="*/ 3158247 h 4040222"/>
                <a:gd name="connsiteX70" fmla="*/ 2731440 w 5098511"/>
                <a:gd name="connsiteY70" fmla="*/ 3184188 h 4040222"/>
                <a:gd name="connsiteX71" fmla="*/ 2770350 w 5098511"/>
                <a:gd name="connsiteY71" fmla="*/ 3216613 h 4040222"/>
                <a:gd name="connsiteX72" fmla="*/ 2789806 w 5098511"/>
                <a:gd name="connsiteY72" fmla="*/ 3262009 h 4040222"/>
                <a:gd name="connsiteX73" fmla="*/ 2815746 w 5098511"/>
                <a:gd name="connsiteY73" fmla="*/ 3281464 h 4040222"/>
                <a:gd name="connsiteX74" fmla="*/ 2848172 w 5098511"/>
                <a:gd name="connsiteY74" fmla="*/ 3313890 h 4040222"/>
                <a:gd name="connsiteX75" fmla="*/ 2867627 w 5098511"/>
                <a:gd name="connsiteY75" fmla="*/ 3333345 h 4040222"/>
                <a:gd name="connsiteX76" fmla="*/ 2893567 w 5098511"/>
                <a:gd name="connsiteY76" fmla="*/ 3359285 h 4040222"/>
                <a:gd name="connsiteX77" fmla="*/ 2906538 w 5098511"/>
                <a:gd name="connsiteY77" fmla="*/ 3378741 h 4040222"/>
                <a:gd name="connsiteX78" fmla="*/ 2925993 w 5098511"/>
                <a:gd name="connsiteY78" fmla="*/ 3398196 h 4040222"/>
                <a:gd name="connsiteX79" fmla="*/ 2971389 w 5098511"/>
                <a:gd name="connsiteY79" fmla="*/ 3450077 h 4040222"/>
                <a:gd name="connsiteX80" fmla="*/ 2990844 w 5098511"/>
                <a:gd name="connsiteY80" fmla="*/ 3456562 h 4040222"/>
                <a:gd name="connsiteX81" fmla="*/ 3016784 w 5098511"/>
                <a:gd name="connsiteY81" fmla="*/ 3514928 h 4040222"/>
                <a:gd name="connsiteX82" fmla="*/ 3042725 w 5098511"/>
                <a:gd name="connsiteY82" fmla="*/ 3553839 h 4040222"/>
                <a:gd name="connsiteX83" fmla="*/ 3049210 w 5098511"/>
                <a:gd name="connsiteY83" fmla="*/ 3573294 h 4040222"/>
                <a:gd name="connsiteX84" fmla="*/ 3081635 w 5098511"/>
                <a:gd name="connsiteY84" fmla="*/ 3618690 h 4040222"/>
                <a:gd name="connsiteX85" fmla="*/ 3088121 w 5098511"/>
                <a:gd name="connsiteY85" fmla="*/ 3638145 h 4040222"/>
                <a:gd name="connsiteX86" fmla="*/ 3120546 w 5098511"/>
                <a:gd name="connsiteY86" fmla="*/ 3677056 h 4040222"/>
                <a:gd name="connsiteX87" fmla="*/ 3127031 w 5098511"/>
                <a:gd name="connsiteY87" fmla="*/ 3696511 h 4040222"/>
                <a:gd name="connsiteX88" fmla="*/ 3185397 w 5098511"/>
                <a:gd name="connsiteY88" fmla="*/ 3748392 h 4040222"/>
                <a:gd name="connsiteX89" fmla="*/ 3217823 w 5098511"/>
                <a:gd name="connsiteY89" fmla="*/ 3767847 h 4040222"/>
                <a:gd name="connsiteX90" fmla="*/ 3256733 w 5098511"/>
                <a:gd name="connsiteY90" fmla="*/ 3787302 h 4040222"/>
                <a:gd name="connsiteX91" fmla="*/ 3269704 w 5098511"/>
                <a:gd name="connsiteY91" fmla="*/ 3800273 h 4040222"/>
                <a:gd name="connsiteX92" fmla="*/ 3399406 w 5098511"/>
                <a:gd name="connsiteY92" fmla="*/ 3884579 h 4040222"/>
                <a:gd name="connsiteX93" fmla="*/ 3431831 w 5098511"/>
                <a:gd name="connsiteY93" fmla="*/ 3910519 h 4040222"/>
                <a:gd name="connsiteX94" fmla="*/ 3444801 w 5098511"/>
                <a:gd name="connsiteY94" fmla="*/ 3923490 h 4040222"/>
                <a:gd name="connsiteX95" fmla="*/ 3464257 w 5098511"/>
                <a:gd name="connsiteY95" fmla="*/ 3929975 h 4040222"/>
                <a:gd name="connsiteX96" fmla="*/ 3639355 w 5098511"/>
                <a:gd name="connsiteY96" fmla="*/ 4014281 h 4040222"/>
                <a:gd name="connsiteX97" fmla="*/ 3704206 w 5098511"/>
                <a:gd name="connsiteY97" fmla="*/ 4040222 h 4040222"/>
                <a:gd name="connsiteX98" fmla="*/ 3743116 w 5098511"/>
                <a:gd name="connsiteY98" fmla="*/ 4020766 h 4040222"/>
                <a:gd name="connsiteX99" fmla="*/ 3775542 w 5098511"/>
                <a:gd name="connsiteY99" fmla="*/ 3988341 h 4040222"/>
                <a:gd name="connsiteX100" fmla="*/ 3782027 w 5098511"/>
                <a:gd name="connsiteY100" fmla="*/ 3917005 h 4040222"/>
                <a:gd name="connsiteX101" fmla="*/ 3788512 w 5098511"/>
                <a:gd name="connsiteY101" fmla="*/ 3865124 h 4040222"/>
                <a:gd name="connsiteX102" fmla="*/ 3794997 w 5098511"/>
                <a:gd name="connsiteY102" fmla="*/ 3741907 h 4040222"/>
                <a:gd name="connsiteX103" fmla="*/ 3801482 w 5098511"/>
                <a:gd name="connsiteY103" fmla="*/ 3709481 h 4040222"/>
                <a:gd name="connsiteX104" fmla="*/ 3807967 w 5098511"/>
                <a:gd name="connsiteY104" fmla="*/ 3664085 h 4040222"/>
                <a:gd name="connsiteX105" fmla="*/ 3820938 w 5098511"/>
                <a:gd name="connsiteY105" fmla="*/ 3586264 h 4040222"/>
                <a:gd name="connsiteX106" fmla="*/ 3827423 w 5098511"/>
                <a:gd name="connsiteY106" fmla="*/ 3547353 h 4040222"/>
                <a:gd name="connsiteX107" fmla="*/ 3840393 w 5098511"/>
                <a:gd name="connsiteY107" fmla="*/ 3508443 h 4040222"/>
                <a:gd name="connsiteX108" fmla="*/ 3846878 w 5098511"/>
                <a:gd name="connsiteY108" fmla="*/ 3488988 h 4040222"/>
                <a:gd name="connsiteX109" fmla="*/ 3853363 w 5098511"/>
                <a:gd name="connsiteY109" fmla="*/ 3456562 h 4040222"/>
                <a:gd name="connsiteX110" fmla="*/ 3866333 w 5098511"/>
                <a:gd name="connsiteY110" fmla="*/ 3437107 h 4040222"/>
                <a:gd name="connsiteX111" fmla="*/ 3885789 w 5098511"/>
                <a:gd name="connsiteY111" fmla="*/ 3404681 h 4040222"/>
                <a:gd name="connsiteX112" fmla="*/ 3905244 w 5098511"/>
                <a:gd name="connsiteY112" fmla="*/ 3359285 h 4040222"/>
                <a:gd name="connsiteX113" fmla="*/ 3931184 w 5098511"/>
                <a:gd name="connsiteY113" fmla="*/ 3313890 h 4040222"/>
                <a:gd name="connsiteX114" fmla="*/ 3937669 w 5098511"/>
                <a:gd name="connsiteY114" fmla="*/ 3268494 h 4040222"/>
                <a:gd name="connsiteX115" fmla="*/ 3950640 w 5098511"/>
                <a:gd name="connsiteY115" fmla="*/ 3223098 h 4040222"/>
                <a:gd name="connsiteX116" fmla="*/ 3963610 w 5098511"/>
                <a:gd name="connsiteY116" fmla="*/ 3177702 h 4040222"/>
                <a:gd name="connsiteX117" fmla="*/ 3970095 w 5098511"/>
                <a:gd name="connsiteY117" fmla="*/ 3099881 h 4040222"/>
                <a:gd name="connsiteX118" fmla="*/ 3976580 w 5098511"/>
                <a:gd name="connsiteY118" fmla="*/ 3073941 h 4040222"/>
                <a:gd name="connsiteX119" fmla="*/ 3989550 w 5098511"/>
                <a:gd name="connsiteY119" fmla="*/ 2989634 h 4040222"/>
                <a:gd name="connsiteX120" fmla="*/ 3996035 w 5098511"/>
                <a:gd name="connsiteY120" fmla="*/ 2911813 h 4040222"/>
                <a:gd name="connsiteX121" fmla="*/ 4009006 w 5098511"/>
                <a:gd name="connsiteY121" fmla="*/ 2872902 h 4040222"/>
                <a:gd name="connsiteX122" fmla="*/ 4021976 w 5098511"/>
                <a:gd name="connsiteY122" fmla="*/ 2821022 h 4040222"/>
                <a:gd name="connsiteX123" fmla="*/ 4041431 w 5098511"/>
                <a:gd name="connsiteY123" fmla="*/ 2782111 h 4040222"/>
                <a:gd name="connsiteX124" fmla="*/ 4054401 w 5098511"/>
                <a:gd name="connsiteY124" fmla="*/ 2743200 h 4040222"/>
                <a:gd name="connsiteX125" fmla="*/ 4047916 w 5098511"/>
                <a:gd name="connsiteY125" fmla="*/ 2555132 h 4040222"/>
                <a:gd name="connsiteX126" fmla="*/ 4041431 w 5098511"/>
                <a:gd name="connsiteY126" fmla="*/ 2509736 h 4040222"/>
                <a:gd name="connsiteX127" fmla="*/ 4028461 w 5098511"/>
                <a:gd name="connsiteY127" fmla="*/ 2477311 h 4040222"/>
                <a:gd name="connsiteX128" fmla="*/ 4021976 w 5098511"/>
                <a:gd name="connsiteY128" fmla="*/ 2451370 h 4040222"/>
                <a:gd name="connsiteX129" fmla="*/ 4015491 w 5098511"/>
                <a:gd name="connsiteY129" fmla="*/ 2431915 h 4040222"/>
                <a:gd name="connsiteX130" fmla="*/ 4002521 w 5098511"/>
                <a:gd name="connsiteY130" fmla="*/ 2315183 h 4040222"/>
                <a:gd name="connsiteX131" fmla="*/ 3996035 w 5098511"/>
                <a:gd name="connsiteY131" fmla="*/ 2289243 h 4040222"/>
                <a:gd name="connsiteX132" fmla="*/ 3983065 w 5098511"/>
                <a:gd name="connsiteY132" fmla="*/ 2263302 h 4040222"/>
                <a:gd name="connsiteX133" fmla="*/ 3976580 w 5098511"/>
                <a:gd name="connsiteY133" fmla="*/ 2237362 h 4040222"/>
                <a:gd name="connsiteX134" fmla="*/ 3963610 w 5098511"/>
                <a:gd name="connsiteY134" fmla="*/ 2198451 h 4040222"/>
                <a:gd name="connsiteX135" fmla="*/ 3957125 w 5098511"/>
                <a:gd name="connsiteY135" fmla="*/ 2178996 h 4040222"/>
                <a:gd name="connsiteX136" fmla="*/ 3950640 w 5098511"/>
                <a:gd name="connsiteY136" fmla="*/ 2153056 h 4040222"/>
                <a:gd name="connsiteX137" fmla="*/ 3944155 w 5098511"/>
                <a:gd name="connsiteY137" fmla="*/ 2133600 h 4040222"/>
                <a:gd name="connsiteX138" fmla="*/ 3937669 w 5098511"/>
                <a:gd name="connsiteY138" fmla="*/ 2094690 h 4040222"/>
                <a:gd name="connsiteX139" fmla="*/ 3924699 w 5098511"/>
                <a:gd name="connsiteY139" fmla="*/ 2003898 h 4040222"/>
                <a:gd name="connsiteX140" fmla="*/ 3911729 w 5098511"/>
                <a:gd name="connsiteY140" fmla="*/ 1984443 h 4040222"/>
                <a:gd name="connsiteX141" fmla="*/ 3918214 w 5098511"/>
                <a:gd name="connsiteY141" fmla="*/ 1744494 h 4040222"/>
                <a:gd name="connsiteX142" fmla="*/ 3931184 w 5098511"/>
                <a:gd name="connsiteY142" fmla="*/ 1718553 h 4040222"/>
                <a:gd name="connsiteX143" fmla="*/ 3937669 w 5098511"/>
                <a:gd name="connsiteY143" fmla="*/ 1699098 h 4040222"/>
                <a:gd name="connsiteX144" fmla="*/ 3944155 w 5098511"/>
                <a:gd name="connsiteY144" fmla="*/ 1673158 h 4040222"/>
                <a:gd name="connsiteX145" fmla="*/ 3989550 w 5098511"/>
                <a:gd name="connsiteY145" fmla="*/ 1608307 h 4040222"/>
                <a:gd name="connsiteX146" fmla="*/ 4002521 w 5098511"/>
                <a:gd name="connsiteY146" fmla="*/ 1595336 h 4040222"/>
                <a:gd name="connsiteX147" fmla="*/ 4028461 w 5098511"/>
                <a:gd name="connsiteY147" fmla="*/ 1549941 h 4040222"/>
                <a:gd name="connsiteX148" fmla="*/ 4041431 w 5098511"/>
                <a:gd name="connsiteY148" fmla="*/ 1530485 h 4040222"/>
                <a:gd name="connsiteX149" fmla="*/ 4047916 w 5098511"/>
                <a:gd name="connsiteY149" fmla="*/ 1504545 h 4040222"/>
                <a:gd name="connsiteX150" fmla="*/ 4073857 w 5098511"/>
                <a:gd name="connsiteY150" fmla="*/ 1459149 h 4040222"/>
                <a:gd name="connsiteX151" fmla="*/ 4086827 w 5098511"/>
                <a:gd name="connsiteY151" fmla="*/ 1433209 h 4040222"/>
                <a:gd name="connsiteX152" fmla="*/ 4106282 w 5098511"/>
                <a:gd name="connsiteY152" fmla="*/ 1361873 h 4040222"/>
                <a:gd name="connsiteX153" fmla="*/ 4119252 w 5098511"/>
                <a:gd name="connsiteY153" fmla="*/ 1348902 h 4040222"/>
                <a:gd name="connsiteX154" fmla="*/ 4151678 w 5098511"/>
                <a:gd name="connsiteY154" fmla="*/ 1251626 h 4040222"/>
                <a:gd name="connsiteX155" fmla="*/ 4171133 w 5098511"/>
                <a:gd name="connsiteY155" fmla="*/ 1219200 h 4040222"/>
                <a:gd name="connsiteX156" fmla="*/ 4190589 w 5098511"/>
                <a:gd name="connsiteY156" fmla="*/ 1160834 h 4040222"/>
                <a:gd name="connsiteX157" fmla="*/ 4203559 w 5098511"/>
                <a:gd name="connsiteY157" fmla="*/ 1121924 h 4040222"/>
                <a:gd name="connsiteX158" fmla="*/ 4210044 w 5098511"/>
                <a:gd name="connsiteY158" fmla="*/ 1102468 h 4040222"/>
                <a:gd name="connsiteX159" fmla="*/ 4223014 w 5098511"/>
                <a:gd name="connsiteY159" fmla="*/ 1076528 h 4040222"/>
                <a:gd name="connsiteX160" fmla="*/ 4242469 w 5098511"/>
                <a:gd name="connsiteY160" fmla="*/ 1044102 h 4040222"/>
                <a:gd name="connsiteX161" fmla="*/ 4248955 w 5098511"/>
                <a:gd name="connsiteY161" fmla="*/ 1018162 h 4040222"/>
                <a:gd name="connsiteX162" fmla="*/ 4274895 w 5098511"/>
                <a:gd name="connsiteY162" fmla="*/ 959796 h 4040222"/>
                <a:gd name="connsiteX163" fmla="*/ 4287865 w 5098511"/>
                <a:gd name="connsiteY163" fmla="*/ 927370 h 4040222"/>
                <a:gd name="connsiteX164" fmla="*/ 4307321 w 5098511"/>
                <a:gd name="connsiteY164" fmla="*/ 894945 h 4040222"/>
                <a:gd name="connsiteX165" fmla="*/ 4320291 w 5098511"/>
                <a:gd name="connsiteY165" fmla="*/ 869005 h 4040222"/>
                <a:gd name="connsiteX166" fmla="*/ 4326776 w 5098511"/>
                <a:gd name="connsiteY166" fmla="*/ 849549 h 4040222"/>
                <a:gd name="connsiteX167" fmla="*/ 4365687 w 5098511"/>
                <a:gd name="connsiteY167" fmla="*/ 797668 h 4040222"/>
                <a:gd name="connsiteX168" fmla="*/ 4398112 w 5098511"/>
                <a:gd name="connsiteY168" fmla="*/ 758758 h 4040222"/>
                <a:gd name="connsiteX169" fmla="*/ 4404597 w 5098511"/>
                <a:gd name="connsiteY169" fmla="*/ 739302 h 4040222"/>
                <a:gd name="connsiteX170" fmla="*/ 4456478 w 5098511"/>
                <a:gd name="connsiteY170" fmla="*/ 680936 h 4040222"/>
                <a:gd name="connsiteX171" fmla="*/ 4475933 w 5098511"/>
                <a:gd name="connsiteY171" fmla="*/ 667966 h 4040222"/>
                <a:gd name="connsiteX172" fmla="*/ 4521329 w 5098511"/>
                <a:gd name="connsiteY172" fmla="*/ 635541 h 4040222"/>
                <a:gd name="connsiteX173" fmla="*/ 4560240 w 5098511"/>
                <a:gd name="connsiteY173" fmla="*/ 609600 h 4040222"/>
                <a:gd name="connsiteX174" fmla="*/ 4599150 w 5098511"/>
                <a:gd name="connsiteY174" fmla="*/ 583660 h 4040222"/>
                <a:gd name="connsiteX175" fmla="*/ 4618606 w 5098511"/>
                <a:gd name="connsiteY175" fmla="*/ 570690 h 4040222"/>
                <a:gd name="connsiteX176" fmla="*/ 4683457 w 5098511"/>
                <a:gd name="connsiteY176" fmla="*/ 525294 h 4040222"/>
                <a:gd name="connsiteX177" fmla="*/ 4722367 w 5098511"/>
                <a:gd name="connsiteY177" fmla="*/ 492868 h 4040222"/>
                <a:gd name="connsiteX178" fmla="*/ 4806674 w 5098511"/>
                <a:gd name="connsiteY178" fmla="*/ 473413 h 4040222"/>
                <a:gd name="connsiteX179" fmla="*/ 4845584 w 5098511"/>
                <a:gd name="connsiteY179" fmla="*/ 460443 h 4040222"/>
                <a:gd name="connsiteX180" fmla="*/ 4897465 w 5098511"/>
                <a:gd name="connsiteY180" fmla="*/ 421532 h 4040222"/>
                <a:gd name="connsiteX181" fmla="*/ 4916921 w 5098511"/>
                <a:gd name="connsiteY181" fmla="*/ 408562 h 4040222"/>
                <a:gd name="connsiteX182" fmla="*/ 4942861 w 5098511"/>
                <a:gd name="connsiteY182" fmla="*/ 369651 h 4040222"/>
                <a:gd name="connsiteX183" fmla="*/ 4968801 w 5098511"/>
                <a:gd name="connsiteY183" fmla="*/ 311285 h 4040222"/>
                <a:gd name="connsiteX184" fmla="*/ 4981772 w 5098511"/>
                <a:gd name="connsiteY184" fmla="*/ 259405 h 4040222"/>
                <a:gd name="connsiteX185" fmla="*/ 5014197 w 5098511"/>
                <a:gd name="connsiteY185" fmla="*/ 162128 h 4040222"/>
                <a:gd name="connsiteX186" fmla="*/ 5027167 w 5098511"/>
                <a:gd name="connsiteY186" fmla="*/ 123217 h 4040222"/>
                <a:gd name="connsiteX187" fmla="*/ 5033652 w 5098511"/>
                <a:gd name="connsiteY187" fmla="*/ 103762 h 4040222"/>
                <a:gd name="connsiteX188" fmla="*/ 5053108 w 5098511"/>
                <a:gd name="connsiteY188" fmla="*/ 90792 h 4040222"/>
                <a:gd name="connsiteX189" fmla="*/ 5066078 w 5098511"/>
                <a:gd name="connsiteY189" fmla="*/ 71336 h 4040222"/>
                <a:gd name="connsiteX190" fmla="*/ 5072563 w 5098511"/>
                <a:gd name="connsiteY190" fmla="*/ 45396 h 4040222"/>
                <a:gd name="connsiteX191" fmla="*/ 5098504 w 5098511"/>
                <a:gd name="connsiteY191" fmla="*/ 0 h 4040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Lst>
              <a:rect l="l" t="t" r="r" b="b"/>
              <a:pathLst>
                <a:path w="5098511" h="4040222">
                  <a:moveTo>
                    <a:pt x="53091" y="1206230"/>
                  </a:moveTo>
                  <a:cubicBezTo>
                    <a:pt x="35797" y="1392136"/>
                    <a:pt x="12457" y="1577579"/>
                    <a:pt x="1210" y="1763949"/>
                  </a:cubicBezTo>
                  <a:cubicBezTo>
                    <a:pt x="-2699" y="1828718"/>
                    <a:pt x="3770" y="1893734"/>
                    <a:pt x="7695" y="1958502"/>
                  </a:cubicBezTo>
                  <a:cubicBezTo>
                    <a:pt x="8109" y="1965326"/>
                    <a:pt x="11123" y="1971844"/>
                    <a:pt x="14180" y="1977958"/>
                  </a:cubicBezTo>
                  <a:cubicBezTo>
                    <a:pt x="17666" y="1984929"/>
                    <a:pt x="22827" y="1990928"/>
                    <a:pt x="27150" y="1997413"/>
                  </a:cubicBezTo>
                  <a:cubicBezTo>
                    <a:pt x="24988" y="2057941"/>
                    <a:pt x="25695" y="2118639"/>
                    <a:pt x="20665" y="2178996"/>
                  </a:cubicBezTo>
                  <a:cubicBezTo>
                    <a:pt x="19185" y="2196760"/>
                    <a:pt x="7695" y="2230877"/>
                    <a:pt x="7695" y="2230877"/>
                  </a:cubicBezTo>
                  <a:cubicBezTo>
                    <a:pt x="9857" y="2293566"/>
                    <a:pt x="8823" y="2356448"/>
                    <a:pt x="14180" y="2418945"/>
                  </a:cubicBezTo>
                  <a:cubicBezTo>
                    <a:pt x="15348" y="2432567"/>
                    <a:pt x="22827" y="2444886"/>
                    <a:pt x="27150" y="2457856"/>
                  </a:cubicBezTo>
                  <a:lnTo>
                    <a:pt x="40121" y="2496766"/>
                  </a:lnTo>
                  <a:cubicBezTo>
                    <a:pt x="46606" y="2503251"/>
                    <a:pt x="53705" y="2509176"/>
                    <a:pt x="59576" y="2516222"/>
                  </a:cubicBezTo>
                  <a:cubicBezTo>
                    <a:pt x="64566" y="2522210"/>
                    <a:pt x="67035" y="2530166"/>
                    <a:pt x="72546" y="2535677"/>
                  </a:cubicBezTo>
                  <a:cubicBezTo>
                    <a:pt x="80189" y="2543320"/>
                    <a:pt x="90453" y="2547901"/>
                    <a:pt x="98487" y="2555132"/>
                  </a:cubicBezTo>
                  <a:cubicBezTo>
                    <a:pt x="155639" y="2606569"/>
                    <a:pt x="113605" y="2586112"/>
                    <a:pt x="176308" y="2607013"/>
                  </a:cubicBezTo>
                  <a:cubicBezTo>
                    <a:pt x="225905" y="2644210"/>
                    <a:pt x="178339" y="2610953"/>
                    <a:pt x="228189" y="2639439"/>
                  </a:cubicBezTo>
                  <a:cubicBezTo>
                    <a:pt x="234956" y="2643306"/>
                    <a:pt x="240877" y="2648542"/>
                    <a:pt x="247644" y="2652409"/>
                  </a:cubicBezTo>
                  <a:cubicBezTo>
                    <a:pt x="256038" y="2657205"/>
                    <a:pt x="265540" y="2660017"/>
                    <a:pt x="273584" y="2665379"/>
                  </a:cubicBezTo>
                  <a:cubicBezTo>
                    <a:pt x="278671" y="2668771"/>
                    <a:pt x="281780" y="2674529"/>
                    <a:pt x="286555" y="2678349"/>
                  </a:cubicBezTo>
                  <a:cubicBezTo>
                    <a:pt x="292641" y="2683218"/>
                    <a:pt x="299924" y="2686450"/>
                    <a:pt x="306010" y="2691319"/>
                  </a:cubicBezTo>
                  <a:cubicBezTo>
                    <a:pt x="310784" y="2695139"/>
                    <a:pt x="314089" y="2700621"/>
                    <a:pt x="318980" y="2704290"/>
                  </a:cubicBezTo>
                  <a:cubicBezTo>
                    <a:pt x="331451" y="2713643"/>
                    <a:pt x="344740" y="2721861"/>
                    <a:pt x="357891" y="2730230"/>
                  </a:cubicBezTo>
                  <a:cubicBezTo>
                    <a:pt x="416037" y="2767232"/>
                    <a:pt x="367588" y="2738090"/>
                    <a:pt x="409772" y="2756170"/>
                  </a:cubicBezTo>
                  <a:cubicBezTo>
                    <a:pt x="418658" y="2759978"/>
                    <a:pt x="426660" y="2765746"/>
                    <a:pt x="435712" y="2769141"/>
                  </a:cubicBezTo>
                  <a:cubicBezTo>
                    <a:pt x="444057" y="2772271"/>
                    <a:pt x="453307" y="2772497"/>
                    <a:pt x="461652" y="2775626"/>
                  </a:cubicBezTo>
                  <a:cubicBezTo>
                    <a:pt x="470704" y="2779020"/>
                    <a:pt x="478707" y="2784788"/>
                    <a:pt x="487593" y="2788596"/>
                  </a:cubicBezTo>
                  <a:cubicBezTo>
                    <a:pt x="500619" y="2794179"/>
                    <a:pt x="519824" y="2798275"/>
                    <a:pt x="532989" y="2801566"/>
                  </a:cubicBezTo>
                  <a:lnTo>
                    <a:pt x="1123133" y="2795081"/>
                  </a:lnTo>
                  <a:cubicBezTo>
                    <a:pt x="1136279" y="2794810"/>
                    <a:pt x="1149120" y="2791019"/>
                    <a:pt x="1162044" y="2788596"/>
                  </a:cubicBezTo>
                  <a:cubicBezTo>
                    <a:pt x="1183712" y="2784533"/>
                    <a:pt x="1205981" y="2782597"/>
                    <a:pt x="1226895" y="2775626"/>
                  </a:cubicBezTo>
                  <a:cubicBezTo>
                    <a:pt x="1364468" y="2729769"/>
                    <a:pt x="1193736" y="2785574"/>
                    <a:pt x="1291746" y="2756170"/>
                  </a:cubicBezTo>
                  <a:cubicBezTo>
                    <a:pt x="1304841" y="2752241"/>
                    <a:pt x="1317171" y="2745448"/>
                    <a:pt x="1330657" y="2743200"/>
                  </a:cubicBezTo>
                  <a:lnTo>
                    <a:pt x="1369567" y="2736715"/>
                  </a:lnTo>
                  <a:cubicBezTo>
                    <a:pt x="1409367" y="2730592"/>
                    <a:pt x="1408542" y="2732991"/>
                    <a:pt x="1440904" y="2723745"/>
                  </a:cubicBezTo>
                  <a:cubicBezTo>
                    <a:pt x="1447477" y="2721867"/>
                    <a:pt x="1454076" y="2719953"/>
                    <a:pt x="1460359" y="2717260"/>
                  </a:cubicBezTo>
                  <a:cubicBezTo>
                    <a:pt x="1499554" y="2700462"/>
                    <a:pt x="1473189" y="2709928"/>
                    <a:pt x="1505755" y="2691319"/>
                  </a:cubicBezTo>
                  <a:cubicBezTo>
                    <a:pt x="1575558" y="2651431"/>
                    <a:pt x="1475405" y="2715875"/>
                    <a:pt x="1570606" y="2652409"/>
                  </a:cubicBezTo>
                  <a:lnTo>
                    <a:pt x="1590061" y="2639439"/>
                  </a:lnTo>
                  <a:cubicBezTo>
                    <a:pt x="1596546" y="2635115"/>
                    <a:pt x="1602122" y="2628933"/>
                    <a:pt x="1609516" y="2626468"/>
                  </a:cubicBezTo>
                  <a:lnTo>
                    <a:pt x="1628972" y="2619983"/>
                  </a:lnTo>
                  <a:cubicBezTo>
                    <a:pt x="1635457" y="2615660"/>
                    <a:pt x="1641305" y="2610178"/>
                    <a:pt x="1648427" y="2607013"/>
                  </a:cubicBezTo>
                  <a:cubicBezTo>
                    <a:pt x="1679257" y="2593311"/>
                    <a:pt x="1693621" y="2592996"/>
                    <a:pt x="1726248" y="2587558"/>
                  </a:cubicBezTo>
                  <a:cubicBezTo>
                    <a:pt x="1732733" y="2583235"/>
                    <a:pt x="1738937" y="2578455"/>
                    <a:pt x="1745704" y="2574588"/>
                  </a:cubicBezTo>
                  <a:cubicBezTo>
                    <a:pt x="1764332" y="2563943"/>
                    <a:pt x="1790107" y="2552737"/>
                    <a:pt x="1810555" y="2548647"/>
                  </a:cubicBezTo>
                  <a:cubicBezTo>
                    <a:pt x="1829065" y="2544945"/>
                    <a:pt x="1850607" y="2541171"/>
                    <a:pt x="1868921" y="2535677"/>
                  </a:cubicBezTo>
                  <a:cubicBezTo>
                    <a:pt x="1882016" y="2531749"/>
                    <a:pt x="1894861" y="2527030"/>
                    <a:pt x="1907831" y="2522707"/>
                  </a:cubicBezTo>
                  <a:cubicBezTo>
                    <a:pt x="1914316" y="2520545"/>
                    <a:pt x="1920544" y="2517346"/>
                    <a:pt x="1927287" y="2516222"/>
                  </a:cubicBezTo>
                  <a:cubicBezTo>
                    <a:pt x="1940257" y="2514060"/>
                    <a:pt x="1953492" y="2513124"/>
                    <a:pt x="1966197" y="2509736"/>
                  </a:cubicBezTo>
                  <a:cubicBezTo>
                    <a:pt x="1986012" y="2504452"/>
                    <a:pt x="2004214" y="2492825"/>
                    <a:pt x="2024563" y="2490281"/>
                  </a:cubicBezTo>
                  <a:cubicBezTo>
                    <a:pt x="2089492" y="2482165"/>
                    <a:pt x="2059253" y="2486661"/>
                    <a:pt x="2115355" y="2477311"/>
                  </a:cubicBezTo>
                  <a:cubicBezTo>
                    <a:pt x="2170783" y="2481575"/>
                    <a:pt x="2184259" y="2477879"/>
                    <a:pt x="2225601" y="2490281"/>
                  </a:cubicBezTo>
                  <a:cubicBezTo>
                    <a:pt x="2238696" y="2494210"/>
                    <a:pt x="2264512" y="2503251"/>
                    <a:pt x="2264512" y="2503251"/>
                  </a:cubicBezTo>
                  <a:cubicBezTo>
                    <a:pt x="2278857" y="2517596"/>
                    <a:pt x="2285363" y="2526647"/>
                    <a:pt x="2303423" y="2535677"/>
                  </a:cubicBezTo>
                  <a:cubicBezTo>
                    <a:pt x="2357117" y="2562523"/>
                    <a:pt x="2286582" y="2517965"/>
                    <a:pt x="2342333" y="2555132"/>
                  </a:cubicBezTo>
                  <a:cubicBezTo>
                    <a:pt x="2344495" y="2570264"/>
                    <a:pt x="2343594" y="2586163"/>
                    <a:pt x="2348818" y="2600528"/>
                  </a:cubicBezTo>
                  <a:cubicBezTo>
                    <a:pt x="2352512" y="2610686"/>
                    <a:pt x="2361992" y="2617673"/>
                    <a:pt x="2368274" y="2626468"/>
                  </a:cubicBezTo>
                  <a:cubicBezTo>
                    <a:pt x="2415718" y="2692889"/>
                    <a:pt x="2337076" y="2587034"/>
                    <a:pt x="2400699" y="2671864"/>
                  </a:cubicBezTo>
                  <a:cubicBezTo>
                    <a:pt x="2402861" y="2678349"/>
                    <a:pt x="2403392" y="2685631"/>
                    <a:pt x="2407184" y="2691319"/>
                  </a:cubicBezTo>
                  <a:cubicBezTo>
                    <a:pt x="2412272" y="2698950"/>
                    <a:pt x="2424277" y="2701913"/>
                    <a:pt x="2426640" y="2710775"/>
                  </a:cubicBezTo>
                  <a:cubicBezTo>
                    <a:pt x="2433347" y="2735926"/>
                    <a:pt x="2429685" y="2762794"/>
                    <a:pt x="2433125" y="2788596"/>
                  </a:cubicBezTo>
                  <a:cubicBezTo>
                    <a:pt x="2434982" y="2802523"/>
                    <a:pt x="2443906" y="2817098"/>
                    <a:pt x="2452580" y="2827507"/>
                  </a:cubicBezTo>
                  <a:cubicBezTo>
                    <a:pt x="2458451" y="2834553"/>
                    <a:pt x="2465550" y="2840477"/>
                    <a:pt x="2472035" y="2846962"/>
                  </a:cubicBezTo>
                  <a:cubicBezTo>
                    <a:pt x="2485081" y="2886094"/>
                    <a:pt x="2471012" y="2849580"/>
                    <a:pt x="2504461" y="2905328"/>
                  </a:cubicBezTo>
                  <a:cubicBezTo>
                    <a:pt x="2510946" y="2916136"/>
                    <a:pt x="2516924" y="2927265"/>
                    <a:pt x="2523916" y="2937753"/>
                  </a:cubicBezTo>
                  <a:cubicBezTo>
                    <a:pt x="2529912" y="2946746"/>
                    <a:pt x="2537926" y="2954358"/>
                    <a:pt x="2543372" y="2963694"/>
                  </a:cubicBezTo>
                  <a:cubicBezTo>
                    <a:pt x="2553114" y="2980395"/>
                    <a:pt x="2556934" y="3000722"/>
                    <a:pt x="2569312" y="3015575"/>
                  </a:cubicBezTo>
                  <a:cubicBezTo>
                    <a:pt x="2580121" y="3028545"/>
                    <a:pt x="2590620" y="3041779"/>
                    <a:pt x="2601738" y="3054485"/>
                  </a:cubicBezTo>
                  <a:cubicBezTo>
                    <a:pt x="2605764" y="3059087"/>
                    <a:pt x="2610794" y="3062759"/>
                    <a:pt x="2614708" y="3067456"/>
                  </a:cubicBezTo>
                  <a:cubicBezTo>
                    <a:pt x="2644871" y="3103652"/>
                    <a:pt x="2620821" y="3084501"/>
                    <a:pt x="2653618" y="3106366"/>
                  </a:cubicBezTo>
                  <a:cubicBezTo>
                    <a:pt x="2666649" y="3145455"/>
                    <a:pt x="2649057" y="3107970"/>
                    <a:pt x="2686044" y="3138792"/>
                  </a:cubicBezTo>
                  <a:cubicBezTo>
                    <a:pt x="2692032" y="3143782"/>
                    <a:pt x="2693503" y="3152736"/>
                    <a:pt x="2699014" y="3158247"/>
                  </a:cubicBezTo>
                  <a:cubicBezTo>
                    <a:pt x="2708802" y="3168035"/>
                    <a:pt x="2721652" y="3174400"/>
                    <a:pt x="2731440" y="3184188"/>
                  </a:cubicBezTo>
                  <a:cubicBezTo>
                    <a:pt x="2766775" y="3219523"/>
                    <a:pt x="2733192" y="3204227"/>
                    <a:pt x="2770350" y="3216613"/>
                  </a:cubicBezTo>
                  <a:cubicBezTo>
                    <a:pt x="2774741" y="3229787"/>
                    <a:pt x="2781063" y="3251809"/>
                    <a:pt x="2789806" y="3262009"/>
                  </a:cubicBezTo>
                  <a:cubicBezTo>
                    <a:pt x="2796840" y="3270215"/>
                    <a:pt x="2807668" y="3274283"/>
                    <a:pt x="2815746" y="3281464"/>
                  </a:cubicBezTo>
                  <a:cubicBezTo>
                    <a:pt x="2827171" y="3291619"/>
                    <a:pt x="2837363" y="3303081"/>
                    <a:pt x="2848172" y="3313890"/>
                  </a:cubicBezTo>
                  <a:lnTo>
                    <a:pt x="2867627" y="3333345"/>
                  </a:lnTo>
                  <a:cubicBezTo>
                    <a:pt x="2876274" y="3341992"/>
                    <a:pt x="2886784" y="3349111"/>
                    <a:pt x="2893567" y="3359285"/>
                  </a:cubicBezTo>
                  <a:cubicBezTo>
                    <a:pt x="2897891" y="3365770"/>
                    <a:pt x="2901548" y="3372753"/>
                    <a:pt x="2906538" y="3378741"/>
                  </a:cubicBezTo>
                  <a:cubicBezTo>
                    <a:pt x="2912409" y="3385786"/>
                    <a:pt x="2920122" y="3391151"/>
                    <a:pt x="2925993" y="3398196"/>
                  </a:cubicBezTo>
                  <a:cubicBezTo>
                    <a:pt x="2939987" y="3414989"/>
                    <a:pt x="2948073" y="3442305"/>
                    <a:pt x="2971389" y="3450077"/>
                  </a:cubicBezTo>
                  <a:lnTo>
                    <a:pt x="2990844" y="3456562"/>
                  </a:lnTo>
                  <a:cubicBezTo>
                    <a:pt x="3013487" y="3524492"/>
                    <a:pt x="2992121" y="3471769"/>
                    <a:pt x="3016784" y="3514928"/>
                  </a:cubicBezTo>
                  <a:cubicBezTo>
                    <a:pt x="3037724" y="3551572"/>
                    <a:pt x="3019609" y="3530721"/>
                    <a:pt x="3042725" y="3553839"/>
                  </a:cubicBezTo>
                  <a:cubicBezTo>
                    <a:pt x="3044887" y="3560324"/>
                    <a:pt x="3046153" y="3567180"/>
                    <a:pt x="3049210" y="3573294"/>
                  </a:cubicBezTo>
                  <a:cubicBezTo>
                    <a:pt x="3053950" y="3582775"/>
                    <a:pt x="3077231" y="3612818"/>
                    <a:pt x="3081635" y="3618690"/>
                  </a:cubicBezTo>
                  <a:cubicBezTo>
                    <a:pt x="3083797" y="3625175"/>
                    <a:pt x="3085064" y="3632031"/>
                    <a:pt x="3088121" y="3638145"/>
                  </a:cubicBezTo>
                  <a:cubicBezTo>
                    <a:pt x="3097150" y="3656202"/>
                    <a:pt x="3106204" y="3662713"/>
                    <a:pt x="3120546" y="3677056"/>
                  </a:cubicBezTo>
                  <a:cubicBezTo>
                    <a:pt x="3122708" y="3683541"/>
                    <a:pt x="3122834" y="3691115"/>
                    <a:pt x="3127031" y="3696511"/>
                  </a:cubicBezTo>
                  <a:cubicBezTo>
                    <a:pt x="3147090" y="3722301"/>
                    <a:pt x="3161032" y="3733164"/>
                    <a:pt x="3185397" y="3748392"/>
                  </a:cubicBezTo>
                  <a:cubicBezTo>
                    <a:pt x="3196086" y="3755072"/>
                    <a:pt x="3207134" y="3761167"/>
                    <a:pt x="3217823" y="3767847"/>
                  </a:cubicBezTo>
                  <a:cubicBezTo>
                    <a:pt x="3246559" y="3785806"/>
                    <a:pt x="3226733" y="3777302"/>
                    <a:pt x="3256733" y="3787302"/>
                  </a:cubicBezTo>
                  <a:cubicBezTo>
                    <a:pt x="3261057" y="3791626"/>
                    <a:pt x="3264812" y="3796604"/>
                    <a:pt x="3269704" y="3800273"/>
                  </a:cubicBezTo>
                  <a:cubicBezTo>
                    <a:pt x="3377150" y="3880857"/>
                    <a:pt x="3290965" y="3812285"/>
                    <a:pt x="3399406" y="3884579"/>
                  </a:cubicBezTo>
                  <a:cubicBezTo>
                    <a:pt x="3410923" y="3892257"/>
                    <a:pt x="3421322" y="3901511"/>
                    <a:pt x="3431831" y="3910519"/>
                  </a:cubicBezTo>
                  <a:cubicBezTo>
                    <a:pt x="3436473" y="3914498"/>
                    <a:pt x="3439558" y="3920344"/>
                    <a:pt x="3444801" y="3923490"/>
                  </a:cubicBezTo>
                  <a:cubicBezTo>
                    <a:pt x="3450663" y="3927007"/>
                    <a:pt x="3457772" y="3927813"/>
                    <a:pt x="3464257" y="3929975"/>
                  </a:cubicBezTo>
                  <a:cubicBezTo>
                    <a:pt x="3605519" y="4039844"/>
                    <a:pt x="3415170" y="3902188"/>
                    <a:pt x="3639355" y="4014281"/>
                  </a:cubicBezTo>
                  <a:cubicBezTo>
                    <a:pt x="3686237" y="4037722"/>
                    <a:pt x="3664197" y="4030219"/>
                    <a:pt x="3704206" y="4040222"/>
                  </a:cubicBezTo>
                  <a:cubicBezTo>
                    <a:pt x="3717176" y="4033737"/>
                    <a:pt x="3731388" y="4029295"/>
                    <a:pt x="3743116" y="4020766"/>
                  </a:cubicBezTo>
                  <a:cubicBezTo>
                    <a:pt x="3755478" y="4011775"/>
                    <a:pt x="3775542" y="3988341"/>
                    <a:pt x="3775542" y="3988341"/>
                  </a:cubicBezTo>
                  <a:cubicBezTo>
                    <a:pt x="3777704" y="3964562"/>
                    <a:pt x="3779528" y="3940751"/>
                    <a:pt x="3782027" y="3917005"/>
                  </a:cubicBezTo>
                  <a:cubicBezTo>
                    <a:pt x="3783851" y="3899673"/>
                    <a:pt x="3787225" y="3882505"/>
                    <a:pt x="3788512" y="3865124"/>
                  </a:cubicBezTo>
                  <a:cubicBezTo>
                    <a:pt x="3791550" y="3824107"/>
                    <a:pt x="3791581" y="3782894"/>
                    <a:pt x="3794997" y="3741907"/>
                  </a:cubicBezTo>
                  <a:cubicBezTo>
                    <a:pt x="3795912" y="3730922"/>
                    <a:pt x="3799670" y="3720354"/>
                    <a:pt x="3801482" y="3709481"/>
                  </a:cubicBezTo>
                  <a:cubicBezTo>
                    <a:pt x="3803995" y="3694403"/>
                    <a:pt x="3805947" y="3679237"/>
                    <a:pt x="3807967" y="3664085"/>
                  </a:cubicBezTo>
                  <a:cubicBezTo>
                    <a:pt x="3825455" y="3532922"/>
                    <a:pt x="3805163" y="3665137"/>
                    <a:pt x="3820938" y="3586264"/>
                  </a:cubicBezTo>
                  <a:cubicBezTo>
                    <a:pt x="3823517" y="3573370"/>
                    <a:pt x="3824234" y="3560110"/>
                    <a:pt x="3827423" y="3547353"/>
                  </a:cubicBezTo>
                  <a:cubicBezTo>
                    <a:pt x="3830739" y="3534090"/>
                    <a:pt x="3836070" y="3521413"/>
                    <a:pt x="3840393" y="3508443"/>
                  </a:cubicBezTo>
                  <a:cubicBezTo>
                    <a:pt x="3842555" y="3501958"/>
                    <a:pt x="3845537" y="3495691"/>
                    <a:pt x="3846878" y="3488988"/>
                  </a:cubicBezTo>
                  <a:cubicBezTo>
                    <a:pt x="3849040" y="3478179"/>
                    <a:pt x="3849493" y="3466883"/>
                    <a:pt x="3853363" y="3456562"/>
                  </a:cubicBezTo>
                  <a:cubicBezTo>
                    <a:pt x="3856100" y="3449264"/>
                    <a:pt x="3862202" y="3443716"/>
                    <a:pt x="3866333" y="3437107"/>
                  </a:cubicBezTo>
                  <a:cubicBezTo>
                    <a:pt x="3873014" y="3426418"/>
                    <a:pt x="3879304" y="3415490"/>
                    <a:pt x="3885789" y="3404681"/>
                  </a:cubicBezTo>
                  <a:cubicBezTo>
                    <a:pt x="3899285" y="3350696"/>
                    <a:pt x="3882852" y="3404070"/>
                    <a:pt x="3905244" y="3359285"/>
                  </a:cubicBezTo>
                  <a:cubicBezTo>
                    <a:pt x="3929999" y="3309773"/>
                    <a:pt x="3884144" y="3376610"/>
                    <a:pt x="3931184" y="3313890"/>
                  </a:cubicBezTo>
                  <a:cubicBezTo>
                    <a:pt x="3933346" y="3298758"/>
                    <a:pt x="3934934" y="3283533"/>
                    <a:pt x="3937669" y="3268494"/>
                  </a:cubicBezTo>
                  <a:cubicBezTo>
                    <a:pt x="3942737" y="3240624"/>
                    <a:pt x="3943696" y="3247402"/>
                    <a:pt x="3950640" y="3223098"/>
                  </a:cubicBezTo>
                  <a:cubicBezTo>
                    <a:pt x="3966929" y="3166088"/>
                    <a:pt x="3948059" y="3224357"/>
                    <a:pt x="3963610" y="3177702"/>
                  </a:cubicBezTo>
                  <a:cubicBezTo>
                    <a:pt x="3965772" y="3151762"/>
                    <a:pt x="3966866" y="3125710"/>
                    <a:pt x="3970095" y="3099881"/>
                  </a:cubicBezTo>
                  <a:cubicBezTo>
                    <a:pt x="3971200" y="3091037"/>
                    <a:pt x="3975115" y="3082733"/>
                    <a:pt x="3976580" y="3073941"/>
                  </a:cubicBezTo>
                  <a:cubicBezTo>
                    <a:pt x="4000138" y="2932589"/>
                    <a:pt x="3969714" y="3088819"/>
                    <a:pt x="3989550" y="2989634"/>
                  </a:cubicBezTo>
                  <a:cubicBezTo>
                    <a:pt x="3991712" y="2963694"/>
                    <a:pt x="3991756" y="2937489"/>
                    <a:pt x="3996035" y="2911813"/>
                  </a:cubicBezTo>
                  <a:cubicBezTo>
                    <a:pt x="3998283" y="2898327"/>
                    <a:pt x="4005690" y="2886166"/>
                    <a:pt x="4009006" y="2872902"/>
                  </a:cubicBezTo>
                  <a:cubicBezTo>
                    <a:pt x="4013329" y="2855609"/>
                    <a:pt x="4016339" y="2837933"/>
                    <a:pt x="4021976" y="2821022"/>
                  </a:cubicBezTo>
                  <a:cubicBezTo>
                    <a:pt x="4045626" y="2750068"/>
                    <a:pt x="4007909" y="2857537"/>
                    <a:pt x="4041431" y="2782111"/>
                  </a:cubicBezTo>
                  <a:cubicBezTo>
                    <a:pt x="4046984" y="2769617"/>
                    <a:pt x="4054401" y="2743200"/>
                    <a:pt x="4054401" y="2743200"/>
                  </a:cubicBezTo>
                  <a:cubicBezTo>
                    <a:pt x="4052239" y="2680511"/>
                    <a:pt x="4051395" y="2617762"/>
                    <a:pt x="4047916" y="2555132"/>
                  </a:cubicBezTo>
                  <a:cubicBezTo>
                    <a:pt x="4047068" y="2539870"/>
                    <a:pt x="4045138" y="2524565"/>
                    <a:pt x="4041431" y="2509736"/>
                  </a:cubicBezTo>
                  <a:cubicBezTo>
                    <a:pt x="4038608" y="2498443"/>
                    <a:pt x="4032142" y="2488355"/>
                    <a:pt x="4028461" y="2477311"/>
                  </a:cubicBezTo>
                  <a:cubicBezTo>
                    <a:pt x="4025642" y="2468855"/>
                    <a:pt x="4024425" y="2459940"/>
                    <a:pt x="4021976" y="2451370"/>
                  </a:cubicBezTo>
                  <a:cubicBezTo>
                    <a:pt x="4020098" y="2444797"/>
                    <a:pt x="4017653" y="2438400"/>
                    <a:pt x="4015491" y="2431915"/>
                  </a:cubicBezTo>
                  <a:cubicBezTo>
                    <a:pt x="4011168" y="2393004"/>
                    <a:pt x="4007811" y="2353974"/>
                    <a:pt x="4002521" y="2315183"/>
                  </a:cubicBezTo>
                  <a:cubicBezTo>
                    <a:pt x="4001317" y="2306352"/>
                    <a:pt x="3999165" y="2297588"/>
                    <a:pt x="3996035" y="2289243"/>
                  </a:cubicBezTo>
                  <a:cubicBezTo>
                    <a:pt x="3992640" y="2280191"/>
                    <a:pt x="3986459" y="2272354"/>
                    <a:pt x="3983065" y="2263302"/>
                  </a:cubicBezTo>
                  <a:cubicBezTo>
                    <a:pt x="3979936" y="2254957"/>
                    <a:pt x="3979141" y="2245899"/>
                    <a:pt x="3976580" y="2237362"/>
                  </a:cubicBezTo>
                  <a:cubicBezTo>
                    <a:pt x="3972651" y="2224267"/>
                    <a:pt x="3967933" y="2211421"/>
                    <a:pt x="3963610" y="2198451"/>
                  </a:cubicBezTo>
                  <a:cubicBezTo>
                    <a:pt x="3961448" y="2191966"/>
                    <a:pt x="3958783" y="2185628"/>
                    <a:pt x="3957125" y="2178996"/>
                  </a:cubicBezTo>
                  <a:cubicBezTo>
                    <a:pt x="3954963" y="2170349"/>
                    <a:pt x="3953088" y="2161626"/>
                    <a:pt x="3950640" y="2153056"/>
                  </a:cubicBezTo>
                  <a:cubicBezTo>
                    <a:pt x="3948762" y="2146483"/>
                    <a:pt x="3945638" y="2140273"/>
                    <a:pt x="3944155" y="2133600"/>
                  </a:cubicBezTo>
                  <a:cubicBezTo>
                    <a:pt x="3941302" y="2120764"/>
                    <a:pt x="3939205" y="2107749"/>
                    <a:pt x="3937669" y="2094690"/>
                  </a:cubicBezTo>
                  <a:cubicBezTo>
                    <a:pt x="3935375" y="2075190"/>
                    <a:pt x="3937358" y="2029215"/>
                    <a:pt x="3924699" y="2003898"/>
                  </a:cubicBezTo>
                  <a:cubicBezTo>
                    <a:pt x="3921213" y="1996927"/>
                    <a:pt x="3916052" y="1990928"/>
                    <a:pt x="3911729" y="1984443"/>
                  </a:cubicBezTo>
                  <a:cubicBezTo>
                    <a:pt x="3913891" y="1904460"/>
                    <a:pt x="3912375" y="1824293"/>
                    <a:pt x="3918214" y="1744494"/>
                  </a:cubicBezTo>
                  <a:cubicBezTo>
                    <a:pt x="3918919" y="1734852"/>
                    <a:pt x="3927376" y="1727439"/>
                    <a:pt x="3931184" y="1718553"/>
                  </a:cubicBezTo>
                  <a:cubicBezTo>
                    <a:pt x="3933877" y="1712270"/>
                    <a:pt x="3935791" y="1705671"/>
                    <a:pt x="3937669" y="1699098"/>
                  </a:cubicBezTo>
                  <a:cubicBezTo>
                    <a:pt x="3940118" y="1690528"/>
                    <a:pt x="3940169" y="1681130"/>
                    <a:pt x="3944155" y="1673158"/>
                  </a:cubicBezTo>
                  <a:cubicBezTo>
                    <a:pt x="3949208" y="1663053"/>
                    <a:pt x="3979381" y="1620509"/>
                    <a:pt x="3989550" y="1608307"/>
                  </a:cubicBezTo>
                  <a:cubicBezTo>
                    <a:pt x="3993464" y="1603610"/>
                    <a:pt x="3998701" y="1600111"/>
                    <a:pt x="4002521" y="1595336"/>
                  </a:cubicBezTo>
                  <a:cubicBezTo>
                    <a:pt x="4018320" y="1575588"/>
                    <a:pt x="4015148" y="1573239"/>
                    <a:pt x="4028461" y="1549941"/>
                  </a:cubicBezTo>
                  <a:cubicBezTo>
                    <a:pt x="4032328" y="1543174"/>
                    <a:pt x="4037108" y="1536970"/>
                    <a:pt x="4041431" y="1530485"/>
                  </a:cubicBezTo>
                  <a:cubicBezTo>
                    <a:pt x="4043593" y="1521838"/>
                    <a:pt x="4044786" y="1512890"/>
                    <a:pt x="4047916" y="1504545"/>
                  </a:cubicBezTo>
                  <a:cubicBezTo>
                    <a:pt x="4058603" y="1476047"/>
                    <a:pt x="4060177" y="1483090"/>
                    <a:pt x="4073857" y="1459149"/>
                  </a:cubicBezTo>
                  <a:cubicBezTo>
                    <a:pt x="4078653" y="1450755"/>
                    <a:pt x="4082504" y="1441856"/>
                    <a:pt x="4086827" y="1433209"/>
                  </a:cubicBezTo>
                  <a:cubicBezTo>
                    <a:pt x="4089360" y="1420544"/>
                    <a:pt x="4098054" y="1370102"/>
                    <a:pt x="4106282" y="1361873"/>
                  </a:cubicBezTo>
                  <a:lnTo>
                    <a:pt x="4119252" y="1348902"/>
                  </a:lnTo>
                  <a:cubicBezTo>
                    <a:pt x="4126529" y="1324647"/>
                    <a:pt x="4138333" y="1278315"/>
                    <a:pt x="4151678" y="1251626"/>
                  </a:cubicBezTo>
                  <a:cubicBezTo>
                    <a:pt x="4157315" y="1240352"/>
                    <a:pt x="4164648" y="1230009"/>
                    <a:pt x="4171133" y="1219200"/>
                  </a:cubicBezTo>
                  <a:cubicBezTo>
                    <a:pt x="4183596" y="1156886"/>
                    <a:pt x="4169108" y="1214534"/>
                    <a:pt x="4190589" y="1160834"/>
                  </a:cubicBezTo>
                  <a:cubicBezTo>
                    <a:pt x="4195667" y="1148140"/>
                    <a:pt x="4199236" y="1134894"/>
                    <a:pt x="4203559" y="1121924"/>
                  </a:cubicBezTo>
                  <a:cubicBezTo>
                    <a:pt x="4205721" y="1115439"/>
                    <a:pt x="4206987" y="1108582"/>
                    <a:pt x="4210044" y="1102468"/>
                  </a:cubicBezTo>
                  <a:cubicBezTo>
                    <a:pt x="4214367" y="1093821"/>
                    <a:pt x="4219206" y="1085414"/>
                    <a:pt x="4223014" y="1076528"/>
                  </a:cubicBezTo>
                  <a:cubicBezTo>
                    <a:pt x="4235642" y="1047063"/>
                    <a:pt x="4220900" y="1065672"/>
                    <a:pt x="4242469" y="1044102"/>
                  </a:cubicBezTo>
                  <a:cubicBezTo>
                    <a:pt x="4244631" y="1035455"/>
                    <a:pt x="4246136" y="1026617"/>
                    <a:pt x="4248955" y="1018162"/>
                  </a:cubicBezTo>
                  <a:cubicBezTo>
                    <a:pt x="4261775" y="979702"/>
                    <a:pt x="4259825" y="993705"/>
                    <a:pt x="4274895" y="959796"/>
                  </a:cubicBezTo>
                  <a:cubicBezTo>
                    <a:pt x="4279623" y="949158"/>
                    <a:pt x="4282659" y="937782"/>
                    <a:pt x="4287865" y="927370"/>
                  </a:cubicBezTo>
                  <a:cubicBezTo>
                    <a:pt x="4293502" y="916096"/>
                    <a:pt x="4301199" y="905963"/>
                    <a:pt x="4307321" y="894945"/>
                  </a:cubicBezTo>
                  <a:cubicBezTo>
                    <a:pt x="4312016" y="886494"/>
                    <a:pt x="4316483" y="877891"/>
                    <a:pt x="4320291" y="869005"/>
                  </a:cubicBezTo>
                  <a:cubicBezTo>
                    <a:pt x="4322984" y="862722"/>
                    <a:pt x="4323456" y="855525"/>
                    <a:pt x="4326776" y="849549"/>
                  </a:cubicBezTo>
                  <a:cubicBezTo>
                    <a:pt x="4367908" y="775510"/>
                    <a:pt x="4337065" y="833445"/>
                    <a:pt x="4365687" y="797668"/>
                  </a:cubicBezTo>
                  <a:cubicBezTo>
                    <a:pt x="4401803" y="752523"/>
                    <a:pt x="4351896" y="804974"/>
                    <a:pt x="4398112" y="758758"/>
                  </a:cubicBezTo>
                  <a:cubicBezTo>
                    <a:pt x="4400274" y="752273"/>
                    <a:pt x="4401540" y="745416"/>
                    <a:pt x="4404597" y="739302"/>
                  </a:cubicBezTo>
                  <a:cubicBezTo>
                    <a:pt x="4414343" y="719809"/>
                    <a:pt x="4443589" y="689529"/>
                    <a:pt x="4456478" y="680936"/>
                  </a:cubicBezTo>
                  <a:cubicBezTo>
                    <a:pt x="4462963" y="676613"/>
                    <a:pt x="4469945" y="672956"/>
                    <a:pt x="4475933" y="667966"/>
                  </a:cubicBezTo>
                  <a:cubicBezTo>
                    <a:pt x="4515369" y="635103"/>
                    <a:pt x="4473331" y="659540"/>
                    <a:pt x="4521329" y="635541"/>
                  </a:cubicBezTo>
                  <a:cubicBezTo>
                    <a:pt x="4546101" y="610768"/>
                    <a:pt x="4520979" y="633157"/>
                    <a:pt x="4560240" y="609600"/>
                  </a:cubicBezTo>
                  <a:cubicBezTo>
                    <a:pt x="4573607" y="601580"/>
                    <a:pt x="4586180" y="592307"/>
                    <a:pt x="4599150" y="583660"/>
                  </a:cubicBezTo>
                  <a:cubicBezTo>
                    <a:pt x="4605635" y="579337"/>
                    <a:pt x="4613095" y="576201"/>
                    <a:pt x="4618606" y="570690"/>
                  </a:cubicBezTo>
                  <a:cubicBezTo>
                    <a:pt x="4659262" y="530032"/>
                    <a:pt x="4636839" y="543941"/>
                    <a:pt x="4683457" y="525294"/>
                  </a:cubicBezTo>
                  <a:cubicBezTo>
                    <a:pt x="4695672" y="513079"/>
                    <a:pt x="4706118" y="500090"/>
                    <a:pt x="4722367" y="492868"/>
                  </a:cubicBezTo>
                  <a:cubicBezTo>
                    <a:pt x="4756099" y="477876"/>
                    <a:pt x="4769747" y="478688"/>
                    <a:pt x="4806674" y="473413"/>
                  </a:cubicBezTo>
                  <a:cubicBezTo>
                    <a:pt x="4819644" y="469090"/>
                    <a:pt x="4835916" y="470110"/>
                    <a:pt x="4845584" y="460443"/>
                  </a:cubicBezTo>
                  <a:cubicBezTo>
                    <a:pt x="4869577" y="436452"/>
                    <a:pt x="4853470" y="450862"/>
                    <a:pt x="4897465" y="421532"/>
                  </a:cubicBezTo>
                  <a:lnTo>
                    <a:pt x="4916921" y="408562"/>
                  </a:lnTo>
                  <a:cubicBezTo>
                    <a:pt x="4925568" y="395592"/>
                    <a:pt x="4937932" y="384439"/>
                    <a:pt x="4942861" y="369651"/>
                  </a:cubicBezTo>
                  <a:cubicBezTo>
                    <a:pt x="4958296" y="323347"/>
                    <a:pt x="4948248" y="342117"/>
                    <a:pt x="4968801" y="311285"/>
                  </a:cubicBezTo>
                  <a:cubicBezTo>
                    <a:pt x="4973125" y="293992"/>
                    <a:pt x="4976135" y="276316"/>
                    <a:pt x="4981772" y="259405"/>
                  </a:cubicBezTo>
                  <a:lnTo>
                    <a:pt x="5014197" y="162128"/>
                  </a:lnTo>
                  <a:lnTo>
                    <a:pt x="5027167" y="123217"/>
                  </a:lnTo>
                  <a:cubicBezTo>
                    <a:pt x="5029329" y="116732"/>
                    <a:pt x="5027964" y="107554"/>
                    <a:pt x="5033652" y="103762"/>
                  </a:cubicBezTo>
                  <a:lnTo>
                    <a:pt x="5053108" y="90792"/>
                  </a:lnTo>
                  <a:cubicBezTo>
                    <a:pt x="5057431" y="84307"/>
                    <a:pt x="5063008" y="78500"/>
                    <a:pt x="5066078" y="71336"/>
                  </a:cubicBezTo>
                  <a:cubicBezTo>
                    <a:pt x="5069589" y="63144"/>
                    <a:pt x="5068577" y="53368"/>
                    <a:pt x="5072563" y="45396"/>
                  </a:cubicBezTo>
                  <a:cubicBezTo>
                    <a:pt x="5099703" y="-8883"/>
                    <a:pt x="5098504" y="23955"/>
                    <a:pt x="5098504" y="0"/>
                  </a:cubicBezTo>
                </a:path>
              </a:pathLst>
            </a:custGeom>
            <a:noFill/>
            <a:ln w="254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14" name="Group 13"/>
            <p:cNvGrpSpPr/>
            <p:nvPr/>
          </p:nvGrpSpPr>
          <p:grpSpPr>
            <a:xfrm>
              <a:off x="6026493" y="1563542"/>
              <a:ext cx="1954116" cy="769441"/>
              <a:chOff x="6026493" y="1563542"/>
              <a:chExt cx="1954116" cy="769441"/>
            </a:xfrm>
          </p:grpSpPr>
          <p:sp>
            <p:nvSpPr>
              <p:cNvPr id="10" name="TextBox 9"/>
              <p:cNvSpPr txBox="1"/>
              <p:nvPr/>
            </p:nvSpPr>
            <p:spPr>
              <a:xfrm>
                <a:off x="7419237" y="1563542"/>
                <a:ext cx="561372" cy="769441"/>
              </a:xfrm>
              <a:prstGeom prst="rect">
                <a:avLst/>
              </a:prstGeom>
              <a:noFill/>
            </p:spPr>
            <p:txBody>
              <a:bodyPr wrap="none" rtlCol="0">
                <a:spAutoFit/>
              </a:bodyPr>
              <a:lstStyle/>
              <a:p>
                <a:r>
                  <a:rPr lang="de-DE" sz="4400" dirty="0">
                    <a:solidFill>
                      <a:srgbClr val="FFFF00"/>
                    </a:solidFill>
                    <a:latin typeface="Arial Black" panose="020B0A04020102020204" pitchFamily="34" charset="0"/>
                  </a:rPr>
                  <a:t>2</a:t>
                </a:r>
              </a:p>
            </p:txBody>
          </p:sp>
          <p:sp>
            <p:nvSpPr>
              <p:cNvPr id="20" name="TextBox 19">
                <a:extLst>
                  <a:ext uri="{FF2B5EF4-FFF2-40B4-BE49-F238E27FC236}">
                    <a16:creationId xmlns:a16="http://schemas.microsoft.com/office/drawing/2014/main" id="{19CF02A9-B706-4E2A-B793-B054DBBB91AF}"/>
                  </a:ext>
                </a:extLst>
              </p:cNvPr>
              <p:cNvSpPr txBox="1"/>
              <p:nvPr/>
            </p:nvSpPr>
            <p:spPr>
              <a:xfrm>
                <a:off x="6026493" y="1763597"/>
                <a:ext cx="1313180" cy="369332"/>
              </a:xfrm>
              <a:prstGeom prst="rect">
                <a:avLst/>
              </a:prstGeom>
              <a:solidFill>
                <a:schemeClr val="accent1"/>
              </a:solidFill>
            </p:spPr>
            <p:txBody>
              <a:bodyPr wrap="none" rtlCol="0">
                <a:spAutoFit/>
              </a:bodyPr>
              <a:lstStyle/>
              <a:p>
                <a:r>
                  <a:rPr lang="de-DE" dirty="0">
                    <a:solidFill>
                      <a:schemeClr val="bg1"/>
                    </a:solidFill>
                  </a:rPr>
                  <a:t>Dissolution</a:t>
                </a:r>
              </a:p>
            </p:txBody>
          </p:sp>
        </p:grpSp>
      </p:grpSp>
      <p:grpSp>
        <p:nvGrpSpPr>
          <p:cNvPr id="25" name="Group 24"/>
          <p:cNvGrpSpPr/>
          <p:nvPr/>
        </p:nvGrpSpPr>
        <p:grpSpPr>
          <a:xfrm>
            <a:off x="6034454" y="3839989"/>
            <a:ext cx="1355336" cy="769441"/>
            <a:chOff x="6034454" y="3839989"/>
            <a:chExt cx="1355336" cy="769441"/>
          </a:xfrm>
        </p:grpSpPr>
        <p:sp>
          <p:nvSpPr>
            <p:cNvPr id="8" name="TextBox 7"/>
            <p:cNvSpPr txBox="1"/>
            <p:nvPr/>
          </p:nvSpPr>
          <p:spPr>
            <a:xfrm>
              <a:off x="6828418" y="3839989"/>
              <a:ext cx="561372" cy="769441"/>
            </a:xfrm>
            <a:prstGeom prst="rect">
              <a:avLst/>
            </a:prstGeom>
            <a:noFill/>
          </p:spPr>
          <p:txBody>
            <a:bodyPr wrap="none" rtlCol="0">
              <a:spAutoFit/>
            </a:bodyPr>
            <a:lstStyle/>
            <a:p>
              <a:r>
                <a:rPr lang="de-DE" sz="4400" dirty="0">
                  <a:solidFill>
                    <a:srgbClr val="FFFF00"/>
                  </a:solidFill>
                  <a:latin typeface="Arial Black" panose="020B0A04020102020204" pitchFamily="34" charset="0"/>
                </a:rPr>
                <a:t>3</a:t>
              </a:r>
            </a:p>
          </p:txBody>
        </p:sp>
        <p:sp>
          <p:nvSpPr>
            <p:cNvPr id="21" name="TextBox 20">
              <a:extLst>
                <a:ext uri="{FF2B5EF4-FFF2-40B4-BE49-F238E27FC236}">
                  <a16:creationId xmlns:a16="http://schemas.microsoft.com/office/drawing/2014/main" id="{5F3A2196-BC45-4E93-AC1D-C428F589155D}"/>
                </a:ext>
              </a:extLst>
            </p:cNvPr>
            <p:cNvSpPr txBox="1"/>
            <p:nvPr/>
          </p:nvSpPr>
          <p:spPr>
            <a:xfrm>
              <a:off x="6034454" y="4027262"/>
              <a:ext cx="646331" cy="369332"/>
            </a:xfrm>
            <a:prstGeom prst="rect">
              <a:avLst/>
            </a:prstGeom>
            <a:solidFill>
              <a:srgbClr val="BA763A"/>
            </a:solidFill>
          </p:spPr>
          <p:txBody>
            <a:bodyPr wrap="none" rtlCol="0">
              <a:spAutoFit/>
            </a:bodyPr>
            <a:lstStyle/>
            <a:p>
              <a:r>
                <a:rPr lang="de-DE" dirty="0">
                  <a:solidFill>
                    <a:schemeClr val="bg1"/>
                  </a:solidFill>
                </a:rPr>
                <a:t>Clay</a:t>
              </a:r>
            </a:p>
          </p:txBody>
        </p:sp>
      </p:grpSp>
    </p:spTree>
    <p:extLst>
      <p:ext uri="{BB962C8B-B14F-4D97-AF65-F5344CB8AC3E}">
        <p14:creationId xmlns:p14="http://schemas.microsoft.com/office/powerpoint/2010/main" val="2343607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0" y="-7988"/>
            <a:ext cx="9144000" cy="6893371"/>
          </a:xfrm>
          <a:prstGeom prst="rect">
            <a:avLst/>
          </a:prstGeom>
        </p:spPr>
      </p:pic>
      <p:sp>
        <p:nvSpPr>
          <p:cNvPr id="7" name="TextBox 6"/>
          <p:cNvSpPr txBox="1"/>
          <p:nvPr/>
        </p:nvSpPr>
        <p:spPr>
          <a:xfrm>
            <a:off x="4656101" y="4225542"/>
            <a:ext cx="4303466" cy="707886"/>
          </a:xfrm>
          <a:prstGeom prst="rect">
            <a:avLst/>
          </a:prstGeom>
          <a:noFill/>
        </p:spPr>
        <p:txBody>
          <a:bodyPr wrap="square" rtlCol="0">
            <a:spAutoFit/>
          </a:bodyPr>
          <a:lstStyle/>
          <a:p>
            <a:pPr marL="457200" indent="-457200">
              <a:buFont typeface="+mj-lt"/>
              <a:buAutoNum type="arabicPeriod" startAt="2"/>
            </a:pPr>
            <a:r>
              <a:rPr lang="en-GB" sz="2000" dirty="0">
                <a:solidFill>
                  <a:srgbClr val="002060"/>
                </a:solidFill>
                <a:latin typeface="Arial" panose="020B0604020202020204" pitchFamily="34" charset="0"/>
                <a:cs typeface="Arial" panose="020B0604020202020204" pitchFamily="34" charset="0"/>
              </a:rPr>
              <a:t>Environmental- and </a:t>
            </a:r>
            <a:r>
              <a:rPr lang="en-GB" sz="2000" dirty="0">
                <a:solidFill>
                  <a:srgbClr val="002060"/>
                </a:solidFill>
              </a:rPr>
              <a:t>landscape reconstruction (“archive”)</a:t>
            </a:r>
            <a:endParaRPr lang="en-GB" sz="2000" dirty="0">
              <a:solidFill>
                <a:srgbClr val="002060"/>
              </a:solidFill>
              <a:latin typeface="Arial" panose="020B0604020202020204" pitchFamily="34" charset="0"/>
              <a:cs typeface="Arial" panose="020B0604020202020204" pitchFamily="34" charset="0"/>
            </a:endParaRPr>
          </a:p>
        </p:txBody>
      </p:sp>
      <p:grpSp>
        <p:nvGrpSpPr>
          <p:cNvPr id="10" name="Group 9"/>
          <p:cNvGrpSpPr/>
          <p:nvPr/>
        </p:nvGrpSpPr>
        <p:grpSpPr>
          <a:xfrm>
            <a:off x="4672333" y="3068960"/>
            <a:ext cx="3924883" cy="1177834"/>
            <a:chOff x="4096268" y="3861048"/>
            <a:chExt cx="3924883" cy="1177834"/>
          </a:xfrm>
        </p:grpSpPr>
        <p:sp>
          <p:nvSpPr>
            <p:cNvPr id="3" name="TextBox 2"/>
            <p:cNvSpPr txBox="1"/>
            <p:nvPr/>
          </p:nvSpPr>
          <p:spPr>
            <a:xfrm>
              <a:off x="4096268" y="4330996"/>
              <a:ext cx="3924883" cy="707886"/>
            </a:xfrm>
            <a:prstGeom prst="rect">
              <a:avLst/>
            </a:prstGeom>
            <a:noFill/>
          </p:spPr>
          <p:txBody>
            <a:bodyPr wrap="square" rtlCol="0">
              <a:spAutoFit/>
            </a:bodyPr>
            <a:lstStyle/>
            <a:p>
              <a:pPr marL="457200" indent="-457200">
                <a:buFont typeface="+mj-lt"/>
                <a:buAutoNum type="arabicPeriod"/>
              </a:pPr>
              <a:r>
                <a:rPr lang="en-GB" sz="2000" dirty="0">
                  <a:solidFill>
                    <a:srgbClr val="002060"/>
                  </a:solidFill>
                  <a:latin typeface="Arial" panose="020B0604020202020204" pitchFamily="34" charset="0"/>
                  <a:cs typeface="Arial" panose="020B0604020202020204" pitchFamily="34" charset="0"/>
                </a:rPr>
                <a:t>Buried, past </a:t>
              </a:r>
              <a:r>
                <a:rPr lang="en-GB" sz="2000" dirty="0" err="1">
                  <a:solidFill>
                    <a:srgbClr val="002060"/>
                  </a:solidFill>
                  <a:latin typeface="Arial" panose="020B0604020202020204" pitchFamily="34" charset="0"/>
                  <a:cs typeface="Arial" panose="020B0604020202020204" pitchFamily="34" charset="0"/>
                </a:rPr>
                <a:t>landsurface</a:t>
              </a:r>
              <a:r>
                <a:rPr lang="en-GB" sz="2000" dirty="0">
                  <a:solidFill>
                    <a:srgbClr val="002060"/>
                  </a:solidFill>
                </a:rPr>
                <a:t> (“window in time”)</a:t>
              </a:r>
              <a:endParaRPr lang="en-GB" sz="2000" dirty="0">
                <a:solidFill>
                  <a:srgbClr val="002060"/>
                </a:solidFill>
                <a:latin typeface="Arial" panose="020B0604020202020204" pitchFamily="34" charset="0"/>
                <a:cs typeface="Arial" panose="020B0604020202020204" pitchFamily="34" charset="0"/>
              </a:endParaRPr>
            </a:p>
          </p:txBody>
        </p:sp>
        <p:cxnSp>
          <p:nvCxnSpPr>
            <p:cNvPr id="8" name="Straight Connector 7"/>
            <p:cNvCxnSpPr/>
            <p:nvPr/>
          </p:nvCxnSpPr>
          <p:spPr>
            <a:xfrm flipV="1">
              <a:off x="4857750" y="3861048"/>
              <a:ext cx="1946498" cy="168027"/>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grpSp>
      <p:sp>
        <p:nvSpPr>
          <p:cNvPr id="2" name="Rectangle 1"/>
          <p:cNvSpPr/>
          <p:nvPr/>
        </p:nvSpPr>
        <p:spPr>
          <a:xfrm>
            <a:off x="7931809" y="6611779"/>
            <a:ext cx="1212191" cy="246221"/>
          </a:xfrm>
          <a:prstGeom prst="rect">
            <a:avLst/>
          </a:prstGeom>
        </p:spPr>
        <p:txBody>
          <a:bodyPr wrap="none">
            <a:spAutoFit/>
          </a:bodyPr>
          <a:lstStyle/>
          <a:p>
            <a:r>
              <a:rPr lang="de-DE" sz="1000" dirty="0">
                <a:solidFill>
                  <a:schemeClr val="tx2"/>
                </a:solidFill>
                <a:latin typeface="Arial" panose="020B0604020202020204" pitchFamily="34" charset="0"/>
                <a:cs typeface="Arial" panose="020B0604020202020204" pitchFamily="34" charset="0"/>
              </a:rPr>
              <a:t>journals.lib.unb.ca</a:t>
            </a:r>
          </a:p>
        </p:txBody>
      </p:sp>
      <p:sp>
        <p:nvSpPr>
          <p:cNvPr id="11" name="TextBox 10">
            <a:extLst>
              <a:ext uri="{FF2B5EF4-FFF2-40B4-BE49-F238E27FC236}">
                <a16:creationId xmlns:a16="http://schemas.microsoft.com/office/drawing/2014/main" id="{FB8D1C3E-CF09-406F-B3FD-668FF2BA20AD}"/>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Paleosols and Paleoenvironment</a:t>
            </a:r>
          </a:p>
        </p:txBody>
      </p:sp>
      <p:cxnSp>
        <p:nvCxnSpPr>
          <p:cNvPr id="12" name="Straight Connector 11">
            <a:extLst>
              <a:ext uri="{FF2B5EF4-FFF2-40B4-BE49-F238E27FC236}">
                <a16:creationId xmlns:a16="http://schemas.microsoft.com/office/drawing/2014/main" id="{3495EFE4-09A8-4677-8914-50973DDE1690}"/>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73323" y="1085223"/>
            <a:ext cx="4098346" cy="5526556"/>
            <a:chOff x="373323" y="1085223"/>
            <a:chExt cx="4098346" cy="5526556"/>
          </a:xfrm>
        </p:grpSpPr>
        <p:pic>
          <p:nvPicPr>
            <p:cNvPr id="3074" name="Picture 2" descr="https://journals.lib.unb.ca/journalimages/GEOCAN/2009/Vol_36/No_02/geocan36_2ser04_fig4.jpg"/>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373323" y="1085223"/>
              <a:ext cx="4098346" cy="552655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59235" y="1186392"/>
              <a:ext cx="2782729" cy="923330"/>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rgbClr val="002060"/>
                  </a:solidFill>
                </a:rPr>
                <a:t>Chinese Loess Plateau: &gt; 2 Ma of soils vs deposition</a:t>
              </a:r>
            </a:p>
          </p:txBody>
        </p:sp>
      </p:grpSp>
    </p:spTree>
    <p:extLst>
      <p:ext uri="{BB962C8B-B14F-4D97-AF65-F5344CB8AC3E}">
        <p14:creationId xmlns:p14="http://schemas.microsoft.com/office/powerpoint/2010/main" val="3939975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5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5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FFF"/>
            </a:gs>
            <a:gs pos="52000">
              <a:srgbClr val="FFFFFF"/>
            </a:gs>
            <a:gs pos="100000">
              <a:srgbClr val="265C9E"/>
            </a:gs>
          </a:gsLst>
          <a:lin ang="2700000" scaled="1"/>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9271F0-03F6-4A43-A8A1-D35F798BFF1E}"/>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 Long-term weathering</a:t>
            </a:r>
          </a:p>
        </p:txBody>
      </p:sp>
      <p:cxnSp>
        <p:nvCxnSpPr>
          <p:cNvPr id="5" name="Straight Connector 4">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95536" y="1765705"/>
            <a:ext cx="8223528" cy="3346342"/>
          </a:xfrm>
          <a:prstGeom prst="rect">
            <a:avLst/>
          </a:prstGeom>
          <a:ln>
            <a:noFill/>
            <a:prstDash val="dash"/>
          </a:ln>
        </p:spPr>
      </p:pic>
      <p:sp>
        <p:nvSpPr>
          <p:cNvPr id="10" name="TextBox 9">
            <a:extLst>
              <a:ext uri="{FF2B5EF4-FFF2-40B4-BE49-F238E27FC236}">
                <a16:creationId xmlns:a16="http://schemas.microsoft.com/office/drawing/2014/main" id="{1C09E36D-60B3-4A12-B391-CC2609FCDEA6}"/>
              </a:ext>
            </a:extLst>
          </p:cNvPr>
          <p:cNvSpPr txBox="1"/>
          <p:nvPr/>
        </p:nvSpPr>
        <p:spPr>
          <a:xfrm>
            <a:off x="3067140" y="714182"/>
            <a:ext cx="2668679" cy="338554"/>
          </a:xfrm>
          <a:prstGeom prst="rect">
            <a:avLst/>
          </a:prstGeom>
          <a:noFill/>
        </p:spPr>
        <p:txBody>
          <a:bodyPr wrap="none" rtlCol="0">
            <a:spAutoFit/>
          </a:bodyPr>
          <a:lstStyle/>
          <a:p>
            <a:r>
              <a:rPr lang="en-AU" sz="1600" dirty="0">
                <a:solidFill>
                  <a:srgbClr val="002060"/>
                </a:solidFill>
              </a:rPr>
              <a:t>Weathering Intensity / Time</a:t>
            </a:r>
          </a:p>
        </p:txBody>
      </p:sp>
      <p:cxnSp>
        <p:nvCxnSpPr>
          <p:cNvPr id="11" name="Straight Arrow Connector 10"/>
          <p:cNvCxnSpPr>
            <a:cxnSpLocks/>
          </p:cNvCxnSpPr>
          <p:nvPr/>
        </p:nvCxnSpPr>
        <p:spPr>
          <a:xfrm>
            <a:off x="745051" y="1052736"/>
            <a:ext cx="7517481" cy="0"/>
          </a:xfrm>
          <a:prstGeom prst="straightConnector1">
            <a:avLst/>
          </a:prstGeom>
          <a:ln w="12700">
            <a:solidFill>
              <a:srgbClr val="002060"/>
            </a:solidFill>
            <a:tailEnd type="arrow" w="lg" len="lg"/>
          </a:ln>
        </p:spPr>
        <p:style>
          <a:lnRef idx="1">
            <a:schemeClr val="accent1"/>
          </a:lnRef>
          <a:fillRef idx="0">
            <a:schemeClr val="accent1"/>
          </a:fillRef>
          <a:effectRef idx="0">
            <a:schemeClr val="accent1"/>
          </a:effectRef>
          <a:fontRef idx="minor">
            <a:schemeClr val="tx1"/>
          </a:fontRef>
        </p:style>
      </p:cxnSp>
      <p:sp>
        <p:nvSpPr>
          <p:cNvPr id="15" name="Freeform: Shape 14">
            <a:extLst>
              <a:ext uri="{FF2B5EF4-FFF2-40B4-BE49-F238E27FC236}">
                <a16:creationId xmlns:a16="http://schemas.microsoft.com/office/drawing/2014/main" id="{034B3E8B-47D9-4845-95E8-77C59BEB592C}"/>
              </a:ext>
            </a:extLst>
          </p:cNvPr>
          <p:cNvSpPr/>
          <p:nvPr/>
        </p:nvSpPr>
        <p:spPr>
          <a:xfrm>
            <a:off x="681919" y="2271162"/>
            <a:ext cx="654341" cy="227960"/>
          </a:xfrm>
          <a:custGeom>
            <a:avLst/>
            <a:gdLst>
              <a:gd name="connsiteX0" fmla="*/ 0 w 570452"/>
              <a:gd name="connsiteY0" fmla="*/ 8389 h 227960"/>
              <a:gd name="connsiteX1" fmla="*/ 109057 w 570452"/>
              <a:gd name="connsiteY1" fmla="*/ 151002 h 227960"/>
              <a:gd name="connsiteX2" fmla="*/ 176169 w 570452"/>
              <a:gd name="connsiteY2" fmla="*/ 226503 h 227960"/>
              <a:gd name="connsiteX3" fmla="*/ 377505 w 570452"/>
              <a:gd name="connsiteY3" fmla="*/ 184558 h 227960"/>
              <a:gd name="connsiteX4" fmla="*/ 570452 w 570452"/>
              <a:gd name="connsiteY4" fmla="*/ 0 h 227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452" h="227960">
                <a:moveTo>
                  <a:pt x="0" y="8389"/>
                </a:moveTo>
                <a:cubicBezTo>
                  <a:pt x="39848" y="61519"/>
                  <a:pt x="79696" y="114650"/>
                  <a:pt x="109057" y="151002"/>
                </a:cubicBezTo>
                <a:cubicBezTo>
                  <a:pt x="138418" y="187354"/>
                  <a:pt x="131428" y="220910"/>
                  <a:pt x="176169" y="226503"/>
                </a:cubicBezTo>
                <a:cubicBezTo>
                  <a:pt x="220910" y="232096"/>
                  <a:pt x="311791" y="222308"/>
                  <a:pt x="377505" y="184558"/>
                </a:cubicBezTo>
                <a:cubicBezTo>
                  <a:pt x="443219" y="146808"/>
                  <a:pt x="506835" y="73404"/>
                  <a:pt x="570452" y="0"/>
                </a:cubicBezTo>
              </a:path>
            </a:pathLst>
          </a:custGeom>
          <a:noFill/>
          <a:ln w="158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grpSp>
        <p:nvGrpSpPr>
          <p:cNvPr id="29" name="Group 28">
            <a:extLst>
              <a:ext uri="{FF2B5EF4-FFF2-40B4-BE49-F238E27FC236}">
                <a16:creationId xmlns:a16="http://schemas.microsoft.com/office/drawing/2014/main" id="{4E6CD28E-30C6-496C-BEDA-736AB0FCFDD4}"/>
              </a:ext>
            </a:extLst>
          </p:cNvPr>
          <p:cNvGrpSpPr/>
          <p:nvPr/>
        </p:nvGrpSpPr>
        <p:grpSpPr>
          <a:xfrm>
            <a:off x="1998992" y="2992615"/>
            <a:ext cx="3457662" cy="798910"/>
            <a:chOff x="2063692" y="2390862"/>
            <a:chExt cx="3457662" cy="798910"/>
          </a:xfrm>
        </p:grpSpPr>
        <p:cxnSp>
          <p:nvCxnSpPr>
            <p:cNvPr id="18" name="Straight Connector 17">
              <a:extLst>
                <a:ext uri="{FF2B5EF4-FFF2-40B4-BE49-F238E27FC236}">
                  <a16:creationId xmlns:a16="http://schemas.microsoft.com/office/drawing/2014/main" id="{DB390D3C-8DCF-41C2-A926-DFA66A64EC0C}"/>
                </a:ext>
              </a:extLst>
            </p:cNvPr>
            <p:cNvCxnSpPr>
              <a:cxnSpLocks/>
            </p:cNvCxnSpPr>
            <p:nvPr/>
          </p:nvCxnSpPr>
          <p:spPr>
            <a:xfrm>
              <a:off x="2063692" y="2390862"/>
              <a:ext cx="738231" cy="0"/>
            </a:xfrm>
            <a:prstGeom prst="line">
              <a:avLst/>
            </a:prstGeom>
            <a:ln w="19050">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6C2BC2C-BFB7-4213-BFB1-20829FF192A2}"/>
                </a:ext>
              </a:extLst>
            </p:cNvPr>
            <p:cNvCxnSpPr>
              <a:cxnSpLocks/>
            </p:cNvCxnSpPr>
            <p:nvPr/>
          </p:nvCxnSpPr>
          <p:spPr>
            <a:xfrm>
              <a:off x="3449274" y="2895600"/>
              <a:ext cx="738231" cy="0"/>
            </a:xfrm>
            <a:prstGeom prst="line">
              <a:avLst/>
            </a:prstGeom>
            <a:ln w="19050">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5FD2EED-F125-44F5-BAFE-75D676355D69}"/>
                </a:ext>
              </a:extLst>
            </p:cNvPr>
            <p:cNvCxnSpPr>
              <a:cxnSpLocks/>
            </p:cNvCxnSpPr>
            <p:nvPr/>
          </p:nvCxnSpPr>
          <p:spPr>
            <a:xfrm>
              <a:off x="4783123" y="3122103"/>
              <a:ext cx="738231" cy="0"/>
            </a:xfrm>
            <a:prstGeom prst="line">
              <a:avLst/>
            </a:prstGeom>
            <a:ln w="19050">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3AA4ED71-DD92-4B64-8EBE-6009EE59463E}"/>
                </a:ext>
              </a:extLst>
            </p:cNvPr>
            <p:cNvSpPr txBox="1"/>
            <p:nvPr/>
          </p:nvSpPr>
          <p:spPr>
            <a:xfrm>
              <a:off x="3131840" y="2820440"/>
              <a:ext cx="1886094" cy="369332"/>
            </a:xfrm>
            <a:prstGeom prst="rect">
              <a:avLst/>
            </a:prstGeom>
            <a:solidFill>
              <a:schemeClr val="bg2">
                <a:lumMod val="40000"/>
                <a:lumOff val="60000"/>
              </a:schemeClr>
            </a:solidFill>
          </p:spPr>
          <p:txBody>
            <a:bodyPr wrap="none" rtlCol="0">
              <a:spAutoFit/>
            </a:bodyPr>
            <a:lstStyle/>
            <a:p>
              <a:r>
                <a:rPr lang="de-DE" dirty="0">
                  <a:solidFill>
                    <a:srgbClr val="002060"/>
                  </a:solidFill>
                </a:rPr>
                <a:t>Weathering front</a:t>
              </a:r>
            </a:p>
          </p:txBody>
        </p:sp>
      </p:grpSp>
      <p:sp>
        <p:nvSpPr>
          <p:cNvPr id="30" name="TextBox 29">
            <a:extLst>
              <a:ext uri="{FF2B5EF4-FFF2-40B4-BE49-F238E27FC236}">
                <a16:creationId xmlns:a16="http://schemas.microsoft.com/office/drawing/2014/main" id="{815F93ED-AA87-4E1D-AD5E-1B705A9B7330}"/>
              </a:ext>
            </a:extLst>
          </p:cNvPr>
          <p:cNvSpPr txBox="1"/>
          <p:nvPr/>
        </p:nvSpPr>
        <p:spPr>
          <a:xfrm>
            <a:off x="1589418" y="4170266"/>
            <a:ext cx="3826689" cy="369332"/>
          </a:xfrm>
          <a:prstGeom prst="rect">
            <a:avLst/>
          </a:prstGeom>
          <a:solidFill>
            <a:schemeClr val="accent1">
              <a:lumMod val="20000"/>
              <a:lumOff val="80000"/>
            </a:schemeClr>
          </a:solidFill>
        </p:spPr>
        <p:txBody>
          <a:bodyPr wrap="none" rtlCol="0">
            <a:spAutoFit/>
          </a:bodyPr>
          <a:lstStyle/>
          <a:p>
            <a:r>
              <a:rPr lang="en-AU" dirty="0">
                <a:solidFill>
                  <a:srgbClr val="002060"/>
                </a:solidFill>
              </a:rPr>
              <a:t>Successive loss of mobile elements</a:t>
            </a:r>
          </a:p>
        </p:txBody>
      </p:sp>
      <p:grpSp>
        <p:nvGrpSpPr>
          <p:cNvPr id="44" name="Group 43">
            <a:extLst>
              <a:ext uri="{FF2B5EF4-FFF2-40B4-BE49-F238E27FC236}">
                <a16:creationId xmlns:a16="http://schemas.microsoft.com/office/drawing/2014/main" id="{CC55E80D-DB31-4594-BACF-11E7D110DE4E}"/>
              </a:ext>
            </a:extLst>
          </p:cNvPr>
          <p:cNvGrpSpPr/>
          <p:nvPr/>
        </p:nvGrpSpPr>
        <p:grpSpPr>
          <a:xfrm>
            <a:off x="5456654" y="4100509"/>
            <a:ext cx="3468381" cy="1632747"/>
            <a:chOff x="5521354" y="3812668"/>
            <a:chExt cx="3468381" cy="1632747"/>
          </a:xfrm>
        </p:grpSpPr>
        <p:sp>
          <p:nvSpPr>
            <p:cNvPr id="34" name="Oval 33">
              <a:extLst>
                <a:ext uri="{FF2B5EF4-FFF2-40B4-BE49-F238E27FC236}">
                  <a16:creationId xmlns:a16="http://schemas.microsoft.com/office/drawing/2014/main" id="{74068031-CF8B-42D2-896E-082CD06B5D8B}"/>
                </a:ext>
              </a:extLst>
            </p:cNvPr>
            <p:cNvSpPr/>
            <p:nvPr/>
          </p:nvSpPr>
          <p:spPr>
            <a:xfrm>
              <a:off x="8055749" y="3812668"/>
              <a:ext cx="542967" cy="508846"/>
            </a:xfrm>
            <a:prstGeom prst="ellipse">
              <a:avLst/>
            </a:prstGeom>
            <a:noFill/>
            <a:ln w="254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3" name="TextBox 42">
              <a:extLst>
                <a:ext uri="{FF2B5EF4-FFF2-40B4-BE49-F238E27FC236}">
                  <a16:creationId xmlns:a16="http://schemas.microsoft.com/office/drawing/2014/main" id="{AFF7A44A-52C4-4AAD-B3C2-3C67839A235F}"/>
                </a:ext>
              </a:extLst>
            </p:cNvPr>
            <p:cNvSpPr txBox="1"/>
            <p:nvPr/>
          </p:nvSpPr>
          <p:spPr>
            <a:xfrm>
              <a:off x="5521354" y="4799084"/>
              <a:ext cx="3468381" cy="646331"/>
            </a:xfrm>
            <a:prstGeom prst="rect">
              <a:avLst/>
            </a:prstGeom>
            <a:solidFill>
              <a:schemeClr val="accent2">
                <a:lumMod val="20000"/>
                <a:lumOff val="80000"/>
              </a:schemeClr>
            </a:solidFill>
          </p:spPr>
          <p:txBody>
            <a:bodyPr wrap="square" rtlCol="0">
              <a:spAutoFit/>
            </a:bodyPr>
            <a:lstStyle/>
            <a:p>
              <a:pPr algn="ctr"/>
              <a:r>
                <a:rPr lang="en-AU" dirty="0">
                  <a:solidFill>
                    <a:srgbClr val="002060"/>
                  </a:solidFill>
                </a:rPr>
                <a:t>Relative (residual) enrichment of immobile elements</a:t>
              </a:r>
            </a:p>
          </p:txBody>
        </p:sp>
      </p:grpSp>
      <p:sp>
        <p:nvSpPr>
          <p:cNvPr id="3" name="Rectangle 2">
            <a:extLst>
              <a:ext uri="{FF2B5EF4-FFF2-40B4-BE49-F238E27FC236}">
                <a16:creationId xmlns:a16="http://schemas.microsoft.com/office/drawing/2014/main" id="{2073D2D4-8071-472E-914A-1EF5D57CE8DF}"/>
              </a:ext>
            </a:extLst>
          </p:cNvPr>
          <p:cNvSpPr/>
          <p:nvPr/>
        </p:nvSpPr>
        <p:spPr>
          <a:xfrm>
            <a:off x="615188" y="1124744"/>
            <a:ext cx="8679976" cy="646331"/>
          </a:xfrm>
          <a:prstGeom prst="rect">
            <a:avLst/>
          </a:prstGeom>
        </p:spPr>
        <p:txBody>
          <a:bodyPr wrap="square">
            <a:spAutoFit/>
          </a:bodyPr>
          <a:lstStyle/>
          <a:p>
            <a:r>
              <a:rPr lang="en-AU" dirty="0"/>
              <a:t>Soil formation… </a:t>
            </a:r>
            <a:r>
              <a:rPr lang="en-US" dirty="0"/>
              <a:t>a mixture of organic matter, minerals, gases, liquids, and organisms that together support life</a:t>
            </a:r>
          </a:p>
        </p:txBody>
      </p:sp>
      <p:grpSp>
        <p:nvGrpSpPr>
          <p:cNvPr id="12" name="Group 11">
            <a:extLst>
              <a:ext uri="{FF2B5EF4-FFF2-40B4-BE49-F238E27FC236}">
                <a16:creationId xmlns:a16="http://schemas.microsoft.com/office/drawing/2014/main" id="{FBBC6C37-43B5-46AA-9CE7-11C4B6F6928B}"/>
              </a:ext>
            </a:extLst>
          </p:cNvPr>
          <p:cNvGrpSpPr/>
          <p:nvPr/>
        </p:nvGrpSpPr>
        <p:grpSpPr>
          <a:xfrm>
            <a:off x="453370" y="5315723"/>
            <a:ext cx="8727142" cy="1569661"/>
            <a:chOff x="453370" y="5315723"/>
            <a:chExt cx="8727142" cy="1569661"/>
          </a:xfrm>
        </p:grpSpPr>
        <p:sp>
          <p:nvSpPr>
            <p:cNvPr id="33" name="TextBox 32"/>
            <p:cNvSpPr txBox="1"/>
            <p:nvPr/>
          </p:nvSpPr>
          <p:spPr>
            <a:xfrm>
              <a:off x="453370" y="5962054"/>
              <a:ext cx="8727142" cy="923330"/>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002060"/>
                  </a:solidFill>
                </a:rPr>
                <a:t>layer of loose, heterogeneous superficial deposits/material covering solid rock, e.g. dust, soil, broken rock etc. (in-situ and transported)</a:t>
              </a:r>
            </a:p>
            <a:p>
              <a:pPr marL="285750" indent="-285750">
                <a:buFont typeface="Arial" panose="020B0604020202020204" pitchFamily="34" charset="0"/>
                <a:buChar char="•"/>
              </a:pPr>
              <a:endParaRPr lang="de-DE" i="1" dirty="0">
                <a:solidFill>
                  <a:srgbClr val="002060"/>
                </a:solidFill>
              </a:endParaRPr>
            </a:p>
          </p:txBody>
        </p:sp>
        <p:sp>
          <p:nvSpPr>
            <p:cNvPr id="7" name="Rectangle 6">
              <a:extLst>
                <a:ext uri="{FF2B5EF4-FFF2-40B4-BE49-F238E27FC236}">
                  <a16:creationId xmlns:a16="http://schemas.microsoft.com/office/drawing/2014/main" id="{F387BE04-47CE-4E70-8557-A401CD57F557}"/>
                </a:ext>
              </a:extLst>
            </p:cNvPr>
            <p:cNvSpPr/>
            <p:nvPr/>
          </p:nvSpPr>
          <p:spPr>
            <a:xfrm>
              <a:off x="453370" y="5315723"/>
              <a:ext cx="4840857" cy="646331"/>
            </a:xfrm>
            <a:prstGeom prst="rect">
              <a:avLst/>
            </a:prstGeom>
          </p:spPr>
          <p:txBody>
            <a:bodyPr wrap="square">
              <a:spAutoFit/>
            </a:bodyPr>
            <a:lstStyle/>
            <a:p>
              <a:pPr marL="285750" indent="-285750">
                <a:buFont typeface="Arial" panose="020B0604020202020204" pitchFamily="34" charset="0"/>
                <a:buChar char="•"/>
              </a:pPr>
              <a:r>
                <a:rPr lang="de-DE" i="1" dirty="0">
                  <a:solidFill>
                    <a:srgbClr val="002060"/>
                  </a:solidFill>
                </a:rPr>
                <a:t>„Regolith - everything between fresh (un-weathered) rock and fresh air...“: </a:t>
              </a:r>
              <a:endParaRPr lang="en-AU" dirty="0"/>
            </a:p>
          </p:txBody>
        </p:sp>
      </p:grpSp>
    </p:spTree>
    <p:extLst>
      <p:ext uri="{BB962C8B-B14F-4D97-AF65-F5344CB8AC3E}">
        <p14:creationId xmlns:p14="http://schemas.microsoft.com/office/powerpoint/2010/main" val="2974226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FD7F7538-2870-4B11-82FA-784A3D5A349B}"/>
              </a:ext>
            </a:extLst>
          </p:cNvPr>
          <p:cNvPicPr>
            <a:picLocks noChangeAspect="1"/>
          </p:cNvPicPr>
          <p:nvPr/>
        </p:nvPicPr>
        <p:blipFill>
          <a:blip r:embed="rId2"/>
          <a:stretch>
            <a:fillRect/>
          </a:stretch>
        </p:blipFill>
        <p:spPr>
          <a:xfrm>
            <a:off x="209056" y="764704"/>
            <a:ext cx="3107537" cy="1914393"/>
          </a:xfrm>
          <a:prstGeom prst="rect">
            <a:avLst/>
          </a:prstGeom>
        </p:spPr>
      </p:pic>
      <p:pic>
        <p:nvPicPr>
          <p:cNvPr id="33" name="Picture 32">
            <a:extLst>
              <a:ext uri="{FF2B5EF4-FFF2-40B4-BE49-F238E27FC236}">
                <a16:creationId xmlns:a16="http://schemas.microsoft.com/office/drawing/2014/main" id="{231D1165-8E8C-422F-8B00-4728D86EBB1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7534"/>
          <a:stretch/>
        </p:blipFill>
        <p:spPr>
          <a:xfrm flipH="1">
            <a:off x="215324" y="4815967"/>
            <a:ext cx="3159838" cy="1856362"/>
          </a:xfrm>
          <a:prstGeom prst="rect">
            <a:avLst/>
          </a:prstGeom>
        </p:spPr>
      </p:pic>
      <p:pic>
        <p:nvPicPr>
          <p:cNvPr id="14" name="Picture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51221" y="860739"/>
            <a:ext cx="2809902" cy="5768502"/>
          </a:xfrm>
          <a:prstGeom prst="rect">
            <a:avLst/>
          </a:prstGeom>
        </p:spPr>
      </p:pic>
      <p:sp>
        <p:nvSpPr>
          <p:cNvPr id="15" name="TextBox 14"/>
          <p:cNvSpPr txBox="1"/>
          <p:nvPr/>
        </p:nvSpPr>
        <p:spPr>
          <a:xfrm rot="16200000">
            <a:off x="5837400" y="2963491"/>
            <a:ext cx="1031051" cy="369332"/>
          </a:xfrm>
          <a:prstGeom prst="rect">
            <a:avLst/>
          </a:prstGeom>
          <a:solidFill>
            <a:srgbClr val="B5DAEB"/>
          </a:solidFill>
        </p:spPr>
        <p:txBody>
          <a:bodyPr wrap="none" rtlCol="0">
            <a:spAutoFit/>
          </a:bodyPr>
          <a:lstStyle/>
          <a:p>
            <a:r>
              <a:rPr lang="de-DE" dirty="0">
                <a:solidFill>
                  <a:srgbClr val="002060"/>
                </a:solidFill>
              </a:rPr>
              <a:t>Regolith</a:t>
            </a:r>
          </a:p>
        </p:txBody>
      </p:sp>
      <p:pic>
        <p:nvPicPr>
          <p:cNvPr id="12" name="Picture 11"/>
          <p:cNvPicPr>
            <a:picLocks noChangeAspect="1"/>
          </p:cNvPicPr>
          <p:nvPr/>
        </p:nvPicPr>
        <p:blipFill rotWithShape="1">
          <a:blip r:embed="rId5" cstate="screen">
            <a:extLst>
              <a:ext uri="{28A0092B-C50C-407E-A947-70E740481C1C}">
                <a14:useLocalDpi xmlns:a14="http://schemas.microsoft.com/office/drawing/2010/main"/>
              </a:ext>
            </a:extLst>
          </a:blip>
          <a:srcRect l="11756" t="3452" r="4458" b="9165"/>
          <a:stretch/>
        </p:blipFill>
        <p:spPr>
          <a:xfrm>
            <a:off x="2840588" y="1366563"/>
            <a:ext cx="3133389" cy="2175188"/>
          </a:xfrm>
          <a:prstGeom prst="rect">
            <a:avLst/>
          </a:prstGeom>
        </p:spPr>
      </p:pic>
      <p:sp>
        <p:nvSpPr>
          <p:cNvPr id="13" name="Rectangle 12"/>
          <p:cNvSpPr/>
          <p:nvPr/>
        </p:nvSpPr>
        <p:spPr>
          <a:xfrm>
            <a:off x="4656807" y="3338325"/>
            <a:ext cx="1451221" cy="246221"/>
          </a:xfrm>
          <a:prstGeom prst="rect">
            <a:avLst/>
          </a:prstGeom>
        </p:spPr>
        <p:txBody>
          <a:bodyPr wrap="square">
            <a:spAutoFit/>
          </a:bodyPr>
          <a:lstStyle/>
          <a:p>
            <a:r>
              <a:rPr lang="de-DE" sz="1000" dirty="0">
                <a:solidFill>
                  <a:srgbClr val="002060"/>
                </a:solidFill>
              </a:rPr>
              <a:t>Karamiqucham 2014</a:t>
            </a:r>
          </a:p>
        </p:txBody>
      </p:sp>
      <p:sp>
        <p:nvSpPr>
          <p:cNvPr id="2" name="TextBox 1"/>
          <p:cNvSpPr txBox="1"/>
          <p:nvPr/>
        </p:nvSpPr>
        <p:spPr>
          <a:xfrm>
            <a:off x="8319803" y="1774661"/>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2</a:t>
            </a:r>
          </a:p>
        </p:txBody>
      </p:sp>
      <p:sp>
        <p:nvSpPr>
          <p:cNvPr id="19" name="TextBox 18"/>
          <p:cNvSpPr txBox="1"/>
          <p:nvPr/>
        </p:nvSpPr>
        <p:spPr>
          <a:xfrm>
            <a:off x="4452034" y="2911847"/>
            <a:ext cx="1531188" cy="369332"/>
          </a:xfrm>
          <a:prstGeom prst="rect">
            <a:avLst/>
          </a:prstGeom>
          <a:noFill/>
        </p:spPr>
        <p:txBody>
          <a:bodyPr wrap="none" rtlCol="0">
            <a:spAutoFit/>
          </a:bodyPr>
          <a:lstStyle/>
          <a:p>
            <a:r>
              <a:rPr lang="de-DE" dirty="0">
                <a:solidFill>
                  <a:srgbClr val="002060"/>
                </a:solidFill>
              </a:rPr>
              <a:t>Mottled Zone</a:t>
            </a:r>
          </a:p>
        </p:txBody>
      </p:sp>
      <p:sp>
        <p:nvSpPr>
          <p:cNvPr id="26" name="TextBox 25"/>
          <p:cNvSpPr txBox="1"/>
          <p:nvPr/>
        </p:nvSpPr>
        <p:spPr>
          <a:xfrm>
            <a:off x="5453415" y="1367567"/>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2</a:t>
            </a:r>
          </a:p>
        </p:txBody>
      </p:sp>
      <p:pic>
        <p:nvPicPr>
          <p:cNvPr id="11" name="Picture 10"/>
          <p:cNvPicPr>
            <a:picLocks noChangeAspect="1"/>
          </p:cNvPicPr>
          <p:nvPr/>
        </p:nvPicPr>
        <p:blipFill rotWithShape="1">
          <a:blip r:embed="rId6" cstate="screen">
            <a:extLst>
              <a:ext uri="{28A0092B-C50C-407E-A947-70E740481C1C}">
                <a14:useLocalDpi xmlns:a14="http://schemas.microsoft.com/office/drawing/2010/main"/>
              </a:ext>
            </a:extLst>
          </a:blip>
          <a:srcRect t="24466"/>
          <a:stretch/>
        </p:blipFill>
        <p:spPr>
          <a:xfrm>
            <a:off x="206026" y="2794941"/>
            <a:ext cx="3133389" cy="1893422"/>
          </a:xfrm>
          <a:prstGeom prst="rect">
            <a:avLst/>
          </a:prstGeom>
        </p:spPr>
      </p:pic>
      <p:sp>
        <p:nvSpPr>
          <p:cNvPr id="16" name="TextBox 15"/>
          <p:cNvSpPr txBox="1"/>
          <p:nvPr/>
        </p:nvSpPr>
        <p:spPr>
          <a:xfrm>
            <a:off x="8319803" y="2830697"/>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3</a:t>
            </a:r>
          </a:p>
        </p:txBody>
      </p:sp>
      <p:sp>
        <p:nvSpPr>
          <p:cNvPr id="22" name="TextBox 21"/>
          <p:cNvSpPr txBox="1"/>
          <p:nvPr/>
        </p:nvSpPr>
        <p:spPr>
          <a:xfrm>
            <a:off x="834978" y="3957095"/>
            <a:ext cx="1338828" cy="369332"/>
          </a:xfrm>
          <a:prstGeom prst="rect">
            <a:avLst/>
          </a:prstGeom>
          <a:noFill/>
        </p:spPr>
        <p:txBody>
          <a:bodyPr wrap="none" rtlCol="0">
            <a:spAutoFit/>
          </a:bodyPr>
          <a:lstStyle/>
          <a:p>
            <a:r>
              <a:rPr lang="de-DE" dirty="0">
                <a:solidFill>
                  <a:srgbClr val="002060"/>
                </a:solidFill>
              </a:rPr>
              <a:t>Pallid Zone</a:t>
            </a:r>
          </a:p>
        </p:txBody>
      </p:sp>
      <p:sp>
        <p:nvSpPr>
          <p:cNvPr id="27" name="TextBox 26"/>
          <p:cNvSpPr txBox="1"/>
          <p:nvPr/>
        </p:nvSpPr>
        <p:spPr>
          <a:xfrm>
            <a:off x="2818853" y="2846673"/>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3</a:t>
            </a:r>
          </a:p>
        </p:txBody>
      </p:sp>
      <p:pic>
        <p:nvPicPr>
          <p:cNvPr id="33794" name="Picture 2" descr="https://upload.wikimedia.org/wikipedia/commons/thumb/7/7d/Saprolite_Madagascar.JPG/1024px-Saprolite_Madagascar.JPG"/>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t="18731" b="1"/>
          <a:stretch/>
        </p:blipFill>
        <p:spPr bwMode="auto">
          <a:xfrm>
            <a:off x="2863110" y="3760439"/>
            <a:ext cx="3133389" cy="1828801"/>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8286956" y="4276946"/>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4</a:t>
            </a:r>
          </a:p>
        </p:txBody>
      </p:sp>
      <p:cxnSp>
        <p:nvCxnSpPr>
          <p:cNvPr id="20" name="Straight Arrow Connector 19"/>
          <p:cNvCxnSpPr/>
          <p:nvPr/>
        </p:nvCxnSpPr>
        <p:spPr>
          <a:xfrm flipH="1">
            <a:off x="5970501" y="3650713"/>
            <a:ext cx="982339" cy="0"/>
          </a:xfrm>
          <a:prstGeom prst="straightConnector1">
            <a:avLst/>
          </a:prstGeom>
          <a:ln w="127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169905" y="5164262"/>
            <a:ext cx="1813317" cy="369332"/>
          </a:xfrm>
          <a:prstGeom prst="rect">
            <a:avLst/>
          </a:prstGeom>
          <a:noFill/>
        </p:spPr>
        <p:txBody>
          <a:bodyPr wrap="none" rtlCol="0">
            <a:spAutoFit/>
          </a:bodyPr>
          <a:lstStyle/>
          <a:p>
            <a:r>
              <a:rPr lang="de-DE" dirty="0">
                <a:solidFill>
                  <a:srgbClr val="002060"/>
                </a:solidFill>
              </a:rPr>
              <a:t>Saprolithe Zone</a:t>
            </a:r>
          </a:p>
        </p:txBody>
      </p:sp>
      <p:sp>
        <p:nvSpPr>
          <p:cNvPr id="28" name="TextBox 27"/>
          <p:cNvSpPr txBox="1"/>
          <p:nvPr/>
        </p:nvSpPr>
        <p:spPr>
          <a:xfrm>
            <a:off x="2889996" y="4954177"/>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4</a:t>
            </a:r>
          </a:p>
        </p:txBody>
      </p:sp>
      <p:sp>
        <p:nvSpPr>
          <p:cNvPr id="29" name="TextBox 28">
            <a:extLst>
              <a:ext uri="{FF2B5EF4-FFF2-40B4-BE49-F238E27FC236}">
                <a16:creationId xmlns:a16="http://schemas.microsoft.com/office/drawing/2014/main" id="{4B9271F0-03F6-4A43-A8A1-D35F798BFF1E}"/>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 Profiles</a:t>
            </a:r>
          </a:p>
        </p:txBody>
      </p:sp>
      <p:cxnSp>
        <p:nvCxnSpPr>
          <p:cNvPr id="30" name="Straight Connector 29">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5274025" y="2120499"/>
            <a:ext cx="1928657" cy="369332"/>
            <a:chOff x="5177647" y="2067048"/>
            <a:chExt cx="1928657" cy="369332"/>
          </a:xfrm>
        </p:grpSpPr>
        <p:cxnSp>
          <p:nvCxnSpPr>
            <p:cNvPr id="5" name="Straight Arrow Connector 4"/>
            <p:cNvCxnSpPr/>
            <p:nvPr/>
          </p:nvCxnSpPr>
          <p:spPr>
            <a:xfrm flipH="1">
              <a:off x="5930784" y="2359436"/>
              <a:ext cx="982339" cy="0"/>
            </a:xfrm>
            <a:prstGeom prst="straightConnector1">
              <a:avLst/>
            </a:prstGeom>
            <a:ln w="12700">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5177647" y="2067048"/>
              <a:ext cx="1928657" cy="369332"/>
            </a:xfrm>
            <a:prstGeom prst="rect">
              <a:avLst/>
            </a:prstGeom>
            <a:solidFill>
              <a:schemeClr val="bg1"/>
            </a:solidFill>
          </p:spPr>
          <p:txBody>
            <a:bodyPr wrap="square" rtlCol="0">
              <a:spAutoFit/>
            </a:bodyPr>
            <a:lstStyle/>
            <a:p>
              <a:pPr algn="ctr"/>
              <a:r>
                <a:rPr lang="de-DE" dirty="0">
                  <a:solidFill>
                    <a:srgbClr val="002060"/>
                  </a:solidFill>
                </a:rPr>
                <a:t>Groundwater...</a:t>
              </a:r>
            </a:p>
          </p:txBody>
        </p:sp>
      </p:grpSp>
      <p:sp>
        <p:nvSpPr>
          <p:cNvPr id="32" name="TextBox 31"/>
          <p:cNvSpPr txBox="1"/>
          <p:nvPr/>
        </p:nvSpPr>
        <p:spPr>
          <a:xfrm>
            <a:off x="8336263" y="1129309"/>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1</a:t>
            </a:r>
          </a:p>
        </p:txBody>
      </p:sp>
      <p:sp>
        <p:nvSpPr>
          <p:cNvPr id="9" name="Rectangle 8">
            <a:extLst>
              <a:ext uri="{FF2B5EF4-FFF2-40B4-BE49-F238E27FC236}">
                <a16:creationId xmlns:a16="http://schemas.microsoft.com/office/drawing/2014/main" id="{4BA255FE-CEE7-4313-BBE6-7276F6388815}"/>
              </a:ext>
            </a:extLst>
          </p:cNvPr>
          <p:cNvSpPr/>
          <p:nvPr/>
        </p:nvSpPr>
        <p:spPr>
          <a:xfrm>
            <a:off x="300349" y="6302997"/>
            <a:ext cx="1428596" cy="369332"/>
          </a:xfrm>
          <a:prstGeom prst="rect">
            <a:avLst/>
          </a:prstGeom>
        </p:spPr>
        <p:txBody>
          <a:bodyPr wrap="none">
            <a:spAutoFit/>
          </a:bodyPr>
          <a:lstStyle/>
          <a:p>
            <a:r>
              <a:rPr lang="de-DE" dirty="0">
                <a:solidFill>
                  <a:srgbClr val="002060"/>
                </a:solidFill>
              </a:rPr>
              <a:t>Core stones</a:t>
            </a:r>
            <a:endParaRPr lang="en-GB" dirty="0">
              <a:solidFill>
                <a:srgbClr val="002060"/>
              </a:solidFill>
            </a:endParaRPr>
          </a:p>
        </p:txBody>
      </p:sp>
      <p:sp>
        <p:nvSpPr>
          <p:cNvPr id="34" name="TextBox 33">
            <a:extLst>
              <a:ext uri="{FF2B5EF4-FFF2-40B4-BE49-F238E27FC236}">
                <a16:creationId xmlns:a16="http://schemas.microsoft.com/office/drawing/2014/main" id="{31C5F163-2403-44D9-A71A-3FC98C110CDC}"/>
              </a:ext>
            </a:extLst>
          </p:cNvPr>
          <p:cNvSpPr txBox="1"/>
          <p:nvPr/>
        </p:nvSpPr>
        <p:spPr>
          <a:xfrm>
            <a:off x="8336263" y="5753190"/>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5</a:t>
            </a:r>
          </a:p>
        </p:txBody>
      </p:sp>
      <p:sp>
        <p:nvSpPr>
          <p:cNvPr id="10" name="Rectangle 9">
            <a:extLst>
              <a:ext uri="{FF2B5EF4-FFF2-40B4-BE49-F238E27FC236}">
                <a16:creationId xmlns:a16="http://schemas.microsoft.com/office/drawing/2014/main" id="{A46BD2C3-F142-492D-B8F9-B0B3E4AA41D5}"/>
              </a:ext>
            </a:extLst>
          </p:cNvPr>
          <p:cNvSpPr/>
          <p:nvPr/>
        </p:nvSpPr>
        <p:spPr>
          <a:xfrm>
            <a:off x="3000933" y="1504091"/>
            <a:ext cx="2588753" cy="646331"/>
          </a:xfrm>
          <a:prstGeom prst="rect">
            <a:avLst/>
          </a:prstGeom>
        </p:spPr>
        <p:txBody>
          <a:bodyPr wrap="square">
            <a:spAutoFit/>
          </a:bodyPr>
          <a:lstStyle/>
          <a:p>
            <a:r>
              <a:rPr lang="de-DE" dirty="0">
                <a:solidFill>
                  <a:schemeClr val="bg1"/>
                </a:solidFill>
              </a:rPr>
              <a:t>ground water and atmosphere </a:t>
            </a:r>
            <a:endParaRPr lang="en-AU" dirty="0">
              <a:solidFill>
                <a:schemeClr val="bg1"/>
              </a:solidFill>
            </a:endParaRPr>
          </a:p>
        </p:txBody>
      </p:sp>
      <p:sp>
        <p:nvSpPr>
          <p:cNvPr id="18" name="Rectangle 17">
            <a:extLst>
              <a:ext uri="{FF2B5EF4-FFF2-40B4-BE49-F238E27FC236}">
                <a16:creationId xmlns:a16="http://schemas.microsoft.com/office/drawing/2014/main" id="{3EB98D69-736E-45C0-9CE0-007C894BB93A}"/>
              </a:ext>
            </a:extLst>
          </p:cNvPr>
          <p:cNvSpPr/>
          <p:nvPr/>
        </p:nvSpPr>
        <p:spPr>
          <a:xfrm>
            <a:off x="272032" y="2878600"/>
            <a:ext cx="1595309" cy="369332"/>
          </a:xfrm>
          <a:prstGeom prst="rect">
            <a:avLst/>
          </a:prstGeom>
        </p:spPr>
        <p:txBody>
          <a:bodyPr wrap="none">
            <a:spAutoFit/>
          </a:bodyPr>
          <a:lstStyle/>
          <a:p>
            <a:r>
              <a:rPr lang="de-DE" dirty="0">
                <a:solidFill>
                  <a:schemeClr val="bg1"/>
                </a:solidFill>
              </a:rPr>
              <a:t>ground water </a:t>
            </a:r>
            <a:endParaRPr lang="en-AU" dirty="0"/>
          </a:p>
        </p:txBody>
      </p:sp>
      <p:sp>
        <p:nvSpPr>
          <p:cNvPr id="36" name="Rectangle 35">
            <a:extLst>
              <a:ext uri="{FF2B5EF4-FFF2-40B4-BE49-F238E27FC236}">
                <a16:creationId xmlns:a16="http://schemas.microsoft.com/office/drawing/2014/main" id="{7252A6E0-6DCB-4E3D-90E2-2D6003861934}"/>
              </a:ext>
            </a:extLst>
          </p:cNvPr>
          <p:cNvSpPr/>
          <p:nvPr/>
        </p:nvSpPr>
        <p:spPr>
          <a:xfrm>
            <a:off x="3331296" y="692696"/>
            <a:ext cx="3772663" cy="646331"/>
          </a:xfrm>
          <a:prstGeom prst="rect">
            <a:avLst/>
          </a:prstGeom>
          <a:noFill/>
        </p:spPr>
        <p:txBody>
          <a:bodyPr wrap="square">
            <a:spAutoFit/>
          </a:bodyPr>
          <a:lstStyle/>
          <a:p>
            <a:pPr marL="285750" indent="-285750">
              <a:buFont typeface="Arial" panose="020B0604020202020204" pitchFamily="34" charset="0"/>
              <a:buChar char="•"/>
            </a:pPr>
            <a:r>
              <a:rPr lang="en-US" dirty="0">
                <a:solidFill>
                  <a:srgbClr val="002060"/>
                </a:solidFill>
              </a:rPr>
              <a:t>Vertical assemblage of weathering zones</a:t>
            </a:r>
            <a:endParaRPr lang="en-AU" dirty="0">
              <a:solidFill>
                <a:srgbClr val="002060"/>
              </a:solidFill>
            </a:endParaRPr>
          </a:p>
        </p:txBody>
      </p:sp>
      <p:sp>
        <p:nvSpPr>
          <p:cNvPr id="37" name="Rectangle 36">
            <a:extLst>
              <a:ext uri="{FF2B5EF4-FFF2-40B4-BE49-F238E27FC236}">
                <a16:creationId xmlns:a16="http://schemas.microsoft.com/office/drawing/2014/main" id="{B4C3835A-09D0-415E-9846-626B594FE0A6}"/>
              </a:ext>
            </a:extLst>
          </p:cNvPr>
          <p:cNvSpPr/>
          <p:nvPr/>
        </p:nvSpPr>
        <p:spPr>
          <a:xfrm>
            <a:off x="3390446" y="5712396"/>
            <a:ext cx="2777813" cy="923330"/>
          </a:xfrm>
          <a:prstGeom prst="rect">
            <a:avLst/>
          </a:prstGeom>
          <a:noFill/>
        </p:spPr>
        <p:txBody>
          <a:bodyPr wrap="square">
            <a:spAutoFit/>
          </a:bodyPr>
          <a:lstStyle/>
          <a:p>
            <a:pPr marL="285750" indent="-285750">
              <a:buFont typeface="Arial" panose="020B0604020202020204" pitchFamily="34" charset="0"/>
              <a:buChar char="•"/>
            </a:pPr>
            <a:r>
              <a:rPr lang="en-US" dirty="0">
                <a:solidFill>
                  <a:srgbClr val="002060"/>
                </a:solidFill>
              </a:rPr>
              <a:t>Profile is a complex response to climatic and geologic controls</a:t>
            </a:r>
            <a:endParaRPr lang="en-AU" dirty="0">
              <a:solidFill>
                <a:srgbClr val="002060"/>
              </a:solidFill>
            </a:endParaRPr>
          </a:p>
        </p:txBody>
      </p:sp>
      <p:sp>
        <p:nvSpPr>
          <p:cNvPr id="39" name="TextBox 38">
            <a:extLst>
              <a:ext uri="{FF2B5EF4-FFF2-40B4-BE49-F238E27FC236}">
                <a16:creationId xmlns:a16="http://schemas.microsoft.com/office/drawing/2014/main" id="{D50BA82B-7749-43C0-BC8A-B7DD1D218D7A}"/>
              </a:ext>
            </a:extLst>
          </p:cNvPr>
          <p:cNvSpPr txBox="1"/>
          <p:nvPr/>
        </p:nvSpPr>
        <p:spPr>
          <a:xfrm>
            <a:off x="256015" y="2085511"/>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1</a:t>
            </a:r>
          </a:p>
        </p:txBody>
      </p:sp>
      <p:sp>
        <p:nvSpPr>
          <p:cNvPr id="38" name="Rectangle 37">
            <a:extLst>
              <a:ext uri="{FF2B5EF4-FFF2-40B4-BE49-F238E27FC236}">
                <a16:creationId xmlns:a16="http://schemas.microsoft.com/office/drawing/2014/main" id="{94715B45-6E22-43D1-9029-B4B747D800E9}"/>
              </a:ext>
            </a:extLst>
          </p:cNvPr>
          <p:cNvSpPr/>
          <p:nvPr/>
        </p:nvSpPr>
        <p:spPr>
          <a:xfrm>
            <a:off x="279071" y="856066"/>
            <a:ext cx="2874708" cy="369332"/>
          </a:xfrm>
          <a:prstGeom prst="rect">
            <a:avLst/>
          </a:prstGeom>
        </p:spPr>
        <p:txBody>
          <a:bodyPr wrap="square">
            <a:spAutoFit/>
          </a:bodyPr>
          <a:lstStyle/>
          <a:p>
            <a:r>
              <a:rPr lang="de-DE" dirty="0">
                <a:solidFill>
                  <a:schemeClr val="bg1"/>
                </a:solidFill>
              </a:rPr>
              <a:t>Reworking, </a:t>
            </a:r>
            <a:r>
              <a:rPr lang="de-DE" b="1" dirty="0">
                <a:solidFill>
                  <a:schemeClr val="bg1"/>
                </a:solidFill>
              </a:rPr>
              <a:t>oxidation</a:t>
            </a:r>
            <a:endParaRPr lang="de-DE" dirty="0">
              <a:solidFill>
                <a:schemeClr val="bg1"/>
              </a:solidFill>
            </a:endParaRPr>
          </a:p>
        </p:txBody>
      </p:sp>
      <p:sp>
        <p:nvSpPr>
          <p:cNvPr id="40" name="Rectangle 39">
            <a:extLst>
              <a:ext uri="{FF2B5EF4-FFF2-40B4-BE49-F238E27FC236}">
                <a16:creationId xmlns:a16="http://schemas.microsoft.com/office/drawing/2014/main" id="{79464044-DAB2-4CE7-B605-2C76E7CCA8A5}"/>
              </a:ext>
            </a:extLst>
          </p:cNvPr>
          <p:cNvSpPr/>
          <p:nvPr/>
        </p:nvSpPr>
        <p:spPr>
          <a:xfrm>
            <a:off x="2931628" y="3896734"/>
            <a:ext cx="3303897" cy="646331"/>
          </a:xfrm>
          <a:prstGeom prst="rect">
            <a:avLst/>
          </a:prstGeom>
        </p:spPr>
        <p:txBody>
          <a:bodyPr wrap="square">
            <a:spAutoFit/>
          </a:bodyPr>
          <a:lstStyle/>
          <a:p>
            <a:r>
              <a:rPr lang="en-US" dirty="0">
                <a:solidFill>
                  <a:schemeClr val="bg1"/>
                </a:solidFill>
              </a:rPr>
              <a:t>Autochthonous chemical weathering</a:t>
            </a:r>
            <a:endParaRPr lang="en-AU" dirty="0">
              <a:solidFill>
                <a:schemeClr val="bg1"/>
              </a:solidFill>
            </a:endParaRPr>
          </a:p>
        </p:txBody>
      </p:sp>
      <p:sp>
        <p:nvSpPr>
          <p:cNvPr id="43" name="TextBox 42">
            <a:extLst>
              <a:ext uri="{FF2B5EF4-FFF2-40B4-BE49-F238E27FC236}">
                <a16:creationId xmlns:a16="http://schemas.microsoft.com/office/drawing/2014/main" id="{B7967BF6-8FD7-47D4-817B-09BE9A847943}"/>
              </a:ext>
            </a:extLst>
          </p:cNvPr>
          <p:cNvSpPr txBox="1"/>
          <p:nvPr/>
        </p:nvSpPr>
        <p:spPr>
          <a:xfrm>
            <a:off x="2867003" y="6111686"/>
            <a:ext cx="458780" cy="584775"/>
          </a:xfrm>
          <a:prstGeom prst="rect">
            <a:avLst/>
          </a:prstGeom>
          <a:noFill/>
        </p:spPr>
        <p:txBody>
          <a:bodyPr wrap="none" rtlCol="0">
            <a:spAutoFit/>
          </a:bodyPr>
          <a:lstStyle/>
          <a:p>
            <a:r>
              <a:rPr lang="de-DE" sz="3200" dirty="0">
                <a:solidFill>
                  <a:srgbClr val="002060"/>
                </a:solidFill>
                <a:latin typeface="Arial Black" panose="020B0A04020102020204" pitchFamily="34" charset="0"/>
              </a:rPr>
              <a:t>5</a:t>
            </a:r>
          </a:p>
        </p:txBody>
      </p:sp>
    </p:spTree>
    <p:extLst>
      <p:ext uri="{BB962C8B-B14F-4D97-AF65-F5344CB8AC3E}">
        <p14:creationId xmlns:p14="http://schemas.microsoft.com/office/powerpoint/2010/main" val="2265302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a:extLst>
              <a:ext uri="{FF2B5EF4-FFF2-40B4-BE49-F238E27FC236}">
                <a16:creationId xmlns:a16="http://schemas.microsoft.com/office/drawing/2014/main" id="{54FAA526-C132-4810-B93F-56BF8C61ABD1}"/>
              </a:ext>
            </a:extLst>
          </p:cNvPr>
          <p:cNvPicPr>
            <a:picLocks noChangeAspect="1"/>
          </p:cNvPicPr>
          <p:nvPr/>
        </p:nvPicPr>
        <p:blipFill rotWithShape="1">
          <a:blip r:embed="rId2"/>
          <a:srcRect l="8353"/>
          <a:stretch/>
        </p:blipFill>
        <p:spPr>
          <a:xfrm>
            <a:off x="-20669" y="0"/>
            <a:ext cx="9164669" cy="6858000"/>
          </a:xfrm>
          <a:prstGeom prst="rect">
            <a:avLst/>
          </a:prstGeom>
        </p:spPr>
      </p:pic>
      <p:cxnSp>
        <p:nvCxnSpPr>
          <p:cNvPr id="9" name="Straight Connector 8">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4B9271F0-03F6-4A43-A8A1-D35F798BFF1E}"/>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 Profiles</a:t>
            </a:r>
          </a:p>
        </p:txBody>
      </p:sp>
      <p:sp>
        <p:nvSpPr>
          <p:cNvPr id="26" name="TextBox 25"/>
          <p:cNvSpPr txBox="1"/>
          <p:nvPr/>
        </p:nvSpPr>
        <p:spPr>
          <a:xfrm>
            <a:off x="1548538" y="5840305"/>
            <a:ext cx="3174941" cy="1200329"/>
          </a:xfrm>
          <a:prstGeom prst="rect">
            <a:avLst/>
          </a:prstGeom>
          <a:noFill/>
        </p:spPr>
        <p:txBody>
          <a:bodyPr wrap="square" rtlCol="0">
            <a:spAutoFit/>
          </a:bodyPr>
          <a:lstStyle/>
          <a:p>
            <a:r>
              <a:rPr lang="de-DE" sz="2400" dirty="0">
                <a:solidFill>
                  <a:schemeClr val="bg1"/>
                </a:solidFill>
              </a:rPr>
              <a:t>Weathering profile in Tanami, NT</a:t>
            </a:r>
          </a:p>
          <a:p>
            <a:endParaRPr lang="de-DE" sz="2400" dirty="0">
              <a:solidFill>
                <a:schemeClr val="bg1"/>
              </a:solidFill>
            </a:endParaRPr>
          </a:p>
        </p:txBody>
      </p:sp>
      <p:grpSp>
        <p:nvGrpSpPr>
          <p:cNvPr id="35" name="Group 34"/>
          <p:cNvGrpSpPr/>
          <p:nvPr/>
        </p:nvGrpSpPr>
        <p:grpSpPr>
          <a:xfrm>
            <a:off x="1331640" y="755212"/>
            <a:ext cx="6783678" cy="5946802"/>
            <a:chOff x="1331640" y="755212"/>
            <a:chExt cx="6783678" cy="5946802"/>
          </a:xfrm>
        </p:grpSpPr>
        <p:pic>
          <p:nvPicPr>
            <p:cNvPr id="32" name="Picture 31"/>
            <p:cNvPicPr>
              <a:picLocks noChangeAspect="1"/>
            </p:cNvPicPr>
            <p:nvPr/>
          </p:nvPicPr>
          <p:blipFill rotWithShape="1">
            <a:blip r:embed="rId3" cstate="print">
              <a:extLst>
                <a:ext uri="{28A0092B-C50C-407E-A947-70E740481C1C}">
                  <a14:useLocalDpi xmlns:a14="http://schemas.microsoft.com/office/drawing/2010/main" val="0"/>
                </a:ext>
              </a:extLst>
            </a:blip>
            <a:srcRect l="39926" t="15001" r="8001" b="5796"/>
            <a:stretch/>
          </p:blipFill>
          <p:spPr>
            <a:xfrm rot="5400000">
              <a:off x="1750078" y="336774"/>
              <a:ext cx="5946802" cy="6783678"/>
            </a:xfrm>
            <a:prstGeom prst="rect">
              <a:avLst/>
            </a:prstGeom>
            <a:ln>
              <a:solidFill>
                <a:schemeClr val="bg1"/>
              </a:solidFill>
            </a:ln>
          </p:spPr>
        </p:pic>
        <p:sp>
          <p:nvSpPr>
            <p:cNvPr id="34" name="Rectangle 33"/>
            <p:cNvSpPr/>
            <p:nvPr/>
          </p:nvSpPr>
          <p:spPr>
            <a:xfrm>
              <a:off x="1469438" y="908720"/>
              <a:ext cx="4158208" cy="830997"/>
            </a:xfrm>
            <a:prstGeom prst="rect">
              <a:avLst/>
            </a:prstGeom>
          </p:spPr>
          <p:txBody>
            <a:bodyPr wrap="square">
              <a:spAutoFit/>
            </a:bodyPr>
            <a:lstStyle/>
            <a:p>
              <a:r>
                <a:rPr lang="de-DE" sz="2400" dirty="0">
                  <a:solidFill>
                    <a:schemeClr val="bg1"/>
                  </a:solidFill>
                </a:rPr>
                <a:t>Weathering profile in Hamersley Ranges, Pilbara</a:t>
              </a:r>
            </a:p>
          </p:txBody>
        </p:sp>
      </p:grpSp>
    </p:spTree>
    <p:extLst>
      <p:ext uri="{BB962C8B-B14F-4D97-AF65-F5344CB8AC3E}">
        <p14:creationId xmlns:p14="http://schemas.microsoft.com/office/powerpoint/2010/main" val="1416104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5"/>
                                        </p:tgtEl>
                                      </p:cBhvr>
                                    </p:animEffect>
                                    <p:set>
                                      <p:cBhvr>
                                        <p:cTn id="7" dur="1" fill="hold">
                                          <p:stCondLst>
                                            <p:cond delay="499"/>
                                          </p:stCondLst>
                                        </p:cTn>
                                        <p:tgtEl>
                                          <p:spTgt spid="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97893" y="2281512"/>
            <a:ext cx="5572958" cy="2106562"/>
            <a:chOff x="197893" y="2281512"/>
            <a:chExt cx="5572958" cy="2106562"/>
          </a:xfrm>
        </p:grpSpPr>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97893" y="2653002"/>
              <a:ext cx="5572958" cy="1735072"/>
            </a:xfrm>
            <a:prstGeom prst="rect">
              <a:avLst/>
            </a:prstGeom>
          </p:spPr>
        </p:pic>
        <p:sp>
          <p:nvSpPr>
            <p:cNvPr id="16" name="Down Arrow 15"/>
            <p:cNvSpPr/>
            <p:nvPr/>
          </p:nvSpPr>
          <p:spPr>
            <a:xfrm>
              <a:off x="1117153" y="2281512"/>
              <a:ext cx="654996" cy="670419"/>
            </a:xfrm>
            <a:prstGeom prst="down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30" name="Straight Connector 29"/>
            <p:cNvCxnSpPr/>
            <p:nvPr/>
          </p:nvCxnSpPr>
          <p:spPr>
            <a:xfrm>
              <a:off x="3256812" y="3259981"/>
              <a:ext cx="0" cy="521113"/>
            </a:xfrm>
            <a:prstGeom prst="line">
              <a:avLst/>
            </a:prstGeom>
            <a:ln w="12700">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553476" y="3239662"/>
              <a:ext cx="657552" cy="261610"/>
            </a:xfrm>
            <a:prstGeom prst="rect">
              <a:avLst/>
            </a:prstGeom>
            <a:noFill/>
          </p:spPr>
          <p:txBody>
            <a:bodyPr wrap="none" rtlCol="0">
              <a:spAutoFit/>
            </a:bodyPr>
            <a:lstStyle/>
            <a:p>
              <a:r>
                <a:rPr lang="de-DE" sz="1050" dirty="0">
                  <a:solidFill>
                    <a:schemeClr val="bg1"/>
                  </a:solidFill>
                </a:rPr>
                <a:t>&gt;100 m</a:t>
              </a:r>
            </a:p>
          </p:txBody>
        </p:sp>
      </p:gr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894" y="4572740"/>
            <a:ext cx="5587584" cy="2005800"/>
          </a:xfrm>
          <a:prstGeom prst="rect">
            <a:avLst/>
          </a:prstGeom>
        </p:spPr>
      </p:pic>
      <p:sp>
        <p:nvSpPr>
          <p:cNvPr id="8" name="TextBox 7">
            <a:extLst>
              <a:ext uri="{FF2B5EF4-FFF2-40B4-BE49-F238E27FC236}">
                <a16:creationId xmlns:a16="http://schemas.microsoft.com/office/drawing/2014/main" id="{4B9271F0-03F6-4A43-A8A1-D35F798BFF1E}"/>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 and Landscapes</a:t>
            </a:r>
          </a:p>
        </p:txBody>
      </p:sp>
      <p:cxnSp>
        <p:nvCxnSpPr>
          <p:cNvPr id="9" name="Straight Connector 8">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4882153" y="2931401"/>
            <a:ext cx="3693891" cy="513447"/>
            <a:chOff x="4882153" y="2931401"/>
            <a:chExt cx="3693891" cy="513447"/>
          </a:xfrm>
          <a:solidFill>
            <a:schemeClr val="accent1"/>
          </a:solidFill>
        </p:grpSpPr>
        <p:sp>
          <p:nvSpPr>
            <p:cNvPr id="2" name="TextBox 1"/>
            <p:cNvSpPr txBox="1"/>
            <p:nvPr/>
          </p:nvSpPr>
          <p:spPr>
            <a:xfrm>
              <a:off x="6125693" y="2931401"/>
              <a:ext cx="2450351" cy="369332"/>
            </a:xfrm>
            <a:prstGeom prst="rect">
              <a:avLst/>
            </a:prstGeom>
            <a:grpFill/>
          </p:spPr>
          <p:txBody>
            <a:bodyPr wrap="none" rtlCol="0">
              <a:spAutoFit/>
            </a:bodyPr>
            <a:lstStyle/>
            <a:p>
              <a:r>
                <a:rPr lang="de-DE" dirty="0">
                  <a:solidFill>
                    <a:schemeClr val="bg1"/>
                  </a:solidFill>
                </a:rPr>
                <a:t>Weathering front relief</a:t>
              </a:r>
            </a:p>
          </p:txBody>
        </p:sp>
        <p:cxnSp>
          <p:nvCxnSpPr>
            <p:cNvPr id="11" name="Straight Connector 10"/>
            <p:cNvCxnSpPr>
              <a:endCxn id="2" idx="1"/>
            </p:cNvCxnSpPr>
            <p:nvPr/>
          </p:nvCxnSpPr>
          <p:spPr>
            <a:xfrm flipV="1">
              <a:off x="4882153" y="3116067"/>
              <a:ext cx="1243540" cy="328781"/>
            </a:xfrm>
            <a:prstGeom prst="line">
              <a:avLst/>
            </a:prstGeom>
            <a:grpFill/>
            <a:ln w="158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5" name="Group 24">
            <a:extLst>
              <a:ext uri="{FF2B5EF4-FFF2-40B4-BE49-F238E27FC236}">
                <a16:creationId xmlns:a16="http://schemas.microsoft.com/office/drawing/2014/main" id="{673CB279-DD61-4DE2-96E4-8DDC5E9AAF53}"/>
              </a:ext>
            </a:extLst>
          </p:cNvPr>
          <p:cNvGrpSpPr/>
          <p:nvPr/>
        </p:nvGrpSpPr>
        <p:grpSpPr>
          <a:xfrm>
            <a:off x="197893" y="873633"/>
            <a:ext cx="5623678" cy="1587503"/>
            <a:chOff x="197893" y="873633"/>
            <a:chExt cx="5623678" cy="1587503"/>
          </a:xfrm>
        </p:grpSpPr>
        <p:pic>
          <p:nvPicPr>
            <p:cNvPr id="7" name="Picture 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97893" y="873633"/>
              <a:ext cx="5572958" cy="1587503"/>
            </a:xfrm>
            <a:prstGeom prst="rect">
              <a:avLst/>
            </a:prstGeom>
          </p:spPr>
        </p:pic>
        <p:sp>
          <p:nvSpPr>
            <p:cNvPr id="14" name="TextBox 13"/>
            <p:cNvSpPr txBox="1"/>
            <p:nvPr/>
          </p:nvSpPr>
          <p:spPr>
            <a:xfrm>
              <a:off x="1041673" y="886284"/>
              <a:ext cx="4779898" cy="369332"/>
            </a:xfrm>
            <a:prstGeom prst="rect">
              <a:avLst/>
            </a:prstGeom>
            <a:noFill/>
          </p:spPr>
          <p:txBody>
            <a:bodyPr wrap="none" rtlCol="0">
              <a:spAutoFit/>
            </a:bodyPr>
            <a:lstStyle/>
            <a:p>
              <a:r>
                <a:rPr lang="de-DE" dirty="0">
                  <a:solidFill>
                    <a:srgbClr val="002060"/>
                  </a:solidFill>
                </a:rPr>
                <a:t>Tropical climate... (and tectonic stability/time)</a:t>
              </a:r>
            </a:p>
          </p:txBody>
        </p:sp>
      </p:grpSp>
      <p:grpSp>
        <p:nvGrpSpPr>
          <p:cNvPr id="22" name="Group 21"/>
          <p:cNvGrpSpPr/>
          <p:nvPr/>
        </p:nvGrpSpPr>
        <p:grpSpPr>
          <a:xfrm>
            <a:off x="263254" y="3345962"/>
            <a:ext cx="8716154" cy="1603310"/>
            <a:chOff x="263254" y="3345962"/>
            <a:chExt cx="8716154" cy="1603310"/>
          </a:xfrm>
        </p:grpSpPr>
        <p:sp>
          <p:nvSpPr>
            <p:cNvPr id="13" name="Rectangle 12"/>
            <p:cNvSpPr/>
            <p:nvPr/>
          </p:nvSpPr>
          <p:spPr>
            <a:xfrm>
              <a:off x="5830110" y="3345962"/>
              <a:ext cx="3149298" cy="1477328"/>
            </a:xfrm>
            <a:prstGeom prst="rect">
              <a:avLst/>
            </a:prstGeom>
          </p:spPr>
          <p:txBody>
            <a:bodyPr wrap="square">
              <a:spAutoFit/>
            </a:bodyPr>
            <a:lstStyle/>
            <a:p>
              <a:pPr marL="285750" indent="-285750">
                <a:buFont typeface="Arial" panose="020B0604020202020204" pitchFamily="34" charset="0"/>
                <a:buChar char="•"/>
              </a:pPr>
              <a:r>
                <a:rPr lang="de-DE" dirty="0">
                  <a:solidFill>
                    <a:srgbClr val="002060"/>
                  </a:solidFill>
                </a:rPr>
                <a:t>Reasons for change from weathering to stripping?</a:t>
              </a:r>
            </a:p>
            <a:p>
              <a:r>
                <a:rPr lang="de-DE" dirty="0">
                  <a:solidFill>
                    <a:srgbClr val="002060"/>
                  </a:solidFill>
                </a:rPr>
                <a:t> </a:t>
              </a:r>
            </a:p>
            <a:p>
              <a:pPr marL="285750" indent="-285750">
                <a:buFont typeface="Arial" panose="020B0604020202020204" pitchFamily="34" charset="0"/>
                <a:buChar char="•"/>
              </a:pPr>
              <a:r>
                <a:rPr lang="de-DE" dirty="0">
                  <a:solidFill>
                    <a:srgbClr val="002060"/>
                  </a:solidFill>
                </a:rPr>
                <a:t>Complete or incomplete stripping...</a:t>
              </a:r>
            </a:p>
          </p:txBody>
        </p:sp>
        <p:sp>
          <p:nvSpPr>
            <p:cNvPr id="15" name="TextBox 14"/>
            <p:cNvSpPr txBox="1"/>
            <p:nvPr/>
          </p:nvSpPr>
          <p:spPr>
            <a:xfrm>
              <a:off x="263254" y="4579940"/>
              <a:ext cx="2146742" cy="369332"/>
            </a:xfrm>
            <a:prstGeom prst="rect">
              <a:avLst/>
            </a:prstGeom>
            <a:noFill/>
          </p:spPr>
          <p:txBody>
            <a:bodyPr wrap="none" rtlCol="0">
              <a:spAutoFit/>
            </a:bodyPr>
            <a:lstStyle/>
            <a:p>
              <a:r>
                <a:rPr lang="de-DE" dirty="0">
                  <a:solidFill>
                    <a:srgbClr val="002060"/>
                  </a:solidFill>
                </a:rPr>
                <a:t>More arid climate...</a:t>
              </a:r>
            </a:p>
          </p:txBody>
        </p:sp>
      </p:grpSp>
      <p:sp>
        <p:nvSpPr>
          <p:cNvPr id="17" name="TextBox 16"/>
          <p:cNvSpPr txBox="1"/>
          <p:nvPr/>
        </p:nvSpPr>
        <p:spPr>
          <a:xfrm>
            <a:off x="886213" y="3869015"/>
            <a:ext cx="4801314" cy="369332"/>
          </a:xfrm>
          <a:prstGeom prst="rect">
            <a:avLst/>
          </a:prstGeom>
          <a:solidFill>
            <a:schemeClr val="bg1"/>
          </a:solidFill>
        </p:spPr>
        <p:txBody>
          <a:bodyPr wrap="none" rtlCol="0">
            <a:spAutoFit/>
          </a:bodyPr>
          <a:lstStyle/>
          <a:p>
            <a:r>
              <a:rPr lang="de-DE" dirty="0">
                <a:solidFill>
                  <a:srgbClr val="00B050"/>
                </a:solidFill>
              </a:rPr>
              <a:t>2. How fast and when did weathering occur?</a:t>
            </a:r>
          </a:p>
        </p:txBody>
      </p:sp>
      <p:grpSp>
        <p:nvGrpSpPr>
          <p:cNvPr id="18" name="Group 17"/>
          <p:cNvGrpSpPr/>
          <p:nvPr/>
        </p:nvGrpSpPr>
        <p:grpSpPr>
          <a:xfrm>
            <a:off x="2126991" y="699661"/>
            <a:ext cx="7017009" cy="2585323"/>
            <a:chOff x="2126991" y="859525"/>
            <a:chExt cx="7017009" cy="2585323"/>
          </a:xfrm>
        </p:grpSpPr>
        <p:sp>
          <p:nvSpPr>
            <p:cNvPr id="4" name="Rectangle 3"/>
            <p:cNvSpPr/>
            <p:nvPr/>
          </p:nvSpPr>
          <p:spPr>
            <a:xfrm>
              <a:off x="5830110" y="859525"/>
              <a:ext cx="3313890" cy="2585323"/>
            </a:xfrm>
            <a:prstGeom prst="rect">
              <a:avLst/>
            </a:prstGeom>
          </p:spPr>
          <p:txBody>
            <a:bodyPr wrap="square">
              <a:spAutoFit/>
            </a:bodyPr>
            <a:lstStyle/>
            <a:p>
              <a:pPr marL="285750" indent="-285750">
                <a:buFont typeface="Arial" panose="020B0604020202020204" pitchFamily="34" charset="0"/>
                <a:buChar char="•"/>
              </a:pPr>
              <a:r>
                <a:rPr lang="de-DE" dirty="0">
                  <a:solidFill>
                    <a:srgbClr val="002060"/>
                  </a:solidFill>
                </a:rPr>
                <a:t>Etchplains (peneplains) were thought of as developing in two major phases: (i) protracted deep weathering (ii) brief episode of stripping weathering products (denudation)</a:t>
              </a:r>
            </a:p>
            <a:p>
              <a:pPr marL="285750" indent="-285750">
                <a:buFont typeface="Arial" panose="020B0604020202020204" pitchFamily="34" charset="0"/>
                <a:buChar char="•"/>
              </a:pPr>
              <a:endParaRPr lang="de-DE" dirty="0">
                <a:solidFill>
                  <a:srgbClr val="002060"/>
                </a:solidFill>
              </a:endParaRPr>
            </a:p>
            <a:p>
              <a:pPr marL="285750" indent="-285750">
                <a:buFont typeface="Arial" panose="020B0604020202020204" pitchFamily="34" charset="0"/>
                <a:buChar char="•"/>
              </a:pPr>
              <a:endParaRPr lang="de-DE" dirty="0">
                <a:solidFill>
                  <a:schemeClr val="bg1"/>
                </a:solidFill>
              </a:endParaRPr>
            </a:p>
          </p:txBody>
        </p:sp>
        <p:sp>
          <p:nvSpPr>
            <p:cNvPr id="10" name="Rectangle 9"/>
            <p:cNvSpPr/>
            <p:nvPr/>
          </p:nvSpPr>
          <p:spPr>
            <a:xfrm>
              <a:off x="2126991" y="2901108"/>
              <a:ext cx="1128835" cy="338554"/>
            </a:xfrm>
            <a:prstGeom prst="rect">
              <a:avLst/>
            </a:prstGeom>
          </p:spPr>
          <p:txBody>
            <a:bodyPr wrap="none">
              <a:spAutoFit/>
            </a:bodyPr>
            <a:lstStyle/>
            <a:p>
              <a:r>
                <a:rPr lang="de-DE" sz="1600" dirty="0"/>
                <a:t>Etchplains</a:t>
              </a:r>
            </a:p>
          </p:txBody>
        </p:sp>
      </p:grpSp>
      <p:grpSp>
        <p:nvGrpSpPr>
          <p:cNvPr id="23" name="Group 22"/>
          <p:cNvGrpSpPr/>
          <p:nvPr/>
        </p:nvGrpSpPr>
        <p:grpSpPr>
          <a:xfrm>
            <a:off x="1005097" y="4845862"/>
            <a:ext cx="8065750" cy="1569661"/>
            <a:chOff x="1005097" y="4845862"/>
            <a:chExt cx="8065750" cy="1569661"/>
          </a:xfrm>
        </p:grpSpPr>
        <p:sp>
          <p:nvSpPr>
            <p:cNvPr id="19" name="Rectangle 18"/>
            <p:cNvSpPr/>
            <p:nvPr/>
          </p:nvSpPr>
          <p:spPr>
            <a:xfrm>
              <a:off x="6125692" y="4845862"/>
              <a:ext cx="2945155" cy="923330"/>
            </a:xfrm>
            <a:prstGeom prst="rect">
              <a:avLst/>
            </a:prstGeom>
          </p:spPr>
          <p:txBody>
            <a:bodyPr wrap="square">
              <a:spAutoFit/>
            </a:bodyPr>
            <a:lstStyle/>
            <a:p>
              <a:r>
                <a:rPr lang="de-DE" dirty="0">
                  <a:solidFill>
                    <a:schemeClr val="bg1"/>
                  </a:solidFill>
                </a:rPr>
                <a:t>Remnants of resistant areas in weathering front: </a:t>
              </a:r>
              <a:r>
                <a:rPr lang="de-DE" b="1" dirty="0">
                  <a:solidFill>
                    <a:schemeClr val="bg1"/>
                  </a:solidFill>
                </a:rPr>
                <a:t>Inselbergs</a:t>
              </a:r>
            </a:p>
          </p:txBody>
        </p:sp>
        <p:sp>
          <p:nvSpPr>
            <p:cNvPr id="20" name="Rectangle 19"/>
            <p:cNvSpPr/>
            <p:nvPr/>
          </p:nvSpPr>
          <p:spPr>
            <a:xfrm>
              <a:off x="6125692" y="6046191"/>
              <a:ext cx="2676931" cy="369332"/>
            </a:xfrm>
            <a:prstGeom prst="rect">
              <a:avLst/>
            </a:prstGeom>
          </p:spPr>
          <p:txBody>
            <a:bodyPr wrap="square">
              <a:spAutoFit/>
            </a:bodyPr>
            <a:lstStyle/>
            <a:p>
              <a:r>
                <a:rPr lang="de-DE" dirty="0">
                  <a:solidFill>
                    <a:schemeClr val="bg1"/>
                  </a:solidFill>
                </a:rPr>
                <a:t>Remnant peneplains</a:t>
              </a:r>
              <a:endParaRPr lang="de-DE" b="1" dirty="0">
                <a:solidFill>
                  <a:schemeClr val="bg1"/>
                </a:solidFill>
              </a:endParaRPr>
            </a:p>
          </p:txBody>
        </p:sp>
        <p:cxnSp>
          <p:nvCxnSpPr>
            <p:cNvPr id="21" name="Straight Connector 20"/>
            <p:cNvCxnSpPr>
              <a:endCxn id="19" idx="1"/>
            </p:cNvCxnSpPr>
            <p:nvPr/>
          </p:nvCxnSpPr>
          <p:spPr>
            <a:xfrm flipV="1">
              <a:off x="4760233" y="5307527"/>
              <a:ext cx="1365459" cy="399219"/>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005097" y="5441725"/>
              <a:ext cx="5120595" cy="782579"/>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1041673" y="4929780"/>
            <a:ext cx="2736647" cy="369332"/>
          </a:xfrm>
          <a:prstGeom prst="rect">
            <a:avLst/>
          </a:prstGeom>
          <a:noFill/>
        </p:spPr>
        <p:txBody>
          <a:bodyPr wrap="none" rtlCol="0">
            <a:spAutoFit/>
          </a:bodyPr>
          <a:lstStyle/>
          <a:p>
            <a:r>
              <a:rPr lang="de-DE" dirty="0">
                <a:solidFill>
                  <a:schemeClr val="accent1">
                    <a:lumMod val="75000"/>
                  </a:schemeClr>
                </a:solidFill>
              </a:rPr>
              <a:t>1. How old are surfaces?</a:t>
            </a:r>
          </a:p>
        </p:txBody>
      </p:sp>
      <p:sp>
        <p:nvSpPr>
          <p:cNvPr id="28" name="TextBox 27"/>
          <p:cNvSpPr txBox="1"/>
          <p:nvPr/>
        </p:nvSpPr>
        <p:spPr>
          <a:xfrm>
            <a:off x="1296582" y="6120152"/>
            <a:ext cx="3980577" cy="369332"/>
          </a:xfrm>
          <a:prstGeom prst="rect">
            <a:avLst/>
          </a:prstGeom>
          <a:solidFill>
            <a:schemeClr val="bg1"/>
          </a:solidFill>
        </p:spPr>
        <p:txBody>
          <a:bodyPr wrap="none" rtlCol="0">
            <a:spAutoFit/>
          </a:bodyPr>
          <a:lstStyle/>
          <a:p>
            <a:r>
              <a:rPr lang="de-DE" dirty="0">
                <a:solidFill>
                  <a:srgbClr val="FF0000"/>
                </a:solidFill>
              </a:rPr>
              <a:t>3. How fast is denudation (and why)?</a:t>
            </a:r>
          </a:p>
        </p:txBody>
      </p:sp>
    </p:spTree>
    <p:extLst>
      <p:ext uri="{BB962C8B-B14F-4D97-AF65-F5344CB8AC3E}">
        <p14:creationId xmlns:p14="http://schemas.microsoft.com/office/powerpoint/2010/main" val="3287773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7" grpId="0"/>
      <p:bldP spid="2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screen">
            <a:clrChange>
              <a:clrFrom>
                <a:srgbClr val="000000"/>
              </a:clrFrom>
              <a:clrTo>
                <a:srgbClr val="000000">
                  <a:alpha val="0"/>
                </a:srgbClr>
              </a:clrTo>
            </a:clrChange>
            <a:extLst>
              <a:ext uri="{28A0092B-C50C-407E-A947-70E740481C1C}">
                <a14:useLocalDpi xmlns:a14="http://schemas.microsoft.com/office/drawing/2010/main"/>
              </a:ext>
            </a:extLst>
          </a:blip>
          <a:srcRect r="-71"/>
          <a:stretch/>
        </p:blipFill>
        <p:spPr>
          <a:xfrm>
            <a:off x="197893" y="1759801"/>
            <a:ext cx="8600252" cy="4271348"/>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p:spPr>
      </p:pic>
      <p:sp>
        <p:nvSpPr>
          <p:cNvPr id="4" name="TextBox 3">
            <a:extLst>
              <a:ext uri="{FF2B5EF4-FFF2-40B4-BE49-F238E27FC236}">
                <a16:creationId xmlns:a16="http://schemas.microsoft.com/office/drawing/2014/main" id="{4B9271F0-03F6-4A43-A8A1-D35F798BFF1E}"/>
              </a:ext>
            </a:extLst>
          </p:cNvPr>
          <p:cNvSpPr txBox="1"/>
          <p:nvPr/>
        </p:nvSpPr>
        <p:spPr>
          <a:xfrm>
            <a:off x="0" y="7769"/>
            <a:ext cx="9036496" cy="584775"/>
          </a:xfrm>
          <a:prstGeom prst="rect">
            <a:avLst/>
          </a:prstGeom>
          <a:noFill/>
        </p:spPr>
        <p:txBody>
          <a:bodyPr wrap="square" rtlCol="0">
            <a:spAutoFit/>
          </a:bodyPr>
          <a:lstStyle/>
          <a:p>
            <a:pPr>
              <a:spcAft>
                <a:spcPts val="1800"/>
              </a:spcAft>
            </a:pPr>
            <a:r>
              <a:rPr lang="en-AU" sz="3200" b="1" dirty="0">
                <a:solidFill>
                  <a:srgbClr val="002060"/>
                </a:solidFill>
              </a:rPr>
              <a:t>Long-term weathering – where on Earth…?</a:t>
            </a:r>
          </a:p>
        </p:txBody>
      </p:sp>
      <p:cxnSp>
        <p:nvCxnSpPr>
          <p:cNvPr id="5" name="Straight Connector 4">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462647" y="967779"/>
            <a:ext cx="4508843" cy="646331"/>
          </a:xfrm>
          <a:prstGeom prst="rect">
            <a:avLst/>
          </a:prstGeom>
          <a:solidFill>
            <a:schemeClr val="bg1"/>
          </a:solidFill>
        </p:spPr>
        <p:txBody>
          <a:bodyPr wrap="square" rtlCol="0">
            <a:spAutoFit/>
          </a:bodyPr>
          <a:lstStyle/>
          <a:p>
            <a:pPr algn="ctr"/>
            <a:r>
              <a:rPr lang="de-DE" dirty="0">
                <a:solidFill>
                  <a:srgbClr val="002060"/>
                </a:solidFill>
              </a:rPr>
              <a:t>Northern Hemisphere glaciation 0.02 Ma</a:t>
            </a:r>
          </a:p>
          <a:p>
            <a:pPr algn="ctr"/>
            <a:r>
              <a:rPr lang="de-DE" dirty="0">
                <a:solidFill>
                  <a:srgbClr val="002060"/>
                </a:solidFill>
              </a:rPr>
              <a:t>= </a:t>
            </a:r>
            <a:r>
              <a:rPr lang="de-DE" dirty="0">
                <a:solidFill>
                  <a:srgbClr val="FF0000"/>
                </a:solidFill>
              </a:rPr>
              <a:t>Erosion and Deposition </a:t>
            </a:r>
            <a:r>
              <a:rPr lang="de-DE" dirty="0">
                <a:solidFill>
                  <a:srgbClr val="002060"/>
                </a:solidFill>
              </a:rPr>
              <a:t>in the landscape</a:t>
            </a:r>
          </a:p>
        </p:txBody>
      </p:sp>
      <p:sp>
        <p:nvSpPr>
          <p:cNvPr id="13" name="TextBox 12"/>
          <p:cNvSpPr txBox="1"/>
          <p:nvPr/>
        </p:nvSpPr>
        <p:spPr>
          <a:xfrm>
            <a:off x="4239929" y="2584352"/>
            <a:ext cx="4627026" cy="646331"/>
          </a:xfrm>
          <a:prstGeom prst="rect">
            <a:avLst/>
          </a:prstGeom>
          <a:solidFill>
            <a:schemeClr val="bg1"/>
          </a:solidFill>
        </p:spPr>
        <p:txBody>
          <a:bodyPr wrap="square" rtlCol="0">
            <a:spAutoFit/>
          </a:bodyPr>
          <a:lstStyle/>
          <a:p>
            <a:pPr algn="ctr"/>
            <a:r>
              <a:rPr lang="de-DE" dirty="0">
                <a:solidFill>
                  <a:srgbClr val="002060"/>
                </a:solidFill>
              </a:rPr>
              <a:t>Uplifting of large Cenozoic mountain ranges</a:t>
            </a:r>
          </a:p>
          <a:p>
            <a:r>
              <a:rPr lang="de-DE" dirty="0">
                <a:solidFill>
                  <a:srgbClr val="002060"/>
                </a:solidFill>
              </a:rPr>
              <a:t>= </a:t>
            </a:r>
            <a:r>
              <a:rPr lang="de-DE" dirty="0">
                <a:solidFill>
                  <a:srgbClr val="FF0000"/>
                </a:solidFill>
              </a:rPr>
              <a:t>Erosion and Deposition </a:t>
            </a:r>
            <a:r>
              <a:rPr lang="de-DE" dirty="0">
                <a:solidFill>
                  <a:srgbClr val="002060"/>
                </a:solidFill>
              </a:rPr>
              <a:t>in the landscape</a:t>
            </a:r>
          </a:p>
        </p:txBody>
      </p:sp>
      <p:grpSp>
        <p:nvGrpSpPr>
          <p:cNvPr id="2" name="Group 1"/>
          <p:cNvGrpSpPr/>
          <p:nvPr/>
        </p:nvGrpSpPr>
        <p:grpSpPr>
          <a:xfrm>
            <a:off x="1386637" y="4094533"/>
            <a:ext cx="6660862" cy="2487690"/>
            <a:chOff x="1386637" y="4094533"/>
            <a:chExt cx="6660862" cy="2487690"/>
          </a:xfrm>
        </p:grpSpPr>
        <p:sp>
          <p:nvSpPr>
            <p:cNvPr id="23" name="Oval 22"/>
            <p:cNvSpPr/>
            <p:nvPr/>
          </p:nvSpPr>
          <p:spPr>
            <a:xfrm>
              <a:off x="7005590" y="4094533"/>
              <a:ext cx="1041909" cy="1051507"/>
            </a:xfrm>
            <a:prstGeom prst="ellipse">
              <a:avLst/>
            </a:prstGeom>
            <a:noFill/>
            <a:ln w="2222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TextBox 23"/>
            <p:cNvSpPr txBox="1"/>
            <p:nvPr/>
          </p:nvSpPr>
          <p:spPr>
            <a:xfrm>
              <a:off x="1386637" y="6212891"/>
              <a:ext cx="6660862" cy="369332"/>
            </a:xfrm>
            <a:prstGeom prst="rect">
              <a:avLst/>
            </a:prstGeom>
            <a:solidFill>
              <a:schemeClr val="bg1"/>
            </a:solidFill>
          </p:spPr>
          <p:txBody>
            <a:bodyPr wrap="none" rtlCol="0">
              <a:spAutoFit/>
            </a:bodyPr>
            <a:lstStyle/>
            <a:p>
              <a:r>
                <a:rPr lang="de-DE" dirty="0">
                  <a:solidFill>
                    <a:srgbClr val="002060"/>
                  </a:solidFill>
                </a:rPr>
                <a:t>Large parts of Australia tectonically </a:t>
              </a:r>
              <a:r>
                <a:rPr lang="de-DE" dirty="0">
                  <a:solidFill>
                    <a:srgbClr val="FF0000"/>
                  </a:solidFill>
                </a:rPr>
                <a:t>relatively stable </a:t>
              </a:r>
              <a:r>
                <a:rPr lang="de-DE" dirty="0">
                  <a:solidFill>
                    <a:srgbClr val="002060"/>
                  </a:solidFill>
                </a:rPr>
                <a:t>since...  ?? </a:t>
              </a:r>
            </a:p>
          </p:txBody>
        </p:sp>
      </p:grpSp>
      <p:grpSp>
        <p:nvGrpSpPr>
          <p:cNvPr id="7" name="Group 6"/>
          <p:cNvGrpSpPr/>
          <p:nvPr/>
        </p:nvGrpSpPr>
        <p:grpSpPr>
          <a:xfrm>
            <a:off x="44343" y="3626681"/>
            <a:ext cx="4493538" cy="777942"/>
            <a:chOff x="44343" y="3626681"/>
            <a:chExt cx="4493538" cy="777942"/>
          </a:xfrm>
        </p:grpSpPr>
        <p:sp>
          <p:nvSpPr>
            <p:cNvPr id="11" name="Oval 10"/>
            <p:cNvSpPr/>
            <p:nvPr/>
          </p:nvSpPr>
          <p:spPr>
            <a:xfrm>
              <a:off x="2987824" y="3626681"/>
              <a:ext cx="601477" cy="611075"/>
            </a:xfrm>
            <a:prstGeom prst="ellipse">
              <a:avLst/>
            </a:prstGeom>
            <a:noFill/>
            <a:ln w="2222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TextBox 11"/>
            <p:cNvSpPr txBox="1"/>
            <p:nvPr/>
          </p:nvSpPr>
          <p:spPr>
            <a:xfrm>
              <a:off x="44343" y="4035291"/>
              <a:ext cx="4493538" cy="369332"/>
            </a:xfrm>
            <a:prstGeom prst="rect">
              <a:avLst/>
            </a:prstGeom>
            <a:solidFill>
              <a:schemeClr val="bg1"/>
            </a:solidFill>
          </p:spPr>
          <p:txBody>
            <a:bodyPr wrap="none" rtlCol="0">
              <a:spAutoFit/>
            </a:bodyPr>
            <a:lstStyle/>
            <a:p>
              <a:r>
                <a:rPr lang="de-DE" dirty="0">
                  <a:solidFill>
                    <a:srgbClr val="002060"/>
                  </a:solidFill>
                </a:rPr>
                <a:t>Parts of Brazil </a:t>
              </a:r>
              <a:r>
                <a:rPr lang="de-DE" dirty="0">
                  <a:solidFill>
                    <a:srgbClr val="FF0000"/>
                  </a:solidFill>
                </a:rPr>
                <a:t>relatively stable </a:t>
              </a:r>
              <a:r>
                <a:rPr lang="de-DE" dirty="0">
                  <a:solidFill>
                    <a:srgbClr val="002060"/>
                  </a:solidFill>
                </a:rPr>
                <a:t>since...  ?? </a:t>
              </a:r>
            </a:p>
          </p:txBody>
        </p:sp>
      </p:grpSp>
    </p:spTree>
    <p:extLst>
      <p:ext uri="{BB962C8B-B14F-4D97-AF65-F5344CB8AC3E}">
        <p14:creationId xmlns:p14="http://schemas.microsoft.com/office/powerpoint/2010/main" val="2035836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9271F0-03F6-4A43-A8A1-D35F798BFF1E}"/>
              </a:ext>
            </a:extLst>
          </p:cNvPr>
          <p:cNvSpPr txBox="1"/>
          <p:nvPr/>
        </p:nvSpPr>
        <p:spPr>
          <a:xfrm>
            <a:off x="0" y="7769"/>
            <a:ext cx="9036496" cy="584775"/>
          </a:xfrm>
          <a:prstGeom prst="rect">
            <a:avLst/>
          </a:prstGeom>
          <a:noFill/>
        </p:spPr>
        <p:txBody>
          <a:bodyPr wrap="square" rtlCol="0">
            <a:spAutoFit/>
          </a:bodyPr>
          <a:lstStyle/>
          <a:p>
            <a:pPr>
              <a:spcAft>
                <a:spcPts val="1800"/>
              </a:spcAft>
            </a:pPr>
            <a:r>
              <a:rPr lang="en-AU" sz="3200" b="1" dirty="0">
                <a:solidFill>
                  <a:srgbClr val="002060"/>
                </a:solidFill>
              </a:rPr>
              <a:t>Long-term weathering – where on Earth…?</a:t>
            </a:r>
          </a:p>
        </p:txBody>
      </p:sp>
      <p:cxnSp>
        <p:nvCxnSpPr>
          <p:cNvPr id="5" name="Straight Connector 4">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4067944" y="882851"/>
            <a:ext cx="4076487" cy="646331"/>
          </a:xfrm>
          <a:prstGeom prst="rect">
            <a:avLst/>
          </a:prstGeom>
          <a:solidFill>
            <a:schemeClr val="bg1"/>
          </a:solidFill>
        </p:spPr>
        <p:txBody>
          <a:bodyPr wrap="square" rtlCol="0">
            <a:spAutoFit/>
          </a:bodyPr>
          <a:lstStyle/>
          <a:p>
            <a:r>
              <a:rPr lang="en-GB" b="0" i="0" dirty="0">
                <a:solidFill>
                  <a:srgbClr val="002060"/>
                </a:solidFill>
                <a:effectLst/>
                <a:cs typeface="Arial" panose="020B0604020202020204" pitchFamily="34" charset="0"/>
              </a:rPr>
              <a:t>Peltier’s (1987) diagram on the variations of weathering with climate</a:t>
            </a:r>
          </a:p>
        </p:txBody>
      </p:sp>
      <p:pic>
        <p:nvPicPr>
          <p:cNvPr id="16386" name="Picture 2" descr="Peltier's diagram on the variations of weathering with climate (after... |  Download Scientific Diagram">
            <a:extLst>
              <a:ext uri="{FF2B5EF4-FFF2-40B4-BE49-F238E27FC236}">
                <a16:creationId xmlns:a16="http://schemas.microsoft.com/office/drawing/2014/main" id="{007F4872-ED8D-39D5-9DCE-805B5BFBCD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93" y="1493456"/>
            <a:ext cx="4662139" cy="4974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7903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9271F0-03F6-4A43-A8A1-D35F798BFF1E}"/>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 and Landscapes</a:t>
            </a:r>
          </a:p>
        </p:txBody>
      </p:sp>
      <p:cxnSp>
        <p:nvCxnSpPr>
          <p:cNvPr id="3" name="Straight Connector 2">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5255" r="60916"/>
          <a:stretch/>
        </p:blipFill>
        <p:spPr>
          <a:xfrm>
            <a:off x="6205669" y="120264"/>
            <a:ext cx="2684250" cy="4651188"/>
          </a:xfrm>
          <a:prstGeom prst="rect">
            <a:avLst/>
          </a:prstGeom>
        </p:spPr>
      </p:pic>
      <p:pic>
        <p:nvPicPr>
          <p:cNvPr id="8" name="Picture 7"/>
          <p:cNvPicPr>
            <a:picLocks noChangeAspect="1"/>
          </p:cNvPicPr>
          <p:nvPr/>
        </p:nvPicPr>
        <p:blipFill>
          <a:blip r:embed="rId3"/>
          <a:stretch>
            <a:fillRect/>
          </a:stretch>
        </p:blipFill>
        <p:spPr>
          <a:xfrm>
            <a:off x="161713" y="821460"/>
            <a:ext cx="5923873" cy="1549351"/>
          </a:xfrm>
          <a:prstGeom prst="rect">
            <a:avLst/>
          </a:prstGeom>
        </p:spPr>
      </p:pic>
      <p:sp>
        <p:nvSpPr>
          <p:cNvPr id="9" name="TextBox 8"/>
          <p:cNvSpPr txBox="1"/>
          <p:nvPr/>
        </p:nvSpPr>
        <p:spPr>
          <a:xfrm>
            <a:off x="7840438" y="6525344"/>
            <a:ext cx="1303562" cy="369332"/>
          </a:xfrm>
          <a:prstGeom prst="rect">
            <a:avLst/>
          </a:prstGeom>
          <a:noFill/>
        </p:spPr>
        <p:txBody>
          <a:bodyPr wrap="none" rtlCol="0">
            <a:spAutoFit/>
          </a:bodyPr>
          <a:lstStyle/>
          <a:p>
            <a:r>
              <a:rPr lang="de-DE" sz="1000" dirty="0">
                <a:solidFill>
                  <a:schemeClr val="bg1"/>
                </a:solidFill>
              </a:rPr>
              <a:t>Monteiro</a:t>
            </a:r>
            <a:r>
              <a:rPr lang="de-DE" dirty="0">
                <a:solidFill>
                  <a:schemeClr val="bg1"/>
                </a:solidFill>
              </a:rPr>
              <a:t> </a:t>
            </a:r>
            <a:r>
              <a:rPr lang="de-DE" sz="1000" dirty="0">
                <a:solidFill>
                  <a:schemeClr val="bg1"/>
                </a:solidFill>
              </a:rPr>
              <a:t>et al 2018</a:t>
            </a:r>
          </a:p>
        </p:txBody>
      </p:sp>
      <p:sp>
        <p:nvSpPr>
          <p:cNvPr id="10" name="Rectangle 9"/>
          <p:cNvSpPr/>
          <p:nvPr/>
        </p:nvSpPr>
        <p:spPr>
          <a:xfrm>
            <a:off x="6141257" y="4846627"/>
            <a:ext cx="2866811" cy="646331"/>
          </a:xfrm>
          <a:prstGeom prst="rect">
            <a:avLst/>
          </a:prstGeom>
        </p:spPr>
        <p:txBody>
          <a:bodyPr wrap="square">
            <a:spAutoFit/>
          </a:bodyPr>
          <a:lstStyle/>
          <a:p>
            <a:pPr marL="285750" indent="-285750">
              <a:buFont typeface="Arial" panose="020B0604020202020204" pitchFamily="34" charset="0"/>
              <a:buChar char="•"/>
            </a:pPr>
            <a:r>
              <a:rPr lang="de-DE" dirty="0"/>
              <a:t>Carajas Plateau (Igarapé Bahia, Brazil)</a:t>
            </a:r>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l="4301" r="10603"/>
          <a:stretch/>
        </p:blipFill>
        <p:spPr>
          <a:xfrm>
            <a:off x="3789129" y="3717032"/>
            <a:ext cx="2277550" cy="1985408"/>
          </a:xfrm>
          <a:prstGeom prst="rect">
            <a:avLst/>
          </a:prstGeom>
        </p:spPr>
      </p:pic>
      <p:sp>
        <p:nvSpPr>
          <p:cNvPr id="4" name="Oval 3"/>
          <p:cNvSpPr/>
          <p:nvPr/>
        </p:nvSpPr>
        <p:spPr>
          <a:xfrm>
            <a:off x="1187624" y="838552"/>
            <a:ext cx="432048" cy="430208"/>
          </a:xfrm>
          <a:prstGeom prst="ellipse">
            <a:avLst/>
          </a:prstGeom>
          <a:no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Freeform 12"/>
          <p:cNvSpPr/>
          <p:nvPr/>
        </p:nvSpPr>
        <p:spPr>
          <a:xfrm>
            <a:off x="827584" y="1132684"/>
            <a:ext cx="5008729" cy="214472"/>
          </a:xfrm>
          <a:custGeom>
            <a:avLst/>
            <a:gdLst>
              <a:gd name="connsiteX0" fmla="*/ 0 w 5008729"/>
              <a:gd name="connsiteY0" fmla="*/ 193143 h 302325"/>
              <a:gd name="connsiteX1" fmla="*/ 2210938 w 5008729"/>
              <a:gd name="connsiteY1" fmla="*/ 2074 h 302325"/>
              <a:gd name="connsiteX2" fmla="*/ 5008729 w 5008729"/>
              <a:gd name="connsiteY2" fmla="*/ 302325 h 302325"/>
            </a:gdLst>
            <a:ahLst/>
            <a:cxnLst>
              <a:cxn ang="0">
                <a:pos x="connsiteX0" y="connsiteY0"/>
              </a:cxn>
              <a:cxn ang="0">
                <a:pos x="connsiteX1" y="connsiteY1"/>
              </a:cxn>
              <a:cxn ang="0">
                <a:pos x="connsiteX2" y="connsiteY2"/>
              </a:cxn>
            </a:cxnLst>
            <a:rect l="l" t="t" r="r" b="b"/>
            <a:pathLst>
              <a:path w="5008729" h="302325">
                <a:moveTo>
                  <a:pt x="0" y="193143"/>
                </a:moveTo>
                <a:cubicBezTo>
                  <a:pt x="688075" y="88510"/>
                  <a:pt x="1376150" y="-16123"/>
                  <a:pt x="2210938" y="2074"/>
                </a:cubicBezTo>
                <a:cubicBezTo>
                  <a:pt x="3045726" y="20271"/>
                  <a:pt x="4027227" y="161298"/>
                  <a:pt x="5008729" y="302325"/>
                </a:cubicBezTo>
              </a:path>
            </a:pathLst>
          </a:custGeom>
          <a:noFill/>
          <a:ln w="158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chemeClr val="tx1"/>
              </a:solidFill>
            </a:endParaRPr>
          </a:p>
        </p:txBody>
      </p:sp>
      <p:sp>
        <p:nvSpPr>
          <p:cNvPr id="14" name="TextBox 13"/>
          <p:cNvSpPr txBox="1"/>
          <p:nvPr/>
        </p:nvSpPr>
        <p:spPr>
          <a:xfrm>
            <a:off x="3847728" y="648894"/>
            <a:ext cx="2275046" cy="369332"/>
          </a:xfrm>
          <a:prstGeom prst="rect">
            <a:avLst/>
          </a:prstGeom>
          <a:noFill/>
        </p:spPr>
        <p:txBody>
          <a:bodyPr wrap="none" rtlCol="0">
            <a:spAutoFit/>
          </a:bodyPr>
          <a:lstStyle/>
          <a:p>
            <a:r>
              <a:rPr lang="de-DE" dirty="0"/>
              <a:t>very old landsurface</a:t>
            </a:r>
          </a:p>
        </p:txBody>
      </p:sp>
      <p:sp>
        <p:nvSpPr>
          <p:cNvPr id="15" name="Oval 14"/>
          <p:cNvSpPr/>
          <p:nvPr/>
        </p:nvSpPr>
        <p:spPr>
          <a:xfrm>
            <a:off x="5456108" y="1565276"/>
            <a:ext cx="432048" cy="430208"/>
          </a:xfrm>
          <a:prstGeom prst="ellipse">
            <a:avLst/>
          </a:prstGeom>
          <a:noFill/>
          <a:ln w="19050">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24" name="Group 23"/>
          <p:cNvGrpSpPr/>
          <p:nvPr/>
        </p:nvGrpSpPr>
        <p:grpSpPr>
          <a:xfrm>
            <a:off x="395536" y="510661"/>
            <a:ext cx="8335834" cy="2550731"/>
            <a:chOff x="395536" y="510661"/>
            <a:chExt cx="8335834" cy="2550731"/>
          </a:xfrm>
        </p:grpSpPr>
        <p:sp>
          <p:nvSpPr>
            <p:cNvPr id="6" name="TextBox 5"/>
            <p:cNvSpPr txBox="1"/>
            <p:nvPr/>
          </p:nvSpPr>
          <p:spPr>
            <a:xfrm>
              <a:off x="395536" y="2415061"/>
              <a:ext cx="5616624" cy="646331"/>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de-DE" dirty="0"/>
                <a:t>Various dating methods for measuring erosion (=exposure), weathering (= clay neoformation)</a:t>
              </a:r>
            </a:p>
          </p:txBody>
        </p:sp>
        <p:grpSp>
          <p:nvGrpSpPr>
            <p:cNvPr id="12" name="Group 11"/>
            <p:cNvGrpSpPr/>
            <p:nvPr/>
          </p:nvGrpSpPr>
          <p:grpSpPr>
            <a:xfrm>
              <a:off x="1762271" y="510661"/>
              <a:ext cx="6969099" cy="563772"/>
              <a:chOff x="1762271" y="510661"/>
              <a:chExt cx="6969099" cy="563772"/>
            </a:xfrm>
          </p:grpSpPr>
          <p:sp>
            <p:nvSpPr>
              <p:cNvPr id="16" name="Rectangle 15"/>
              <p:cNvSpPr/>
              <p:nvPr/>
            </p:nvSpPr>
            <p:spPr>
              <a:xfrm>
                <a:off x="7328422" y="510661"/>
                <a:ext cx="1402948" cy="369332"/>
              </a:xfrm>
              <a:prstGeom prst="rect">
                <a:avLst/>
              </a:prstGeom>
              <a:solidFill>
                <a:schemeClr val="bg1"/>
              </a:solidFill>
            </p:spPr>
            <p:txBody>
              <a:bodyPr wrap="none">
                <a:spAutoFit/>
              </a:bodyPr>
              <a:lstStyle/>
              <a:p>
                <a:r>
                  <a:rPr lang="de-DE" dirty="0">
                    <a:solidFill>
                      <a:srgbClr val="FF0000"/>
                    </a:solidFill>
                    <a:latin typeface="AdvEPSTIM"/>
                  </a:rPr>
                  <a:t>0.08 m / Ma</a:t>
                </a:r>
                <a:endParaRPr lang="de-DE" dirty="0">
                  <a:solidFill>
                    <a:srgbClr val="FF0000"/>
                  </a:solidFill>
                </a:endParaRPr>
              </a:p>
            </p:txBody>
          </p:sp>
          <p:sp>
            <p:nvSpPr>
              <p:cNvPr id="18" name="Down Arrow 17"/>
              <p:cNvSpPr/>
              <p:nvPr/>
            </p:nvSpPr>
            <p:spPr>
              <a:xfrm>
                <a:off x="1762271" y="685553"/>
                <a:ext cx="451172" cy="388880"/>
              </a:xfrm>
              <a:prstGeom prst="downArrow">
                <a:avLst/>
              </a:prstGeom>
              <a:solidFill>
                <a:schemeClr val="bg1"/>
              </a:solidFill>
              <a:ln w="158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TextBox 19"/>
              <p:cNvSpPr txBox="1"/>
              <p:nvPr/>
            </p:nvSpPr>
            <p:spPr>
              <a:xfrm>
                <a:off x="2308800" y="575609"/>
                <a:ext cx="941283" cy="369332"/>
              </a:xfrm>
              <a:prstGeom prst="rect">
                <a:avLst/>
              </a:prstGeom>
              <a:noFill/>
            </p:spPr>
            <p:txBody>
              <a:bodyPr wrap="none" rtlCol="0">
                <a:spAutoFit/>
              </a:bodyPr>
              <a:lstStyle/>
              <a:p>
                <a:r>
                  <a:rPr lang="de-DE" dirty="0">
                    <a:solidFill>
                      <a:srgbClr val="FF0000"/>
                    </a:solidFill>
                  </a:rPr>
                  <a:t>erosion</a:t>
                </a:r>
              </a:p>
            </p:txBody>
          </p:sp>
        </p:grpSp>
      </p:grpSp>
      <p:grpSp>
        <p:nvGrpSpPr>
          <p:cNvPr id="25" name="Group 24"/>
          <p:cNvGrpSpPr/>
          <p:nvPr/>
        </p:nvGrpSpPr>
        <p:grpSpPr>
          <a:xfrm>
            <a:off x="225940" y="1368452"/>
            <a:ext cx="3578218" cy="5270092"/>
            <a:chOff x="225940" y="1368452"/>
            <a:chExt cx="3578218" cy="5270092"/>
          </a:xfrm>
        </p:grpSpPr>
        <p:pic>
          <p:nvPicPr>
            <p:cNvPr id="7" name="Picture 6"/>
            <p:cNvPicPr>
              <a:picLocks noChangeAspect="1"/>
            </p:cNvPicPr>
            <p:nvPr/>
          </p:nvPicPr>
          <p:blipFill>
            <a:blip r:embed="rId5"/>
            <a:stretch>
              <a:fillRect/>
            </a:stretch>
          </p:blipFill>
          <p:spPr>
            <a:xfrm>
              <a:off x="225940" y="4149080"/>
              <a:ext cx="3458214" cy="2489464"/>
            </a:xfrm>
            <a:prstGeom prst="rect">
              <a:avLst/>
            </a:prstGeom>
          </p:spPr>
        </p:pic>
        <p:sp>
          <p:nvSpPr>
            <p:cNvPr id="17" name="Down Arrow 16"/>
            <p:cNvSpPr/>
            <p:nvPr/>
          </p:nvSpPr>
          <p:spPr>
            <a:xfrm>
              <a:off x="1187624" y="1368452"/>
              <a:ext cx="451172" cy="388880"/>
            </a:xfrm>
            <a:prstGeom prst="downArrow">
              <a:avLst/>
            </a:prstGeom>
            <a:solidFill>
              <a:schemeClr val="bg1"/>
            </a:solidFill>
            <a:ln w="158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TextBox 18"/>
            <p:cNvSpPr txBox="1"/>
            <p:nvPr/>
          </p:nvSpPr>
          <p:spPr>
            <a:xfrm>
              <a:off x="1495731" y="1666017"/>
              <a:ext cx="2039982" cy="369332"/>
            </a:xfrm>
            <a:prstGeom prst="rect">
              <a:avLst/>
            </a:prstGeom>
            <a:noFill/>
          </p:spPr>
          <p:txBody>
            <a:bodyPr wrap="none" rtlCol="0">
              <a:spAutoFit/>
            </a:bodyPr>
            <a:lstStyle/>
            <a:p>
              <a:r>
                <a:rPr lang="de-DE" dirty="0">
                  <a:solidFill>
                    <a:srgbClr val="00B050"/>
                  </a:solidFill>
                </a:rPr>
                <a:t>Weathering (front)</a:t>
              </a:r>
            </a:p>
          </p:txBody>
        </p:sp>
        <p:sp>
          <p:nvSpPr>
            <p:cNvPr id="21" name="Rectangle 20"/>
            <p:cNvSpPr/>
            <p:nvPr/>
          </p:nvSpPr>
          <p:spPr>
            <a:xfrm>
              <a:off x="2529450" y="4857105"/>
              <a:ext cx="1274708" cy="369332"/>
            </a:xfrm>
            <a:prstGeom prst="rect">
              <a:avLst/>
            </a:prstGeom>
            <a:solidFill>
              <a:schemeClr val="bg1"/>
            </a:solidFill>
          </p:spPr>
          <p:txBody>
            <a:bodyPr wrap="none">
              <a:spAutoFit/>
            </a:bodyPr>
            <a:lstStyle/>
            <a:p>
              <a:r>
                <a:rPr lang="de-DE" dirty="0">
                  <a:solidFill>
                    <a:srgbClr val="00B050"/>
                  </a:solidFill>
                  <a:latin typeface="AdvEPSTIM"/>
                </a:rPr>
                <a:t>8.5 m / Ma</a:t>
              </a:r>
              <a:endParaRPr lang="de-DE" dirty="0">
                <a:solidFill>
                  <a:srgbClr val="00B050"/>
                </a:solidFill>
              </a:endParaRPr>
            </a:p>
          </p:txBody>
        </p:sp>
      </p:grpSp>
      <p:sp>
        <p:nvSpPr>
          <p:cNvPr id="22" name="Rectangle 21"/>
          <p:cNvSpPr/>
          <p:nvPr/>
        </p:nvSpPr>
        <p:spPr>
          <a:xfrm>
            <a:off x="4019561" y="5611758"/>
            <a:ext cx="4988507" cy="923330"/>
          </a:xfrm>
          <a:prstGeom prst="rect">
            <a:avLst/>
          </a:prstGeom>
          <a:solidFill>
            <a:schemeClr val="bg1"/>
          </a:solidFill>
        </p:spPr>
        <p:txBody>
          <a:bodyPr wrap="square">
            <a:spAutoFit/>
          </a:bodyPr>
          <a:lstStyle/>
          <a:p>
            <a:pPr marL="285750" indent="-285750">
              <a:buFont typeface="Arial" panose="020B0604020202020204" pitchFamily="34" charset="0"/>
              <a:buChar char="•"/>
            </a:pPr>
            <a:r>
              <a:rPr lang="en-US" b="1" dirty="0">
                <a:solidFill>
                  <a:srgbClr val="FF0000"/>
                </a:solidFill>
              </a:rPr>
              <a:t>Denudation</a:t>
            </a:r>
            <a:r>
              <a:rPr lang="en-US" dirty="0">
                <a:solidFill>
                  <a:srgbClr val="002060"/>
                </a:solidFill>
              </a:rPr>
              <a:t> – sum of processes that cause the wearing away of the Earth's surface leading to a reduction in elevation and relief</a:t>
            </a:r>
            <a:endParaRPr lang="de-DE" dirty="0">
              <a:solidFill>
                <a:srgbClr val="002060"/>
              </a:solidFill>
            </a:endParaRPr>
          </a:p>
        </p:txBody>
      </p:sp>
      <p:sp>
        <p:nvSpPr>
          <p:cNvPr id="23" name="Rectangle 22"/>
          <p:cNvSpPr/>
          <p:nvPr/>
        </p:nvSpPr>
        <p:spPr>
          <a:xfrm>
            <a:off x="395536" y="3094515"/>
            <a:ext cx="5745721" cy="923330"/>
          </a:xfrm>
          <a:prstGeom prst="rect">
            <a:avLst/>
          </a:prstGeom>
        </p:spPr>
        <p:txBody>
          <a:bodyPr wrap="square">
            <a:spAutoFit/>
          </a:bodyPr>
          <a:lstStyle/>
          <a:p>
            <a:pPr marL="285750" indent="-285750">
              <a:spcAft>
                <a:spcPts val="600"/>
              </a:spcAft>
              <a:buFont typeface="Arial" panose="020B0604020202020204" pitchFamily="34" charset="0"/>
              <a:buChar char="•"/>
            </a:pPr>
            <a:r>
              <a:rPr lang="de-DE" dirty="0"/>
              <a:t>High surface: </a:t>
            </a:r>
            <a:r>
              <a:rPr lang="en-US" dirty="0"/>
              <a:t>history of weathering spanning from ca. 80 Ma to the present</a:t>
            </a:r>
            <a:r>
              <a:rPr lang="de-DE" dirty="0"/>
              <a:t>; low surface </a:t>
            </a:r>
            <a:r>
              <a:rPr lang="en-US" dirty="0"/>
              <a:t>consistently younger than 10 Ma</a:t>
            </a:r>
            <a:endParaRPr lang="de-DE" dirty="0"/>
          </a:p>
        </p:txBody>
      </p:sp>
    </p:spTree>
    <p:extLst>
      <p:ext uri="{BB962C8B-B14F-4D97-AF65-F5344CB8AC3E}">
        <p14:creationId xmlns:p14="http://schemas.microsoft.com/office/powerpoint/2010/main" val="2865989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723" r="2944"/>
          <a:stretch/>
        </p:blipFill>
        <p:spPr>
          <a:xfrm>
            <a:off x="-13736" y="-4576"/>
            <a:ext cx="9157736" cy="6862576"/>
          </a:xfrm>
          <a:prstGeom prst="rect">
            <a:avLst/>
          </a:prstGeom>
        </p:spPr>
      </p:pic>
      <p:sp>
        <p:nvSpPr>
          <p:cNvPr id="4" name="TextBox 3"/>
          <p:cNvSpPr txBox="1"/>
          <p:nvPr/>
        </p:nvSpPr>
        <p:spPr>
          <a:xfrm>
            <a:off x="107504" y="476672"/>
            <a:ext cx="1774845" cy="461665"/>
          </a:xfrm>
          <a:prstGeom prst="rect">
            <a:avLst/>
          </a:prstGeom>
          <a:noFill/>
        </p:spPr>
        <p:txBody>
          <a:bodyPr wrap="none" rtlCol="0">
            <a:spAutoFit/>
          </a:bodyPr>
          <a:lstStyle/>
          <a:p>
            <a:r>
              <a:rPr lang="de-DE" sz="2400" b="1" dirty="0">
                <a:solidFill>
                  <a:srgbClr val="080808"/>
                </a:solidFill>
              </a:rPr>
              <a:t>3 </a:t>
            </a:r>
            <a:r>
              <a:rPr lang="de-DE" sz="2400" dirty="0">
                <a:solidFill>
                  <a:srgbClr val="080808"/>
                </a:solidFill>
              </a:rPr>
              <a:t>minutes...</a:t>
            </a:r>
          </a:p>
        </p:txBody>
      </p:sp>
    </p:spTree>
    <p:extLst>
      <p:ext uri="{BB962C8B-B14F-4D97-AF65-F5344CB8AC3E}">
        <p14:creationId xmlns:p14="http://schemas.microsoft.com/office/powerpoint/2010/main" val="2646277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2049290"/>
            <a:ext cx="9144000" cy="4813570"/>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2743200"/>
          </a:xfrm>
          <a:prstGeom prst="rect">
            <a:avLst/>
          </a:prstGeom>
        </p:spPr>
      </p:pic>
      <p:pic>
        <p:nvPicPr>
          <p:cNvPr id="8" name="Picture 7"/>
          <p:cNvPicPr>
            <a:picLocks noChangeAspect="1"/>
          </p:cNvPicPr>
          <p:nvPr/>
        </p:nvPicPr>
        <p:blipFill>
          <a:blip r:embed="rId4"/>
          <a:stretch>
            <a:fillRect/>
          </a:stretch>
        </p:blipFill>
        <p:spPr>
          <a:xfrm>
            <a:off x="185679" y="1916786"/>
            <a:ext cx="5755123" cy="1322947"/>
          </a:xfrm>
          <a:prstGeom prst="rect">
            <a:avLst/>
          </a:prstGeom>
        </p:spPr>
      </p:pic>
      <p:pic>
        <p:nvPicPr>
          <p:cNvPr id="9" name="Picture 8"/>
          <p:cNvPicPr>
            <a:picLocks noChangeAspect="1"/>
          </p:cNvPicPr>
          <p:nvPr/>
        </p:nvPicPr>
        <p:blipFill>
          <a:blip r:embed="rId5"/>
          <a:stretch>
            <a:fillRect/>
          </a:stretch>
        </p:blipFill>
        <p:spPr>
          <a:xfrm>
            <a:off x="6444208" y="2918478"/>
            <a:ext cx="2580000" cy="3810116"/>
          </a:xfrm>
          <a:prstGeom prst="rect">
            <a:avLst/>
          </a:prstGeom>
        </p:spPr>
      </p:pic>
      <p:sp>
        <p:nvSpPr>
          <p:cNvPr id="11" name="TextBox 10">
            <a:extLst>
              <a:ext uri="{FF2B5EF4-FFF2-40B4-BE49-F238E27FC236}">
                <a16:creationId xmlns:a16="http://schemas.microsoft.com/office/drawing/2014/main" id="{4B9271F0-03F6-4A43-A8A1-D35F798BFF1E}"/>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Landscape Denudation</a:t>
            </a:r>
          </a:p>
        </p:txBody>
      </p:sp>
      <p:cxnSp>
        <p:nvCxnSpPr>
          <p:cNvPr id="12" name="Straight Connector 11">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2304932F-BE16-472D-BB5A-4320172A48C3}"/>
              </a:ext>
            </a:extLst>
          </p:cNvPr>
          <p:cNvSpPr txBox="1"/>
          <p:nvPr/>
        </p:nvSpPr>
        <p:spPr>
          <a:xfrm>
            <a:off x="3063240" y="2883175"/>
            <a:ext cx="2968665" cy="307777"/>
          </a:xfrm>
          <a:prstGeom prst="rect">
            <a:avLst/>
          </a:prstGeom>
          <a:noFill/>
        </p:spPr>
        <p:txBody>
          <a:bodyPr wrap="square" rtlCol="0">
            <a:spAutoFit/>
          </a:bodyPr>
          <a:lstStyle/>
          <a:p>
            <a:pPr algn="ctr"/>
            <a:r>
              <a:rPr lang="en-AU" sz="1400" dirty="0">
                <a:solidFill>
                  <a:srgbClr val="002060"/>
                </a:solidFill>
              </a:rPr>
              <a:t>Weathering rate (0.17 m/Ma)</a:t>
            </a:r>
          </a:p>
        </p:txBody>
      </p:sp>
      <p:sp>
        <p:nvSpPr>
          <p:cNvPr id="13" name="TextBox 12">
            <a:extLst>
              <a:ext uri="{FF2B5EF4-FFF2-40B4-BE49-F238E27FC236}">
                <a16:creationId xmlns:a16="http://schemas.microsoft.com/office/drawing/2014/main" id="{2304932F-BE16-472D-BB5A-4320172A48C3}"/>
              </a:ext>
            </a:extLst>
          </p:cNvPr>
          <p:cNvSpPr txBox="1"/>
          <p:nvPr/>
        </p:nvSpPr>
        <p:spPr>
          <a:xfrm>
            <a:off x="590901" y="1965406"/>
            <a:ext cx="5032442" cy="307777"/>
          </a:xfrm>
          <a:prstGeom prst="rect">
            <a:avLst/>
          </a:prstGeom>
          <a:noFill/>
        </p:spPr>
        <p:txBody>
          <a:bodyPr wrap="square" rtlCol="0">
            <a:spAutoFit/>
          </a:bodyPr>
          <a:lstStyle/>
          <a:p>
            <a:pPr algn="ctr"/>
            <a:r>
              <a:rPr lang="en-AU" sz="1400" dirty="0">
                <a:solidFill>
                  <a:srgbClr val="002060"/>
                </a:solidFill>
              </a:rPr>
              <a:t>Denudation of 300-400 m since 100 Ma (ca. 3-4 m/Ma)</a:t>
            </a:r>
          </a:p>
        </p:txBody>
      </p:sp>
      <p:sp>
        <p:nvSpPr>
          <p:cNvPr id="14" name="Rectangle 13">
            <a:extLst>
              <a:ext uri="{FF2B5EF4-FFF2-40B4-BE49-F238E27FC236}">
                <a16:creationId xmlns:a16="http://schemas.microsoft.com/office/drawing/2014/main" id="{E0C8C0AA-FBA9-4726-90E8-B4BD5362425B}"/>
              </a:ext>
            </a:extLst>
          </p:cNvPr>
          <p:cNvSpPr/>
          <p:nvPr/>
        </p:nvSpPr>
        <p:spPr>
          <a:xfrm>
            <a:off x="198999" y="5801031"/>
            <a:ext cx="6102299" cy="923330"/>
          </a:xfrm>
          <a:prstGeom prst="rect">
            <a:avLst/>
          </a:prstGeom>
          <a:solidFill>
            <a:schemeClr val="bg1"/>
          </a:solidFill>
        </p:spPr>
        <p:txBody>
          <a:bodyPr wrap="square">
            <a:spAutoFit/>
          </a:bodyPr>
          <a:lstStyle/>
          <a:p>
            <a:pPr marL="285750" indent="-285750">
              <a:buFont typeface="Arial" panose="020B0604020202020204" pitchFamily="34" charset="0"/>
              <a:buChar char="•"/>
            </a:pPr>
            <a:r>
              <a:rPr lang="en-US" dirty="0">
                <a:solidFill>
                  <a:srgbClr val="002060"/>
                </a:solidFill>
                <a:latin typeface="+mj-lt"/>
              </a:rPr>
              <a:t>Australia today (e.g. last few 100 </a:t>
            </a:r>
            <a:r>
              <a:rPr lang="en-US" dirty="0" err="1">
                <a:solidFill>
                  <a:srgbClr val="002060"/>
                </a:solidFill>
                <a:latin typeface="+mj-lt"/>
              </a:rPr>
              <a:t>ka</a:t>
            </a:r>
            <a:r>
              <a:rPr lang="en-US" dirty="0">
                <a:solidFill>
                  <a:srgbClr val="002060"/>
                </a:solidFill>
                <a:latin typeface="+mj-lt"/>
              </a:rPr>
              <a:t>): 0.2–7 m / Ma: </a:t>
            </a:r>
            <a:r>
              <a:rPr lang="en-US" dirty="0">
                <a:solidFill>
                  <a:srgbClr val="002060"/>
                </a:solidFill>
              </a:rPr>
              <a:t>(</a:t>
            </a:r>
            <a:r>
              <a:rPr lang="en-US" dirty="0" err="1">
                <a:solidFill>
                  <a:srgbClr val="002060"/>
                </a:solidFill>
              </a:rPr>
              <a:t>i</a:t>
            </a:r>
            <a:r>
              <a:rPr lang="en-US" dirty="0">
                <a:solidFill>
                  <a:srgbClr val="002060"/>
                </a:solidFill>
              </a:rPr>
              <a:t>) survival of very old (e.g. 500 Ma) land surfaces very unlikely, </a:t>
            </a:r>
            <a:r>
              <a:rPr lang="en-US" dirty="0">
                <a:solidFill>
                  <a:srgbClr val="002060"/>
                </a:solidFill>
                <a:latin typeface="+mj-lt"/>
              </a:rPr>
              <a:t>(ii) </a:t>
            </a:r>
            <a:r>
              <a:rPr lang="en-US" dirty="0">
                <a:solidFill>
                  <a:srgbClr val="002060"/>
                </a:solidFill>
              </a:rPr>
              <a:t>denudation varies spatially and temporally</a:t>
            </a:r>
            <a:endParaRPr lang="de-DE" dirty="0">
              <a:solidFill>
                <a:srgbClr val="002060"/>
              </a:solidFill>
            </a:endParaRPr>
          </a:p>
        </p:txBody>
      </p:sp>
      <p:sp>
        <p:nvSpPr>
          <p:cNvPr id="15" name="Rectangle 14">
            <a:extLst>
              <a:ext uri="{FF2B5EF4-FFF2-40B4-BE49-F238E27FC236}">
                <a16:creationId xmlns:a16="http://schemas.microsoft.com/office/drawing/2014/main" id="{685DF326-70DB-41EE-991A-AE2F65121D08}"/>
              </a:ext>
            </a:extLst>
          </p:cNvPr>
          <p:cNvSpPr/>
          <p:nvPr/>
        </p:nvSpPr>
        <p:spPr>
          <a:xfrm>
            <a:off x="195551" y="3653329"/>
            <a:ext cx="6042505" cy="646331"/>
          </a:xfrm>
          <a:prstGeom prst="rect">
            <a:avLst/>
          </a:prstGeom>
          <a:noFill/>
        </p:spPr>
        <p:txBody>
          <a:bodyPr wrap="square">
            <a:spAutoFit/>
          </a:bodyPr>
          <a:lstStyle/>
          <a:p>
            <a:pPr marL="285750" indent="-285750">
              <a:buFont typeface="Arial" panose="020B0604020202020204" pitchFamily="34" charset="0"/>
              <a:buChar char="•"/>
            </a:pPr>
            <a:r>
              <a:rPr lang="en-US" dirty="0">
                <a:solidFill>
                  <a:schemeClr val="bg1"/>
                </a:solidFill>
              </a:rPr>
              <a:t>Has weathering slowed – and/or denudation intensified?  </a:t>
            </a:r>
            <a:endParaRPr lang="de-DE" dirty="0">
              <a:solidFill>
                <a:schemeClr val="bg1"/>
              </a:solidFill>
            </a:endParaRPr>
          </a:p>
        </p:txBody>
      </p:sp>
      <p:sp>
        <p:nvSpPr>
          <p:cNvPr id="16" name="Rectangle 15"/>
          <p:cNvSpPr/>
          <p:nvPr/>
        </p:nvSpPr>
        <p:spPr>
          <a:xfrm>
            <a:off x="195550" y="3283997"/>
            <a:ext cx="5672593" cy="369332"/>
          </a:xfrm>
          <a:prstGeom prst="rect">
            <a:avLst/>
          </a:prstGeom>
        </p:spPr>
        <p:txBody>
          <a:bodyPr wrap="square">
            <a:spAutoFit/>
          </a:bodyPr>
          <a:lstStyle/>
          <a:p>
            <a:pPr marL="285750" indent="-285750">
              <a:buFont typeface="Arial" panose="020B0604020202020204" pitchFamily="34" charset="0"/>
              <a:buChar char="•"/>
            </a:pPr>
            <a:r>
              <a:rPr lang="en-US" dirty="0">
                <a:solidFill>
                  <a:schemeClr val="bg1"/>
                </a:solidFill>
              </a:rPr>
              <a:t>Inselberg… remnant part of an old surface</a:t>
            </a:r>
            <a:endParaRPr lang="de-DE" dirty="0">
              <a:solidFill>
                <a:schemeClr val="bg1"/>
              </a:solidFill>
            </a:endParaRPr>
          </a:p>
        </p:txBody>
      </p:sp>
    </p:spTree>
    <p:extLst>
      <p:ext uri="{BB962C8B-B14F-4D97-AF65-F5344CB8AC3E}">
        <p14:creationId xmlns:p14="http://schemas.microsoft.com/office/powerpoint/2010/main" val="2834820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4" grpId="0" animBg="1"/>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4B9271F0-03F6-4A43-A8A1-D35F798BFF1E}"/>
              </a:ext>
            </a:extLst>
          </p:cNvPr>
          <p:cNvSpPr txBox="1"/>
          <p:nvPr/>
        </p:nvSpPr>
        <p:spPr>
          <a:xfrm>
            <a:off x="0" y="7769"/>
            <a:ext cx="7671881" cy="584775"/>
          </a:xfrm>
          <a:prstGeom prst="rect">
            <a:avLst/>
          </a:prstGeom>
          <a:noFill/>
        </p:spPr>
        <p:txBody>
          <a:bodyPr wrap="square" rtlCol="0">
            <a:spAutoFit/>
          </a:bodyPr>
          <a:lstStyle/>
          <a:p>
            <a:pPr>
              <a:spcAft>
                <a:spcPts val="1800"/>
              </a:spcAft>
            </a:pPr>
            <a:r>
              <a:rPr lang="en-AU" sz="3200" b="1" dirty="0">
                <a:solidFill>
                  <a:srgbClr val="002060"/>
                </a:solidFill>
              </a:rPr>
              <a:t>Australia’s oldest land surfaces…</a:t>
            </a:r>
          </a:p>
        </p:txBody>
      </p:sp>
      <p:cxnSp>
        <p:nvCxnSpPr>
          <p:cNvPr id="9" name="Straight Connector 8">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237484" y="1195587"/>
            <a:ext cx="4330032" cy="5439918"/>
            <a:chOff x="890479" y="950464"/>
            <a:chExt cx="4718713" cy="5907536"/>
          </a:xfrm>
        </p:grpSpPr>
        <p:sp>
          <p:nvSpPr>
            <p:cNvPr id="3" name="Rectangle 2"/>
            <p:cNvSpPr/>
            <p:nvPr/>
          </p:nvSpPr>
          <p:spPr>
            <a:xfrm>
              <a:off x="959796" y="1024647"/>
              <a:ext cx="4390417" cy="58333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5" name="Picture 4"/>
            <p:cNvPicPr>
              <a:picLocks noChangeAspect="1"/>
            </p:cNvPicPr>
            <p:nvPr/>
          </p:nvPicPr>
          <p:blipFill>
            <a:blip r:embed="rId2" cstate="screen">
              <a:clrChange>
                <a:clrFrom>
                  <a:srgbClr val="EBE6E2"/>
                </a:clrFrom>
                <a:clrTo>
                  <a:srgbClr val="EBE6E2">
                    <a:alpha val="0"/>
                  </a:srgbClr>
                </a:clrTo>
              </a:clrChange>
              <a:extLst>
                <a:ext uri="{28A0092B-C50C-407E-A947-70E740481C1C}">
                  <a14:useLocalDpi xmlns:a14="http://schemas.microsoft.com/office/drawing/2010/main"/>
                </a:ext>
              </a:extLst>
            </a:blip>
            <a:stretch>
              <a:fillRect/>
            </a:stretch>
          </p:blipFill>
          <p:spPr>
            <a:xfrm>
              <a:off x="890479" y="950464"/>
              <a:ext cx="4718713" cy="5907536"/>
            </a:xfrm>
            <a:prstGeom prst="rect">
              <a:avLst/>
            </a:prstGeom>
          </p:spPr>
        </p:pic>
        <p:sp>
          <p:nvSpPr>
            <p:cNvPr id="10" name="Rectangle 9"/>
            <p:cNvSpPr/>
            <p:nvPr/>
          </p:nvSpPr>
          <p:spPr>
            <a:xfrm>
              <a:off x="959796" y="1024647"/>
              <a:ext cx="356681" cy="3696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1" name="TextBox 10"/>
          <p:cNvSpPr txBox="1"/>
          <p:nvPr/>
        </p:nvSpPr>
        <p:spPr>
          <a:xfrm>
            <a:off x="4537881" y="790332"/>
            <a:ext cx="4544333" cy="923330"/>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rgbClr val="002060"/>
                </a:solidFill>
              </a:rPr>
              <a:t>Is there evidence for (i) long subaerial exposure (i.e. weathering) and (ii) very old surfaces in Australian landscapes?</a:t>
            </a:r>
          </a:p>
        </p:txBody>
      </p:sp>
      <p:grpSp>
        <p:nvGrpSpPr>
          <p:cNvPr id="27" name="Group 26">
            <a:extLst>
              <a:ext uri="{FF2B5EF4-FFF2-40B4-BE49-F238E27FC236}">
                <a16:creationId xmlns:a16="http://schemas.microsoft.com/office/drawing/2014/main" id="{3789948E-9C62-45CE-B38F-B36255ED0B85}"/>
              </a:ext>
            </a:extLst>
          </p:cNvPr>
          <p:cNvGrpSpPr/>
          <p:nvPr/>
        </p:nvGrpSpPr>
        <p:grpSpPr>
          <a:xfrm>
            <a:off x="4537881" y="1854027"/>
            <a:ext cx="4544333" cy="4781478"/>
            <a:chOff x="4537881" y="1854027"/>
            <a:chExt cx="4544333" cy="4781478"/>
          </a:xfrm>
        </p:grpSpPr>
        <p:grpSp>
          <p:nvGrpSpPr>
            <p:cNvPr id="26" name="Group 25">
              <a:extLst>
                <a:ext uri="{FF2B5EF4-FFF2-40B4-BE49-F238E27FC236}">
                  <a16:creationId xmlns:a16="http://schemas.microsoft.com/office/drawing/2014/main" id="{A05BB532-7B39-44DD-AFB2-7C69198434DD}"/>
                </a:ext>
              </a:extLst>
            </p:cNvPr>
            <p:cNvGrpSpPr/>
            <p:nvPr/>
          </p:nvGrpSpPr>
          <p:grpSpPr>
            <a:xfrm>
              <a:off x="4567516" y="2640723"/>
              <a:ext cx="4275393" cy="3994782"/>
              <a:chOff x="4567516" y="2640723"/>
              <a:chExt cx="4275393" cy="3994782"/>
            </a:xfrm>
          </p:grpSpPr>
          <p:sp>
            <p:nvSpPr>
              <p:cNvPr id="15" name="Rectangle 14">
                <a:extLst>
                  <a:ext uri="{FF2B5EF4-FFF2-40B4-BE49-F238E27FC236}">
                    <a16:creationId xmlns:a16="http://schemas.microsoft.com/office/drawing/2014/main" id="{256ED81D-2483-4453-A0B6-D3CD903DCAE4}"/>
                  </a:ext>
                </a:extLst>
              </p:cNvPr>
              <p:cNvSpPr/>
              <p:nvPr/>
            </p:nvSpPr>
            <p:spPr>
              <a:xfrm>
                <a:off x="4567516" y="2640723"/>
                <a:ext cx="4275393" cy="39947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25" name="Picture 24"/>
              <p:cNvPicPr>
                <a:picLocks noChangeAspect="1"/>
              </p:cNvPicPr>
              <p:nvPr/>
            </p:nvPicPr>
            <p:blipFill>
              <a:blip r:embed="rId3" cstate="screen">
                <a:clrChange>
                  <a:clrFrom>
                    <a:srgbClr val="F3E4DA"/>
                  </a:clrFrom>
                  <a:clrTo>
                    <a:srgbClr val="F3E4DA">
                      <a:alpha val="0"/>
                    </a:srgbClr>
                  </a:clrTo>
                </a:clrChange>
                <a:extLst>
                  <a:ext uri="{28A0092B-C50C-407E-A947-70E740481C1C}">
                    <a14:useLocalDpi xmlns:a14="http://schemas.microsoft.com/office/drawing/2010/main"/>
                  </a:ext>
                </a:extLst>
              </a:blip>
              <a:stretch>
                <a:fillRect/>
              </a:stretch>
            </p:blipFill>
            <p:spPr>
              <a:xfrm>
                <a:off x="4686835" y="2667003"/>
                <a:ext cx="4036754" cy="3838148"/>
              </a:xfrm>
              <a:prstGeom prst="rect">
                <a:avLst/>
              </a:prstGeom>
            </p:spPr>
          </p:pic>
        </p:grpSp>
        <p:sp>
          <p:nvSpPr>
            <p:cNvPr id="16" name="Rectangle 15"/>
            <p:cNvSpPr/>
            <p:nvPr/>
          </p:nvSpPr>
          <p:spPr>
            <a:xfrm>
              <a:off x="4537881" y="1854027"/>
              <a:ext cx="4544333" cy="646331"/>
            </a:xfrm>
            <a:prstGeom prst="rect">
              <a:avLst/>
            </a:prstGeom>
          </p:spPr>
          <p:txBody>
            <a:bodyPr wrap="square">
              <a:spAutoFit/>
            </a:bodyPr>
            <a:lstStyle/>
            <a:p>
              <a:pPr marL="285750" indent="-285750">
                <a:buFont typeface="Arial" panose="020B0604020202020204" pitchFamily="34" charset="0"/>
                <a:buChar char="•"/>
              </a:pPr>
              <a:r>
                <a:rPr lang="de-DE" dirty="0">
                  <a:solidFill>
                    <a:srgbClr val="002060"/>
                  </a:solidFill>
                </a:rPr>
                <a:t>Regolith thickness (max ca. 100 m) vs weathering intensity... </a:t>
              </a:r>
            </a:p>
          </p:txBody>
        </p:sp>
      </p:grpSp>
      <p:grpSp>
        <p:nvGrpSpPr>
          <p:cNvPr id="12" name="Group 11"/>
          <p:cNvGrpSpPr/>
          <p:nvPr/>
        </p:nvGrpSpPr>
        <p:grpSpPr>
          <a:xfrm>
            <a:off x="496256" y="723485"/>
            <a:ext cx="1681775" cy="1080688"/>
            <a:chOff x="496256" y="723485"/>
            <a:chExt cx="1681775" cy="1080688"/>
          </a:xfrm>
        </p:grpSpPr>
        <p:sp>
          <p:nvSpPr>
            <p:cNvPr id="17" name="Oval 16"/>
            <p:cNvSpPr/>
            <p:nvPr/>
          </p:nvSpPr>
          <p:spPr>
            <a:xfrm>
              <a:off x="496256" y="1172765"/>
              <a:ext cx="1681775" cy="63140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TextBox 17"/>
            <p:cNvSpPr txBox="1"/>
            <p:nvPr/>
          </p:nvSpPr>
          <p:spPr>
            <a:xfrm>
              <a:off x="765242" y="723485"/>
              <a:ext cx="1274708" cy="369332"/>
            </a:xfrm>
            <a:prstGeom prst="rect">
              <a:avLst/>
            </a:prstGeom>
            <a:noFill/>
          </p:spPr>
          <p:txBody>
            <a:bodyPr wrap="none" rtlCol="0">
              <a:spAutoFit/>
            </a:bodyPr>
            <a:lstStyle/>
            <a:p>
              <a:r>
                <a:rPr lang="de-DE" dirty="0">
                  <a:solidFill>
                    <a:srgbClr val="002060"/>
                  </a:solidFill>
                </a:rPr>
                <a:t>550 Ma ??</a:t>
              </a:r>
            </a:p>
          </p:txBody>
        </p:sp>
      </p:grpSp>
      <p:grpSp>
        <p:nvGrpSpPr>
          <p:cNvPr id="7" name="Group 6"/>
          <p:cNvGrpSpPr/>
          <p:nvPr/>
        </p:nvGrpSpPr>
        <p:grpSpPr>
          <a:xfrm>
            <a:off x="2402500" y="1720492"/>
            <a:ext cx="1930707" cy="1059869"/>
            <a:chOff x="2402500" y="1720492"/>
            <a:chExt cx="1930707" cy="1059869"/>
          </a:xfrm>
        </p:grpSpPr>
        <p:sp>
          <p:nvSpPr>
            <p:cNvPr id="19" name="TextBox 18"/>
            <p:cNvSpPr txBox="1"/>
            <p:nvPr/>
          </p:nvSpPr>
          <p:spPr>
            <a:xfrm>
              <a:off x="3186739" y="1720492"/>
              <a:ext cx="1146468" cy="369332"/>
            </a:xfrm>
            <a:prstGeom prst="rect">
              <a:avLst/>
            </a:prstGeom>
            <a:solidFill>
              <a:schemeClr val="bg1"/>
            </a:solidFill>
          </p:spPr>
          <p:txBody>
            <a:bodyPr wrap="none" rtlCol="0">
              <a:spAutoFit/>
            </a:bodyPr>
            <a:lstStyle/>
            <a:p>
              <a:r>
                <a:rPr lang="de-DE" dirty="0">
                  <a:solidFill>
                    <a:srgbClr val="002060"/>
                  </a:solidFill>
                </a:rPr>
                <a:t>500 Ma ?</a:t>
              </a:r>
            </a:p>
          </p:txBody>
        </p:sp>
        <p:sp>
          <p:nvSpPr>
            <p:cNvPr id="20" name="Oval 19"/>
            <p:cNvSpPr/>
            <p:nvPr/>
          </p:nvSpPr>
          <p:spPr>
            <a:xfrm>
              <a:off x="2402500" y="2148953"/>
              <a:ext cx="1478167" cy="63140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grpSp>
        <p:nvGrpSpPr>
          <p:cNvPr id="6" name="Group 5"/>
          <p:cNvGrpSpPr/>
          <p:nvPr/>
        </p:nvGrpSpPr>
        <p:grpSpPr>
          <a:xfrm>
            <a:off x="1384681" y="4353176"/>
            <a:ext cx="1591053" cy="883483"/>
            <a:chOff x="1384681" y="4353176"/>
            <a:chExt cx="1591053" cy="883483"/>
          </a:xfrm>
        </p:grpSpPr>
        <p:sp>
          <p:nvSpPr>
            <p:cNvPr id="21" name="Oval 20"/>
            <p:cNvSpPr/>
            <p:nvPr/>
          </p:nvSpPr>
          <p:spPr>
            <a:xfrm>
              <a:off x="1384681" y="4353176"/>
              <a:ext cx="1430629" cy="47822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TextBox 21"/>
            <p:cNvSpPr txBox="1"/>
            <p:nvPr/>
          </p:nvSpPr>
          <p:spPr>
            <a:xfrm>
              <a:off x="1829266" y="4867327"/>
              <a:ext cx="1146468" cy="369332"/>
            </a:xfrm>
            <a:prstGeom prst="rect">
              <a:avLst/>
            </a:prstGeom>
            <a:solidFill>
              <a:schemeClr val="bg1"/>
            </a:solidFill>
          </p:spPr>
          <p:txBody>
            <a:bodyPr wrap="none" rtlCol="0">
              <a:spAutoFit/>
            </a:bodyPr>
            <a:lstStyle/>
            <a:p>
              <a:r>
                <a:rPr lang="de-DE" dirty="0">
                  <a:solidFill>
                    <a:srgbClr val="002060"/>
                  </a:solidFill>
                </a:rPr>
                <a:t>300 Ma ?</a:t>
              </a:r>
            </a:p>
          </p:txBody>
        </p:sp>
      </p:grpSp>
      <p:grpSp>
        <p:nvGrpSpPr>
          <p:cNvPr id="2" name="Group 1"/>
          <p:cNvGrpSpPr/>
          <p:nvPr/>
        </p:nvGrpSpPr>
        <p:grpSpPr>
          <a:xfrm>
            <a:off x="297753" y="3977737"/>
            <a:ext cx="1879794" cy="877901"/>
            <a:chOff x="297753" y="3977737"/>
            <a:chExt cx="1879794" cy="877901"/>
          </a:xfrm>
        </p:grpSpPr>
        <p:sp>
          <p:nvSpPr>
            <p:cNvPr id="23" name="Oval 22"/>
            <p:cNvSpPr/>
            <p:nvPr/>
          </p:nvSpPr>
          <p:spPr>
            <a:xfrm>
              <a:off x="408563" y="3977737"/>
              <a:ext cx="1768984" cy="478228"/>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TextBox 23"/>
            <p:cNvSpPr txBox="1"/>
            <p:nvPr/>
          </p:nvSpPr>
          <p:spPr>
            <a:xfrm>
              <a:off x="297753" y="4486306"/>
              <a:ext cx="1286516" cy="369332"/>
            </a:xfrm>
            <a:prstGeom prst="rect">
              <a:avLst/>
            </a:prstGeom>
            <a:noFill/>
          </p:spPr>
          <p:txBody>
            <a:bodyPr wrap="square" rtlCol="0">
              <a:spAutoFit/>
            </a:bodyPr>
            <a:lstStyle/>
            <a:p>
              <a:r>
                <a:rPr lang="de-DE" dirty="0">
                  <a:solidFill>
                    <a:srgbClr val="002060"/>
                  </a:solidFill>
                </a:rPr>
                <a:t>&gt;200 Ma</a:t>
              </a:r>
            </a:p>
          </p:txBody>
        </p:sp>
      </p:grpSp>
    </p:spTree>
    <p:extLst>
      <p:ext uri="{BB962C8B-B14F-4D97-AF65-F5344CB8AC3E}">
        <p14:creationId xmlns:p14="http://schemas.microsoft.com/office/powerpoint/2010/main" val="3323435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67536" y="814489"/>
            <a:ext cx="3818163" cy="4186450"/>
          </a:xfrm>
          <a:prstGeom prst="rect">
            <a:avLst/>
          </a:prstGeom>
        </p:spPr>
      </p:pic>
      <p:cxnSp>
        <p:nvCxnSpPr>
          <p:cNvPr id="5" name="Straight Connector 4">
            <a:extLst>
              <a:ext uri="{FF2B5EF4-FFF2-40B4-BE49-F238E27FC236}">
                <a16:creationId xmlns:a16="http://schemas.microsoft.com/office/drawing/2014/main" id="{9C832F7F-2EBE-4E81-BA4C-6C077759C56C}"/>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t="9721" b="28722"/>
          <a:stretch/>
        </p:blipFill>
        <p:spPr>
          <a:xfrm>
            <a:off x="267536" y="5075312"/>
            <a:ext cx="3826532" cy="1545356"/>
          </a:xfrm>
          <a:prstGeom prst="rect">
            <a:avLst/>
          </a:prstGeom>
        </p:spPr>
      </p:pic>
      <p:sp>
        <p:nvSpPr>
          <p:cNvPr id="10" name="TextBox 9"/>
          <p:cNvSpPr txBox="1"/>
          <p:nvPr/>
        </p:nvSpPr>
        <p:spPr>
          <a:xfrm rot="2355381">
            <a:off x="2633805" y="2571171"/>
            <a:ext cx="1159292" cy="215444"/>
          </a:xfrm>
          <a:prstGeom prst="rect">
            <a:avLst/>
          </a:prstGeom>
          <a:solidFill>
            <a:srgbClr val="E7E8E9"/>
          </a:solidFill>
        </p:spPr>
        <p:txBody>
          <a:bodyPr wrap="none" rtlCol="0">
            <a:spAutoFit/>
          </a:bodyPr>
          <a:lstStyle/>
          <a:p>
            <a:r>
              <a:rPr lang="de-DE" sz="800" dirty="0"/>
              <a:t>Rock weathering rate</a:t>
            </a:r>
          </a:p>
        </p:txBody>
      </p:sp>
      <p:cxnSp>
        <p:nvCxnSpPr>
          <p:cNvPr id="17" name="Straight Arrow Connector 16"/>
          <p:cNvCxnSpPr/>
          <p:nvPr/>
        </p:nvCxnSpPr>
        <p:spPr>
          <a:xfrm>
            <a:off x="922462" y="991931"/>
            <a:ext cx="2960376" cy="238046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858314" y="1204974"/>
            <a:ext cx="2859932" cy="2272459"/>
            <a:chOff x="858314" y="1204974"/>
            <a:chExt cx="2859932" cy="2272459"/>
          </a:xfrm>
        </p:grpSpPr>
        <p:sp>
          <p:nvSpPr>
            <p:cNvPr id="19" name="Freeform 18"/>
            <p:cNvSpPr/>
            <p:nvPr/>
          </p:nvSpPr>
          <p:spPr>
            <a:xfrm>
              <a:off x="858314" y="1204974"/>
              <a:ext cx="2859932" cy="2217906"/>
            </a:xfrm>
            <a:custGeom>
              <a:avLst/>
              <a:gdLst>
                <a:gd name="connsiteX0" fmla="*/ 0 w 2859932"/>
                <a:gd name="connsiteY0" fmla="*/ 0 h 2217906"/>
                <a:gd name="connsiteX1" fmla="*/ 518808 w 2859932"/>
                <a:gd name="connsiteY1" fmla="*/ 998706 h 2217906"/>
                <a:gd name="connsiteX2" fmla="*/ 1400783 w 2859932"/>
                <a:gd name="connsiteY2" fmla="*/ 1731523 h 2217906"/>
                <a:gd name="connsiteX3" fmla="*/ 2859932 w 2859932"/>
                <a:gd name="connsiteY3" fmla="*/ 2217906 h 2217906"/>
                <a:gd name="connsiteX4" fmla="*/ 2859932 w 2859932"/>
                <a:gd name="connsiteY4" fmla="*/ 2217906 h 22179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9932" h="2217906">
                  <a:moveTo>
                    <a:pt x="0" y="0"/>
                  </a:moveTo>
                  <a:cubicBezTo>
                    <a:pt x="142672" y="355059"/>
                    <a:pt x="285344" y="710119"/>
                    <a:pt x="518808" y="998706"/>
                  </a:cubicBezTo>
                  <a:cubicBezTo>
                    <a:pt x="752272" y="1287293"/>
                    <a:pt x="1010596" y="1528323"/>
                    <a:pt x="1400783" y="1731523"/>
                  </a:cubicBezTo>
                  <a:cubicBezTo>
                    <a:pt x="1790970" y="1934723"/>
                    <a:pt x="2859932" y="2217906"/>
                    <a:pt x="2859932" y="2217906"/>
                  </a:cubicBezTo>
                  <a:lnTo>
                    <a:pt x="2859932" y="2217906"/>
                  </a:lnTo>
                </a:path>
              </a:pathLst>
            </a:custGeom>
            <a:noFill/>
            <a:ln w="19050">
              <a:solidFill>
                <a:schemeClr val="accent4"/>
              </a:solidFill>
              <a:headEnd type="none"/>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Box 20"/>
            <p:cNvSpPr txBox="1"/>
            <p:nvPr/>
          </p:nvSpPr>
          <p:spPr>
            <a:xfrm>
              <a:off x="922462" y="3077323"/>
              <a:ext cx="1458318" cy="400110"/>
            </a:xfrm>
            <a:prstGeom prst="rect">
              <a:avLst/>
            </a:prstGeom>
            <a:solidFill>
              <a:srgbClr val="E7E8E9"/>
            </a:solidFill>
          </p:spPr>
          <p:txBody>
            <a:bodyPr wrap="square" rtlCol="0">
              <a:spAutoFit/>
            </a:bodyPr>
            <a:lstStyle/>
            <a:p>
              <a:pPr algn="ctr"/>
              <a:r>
                <a:rPr lang="de-DE" sz="1000" dirty="0"/>
                <a:t>Slowing weathering rates over last 6 Ma?</a:t>
              </a:r>
            </a:p>
          </p:txBody>
        </p:sp>
      </p:grpSp>
      <p:sp>
        <p:nvSpPr>
          <p:cNvPr id="22" name="TextBox 21"/>
          <p:cNvSpPr txBox="1"/>
          <p:nvPr/>
        </p:nvSpPr>
        <p:spPr>
          <a:xfrm>
            <a:off x="4342898" y="742542"/>
            <a:ext cx="3704860" cy="369332"/>
          </a:xfrm>
          <a:prstGeom prst="rect">
            <a:avLst/>
          </a:prstGeom>
          <a:noFill/>
        </p:spPr>
        <p:txBody>
          <a:bodyPr wrap="none" rtlCol="0">
            <a:spAutoFit/>
          </a:bodyPr>
          <a:lstStyle/>
          <a:p>
            <a:pPr marL="285750" indent="-285750">
              <a:buFont typeface="Arial" panose="020B0604020202020204" pitchFamily="34" charset="0"/>
              <a:buChar char="•"/>
            </a:pPr>
            <a:r>
              <a:rPr lang="de-DE" dirty="0">
                <a:solidFill>
                  <a:srgbClr val="002060"/>
                </a:solidFill>
              </a:rPr>
              <a:t>30 m/100 Ma... (100 m/330 Ma)</a:t>
            </a:r>
          </a:p>
        </p:txBody>
      </p:sp>
      <p:sp>
        <p:nvSpPr>
          <p:cNvPr id="18" name="TextBox 17">
            <a:extLst>
              <a:ext uri="{FF2B5EF4-FFF2-40B4-BE49-F238E27FC236}">
                <a16:creationId xmlns:a16="http://schemas.microsoft.com/office/drawing/2014/main" id="{4B9271F0-03F6-4A43-A8A1-D35F798BFF1E}"/>
              </a:ext>
            </a:extLst>
          </p:cNvPr>
          <p:cNvSpPr txBox="1"/>
          <p:nvPr/>
        </p:nvSpPr>
        <p:spPr>
          <a:xfrm>
            <a:off x="0" y="7769"/>
            <a:ext cx="8430638" cy="584775"/>
          </a:xfrm>
          <a:prstGeom prst="rect">
            <a:avLst/>
          </a:prstGeom>
          <a:noFill/>
        </p:spPr>
        <p:txBody>
          <a:bodyPr wrap="square" rtlCol="0">
            <a:spAutoFit/>
          </a:bodyPr>
          <a:lstStyle/>
          <a:p>
            <a:pPr>
              <a:spcAft>
                <a:spcPts val="1800"/>
              </a:spcAft>
            </a:pPr>
            <a:r>
              <a:rPr lang="en-AU" sz="3200" b="1" dirty="0">
                <a:solidFill>
                  <a:srgbClr val="002060"/>
                </a:solidFill>
              </a:rPr>
              <a:t>Weathering rates and dates…</a:t>
            </a:r>
          </a:p>
        </p:txBody>
      </p:sp>
      <p:sp>
        <p:nvSpPr>
          <p:cNvPr id="15" name="Rectangle 14"/>
          <p:cNvSpPr/>
          <p:nvPr/>
        </p:nvSpPr>
        <p:spPr>
          <a:xfrm>
            <a:off x="7164288" y="6590178"/>
            <a:ext cx="1946367" cy="246221"/>
          </a:xfrm>
          <a:prstGeom prst="rect">
            <a:avLst/>
          </a:prstGeom>
        </p:spPr>
        <p:txBody>
          <a:bodyPr wrap="none">
            <a:spAutoFit/>
          </a:bodyPr>
          <a:lstStyle/>
          <a:p>
            <a:r>
              <a:rPr lang="de-DE" sz="1000" dirty="0"/>
              <a:t>https://globalchange.umich.edu</a:t>
            </a:r>
          </a:p>
        </p:txBody>
      </p:sp>
      <p:grpSp>
        <p:nvGrpSpPr>
          <p:cNvPr id="9" name="Group 8"/>
          <p:cNvGrpSpPr/>
          <p:nvPr/>
        </p:nvGrpSpPr>
        <p:grpSpPr>
          <a:xfrm>
            <a:off x="4337234" y="1108836"/>
            <a:ext cx="4704708" cy="5362303"/>
            <a:chOff x="4337234" y="1108836"/>
            <a:chExt cx="4704708" cy="5362303"/>
          </a:xfrm>
        </p:grpSpPr>
        <p:grpSp>
          <p:nvGrpSpPr>
            <p:cNvPr id="7" name="Group 6"/>
            <p:cNvGrpSpPr/>
            <p:nvPr/>
          </p:nvGrpSpPr>
          <p:grpSpPr>
            <a:xfrm>
              <a:off x="4342898" y="1108836"/>
              <a:ext cx="4699044" cy="4408396"/>
              <a:chOff x="4342898" y="1108836"/>
              <a:chExt cx="4699044" cy="4408396"/>
            </a:xfrm>
          </p:grpSpPr>
          <p:sp>
            <p:nvSpPr>
              <p:cNvPr id="8" name="TextBox 7"/>
              <p:cNvSpPr txBox="1"/>
              <p:nvPr/>
            </p:nvSpPr>
            <p:spPr>
              <a:xfrm>
                <a:off x="4342898" y="1108836"/>
                <a:ext cx="4699044" cy="1200329"/>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rgbClr val="002060"/>
                    </a:solidFill>
                  </a:rPr>
                  <a:t>CO</a:t>
                </a:r>
                <a:r>
                  <a:rPr lang="de-DE" baseline="-25000" dirty="0">
                    <a:solidFill>
                      <a:srgbClr val="002060"/>
                    </a:solidFill>
                  </a:rPr>
                  <a:t>2  </a:t>
                </a:r>
                <a:r>
                  <a:rPr lang="de-DE" dirty="0">
                    <a:solidFill>
                      <a:srgbClr val="002060"/>
                    </a:solidFill>
                  </a:rPr>
                  <a:t>is crucial in increasing weathering intensity!! Therefore, changes in CO</a:t>
                </a:r>
                <a:r>
                  <a:rPr lang="de-DE" baseline="-25000" dirty="0">
                    <a:solidFill>
                      <a:srgbClr val="002060"/>
                    </a:solidFill>
                  </a:rPr>
                  <a:t>2</a:t>
                </a:r>
                <a:r>
                  <a:rPr lang="de-DE" dirty="0">
                    <a:solidFill>
                      <a:srgbClr val="002060"/>
                    </a:solidFill>
                  </a:rPr>
                  <a:t> in Earth history = changes in weathering intensity...!! </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7764" y="2736999"/>
                <a:ext cx="4233861" cy="2263940"/>
              </a:xfrm>
              <a:prstGeom prst="rect">
                <a:avLst/>
              </a:prstGeom>
            </p:spPr>
          </p:pic>
          <p:cxnSp>
            <p:nvCxnSpPr>
              <p:cNvPr id="11" name="Straight Connector 10"/>
              <p:cNvCxnSpPr/>
              <p:nvPr/>
            </p:nvCxnSpPr>
            <p:spPr>
              <a:xfrm flipH="1">
                <a:off x="7092280" y="4005064"/>
                <a:ext cx="576064" cy="1512168"/>
              </a:xfrm>
              <a:prstGeom prst="line">
                <a:avLst/>
              </a:prstGeom>
              <a:ln w="158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a:off x="7164288" y="4149080"/>
                <a:ext cx="695656" cy="1368152"/>
              </a:xfrm>
              <a:prstGeom prst="line">
                <a:avLst/>
              </a:prstGeom>
              <a:ln w="158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7236296" y="4352867"/>
                <a:ext cx="811462" cy="1164365"/>
              </a:xfrm>
              <a:prstGeom prst="line">
                <a:avLst/>
              </a:prstGeom>
              <a:ln w="15875">
                <a:solidFill>
                  <a:srgbClr val="002060"/>
                </a:solidFill>
              </a:ln>
            </p:spPr>
            <p:style>
              <a:lnRef idx="1">
                <a:schemeClr val="accent1"/>
              </a:lnRef>
              <a:fillRef idx="0">
                <a:schemeClr val="accent1"/>
              </a:fillRef>
              <a:effectRef idx="0">
                <a:schemeClr val="accent1"/>
              </a:effectRef>
              <a:fontRef idx="minor">
                <a:schemeClr val="tx1"/>
              </a:fontRef>
            </p:style>
          </p:cxnSp>
        </p:grpSp>
        <p:sp>
          <p:nvSpPr>
            <p:cNvPr id="16" name="Rectangle 15"/>
            <p:cNvSpPr/>
            <p:nvPr/>
          </p:nvSpPr>
          <p:spPr>
            <a:xfrm>
              <a:off x="4337234" y="5547809"/>
              <a:ext cx="4434391" cy="923330"/>
            </a:xfrm>
            <a:prstGeom prst="rect">
              <a:avLst/>
            </a:prstGeom>
          </p:spPr>
          <p:txBody>
            <a:bodyPr wrap="square">
              <a:spAutoFit/>
            </a:bodyPr>
            <a:lstStyle/>
            <a:p>
              <a:pPr marL="285750" indent="-285750">
                <a:buFont typeface="Arial" panose="020B0604020202020204" pitchFamily="34" charset="0"/>
                <a:buChar char="•"/>
              </a:pPr>
              <a:r>
                <a:rPr lang="de-DE" dirty="0"/>
                <a:t>peaks in tectonic / volcanic activity = peaks in CO2 = peaks in weathering intensity ??</a:t>
              </a:r>
            </a:p>
          </p:txBody>
        </p:sp>
      </p:grpSp>
    </p:spTree>
    <p:extLst>
      <p:ext uri="{BB962C8B-B14F-4D97-AF65-F5344CB8AC3E}">
        <p14:creationId xmlns:p14="http://schemas.microsoft.com/office/powerpoint/2010/main" val="128447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EBC5419B-7261-4466-ADF8-C93630750080}"/>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Regolith production &amp; Landscape</a:t>
            </a:r>
          </a:p>
        </p:txBody>
      </p:sp>
      <p:cxnSp>
        <p:nvCxnSpPr>
          <p:cNvPr id="12" name="Straight Connector 11">
            <a:extLst>
              <a:ext uri="{FF2B5EF4-FFF2-40B4-BE49-F238E27FC236}">
                <a16:creationId xmlns:a16="http://schemas.microsoft.com/office/drawing/2014/main" id="{F8CDF941-B339-4EB0-B3CB-0F71BB3FFC6A}"/>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249587" y="2276872"/>
            <a:ext cx="3515755" cy="2157720"/>
            <a:chOff x="249587" y="2276872"/>
            <a:chExt cx="3515755" cy="2157720"/>
          </a:xfrm>
        </p:grpSpPr>
        <p:pic>
          <p:nvPicPr>
            <p:cNvPr id="3" name="Picture 2"/>
            <p:cNvPicPr>
              <a:picLocks noChangeAspect="1"/>
            </p:cNvPicPr>
            <p:nvPr/>
          </p:nvPicPr>
          <p:blipFill rotWithShape="1">
            <a:blip r:embed="rId2"/>
            <a:srcRect l="52958" t="2473" b="12578"/>
            <a:stretch/>
          </p:blipFill>
          <p:spPr>
            <a:xfrm>
              <a:off x="249587" y="2276872"/>
              <a:ext cx="3515755" cy="2157720"/>
            </a:xfrm>
            <a:prstGeom prst="rect">
              <a:avLst/>
            </a:prstGeom>
          </p:spPr>
        </p:pic>
        <p:sp>
          <p:nvSpPr>
            <p:cNvPr id="15" name="TextBox 14"/>
            <p:cNvSpPr txBox="1"/>
            <p:nvPr/>
          </p:nvSpPr>
          <p:spPr>
            <a:xfrm>
              <a:off x="417964" y="3001513"/>
              <a:ext cx="623889" cy="769441"/>
            </a:xfrm>
            <a:prstGeom prst="rect">
              <a:avLst/>
            </a:prstGeom>
            <a:noFill/>
          </p:spPr>
          <p:txBody>
            <a:bodyPr wrap="none" rtlCol="0">
              <a:spAutoFit/>
            </a:bodyPr>
            <a:lstStyle/>
            <a:p>
              <a:r>
                <a:rPr lang="de-DE" sz="4400" dirty="0">
                  <a:solidFill>
                    <a:srgbClr val="002060"/>
                  </a:solidFill>
                  <a:latin typeface="Arial Black" panose="020B0A04020102020204" pitchFamily="34" charset="0"/>
                </a:rPr>
                <a:t>A</a:t>
              </a:r>
            </a:p>
          </p:txBody>
        </p:sp>
        <p:sp>
          <p:nvSpPr>
            <p:cNvPr id="18" name="TextBox 17"/>
            <p:cNvSpPr txBox="1"/>
            <p:nvPr/>
          </p:nvSpPr>
          <p:spPr>
            <a:xfrm>
              <a:off x="2270457" y="3058658"/>
              <a:ext cx="1285430" cy="369332"/>
            </a:xfrm>
            <a:prstGeom prst="rect">
              <a:avLst/>
            </a:prstGeom>
            <a:solidFill>
              <a:schemeClr val="bg1"/>
            </a:solidFill>
          </p:spPr>
          <p:txBody>
            <a:bodyPr wrap="square" rtlCol="0">
              <a:spAutoFit/>
            </a:bodyPr>
            <a:lstStyle/>
            <a:p>
              <a:r>
                <a:rPr lang="de-DE" dirty="0">
                  <a:solidFill>
                    <a:srgbClr val="002060"/>
                  </a:solidFill>
                </a:rPr>
                <a:t>Protection </a:t>
              </a:r>
            </a:p>
          </p:txBody>
        </p:sp>
      </p:grpSp>
      <p:grpSp>
        <p:nvGrpSpPr>
          <p:cNvPr id="5" name="Group 4"/>
          <p:cNvGrpSpPr/>
          <p:nvPr/>
        </p:nvGrpSpPr>
        <p:grpSpPr>
          <a:xfrm>
            <a:off x="4405448" y="2404116"/>
            <a:ext cx="3741465" cy="2143612"/>
            <a:chOff x="4422732" y="757470"/>
            <a:chExt cx="3741465" cy="2143612"/>
          </a:xfrm>
        </p:grpSpPr>
        <p:pic>
          <p:nvPicPr>
            <p:cNvPr id="14" name="Picture 13"/>
            <p:cNvPicPr>
              <a:picLocks noChangeAspect="1"/>
            </p:cNvPicPr>
            <p:nvPr/>
          </p:nvPicPr>
          <p:blipFill rotWithShape="1">
            <a:blip r:embed="rId2"/>
            <a:srcRect r="52199" b="15890"/>
            <a:stretch/>
          </p:blipFill>
          <p:spPr>
            <a:xfrm>
              <a:off x="4422732" y="757470"/>
              <a:ext cx="3741465" cy="2143612"/>
            </a:xfrm>
            <a:prstGeom prst="rect">
              <a:avLst/>
            </a:prstGeom>
          </p:spPr>
        </p:pic>
        <p:sp>
          <p:nvSpPr>
            <p:cNvPr id="17" name="TextBox 16"/>
            <p:cNvSpPr txBox="1"/>
            <p:nvPr/>
          </p:nvSpPr>
          <p:spPr>
            <a:xfrm>
              <a:off x="6363704" y="1417121"/>
              <a:ext cx="1800493" cy="369332"/>
            </a:xfrm>
            <a:prstGeom prst="rect">
              <a:avLst/>
            </a:prstGeom>
            <a:solidFill>
              <a:schemeClr val="bg1"/>
            </a:solidFill>
          </p:spPr>
          <p:txBody>
            <a:bodyPr wrap="none" rtlCol="0">
              <a:spAutoFit/>
            </a:bodyPr>
            <a:lstStyle/>
            <a:p>
              <a:r>
                <a:rPr lang="de-DE" dirty="0">
                  <a:solidFill>
                    <a:srgbClr val="002060"/>
                  </a:solidFill>
                </a:rPr>
                <a:t>Direct exposure</a:t>
              </a:r>
            </a:p>
          </p:txBody>
        </p:sp>
        <p:sp>
          <p:nvSpPr>
            <p:cNvPr id="19" name="TextBox 18"/>
            <p:cNvSpPr txBox="1"/>
            <p:nvPr/>
          </p:nvSpPr>
          <p:spPr>
            <a:xfrm>
              <a:off x="4551160" y="1484295"/>
              <a:ext cx="623889" cy="769441"/>
            </a:xfrm>
            <a:prstGeom prst="rect">
              <a:avLst/>
            </a:prstGeom>
            <a:noFill/>
          </p:spPr>
          <p:txBody>
            <a:bodyPr wrap="none" rtlCol="0">
              <a:spAutoFit/>
            </a:bodyPr>
            <a:lstStyle/>
            <a:p>
              <a:r>
                <a:rPr lang="de-DE" sz="4400" dirty="0">
                  <a:solidFill>
                    <a:srgbClr val="002060"/>
                  </a:solidFill>
                  <a:latin typeface="Arial Black" panose="020B0A04020102020204" pitchFamily="34" charset="0"/>
                </a:rPr>
                <a:t>B</a:t>
              </a:r>
            </a:p>
          </p:txBody>
        </p:sp>
      </p:grpSp>
      <p:grpSp>
        <p:nvGrpSpPr>
          <p:cNvPr id="7" name="Group 6"/>
          <p:cNvGrpSpPr/>
          <p:nvPr/>
        </p:nvGrpSpPr>
        <p:grpSpPr>
          <a:xfrm>
            <a:off x="4344871" y="4728388"/>
            <a:ext cx="4627743" cy="1690897"/>
            <a:chOff x="4436213" y="4010978"/>
            <a:chExt cx="4627743" cy="1690897"/>
          </a:xfrm>
        </p:grpSpPr>
        <p:sp>
          <p:nvSpPr>
            <p:cNvPr id="20" name="Down Arrow 19"/>
            <p:cNvSpPr/>
            <p:nvPr/>
          </p:nvSpPr>
          <p:spPr>
            <a:xfrm>
              <a:off x="6413449" y="4010978"/>
              <a:ext cx="445646" cy="478991"/>
            </a:xfrm>
            <a:prstGeom prst="down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TextBox 20"/>
            <p:cNvSpPr txBox="1"/>
            <p:nvPr/>
          </p:nvSpPr>
          <p:spPr>
            <a:xfrm>
              <a:off x="4436213" y="4778545"/>
              <a:ext cx="4627743" cy="923330"/>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rgbClr val="002060"/>
                  </a:solidFill>
                </a:rPr>
                <a:t>Weathered material (regolith) constantly removed, weathering type / speed determines slope (landscape) evolution</a:t>
              </a:r>
            </a:p>
          </p:txBody>
        </p:sp>
      </p:grpSp>
      <p:sp>
        <p:nvSpPr>
          <p:cNvPr id="22" name="TextBox 21"/>
          <p:cNvSpPr txBox="1"/>
          <p:nvPr/>
        </p:nvSpPr>
        <p:spPr>
          <a:xfrm>
            <a:off x="4783194" y="1692093"/>
            <a:ext cx="2249975" cy="369332"/>
          </a:xfrm>
          <a:prstGeom prst="rect">
            <a:avLst/>
          </a:prstGeom>
          <a:solidFill>
            <a:schemeClr val="bg1"/>
          </a:solidFill>
        </p:spPr>
        <p:txBody>
          <a:bodyPr wrap="none" rtlCol="0">
            <a:spAutoFit/>
          </a:bodyPr>
          <a:lstStyle/>
          <a:p>
            <a:r>
              <a:rPr lang="de-DE" dirty="0">
                <a:solidFill>
                  <a:srgbClr val="002060"/>
                </a:solidFill>
              </a:rPr>
              <a:t>„Weathering-limited“</a:t>
            </a:r>
          </a:p>
        </p:txBody>
      </p:sp>
      <p:grpSp>
        <p:nvGrpSpPr>
          <p:cNvPr id="4" name="Group 3"/>
          <p:cNvGrpSpPr/>
          <p:nvPr/>
        </p:nvGrpSpPr>
        <p:grpSpPr>
          <a:xfrm>
            <a:off x="196042" y="4726875"/>
            <a:ext cx="4148829" cy="1685727"/>
            <a:chOff x="287384" y="4009465"/>
            <a:chExt cx="4148829" cy="1685727"/>
          </a:xfrm>
        </p:grpSpPr>
        <p:sp>
          <p:nvSpPr>
            <p:cNvPr id="16" name="Down Arrow 15"/>
            <p:cNvSpPr/>
            <p:nvPr/>
          </p:nvSpPr>
          <p:spPr>
            <a:xfrm>
              <a:off x="1875983" y="4009465"/>
              <a:ext cx="445646" cy="478991"/>
            </a:xfrm>
            <a:prstGeom prst="down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TextBox 24"/>
            <p:cNvSpPr txBox="1"/>
            <p:nvPr/>
          </p:nvSpPr>
          <p:spPr>
            <a:xfrm>
              <a:off x="287384" y="4771862"/>
              <a:ext cx="4148829" cy="923330"/>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rgbClr val="002060"/>
                  </a:solidFill>
                </a:rPr>
                <a:t>Weathered material (regolith) accumulates, removal determines slope (landscape) evolution</a:t>
              </a:r>
            </a:p>
          </p:txBody>
        </p:sp>
      </p:grpSp>
      <p:sp>
        <p:nvSpPr>
          <p:cNvPr id="2" name="TextBox 1"/>
          <p:cNvSpPr txBox="1"/>
          <p:nvPr/>
        </p:nvSpPr>
        <p:spPr>
          <a:xfrm rot="5400000">
            <a:off x="6871176" y="3223810"/>
            <a:ext cx="3368423" cy="400110"/>
          </a:xfrm>
          <a:prstGeom prst="rect">
            <a:avLst/>
          </a:prstGeom>
          <a:noFill/>
        </p:spPr>
        <p:txBody>
          <a:bodyPr wrap="none" rtlCol="0">
            <a:spAutoFit/>
          </a:bodyPr>
          <a:lstStyle/>
          <a:p>
            <a:r>
              <a:rPr lang="de-DE" sz="2000" dirty="0">
                <a:solidFill>
                  <a:srgbClr val="002060"/>
                </a:solidFill>
              </a:rPr>
              <a:t>What makes the difference?</a:t>
            </a:r>
          </a:p>
        </p:txBody>
      </p:sp>
      <p:sp>
        <p:nvSpPr>
          <p:cNvPr id="24" name="TextBox 23"/>
          <p:cNvSpPr txBox="1"/>
          <p:nvPr/>
        </p:nvSpPr>
        <p:spPr>
          <a:xfrm>
            <a:off x="691570" y="1739653"/>
            <a:ext cx="2092667" cy="369332"/>
          </a:xfrm>
          <a:prstGeom prst="rect">
            <a:avLst/>
          </a:prstGeom>
          <a:solidFill>
            <a:schemeClr val="bg1"/>
          </a:solidFill>
        </p:spPr>
        <p:txBody>
          <a:bodyPr wrap="square" rtlCol="0">
            <a:spAutoFit/>
          </a:bodyPr>
          <a:lstStyle/>
          <a:p>
            <a:r>
              <a:rPr lang="de-DE" dirty="0">
                <a:solidFill>
                  <a:srgbClr val="002060"/>
                </a:solidFill>
              </a:rPr>
              <a:t>„Transport-limited“</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26365" y="179247"/>
            <a:ext cx="2074813" cy="1326799"/>
          </a:xfrm>
          <a:prstGeom prst="rect">
            <a:avLst/>
          </a:prstGeom>
        </p:spPr>
      </p:pic>
      <p:sp>
        <p:nvSpPr>
          <p:cNvPr id="8" name="TextBox 7"/>
          <p:cNvSpPr txBox="1"/>
          <p:nvPr/>
        </p:nvSpPr>
        <p:spPr>
          <a:xfrm>
            <a:off x="249587" y="809557"/>
            <a:ext cx="6266629" cy="646331"/>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de-DE" dirty="0"/>
              <a:t>What dominates landscape evolution in the long run... Weathering or erosion/transport...?</a:t>
            </a:r>
          </a:p>
        </p:txBody>
      </p:sp>
    </p:spTree>
    <p:extLst>
      <p:ext uri="{BB962C8B-B14F-4D97-AF65-F5344CB8AC3E}">
        <p14:creationId xmlns:p14="http://schemas.microsoft.com/office/powerpoint/2010/main" val="509583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p:bldP spid="2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55"/>
          <p:cNvSpPr txBox="1">
            <a:spLocks noChangeArrowheads="1"/>
          </p:cNvSpPr>
          <p:nvPr/>
        </p:nvSpPr>
        <p:spPr bwMode="auto">
          <a:xfrm>
            <a:off x="6438899" y="6611779"/>
            <a:ext cx="2683748" cy="246221"/>
          </a:xfrm>
          <a:prstGeom prst="rect">
            <a:avLst/>
          </a:prstGeom>
          <a:noFill/>
          <a:ln w="9525">
            <a:noFill/>
            <a:miter lim="800000"/>
            <a:headEnd/>
            <a:tailEnd/>
          </a:ln>
        </p:spPr>
        <p:txBody>
          <a:bodyPr wrap="none">
            <a:spAutoFit/>
          </a:bodyPr>
          <a:lstStyle/>
          <a:p>
            <a:pPr algn="r"/>
            <a:r>
              <a:rPr lang="en-AU" sz="1000" dirty="0">
                <a:solidFill>
                  <a:schemeClr val="accent5">
                    <a:lumMod val="25000"/>
                  </a:schemeClr>
                </a:solidFill>
                <a:latin typeface="+mn-lt"/>
              </a:rPr>
              <a:t>Fujioka et al. 2005, Fujioka &amp; Chappell 2009</a:t>
            </a:r>
          </a:p>
        </p:txBody>
      </p:sp>
      <p:cxnSp>
        <p:nvCxnSpPr>
          <p:cNvPr id="25" name="Straight Connector 24">
            <a:extLst>
              <a:ext uri="{FF2B5EF4-FFF2-40B4-BE49-F238E27FC236}">
                <a16:creationId xmlns:a16="http://schemas.microsoft.com/office/drawing/2014/main" id="{F8CDF941-B339-4EB0-B3CB-0F71BB3FFC6A}"/>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4B9271F0-03F6-4A43-A8A1-D35F798BFF1E}"/>
              </a:ext>
            </a:extLst>
          </p:cNvPr>
          <p:cNvSpPr txBox="1"/>
          <p:nvPr/>
        </p:nvSpPr>
        <p:spPr>
          <a:xfrm>
            <a:off x="0" y="7769"/>
            <a:ext cx="7808581" cy="584775"/>
          </a:xfrm>
          <a:prstGeom prst="rect">
            <a:avLst/>
          </a:prstGeom>
          <a:noFill/>
        </p:spPr>
        <p:txBody>
          <a:bodyPr wrap="square" rtlCol="0">
            <a:spAutoFit/>
          </a:bodyPr>
          <a:lstStyle/>
          <a:p>
            <a:pPr>
              <a:spcAft>
                <a:spcPts val="1800"/>
              </a:spcAft>
            </a:pPr>
            <a:r>
              <a:rPr lang="en-AU" sz="3200" b="1" dirty="0">
                <a:solidFill>
                  <a:srgbClr val="002060"/>
                </a:solidFill>
              </a:rPr>
              <a:t>Australian landscape and climate…</a:t>
            </a:r>
          </a:p>
        </p:txBody>
      </p:sp>
      <p:grpSp>
        <p:nvGrpSpPr>
          <p:cNvPr id="28" name="Group 27"/>
          <p:cNvGrpSpPr/>
          <p:nvPr/>
        </p:nvGrpSpPr>
        <p:grpSpPr>
          <a:xfrm>
            <a:off x="5622587" y="869847"/>
            <a:ext cx="3333855" cy="2110848"/>
            <a:chOff x="5622587" y="869847"/>
            <a:chExt cx="3333855" cy="2110848"/>
          </a:xfrm>
        </p:grpSpPr>
        <p:pic>
          <p:nvPicPr>
            <p:cNvPr id="32" name="Picture 31"/>
            <p:cNvPicPr>
              <a:picLocks noChangeAspect="1"/>
            </p:cNvPicPr>
            <p:nvPr/>
          </p:nvPicPr>
          <p:blipFill rotWithShape="1">
            <a:blip r:embed="rId2" cstate="screen">
              <a:extLst>
                <a:ext uri="{28A0092B-C50C-407E-A947-70E740481C1C}">
                  <a14:useLocalDpi xmlns:a14="http://schemas.microsoft.com/office/drawing/2010/main"/>
                </a:ext>
              </a:extLst>
            </a:blip>
            <a:srcRect l="18722"/>
            <a:stretch/>
          </p:blipFill>
          <p:spPr>
            <a:xfrm>
              <a:off x="5622587" y="869847"/>
              <a:ext cx="2576015" cy="2110848"/>
            </a:xfrm>
            <a:prstGeom prst="rect">
              <a:avLst/>
            </a:prstGeom>
          </p:spPr>
        </p:pic>
        <p:sp>
          <p:nvSpPr>
            <p:cNvPr id="34" name="TextBox 33"/>
            <p:cNvSpPr txBox="1"/>
            <p:nvPr/>
          </p:nvSpPr>
          <p:spPr>
            <a:xfrm>
              <a:off x="5907787" y="1638346"/>
              <a:ext cx="3048655" cy="369332"/>
            </a:xfrm>
            <a:prstGeom prst="rect">
              <a:avLst/>
            </a:prstGeom>
            <a:solidFill>
              <a:schemeClr val="bg1"/>
            </a:solidFill>
          </p:spPr>
          <p:txBody>
            <a:bodyPr wrap="none" rtlCol="0">
              <a:spAutoFit/>
            </a:bodyPr>
            <a:lstStyle/>
            <a:p>
              <a:r>
                <a:rPr lang="de-DE" dirty="0">
                  <a:solidFill>
                    <a:srgbClr val="002060"/>
                  </a:solidFill>
                </a:rPr>
                <a:t>Transport-limited and humid</a:t>
              </a:r>
            </a:p>
          </p:txBody>
        </p:sp>
      </p:grpSp>
      <p:grpSp>
        <p:nvGrpSpPr>
          <p:cNvPr id="57" name="Group 56"/>
          <p:cNvGrpSpPr/>
          <p:nvPr/>
        </p:nvGrpSpPr>
        <p:grpSpPr>
          <a:xfrm>
            <a:off x="5622587" y="3264681"/>
            <a:ext cx="3333855" cy="3142193"/>
            <a:chOff x="5622587" y="3264681"/>
            <a:chExt cx="3333855" cy="3142193"/>
          </a:xfrm>
        </p:grpSpPr>
        <p:pic>
          <p:nvPicPr>
            <p:cNvPr id="29" name="Picture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22587" y="4129507"/>
              <a:ext cx="2563799" cy="2277367"/>
            </a:xfrm>
            <a:prstGeom prst="rect">
              <a:avLst/>
            </a:prstGeom>
          </p:spPr>
        </p:pic>
        <p:sp>
          <p:nvSpPr>
            <p:cNvPr id="33" name="TextBox 32"/>
            <p:cNvSpPr txBox="1"/>
            <p:nvPr/>
          </p:nvSpPr>
          <p:spPr>
            <a:xfrm>
              <a:off x="6018778" y="5622584"/>
              <a:ext cx="2937664" cy="369332"/>
            </a:xfrm>
            <a:prstGeom prst="rect">
              <a:avLst/>
            </a:prstGeom>
            <a:solidFill>
              <a:schemeClr val="bg1"/>
            </a:solidFill>
          </p:spPr>
          <p:txBody>
            <a:bodyPr wrap="none" rtlCol="0">
              <a:spAutoFit/>
            </a:bodyPr>
            <a:lstStyle/>
            <a:p>
              <a:r>
                <a:rPr lang="de-DE" dirty="0">
                  <a:solidFill>
                    <a:srgbClr val="002060"/>
                  </a:solidFill>
                </a:rPr>
                <a:t>Weathering-limited and dry</a:t>
              </a:r>
            </a:p>
          </p:txBody>
        </p:sp>
        <p:sp>
          <p:nvSpPr>
            <p:cNvPr id="24" name="Right Arrow 23"/>
            <p:cNvSpPr/>
            <p:nvPr/>
          </p:nvSpPr>
          <p:spPr>
            <a:xfrm rot="5400000">
              <a:off x="6698722" y="3307299"/>
              <a:ext cx="655926" cy="570690"/>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pic>
        <p:nvPicPr>
          <p:cNvPr id="27" name="Picture 26"/>
          <p:cNvPicPr>
            <a:picLocks noChangeAspect="1"/>
          </p:cNvPicPr>
          <p:nvPr/>
        </p:nvPicPr>
        <p:blipFill>
          <a:blip r:embed="rId4"/>
          <a:stretch>
            <a:fillRect/>
          </a:stretch>
        </p:blipFill>
        <p:spPr>
          <a:xfrm>
            <a:off x="474076" y="869847"/>
            <a:ext cx="4873139" cy="2101977"/>
          </a:xfrm>
          <a:prstGeom prst="rect">
            <a:avLst/>
          </a:prstGeom>
        </p:spPr>
      </p:pic>
      <p:grpSp>
        <p:nvGrpSpPr>
          <p:cNvPr id="59" name="Group 58"/>
          <p:cNvGrpSpPr/>
          <p:nvPr/>
        </p:nvGrpSpPr>
        <p:grpSpPr>
          <a:xfrm>
            <a:off x="474075" y="3086910"/>
            <a:ext cx="5964824" cy="3516446"/>
            <a:chOff x="474075" y="3086910"/>
            <a:chExt cx="5964824" cy="3516446"/>
          </a:xfrm>
        </p:grpSpPr>
        <p:pic>
          <p:nvPicPr>
            <p:cNvPr id="56" name="Picture 2"/>
            <p:cNvPicPr>
              <a:picLocks noChangeAspect="1" noChangeArrowheads="1"/>
            </p:cNvPicPr>
            <p:nvPr/>
          </p:nvPicPr>
          <p:blipFill rotWithShape="1">
            <a:blip r:embed="rId5" cstate="screen"/>
            <a:srcRect t="2335" b="5149"/>
            <a:stretch/>
          </p:blipFill>
          <p:spPr bwMode="auto">
            <a:xfrm>
              <a:off x="474075" y="3086910"/>
              <a:ext cx="4873140" cy="3516446"/>
            </a:xfrm>
            <a:prstGeom prst="rect">
              <a:avLst/>
            </a:prstGeom>
            <a:noFill/>
            <a:ln w="28575">
              <a:noFill/>
              <a:miter lim="800000"/>
              <a:headEnd/>
              <a:tailEnd/>
            </a:ln>
          </p:spPr>
        </p:pic>
        <p:sp>
          <p:nvSpPr>
            <p:cNvPr id="58" name="TextBox 57"/>
            <p:cNvSpPr txBox="1"/>
            <p:nvPr/>
          </p:nvSpPr>
          <p:spPr>
            <a:xfrm>
              <a:off x="3574012" y="3324978"/>
              <a:ext cx="2864887" cy="369332"/>
            </a:xfrm>
            <a:prstGeom prst="rect">
              <a:avLst/>
            </a:prstGeom>
            <a:solidFill>
              <a:schemeClr val="bg1"/>
            </a:solidFill>
          </p:spPr>
          <p:txBody>
            <a:bodyPr wrap="none" rtlCol="0">
              <a:spAutoFit/>
            </a:bodyPr>
            <a:lstStyle/>
            <a:p>
              <a:r>
                <a:rPr lang="de-DE" dirty="0">
                  <a:solidFill>
                    <a:srgbClr val="002060"/>
                  </a:solidFill>
                </a:rPr>
                <a:t>Our deserts 2-4 Ma old...!!</a:t>
              </a:r>
            </a:p>
          </p:txBody>
        </p:sp>
      </p:grpSp>
    </p:spTree>
    <p:extLst>
      <p:ext uri="{BB962C8B-B14F-4D97-AF65-F5344CB8AC3E}">
        <p14:creationId xmlns:p14="http://schemas.microsoft.com/office/powerpoint/2010/main" val="37586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fade">
                                      <p:cBhvr>
                                        <p:cTn id="12" dur="500"/>
                                        <p:tgtEl>
                                          <p:spTgt spid="5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9"/>
                                        </p:tgtEl>
                                        <p:attrNameLst>
                                          <p:attrName>style.visibility</p:attrName>
                                        </p:attrNameLst>
                                      </p:cBhvr>
                                      <p:to>
                                        <p:strVal val="visible"/>
                                      </p:to>
                                    </p:set>
                                    <p:animEffect transition="in" filter="fade">
                                      <p:cBhvr>
                                        <p:cTn id="17"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luxurylodgesofaustralia.com.au/wp-content/uploads/2018/01/Arkaba_Flinders-Ranges_Aerial-Ranges2760x1000.jpg"/>
          <p:cNvPicPr>
            <a:picLocks noChangeAspect="1" noChangeArrowheads="1"/>
          </p:cNvPicPr>
          <p:nvPr/>
        </p:nvPicPr>
        <p:blipFill rotWithShape="1">
          <a:blip r:embed="rId2">
            <a:extLst>
              <a:ext uri="{28A0092B-C50C-407E-A947-70E740481C1C}">
                <a14:useLocalDpi xmlns:a14="http://schemas.microsoft.com/office/drawing/2010/main" val="0"/>
              </a:ext>
            </a:extLst>
          </a:blip>
          <a:srcRect l="17996" r="33804" b="3845"/>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467269" y="5990263"/>
            <a:ext cx="2627692" cy="707886"/>
          </a:xfrm>
          <a:prstGeom prst="rect">
            <a:avLst/>
          </a:prstGeom>
          <a:noFill/>
        </p:spPr>
        <p:txBody>
          <a:bodyPr wrap="square" rtlCol="0">
            <a:spAutoFit/>
          </a:bodyPr>
          <a:lstStyle/>
          <a:p>
            <a:pPr algn="r"/>
            <a:r>
              <a:rPr lang="de-DE" sz="2000" dirty="0">
                <a:solidFill>
                  <a:schemeClr val="bg1"/>
                </a:solidFill>
                <a:latin typeface="Arial" panose="020B0604020202020204" pitchFamily="34" charset="0"/>
                <a:cs typeface="Arial" panose="020B0604020202020204" pitchFamily="34" charset="0"/>
              </a:rPr>
              <a:t>Flinders Ranges, South Australia</a:t>
            </a:r>
          </a:p>
        </p:txBody>
      </p:sp>
      <p:grpSp>
        <p:nvGrpSpPr>
          <p:cNvPr id="24" name="Group 23"/>
          <p:cNvGrpSpPr/>
          <p:nvPr/>
        </p:nvGrpSpPr>
        <p:grpSpPr>
          <a:xfrm>
            <a:off x="6267895" y="980728"/>
            <a:ext cx="2350439" cy="2004272"/>
            <a:chOff x="3702243" y="806500"/>
            <a:chExt cx="2350439" cy="2004272"/>
          </a:xfrm>
        </p:grpSpPr>
        <p:sp>
          <p:nvSpPr>
            <p:cNvPr id="2" name="TextBox 1"/>
            <p:cNvSpPr txBox="1"/>
            <p:nvPr/>
          </p:nvSpPr>
          <p:spPr>
            <a:xfrm>
              <a:off x="3752052" y="806500"/>
              <a:ext cx="2300630" cy="369332"/>
            </a:xfrm>
            <a:prstGeom prst="rect">
              <a:avLst/>
            </a:prstGeom>
            <a:noFill/>
          </p:spPr>
          <p:txBody>
            <a:bodyPr wrap="none" rtlCol="0">
              <a:spAutoFit/>
            </a:bodyPr>
            <a:lstStyle/>
            <a:p>
              <a:r>
                <a:rPr lang="de-DE" dirty="0">
                  <a:solidFill>
                    <a:schemeClr val="bg1"/>
                  </a:solidFill>
                </a:rPr>
                <a:t>Resistant (Quartzite)</a:t>
              </a:r>
            </a:p>
          </p:txBody>
        </p:sp>
        <p:sp>
          <p:nvSpPr>
            <p:cNvPr id="25" name="TextBox 24"/>
            <p:cNvSpPr txBox="1"/>
            <p:nvPr/>
          </p:nvSpPr>
          <p:spPr>
            <a:xfrm>
              <a:off x="3702243" y="2441440"/>
              <a:ext cx="1518364" cy="369332"/>
            </a:xfrm>
            <a:prstGeom prst="rect">
              <a:avLst/>
            </a:prstGeom>
            <a:noFill/>
          </p:spPr>
          <p:txBody>
            <a:bodyPr wrap="none" rtlCol="0">
              <a:spAutoFit/>
            </a:bodyPr>
            <a:lstStyle/>
            <a:p>
              <a:r>
                <a:rPr lang="de-DE" dirty="0">
                  <a:solidFill>
                    <a:schemeClr val="bg1"/>
                  </a:solidFill>
                </a:rPr>
                <a:t>Soft (Shales)</a:t>
              </a:r>
            </a:p>
          </p:txBody>
        </p:sp>
      </p:grpSp>
      <p:sp>
        <p:nvSpPr>
          <p:cNvPr id="9" name="TextBox 8">
            <a:extLst>
              <a:ext uri="{FF2B5EF4-FFF2-40B4-BE49-F238E27FC236}">
                <a16:creationId xmlns:a16="http://schemas.microsoft.com/office/drawing/2014/main" id="{78B0FBFE-5E1C-4641-86FB-FB9FF13F42D0}"/>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Weathering-limited landscapes</a:t>
            </a:r>
          </a:p>
        </p:txBody>
      </p:sp>
      <p:cxnSp>
        <p:nvCxnSpPr>
          <p:cNvPr id="10" name="Straight Connector 9">
            <a:extLst>
              <a:ext uri="{FF2B5EF4-FFF2-40B4-BE49-F238E27FC236}">
                <a16:creationId xmlns:a16="http://schemas.microsoft.com/office/drawing/2014/main" id="{8F5F2A20-4274-47AB-9830-1F2D0B9F3E13}"/>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3128FB0B-859A-4346-AB8D-FD21A04DDC72}"/>
              </a:ext>
            </a:extLst>
          </p:cNvPr>
          <p:cNvSpPr/>
          <p:nvPr/>
        </p:nvSpPr>
        <p:spPr>
          <a:xfrm>
            <a:off x="44704" y="716503"/>
            <a:ext cx="4703775" cy="1200329"/>
          </a:xfrm>
          <a:prstGeom prst="rect">
            <a:avLst/>
          </a:prstGeom>
        </p:spPr>
        <p:txBody>
          <a:bodyPr wrap="square">
            <a:spAutoFit/>
          </a:bodyPr>
          <a:lstStyle/>
          <a:p>
            <a:pPr marL="285750" indent="-285750">
              <a:buFont typeface="Arial" panose="020B0604020202020204" pitchFamily="34" charset="0"/>
              <a:buChar char="•"/>
            </a:pPr>
            <a:r>
              <a:rPr lang="en-AU" dirty="0">
                <a:solidFill>
                  <a:schemeClr val="bg1"/>
                </a:solidFill>
              </a:rPr>
              <a:t>All rocks weather – but not the same way, and </a:t>
            </a:r>
            <a:r>
              <a:rPr lang="en-US" dirty="0">
                <a:solidFill>
                  <a:schemeClr val="bg1"/>
                </a:solidFill>
              </a:rPr>
              <a:t>rate </a:t>
            </a:r>
            <a:r>
              <a:rPr lang="en-US" b="1" dirty="0">
                <a:solidFill>
                  <a:schemeClr val="bg1"/>
                </a:solidFill>
              </a:rPr>
              <a:t>depends on stability / resistance </a:t>
            </a:r>
            <a:r>
              <a:rPr lang="en-US" dirty="0">
                <a:solidFill>
                  <a:schemeClr val="bg1"/>
                </a:solidFill>
              </a:rPr>
              <a:t>(rock strength control)</a:t>
            </a:r>
          </a:p>
          <a:p>
            <a:pPr marL="285750" indent="-285750">
              <a:buFont typeface="Arial" panose="020B0604020202020204" pitchFamily="34" charset="0"/>
              <a:buChar char="•"/>
            </a:pPr>
            <a:endParaRPr lang="en-GB" dirty="0">
              <a:solidFill>
                <a:schemeClr val="bg1"/>
              </a:solidFill>
            </a:endParaRPr>
          </a:p>
        </p:txBody>
      </p:sp>
      <p:grpSp>
        <p:nvGrpSpPr>
          <p:cNvPr id="6" name="Group 5">
            <a:extLst>
              <a:ext uri="{FF2B5EF4-FFF2-40B4-BE49-F238E27FC236}">
                <a16:creationId xmlns:a16="http://schemas.microsoft.com/office/drawing/2014/main" id="{8736CA53-279B-4E0D-81BD-C761155182F6}"/>
              </a:ext>
            </a:extLst>
          </p:cNvPr>
          <p:cNvGrpSpPr/>
          <p:nvPr/>
        </p:nvGrpSpPr>
        <p:grpSpPr>
          <a:xfrm>
            <a:off x="-5339" y="1685520"/>
            <a:ext cx="5100798" cy="4878160"/>
            <a:chOff x="-5339" y="1685520"/>
            <a:chExt cx="5100798" cy="4878160"/>
          </a:xfrm>
        </p:grpSpPr>
        <p:grpSp>
          <p:nvGrpSpPr>
            <p:cNvPr id="12" name="Group 11">
              <a:extLst>
                <a:ext uri="{FF2B5EF4-FFF2-40B4-BE49-F238E27FC236}">
                  <a16:creationId xmlns:a16="http://schemas.microsoft.com/office/drawing/2014/main" id="{15B46AD3-D60D-4B80-A98F-1CF3B543D83D}"/>
                </a:ext>
              </a:extLst>
            </p:cNvPr>
            <p:cNvGrpSpPr/>
            <p:nvPr/>
          </p:nvGrpSpPr>
          <p:grpSpPr>
            <a:xfrm>
              <a:off x="352002" y="4612883"/>
              <a:ext cx="4743457" cy="1950797"/>
              <a:chOff x="333978" y="4612883"/>
              <a:chExt cx="4743457" cy="1950797"/>
            </a:xfrm>
          </p:grpSpPr>
          <p:pic>
            <p:nvPicPr>
              <p:cNvPr id="13" name="Picture 1026" descr="06_12AB">
                <a:extLst>
                  <a:ext uri="{FF2B5EF4-FFF2-40B4-BE49-F238E27FC236}">
                    <a16:creationId xmlns:a16="http://schemas.microsoft.com/office/drawing/2014/main" id="{F699F990-FFF6-4415-A611-194F30181985}"/>
                  </a:ext>
                </a:extLst>
              </p:cNvPr>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t="8822" b="7160"/>
              <a:stretch/>
            </p:blipFill>
            <p:spPr>
              <a:xfrm>
                <a:off x="333978" y="4612883"/>
                <a:ext cx="4743457" cy="1945532"/>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 name="TextBox 13">
                <a:extLst>
                  <a:ext uri="{FF2B5EF4-FFF2-40B4-BE49-F238E27FC236}">
                    <a16:creationId xmlns:a16="http://schemas.microsoft.com/office/drawing/2014/main" id="{A6CD8359-6890-41AB-BDDC-2C5C3D1C563A}"/>
                  </a:ext>
                </a:extLst>
              </p:cNvPr>
              <p:cNvSpPr txBox="1"/>
              <p:nvPr/>
            </p:nvSpPr>
            <p:spPr>
              <a:xfrm>
                <a:off x="4333480" y="5640350"/>
                <a:ext cx="646331" cy="923330"/>
              </a:xfrm>
              <a:prstGeom prst="rect">
                <a:avLst/>
              </a:prstGeom>
              <a:noFill/>
            </p:spPr>
            <p:txBody>
              <a:bodyPr wrap="none" rtlCol="0">
                <a:spAutoFit/>
              </a:bodyPr>
              <a:lstStyle/>
              <a:p>
                <a:r>
                  <a:rPr lang="en-GB" sz="5400" dirty="0">
                    <a:solidFill>
                      <a:srgbClr val="002060"/>
                    </a:solidFill>
                    <a:latin typeface="Arial Black" panose="020B0A04020102020204" pitchFamily="34" charset="0"/>
                    <a:cs typeface="Arial" panose="020B0604020202020204" pitchFamily="34" charset="0"/>
                  </a:rPr>
                  <a:t>2</a:t>
                </a:r>
              </a:p>
            </p:txBody>
          </p:sp>
          <p:sp>
            <p:nvSpPr>
              <p:cNvPr id="15" name="TextBox 14">
                <a:extLst>
                  <a:ext uri="{FF2B5EF4-FFF2-40B4-BE49-F238E27FC236}">
                    <a16:creationId xmlns:a16="http://schemas.microsoft.com/office/drawing/2014/main" id="{6C2C9455-58D6-41BD-ADD3-0863E027DF99}"/>
                  </a:ext>
                </a:extLst>
              </p:cNvPr>
              <p:cNvSpPr txBox="1"/>
              <p:nvPr/>
            </p:nvSpPr>
            <p:spPr>
              <a:xfrm>
                <a:off x="410684" y="6078932"/>
                <a:ext cx="1120820" cy="369332"/>
              </a:xfrm>
              <a:prstGeom prst="rect">
                <a:avLst/>
              </a:prstGeom>
              <a:noFill/>
            </p:spPr>
            <p:txBody>
              <a:bodyPr wrap="none" rtlCol="0">
                <a:spAutoFit/>
              </a:bodyPr>
              <a:lstStyle/>
              <a:p>
                <a:r>
                  <a:rPr lang="de-DE" dirty="0">
                    <a:solidFill>
                      <a:srgbClr val="002060"/>
                    </a:solidFill>
                  </a:rPr>
                  <a:t>Structure</a:t>
                </a:r>
              </a:p>
            </p:txBody>
          </p:sp>
        </p:grpSp>
        <p:grpSp>
          <p:nvGrpSpPr>
            <p:cNvPr id="16" name="Group 15">
              <a:extLst>
                <a:ext uri="{FF2B5EF4-FFF2-40B4-BE49-F238E27FC236}">
                  <a16:creationId xmlns:a16="http://schemas.microsoft.com/office/drawing/2014/main" id="{254ADC80-FDB2-43F9-A9DF-5E889FD95A77}"/>
                </a:ext>
              </a:extLst>
            </p:cNvPr>
            <p:cNvGrpSpPr/>
            <p:nvPr/>
          </p:nvGrpSpPr>
          <p:grpSpPr>
            <a:xfrm>
              <a:off x="352002" y="2656035"/>
              <a:ext cx="4743457" cy="1865061"/>
              <a:chOff x="333978" y="2656035"/>
              <a:chExt cx="4743457" cy="1865061"/>
            </a:xfrm>
          </p:grpSpPr>
          <p:grpSp>
            <p:nvGrpSpPr>
              <p:cNvPr id="17" name="Group 16">
                <a:extLst>
                  <a:ext uri="{FF2B5EF4-FFF2-40B4-BE49-F238E27FC236}">
                    <a16:creationId xmlns:a16="http://schemas.microsoft.com/office/drawing/2014/main" id="{04DAE403-F2F2-4945-98E6-D6DBD65E46DF}"/>
                  </a:ext>
                </a:extLst>
              </p:cNvPr>
              <p:cNvGrpSpPr/>
              <p:nvPr/>
            </p:nvGrpSpPr>
            <p:grpSpPr>
              <a:xfrm>
                <a:off x="333978" y="2656035"/>
                <a:ext cx="4743457" cy="1865061"/>
                <a:chOff x="327171" y="3549406"/>
                <a:chExt cx="8550698" cy="3194716"/>
              </a:xfrm>
            </p:grpSpPr>
            <p:grpSp>
              <p:nvGrpSpPr>
                <p:cNvPr id="19" name="Group 18">
                  <a:extLst>
                    <a:ext uri="{FF2B5EF4-FFF2-40B4-BE49-F238E27FC236}">
                      <a16:creationId xmlns:a16="http://schemas.microsoft.com/office/drawing/2014/main" id="{C393A329-955F-4D28-A14B-DA5C75FD5BD9}"/>
                    </a:ext>
                  </a:extLst>
                </p:cNvPr>
                <p:cNvGrpSpPr/>
                <p:nvPr/>
              </p:nvGrpSpPr>
              <p:grpSpPr>
                <a:xfrm>
                  <a:off x="327171" y="3549406"/>
                  <a:ext cx="8550698" cy="3137482"/>
                  <a:chOff x="327171" y="3302972"/>
                  <a:chExt cx="8550698" cy="3137482"/>
                </a:xfrm>
              </p:grpSpPr>
              <p:sp>
                <p:nvSpPr>
                  <p:cNvPr id="21" name="Rectangle 20">
                    <a:extLst>
                      <a:ext uri="{FF2B5EF4-FFF2-40B4-BE49-F238E27FC236}">
                        <a16:creationId xmlns:a16="http://schemas.microsoft.com/office/drawing/2014/main" id="{25A5D7EA-3EC6-40FD-8BF7-D4ED80DB5077}"/>
                      </a:ext>
                    </a:extLst>
                  </p:cNvPr>
                  <p:cNvSpPr/>
                  <p:nvPr/>
                </p:nvSpPr>
                <p:spPr>
                  <a:xfrm>
                    <a:off x="327171" y="3302972"/>
                    <a:ext cx="8550698" cy="31374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22" name="Picture 4" descr="npo00030d">
                    <a:extLst>
                      <a:ext uri="{FF2B5EF4-FFF2-40B4-BE49-F238E27FC236}">
                        <a16:creationId xmlns:a16="http://schemas.microsoft.com/office/drawing/2014/main" id="{EA79B57D-0E54-4CB9-BEE7-884C3B36808A}"/>
                      </a:ext>
                    </a:extLst>
                  </p:cNvPr>
                  <p:cNvPicPr>
                    <a:picLocks noChangeAspect="1" noChangeArrowheads="1"/>
                  </p:cNvPicPr>
                  <p:nvPr/>
                </p:nvPicPr>
                <p:blipFill>
                  <a:blip r:embed="rId5" cstate="screen">
                    <a:extLst>
                      <a:ext uri="{BEBA8EAE-BF5A-486C-A8C5-ECC9F3942E4B}">
                        <a14:imgProps xmlns:a14="http://schemas.microsoft.com/office/drawing/2010/main">
                          <a14:imgLayer r:embed="rId6">
                            <a14:imgEffect>
                              <a14:saturation sat="33000"/>
                            </a14:imgEffect>
                          </a14:imgLayer>
                        </a14:imgProps>
                      </a:ext>
                      <a:ext uri="{28A0092B-C50C-407E-A947-70E740481C1C}">
                        <a14:useLocalDpi xmlns:a14="http://schemas.microsoft.com/office/drawing/2010/main"/>
                      </a:ext>
                    </a:extLst>
                  </a:blip>
                  <a:srcRect/>
                  <a:stretch>
                    <a:fillRect/>
                  </a:stretch>
                </p:blipFill>
                <p:spPr bwMode="auto">
                  <a:xfrm>
                    <a:off x="1475656" y="3451130"/>
                    <a:ext cx="6324600" cy="283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AutoShape 10">
                    <a:extLst>
                      <a:ext uri="{FF2B5EF4-FFF2-40B4-BE49-F238E27FC236}">
                        <a16:creationId xmlns:a16="http://schemas.microsoft.com/office/drawing/2014/main" id="{C2B50338-D477-4DD9-AEA2-FF193F15A374}"/>
                      </a:ext>
                    </a:extLst>
                  </p:cNvPr>
                  <p:cNvSpPr>
                    <a:spLocks noChangeArrowheads="1"/>
                  </p:cNvSpPr>
                  <p:nvPr/>
                </p:nvSpPr>
                <p:spPr bwMode="auto">
                  <a:xfrm rot="10800000">
                    <a:off x="7876456" y="3997230"/>
                    <a:ext cx="485775" cy="2133600"/>
                  </a:xfrm>
                  <a:prstGeom prst="upArrow">
                    <a:avLst>
                      <a:gd name="adj1" fmla="val 50000"/>
                      <a:gd name="adj2" fmla="val 109804"/>
                    </a:avLst>
                  </a:prstGeom>
                  <a:gradFill flip="none" rotWithShape="1">
                    <a:gsLst>
                      <a:gs pos="44000">
                        <a:schemeClr val="tx2">
                          <a:lumMod val="40000"/>
                          <a:lumOff val="60000"/>
                        </a:schemeClr>
                      </a:gs>
                      <a:gs pos="100000">
                        <a:schemeClr val="bg1"/>
                      </a:gs>
                    </a:gsLst>
                    <a:path path="circle">
                      <a:fillToRect l="50000" t="-80000" r="50000" b="180000"/>
                    </a:path>
                    <a:tileRect/>
                  </a:gradFill>
                  <a:ln w="9525">
                    <a:noFill/>
                    <a:miter lim="800000"/>
                    <a:headEnd/>
                    <a:tailEnd/>
                  </a:ln>
                  <a:effectLst/>
                </p:spPr>
                <p:txBody>
                  <a:bodyPr vert="eaVert" wrap="none" anchor="ctr"/>
                  <a:lstStyle/>
                  <a:p>
                    <a:endParaRPr lang="en-GB"/>
                  </a:p>
                </p:txBody>
              </p:sp>
              <p:sp>
                <p:nvSpPr>
                  <p:cNvPr id="26" name="Text Box 11">
                    <a:extLst>
                      <a:ext uri="{FF2B5EF4-FFF2-40B4-BE49-F238E27FC236}">
                        <a16:creationId xmlns:a16="http://schemas.microsoft.com/office/drawing/2014/main" id="{B9EE3737-1F7B-4C74-BDE0-F9CC79C012C1}"/>
                      </a:ext>
                    </a:extLst>
                  </p:cNvPr>
                  <p:cNvSpPr txBox="1">
                    <a:spLocks noChangeArrowheads="1"/>
                  </p:cNvSpPr>
                  <p:nvPr/>
                </p:nvSpPr>
                <p:spPr bwMode="auto">
                  <a:xfrm rot="16200000">
                    <a:off x="-427141" y="4660163"/>
                    <a:ext cx="2109346" cy="554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dirty="0">
                        <a:solidFill>
                          <a:srgbClr val="D68D8B"/>
                        </a:solidFill>
                        <a:latin typeface="Arial" panose="020B0604020202020204" pitchFamily="34" charset="0"/>
                        <a:cs typeface="Arial" panose="020B0604020202020204" pitchFamily="34" charset="0"/>
                      </a:rPr>
                      <a:t>Susceptibility</a:t>
                    </a:r>
                  </a:p>
                </p:txBody>
              </p:sp>
              <p:sp>
                <p:nvSpPr>
                  <p:cNvPr id="27" name="Text Box 12">
                    <a:extLst>
                      <a:ext uri="{FF2B5EF4-FFF2-40B4-BE49-F238E27FC236}">
                        <a16:creationId xmlns:a16="http://schemas.microsoft.com/office/drawing/2014/main" id="{7958D0E4-2A75-4EDB-B557-32DB33049C65}"/>
                      </a:ext>
                    </a:extLst>
                  </p:cNvPr>
                  <p:cNvSpPr txBox="1">
                    <a:spLocks noChangeArrowheads="1"/>
                  </p:cNvSpPr>
                  <p:nvPr/>
                </p:nvSpPr>
                <p:spPr bwMode="auto">
                  <a:xfrm rot="5400000">
                    <a:off x="7865945" y="4589776"/>
                    <a:ext cx="1392684" cy="554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dirty="0">
                        <a:solidFill>
                          <a:srgbClr val="ADADAD"/>
                        </a:solidFill>
                        <a:latin typeface="Arial" panose="020B0604020202020204" pitchFamily="34" charset="0"/>
                        <a:cs typeface="Arial" panose="020B0604020202020204" pitchFamily="34" charset="0"/>
                      </a:rPr>
                      <a:t>Stability</a:t>
                    </a:r>
                    <a:endParaRPr lang="en-US" sz="1200" dirty="0">
                      <a:solidFill>
                        <a:srgbClr val="ADADAD"/>
                      </a:solidFill>
                      <a:latin typeface="Arial" panose="020B0604020202020204" pitchFamily="34" charset="0"/>
                      <a:cs typeface="Arial" panose="020B0604020202020204" pitchFamily="34" charset="0"/>
                    </a:endParaRPr>
                  </a:p>
                </p:txBody>
              </p:sp>
              <p:sp>
                <p:nvSpPr>
                  <p:cNvPr id="28" name="AutoShape 10">
                    <a:extLst>
                      <a:ext uri="{FF2B5EF4-FFF2-40B4-BE49-F238E27FC236}">
                        <a16:creationId xmlns:a16="http://schemas.microsoft.com/office/drawing/2014/main" id="{0D4D9918-13F5-4F10-A55E-40496443CE6F}"/>
                      </a:ext>
                    </a:extLst>
                  </p:cNvPr>
                  <p:cNvSpPr>
                    <a:spLocks noChangeArrowheads="1"/>
                  </p:cNvSpPr>
                  <p:nvPr/>
                </p:nvSpPr>
                <p:spPr bwMode="auto">
                  <a:xfrm>
                    <a:off x="867396" y="3970937"/>
                    <a:ext cx="485775" cy="2133600"/>
                  </a:xfrm>
                  <a:prstGeom prst="upArrow">
                    <a:avLst>
                      <a:gd name="adj1" fmla="val 50000"/>
                      <a:gd name="adj2" fmla="val 109804"/>
                    </a:avLst>
                  </a:prstGeom>
                  <a:gradFill flip="none" rotWithShape="0">
                    <a:gsLst>
                      <a:gs pos="29000">
                        <a:schemeClr val="accent2"/>
                      </a:gs>
                      <a:gs pos="100000">
                        <a:schemeClr val="bg1"/>
                      </a:gs>
                    </a:gsLst>
                    <a:path path="circle">
                      <a:fillToRect l="50000" t="-80000" r="50000" b="180000"/>
                    </a:path>
                    <a:tileRect/>
                  </a:gradFill>
                  <a:ln w="9525">
                    <a:noFill/>
                    <a:miter lim="800000"/>
                    <a:headEnd/>
                    <a:tailEnd/>
                  </a:ln>
                  <a:effectLst/>
                </p:spPr>
                <p:txBody>
                  <a:bodyPr vert="eaVert" wrap="none" anchor="ctr"/>
                  <a:lstStyle/>
                  <a:p>
                    <a:endParaRPr lang="en-GB"/>
                  </a:p>
                </p:txBody>
              </p:sp>
              <p:sp>
                <p:nvSpPr>
                  <p:cNvPr id="29" name="Text Box 11">
                    <a:extLst>
                      <a:ext uri="{FF2B5EF4-FFF2-40B4-BE49-F238E27FC236}">
                        <a16:creationId xmlns:a16="http://schemas.microsoft.com/office/drawing/2014/main" id="{469910E5-F179-4D38-9EFB-B2682B15341C}"/>
                      </a:ext>
                    </a:extLst>
                  </p:cNvPr>
                  <p:cNvSpPr txBox="1">
                    <a:spLocks noChangeArrowheads="1"/>
                  </p:cNvSpPr>
                  <p:nvPr/>
                </p:nvSpPr>
                <p:spPr bwMode="auto">
                  <a:xfrm>
                    <a:off x="2477673" y="3326086"/>
                    <a:ext cx="4668415" cy="448119"/>
                  </a:xfrm>
                  <a:prstGeom prst="rect">
                    <a:avLst/>
                  </a:prstGeom>
                  <a:solidFill>
                    <a:schemeClr val="bg1"/>
                  </a:solidFill>
                  <a:ln>
                    <a:noFill/>
                  </a:ln>
                  <a:effectLst/>
                </p:spPr>
                <p:txBody>
                  <a:bodyPr wrap="square">
                    <a:spAutoFit/>
                  </a:bodyPr>
                  <a:lstStyle/>
                  <a:p>
                    <a:pPr algn="ctr"/>
                    <a:r>
                      <a:rPr lang="en-US" sz="1050" dirty="0">
                        <a:solidFill>
                          <a:srgbClr val="002060"/>
                        </a:solidFill>
                        <a:latin typeface="Arial" panose="020B0604020202020204" pitchFamily="34" charset="0"/>
                        <a:cs typeface="Arial" panose="020B0604020202020204" pitchFamily="34" charset="0"/>
                      </a:rPr>
                      <a:t>Bowens Reaction Series</a:t>
                    </a:r>
                  </a:p>
                </p:txBody>
              </p:sp>
            </p:grpSp>
            <p:sp>
              <p:nvSpPr>
                <p:cNvPr id="20" name="TextBox 19">
                  <a:extLst>
                    <a:ext uri="{FF2B5EF4-FFF2-40B4-BE49-F238E27FC236}">
                      <a16:creationId xmlns:a16="http://schemas.microsoft.com/office/drawing/2014/main" id="{497E72DF-AE20-476B-8893-2BE420C730F1}"/>
                    </a:ext>
                  </a:extLst>
                </p:cNvPr>
                <p:cNvSpPr txBox="1"/>
                <p:nvPr/>
              </p:nvSpPr>
              <p:spPr>
                <a:xfrm>
                  <a:off x="823395" y="5162524"/>
                  <a:ext cx="1049118" cy="1581598"/>
                </a:xfrm>
                <a:prstGeom prst="rect">
                  <a:avLst/>
                </a:prstGeom>
                <a:noFill/>
              </p:spPr>
              <p:txBody>
                <a:bodyPr wrap="square" rtlCol="0">
                  <a:spAutoFit/>
                </a:bodyPr>
                <a:lstStyle/>
                <a:p>
                  <a:r>
                    <a:rPr lang="en-GB" sz="5400" dirty="0">
                      <a:solidFill>
                        <a:srgbClr val="002060"/>
                      </a:solidFill>
                      <a:latin typeface="Arial Black" panose="020B0A04020102020204" pitchFamily="34" charset="0"/>
                      <a:cs typeface="Arial" panose="020B0604020202020204" pitchFamily="34" charset="0"/>
                    </a:rPr>
                    <a:t>1</a:t>
                  </a:r>
                </a:p>
              </p:txBody>
            </p:sp>
          </p:grpSp>
          <p:sp>
            <p:nvSpPr>
              <p:cNvPr id="18" name="TextBox 17">
                <a:extLst>
                  <a:ext uri="{FF2B5EF4-FFF2-40B4-BE49-F238E27FC236}">
                    <a16:creationId xmlns:a16="http://schemas.microsoft.com/office/drawing/2014/main" id="{6BD2409D-9B70-4EAD-821B-49B762D4B548}"/>
                  </a:ext>
                </a:extLst>
              </p:cNvPr>
              <p:cNvSpPr txBox="1"/>
              <p:nvPr/>
            </p:nvSpPr>
            <p:spPr>
              <a:xfrm>
                <a:off x="1713254" y="4030344"/>
                <a:ext cx="1107996" cy="369332"/>
              </a:xfrm>
              <a:prstGeom prst="rect">
                <a:avLst/>
              </a:prstGeom>
              <a:noFill/>
            </p:spPr>
            <p:txBody>
              <a:bodyPr wrap="none" rtlCol="0">
                <a:spAutoFit/>
              </a:bodyPr>
              <a:lstStyle/>
              <a:p>
                <a:r>
                  <a:rPr lang="de-DE" dirty="0">
                    <a:solidFill>
                      <a:srgbClr val="002060"/>
                    </a:solidFill>
                  </a:rPr>
                  <a:t>Lithology</a:t>
                </a:r>
              </a:p>
            </p:txBody>
          </p:sp>
        </p:grpSp>
        <p:cxnSp>
          <p:nvCxnSpPr>
            <p:cNvPr id="30" name="Straight Connector 29">
              <a:extLst>
                <a:ext uri="{FF2B5EF4-FFF2-40B4-BE49-F238E27FC236}">
                  <a16:creationId xmlns:a16="http://schemas.microsoft.com/office/drawing/2014/main" id="{890FA3C1-76AD-48DE-88C5-6881F6C68C86}"/>
                </a:ext>
              </a:extLst>
            </p:cNvPr>
            <p:cNvCxnSpPr/>
            <p:nvPr/>
          </p:nvCxnSpPr>
          <p:spPr>
            <a:xfrm>
              <a:off x="1209273" y="4869160"/>
              <a:ext cx="2925489" cy="0"/>
            </a:xfrm>
            <a:prstGeom prst="line">
              <a:avLst/>
            </a:prstGeom>
            <a:ln w="19050">
              <a:solidFill>
                <a:schemeClr val="bg2">
                  <a:lumMod val="10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77A4C2D-04FD-4830-B41D-64FAFE31F8A9}"/>
                </a:ext>
              </a:extLst>
            </p:cNvPr>
            <p:cNvCxnSpPr/>
            <p:nvPr/>
          </p:nvCxnSpPr>
          <p:spPr>
            <a:xfrm>
              <a:off x="1361673" y="5021560"/>
              <a:ext cx="2925489" cy="0"/>
            </a:xfrm>
            <a:prstGeom prst="line">
              <a:avLst/>
            </a:prstGeom>
            <a:ln w="19050">
              <a:solidFill>
                <a:schemeClr val="bg2">
                  <a:lumMod val="10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CDD3611-FBE7-4CC8-9EF8-43CB71BDC7F6}"/>
                </a:ext>
              </a:extLst>
            </p:cNvPr>
            <p:cNvCxnSpPr/>
            <p:nvPr/>
          </p:nvCxnSpPr>
          <p:spPr>
            <a:xfrm>
              <a:off x="1514073" y="5173960"/>
              <a:ext cx="2925489" cy="0"/>
            </a:xfrm>
            <a:prstGeom prst="line">
              <a:avLst/>
            </a:prstGeom>
            <a:ln w="19050">
              <a:solidFill>
                <a:schemeClr val="bg2">
                  <a:lumMod val="10000"/>
                </a:schemeClr>
              </a:solidFill>
              <a:prstDash val="lgDash"/>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E804857C-222D-49AE-830A-9DFAFB3541C7}"/>
                </a:ext>
              </a:extLst>
            </p:cNvPr>
            <p:cNvSpPr txBox="1"/>
            <p:nvPr/>
          </p:nvSpPr>
          <p:spPr>
            <a:xfrm>
              <a:off x="-5339" y="1685520"/>
              <a:ext cx="4915493" cy="923330"/>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chemeClr val="bg1"/>
                  </a:solidFill>
                </a:rPr>
                <a:t>Long-term </a:t>
              </a:r>
              <a:r>
                <a:rPr lang="de-DE" b="1" dirty="0">
                  <a:solidFill>
                    <a:schemeClr val="bg1"/>
                  </a:solidFill>
                </a:rPr>
                <a:t>differential weathering </a:t>
              </a:r>
              <a:r>
                <a:rPr lang="de-DE" dirty="0">
                  <a:solidFill>
                    <a:schemeClr val="bg1"/>
                  </a:solidFill>
                </a:rPr>
                <a:t>and the presence of resistant bedrock layers...</a:t>
              </a:r>
            </a:p>
            <a:p>
              <a:pPr marL="285750" indent="-285750">
                <a:buFont typeface="Arial" panose="020B0604020202020204" pitchFamily="34" charset="0"/>
                <a:buChar char="•"/>
              </a:pPr>
              <a:endParaRPr lang="de-DE" dirty="0">
                <a:solidFill>
                  <a:schemeClr val="bg1"/>
                </a:solidFill>
              </a:endParaRPr>
            </a:p>
          </p:txBody>
        </p:sp>
      </p:grpSp>
    </p:spTree>
    <p:extLst>
      <p:ext uri="{BB962C8B-B14F-4D97-AF65-F5344CB8AC3E}">
        <p14:creationId xmlns:p14="http://schemas.microsoft.com/office/powerpoint/2010/main" val="371794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 y="0"/>
            <a:ext cx="9144000" cy="6858000"/>
          </a:xfrm>
          <a:prstGeom prst="rect">
            <a:avLst/>
          </a:prstGeom>
        </p:spPr>
      </p:pic>
      <p:sp>
        <p:nvSpPr>
          <p:cNvPr id="3" name="TextBox 2">
            <a:extLst>
              <a:ext uri="{FF2B5EF4-FFF2-40B4-BE49-F238E27FC236}">
                <a16:creationId xmlns:a16="http://schemas.microsoft.com/office/drawing/2014/main" id="{D4B51BD5-5B22-4579-ACEF-FED253E89B3F}"/>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Structural landforms</a:t>
            </a:r>
          </a:p>
        </p:txBody>
      </p:sp>
      <p:cxnSp>
        <p:nvCxnSpPr>
          <p:cNvPr id="4" name="Straight Connector 3">
            <a:extLst>
              <a:ext uri="{FF2B5EF4-FFF2-40B4-BE49-F238E27FC236}">
                <a16:creationId xmlns:a16="http://schemas.microsoft.com/office/drawing/2014/main" id="{A48E46D6-7F30-4213-B815-28A4A6E2FE05}"/>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C4A9CE9B-43FA-43F6-A6BC-3F1472C39D99}"/>
              </a:ext>
            </a:extLst>
          </p:cNvPr>
          <p:cNvGrpSpPr/>
          <p:nvPr/>
        </p:nvGrpSpPr>
        <p:grpSpPr>
          <a:xfrm>
            <a:off x="1251583" y="907175"/>
            <a:ext cx="6192688" cy="5507431"/>
            <a:chOff x="197893" y="764704"/>
            <a:chExt cx="4806155" cy="4248472"/>
          </a:xfrm>
        </p:grpSpPr>
        <p:sp>
          <p:nvSpPr>
            <p:cNvPr id="5" name="Rectangle 4">
              <a:extLst>
                <a:ext uri="{FF2B5EF4-FFF2-40B4-BE49-F238E27FC236}">
                  <a16:creationId xmlns:a16="http://schemas.microsoft.com/office/drawing/2014/main" id="{8A030471-52AA-4CCD-A82F-EE20B5930D01}"/>
                </a:ext>
              </a:extLst>
            </p:cNvPr>
            <p:cNvSpPr/>
            <p:nvPr/>
          </p:nvSpPr>
          <p:spPr>
            <a:xfrm>
              <a:off x="197893" y="764704"/>
              <a:ext cx="4806155" cy="42484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6" name="Picture 5">
              <a:extLst>
                <a:ext uri="{FF2B5EF4-FFF2-40B4-BE49-F238E27FC236}">
                  <a16:creationId xmlns:a16="http://schemas.microsoft.com/office/drawing/2014/main" id="{BBAD0BC4-59DC-4A75-94A0-345B502211CD}"/>
                </a:ext>
              </a:extLst>
            </p:cNvPr>
            <p:cNvPicPr>
              <a:picLocks noChangeAspect="1"/>
            </p:cNvPicPr>
            <p:nvPr/>
          </p:nvPicPr>
          <p:blipFill>
            <a:blip r:embed="rId3"/>
            <a:stretch>
              <a:fillRect/>
            </a:stretch>
          </p:blipFill>
          <p:spPr>
            <a:xfrm>
              <a:off x="346432" y="891097"/>
              <a:ext cx="4530518" cy="3933056"/>
            </a:xfrm>
            <a:prstGeom prst="rect">
              <a:avLst/>
            </a:prstGeom>
          </p:spPr>
        </p:pic>
      </p:grpSp>
      <p:sp>
        <p:nvSpPr>
          <p:cNvPr id="8" name="Rectangle 7">
            <a:extLst>
              <a:ext uri="{FF2B5EF4-FFF2-40B4-BE49-F238E27FC236}">
                <a16:creationId xmlns:a16="http://schemas.microsoft.com/office/drawing/2014/main" id="{CACB4E78-13FC-4A30-A5A7-C9D1E78A6BF8}"/>
              </a:ext>
            </a:extLst>
          </p:cNvPr>
          <p:cNvSpPr/>
          <p:nvPr/>
        </p:nvSpPr>
        <p:spPr>
          <a:xfrm>
            <a:off x="30907" y="6482415"/>
            <a:ext cx="2792496" cy="307777"/>
          </a:xfrm>
          <a:prstGeom prst="rect">
            <a:avLst/>
          </a:prstGeom>
        </p:spPr>
        <p:txBody>
          <a:bodyPr wrap="none">
            <a:spAutoFit/>
          </a:bodyPr>
          <a:lstStyle/>
          <a:p>
            <a:r>
              <a:rPr lang="en-AU" sz="1400" dirty="0">
                <a:solidFill>
                  <a:schemeClr val="bg1"/>
                </a:solidFill>
              </a:rPr>
              <a:t>Flinders Ranges, South Australia</a:t>
            </a:r>
          </a:p>
        </p:txBody>
      </p:sp>
    </p:spTree>
    <p:extLst>
      <p:ext uri="{BB962C8B-B14F-4D97-AF65-F5344CB8AC3E}">
        <p14:creationId xmlns:p14="http://schemas.microsoft.com/office/powerpoint/2010/main" val="1168406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59304A8-F517-454B-B6DE-A2EB17B3A2F4}"/>
              </a:ext>
            </a:extLst>
          </p:cNvPr>
          <p:cNvPicPr>
            <a:picLocks noChangeAspect="1"/>
          </p:cNvPicPr>
          <p:nvPr/>
        </p:nvPicPr>
        <p:blipFill>
          <a:blip r:embed="rId2"/>
          <a:stretch>
            <a:fillRect/>
          </a:stretch>
        </p:blipFill>
        <p:spPr>
          <a:xfrm>
            <a:off x="0" y="0"/>
            <a:ext cx="9152450" cy="6865769"/>
          </a:xfrm>
          <a:prstGeom prst="rect">
            <a:avLst/>
          </a:prstGeom>
        </p:spPr>
      </p:pic>
      <p:sp>
        <p:nvSpPr>
          <p:cNvPr id="5" name="TextBox 4">
            <a:extLst>
              <a:ext uri="{FF2B5EF4-FFF2-40B4-BE49-F238E27FC236}">
                <a16:creationId xmlns:a16="http://schemas.microsoft.com/office/drawing/2014/main" id="{FFD3A4EA-C673-4F4B-8658-812C82A6A217}"/>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Structural landforms</a:t>
            </a:r>
          </a:p>
        </p:txBody>
      </p:sp>
      <p:cxnSp>
        <p:nvCxnSpPr>
          <p:cNvPr id="6" name="Straight Connector 5">
            <a:extLst>
              <a:ext uri="{FF2B5EF4-FFF2-40B4-BE49-F238E27FC236}">
                <a16:creationId xmlns:a16="http://schemas.microsoft.com/office/drawing/2014/main" id="{47F3BAA1-1A4B-44E8-B219-1C761C423E80}"/>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0CF0618-716D-4E44-980A-AC9BAEF3A9E4}"/>
              </a:ext>
            </a:extLst>
          </p:cNvPr>
          <p:cNvSpPr txBox="1"/>
          <p:nvPr/>
        </p:nvSpPr>
        <p:spPr>
          <a:xfrm>
            <a:off x="197893" y="6272140"/>
            <a:ext cx="2535695" cy="369332"/>
          </a:xfrm>
          <a:prstGeom prst="rect">
            <a:avLst/>
          </a:prstGeom>
          <a:noFill/>
        </p:spPr>
        <p:txBody>
          <a:bodyPr wrap="none" rtlCol="0">
            <a:spAutoFit/>
          </a:bodyPr>
          <a:lstStyle/>
          <a:p>
            <a:pPr algn="r"/>
            <a:r>
              <a:rPr lang="de-DE" dirty="0">
                <a:solidFill>
                  <a:schemeClr val="bg1"/>
                </a:solidFill>
                <a:latin typeface="Arial" panose="020B0604020202020204" pitchFamily="34" charset="0"/>
                <a:cs typeface="Arial" panose="020B0604020202020204" pitchFamily="34" charset="0"/>
              </a:rPr>
              <a:t>Monument Valley, USA</a:t>
            </a:r>
          </a:p>
        </p:txBody>
      </p:sp>
    </p:spTree>
    <p:extLst>
      <p:ext uri="{BB962C8B-B14F-4D97-AF65-F5344CB8AC3E}">
        <p14:creationId xmlns:p14="http://schemas.microsoft.com/office/powerpoint/2010/main" val="1934194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B4C7B69-9C5A-48B5-8FEF-B09DAF46845A}"/>
              </a:ext>
            </a:extLst>
          </p:cNvPr>
          <p:cNvPicPr>
            <a:picLocks noChangeAspect="1"/>
          </p:cNvPicPr>
          <p:nvPr/>
        </p:nvPicPr>
        <p:blipFill rotWithShape="1">
          <a:blip r:embed="rId2"/>
          <a:srcRect l="4037" r="6689"/>
          <a:stretch/>
        </p:blipFill>
        <p:spPr>
          <a:xfrm>
            <a:off x="-108520" y="-12660"/>
            <a:ext cx="9252519" cy="6870659"/>
          </a:xfrm>
          <a:prstGeom prst="rect">
            <a:avLst/>
          </a:prstGeom>
        </p:spPr>
      </p:pic>
      <p:sp>
        <p:nvSpPr>
          <p:cNvPr id="6" name="TextBox 5">
            <a:extLst>
              <a:ext uri="{FF2B5EF4-FFF2-40B4-BE49-F238E27FC236}">
                <a16:creationId xmlns:a16="http://schemas.microsoft.com/office/drawing/2014/main" id="{B2A48A0B-FF08-4AC9-9A1B-E167EBF5BB21}"/>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Structural landforms</a:t>
            </a:r>
          </a:p>
        </p:txBody>
      </p:sp>
      <p:cxnSp>
        <p:nvCxnSpPr>
          <p:cNvPr id="7" name="Straight Connector 6">
            <a:extLst>
              <a:ext uri="{FF2B5EF4-FFF2-40B4-BE49-F238E27FC236}">
                <a16:creationId xmlns:a16="http://schemas.microsoft.com/office/drawing/2014/main" id="{5A660858-CF9D-44CE-9D83-8C4F96C6637C}"/>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EC33CAF6-3615-4F74-886C-7A19A8CA8D67}"/>
              </a:ext>
            </a:extLst>
          </p:cNvPr>
          <p:cNvSpPr/>
          <p:nvPr/>
        </p:nvSpPr>
        <p:spPr>
          <a:xfrm>
            <a:off x="1619672" y="5949280"/>
            <a:ext cx="6390456" cy="369332"/>
          </a:xfrm>
          <a:prstGeom prst="rect">
            <a:avLst/>
          </a:prstGeom>
        </p:spPr>
        <p:txBody>
          <a:bodyPr wrap="square">
            <a:spAutoFit/>
          </a:bodyPr>
          <a:lstStyle/>
          <a:p>
            <a:r>
              <a:rPr lang="en-AU" dirty="0">
                <a:solidFill>
                  <a:schemeClr val="bg1"/>
                </a:solidFill>
              </a:rPr>
              <a:t>http://www.geologypage.com/2016/05/devils-tower.html</a:t>
            </a:r>
          </a:p>
        </p:txBody>
      </p:sp>
      <p:sp>
        <p:nvSpPr>
          <p:cNvPr id="9" name="Rectangle 8">
            <a:extLst>
              <a:ext uri="{FF2B5EF4-FFF2-40B4-BE49-F238E27FC236}">
                <a16:creationId xmlns:a16="http://schemas.microsoft.com/office/drawing/2014/main" id="{8DDC51FC-7559-4412-8FD7-42C0E3F0EE63}"/>
              </a:ext>
            </a:extLst>
          </p:cNvPr>
          <p:cNvSpPr/>
          <p:nvPr/>
        </p:nvSpPr>
        <p:spPr>
          <a:xfrm>
            <a:off x="-91702" y="6519931"/>
            <a:ext cx="1656864" cy="307777"/>
          </a:xfrm>
          <a:prstGeom prst="rect">
            <a:avLst/>
          </a:prstGeom>
        </p:spPr>
        <p:txBody>
          <a:bodyPr wrap="none">
            <a:spAutoFit/>
          </a:bodyPr>
          <a:lstStyle/>
          <a:p>
            <a:r>
              <a:rPr lang="en-AU" sz="1400" dirty="0">
                <a:solidFill>
                  <a:schemeClr val="bg1"/>
                </a:solidFill>
              </a:rPr>
              <a:t>Devils Tower, USA</a:t>
            </a:r>
          </a:p>
        </p:txBody>
      </p:sp>
    </p:spTree>
    <p:extLst>
      <p:ext uri="{BB962C8B-B14F-4D97-AF65-F5344CB8AC3E}">
        <p14:creationId xmlns:p14="http://schemas.microsoft.com/office/powerpoint/2010/main" val="264206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6057" y="2085332"/>
            <a:ext cx="6404854" cy="1569660"/>
          </a:xfrm>
          <a:prstGeom prst="rect">
            <a:avLst/>
          </a:prstGeom>
        </p:spPr>
        <p:txBody>
          <a:bodyPr wrap="square">
            <a:spAutoFit/>
          </a:bodyPr>
          <a:lstStyle/>
          <a:p>
            <a:pPr marL="342900" indent="-342900">
              <a:buFont typeface="Arial" panose="020B0604020202020204" pitchFamily="34" charset="0"/>
              <a:buChar char="•"/>
            </a:pPr>
            <a:r>
              <a:rPr lang="en-AU" sz="2400" dirty="0">
                <a:solidFill>
                  <a:srgbClr val="002060"/>
                </a:solidFill>
              </a:rPr>
              <a:t>… creates complex landscapes controlled by (</a:t>
            </a:r>
            <a:r>
              <a:rPr lang="en-AU" sz="2400" dirty="0" err="1">
                <a:solidFill>
                  <a:srgbClr val="002060"/>
                </a:solidFill>
              </a:rPr>
              <a:t>i</a:t>
            </a:r>
            <a:r>
              <a:rPr lang="en-AU" sz="2400" dirty="0">
                <a:solidFill>
                  <a:srgbClr val="002060"/>
                </a:solidFill>
              </a:rPr>
              <a:t>) range of weathering processes, and (ii) weathering factors</a:t>
            </a:r>
          </a:p>
          <a:p>
            <a:pPr marL="457200" indent="-457200">
              <a:buFont typeface="Arial" pitchFamily="34" charset="0"/>
              <a:buChar char="•"/>
            </a:pPr>
            <a:endParaRPr lang="en-AU" sz="2400" dirty="0">
              <a:solidFill>
                <a:srgbClr val="002060"/>
              </a:solidFill>
            </a:endParaRPr>
          </a:p>
        </p:txBody>
      </p:sp>
      <p:sp>
        <p:nvSpPr>
          <p:cNvPr id="17" name="TextBox 16">
            <a:extLst>
              <a:ext uri="{FF2B5EF4-FFF2-40B4-BE49-F238E27FC236}">
                <a16:creationId xmlns:a16="http://schemas.microsoft.com/office/drawing/2014/main" id="{3A372DC9-B2A4-4F6F-8E23-8A158871A3F6}"/>
              </a:ext>
            </a:extLst>
          </p:cNvPr>
          <p:cNvSpPr txBox="1"/>
          <p:nvPr/>
        </p:nvSpPr>
        <p:spPr>
          <a:xfrm>
            <a:off x="0" y="7769"/>
            <a:ext cx="7437628" cy="584775"/>
          </a:xfrm>
          <a:prstGeom prst="rect">
            <a:avLst/>
          </a:prstGeom>
          <a:noFill/>
        </p:spPr>
        <p:txBody>
          <a:bodyPr wrap="square" rtlCol="0">
            <a:spAutoFit/>
          </a:bodyPr>
          <a:lstStyle/>
          <a:p>
            <a:pPr>
              <a:spcAft>
                <a:spcPts val="1800"/>
              </a:spcAft>
            </a:pPr>
            <a:r>
              <a:rPr lang="en-AU" sz="3200" b="1" dirty="0">
                <a:solidFill>
                  <a:srgbClr val="002060"/>
                </a:solidFill>
              </a:rPr>
              <a:t>Summary </a:t>
            </a:r>
            <a:r>
              <a:rPr lang="en-AU" sz="3200" i="1" dirty="0">
                <a:solidFill>
                  <a:srgbClr val="002060"/>
                </a:solidFill>
              </a:rPr>
              <a:t>„Weathering &amp; Landscape“</a:t>
            </a:r>
          </a:p>
        </p:txBody>
      </p:sp>
      <p:cxnSp>
        <p:nvCxnSpPr>
          <p:cNvPr id="18" name="Straight Connector 17">
            <a:extLst>
              <a:ext uri="{FF2B5EF4-FFF2-40B4-BE49-F238E27FC236}">
                <a16:creationId xmlns:a16="http://schemas.microsoft.com/office/drawing/2014/main" id="{8B7F0F80-CCE1-4D52-B98F-97768FD889E3}"/>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233A1DFC-1B3C-4313-9C6D-90813A982977}"/>
              </a:ext>
            </a:extLst>
          </p:cNvPr>
          <p:cNvSpPr/>
          <p:nvPr/>
        </p:nvSpPr>
        <p:spPr>
          <a:xfrm>
            <a:off x="197893" y="841029"/>
            <a:ext cx="6062747" cy="1200329"/>
          </a:xfrm>
          <a:prstGeom prst="rect">
            <a:avLst/>
          </a:prstGeom>
        </p:spPr>
        <p:txBody>
          <a:bodyPr wrap="square">
            <a:spAutoFit/>
          </a:bodyPr>
          <a:lstStyle/>
          <a:p>
            <a:pPr marL="342900" indent="-342900">
              <a:buFont typeface="Arial" panose="020B0604020202020204" pitchFamily="34" charset="0"/>
              <a:buChar char="•"/>
            </a:pPr>
            <a:r>
              <a:rPr lang="en-AU" sz="2400" dirty="0">
                <a:solidFill>
                  <a:srgbClr val="002060"/>
                </a:solidFill>
              </a:rPr>
              <a:t>“</a:t>
            </a:r>
            <a:r>
              <a:rPr lang="en-AU" sz="2400" i="1" dirty="0">
                <a:solidFill>
                  <a:srgbClr val="002060"/>
                </a:solidFill>
              </a:rPr>
              <a:t>... at the heart of some exceptionally beautiful landscapes</a:t>
            </a:r>
            <a:r>
              <a:rPr lang="en-AU" sz="2400" dirty="0">
                <a:solidFill>
                  <a:srgbClr val="002060"/>
                </a:solidFill>
              </a:rPr>
              <a:t>” – not just in the tropics…</a:t>
            </a:r>
          </a:p>
        </p:txBody>
      </p:sp>
      <p:grpSp>
        <p:nvGrpSpPr>
          <p:cNvPr id="7" name="Group 6"/>
          <p:cNvGrpSpPr/>
          <p:nvPr/>
        </p:nvGrpSpPr>
        <p:grpSpPr>
          <a:xfrm>
            <a:off x="197893" y="3349846"/>
            <a:ext cx="3798043" cy="3347220"/>
            <a:chOff x="1250122" y="4024745"/>
            <a:chExt cx="2841370" cy="2583594"/>
          </a:xfrm>
        </p:grpSpPr>
        <p:pic>
          <p:nvPicPr>
            <p:cNvPr id="9" name="Picture 8"/>
            <p:cNvPicPr>
              <a:picLocks noChangeAspect="1"/>
            </p:cNvPicPr>
            <p:nvPr/>
          </p:nvPicPr>
          <p:blipFill rotWithShape="1">
            <a:blip r:embed="rId2" cstate="screen">
              <a:extLst>
                <a:ext uri="{28A0092B-C50C-407E-A947-70E740481C1C}">
                  <a14:useLocalDpi xmlns:a14="http://schemas.microsoft.com/office/drawing/2010/main"/>
                </a:ext>
              </a:extLst>
            </a:blip>
            <a:srcRect t="52487"/>
            <a:stretch/>
          </p:blipFill>
          <p:spPr>
            <a:xfrm>
              <a:off x="1250122" y="4024745"/>
              <a:ext cx="2841370" cy="2583594"/>
            </a:xfrm>
            <a:prstGeom prst="rect">
              <a:avLst/>
            </a:prstGeom>
          </p:spPr>
        </p:pic>
        <p:sp>
          <p:nvSpPr>
            <p:cNvPr id="5" name="Rectangle 4"/>
            <p:cNvSpPr/>
            <p:nvPr/>
          </p:nvSpPr>
          <p:spPr>
            <a:xfrm>
              <a:off x="1330036" y="4094018"/>
              <a:ext cx="152400" cy="20781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grpSp>
        <p:nvGrpSpPr>
          <p:cNvPr id="6" name="Group 5"/>
          <p:cNvGrpSpPr/>
          <p:nvPr/>
        </p:nvGrpSpPr>
        <p:grpSpPr>
          <a:xfrm>
            <a:off x="6552690" y="776844"/>
            <a:ext cx="2325179" cy="2167255"/>
            <a:chOff x="197893" y="1004067"/>
            <a:chExt cx="2841370" cy="2778224"/>
          </a:xfrm>
        </p:grpSpPr>
        <p:pic>
          <p:nvPicPr>
            <p:cNvPr id="8" name="Picture 7"/>
            <p:cNvPicPr>
              <a:picLocks noChangeAspect="1"/>
            </p:cNvPicPr>
            <p:nvPr/>
          </p:nvPicPr>
          <p:blipFill rotWithShape="1">
            <a:blip r:embed="rId2" cstate="screen">
              <a:extLst>
                <a:ext uri="{28A0092B-C50C-407E-A947-70E740481C1C}">
                  <a14:useLocalDpi xmlns:a14="http://schemas.microsoft.com/office/drawing/2010/main"/>
                </a:ext>
              </a:extLst>
            </a:blip>
            <a:srcRect b="48908"/>
            <a:stretch/>
          </p:blipFill>
          <p:spPr>
            <a:xfrm>
              <a:off x="197893" y="1004067"/>
              <a:ext cx="2841370" cy="2778224"/>
            </a:xfrm>
            <a:prstGeom prst="rect">
              <a:avLst/>
            </a:prstGeom>
          </p:spPr>
        </p:pic>
        <p:sp>
          <p:nvSpPr>
            <p:cNvPr id="11" name="Rectangle 10"/>
            <p:cNvSpPr/>
            <p:nvPr/>
          </p:nvSpPr>
          <p:spPr>
            <a:xfrm>
              <a:off x="270163" y="1163951"/>
              <a:ext cx="152400" cy="20781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13" name="Rectangle 12"/>
          <p:cNvSpPr/>
          <p:nvPr/>
        </p:nvSpPr>
        <p:spPr>
          <a:xfrm>
            <a:off x="4131159" y="3016665"/>
            <a:ext cx="4899501" cy="1200329"/>
          </a:xfrm>
          <a:prstGeom prst="rect">
            <a:avLst/>
          </a:prstGeom>
        </p:spPr>
        <p:txBody>
          <a:bodyPr wrap="square">
            <a:spAutoFit/>
          </a:bodyPr>
          <a:lstStyle/>
          <a:p>
            <a:pPr marL="342900" indent="-342900">
              <a:buFont typeface="Arial" panose="020B0604020202020204" pitchFamily="34" charset="0"/>
              <a:buChar char="•"/>
            </a:pPr>
            <a:r>
              <a:rPr lang="en-AU" sz="2400" dirty="0">
                <a:solidFill>
                  <a:srgbClr val="002060"/>
                </a:solidFill>
              </a:rPr>
              <a:t>… has created deep weathering profiles and regolith mantle over geological timescales </a:t>
            </a:r>
          </a:p>
        </p:txBody>
      </p:sp>
      <p:sp>
        <p:nvSpPr>
          <p:cNvPr id="14" name="Rectangle 13"/>
          <p:cNvSpPr/>
          <p:nvPr/>
        </p:nvSpPr>
        <p:spPr>
          <a:xfrm>
            <a:off x="4085910" y="5417583"/>
            <a:ext cx="4899501" cy="1200329"/>
          </a:xfrm>
          <a:prstGeom prst="rect">
            <a:avLst/>
          </a:prstGeom>
        </p:spPr>
        <p:txBody>
          <a:bodyPr wrap="square">
            <a:spAutoFit/>
          </a:bodyPr>
          <a:lstStyle/>
          <a:p>
            <a:pPr marL="342900" indent="-342900">
              <a:buFont typeface="Arial" panose="020B0604020202020204" pitchFamily="34" charset="0"/>
              <a:buChar char="•"/>
            </a:pPr>
            <a:r>
              <a:rPr lang="en-AU" sz="2400" dirty="0">
                <a:solidFill>
                  <a:srgbClr val="002060"/>
                </a:solidFill>
              </a:rPr>
              <a:t>… and erosion under more recent conditions have exposed residual landscapes </a:t>
            </a:r>
          </a:p>
        </p:txBody>
      </p:sp>
      <p:sp>
        <p:nvSpPr>
          <p:cNvPr id="15" name="Rectangle 14"/>
          <p:cNvSpPr/>
          <p:nvPr/>
        </p:nvSpPr>
        <p:spPr>
          <a:xfrm>
            <a:off x="4131158" y="4402286"/>
            <a:ext cx="4899501" cy="830997"/>
          </a:xfrm>
          <a:prstGeom prst="rect">
            <a:avLst/>
          </a:prstGeom>
        </p:spPr>
        <p:txBody>
          <a:bodyPr wrap="square">
            <a:spAutoFit/>
          </a:bodyPr>
          <a:lstStyle/>
          <a:p>
            <a:pPr marL="342900" indent="-342900">
              <a:buFont typeface="Arial" panose="020B0604020202020204" pitchFamily="34" charset="0"/>
              <a:buChar char="•"/>
            </a:pPr>
            <a:r>
              <a:rPr lang="en-AU" sz="2400" dirty="0">
                <a:solidFill>
                  <a:srgbClr val="002060"/>
                </a:solidFill>
              </a:rPr>
              <a:t>… depends on rock strength when regolith mantle is absent</a:t>
            </a:r>
          </a:p>
        </p:txBody>
      </p:sp>
    </p:spTree>
    <p:extLst>
      <p:ext uri="{BB962C8B-B14F-4D97-AF65-F5344CB8AC3E}">
        <p14:creationId xmlns:p14="http://schemas.microsoft.com/office/powerpoint/2010/main" val="2345483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126060E-968B-4869-9447-8B92941072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a:extLst>
              <a:ext uri="{FF2B5EF4-FFF2-40B4-BE49-F238E27FC236}">
                <a16:creationId xmlns:a16="http://schemas.microsoft.com/office/drawing/2014/main" id="{F39A1EB2-7BFB-44C7-A730-5867A76943D4}"/>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Structural landforms</a:t>
            </a:r>
          </a:p>
        </p:txBody>
      </p:sp>
      <p:cxnSp>
        <p:nvCxnSpPr>
          <p:cNvPr id="4" name="Straight Connector 3">
            <a:extLst>
              <a:ext uri="{FF2B5EF4-FFF2-40B4-BE49-F238E27FC236}">
                <a16:creationId xmlns:a16="http://schemas.microsoft.com/office/drawing/2014/main" id="{6818A947-96E1-428B-AEEA-A0D0B5AD58FA}"/>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46B88590-7F01-4E7F-B1B6-8C13FF3777A5}"/>
              </a:ext>
            </a:extLst>
          </p:cNvPr>
          <p:cNvGrpSpPr/>
          <p:nvPr/>
        </p:nvGrpSpPr>
        <p:grpSpPr>
          <a:xfrm>
            <a:off x="5439273" y="3162691"/>
            <a:ext cx="3540040" cy="2426986"/>
            <a:chOff x="5439273" y="3162691"/>
            <a:chExt cx="3540040" cy="2426986"/>
          </a:xfrm>
        </p:grpSpPr>
        <p:sp>
          <p:nvSpPr>
            <p:cNvPr id="7" name="TextBox 6">
              <a:extLst>
                <a:ext uri="{FF2B5EF4-FFF2-40B4-BE49-F238E27FC236}">
                  <a16:creationId xmlns:a16="http://schemas.microsoft.com/office/drawing/2014/main" id="{528855C1-44BB-4711-BB0B-FCC8A4EF27BF}"/>
                </a:ext>
              </a:extLst>
            </p:cNvPr>
            <p:cNvSpPr txBox="1"/>
            <p:nvPr/>
          </p:nvSpPr>
          <p:spPr>
            <a:xfrm>
              <a:off x="5439273" y="3162691"/>
              <a:ext cx="1310974" cy="646331"/>
            </a:xfrm>
            <a:prstGeom prst="rect">
              <a:avLst/>
            </a:prstGeom>
            <a:noFill/>
          </p:spPr>
          <p:txBody>
            <a:bodyPr wrap="square" rtlCol="0">
              <a:spAutoFit/>
            </a:bodyPr>
            <a:lstStyle/>
            <a:p>
              <a:r>
                <a:rPr lang="de-DE" dirty="0">
                  <a:solidFill>
                    <a:schemeClr val="bg1"/>
                  </a:solidFill>
                </a:rPr>
                <a:t>Resistant (Quartzite)</a:t>
              </a:r>
            </a:p>
          </p:txBody>
        </p:sp>
        <p:sp>
          <p:nvSpPr>
            <p:cNvPr id="8" name="TextBox 7">
              <a:extLst>
                <a:ext uri="{FF2B5EF4-FFF2-40B4-BE49-F238E27FC236}">
                  <a16:creationId xmlns:a16="http://schemas.microsoft.com/office/drawing/2014/main" id="{90D7A0FA-8793-47E4-BD54-650C0D735C00}"/>
                </a:ext>
              </a:extLst>
            </p:cNvPr>
            <p:cNvSpPr txBox="1"/>
            <p:nvPr/>
          </p:nvSpPr>
          <p:spPr>
            <a:xfrm>
              <a:off x="7460949" y="5220345"/>
              <a:ext cx="1518364" cy="369332"/>
            </a:xfrm>
            <a:prstGeom prst="rect">
              <a:avLst/>
            </a:prstGeom>
            <a:noFill/>
          </p:spPr>
          <p:txBody>
            <a:bodyPr wrap="none" rtlCol="0">
              <a:spAutoFit/>
            </a:bodyPr>
            <a:lstStyle/>
            <a:p>
              <a:r>
                <a:rPr lang="de-DE" dirty="0">
                  <a:solidFill>
                    <a:srgbClr val="002060"/>
                  </a:solidFill>
                </a:rPr>
                <a:t>Soft (Shales)</a:t>
              </a:r>
            </a:p>
          </p:txBody>
        </p:sp>
      </p:grpSp>
      <p:sp>
        <p:nvSpPr>
          <p:cNvPr id="29" name="TextBox 28">
            <a:extLst>
              <a:ext uri="{FF2B5EF4-FFF2-40B4-BE49-F238E27FC236}">
                <a16:creationId xmlns:a16="http://schemas.microsoft.com/office/drawing/2014/main" id="{26377060-5799-4C05-84F8-6226DF90075A}"/>
              </a:ext>
            </a:extLst>
          </p:cNvPr>
          <p:cNvSpPr txBox="1"/>
          <p:nvPr/>
        </p:nvSpPr>
        <p:spPr>
          <a:xfrm>
            <a:off x="7097085" y="6410980"/>
            <a:ext cx="1941685" cy="369332"/>
          </a:xfrm>
          <a:prstGeom prst="rect">
            <a:avLst/>
          </a:prstGeom>
          <a:noFill/>
        </p:spPr>
        <p:txBody>
          <a:bodyPr wrap="none" rtlCol="0">
            <a:spAutoFit/>
          </a:bodyPr>
          <a:lstStyle/>
          <a:p>
            <a:r>
              <a:rPr lang="en-AU" dirty="0"/>
              <a:t>Tepui, Venezuela</a:t>
            </a:r>
          </a:p>
        </p:txBody>
      </p:sp>
      <p:grpSp>
        <p:nvGrpSpPr>
          <p:cNvPr id="32" name="Group 31">
            <a:extLst>
              <a:ext uri="{FF2B5EF4-FFF2-40B4-BE49-F238E27FC236}">
                <a16:creationId xmlns:a16="http://schemas.microsoft.com/office/drawing/2014/main" id="{AB10DF0E-B49E-4D29-B7F3-FD1AC62EDB6A}"/>
              </a:ext>
            </a:extLst>
          </p:cNvPr>
          <p:cNvGrpSpPr/>
          <p:nvPr/>
        </p:nvGrpSpPr>
        <p:grpSpPr>
          <a:xfrm>
            <a:off x="2339752" y="908720"/>
            <a:ext cx="1762021" cy="809604"/>
            <a:chOff x="3531385" y="928886"/>
            <a:chExt cx="1762021" cy="809604"/>
          </a:xfrm>
        </p:grpSpPr>
        <p:cxnSp>
          <p:nvCxnSpPr>
            <p:cNvPr id="33" name="Straight Arrow Connector 32">
              <a:extLst>
                <a:ext uri="{FF2B5EF4-FFF2-40B4-BE49-F238E27FC236}">
                  <a16:creationId xmlns:a16="http://schemas.microsoft.com/office/drawing/2014/main" id="{69A6F96B-8A02-4C19-ADAC-74877470F698}"/>
                </a:ext>
              </a:extLst>
            </p:cNvPr>
            <p:cNvCxnSpPr>
              <a:cxnSpLocks/>
            </p:cNvCxnSpPr>
            <p:nvPr/>
          </p:nvCxnSpPr>
          <p:spPr>
            <a:xfrm>
              <a:off x="3544125" y="1268707"/>
              <a:ext cx="0" cy="469783"/>
            </a:xfrm>
            <a:prstGeom prst="straightConnector1">
              <a:avLst/>
            </a:prstGeom>
            <a:ln w="12700">
              <a:solidFill>
                <a:schemeClr val="bg1"/>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48E8BE2D-9848-4DE7-8885-CC40F698B467}"/>
                </a:ext>
              </a:extLst>
            </p:cNvPr>
            <p:cNvSpPr txBox="1"/>
            <p:nvPr/>
          </p:nvSpPr>
          <p:spPr>
            <a:xfrm>
              <a:off x="3854286" y="1203376"/>
              <a:ext cx="1172180" cy="369332"/>
            </a:xfrm>
            <a:prstGeom prst="rect">
              <a:avLst/>
            </a:prstGeom>
            <a:noFill/>
          </p:spPr>
          <p:txBody>
            <a:bodyPr wrap="none" rtlCol="0">
              <a:spAutoFit/>
            </a:bodyPr>
            <a:lstStyle/>
            <a:p>
              <a:r>
                <a:rPr lang="en-AU" dirty="0">
                  <a:solidFill>
                    <a:srgbClr val="FFFFFF"/>
                  </a:solidFill>
                </a:rPr>
                <a:t>very slow</a:t>
              </a:r>
            </a:p>
          </p:txBody>
        </p:sp>
        <p:sp>
          <p:nvSpPr>
            <p:cNvPr id="35" name="TextBox 34">
              <a:extLst>
                <a:ext uri="{FF2B5EF4-FFF2-40B4-BE49-F238E27FC236}">
                  <a16:creationId xmlns:a16="http://schemas.microsoft.com/office/drawing/2014/main" id="{59317EB1-4D01-46B5-A17D-7A1B04148308}"/>
                </a:ext>
              </a:extLst>
            </p:cNvPr>
            <p:cNvSpPr txBox="1"/>
            <p:nvPr/>
          </p:nvSpPr>
          <p:spPr>
            <a:xfrm>
              <a:off x="3531385" y="928886"/>
              <a:ext cx="1762021" cy="369332"/>
            </a:xfrm>
            <a:prstGeom prst="rect">
              <a:avLst/>
            </a:prstGeom>
            <a:noFill/>
          </p:spPr>
          <p:txBody>
            <a:bodyPr wrap="none" rtlCol="0">
              <a:spAutoFit/>
            </a:bodyPr>
            <a:lstStyle/>
            <a:p>
              <a:r>
                <a:rPr lang="de-DE" b="1" dirty="0">
                  <a:solidFill>
                    <a:schemeClr val="bg1"/>
                  </a:solidFill>
                </a:rPr>
                <a:t>Down-wearing</a:t>
              </a:r>
            </a:p>
          </p:txBody>
        </p:sp>
      </p:grpSp>
      <p:grpSp>
        <p:nvGrpSpPr>
          <p:cNvPr id="36" name="Group 35">
            <a:extLst>
              <a:ext uri="{FF2B5EF4-FFF2-40B4-BE49-F238E27FC236}">
                <a16:creationId xmlns:a16="http://schemas.microsoft.com/office/drawing/2014/main" id="{1E6CF261-7F5C-4F98-81D5-462F314F2B8E}"/>
              </a:ext>
            </a:extLst>
          </p:cNvPr>
          <p:cNvGrpSpPr/>
          <p:nvPr/>
        </p:nvGrpSpPr>
        <p:grpSpPr>
          <a:xfrm>
            <a:off x="7314242" y="1483432"/>
            <a:ext cx="1685077" cy="908596"/>
            <a:chOff x="7239842" y="1087749"/>
            <a:chExt cx="1685077" cy="908596"/>
          </a:xfrm>
        </p:grpSpPr>
        <p:cxnSp>
          <p:nvCxnSpPr>
            <p:cNvPr id="37" name="Straight Arrow Connector 36">
              <a:extLst>
                <a:ext uri="{FF2B5EF4-FFF2-40B4-BE49-F238E27FC236}">
                  <a16:creationId xmlns:a16="http://schemas.microsoft.com/office/drawing/2014/main" id="{B14C1763-F5F7-4CBB-A8DD-ABE243E39571}"/>
                </a:ext>
              </a:extLst>
            </p:cNvPr>
            <p:cNvCxnSpPr>
              <a:cxnSpLocks/>
            </p:cNvCxnSpPr>
            <p:nvPr/>
          </p:nvCxnSpPr>
          <p:spPr>
            <a:xfrm flipH="1">
              <a:off x="7385479" y="1279064"/>
              <a:ext cx="715206" cy="0"/>
            </a:xfrm>
            <a:prstGeom prst="straightConnector1">
              <a:avLst/>
            </a:prstGeom>
            <a:ln w="12700">
              <a:solidFill>
                <a:schemeClr val="bg1"/>
              </a:solidFill>
              <a:headEnd type="none"/>
              <a:tailEnd type="arrow"/>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3A295935-A0BE-451A-8471-B83B3675D3DA}"/>
                </a:ext>
              </a:extLst>
            </p:cNvPr>
            <p:cNvSpPr txBox="1"/>
            <p:nvPr/>
          </p:nvSpPr>
          <p:spPr>
            <a:xfrm>
              <a:off x="8174503" y="1087749"/>
              <a:ext cx="646331" cy="369332"/>
            </a:xfrm>
            <a:prstGeom prst="rect">
              <a:avLst/>
            </a:prstGeom>
            <a:noFill/>
          </p:spPr>
          <p:txBody>
            <a:bodyPr wrap="none" rtlCol="0">
              <a:spAutoFit/>
            </a:bodyPr>
            <a:lstStyle/>
            <a:p>
              <a:r>
                <a:rPr lang="en-AU" dirty="0">
                  <a:solidFill>
                    <a:srgbClr val="FFFFFF"/>
                  </a:solidFill>
                </a:rPr>
                <a:t>slow</a:t>
              </a:r>
            </a:p>
          </p:txBody>
        </p:sp>
        <p:sp>
          <p:nvSpPr>
            <p:cNvPr id="39" name="TextBox 38">
              <a:extLst>
                <a:ext uri="{FF2B5EF4-FFF2-40B4-BE49-F238E27FC236}">
                  <a16:creationId xmlns:a16="http://schemas.microsoft.com/office/drawing/2014/main" id="{60603B96-7A41-43A8-9EA3-9BB7CA05C45F}"/>
                </a:ext>
              </a:extLst>
            </p:cNvPr>
            <p:cNvSpPr txBox="1"/>
            <p:nvPr/>
          </p:nvSpPr>
          <p:spPr>
            <a:xfrm>
              <a:off x="7239842" y="1627013"/>
              <a:ext cx="1685077" cy="369332"/>
            </a:xfrm>
            <a:prstGeom prst="rect">
              <a:avLst/>
            </a:prstGeom>
            <a:noFill/>
          </p:spPr>
          <p:txBody>
            <a:bodyPr wrap="none" rtlCol="0">
              <a:spAutoFit/>
            </a:bodyPr>
            <a:lstStyle/>
            <a:p>
              <a:r>
                <a:rPr lang="de-DE" b="1" dirty="0">
                  <a:solidFill>
                    <a:schemeClr val="bg1"/>
                  </a:solidFill>
                </a:rPr>
                <a:t>Back-wearing</a:t>
              </a:r>
            </a:p>
          </p:txBody>
        </p:sp>
      </p:grpSp>
      <p:sp>
        <p:nvSpPr>
          <p:cNvPr id="25" name="TextBox 24">
            <a:extLst>
              <a:ext uri="{FF2B5EF4-FFF2-40B4-BE49-F238E27FC236}">
                <a16:creationId xmlns:a16="http://schemas.microsoft.com/office/drawing/2014/main" id="{7675D3A5-AEFF-43F1-BA82-819C4E300491}"/>
              </a:ext>
            </a:extLst>
          </p:cNvPr>
          <p:cNvSpPr txBox="1"/>
          <p:nvPr/>
        </p:nvSpPr>
        <p:spPr>
          <a:xfrm>
            <a:off x="377776" y="6041307"/>
            <a:ext cx="2821157" cy="461665"/>
          </a:xfrm>
          <a:prstGeom prst="rect">
            <a:avLst/>
          </a:prstGeom>
          <a:noFill/>
        </p:spPr>
        <p:txBody>
          <a:bodyPr wrap="none" rtlCol="0">
            <a:spAutoFit/>
          </a:bodyPr>
          <a:lstStyle/>
          <a:p>
            <a:r>
              <a:rPr lang="en-AU" sz="2400" dirty="0"/>
              <a:t>Table Mountains… </a:t>
            </a:r>
          </a:p>
        </p:txBody>
      </p:sp>
    </p:spTree>
    <p:extLst>
      <p:ext uri="{BB962C8B-B14F-4D97-AF65-F5344CB8AC3E}">
        <p14:creationId xmlns:p14="http://schemas.microsoft.com/office/powerpoint/2010/main" val="4088367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7ABAF81-DA7E-4FC8-9914-7FCA983E8F21}"/>
              </a:ext>
            </a:extLst>
          </p:cNvPr>
          <p:cNvPicPr>
            <a:picLocks noChangeAspect="1"/>
          </p:cNvPicPr>
          <p:nvPr/>
        </p:nvPicPr>
        <p:blipFill rotWithShape="1">
          <a:blip r:embed="rId2"/>
          <a:srcRect l="8471"/>
          <a:stretch/>
        </p:blipFill>
        <p:spPr>
          <a:xfrm>
            <a:off x="0" y="-1"/>
            <a:ext cx="9144000" cy="6858001"/>
          </a:xfrm>
          <a:prstGeom prst="rect">
            <a:avLst/>
          </a:prstGeom>
        </p:spPr>
      </p:pic>
      <p:sp>
        <p:nvSpPr>
          <p:cNvPr id="3" name="TextBox 2">
            <a:extLst>
              <a:ext uri="{FF2B5EF4-FFF2-40B4-BE49-F238E27FC236}">
                <a16:creationId xmlns:a16="http://schemas.microsoft.com/office/drawing/2014/main" id="{5BB2E8D6-87F5-42C4-AD8E-70D40ED0D5DF}"/>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Structural landforms</a:t>
            </a:r>
          </a:p>
        </p:txBody>
      </p:sp>
      <p:cxnSp>
        <p:nvCxnSpPr>
          <p:cNvPr id="4" name="Straight Connector 3">
            <a:extLst>
              <a:ext uri="{FF2B5EF4-FFF2-40B4-BE49-F238E27FC236}">
                <a16:creationId xmlns:a16="http://schemas.microsoft.com/office/drawing/2014/main" id="{696D036B-6A5F-444B-B464-D45A3880391A}"/>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4B39839D-F896-448C-B2F3-17768007C081}"/>
              </a:ext>
            </a:extLst>
          </p:cNvPr>
          <p:cNvSpPr/>
          <p:nvPr/>
        </p:nvSpPr>
        <p:spPr>
          <a:xfrm>
            <a:off x="467544" y="1700808"/>
            <a:ext cx="2520280" cy="646331"/>
          </a:xfrm>
          <a:prstGeom prst="rect">
            <a:avLst/>
          </a:prstGeom>
        </p:spPr>
        <p:txBody>
          <a:bodyPr wrap="square">
            <a:spAutoFit/>
          </a:bodyPr>
          <a:lstStyle/>
          <a:p>
            <a:r>
              <a:rPr lang="en-US" dirty="0">
                <a:solidFill>
                  <a:schemeClr val="bg1"/>
                </a:solidFill>
              </a:rPr>
              <a:t>Zagros Mountains in Bushehr Province, Iran</a:t>
            </a:r>
            <a:endParaRPr lang="en-AU" dirty="0">
              <a:solidFill>
                <a:schemeClr val="bg1"/>
              </a:solidFill>
            </a:endParaRPr>
          </a:p>
        </p:txBody>
      </p:sp>
    </p:spTree>
    <p:extLst>
      <p:ext uri="{BB962C8B-B14F-4D97-AF65-F5344CB8AC3E}">
        <p14:creationId xmlns:p14="http://schemas.microsoft.com/office/powerpoint/2010/main" val="1162964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0" y="0"/>
            <a:ext cx="9144000" cy="6858000"/>
          </a:xfrm>
          <a:prstGeom prst="rect">
            <a:avLst/>
          </a:prstGeom>
        </p:spPr>
      </p:pic>
      <p:sp>
        <p:nvSpPr>
          <p:cNvPr id="4" name="TextBox 3">
            <a:extLst>
              <a:ext uri="{FF2B5EF4-FFF2-40B4-BE49-F238E27FC236}">
                <a16:creationId xmlns:a16="http://schemas.microsoft.com/office/drawing/2014/main" id="{4B9271F0-03F6-4A43-A8A1-D35F798BFF1E}"/>
              </a:ext>
            </a:extLst>
          </p:cNvPr>
          <p:cNvSpPr txBox="1"/>
          <p:nvPr/>
        </p:nvSpPr>
        <p:spPr>
          <a:xfrm>
            <a:off x="0" y="7769"/>
            <a:ext cx="7097085" cy="584775"/>
          </a:xfrm>
          <a:prstGeom prst="rect">
            <a:avLst/>
          </a:prstGeom>
          <a:noFill/>
        </p:spPr>
        <p:txBody>
          <a:bodyPr wrap="square" rtlCol="0">
            <a:spAutoFit/>
          </a:bodyPr>
          <a:lstStyle/>
          <a:p>
            <a:pPr>
              <a:spcAft>
                <a:spcPts val="1800"/>
              </a:spcAft>
            </a:pPr>
            <a:r>
              <a:rPr lang="en-AU" sz="3200" b="1" dirty="0">
                <a:solidFill>
                  <a:srgbClr val="002060"/>
                </a:solidFill>
              </a:rPr>
              <a:t>3. Landscape Denudation</a:t>
            </a:r>
          </a:p>
        </p:txBody>
      </p:sp>
      <p:cxnSp>
        <p:nvCxnSpPr>
          <p:cNvPr id="5" name="Straight Connector 4">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234988" y="789494"/>
            <a:ext cx="5837134" cy="369332"/>
          </a:xfrm>
          <a:prstGeom prst="rect">
            <a:avLst/>
          </a:prstGeom>
          <a:noFill/>
        </p:spPr>
        <p:txBody>
          <a:bodyPr wrap="square">
            <a:spAutoFit/>
          </a:bodyPr>
          <a:lstStyle/>
          <a:p>
            <a:pPr marL="285750" indent="-285750">
              <a:buFont typeface="Arial" panose="020B0604020202020204" pitchFamily="34" charset="0"/>
              <a:buChar char="•"/>
            </a:pPr>
            <a:r>
              <a:rPr lang="en-US" dirty="0">
                <a:solidFill>
                  <a:srgbClr val="002060"/>
                </a:solidFill>
              </a:rPr>
              <a:t>Evidence for denudation is widespread</a:t>
            </a:r>
          </a:p>
        </p:txBody>
      </p:sp>
      <p:grpSp>
        <p:nvGrpSpPr>
          <p:cNvPr id="13" name="Group 12"/>
          <p:cNvGrpSpPr/>
          <p:nvPr/>
        </p:nvGrpSpPr>
        <p:grpSpPr>
          <a:xfrm>
            <a:off x="3632399" y="1372957"/>
            <a:ext cx="5284381" cy="4932588"/>
            <a:chOff x="3632399" y="1372957"/>
            <a:chExt cx="5284381" cy="4932588"/>
          </a:xfrm>
        </p:grpSpPr>
        <p:grpSp>
          <p:nvGrpSpPr>
            <p:cNvPr id="2" name="Group 1"/>
            <p:cNvGrpSpPr/>
            <p:nvPr/>
          </p:nvGrpSpPr>
          <p:grpSpPr>
            <a:xfrm>
              <a:off x="3632399" y="1372957"/>
              <a:ext cx="5284381" cy="4932588"/>
              <a:chOff x="3632399" y="1178404"/>
              <a:chExt cx="5284381" cy="4932588"/>
            </a:xfrm>
          </p:grpSpPr>
          <p:pic>
            <p:nvPicPr>
              <p:cNvPr id="3" name="Picture 2"/>
              <p:cNvPicPr>
                <a:picLocks noChangeAspect="1"/>
              </p:cNvPicPr>
              <p:nvPr/>
            </p:nvPicPr>
            <p:blipFill>
              <a:blip r:embed="rId3"/>
              <a:stretch>
                <a:fillRect/>
              </a:stretch>
            </p:blipFill>
            <p:spPr>
              <a:xfrm>
                <a:off x="3632399" y="1178404"/>
                <a:ext cx="5284381" cy="4932588"/>
              </a:xfrm>
              <a:prstGeom prst="rect">
                <a:avLst/>
              </a:prstGeom>
            </p:spPr>
          </p:pic>
          <p:sp>
            <p:nvSpPr>
              <p:cNvPr id="7" name="TextBox 6"/>
              <p:cNvSpPr txBox="1"/>
              <p:nvPr/>
            </p:nvSpPr>
            <p:spPr>
              <a:xfrm>
                <a:off x="4135143" y="4934638"/>
                <a:ext cx="1082348" cy="369332"/>
              </a:xfrm>
              <a:prstGeom prst="rect">
                <a:avLst/>
              </a:prstGeom>
              <a:noFill/>
            </p:spPr>
            <p:txBody>
              <a:bodyPr wrap="none" rtlCol="0">
                <a:spAutoFit/>
              </a:bodyPr>
              <a:lstStyle/>
              <a:p>
                <a:r>
                  <a:rPr lang="de-DE" dirty="0"/>
                  <a:t>16 m/Ma</a:t>
                </a:r>
              </a:p>
            </p:txBody>
          </p:sp>
          <p:sp>
            <p:nvSpPr>
              <p:cNvPr id="8" name="TextBox 7"/>
              <p:cNvSpPr txBox="1"/>
              <p:nvPr/>
            </p:nvSpPr>
            <p:spPr>
              <a:xfrm>
                <a:off x="4234533" y="5403178"/>
                <a:ext cx="954107" cy="369332"/>
              </a:xfrm>
              <a:prstGeom prst="rect">
                <a:avLst/>
              </a:prstGeom>
              <a:noFill/>
            </p:spPr>
            <p:txBody>
              <a:bodyPr wrap="none" rtlCol="0">
                <a:spAutoFit/>
              </a:bodyPr>
              <a:lstStyle/>
              <a:p>
                <a:r>
                  <a:rPr lang="de-DE" dirty="0"/>
                  <a:t>2 m/Ma</a:t>
                </a:r>
              </a:p>
            </p:txBody>
          </p:sp>
        </p:grpSp>
        <p:cxnSp>
          <p:nvCxnSpPr>
            <p:cNvPr id="10" name="Straight Connector 9"/>
            <p:cNvCxnSpPr/>
            <p:nvPr/>
          </p:nvCxnSpPr>
          <p:spPr>
            <a:xfrm flipV="1">
              <a:off x="5155487" y="5685104"/>
              <a:ext cx="427221" cy="7264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5214247" y="4942610"/>
              <a:ext cx="376006" cy="29769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Rectangle 13"/>
          <p:cNvSpPr/>
          <p:nvPr/>
        </p:nvSpPr>
        <p:spPr>
          <a:xfrm>
            <a:off x="234473" y="1383897"/>
            <a:ext cx="3270556" cy="1938992"/>
          </a:xfrm>
          <a:prstGeom prst="rect">
            <a:avLst/>
          </a:prstGeom>
          <a:solidFill>
            <a:schemeClr val="bg1">
              <a:alpha val="50000"/>
            </a:schemeClr>
          </a:solidFill>
        </p:spPr>
        <p:txBody>
          <a:bodyPr wrap="square">
            <a:spAutoFit/>
          </a:bodyPr>
          <a:lstStyle/>
          <a:p>
            <a:pPr marL="285750" indent="-285750">
              <a:buFont typeface="Arial" panose="020B0604020202020204" pitchFamily="34" charset="0"/>
              <a:buChar char="•"/>
            </a:pPr>
            <a:r>
              <a:rPr lang="en-US" dirty="0">
                <a:solidFill>
                  <a:srgbClr val="002060"/>
                </a:solidFill>
                <a:latin typeface="+mj-lt"/>
              </a:rPr>
              <a:t>Today (e.g. last few 100 </a:t>
            </a:r>
            <a:r>
              <a:rPr lang="en-US" dirty="0" err="1">
                <a:solidFill>
                  <a:srgbClr val="002060"/>
                </a:solidFill>
                <a:latin typeface="+mj-lt"/>
              </a:rPr>
              <a:t>ka</a:t>
            </a:r>
            <a:r>
              <a:rPr lang="en-US" dirty="0">
                <a:solidFill>
                  <a:srgbClr val="002060"/>
                </a:solidFill>
                <a:latin typeface="+mj-lt"/>
              </a:rPr>
              <a:t>): 0.2–7 m / Ma - variability scales with rock strength!!</a:t>
            </a:r>
            <a:endParaRPr lang="de-DE" dirty="0">
              <a:solidFill>
                <a:srgbClr val="002060"/>
              </a:solidFill>
              <a:latin typeface="+mj-lt"/>
            </a:endParaRPr>
          </a:p>
          <a:p>
            <a:pPr marL="285750" indent="-285750">
              <a:buFont typeface="Arial" panose="020B0604020202020204" pitchFamily="34" charset="0"/>
              <a:buChar char="•"/>
            </a:pPr>
            <a:endParaRPr lang="en-US" sz="1000" dirty="0">
              <a:solidFill>
                <a:srgbClr val="002060"/>
              </a:solidFill>
            </a:endParaRPr>
          </a:p>
          <a:p>
            <a:pPr marL="285750" indent="-285750">
              <a:buFont typeface="Arial" panose="020B0604020202020204" pitchFamily="34" charset="0"/>
              <a:buChar char="•"/>
            </a:pPr>
            <a:r>
              <a:rPr lang="en-US" dirty="0">
                <a:solidFill>
                  <a:srgbClr val="002060"/>
                </a:solidFill>
              </a:rPr>
              <a:t>Denudation spatially and temporally variable</a:t>
            </a:r>
            <a:endParaRPr lang="de-DE" dirty="0">
              <a:solidFill>
                <a:srgbClr val="002060"/>
              </a:solidFill>
            </a:endParaRPr>
          </a:p>
        </p:txBody>
      </p:sp>
      <p:sp>
        <p:nvSpPr>
          <p:cNvPr id="9" name="Rectangle 8"/>
          <p:cNvSpPr/>
          <p:nvPr/>
        </p:nvSpPr>
        <p:spPr>
          <a:xfrm>
            <a:off x="234988" y="3465282"/>
            <a:ext cx="3270041" cy="1477328"/>
          </a:xfrm>
          <a:prstGeom prst="rect">
            <a:avLst/>
          </a:prstGeom>
          <a:solidFill>
            <a:schemeClr val="bg1">
              <a:alpha val="50000"/>
            </a:schemeClr>
          </a:solidFill>
        </p:spPr>
        <p:txBody>
          <a:bodyPr wrap="square">
            <a:spAutoFit/>
          </a:bodyPr>
          <a:lstStyle/>
          <a:p>
            <a:pPr marL="285750" indent="-285750">
              <a:buFont typeface="Arial" panose="020B0604020202020204" pitchFamily="34" charset="0"/>
              <a:buChar char="•"/>
            </a:pPr>
            <a:r>
              <a:rPr lang="en-US" dirty="0">
                <a:solidFill>
                  <a:srgbClr val="002060"/>
                </a:solidFill>
              </a:rPr>
              <a:t>and, many ancient landscape features may have been formed, buried and then re-exposed at the surface…….</a:t>
            </a:r>
            <a:endParaRPr lang="de-DE" dirty="0">
              <a:solidFill>
                <a:srgbClr val="002060"/>
              </a:solidFill>
            </a:endParaRPr>
          </a:p>
        </p:txBody>
      </p:sp>
      <p:sp>
        <p:nvSpPr>
          <p:cNvPr id="15" name="Rectangle 14"/>
          <p:cNvSpPr/>
          <p:nvPr/>
        </p:nvSpPr>
        <p:spPr>
          <a:xfrm>
            <a:off x="218526" y="5105216"/>
            <a:ext cx="3270556" cy="1200329"/>
          </a:xfrm>
          <a:prstGeom prst="rect">
            <a:avLst/>
          </a:prstGeom>
          <a:solidFill>
            <a:schemeClr val="bg1">
              <a:alpha val="50000"/>
            </a:schemeClr>
          </a:solidFill>
        </p:spPr>
        <p:txBody>
          <a:bodyPr wrap="square">
            <a:spAutoFit/>
          </a:bodyPr>
          <a:lstStyle/>
          <a:p>
            <a:pPr marL="285750" indent="-285750">
              <a:buFont typeface="Arial" panose="020B0604020202020204" pitchFamily="34" charset="0"/>
              <a:buChar char="•"/>
            </a:pPr>
            <a:r>
              <a:rPr lang="en-US" dirty="0">
                <a:solidFill>
                  <a:srgbClr val="002060"/>
                </a:solidFill>
              </a:rPr>
              <a:t>Survival of very old (e.g. 500 Ma) land surfaces very unlikely – intensified denudation more likely</a:t>
            </a:r>
            <a:endParaRPr lang="de-DE" dirty="0">
              <a:solidFill>
                <a:srgbClr val="002060"/>
              </a:solidFill>
            </a:endParaRPr>
          </a:p>
        </p:txBody>
      </p:sp>
    </p:spTree>
    <p:extLst>
      <p:ext uri="{BB962C8B-B14F-4D97-AF65-F5344CB8AC3E}">
        <p14:creationId xmlns:p14="http://schemas.microsoft.com/office/powerpoint/2010/main" val="1025988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098" name="Picture 2" descr="C:\Users\henne\Desktop\ppts\figs\bw2.jpg"/>
          <p:cNvPicPr>
            <a:picLocks noChangeAspect="1" noChangeArrowheads="1"/>
          </p:cNvPicPr>
          <p:nvPr/>
        </p:nvPicPr>
        <p:blipFill>
          <a:blip r:embed="rId2" cstate="screen"/>
          <a:srcRect/>
          <a:stretch>
            <a:fillRect/>
          </a:stretch>
        </p:blipFill>
        <p:spPr bwMode="auto">
          <a:xfrm>
            <a:off x="0" y="0"/>
            <a:ext cx="9144000" cy="6858000"/>
          </a:xfrm>
          <a:prstGeom prst="rect">
            <a:avLst/>
          </a:prstGeom>
          <a:noFill/>
        </p:spPr>
      </p:pic>
      <p:pic>
        <p:nvPicPr>
          <p:cNvPr id="29" name="Picture 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876" t="19058" r="9869" b="2523"/>
          <a:stretch/>
        </p:blipFill>
        <p:spPr bwMode="auto">
          <a:xfrm>
            <a:off x="5444672" y="737798"/>
            <a:ext cx="3519469" cy="2082199"/>
          </a:xfrm>
          <a:prstGeom prst="rect">
            <a:avLst/>
          </a:prstGeom>
          <a:noFill/>
          <a:ln w="9525">
            <a:noFill/>
            <a:miter lim="800000"/>
            <a:headEnd/>
            <a:tailEnd/>
          </a:ln>
        </p:spPr>
      </p:pic>
      <p:sp>
        <p:nvSpPr>
          <p:cNvPr id="2" name="Rectangle 1"/>
          <p:cNvSpPr/>
          <p:nvPr/>
        </p:nvSpPr>
        <p:spPr>
          <a:xfrm>
            <a:off x="4572000" y="6611779"/>
            <a:ext cx="4572000" cy="246221"/>
          </a:xfrm>
          <a:prstGeom prst="rect">
            <a:avLst/>
          </a:prstGeom>
        </p:spPr>
        <p:txBody>
          <a:bodyPr>
            <a:spAutoFit/>
          </a:bodyPr>
          <a:lstStyle/>
          <a:p>
            <a:pPr algn="r"/>
            <a:r>
              <a:rPr lang="en-AU" sz="1000" dirty="0">
                <a:solidFill>
                  <a:srgbClr val="002060"/>
                </a:solidFill>
                <a:latin typeface="+mn-lt"/>
              </a:rPr>
              <a:t>Fujioka et al. 2005</a:t>
            </a:r>
          </a:p>
        </p:txBody>
      </p:sp>
      <p:cxnSp>
        <p:nvCxnSpPr>
          <p:cNvPr id="9" name="Straight Connector 8">
            <a:extLst>
              <a:ext uri="{FF2B5EF4-FFF2-40B4-BE49-F238E27FC236}">
                <a16:creationId xmlns:a16="http://schemas.microsoft.com/office/drawing/2014/main" id="{F8CDF941-B339-4EB0-B3CB-0F71BB3FFC6A}"/>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148196" y="995624"/>
            <a:ext cx="5671128" cy="646331"/>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002060"/>
                </a:solidFill>
              </a:rPr>
              <a:t>When did our deserts form? </a:t>
            </a:r>
            <a:r>
              <a:rPr lang="de-DE" dirty="0">
                <a:solidFill>
                  <a:srgbClr val="002060"/>
                </a:solidFill>
              </a:rPr>
              <a:t>From tropical to dryland landscapes in Australia?</a:t>
            </a:r>
          </a:p>
        </p:txBody>
      </p:sp>
      <p:sp>
        <p:nvSpPr>
          <p:cNvPr id="21" name="TextBox 20"/>
          <p:cNvSpPr txBox="1"/>
          <p:nvPr/>
        </p:nvSpPr>
        <p:spPr>
          <a:xfrm>
            <a:off x="148196" y="674359"/>
            <a:ext cx="5671128" cy="369332"/>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rgbClr val="002060"/>
                </a:solidFill>
              </a:rPr>
              <a:t>When (and why) intensified denudation?</a:t>
            </a:r>
          </a:p>
        </p:txBody>
      </p:sp>
      <p:sp>
        <p:nvSpPr>
          <p:cNvPr id="10" name="TextBox 9"/>
          <p:cNvSpPr txBox="1"/>
          <p:nvPr/>
        </p:nvSpPr>
        <p:spPr>
          <a:xfrm rot="16200000">
            <a:off x="2045257" y="2341060"/>
            <a:ext cx="1667380" cy="307777"/>
          </a:xfrm>
          <a:prstGeom prst="rect">
            <a:avLst/>
          </a:prstGeom>
          <a:noFill/>
          <a:ln w="12700">
            <a:solidFill>
              <a:schemeClr val="bg1"/>
            </a:solidFill>
          </a:ln>
        </p:spPr>
        <p:txBody>
          <a:bodyPr wrap="none" rtlCol="0">
            <a:spAutoFit/>
          </a:bodyPr>
          <a:lstStyle/>
          <a:p>
            <a:r>
              <a:rPr lang="de-DE" sz="1400" dirty="0">
                <a:solidFill>
                  <a:schemeClr val="bg1"/>
                </a:solidFill>
              </a:rPr>
              <a:t>Weathering profile</a:t>
            </a:r>
          </a:p>
        </p:txBody>
      </p:sp>
      <p:grpSp>
        <p:nvGrpSpPr>
          <p:cNvPr id="24" name="Group 23"/>
          <p:cNvGrpSpPr/>
          <p:nvPr/>
        </p:nvGrpSpPr>
        <p:grpSpPr>
          <a:xfrm>
            <a:off x="3111591" y="1753844"/>
            <a:ext cx="2449254" cy="1440039"/>
            <a:chOff x="3111591" y="1753844"/>
            <a:chExt cx="2449254" cy="1440039"/>
          </a:xfrm>
        </p:grpSpPr>
        <p:sp>
          <p:nvSpPr>
            <p:cNvPr id="4" name="TextBox 3"/>
            <p:cNvSpPr txBox="1"/>
            <p:nvPr/>
          </p:nvSpPr>
          <p:spPr>
            <a:xfrm>
              <a:off x="3375631" y="2270553"/>
              <a:ext cx="2185214" cy="923330"/>
            </a:xfrm>
            <a:prstGeom prst="rect">
              <a:avLst/>
            </a:prstGeom>
            <a:noFill/>
          </p:spPr>
          <p:txBody>
            <a:bodyPr wrap="none" rtlCol="0">
              <a:spAutoFit/>
            </a:bodyPr>
            <a:lstStyle/>
            <a:p>
              <a:r>
                <a:rPr lang="de-DE" dirty="0">
                  <a:solidFill>
                    <a:schemeClr val="bg1"/>
                  </a:solidFill>
                </a:rPr>
                <a:t>Very resistant !!</a:t>
              </a:r>
            </a:p>
            <a:p>
              <a:r>
                <a:rPr lang="de-DE" dirty="0">
                  <a:solidFill>
                    <a:schemeClr val="bg1"/>
                  </a:solidFill>
                </a:rPr>
                <a:t>Lowest denudation </a:t>
              </a:r>
            </a:p>
            <a:p>
              <a:r>
                <a:rPr lang="de-DE" dirty="0">
                  <a:solidFill>
                    <a:schemeClr val="bg1"/>
                  </a:solidFill>
                </a:rPr>
                <a:t>rates of 0.2 m/Ma</a:t>
              </a:r>
            </a:p>
          </p:txBody>
        </p:sp>
        <p:cxnSp>
          <p:nvCxnSpPr>
            <p:cNvPr id="7" name="Straight Connector 6"/>
            <p:cNvCxnSpPr/>
            <p:nvPr/>
          </p:nvCxnSpPr>
          <p:spPr>
            <a:xfrm>
              <a:off x="3111591" y="1753844"/>
              <a:ext cx="264040" cy="51670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3363474" y="2053692"/>
              <a:ext cx="1050288" cy="307777"/>
            </a:xfrm>
            <a:prstGeom prst="rect">
              <a:avLst/>
            </a:prstGeom>
            <a:noFill/>
          </p:spPr>
          <p:txBody>
            <a:bodyPr wrap="none" rtlCol="0">
              <a:spAutoFit/>
            </a:bodyPr>
            <a:lstStyle/>
            <a:p>
              <a:r>
                <a:rPr lang="de-DE" sz="1400" dirty="0">
                  <a:solidFill>
                    <a:schemeClr val="bg1"/>
                  </a:solidFill>
                </a:rPr>
                <a:t>Duricrust...</a:t>
              </a:r>
            </a:p>
          </p:txBody>
        </p:sp>
      </p:grpSp>
      <p:sp>
        <p:nvSpPr>
          <p:cNvPr id="26" name="TextBox 25"/>
          <p:cNvSpPr txBox="1"/>
          <p:nvPr/>
        </p:nvSpPr>
        <p:spPr>
          <a:xfrm>
            <a:off x="693861" y="2479127"/>
            <a:ext cx="1420582" cy="646331"/>
          </a:xfrm>
          <a:prstGeom prst="rect">
            <a:avLst/>
          </a:prstGeom>
          <a:noFill/>
        </p:spPr>
        <p:txBody>
          <a:bodyPr wrap="none" rtlCol="0">
            <a:spAutoFit/>
          </a:bodyPr>
          <a:lstStyle/>
          <a:p>
            <a:pPr algn="ctr"/>
            <a:r>
              <a:rPr lang="de-DE" dirty="0">
                <a:solidFill>
                  <a:schemeClr val="accent5">
                    <a:lumMod val="25000"/>
                  </a:schemeClr>
                </a:solidFill>
              </a:rPr>
              <a:t>Mesa /</a:t>
            </a:r>
          </a:p>
          <a:p>
            <a:pPr algn="ctr"/>
            <a:r>
              <a:rPr lang="de-DE" dirty="0">
                <a:solidFill>
                  <a:schemeClr val="accent5">
                    <a:lumMod val="25000"/>
                  </a:schemeClr>
                </a:solidFill>
              </a:rPr>
              <a:t>‚Breakaway‘</a:t>
            </a:r>
          </a:p>
        </p:txBody>
      </p:sp>
      <p:grpSp>
        <p:nvGrpSpPr>
          <p:cNvPr id="6" name="Group 5"/>
          <p:cNvGrpSpPr/>
          <p:nvPr/>
        </p:nvGrpSpPr>
        <p:grpSpPr>
          <a:xfrm>
            <a:off x="1742921" y="2151529"/>
            <a:ext cx="7221985" cy="4460250"/>
            <a:chOff x="1742921" y="2151529"/>
            <a:chExt cx="7221985" cy="4460250"/>
          </a:xfrm>
        </p:grpSpPr>
        <p:pic>
          <p:nvPicPr>
            <p:cNvPr id="11" name="Picture 10"/>
            <p:cNvPicPr>
              <a:picLocks noChangeAspect="1"/>
            </p:cNvPicPr>
            <p:nvPr/>
          </p:nvPicPr>
          <p:blipFill rotWithShape="1">
            <a:blip r:embed="rId4" cstate="screen">
              <a:extLst>
                <a:ext uri="{28A0092B-C50C-407E-A947-70E740481C1C}">
                  <a14:useLocalDpi xmlns:a14="http://schemas.microsoft.com/office/drawing/2010/main"/>
                </a:ext>
              </a:extLst>
            </a:blip>
            <a:srcRect t="14846" b="11124"/>
            <a:stretch/>
          </p:blipFill>
          <p:spPr>
            <a:xfrm>
              <a:off x="6180635" y="5163979"/>
              <a:ext cx="2784271" cy="1447800"/>
            </a:xfrm>
            <a:prstGeom prst="rect">
              <a:avLst/>
            </a:prstGeom>
          </p:spPr>
        </p:pic>
        <p:pic>
          <p:nvPicPr>
            <p:cNvPr id="14" name="Picture 2" descr="G:\CentralOZ_ARC\Field_photos\Sept_2007\2007_09_13\IMG_1367.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171460" y="3111173"/>
              <a:ext cx="2793446" cy="1932463"/>
            </a:xfrm>
            <a:prstGeom prst="rect">
              <a:avLst/>
            </a:prstGeom>
            <a:noFill/>
          </p:spPr>
        </p:pic>
        <p:grpSp>
          <p:nvGrpSpPr>
            <p:cNvPr id="31" name="Group 30"/>
            <p:cNvGrpSpPr/>
            <p:nvPr/>
          </p:nvGrpSpPr>
          <p:grpSpPr>
            <a:xfrm>
              <a:off x="1742921" y="2151529"/>
              <a:ext cx="4489036" cy="4167235"/>
              <a:chOff x="1742921" y="2151529"/>
              <a:chExt cx="4489036" cy="4167235"/>
            </a:xfrm>
          </p:grpSpPr>
          <p:grpSp>
            <p:nvGrpSpPr>
              <p:cNvPr id="3" name="Group 2"/>
              <p:cNvGrpSpPr/>
              <p:nvPr/>
            </p:nvGrpSpPr>
            <p:grpSpPr>
              <a:xfrm>
                <a:off x="4992061" y="2151529"/>
                <a:ext cx="1239896" cy="2904150"/>
                <a:chOff x="4992061" y="2151529"/>
                <a:chExt cx="1239896" cy="2904150"/>
              </a:xfrm>
            </p:grpSpPr>
            <p:sp>
              <p:nvSpPr>
                <p:cNvPr id="5" name="Oval 4"/>
                <p:cNvSpPr/>
                <p:nvPr/>
              </p:nvSpPr>
              <p:spPr>
                <a:xfrm>
                  <a:off x="5847866" y="2151529"/>
                  <a:ext cx="384091" cy="341281"/>
                </a:xfrm>
                <a:prstGeom prst="ellipse">
                  <a:avLst/>
                </a:prstGeom>
                <a:noFill/>
                <a:ln w="254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9" name="Straight Connector 18"/>
                <p:cNvCxnSpPr/>
                <p:nvPr/>
              </p:nvCxnSpPr>
              <p:spPr>
                <a:xfrm flipH="1">
                  <a:off x="5579335" y="2499055"/>
                  <a:ext cx="411386" cy="2067706"/>
                </a:xfrm>
                <a:prstGeom prst="line">
                  <a:avLst/>
                </a:prstGeom>
                <a:ln w="158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5819324" y="4383404"/>
                  <a:ext cx="342795" cy="269944"/>
                </a:xfrm>
                <a:prstGeom prst="line">
                  <a:avLst/>
                </a:prstGeom>
                <a:ln w="15875">
                  <a:solidFill>
                    <a:srgbClr val="002060"/>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4992061" y="4686347"/>
                  <a:ext cx="1037463" cy="369332"/>
                </a:xfrm>
                <a:prstGeom prst="rect">
                  <a:avLst/>
                </a:prstGeom>
                <a:noFill/>
              </p:spPr>
              <p:txBody>
                <a:bodyPr wrap="none" rtlCol="0">
                  <a:spAutoFit/>
                </a:bodyPr>
                <a:lstStyle/>
                <a:p>
                  <a:r>
                    <a:rPr lang="de-DE" dirty="0">
                      <a:solidFill>
                        <a:srgbClr val="002060"/>
                      </a:solidFill>
                    </a:rPr>
                    <a:t>~4-2 Ma</a:t>
                  </a:r>
                </a:p>
              </p:txBody>
            </p:sp>
          </p:grpSp>
          <p:sp>
            <p:nvSpPr>
              <p:cNvPr id="28" name="TextBox 27"/>
              <p:cNvSpPr txBox="1"/>
              <p:nvPr/>
            </p:nvSpPr>
            <p:spPr>
              <a:xfrm>
                <a:off x="1742921" y="4010440"/>
                <a:ext cx="3001380" cy="2308324"/>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de-DE" dirty="0">
                    <a:solidFill>
                      <a:schemeClr val="accent5">
                        <a:lumMod val="25000"/>
                      </a:schemeClr>
                    </a:solidFill>
                  </a:rPr>
                  <a:t>Exposure dating with Cosmogenic Nuclides...</a:t>
                </a:r>
              </a:p>
              <a:p>
                <a:pPr marL="285750" indent="-285750">
                  <a:buFont typeface="Arial" panose="020B0604020202020204" pitchFamily="34" charset="0"/>
                  <a:buChar char="•"/>
                </a:pPr>
                <a:endParaRPr lang="de-DE" dirty="0">
                  <a:solidFill>
                    <a:schemeClr val="accent5">
                      <a:lumMod val="25000"/>
                    </a:schemeClr>
                  </a:solidFill>
                </a:endParaRPr>
              </a:p>
              <a:p>
                <a:pPr marL="285750" indent="-285750">
                  <a:buFont typeface="Arial" panose="020B0604020202020204" pitchFamily="34" charset="0"/>
                  <a:buChar char="•"/>
                </a:pPr>
                <a:r>
                  <a:rPr lang="de-DE" dirty="0">
                    <a:solidFill>
                      <a:schemeClr val="accent5">
                        <a:lumMod val="25000"/>
                      </a:schemeClr>
                    </a:solidFill>
                  </a:rPr>
                  <a:t>Initial Exposure indicates removal / stripping of overlying weathering profile (onset of intense denudation)</a:t>
                </a:r>
              </a:p>
            </p:txBody>
          </p:sp>
        </p:grpSp>
      </p:grpSp>
      <p:sp>
        <p:nvSpPr>
          <p:cNvPr id="44" name="Down Arrow 43"/>
          <p:cNvSpPr/>
          <p:nvPr/>
        </p:nvSpPr>
        <p:spPr>
          <a:xfrm rot="17338192">
            <a:off x="6542254" y="2076179"/>
            <a:ext cx="360040" cy="263681"/>
          </a:xfrm>
          <a:prstGeom prst="downArrow">
            <a:avLst/>
          </a:prstGeom>
          <a:solidFill>
            <a:schemeClr val="bg1"/>
          </a:solidFill>
          <a:ln w="15875">
            <a:solidFill>
              <a:srgbClr val="0808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Down Arrow 48"/>
          <p:cNvSpPr/>
          <p:nvPr/>
        </p:nvSpPr>
        <p:spPr>
          <a:xfrm rot="4767782">
            <a:off x="7455124" y="2138712"/>
            <a:ext cx="360040" cy="263681"/>
          </a:xfrm>
          <a:prstGeom prst="downArrow">
            <a:avLst/>
          </a:prstGeom>
          <a:solidFill>
            <a:schemeClr val="bg1"/>
          </a:solidFill>
          <a:ln w="15875">
            <a:solidFill>
              <a:srgbClr val="0808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TextBox 26">
            <a:extLst>
              <a:ext uri="{FF2B5EF4-FFF2-40B4-BE49-F238E27FC236}">
                <a16:creationId xmlns:a16="http://schemas.microsoft.com/office/drawing/2014/main" id="{4B9271F0-03F6-4A43-A8A1-D35F798BFF1E}"/>
              </a:ext>
            </a:extLst>
          </p:cNvPr>
          <p:cNvSpPr txBox="1"/>
          <p:nvPr/>
        </p:nvSpPr>
        <p:spPr>
          <a:xfrm>
            <a:off x="0" y="7769"/>
            <a:ext cx="7808581" cy="584775"/>
          </a:xfrm>
          <a:prstGeom prst="rect">
            <a:avLst/>
          </a:prstGeom>
          <a:noFill/>
        </p:spPr>
        <p:txBody>
          <a:bodyPr wrap="square" rtlCol="0">
            <a:spAutoFit/>
          </a:bodyPr>
          <a:lstStyle/>
          <a:p>
            <a:pPr>
              <a:spcAft>
                <a:spcPts val="1800"/>
              </a:spcAft>
            </a:pPr>
            <a:r>
              <a:rPr lang="en-AU" sz="3200" b="1" dirty="0">
                <a:solidFill>
                  <a:srgbClr val="002060"/>
                </a:solidFill>
              </a:rPr>
              <a:t>Australian landscape and climate…</a:t>
            </a:r>
          </a:p>
        </p:txBody>
      </p:sp>
    </p:spTree>
    <p:extLst>
      <p:ext uri="{BB962C8B-B14F-4D97-AF65-F5344CB8AC3E}">
        <p14:creationId xmlns:p14="http://schemas.microsoft.com/office/powerpoint/2010/main" val="1161095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262608" y="4446037"/>
            <a:ext cx="3998496" cy="2323713"/>
          </a:xfrm>
          <a:prstGeom prst="rect">
            <a:avLst/>
          </a:prstGeom>
          <a:noFill/>
        </p:spPr>
        <p:txBody>
          <a:bodyPr wrap="square" rtlCol="0">
            <a:spAutoFit/>
          </a:bodyPr>
          <a:lstStyle/>
          <a:p>
            <a:pPr marL="285750" indent="-285750">
              <a:buFont typeface="Arial" panose="020B0604020202020204" pitchFamily="34" charset="0"/>
              <a:buChar char="•"/>
            </a:pPr>
            <a:r>
              <a:rPr lang="de-DE" dirty="0">
                <a:solidFill>
                  <a:srgbClr val="002060"/>
                </a:solidFill>
              </a:rPr>
              <a:t>Tectonic drift (e.g. Australia) and change in position</a:t>
            </a:r>
          </a:p>
          <a:p>
            <a:pPr marL="285750" indent="-285750">
              <a:buFont typeface="Arial" panose="020B0604020202020204" pitchFamily="34" charset="0"/>
              <a:buChar char="•"/>
            </a:pPr>
            <a:endParaRPr lang="de-DE" sz="1200" baseline="30000" dirty="0">
              <a:solidFill>
                <a:srgbClr val="002060"/>
              </a:solidFill>
            </a:endParaRPr>
          </a:p>
          <a:p>
            <a:pPr marL="285750" indent="-285750">
              <a:buFont typeface="Arial" panose="020B0604020202020204" pitchFamily="34" charset="0"/>
              <a:buChar char="•"/>
            </a:pPr>
            <a:r>
              <a:rPr lang="de-DE" baseline="30000" dirty="0">
                <a:solidFill>
                  <a:srgbClr val="002060"/>
                </a:solidFill>
              </a:rPr>
              <a:t>18</a:t>
            </a:r>
            <a:r>
              <a:rPr lang="de-DE" dirty="0">
                <a:solidFill>
                  <a:srgbClr val="002060"/>
                </a:solidFill>
              </a:rPr>
              <a:t>O changes with latitude and mean annual temperature</a:t>
            </a:r>
          </a:p>
          <a:p>
            <a:pPr marL="285750" indent="-285750">
              <a:buFont typeface="Arial" panose="020B0604020202020204" pitchFamily="34" charset="0"/>
              <a:buChar char="•"/>
            </a:pPr>
            <a:endParaRPr lang="de-DE" sz="1100" dirty="0">
              <a:solidFill>
                <a:srgbClr val="002060"/>
              </a:solidFill>
            </a:endParaRPr>
          </a:p>
          <a:p>
            <a:pPr marL="285750" indent="-285750">
              <a:buFont typeface="Arial" panose="020B0604020202020204" pitchFamily="34" charset="0"/>
              <a:buChar char="•"/>
            </a:pPr>
            <a:r>
              <a:rPr lang="de-DE" dirty="0">
                <a:solidFill>
                  <a:srgbClr val="002060"/>
                </a:solidFill>
              </a:rPr>
              <a:t>Incorporation into clay – weathering age (when clay formed...)</a:t>
            </a:r>
          </a:p>
        </p:txBody>
      </p:sp>
      <p:pic>
        <p:nvPicPr>
          <p:cNvPr id="26" name="Picture 25"/>
          <p:cNvPicPr>
            <a:picLocks noChangeAspect="1"/>
          </p:cNvPicPr>
          <p:nvPr/>
        </p:nvPicPr>
        <p:blipFill rotWithShape="1">
          <a:blip r:embed="rId2" cstate="screen">
            <a:extLst>
              <a:ext uri="{28A0092B-C50C-407E-A947-70E740481C1C}">
                <a14:useLocalDpi xmlns:a14="http://schemas.microsoft.com/office/drawing/2010/main"/>
              </a:ext>
            </a:extLst>
          </a:blip>
          <a:srcRect l="20959" r="6535" b="13699"/>
          <a:stretch/>
        </p:blipFill>
        <p:spPr>
          <a:xfrm>
            <a:off x="4971288" y="702534"/>
            <a:ext cx="3847130" cy="3434354"/>
          </a:xfrm>
          <a:prstGeom prst="rect">
            <a:avLst/>
          </a:prstGeom>
        </p:spPr>
      </p:pic>
      <p:sp>
        <p:nvSpPr>
          <p:cNvPr id="20" name="TextBox 19">
            <a:extLst>
              <a:ext uri="{FF2B5EF4-FFF2-40B4-BE49-F238E27FC236}">
                <a16:creationId xmlns:a16="http://schemas.microsoft.com/office/drawing/2014/main" id="{4B9271F0-03F6-4A43-A8A1-D35F798BFF1E}"/>
              </a:ext>
            </a:extLst>
          </p:cNvPr>
          <p:cNvSpPr txBox="1"/>
          <p:nvPr/>
        </p:nvSpPr>
        <p:spPr>
          <a:xfrm>
            <a:off x="0" y="7769"/>
            <a:ext cx="8430638" cy="584775"/>
          </a:xfrm>
          <a:prstGeom prst="rect">
            <a:avLst/>
          </a:prstGeom>
          <a:noFill/>
        </p:spPr>
        <p:txBody>
          <a:bodyPr wrap="square" rtlCol="0">
            <a:spAutoFit/>
          </a:bodyPr>
          <a:lstStyle/>
          <a:p>
            <a:pPr>
              <a:spcAft>
                <a:spcPts val="1800"/>
              </a:spcAft>
            </a:pPr>
            <a:r>
              <a:rPr lang="en-AU" sz="3200" b="1" dirty="0">
                <a:solidFill>
                  <a:srgbClr val="002060"/>
                </a:solidFill>
              </a:rPr>
              <a:t>2. Weathering rates and dates…</a:t>
            </a:r>
          </a:p>
        </p:txBody>
      </p:sp>
      <p:grpSp>
        <p:nvGrpSpPr>
          <p:cNvPr id="30" name="Group 29"/>
          <p:cNvGrpSpPr/>
          <p:nvPr/>
        </p:nvGrpSpPr>
        <p:grpSpPr>
          <a:xfrm>
            <a:off x="4047743" y="1776913"/>
            <a:ext cx="4830125" cy="4849939"/>
            <a:chOff x="4047743" y="1730867"/>
            <a:chExt cx="4830125" cy="4849939"/>
          </a:xfrm>
        </p:grpSpPr>
        <p:pic>
          <p:nvPicPr>
            <p:cNvPr id="15" name="Picture 14">
              <a:extLst>
                <a:ext uri="{FF2B5EF4-FFF2-40B4-BE49-F238E27FC236}">
                  <a16:creationId xmlns:a16="http://schemas.microsoft.com/office/drawing/2014/main" id="{9F582C4E-A757-42FD-9705-2D79307A622B}"/>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4047743" y="4296429"/>
              <a:ext cx="4830125" cy="2284377"/>
            </a:xfrm>
            <a:prstGeom prst="rect">
              <a:avLst/>
            </a:prstGeom>
          </p:spPr>
        </p:pic>
        <p:grpSp>
          <p:nvGrpSpPr>
            <p:cNvPr id="6" name="Group 5"/>
            <p:cNvGrpSpPr/>
            <p:nvPr/>
          </p:nvGrpSpPr>
          <p:grpSpPr>
            <a:xfrm>
              <a:off x="6780058" y="1730867"/>
              <a:ext cx="214128" cy="1046818"/>
              <a:chOff x="6780058" y="1730867"/>
              <a:chExt cx="214128" cy="1046818"/>
            </a:xfrm>
          </p:grpSpPr>
          <p:sp>
            <p:nvSpPr>
              <p:cNvPr id="4" name="Oval 3"/>
              <p:cNvSpPr/>
              <p:nvPr/>
            </p:nvSpPr>
            <p:spPr>
              <a:xfrm>
                <a:off x="6812604" y="1730867"/>
                <a:ext cx="90791" cy="97277"/>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Oval 21"/>
              <p:cNvSpPr/>
              <p:nvPr/>
            </p:nvSpPr>
            <p:spPr>
              <a:xfrm>
                <a:off x="6903395" y="2097134"/>
                <a:ext cx="90791" cy="97277"/>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Oval 23"/>
              <p:cNvSpPr/>
              <p:nvPr/>
            </p:nvSpPr>
            <p:spPr>
              <a:xfrm>
                <a:off x="6780058" y="2399189"/>
                <a:ext cx="90791" cy="97277"/>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Oval 24"/>
              <p:cNvSpPr/>
              <p:nvPr/>
            </p:nvSpPr>
            <p:spPr>
              <a:xfrm>
                <a:off x="6799632" y="2680408"/>
                <a:ext cx="90791" cy="97277"/>
              </a:xfrm>
              <a:prstGeom prst="ellipse">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grpSp>
      <p:grpSp>
        <p:nvGrpSpPr>
          <p:cNvPr id="39" name="Group 38"/>
          <p:cNvGrpSpPr/>
          <p:nvPr/>
        </p:nvGrpSpPr>
        <p:grpSpPr>
          <a:xfrm>
            <a:off x="316688" y="690284"/>
            <a:ext cx="4456352" cy="3709138"/>
            <a:chOff x="316688" y="690284"/>
            <a:chExt cx="4456352" cy="3709138"/>
          </a:xfrm>
        </p:grpSpPr>
        <p:pic>
          <p:nvPicPr>
            <p:cNvPr id="3" name="Picture 2"/>
            <p:cNvPicPr>
              <a:picLocks noChangeAspect="1"/>
            </p:cNvPicPr>
            <p:nvPr/>
          </p:nvPicPr>
          <p:blipFill>
            <a:blip r:embed="rId5"/>
            <a:stretch>
              <a:fillRect/>
            </a:stretch>
          </p:blipFill>
          <p:spPr>
            <a:xfrm>
              <a:off x="316688" y="690284"/>
              <a:ext cx="4456352" cy="3709138"/>
            </a:xfrm>
            <a:prstGeom prst="rect">
              <a:avLst/>
            </a:prstGeom>
          </p:spPr>
        </p:pic>
        <p:cxnSp>
          <p:nvCxnSpPr>
            <p:cNvPr id="9" name="Straight Arrow Connector 8"/>
            <p:cNvCxnSpPr/>
            <p:nvPr/>
          </p:nvCxnSpPr>
          <p:spPr>
            <a:xfrm flipV="1">
              <a:off x="4215319" y="1932562"/>
              <a:ext cx="0" cy="1757464"/>
            </a:xfrm>
            <a:prstGeom prst="straightConnector1">
              <a:avLst/>
            </a:prstGeom>
            <a:ln w="15875">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rot="16200000">
              <a:off x="3470243" y="2626628"/>
              <a:ext cx="1120820" cy="369332"/>
            </a:xfrm>
            <a:prstGeom prst="rect">
              <a:avLst/>
            </a:prstGeom>
            <a:noFill/>
          </p:spPr>
          <p:txBody>
            <a:bodyPr wrap="none" rtlCol="0">
              <a:spAutoFit/>
            </a:bodyPr>
            <a:lstStyle/>
            <a:p>
              <a:r>
                <a:rPr lang="de-DE" dirty="0">
                  <a:solidFill>
                    <a:srgbClr val="002060"/>
                  </a:solidFill>
                </a:rPr>
                <a:t>younging</a:t>
              </a:r>
            </a:p>
          </p:txBody>
        </p:sp>
      </p:grpSp>
      <p:grpSp>
        <p:nvGrpSpPr>
          <p:cNvPr id="29" name="Group 28"/>
          <p:cNvGrpSpPr/>
          <p:nvPr/>
        </p:nvGrpSpPr>
        <p:grpSpPr>
          <a:xfrm>
            <a:off x="5609617" y="1684107"/>
            <a:ext cx="3070002" cy="923330"/>
            <a:chOff x="5609617" y="1684107"/>
            <a:chExt cx="3070002" cy="923330"/>
          </a:xfrm>
        </p:grpSpPr>
        <p:sp>
          <p:nvSpPr>
            <p:cNvPr id="11" name="Freeform 10"/>
            <p:cNvSpPr/>
            <p:nvPr/>
          </p:nvSpPr>
          <p:spPr>
            <a:xfrm>
              <a:off x="5609617" y="1945532"/>
              <a:ext cx="2645923" cy="110247"/>
            </a:xfrm>
            <a:custGeom>
              <a:avLst/>
              <a:gdLst>
                <a:gd name="connsiteX0" fmla="*/ 0 w 2645923"/>
                <a:gd name="connsiteY0" fmla="*/ 38911 h 110247"/>
                <a:gd name="connsiteX1" fmla="*/ 622570 w 2645923"/>
                <a:gd name="connsiteY1" fmla="*/ 32425 h 110247"/>
                <a:gd name="connsiteX2" fmla="*/ 667966 w 2645923"/>
                <a:gd name="connsiteY2" fmla="*/ 19455 h 110247"/>
                <a:gd name="connsiteX3" fmla="*/ 726332 w 2645923"/>
                <a:gd name="connsiteY3" fmla="*/ 12970 h 110247"/>
                <a:gd name="connsiteX4" fmla="*/ 804153 w 2645923"/>
                <a:gd name="connsiteY4" fmla="*/ 0 h 110247"/>
                <a:gd name="connsiteX5" fmla="*/ 907915 w 2645923"/>
                <a:gd name="connsiteY5" fmla="*/ 12970 h 110247"/>
                <a:gd name="connsiteX6" fmla="*/ 1102468 w 2645923"/>
                <a:gd name="connsiteY6" fmla="*/ 19455 h 110247"/>
                <a:gd name="connsiteX7" fmla="*/ 1199745 w 2645923"/>
                <a:gd name="connsiteY7" fmla="*/ 25940 h 110247"/>
                <a:gd name="connsiteX8" fmla="*/ 1284051 w 2645923"/>
                <a:gd name="connsiteY8" fmla="*/ 38911 h 110247"/>
                <a:gd name="connsiteX9" fmla="*/ 1498060 w 2645923"/>
                <a:gd name="connsiteY9" fmla="*/ 45396 h 110247"/>
                <a:gd name="connsiteX10" fmla="*/ 1517515 w 2645923"/>
                <a:gd name="connsiteY10" fmla="*/ 58366 h 110247"/>
                <a:gd name="connsiteX11" fmla="*/ 1543455 w 2645923"/>
                <a:gd name="connsiteY11" fmla="*/ 64851 h 110247"/>
                <a:gd name="connsiteX12" fmla="*/ 1562911 w 2645923"/>
                <a:gd name="connsiteY12" fmla="*/ 71336 h 110247"/>
                <a:gd name="connsiteX13" fmla="*/ 1588851 w 2645923"/>
                <a:gd name="connsiteY13" fmla="*/ 84306 h 110247"/>
                <a:gd name="connsiteX14" fmla="*/ 1608306 w 2645923"/>
                <a:gd name="connsiteY14" fmla="*/ 90791 h 110247"/>
                <a:gd name="connsiteX15" fmla="*/ 1640732 w 2645923"/>
                <a:gd name="connsiteY15" fmla="*/ 103762 h 110247"/>
                <a:gd name="connsiteX16" fmla="*/ 1673157 w 2645923"/>
                <a:gd name="connsiteY16" fmla="*/ 110247 h 110247"/>
                <a:gd name="connsiteX17" fmla="*/ 1828800 w 2645923"/>
                <a:gd name="connsiteY17" fmla="*/ 103762 h 110247"/>
                <a:gd name="connsiteX18" fmla="*/ 1893651 w 2645923"/>
                <a:gd name="connsiteY18" fmla="*/ 90791 h 110247"/>
                <a:gd name="connsiteX19" fmla="*/ 1926077 w 2645923"/>
                <a:gd name="connsiteY19" fmla="*/ 84306 h 110247"/>
                <a:gd name="connsiteX20" fmla="*/ 1945532 w 2645923"/>
                <a:gd name="connsiteY20" fmla="*/ 77821 h 110247"/>
                <a:gd name="connsiteX21" fmla="*/ 2003898 w 2645923"/>
                <a:gd name="connsiteY21" fmla="*/ 71336 h 110247"/>
                <a:gd name="connsiteX22" fmla="*/ 2509736 w 2645923"/>
                <a:gd name="connsiteY22" fmla="*/ 58366 h 110247"/>
                <a:gd name="connsiteX23" fmla="*/ 2613498 w 2645923"/>
                <a:gd name="connsiteY23" fmla="*/ 51881 h 110247"/>
                <a:gd name="connsiteX24" fmla="*/ 2645923 w 2645923"/>
                <a:gd name="connsiteY24" fmla="*/ 45396 h 110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645923" h="110247">
                  <a:moveTo>
                    <a:pt x="0" y="38911"/>
                  </a:moveTo>
                  <a:lnTo>
                    <a:pt x="622570" y="32425"/>
                  </a:lnTo>
                  <a:cubicBezTo>
                    <a:pt x="645421" y="31968"/>
                    <a:pt x="647512" y="22864"/>
                    <a:pt x="667966" y="19455"/>
                  </a:cubicBezTo>
                  <a:cubicBezTo>
                    <a:pt x="687275" y="16237"/>
                    <a:pt x="706954" y="15738"/>
                    <a:pt x="726332" y="12970"/>
                  </a:cubicBezTo>
                  <a:cubicBezTo>
                    <a:pt x="752366" y="9251"/>
                    <a:pt x="804153" y="0"/>
                    <a:pt x="804153" y="0"/>
                  </a:cubicBezTo>
                  <a:cubicBezTo>
                    <a:pt x="838740" y="4323"/>
                    <a:pt x="873132" y="10702"/>
                    <a:pt x="907915" y="12970"/>
                  </a:cubicBezTo>
                  <a:cubicBezTo>
                    <a:pt x="972664" y="17193"/>
                    <a:pt x="1037645" y="16574"/>
                    <a:pt x="1102468" y="19455"/>
                  </a:cubicBezTo>
                  <a:cubicBezTo>
                    <a:pt x="1134934" y="20898"/>
                    <a:pt x="1167319" y="23778"/>
                    <a:pt x="1199745" y="25940"/>
                  </a:cubicBezTo>
                  <a:cubicBezTo>
                    <a:pt x="1213732" y="28271"/>
                    <a:pt x="1272139" y="38315"/>
                    <a:pt x="1284051" y="38911"/>
                  </a:cubicBezTo>
                  <a:cubicBezTo>
                    <a:pt x="1355331" y="42475"/>
                    <a:pt x="1426724" y="43234"/>
                    <a:pt x="1498060" y="45396"/>
                  </a:cubicBezTo>
                  <a:cubicBezTo>
                    <a:pt x="1504545" y="49719"/>
                    <a:pt x="1510351" y="55296"/>
                    <a:pt x="1517515" y="58366"/>
                  </a:cubicBezTo>
                  <a:cubicBezTo>
                    <a:pt x="1525707" y="61877"/>
                    <a:pt x="1534885" y="62403"/>
                    <a:pt x="1543455" y="64851"/>
                  </a:cubicBezTo>
                  <a:cubicBezTo>
                    <a:pt x="1550028" y="66729"/>
                    <a:pt x="1556628" y="68643"/>
                    <a:pt x="1562911" y="71336"/>
                  </a:cubicBezTo>
                  <a:cubicBezTo>
                    <a:pt x="1571797" y="75144"/>
                    <a:pt x="1579965" y="80498"/>
                    <a:pt x="1588851" y="84306"/>
                  </a:cubicBezTo>
                  <a:cubicBezTo>
                    <a:pt x="1595134" y="86999"/>
                    <a:pt x="1601905" y="88391"/>
                    <a:pt x="1608306" y="90791"/>
                  </a:cubicBezTo>
                  <a:cubicBezTo>
                    <a:pt x="1619206" y="94879"/>
                    <a:pt x="1629582" y="100417"/>
                    <a:pt x="1640732" y="103762"/>
                  </a:cubicBezTo>
                  <a:cubicBezTo>
                    <a:pt x="1651289" y="106929"/>
                    <a:pt x="1662349" y="108085"/>
                    <a:pt x="1673157" y="110247"/>
                  </a:cubicBezTo>
                  <a:cubicBezTo>
                    <a:pt x="1725038" y="108085"/>
                    <a:pt x="1777075" y="108326"/>
                    <a:pt x="1828800" y="103762"/>
                  </a:cubicBezTo>
                  <a:cubicBezTo>
                    <a:pt x="1850760" y="101824"/>
                    <a:pt x="1872034" y="95115"/>
                    <a:pt x="1893651" y="90791"/>
                  </a:cubicBezTo>
                  <a:cubicBezTo>
                    <a:pt x="1904460" y="88629"/>
                    <a:pt x="1915620" y="87792"/>
                    <a:pt x="1926077" y="84306"/>
                  </a:cubicBezTo>
                  <a:cubicBezTo>
                    <a:pt x="1932562" y="82144"/>
                    <a:pt x="1938789" y="78945"/>
                    <a:pt x="1945532" y="77821"/>
                  </a:cubicBezTo>
                  <a:cubicBezTo>
                    <a:pt x="1964841" y="74603"/>
                    <a:pt x="1984403" y="73108"/>
                    <a:pt x="2003898" y="71336"/>
                  </a:cubicBezTo>
                  <a:cubicBezTo>
                    <a:pt x="2186759" y="54713"/>
                    <a:pt x="2267229" y="62097"/>
                    <a:pt x="2509736" y="58366"/>
                  </a:cubicBezTo>
                  <a:cubicBezTo>
                    <a:pt x="2555582" y="27804"/>
                    <a:pt x="2510796" y="51881"/>
                    <a:pt x="2613498" y="51881"/>
                  </a:cubicBezTo>
                  <a:cubicBezTo>
                    <a:pt x="2624520" y="51881"/>
                    <a:pt x="2645923" y="45396"/>
                    <a:pt x="2645923" y="45396"/>
                  </a:cubicBezTo>
                </a:path>
              </a:pathLst>
            </a:custGeom>
            <a:noFill/>
            <a:ln>
              <a:solidFill>
                <a:schemeClr val="accent5">
                  <a:lumMod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Freeform 26"/>
            <p:cNvSpPr/>
            <p:nvPr/>
          </p:nvSpPr>
          <p:spPr>
            <a:xfrm flipH="1">
              <a:off x="5986272" y="2551866"/>
              <a:ext cx="2048775" cy="45719"/>
            </a:xfrm>
            <a:custGeom>
              <a:avLst/>
              <a:gdLst>
                <a:gd name="connsiteX0" fmla="*/ 0 w 2645923"/>
                <a:gd name="connsiteY0" fmla="*/ 38911 h 110247"/>
                <a:gd name="connsiteX1" fmla="*/ 622570 w 2645923"/>
                <a:gd name="connsiteY1" fmla="*/ 32425 h 110247"/>
                <a:gd name="connsiteX2" fmla="*/ 667966 w 2645923"/>
                <a:gd name="connsiteY2" fmla="*/ 19455 h 110247"/>
                <a:gd name="connsiteX3" fmla="*/ 726332 w 2645923"/>
                <a:gd name="connsiteY3" fmla="*/ 12970 h 110247"/>
                <a:gd name="connsiteX4" fmla="*/ 804153 w 2645923"/>
                <a:gd name="connsiteY4" fmla="*/ 0 h 110247"/>
                <a:gd name="connsiteX5" fmla="*/ 907915 w 2645923"/>
                <a:gd name="connsiteY5" fmla="*/ 12970 h 110247"/>
                <a:gd name="connsiteX6" fmla="*/ 1102468 w 2645923"/>
                <a:gd name="connsiteY6" fmla="*/ 19455 h 110247"/>
                <a:gd name="connsiteX7" fmla="*/ 1199745 w 2645923"/>
                <a:gd name="connsiteY7" fmla="*/ 25940 h 110247"/>
                <a:gd name="connsiteX8" fmla="*/ 1284051 w 2645923"/>
                <a:gd name="connsiteY8" fmla="*/ 38911 h 110247"/>
                <a:gd name="connsiteX9" fmla="*/ 1498060 w 2645923"/>
                <a:gd name="connsiteY9" fmla="*/ 45396 h 110247"/>
                <a:gd name="connsiteX10" fmla="*/ 1517515 w 2645923"/>
                <a:gd name="connsiteY10" fmla="*/ 58366 h 110247"/>
                <a:gd name="connsiteX11" fmla="*/ 1543455 w 2645923"/>
                <a:gd name="connsiteY11" fmla="*/ 64851 h 110247"/>
                <a:gd name="connsiteX12" fmla="*/ 1562911 w 2645923"/>
                <a:gd name="connsiteY12" fmla="*/ 71336 h 110247"/>
                <a:gd name="connsiteX13" fmla="*/ 1588851 w 2645923"/>
                <a:gd name="connsiteY13" fmla="*/ 84306 h 110247"/>
                <a:gd name="connsiteX14" fmla="*/ 1608306 w 2645923"/>
                <a:gd name="connsiteY14" fmla="*/ 90791 h 110247"/>
                <a:gd name="connsiteX15" fmla="*/ 1640732 w 2645923"/>
                <a:gd name="connsiteY15" fmla="*/ 103762 h 110247"/>
                <a:gd name="connsiteX16" fmla="*/ 1673157 w 2645923"/>
                <a:gd name="connsiteY16" fmla="*/ 110247 h 110247"/>
                <a:gd name="connsiteX17" fmla="*/ 1828800 w 2645923"/>
                <a:gd name="connsiteY17" fmla="*/ 103762 h 110247"/>
                <a:gd name="connsiteX18" fmla="*/ 1893651 w 2645923"/>
                <a:gd name="connsiteY18" fmla="*/ 90791 h 110247"/>
                <a:gd name="connsiteX19" fmla="*/ 1926077 w 2645923"/>
                <a:gd name="connsiteY19" fmla="*/ 84306 h 110247"/>
                <a:gd name="connsiteX20" fmla="*/ 1945532 w 2645923"/>
                <a:gd name="connsiteY20" fmla="*/ 77821 h 110247"/>
                <a:gd name="connsiteX21" fmla="*/ 2003898 w 2645923"/>
                <a:gd name="connsiteY21" fmla="*/ 71336 h 110247"/>
                <a:gd name="connsiteX22" fmla="*/ 2509736 w 2645923"/>
                <a:gd name="connsiteY22" fmla="*/ 58366 h 110247"/>
                <a:gd name="connsiteX23" fmla="*/ 2613498 w 2645923"/>
                <a:gd name="connsiteY23" fmla="*/ 51881 h 110247"/>
                <a:gd name="connsiteX24" fmla="*/ 2645923 w 2645923"/>
                <a:gd name="connsiteY24" fmla="*/ 45396 h 110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645923" h="110247">
                  <a:moveTo>
                    <a:pt x="0" y="38911"/>
                  </a:moveTo>
                  <a:lnTo>
                    <a:pt x="622570" y="32425"/>
                  </a:lnTo>
                  <a:cubicBezTo>
                    <a:pt x="645421" y="31968"/>
                    <a:pt x="647512" y="22864"/>
                    <a:pt x="667966" y="19455"/>
                  </a:cubicBezTo>
                  <a:cubicBezTo>
                    <a:pt x="687275" y="16237"/>
                    <a:pt x="706954" y="15738"/>
                    <a:pt x="726332" y="12970"/>
                  </a:cubicBezTo>
                  <a:cubicBezTo>
                    <a:pt x="752366" y="9251"/>
                    <a:pt x="804153" y="0"/>
                    <a:pt x="804153" y="0"/>
                  </a:cubicBezTo>
                  <a:cubicBezTo>
                    <a:pt x="838740" y="4323"/>
                    <a:pt x="873132" y="10702"/>
                    <a:pt x="907915" y="12970"/>
                  </a:cubicBezTo>
                  <a:cubicBezTo>
                    <a:pt x="972664" y="17193"/>
                    <a:pt x="1037645" y="16574"/>
                    <a:pt x="1102468" y="19455"/>
                  </a:cubicBezTo>
                  <a:cubicBezTo>
                    <a:pt x="1134934" y="20898"/>
                    <a:pt x="1167319" y="23778"/>
                    <a:pt x="1199745" y="25940"/>
                  </a:cubicBezTo>
                  <a:cubicBezTo>
                    <a:pt x="1213732" y="28271"/>
                    <a:pt x="1272139" y="38315"/>
                    <a:pt x="1284051" y="38911"/>
                  </a:cubicBezTo>
                  <a:cubicBezTo>
                    <a:pt x="1355331" y="42475"/>
                    <a:pt x="1426724" y="43234"/>
                    <a:pt x="1498060" y="45396"/>
                  </a:cubicBezTo>
                  <a:cubicBezTo>
                    <a:pt x="1504545" y="49719"/>
                    <a:pt x="1510351" y="55296"/>
                    <a:pt x="1517515" y="58366"/>
                  </a:cubicBezTo>
                  <a:cubicBezTo>
                    <a:pt x="1525707" y="61877"/>
                    <a:pt x="1534885" y="62403"/>
                    <a:pt x="1543455" y="64851"/>
                  </a:cubicBezTo>
                  <a:cubicBezTo>
                    <a:pt x="1550028" y="66729"/>
                    <a:pt x="1556628" y="68643"/>
                    <a:pt x="1562911" y="71336"/>
                  </a:cubicBezTo>
                  <a:cubicBezTo>
                    <a:pt x="1571797" y="75144"/>
                    <a:pt x="1579965" y="80498"/>
                    <a:pt x="1588851" y="84306"/>
                  </a:cubicBezTo>
                  <a:cubicBezTo>
                    <a:pt x="1595134" y="86999"/>
                    <a:pt x="1601905" y="88391"/>
                    <a:pt x="1608306" y="90791"/>
                  </a:cubicBezTo>
                  <a:cubicBezTo>
                    <a:pt x="1619206" y="94879"/>
                    <a:pt x="1629582" y="100417"/>
                    <a:pt x="1640732" y="103762"/>
                  </a:cubicBezTo>
                  <a:cubicBezTo>
                    <a:pt x="1651289" y="106929"/>
                    <a:pt x="1662349" y="108085"/>
                    <a:pt x="1673157" y="110247"/>
                  </a:cubicBezTo>
                  <a:cubicBezTo>
                    <a:pt x="1725038" y="108085"/>
                    <a:pt x="1777075" y="108326"/>
                    <a:pt x="1828800" y="103762"/>
                  </a:cubicBezTo>
                  <a:cubicBezTo>
                    <a:pt x="1850760" y="101824"/>
                    <a:pt x="1872034" y="95115"/>
                    <a:pt x="1893651" y="90791"/>
                  </a:cubicBezTo>
                  <a:cubicBezTo>
                    <a:pt x="1904460" y="88629"/>
                    <a:pt x="1915620" y="87792"/>
                    <a:pt x="1926077" y="84306"/>
                  </a:cubicBezTo>
                  <a:cubicBezTo>
                    <a:pt x="1932562" y="82144"/>
                    <a:pt x="1938789" y="78945"/>
                    <a:pt x="1945532" y="77821"/>
                  </a:cubicBezTo>
                  <a:cubicBezTo>
                    <a:pt x="1964841" y="74603"/>
                    <a:pt x="1984403" y="73108"/>
                    <a:pt x="2003898" y="71336"/>
                  </a:cubicBezTo>
                  <a:cubicBezTo>
                    <a:pt x="2186759" y="54713"/>
                    <a:pt x="2267229" y="62097"/>
                    <a:pt x="2509736" y="58366"/>
                  </a:cubicBezTo>
                  <a:cubicBezTo>
                    <a:pt x="2555582" y="27804"/>
                    <a:pt x="2510796" y="51881"/>
                    <a:pt x="2613498" y="51881"/>
                  </a:cubicBezTo>
                  <a:cubicBezTo>
                    <a:pt x="2624520" y="51881"/>
                    <a:pt x="2645923" y="45396"/>
                    <a:pt x="2645923" y="45396"/>
                  </a:cubicBezTo>
                </a:path>
              </a:pathLst>
            </a:custGeom>
            <a:noFill/>
            <a:ln>
              <a:solidFill>
                <a:schemeClr val="accent5">
                  <a:lumMod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8" name="Straight Arrow Connector 27"/>
            <p:cNvCxnSpPr/>
            <p:nvPr/>
          </p:nvCxnSpPr>
          <p:spPr>
            <a:xfrm>
              <a:off x="6468717" y="1768015"/>
              <a:ext cx="0" cy="658238"/>
            </a:xfrm>
            <a:prstGeom prst="straightConnector1">
              <a:avLst/>
            </a:prstGeom>
            <a:ln w="15875">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255190" y="1684107"/>
              <a:ext cx="1424429" cy="923330"/>
            </a:xfrm>
            <a:prstGeom prst="rect">
              <a:avLst/>
            </a:prstGeom>
            <a:noFill/>
          </p:spPr>
          <p:txBody>
            <a:bodyPr wrap="none" rtlCol="0">
              <a:spAutoFit/>
            </a:bodyPr>
            <a:lstStyle/>
            <a:p>
              <a:pPr algn="ctr"/>
              <a:r>
                <a:rPr lang="de-DE" dirty="0">
                  <a:solidFill>
                    <a:srgbClr val="002060"/>
                  </a:solidFill>
                </a:rPr>
                <a:t>advancing</a:t>
              </a:r>
            </a:p>
            <a:p>
              <a:pPr algn="ctr"/>
              <a:r>
                <a:rPr lang="de-DE" dirty="0">
                  <a:solidFill>
                    <a:srgbClr val="002060"/>
                  </a:solidFill>
                </a:rPr>
                <a:t>weathering </a:t>
              </a:r>
            </a:p>
            <a:p>
              <a:pPr algn="ctr"/>
              <a:r>
                <a:rPr lang="de-DE" dirty="0">
                  <a:solidFill>
                    <a:srgbClr val="002060"/>
                  </a:solidFill>
                </a:rPr>
                <a:t>front</a:t>
              </a:r>
            </a:p>
          </p:txBody>
        </p:sp>
      </p:grpSp>
      <p:sp>
        <p:nvSpPr>
          <p:cNvPr id="33" name="TextBox 32">
            <a:extLst>
              <a:ext uri="{FF2B5EF4-FFF2-40B4-BE49-F238E27FC236}">
                <a16:creationId xmlns:a16="http://schemas.microsoft.com/office/drawing/2014/main" id="{2304932F-BE16-472D-BB5A-4320172A48C3}"/>
              </a:ext>
            </a:extLst>
          </p:cNvPr>
          <p:cNvSpPr txBox="1"/>
          <p:nvPr/>
        </p:nvSpPr>
        <p:spPr>
          <a:xfrm>
            <a:off x="4077604" y="5770593"/>
            <a:ext cx="1454180" cy="738664"/>
          </a:xfrm>
          <a:prstGeom prst="rect">
            <a:avLst/>
          </a:prstGeom>
          <a:solidFill>
            <a:schemeClr val="bg1"/>
          </a:solidFill>
        </p:spPr>
        <p:txBody>
          <a:bodyPr wrap="none" rtlCol="0">
            <a:spAutoFit/>
          </a:bodyPr>
          <a:lstStyle/>
          <a:p>
            <a:pPr algn="ctr"/>
            <a:r>
              <a:rPr lang="en-AU" sz="1400" dirty="0">
                <a:solidFill>
                  <a:srgbClr val="002060"/>
                </a:solidFill>
              </a:rPr>
              <a:t>Weathering rate</a:t>
            </a:r>
          </a:p>
          <a:p>
            <a:pPr algn="ctr"/>
            <a:r>
              <a:rPr lang="en-AU" sz="1400" dirty="0">
                <a:solidFill>
                  <a:srgbClr val="002060"/>
                </a:solidFill>
              </a:rPr>
              <a:t>10 m in 60 Ma</a:t>
            </a:r>
          </a:p>
          <a:p>
            <a:pPr algn="ctr"/>
            <a:r>
              <a:rPr lang="en-AU" sz="1400" dirty="0">
                <a:solidFill>
                  <a:srgbClr val="002060"/>
                </a:solidFill>
              </a:rPr>
              <a:t>0.17 m/Ma</a:t>
            </a:r>
          </a:p>
        </p:txBody>
      </p:sp>
      <p:grpSp>
        <p:nvGrpSpPr>
          <p:cNvPr id="40" name="Group 39"/>
          <p:cNvGrpSpPr/>
          <p:nvPr/>
        </p:nvGrpSpPr>
        <p:grpSpPr>
          <a:xfrm>
            <a:off x="5504647" y="4607480"/>
            <a:ext cx="3433776" cy="1425625"/>
            <a:chOff x="5504647" y="4614058"/>
            <a:chExt cx="3433776" cy="1425625"/>
          </a:xfrm>
        </p:grpSpPr>
        <p:sp>
          <p:nvSpPr>
            <p:cNvPr id="31" name="Rectangle 30">
              <a:extLst>
                <a:ext uri="{FF2B5EF4-FFF2-40B4-BE49-F238E27FC236}">
                  <a16:creationId xmlns:a16="http://schemas.microsoft.com/office/drawing/2014/main" id="{7074AAB6-6CE9-4D62-BD63-08D5E85D1419}"/>
                </a:ext>
              </a:extLst>
            </p:cNvPr>
            <p:cNvSpPr/>
            <p:nvPr/>
          </p:nvSpPr>
          <p:spPr>
            <a:xfrm>
              <a:off x="6221405" y="4983390"/>
              <a:ext cx="2621230" cy="338554"/>
            </a:xfrm>
            <a:prstGeom prst="rect">
              <a:avLst/>
            </a:prstGeom>
            <a:solidFill>
              <a:schemeClr val="bg1"/>
            </a:solidFill>
          </p:spPr>
          <p:txBody>
            <a:bodyPr wrap="none">
              <a:spAutoFit/>
            </a:bodyPr>
            <a:lstStyle/>
            <a:p>
              <a:r>
                <a:rPr lang="en-AU" sz="1600" dirty="0">
                  <a:solidFill>
                    <a:srgbClr val="002060"/>
                  </a:solidFill>
                </a:rPr>
                <a:t>early Cretaceous (~90 Ma)</a:t>
              </a:r>
            </a:p>
          </p:txBody>
        </p:sp>
        <p:sp>
          <p:nvSpPr>
            <p:cNvPr id="32" name="Rectangle 31">
              <a:extLst>
                <a:ext uri="{FF2B5EF4-FFF2-40B4-BE49-F238E27FC236}">
                  <a16:creationId xmlns:a16="http://schemas.microsoft.com/office/drawing/2014/main" id="{2F3239F1-5161-4D09-B61C-FCDB1B535B03}"/>
                </a:ext>
              </a:extLst>
            </p:cNvPr>
            <p:cNvSpPr/>
            <p:nvPr/>
          </p:nvSpPr>
          <p:spPr>
            <a:xfrm>
              <a:off x="6581688" y="5438617"/>
              <a:ext cx="2356735" cy="338554"/>
            </a:xfrm>
            <a:prstGeom prst="rect">
              <a:avLst/>
            </a:prstGeom>
            <a:noFill/>
          </p:spPr>
          <p:txBody>
            <a:bodyPr wrap="none">
              <a:spAutoFit/>
            </a:bodyPr>
            <a:lstStyle/>
            <a:p>
              <a:r>
                <a:rPr lang="en-AU" sz="1600" dirty="0">
                  <a:solidFill>
                    <a:srgbClr val="002060"/>
                  </a:solidFill>
                </a:rPr>
                <a:t>Neogene (~15 ± 10 Ma)</a:t>
              </a:r>
            </a:p>
          </p:txBody>
        </p:sp>
        <p:sp>
          <p:nvSpPr>
            <p:cNvPr id="34" name="Rectangle 33"/>
            <p:cNvSpPr/>
            <p:nvPr/>
          </p:nvSpPr>
          <p:spPr>
            <a:xfrm>
              <a:off x="5504647" y="4614058"/>
              <a:ext cx="1816523" cy="338554"/>
            </a:xfrm>
            <a:prstGeom prst="rect">
              <a:avLst/>
            </a:prstGeom>
          </p:spPr>
          <p:txBody>
            <a:bodyPr wrap="none">
              <a:spAutoFit/>
            </a:bodyPr>
            <a:lstStyle/>
            <a:p>
              <a:r>
                <a:rPr lang="en-AU" sz="1600" dirty="0">
                  <a:solidFill>
                    <a:srgbClr val="002060"/>
                  </a:solidFill>
                </a:rPr>
                <a:t>Jurassic (150 Ma)</a:t>
              </a:r>
            </a:p>
          </p:txBody>
        </p:sp>
        <p:cxnSp>
          <p:nvCxnSpPr>
            <p:cNvPr id="35" name="Straight Connector 34"/>
            <p:cNvCxnSpPr/>
            <p:nvPr/>
          </p:nvCxnSpPr>
          <p:spPr>
            <a:xfrm flipH="1">
              <a:off x="5986272" y="4965174"/>
              <a:ext cx="109728" cy="202882"/>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H="1">
              <a:off x="6471960" y="5352722"/>
              <a:ext cx="109728" cy="451143"/>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7325037" y="5794812"/>
              <a:ext cx="51123" cy="244871"/>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7523148" y="5794812"/>
              <a:ext cx="267540" cy="244871"/>
            </a:xfrm>
            <a:prstGeom prst="line">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37473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500"/>
                                        <p:tgtEl>
                                          <p:spTgt spid="3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723" r="2944"/>
          <a:stretch/>
        </p:blipFill>
        <p:spPr>
          <a:xfrm>
            <a:off x="-13736" y="-4576"/>
            <a:ext cx="9157736" cy="6862576"/>
          </a:xfrm>
          <a:prstGeom prst="rect">
            <a:avLst/>
          </a:prstGeom>
        </p:spPr>
      </p:pic>
      <p:sp>
        <p:nvSpPr>
          <p:cNvPr id="4" name="TextBox 3"/>
          <p:cNvSpPr txBox="1"/>
          <p:nvPr/>
        </p:nvSpPr>
        <p:spPr>
          <a:xfrm>
            <a:off x="107504" y="476672"/>
            <a:ext cx="1774845" cy="461665"/>
          </a:xfrm>
          <a:prstGeom prst="rect">
            <a:avLst/>
          </a:prstGeom>
          <a:noFill/>
        </p:spPr>
        <p:txBody>
          <a:bodyPr wrap="none" rtlCol="0">
            <a:spAutoFit/>
          </a:bodyPr>
          <a:lstStyle/>
          <a:p>
            <a:r>
              <a:rPr lang="de-DE" sz="2400" b="1" dirty="0">
                <a:solidFill>
                  <a:srgbClr val="080808"/>
                </a:solidFill>
              </a:rPr>
              <a:t>3 </a:t>
            </a:r>
            <a:r>
              <a:rPr lang="de-DE" sz="2400" dirty="0">
                <a:solidFill>
                  <a:srgbClr val="080808"/>
                </a:solidFill>
              </a:rPr>
              <a:t>minutes...</a:t>
            </a:r>
          </a:p>
        </p:txBody>
      </p:sp>
    </p:spTree>
    <p:extLst>
      <p:ext uri="{BB962C8B-B14F-4D97-AF65-F5344CB8AC3E}">
        <p14:creationId xmlns:p14="http://schemas.microsoft.com/office/powerpoint/2010/main" val="266814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rosion">
            <a:extLst>
              <a:ext uri="{FF2B5EF4-FFF2-40B4-BE49-F238E27FC236}">
                <a16:creationId xmlns:a16="http://schemas.microsoft.com/office/drawing/2014/main" id="{DF136B75-A7D7-C3CF-9225-9EF9CA1D5BC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1363"/>
          <a:stretch/>
        </p:blipFill>
        <p:spPr bwMode="auto">
          <a:xfrm>
            <a:off x="0" y="3825"/>
            <a:ext cx="9144000" cy="68541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948264" y="6074846"/>
            <a:ext cx="2081532" cy="400110"/>
          </a:xfrm>
          <a:prstGeom prst="rect">
            <a:avLst/>
          </a:prstGeom>
          <a:noFill/>
        </p:spPr>
        <p:txBody>
          <a:bodyPr wrap="non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AU" sz="2000" b="0" i="0" u="none" strike="noStrike" kern="1200" cap="none" spc="0" normalizeH="0" baseline="0" noProof="0" dirty="0">
                <a:ln>
                  <a:noFill/>
                </a:ln>
                <a:solidFill>
                  <a:prstClr val="white"/>
                </a:solidFill>
                <a:effectLst/>
                <a:uLnTx/>
                <a:uFillTx/>
                <a:latin typeface="Arial" pitchFamily="34" charset="0"/>
                <a:ea typeface="+mn-ea"/>
                <a:cs typeface="Arial" pitchFamily="34" charset="0"/>
              </a:rPr>
              <a:t>Dr. Alissa Flatley</a:t>
            </a:r>
          </a:p>
        </p:txBody>
      </p:sp>
      <p:sp>
        <p:nvSpPr>
          <p:cNvPr id="8" name="Rectangle 7"/>
          <p:cNvSpPr/>
          <p:nvPr/>
        </p:nvSpPr>
        <p:spPr>
          <a:xfrm>
            <a:off x="323528" y="122272"/>
            <a:ext cx="7801582" cy="1077218"/>
          </a:xfrm>
          <a:prstGeom prst="rect">
            <a:avLst/>
          </a:prstGeom>
        </p:spPr>
        <p:txBody>
          <a:bodyPr wrap="square">
            <a:spAutoFit/>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solidFill>
                  <a:srgbClr val="002060"/>
                </a:solidFill>
                <a:effectLst>
                  <a:outerShdw blurRad="50800" dist="63500" dir="5400000" algn="ctr" rotWithShape="0">
                    <a:prstClr val="white">
                      <a:alpha val="43000"/>
                    </a:prstClr>
                  </a:outerShdw>
                </a:effectLst>
                <a:uLnTx/>
                <a:uFillTx/>
                <a:latin typeface="Arial Black" pitchFamily="34" charset="0"/>
                <a:ea typeface="+mn-ea"/>
                <a:cs typeface="+mn-cs"/>
              </a:rPr>
              <a:t>Erosion</a:t>
            </a:r>
            <a:endParaRPr kumimoji="0" lang="en-US" sz="1200" b="0" i="0" u="none" strike="noStrike" kern="1200" cap="none" spc="0" normalizeH="0" baseline="0" noProof="0" dirty="0">
              <a:ln>
                <a:noFill/>
              </a:ln>
              <a:solidFill>
                <a:srgbClr val="002060"/>
              </a:solidFill>
              <a:effectLst>
                <a:outerShdw blurRad="50800" dist="63500" dir="5400000" algn="ctr" rotWithShape="0">
                  <a:prstClr val="white">
                    <a:alpha val="43000"/>
                  </a:prstClr>
                </a:outerShdw>
              </a:effectLst>
              <a:uLnTx/>
              <a:uFillTx/>
              <a:latin typeface="Arial Black" pitchFamily="34" charset="0"/>
              <a:ea typeface="+mn-ea"/>
              <a:cs typeface="+mn-cs"/>
            </a:endParaRPr>
          </a:p>
          <a:p>
            <a:pPr marL="0" marR="0" lvl="0" indent="0"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2060"/>
                </a:solidFill>
                <a:effectLst>
                  <a:outerShdw blurRad="50800" dist="63500" dir="5400000" algn="ctr" rotWithShape="0">
                    <a:prstClr val="white">
                      <a:alpha val="43000"/>
                    </a:prstClr>
                  </a:outerShdw>
                </a:effectLst>
                <a:uLnTx/>
                <a:uFillTx/>
                <a:latin typeface="Arial Black" pitchFamily="34" charset="0"/>
                <a:ea typeface="+mn-ea"/>
                <a:cs typeface="+mn-cs"/>
              </a:rPr>
              <a:t>What happens next?</a:t>
            </a:r>
          </a:p>
        </p:txBody>
      </p:sp>
      <p:sp>
        <p:nvSpPr>
          <p:cNvPr id="7" name="TextBox 6">
            <a:extLst>
              <a:ext uri="{FF2B5EF4-FFF2-40B4-BE49-F238E27FC236}">
                <a16:creationId xmlns:a16="http://schemas.microsoft.com/office/drawing/2014/main" id="{67E35D42-D7B4-44D8-B8B4-A5630F6ACF40}"/>
              </a:ext>
            </a:extLst>
          </p:cNvPr>
          <p:cNvSpPr txBox="1"/>
          <p:nvPr/>
        </p:nvSpPr>
        <p:spPr>
          <a:xfrm>
            <a:off x="3753873" y="6397174"/>
            <a:ext cx="5372588" cy="338554"/>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ACNA4007 – Physical Landscape and the Geosphere</a:t>
            </a:r>
            <a:endParaRPr kumimoji="0" lang="en-AU" sz="17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pic>
        <p:nvPicPr>
          <p:cNvPr id="3" name="Picture 2" descr="A black background with white text&#10;&#10;Description automatically generated">
            <a:extLst>
              <a:ext uri="{FF2B5EF4-FFF2-40B4-BE49-F238E27FC236}">
                <a16:creationId xmlns:a16="http://schemas.microsoft.com/office/drawing/2014/main" id="{A3A2F72B-86F5-2DEA-B862-0D60FD8FAB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5580535"/>
            <a:ext cx="2497716" cy="1155193"/>
          </a:xfrm>
          <a:prstGeom prst="rect">
            <a:avLst/>
          </a:prstGeom>
        </p:spPr>
      </p:pic>
    </p:spTree>
    <p:extLst>
      <p:ext uri="{BB962C8B-B14F-4D97-AF65-F5344CB8AC3E}">
        <p14:creationId xmlns:p14="http://schemas.microsoft.com/office/powerpoint/2010/main" val="28862712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4B9271F0-03F6-4A43-A8A1-D35F798BFF1E}"/>
              </a:ext>
            </a:extLst>
          </p:cNvPr>
          <p:cNvSpPr txBox="1"/>
          <p:nvPr/>
        </p:nvSpPr>
        <p:spPr>
          <a:xfrm>
            <a:off x="0" y="7769"/>
            <a:ext cx="8430638"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ts val="1800"/>
              </a:spcAft>
              <a:buClrTx/>
              <a:buSzTx/>
              <a:buFontTx/>
              <a:buNone/>
              <a:tabLst/>
              <a:defRPr/>
            </a:pPr>
            <a:r>
              <a:rPr lang="en-AU" sz="3200" b="1" dirty="0">
                <a:solidFill>
                  <a:srgbClr val="002060"/>
                </a:solidFill>
              </a:rPr>
              <a:t>1</a:t>
            </a:r>
            <a:r>
              <a:rPr kumimoji="0" lang="en-AU" sz="3200" b="1"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lang="en-AU" sz="3200" b="1" dirty="0">
                <a:solidFill>
                  <a:srgbClr val="002060"/>
                </a:solidFill>
              </a:rPr>
              <a:t>Types of erosion</a:t>
            </a:r>
            <a:endParaRPr kumimoji="0" lang="en-AU" sz="3200" b="1"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p:txBody>
      </p:sp>
      <p:sp>
        <p:nvSpPr>
          <p:cNvPr id="7" name="TextBox 6">
            <a:extLst>
              <a:ext uri="{FF2B5EF4-FFF2-40B4-BE49-F238E27FC236}">
                <a16:creationId xmlns:a16="http://schemas.microsoft.com/office/drawing/2014/main" id="{DCD27D1A-AE8F-E86F-D8B5-F0D994434FAE}"/>
              </a:ext>
            </a:extLst>
          </p:cNvPr>
          <p:cNvSpPr txBox="1"/>
          <p:nvPr/>
        </p:nvSpPr>
        <p:spPr>
          <a:xfrm>
            <a:off x="4932040" y="836712"/>
            <a:ext cx="3672408" cy="2031325"/>
          </a:xfrm>
          <a:prstGeom prst="rect">
            <a:avLst/>
          </a:prstGeom>
          <a:noFill/>
        </p:spPr>
        <p:txBody>
          <a:bodyPr wrap="square">
            <a:spAutoFit/>
          </a:bodyPr>
          <a:lstStyle/>
          <a:p>
            <a:pPr algn="l"/>
            <a:r>
              <a:rPr lang="en-GB" dirty="0">
                <a:solidFill>
                  <a:srgbClr val="002060"/>
                </a:solidFill>
                <a:cs typeface="Arial" panose="020B0604020202020204" pitchFamily="34" charset="0"/>
              </a:rPr>
              <a:t>E</a:t>
            </a:r>
            <a:r>
              <a:rPr lang="en-GB" b="0" i="0" dirty="0">
                <a:solidFill>
                  <a:srgbClr val="002060"/>
                </a:solidFill>
                <a:effectLst/>
                <a:cs typeface="Arial" panose="020B0604020202020204" pitchFamily="34" charset="0"/>
              </a:rPr>
              <a:t>rosion: removal of surface material from </a:t>
            </a:r>
            <a:r>
              <a:rPr lang="en-GB" b="0" i="0" u="sng" dirty="0">
                <a:solidFill>
                  <a:srgbClr val="002060"/>
                </a:solidFill>
                <a:effectLst/>
                <a:cs typeface="Arial" panose="020B0604020202020204" pitchFamily="34" charset="0"/>
                <a:hlinkClick r:id="rId2">
                  <a:extLst>
                    <a:ext uri="{A12FA001-AC4F-418D-AE19-62706E023703}">
                      <ahyp:hlinkClr xmlns:ahyp="http://schemas.microsoft.com/office/drawing/2018/hyperlinkcolor" val="tx"/>
                    </a:ext>
                  </a:extLst>
                </a:hlinkClick>
              </a:rPr>
              <a:t>Earth’s</a:t>
            </a:r>
            <a:r>
              <a:rPr lang="en-GB" b="0" i="0" dirty="0">
                <a:solidFill>
                  <a:srgbClr val="002060"/>
                </a:solidFill>
                <a:effectLst/>
                <a:cs typeface="Arial" panose="020B0604020202020204" pitchFamily="34" charset="0"/>
              </a:rPr>
              <a:t> crust, primarily </a:t>
            </a:r>
            <a:r>
              <a:rPr lang="en-GB" b="0" i="0" u="sng" dirty="0">
                <a:solidFill>
                  <a:srgbClr val="002060"/>
                </a:solidFill>
                <a:effectLst/>
                <a:cs typeface="Arial" panose="020B0604020202020204" pitchFamily="34" charset="0"/>
                <a:hlinkClick r:id="rId3">
                  <a:extLst>
                    <a:ext uri="{A12FA001-AC4F-418D-AE19-62706E023703}">
                      <ahyp:hlinkClr xmlns:ahyp="http://schemas.microsoft.com/office/drawing/2018/hyperlinkcolor" val="tx"/>
                    </a:ext>
                  </a:extLst>
                </a:hlinkClick>
              </a:rPr>
              <a:t>soil</a:t>
            </a:r>
            <a:r>
              <a:rPr lang="en-GB" b="0" i="0" dirty="0">
                <a:solidFill>
                  <a:srgbClr val="002060"/>
                </a:solidFill>
                <a:effectLst/>
                <a:cs typeface="Arial" panose="020B0604020202020204" pitchFamily="34" charset="0"/>
              </a:rPr>
              <a:t> and </a:t>
            </a:r>
            <a:r>
              <a:rPr lang="en-GB" b="0" i="0" u="sng" dirty="0">
                <a:solidFill>
                  <a:srgbClr val="002060"/>
                </a:solidFill>
                <a:effectLst/>
                <a:cs typeface="Arial" panose="020B0604020202020204" pitchFamily="34" charset="0"/>
                <a:hlinkClick r:id="rId4">
                  <a:extLst>
                    <a:ext uri="{A12FA001-AC4F-418D-AE19-62706E023703}">
                      <ahyp:hlinkClr xmlns:ahyp="http://schemas.microsoft.com/office/drawing/2018/hyperlinkcolor" val="tx"/>
                    </a:ext>
                  </a:extLst>
                </a:hlinkClick>
              </a:rPr>
              <a:t>rock</a:t>
            </a:r>
            <a:r>
              <a:rPr lang="en-GB" b="0" i="0" dirty="0">
                <a:solidFill>
                  <a:srgbClr val="002060"/>
                </a:solidFill>
                <a:effectLst/>
                <a:cs typeface="Arial" panose="020B0604020202020204" pitchFamily="34" charset="0"/>
              </a:rPr>
              <a:t> debris, and the transportation of the eroded materials by natural agencies (such as </a:t>
            </a:r>
            <a:r>
              <a:rPr lang="en-GB" b="0" i="0" u="sng" dirty="0">
                <a:solidFill>
                  <a:srgbClr val="002060"/>
                </a:solidFill>
                <a:effectLst/>
                <a:cs typeface="Arial" panose="020B0604020202020204" pitchFamily="34" charset="0"/>
                <a:hlinkClick r:id="rId5">
                  <a:extLst>
                    <a:ext uri="{A12FA001-AC4F-418D-AE19-62706E023703}">
                      <ahyp:hlinkClr xmlns:ahyp="http://schemas.microsoft.com/office/drawing/2018/hyperlinkcolor" val="tx"/>
                    </a:ext>
                  </a:extLst>
                </a:hlinkClick>
              </a:rPr>
              <a:t>water</a:t>
            </a:r>
            <a:r>
              <a:rPr lang="en-GB" b="0" i="0" dirty="0">
                <a:solidFill>
                  <a:srgbClr val="002060"/>
                </a:solidFill>
                <a:effectLst/>
                <a:cs typeface="Arial" panose="020B0604020202020204" pitchFamily="34" charset="0"/>
              </a:rPr>
              <a:t> or </a:t>
            </a:r>
            <a:r>
              <a:rPr lang="en-GB" b="0" i="0" u="sng" dirty="0">
                <a:solidFill>
                  <a:srgbClr val="002060"/>
                </a:solidFill>
                <a:effectLst/>
                <a:cs typeface="Arial" panose="020B0604020202020204" pitchFamily="34" charset="0"/>
                <a:hlinkClick r:id="rId6">
                  <a:extLst>
                    <a:ext uri="{A12FA001-AC4F-418D-AE19-62706E023703}">
                      <ahyp:hlinkClr xmlns:ahyp="http://schemas.microsoft.com/office/drawing/2018/hyperlinkcolor" val="tx"/>
                    </a:ext>
                  </a:extLst>
                </a:hlinkClick>
              </a:rPr>
              <a:t>wind</a:t>
            </a:r>
            <a:r>
              <a:rPr lang="en-GB" b="0" i="0" dirty="0">
                <a:solidFill>
                  <a:srgbClr val="002060"/>
                </a:solidFill>
                <a:effectLst/>
                <a:cs typeface="Arial" panose="020B0604020202020204" pitchFamily="34" charset="0"/>
              </a:rPr>
              <a:t>) from the point of removal.</a:t>
            </a:r>
          </a:p>
        </p:txBody>
      </p:sp>
      <p:pic>
        <p:nvPicPr>
          <p:cNvPr id="19" name="object 4">
            <a:extLst>
              <a:ext uri="{FF2B5EF4-FFF2-40B4-BE49-F238E27FC236}">
                <a16:creationId xmlns:a16="http://schemas.microsoft.com/office/drawing/2014/main" id="{49EEC250-C9A6-DB25-D781-89EECC15951B}"/>
              </a:ext>
            </a:extLst>
          </p:cNvPr>
          <p:cNvPicPr/>
          <p:nvPr/>
        </p:nvPicPr>
        <p:blipFill>
          <a:blip r:embed="rId7" cstate="print"/>
          <a:stretch>
            <a:fillRect/>
          </a:stretch>
        </p:blipFill>
        <p:spPr>
          <a:xfrm>
            <a:off x="197893" y="606469"/>
            <a:ext cx="4446115" cy="3254579"/>
          </a:xfrm>
          <a:prstGeom prst="rect">
            <a:avLst/>
          </a:prstGeom>
        </p:spPr>
      </p:pic>
      <p:pic>
        <p:nvPicPr>
          <p:cNvPr id="21" name="Picture 2">
            <a:extLst>
              <a:ext uri="{FF2B5EF4-FFF2-40B4-BE49-F238E27FC236}">
                <a16:creationId xmlns:a16="http://schemas.microsoft.com/office/drawing/2014/main" id="{ADC0B669-3A5C-D2F2-847C-6F9FCC5FAB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8566" y="3789040"/>
            <a:ext cx="8406555" cy="2994835"/>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A4B93CA1-075E-441E-BCA8-79A7AECEB666}"/>
              </a:ext>
            </a:extLst>
          </p:cNvPr>
          <p:cNvSpPr txBox="1"/>
          <p:nvPr/>
        </p:nvSpPr>
        <p:spPr>
          <a:xfrm>
            <a:off x="6988898" y="3195558"/>
            <a:ext cx="2016223" cy="1200329"/>
          </a:xfrm>
          <a:prstGeom prst="rect">
            <a:avLst/>
          </a:prstGeom>
          <a:solidFill>
            <a:schemeClr val="bg1"/>
          </a:solidFill>
        </p:spPr>
        <p:txBody>
          <a:bodyPr wrap="square" rtlCol="0">
            <a:spAutoFit/>
          </a:bodyPr>
          <a:lstStyle/>
          <a:p>
            <a:r>
              <a:rPr lang="en-AU" u="sng" dirty="0">
                <a:solidFill>
                  <a:srgbClr val="FF0000"/>
                </a:solidFill>
              </a:rPr>
              <a:t>We will look at these specific processes during the semester</a:t>
            </a:r>
          </a:p>
        </p:txBody>
      </p:sp>
    </p:spTree>
    <p:extLst>
      <p:ext uri="{BB962C8B-B14F-4D97-AF65-F5344CB8AC3E}">
        <p14:creationId xmlns:p14="http://schemas.microsoft.com/office/powerpoint/2010/main" val="3333734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4B9271F0-03F6-4A43-A8A1-D35F798BFF1E}"/>
              </a:ext>
            </a:extLst>
          </p:cNvPr>
          <p:cNvSpPr txBox="1"/>
          <p:nvPr/>
        </p:nvSpPr>
        <p:spPr>
          <a:xfrm>
            <a:off x="0" y="7769"/>
            <a:ext cx="8430638"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ts val="1800"/>
              </a:spcAft>
              <a:buClrTx/>
              <a:buSzTx/>
              <a:buFontTx/>
              <a:buNone/>
              <a:tabLst/>
              <a:defRPr/>
            </a:pPr>
            <a:r>
              <a:rPr kumimoji="0" lang="en-AU" sz="3200" b="1"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2. </a:t>
            </a:r>
            <a:r>
              <a:rPr lang="en-AU" sz="3200" b="1" dirty="0">
                <a:solidFill>
                  <a:srgbClr val="002060"/>
                </a:solidFill>
              </a:rPr>
              <a:t>Erosion ‘Davis’ theory</a:t>
            </a:r>
            <a:endParaRPr kumimoji="0" lang="en-AU" sz="3200" b="1"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p:txBody>
      </p:sp>
      <p:sp>
        <p:nvSpPr>
          <p:cNvPr id="3" name="TextBox 2">
            <a:extLst>
              <a:ext uri="{FF2B5EF4-FFF2-40B4-BE49-F238E27FC236}">
                <a16:creationId xmlns:a16="http://schemas.microsoft.com/office/drawing/2014/main" id="{0662FF67-A6BA-0EB2-AE59-F1E354347787}"/>
              </a:ext>
            </a:extLst>
          </p:cNvPr>
          <p:cNvSpPr txBox="1"/>
          <p:nvPr/>
        </p:nvSpPr>
        <p:spPr>
          <a:xfrm>
            <a:off x="539552" y="4517814"/>
            <a:ext cx="8496944" cy="1754326"/>
          </a:xfrm>
          <a:prstGeom prst="rect">
            <a:avLst/>
          </a:prstGeom>
          <a:noFill/>
        </p:spPr>
        <p:txBody>
          <a:bodyPr wrap="square">
            <a:spAutoFit/>
          </a:bodyPr>
          <a:lstStyle/>
          <a:p>
            <a:r>
              <a:rPr lang="en-GB" b="0" dirty="0">
                <a:solidFill>
                  <a:srgbClr val="002060"/>
                </a:solidFill>
                <a:effectLst/>
                <a:cs typeface="Arial" panose="020B0604020202020204" pitchFamily="34" charset="0"/>
              </a:rPr>
              <a:t>In 1859, famous book of Charles Darwin </a:t>
            </a:r>
            <a:r>
              <a:rPr lang="en-GB" b="0" u="none" strike="noStrike" dirty="0">
                <a:solidFill>
                  <a:srgbClr val="002060"/>
                </a:solidFill>
                <a:effectLst/>
                <a:cs typeface="Arial" panose="020B0604020202020204" pitchFamily="34" charset="0"/>
              </a:rPr>
              <a:t>‘On the Origin of Species by Means of Natural Selection’</a:t>
            </a:r>
            <a:r>
              <a:rPr lang="en-GB" b="0" dirty="0">
                <a:solidFill>
                  <a:srgbClr val="002060"/>
                </a:solidFill>
                <a:effectLst/>
                <a:cs typeface="Arial" panose="020B0604020202020204" pitchFamily="34" charset="0"/>
              </a:rPr>
              <a:t> was published. That was based on the theme of change or evolution of living species over time. Being highly influenced by Darwin’s theory, in 1884, William Morris Davis first formulated the concept of </a:t>
            </a:r>
            <a:r>
              <a:rPr lang="en-GB" b="1" u="sng" dirty="0">
                <a:solidFill>
                  <a:schemeClr val="bg1"/>
                </a:solidFill>
                <a:effectLst/>
                <a:cs typeface="Arial" panose="020B0604020202020204" pitchFamily="34" charset="0"/>
              </a:rPr>
              <a:t>geomorphic cycle</a:t>
            </a:r>
            <a:r>
              <a:rPr lang="en-GB" b="0" dirty="0">
                <a:solidFill>
                  <a:srgbClr val="002060"/>
                </a:solidFill>
                <a:effectLst/>
                <a:cs typeface="Arial" panose="020B0604020202020204" pitchFamily="34" charset="0"/>
              </a:rPr>
              <a:t>, and this theory was published in the </a:t>
            </a:r>
            <a:r>
              <a:rPr lang="en-GB" b="0" u="none" strike="noStrike" dirty="0">
                <a:solidFill>
                  <a:srgbClr val="002060"/>
                </a:solidFill>
                <a:effectLst/>
                <a:cs typeface="Arial" panose="020B0604020202020204" pitchFamily="34" charset="0"/>
              </a:rPr>
              <a:t>International Geographical Congress</a:t>
            </a:r>
            <a:r>
              <a:rPr lang="en-GB" b="0" dirty="0">
                <a:solidFill>
                  <a:srgbClr val="002060"/>
                </a:solidFill>
                <a:effectLst/>
                <a:cs typeface="Arial" panose="020B0604020202020204" pitchFamily="34" charset="0"/>
              </a:rPr>
              <a:t> in 1889, entitled as </a:t>
            </a:r>
            <a:r>
              <a:rPr lang="en-GB" b="0" u="none" strike="noStrike" dirty="0">
                <a:solidFill>
                  <a:srgbClr val="002060"/>
                </a:solidFill>
                <a:effectLst/>
                <a:cs typeface="Arial" panose="020B0604020202020204" pitchFamily="34" charset="0"/>
              </a:rPr>
              <a:t>‘Theory of Cycle of Erosion’</a:t>
            </a:r>
            <a:r>
              <a:rPr lang="en-GB" b="0" dirty="0">
                <a:solidFill>
                  <a:srgbClr val="002060"/>
                </a:solidFill>
                <a:effectLst/>
                <a:cs typeface="Arial" panose="020B0604020202020204" pitchFamily="34" charset="0"/>
              </a:rPr>
              <a:t>.</a:t>
            </a:r>
            <a:endParaRPr lang="en-GB" dirty="0">
              <a:solidFill>
                <a:srgbClr val="002060"/>
              </a:solidFill>
              <a:cs typeface="Arial" panose="020B0604020202020204" pitchFamily="34" charset="0"/>
            </a:endParaRPr>
          </a:p>
        </p:txBody>
      </p:sp>
      <p:pic>
        <p:nvPicPr>
          <p:cNvPr id="4100" name="Picture 4">
            <a:extLst>
              <a:ext uri="{FF2B5EF4-FFF2-40B4-BE49-F238E27FC236}">
                <a16:creationId xmlns:a16="http://schemas.microsoft.com/office/drawing/2014/main" id="{168C18DB-1898-C82A-00CA-6EA5E5AF9A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052736"/>
            <a:ext cx="1945913" cy="326913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a:extLst>
              <a:ext uri="{FF2B5EF4-FFF2-40B4-BE49-F238E27FC236}">
                <a16:creationId xmlns:a16="http://schemas.microsoft.com/office/drawing/2014/main" id="{5D0D4E67-7070-6C47-51E0-AF0EFE59D7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1040267"/>
            <a:ext cx="1314534" cy="2070745"/>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5" descr="Mountains outline">
            <a:extLst>
              <a:ext uri="{FF2B5EF4-FFF2-40B4-BE49-F238E27FC236}">
                <a16:creationId xmlns:a16="http://schemas.microsoft.com/office/drawing/2014/main" id="{D3146AAC-3CF4-0783-6D82-338F53685A4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812360" y="633212"/>
            <a:ext cx="914400" cy="914400"/>
          </a:xfrm>
          <a:prstGeom prst="rect">
            <a:avLst/>
          </a:prstGeom>
        </p:spPr>
      </p:pic>
      <p:pic>
        <p:nvPicPr>
          <p:cNvPr id="10" name="Graphic 9" descr="Hill scene outline">
            <a:extLst>
              <a:ext uri="{FF2B5EF4-FFF2-40B4-BE49-F238E27FC236}">
                <a16:creationId xmlns:a16="http://schemas.microsoft.com/office/drawing/2014/main" id="{49AB203F-7FAD-8D2D-F3B3-7778461ECAA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365910" y="3593430"/>
            <a:ext cx="914400" cy="914400"/>
          </a:xfrm>
          <a:prstGeom prst="rect">
            <a:avLst/>
          </a:prstGeom>
        </p:spPr>
      </p:pic>
      <p:pic>
        <p:nvPicPr>
          <p:cNvPr id="12" name="Graphic 11" descr="Highway scene outline">
            <a:extLst>
              <a:ext uri="{FF2B5EF4-FFF2-40B4-BE49-F238E27FC236}">
                <a16:creationId xmlns:a16="http://schemas.microsoft.com/office/drawing/2014/main" id="{28270735-2B45-1D4F-89B4-2013C8D99CD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856529" y="2314968"/>
            <a:ext cx="914400" cy="914400"/>
          </a:xfrm>
          <a:prstGeom prst="rect">
            <a:avLst/>
          </a:prstGeom>
        </p:spPr>
      </p:pic>
      <p:sp>
        <p:nvSpPr>
          <p:cNvPr id="13" name="Right Arrow 23">
            <a:extLst>
              <a:ext uri="{FF2B5EF4-FFF2-40B4-BE49-F238E27FC236}">
                <a16:creationId xmlns:a16="http://schemas.microsoft.com/office/drawing/2014/main" id="{1D078D28-3F6C-94A6-4E8A-DDB1FB015086}"/>
              </a:ext>
            </a:extLst>
          </p:cNvPr>
          <p:cNvSpPr/>
          <p:nvPr/>
        </p:nvSpPr>
        <p:spPr>
          <a:xfrm rot="8371835">
            <a:off x="7415041" y="3344416"/>
            <a:ext cx="655926" cy="570690"/>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Right Arrow 23">
            <a:extLst>
              <a:ext uri="{FF2B5EF4-FFF2-40B4-BE49-F238E27FC236}">
                <a16:creationId xmlns:a16="http://schemas.microsoft.com/office/drawing/2014/main" id="{E393CBEA-7A23-4B7C-5699-90352AD10594}"/>
              </a:ext>
            </a:extLst>
          </p:cNvPr>
          <p:cNvSpPr/>
          <p:nvPr/>
        </p:nvSpPr>
        <p:spPr>
          <a:xfrm rot="5400000">
            <a:off x="7985766" y="1679505"/>
            <a:ext cx="655926" cy="570690"/>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7282668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4B9271F0-03F6-4A43-A8A1-D35F798BFF1E}"/>
              </a:ext>
            </a:extLst>
          </p:cNvPr>
          <p:cNvSpPr txBox="1"/>
          <p:nvPr/>
        </p:nvSpPr>
        <p:spPr>
          <a:xfrm>
            <a:off x="0" y="7769"/>
            <a:ext cx="8430638"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ts val="1800"/>
              </a:spcAft>
              <a:buClrTx/>
              <a:buSzTx/>
              <a:buFontTx/>
              <a:buNone/>
              <a:tabLst/>
              <a:defRPr/>
            </a:pPr>
            <a:r>
              <a:rPr kumimoji="0" lang="en-AU" sz="3200" b="1"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2. </a:t>
            </a:r>
            <a:r>
              <a:rPr lang="en-AU" sz="3200" b="1" dirty="0">
                <a:solidFill>
                  <a:srgbClr val="002060"/>
                </a:solidFill>
              </a:rPr>
              <a:t>Erosion ‘Davis’ theory</a:t>
            </a:r>
            <a:endParaRPr kumimoji="0" lang="en-AU" sz="3200" b="1"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p:txBody>
      </p:sp>
      <p:pic>
        <p:nvPicPr>
          <p:cNvPr id="5122" name="Picture 2">
            <a:extLst>
              <a:ext uri="{FF2B5EF4-FFF2-40B4-BE49-F238E27FC236}">
                <a16:creationId xmlns:a16="http://schemas.microsoft.com/office/drawing/2014/main" id="{FC98B609-14EB-A454-7877-50F21D3445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692696"/>
            <a:ext cx="5808623" cy="580862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59A0947-4D35-A080-103D-5FBFFF69921E}"/>
              </a:ext>
            </a:extLst>
          </p:cNvPr>
          <p:cNvSpPr txBox="1"/>
          <p:nvPr/>
        </p:nvSpPr>
        <p:spPr>
          <a:xfrm>
            <a:off x="323528" y="908720"/>
            <a:ext cx="3998496" cy="1492716"/>
          </a:xfrm>
          <a:prstGeom prst="rect">
            <a:avLst/>
          </a:prstGeom>
          <a:noFill/>
        </p:spPr>
        <p:txBody>
          <a:bodyPr wrap="square" rtlCol="0">
            <a:spAutoFit/>
          </a:bodyPr>
          <a:lstStyle/>
          <a:p>
            <a:endParaRPr lang="de-DE" sz="1200" baseline="30000" dirty="0">
              <a:solidFill>
                <a:srgbClr val="002060"/>
              </a:solidFill>
            </a:endParaRPr>
          </a:p>
          <a:p>
            <a:pPr marL="285750" indent="-285750">
              <a:buFont typeface="Arial" panose="020B0604020202020204" pitchFamily="34" charset="0"/>
              <a:buChar char="•"/>
            </a:pPr>
            <a:r>
              <a:rPr lang="de-DE" dirty="0">
                <a:solidFill>
                  <a:srgbClr val="002060"/>
                </a:solidFill>
              </a:rPr>
              <a:t>Youth Stage</a:t>
            </a:r>
          </a:p>
          <a:p>
            <a:pPr marL="285750" indent="-285750">
              <a:buFont typeface="Arial" panose="020B0604020202020204" pitchFamily="34" charset="0"/>
              <a:buChar char="•"/>
            </a:pPr>
            <a:r>
              <a:rPr lang="de-DE" dirty="0">
                <a:solidFill>
                  <a:srgbClr val="002060"/>
                </a:solidFill>
              </a:rPr>
              <a:t>Early Mature Stage</a:t>
            </a:r>
          </a:p>
          <a:p>
            <a:pPr marL="285750" indent="-285750">
              <a:buFont typeface="Arial" panose="020B0604020202020204" pitchFamily="34" charset="0"/>
              <a:buChar char="•"/>
            </a:pPr>
            <a:r>
              <a:rPr lang="de-DE" dirty="0">
                <a:solidFill>
                  <a:srgbClr val="002060"/>
                </a:solidFill>
              </a:rPr>
              <a:t>Late Mature Stage</a:t>
            </a:r>
          </a:p>
          <a:p>
            <a:pPr marL="285750" indent="-285750">
              <a:buFont typeface="Arial" panose="020B0604020202020204" pitchFamily="34" charset="0"/>
              <a:buChar char="•"/>
            </a:pPr>
            <a:r>
              <a:rPr lang="de-DE" dirty="0">
                <a:solidFill>
                  <a:srgbClr val="002060"/>
                </a:solidFill>
              </a:rPr>
              <a:t>Old Stage</a:t>
            </a:r>
          </a:p>
          <a:p>
            <a:endParaRPr lang="de-DE" sz="1100" dirty="0">
              <a:solidFill>
                <a:srgbClr val="002060"/>
              </a:solidFill>
            </a:endParaRPr>
          </a:p>
        </p:txBody>
      </p:sp>
      <p:sp>
        <p:nvSpPr>
          <p:cNvPr id="6" name="TextBox 5">
            <a:extLst>
              <a:ext uri="{FF2B5EF4-FFF2-40B4-BE49-F238E27FC236}">
                <a16:creationId xmlns:a16="http://schemas.microsoft.com/office/drawing/2014/main" id="{FDA30F95-A6A0-739D-0B3F-2AC8C14B2A23}"/>
              </a:ext>
            </a:extLst>
          </p:cNvPr>
          <p:cNvSpPr txBox="1"/>
          <p:nvPr/>
        </p:nvSpPr>
        <p:spPr>
          <a:xfrm>
            <a:off x="323528" y="5445224"/>
            <a:ext cx="2645915" cy="1200329"/>
          </a:xfrm>
          <a:prstGeom prst="rect">
            <a:avLst/>
          </a:prstGeom>
          <a:noFill/>
        </p:spPr>
        <p:txBody>
          <a:bodyPr wrap="square">
            <a:spAutoFit/>
          </a:bodyPr>
          <a:lstStyle/>
          <a:p>
            <a:r>
              <a:rPr lang="en-GB" dirty="0" err="1">
                <a:hlinkClick r:id="rId3"/>
              </a:rPr>
              <a:t>Davisian</a:t>
            </a:r>
            <a:r>
              <a:rPr lang="en-GB" dirty="0">
                <a:hlinkClick r:id="rId3"/>
              </a:rPr>
              <a:t> Model of Geographical Cycle of Erosion | Geography (geographynotes.com)</a:t>
            </a:r>
            <a:endParaRPr lang="en-GB" dirty="0"/>
          </a:p>
        </p:txBody>
      </p:sp>
      <p:sp>
        <p:nvSpPr>
          <p:cNvPr id="7" name="TextBox 6">
            <a:extLst>
              <a:ext uri="{FF2B5EF4-FFF2-40B4-BE49-F238E27FC236}">
                <a16:creationId xmlns:a16="http://schemas.microsoft.com/office/drawing/2014/main" id="{BAA2CD5E-44BB-CF83-03CB-6FB594CE6863}"/>
              </a:ext>
            </a:extLst>
          </p:cNvPr>
          <p:cNvSpPr txBox="1"/>
          <p:nvPr/>
        </p:nvSpPr>
        <p:spPr>
          <a:xfrm>
            <a:off x="323528" y="3400133"/>
            <a:ext cx="3998496" cy="1492716"/>
          </a:xfrm>
          <a:prstGeom prst="rect">
            <a:avLst/>
          </a:prstGeom>
          <a:noFill/>
        </p:spPr>
        <p:txBody>
          <a:bodyPr wrap="square" rtlCol="0">
            <a:spAutoFit/>
          </a:bodyPr>
          <a:lstStyle/>
          <a:p>
            <a:endParaRPr lang="de-DE" sz="1200" baseline="30000" dirty="0">
              <a:solidFill>
                <a:srgbClr val="002060"/>
              </a:solidFill>
            </a:endParaRPr>
          </a:p>
          <a:p>
            <a:pPr marL="285750" indent="-285750">
              <a:buFont typeface="Arial" panose="020B0604020202020204" pitchFamily="34" charset="0"/>
              <a:buChar char="•"/>
            </a:pPr>
            <a:r>
              <a:rPr lang="de-DE" b="1" dirty="0">
                <a:solidFill>
                  <a:srgbClr val="002060"/>
                </a:solidFill>
              </a:rPr>
              <a:t>Simplified Model</a:t>
            </a:r>
            <a:endParaRPr lang="de-DE" dirty="0">
              <a:solidFill>
                <a:srgbClr val="002060"/>
              </a:solidFill>
            </a:endParaRPr>
          </a:p>
          <a:p>
            <a:pPr marL="285750" indent="-285750">
              <a:buFont typeface="Arial" panose="020B0604020202020204" pitchFamily="34" charset="0"/>
              <a:buChar char="•"/>
            </a:pPr>
            <a:r>
              <a:rPr lang="de-DE" dirty="0">
                <a:solidFill>
                  <a:srgbClr val="FF0000"/>
                </a:solidFill>
              </a:rPr>
              <a:t>Structure</a:t>
            </a:r>
          </a:p>
          <a:p>
            <a:pPr marL="285750" indent="-285750">
              <a:buFont typeface="Arial" panose="020B0604020202020204" pitchFamily="34" charset="0"/>
              <a:buChar char="•"/>
            </a:pPr>
            <a:r>
              <a:rPr lang="de-DE" dirty="0">
                <a:solidFill>
                  <a:srgbClr val="FF0000"/>
                </a:solidFill>
              </a:rPr>
              <a:t>Process </a:t>
            </a:r>
          </a:p>
          <a:p>
            <a:pPr marL="285750" indent="-285750">
              <a:buFont typeface="Arial" panose="020B0604020202020204" pitchFamily="34" charset="0"/>
              <a:buChar char="•"/>
            </a:pPr>
            <a:r>
              <a:rPr lang="de-DE" dirty="0">
                <a:solidFill>
                  <a:srgbClr val="FF0000"/>
                </a:solidFill>
              </a:rPr>
              <a:t>Stage</a:t>
            </a:r>
          </a:p>
          <a:p>
            <a:endParaRPr lang="de-DE" sz="1100" dirty="0">
              <a:solidFill>
                <a:srgbClr val="002060"/>
              </a:solidFill>
            </a:endParaRPr>
          </a:p>
        </p:txBody>
      </p:sp>
    </p:spTree>
    <p:extLst>
      <p:ext uri="{BB962C8B-B14F-4D97-AF65-F5344CB8AC3E}">
        <p14:creationId xmlns:p14="http://schemas.microsoft.com/office/powerpoint/2010/main" val="39202740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4B9271F0-03F6-4A43-A8A1-D35F798BFF1E}"/>
              </a:ext>
            </a:extLst>
          </p:cNvPr>
          <p:cNvSpPr txBox="1"/>
          <p:nvPr/>
        </p:nvSpPr>
        <p:spPr>
          <a:xfrm>
            <a:off x="0" y="7769"/>
            <a:ext cx="8430638"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ts val="1800"/>
              </a:spcAft>
              <a:buClrTx/>
              <a:buSzTx/>
              <a:buFontTx/>
              <a:buNone/>
              <a:tabLst/>
              <a:defRPr/>
            </a:pPr>
            <a:r>
              <a:rPr kumimoji="0" lang="en-AU" sz="3200" b="1"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3. </a:t>
            </a:r>
            <a:r>
              <a:rPr lang="en-AU" sz="3200" b="1" dirty="0">
                <a:solidFill>
                  <a:srgbClr val="002060"/>
                </a:solidFill>
              </a:rPr>
              <a:t>Erosion theory</a:t>
            </a:r>
            <a:endParaRPr kumimoji="0" lang="en-AU" sz="3200" b="1"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p:txBody>
      </p:sp>
      <p:pic>
        <p:nvPicPr>
          <p:cNvPr id="6146" name="Picture 2" descr="The shaping of erosional landscapes by internal dynamics | Nature Reviews  Earth &amp; Environment">
            <a:extLst>
              <a:ext uri="{FF2B5EF4-FFF2-40B4-BE49-F238E27FC236}">
                <a16:creationId xmlns:a16="http://schemas.microsoft.com/office/drawing/2014/main" id="{FE635687-17A5-B880-F845-757644AD8D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908720"/>
            <a:ext cx="5825947" cy="561662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BCB1C9B-82E0-EA54-0FBF-1208041846E0}"/>
              </a:ext>
            </a:extLst>
          </p:cNvPr>
          <p:cNvSpPr txBox="1"/>
          <p:nvPr/>
        </p:nvSpPr>
        <p:spPr>
          <a:xfrm>
            <a:off x="6431390" y="1700808"/>
            <a:ext cx="3998496" cy="538609"/>
          </a:xfrm>
          <a:prstGeom prst="rect">
            <a:avLst/>
          </a:prstGeom>
          <a:noFill/>
        </p:spPr>
        <p:txBody>
          <a:bodyPr wrap="square" rtlCol="0">
            <a:spAutoFit/>
          </a:bodyPr>
          <a:lstStyle/>
          <a:p>
            <a:endParaRPr lang="de-DE" dirty="0">
              <a:solidFill>
                <a:srgbClr val="002060"/>
              </a:solidFill>
            </a:endParaRPr>
          </a:p>
          <a:p>
            <a:endParaRPr lang="de-DE" sz="1100" dirty="0">
              <a:solidFill>
                <a:srgbClr val="002060"/>
              </a:solidFill>
            </a:endParaRPr>
          </a:p>
        </p:txBody>
      </p:sp>
      <p:sp>
        <p:nvSpPr>
          <p:cNvPr id="3" name="TextBox 2">
            <a:extLst>
              <a:ext uri="{FF2B5EF4-FFF2-40B4-BE49-F238E27FC236}">
                <a16:creationId xmlns:a16="http://schemas.microsoft.com/office/drawing/2014/main" id="{7887F0B8-9916-7958-FC90-51B005AC0435}"/>
              </a:ext>
            </a:extLst>
          </p:cNvPr>
          <p:cNvSpPr txBox="1"/>
          <p:nvPr/>
        </p:nvSpPr>
        <p:spPr>
          <a:xfrm>
            <a:off x="5508104" y="890750"/>
            <a:ext cx="3998496" cy="661720"/>
          </a:xfrm>
          <a:prstGeom prst="rect">
            <a:avLst/>
          </a:prstGeom>
          <a:noFill/>
        </p:spPr>
        <p:txBody>
          <a:bodyPr wrap="square" rtlCol="0">
            <a:spAutoFit/>
          </a:bodyPr>
          <a:lstStyle/>
          <a:p>
            <a:endParaRPr lang="de-DE" sz="1200" baseline="30000" dirty="0">
              <a:solidFill>
                <a:srgbClr val="002060"/>
              </a:solidFill>
            </a:endParaRPr>
          </a:p>
          <a:p>
            <a:pPr marL="285750" indent="-285750">
              <a:buFont typeface="Arial" panose="020B0604020202020204" pitchFamily="34" charset="0"/>
              <a:buChar char="•"/>
            </a:pPr>
            <a:r>
              <a:rPr lang="de-DE" dirty="0">
                <a:solidFill>
                  <a:srgbClr val="002060"/>
                </a:solidFill>
              </a:rPr>
              <a:t>Reality is more complex (!)</a:t>
            </a:r>
          </a:p>
          <a:p>
            <a:endParaRPr lang="de-DE" sz="1100" dirty="0">
              <a:solidFill>
                <a:srgbClr val="002060"/>
              </a:solidFill>
            </a:endParaRPr>
          </a:p>
        </p:txBody>
      </p:sp>
    </p:spTree>
    <p:extLst>
      <p:ext uri="{BB962C8B-B14F-4D97-AF65-F5344CB8AC3E}">
        <p14:creationId xmlns:p14="http://schemas.microsoft.com/office/powerpoint/2010/main" val="9225426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 name="Picture 2" descr="Erosion">
            <a:extLst>
              <a:ext uri="{FF2B5EF4-FFF2-40B4-BE49-F238E27FC236}">
                <a16:creationId xmlns:a16="http://schemas.microsoft.com/office/drawing/2014/main" id="{6381D07F-6A6A-EB7C-C0C9-D7004DD71D4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1363"/>
          <a:stretch/>
        </p:blipFill>
        <p:spPr bwMode="auto">
          <a:xfrm>
            <a:off x="0" y="7769"/>
            <a:ext cx="9144000" cy="6854175"/>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8CFF0DD0-8539-4194-9A42-E3870F8A22EF}"/>
              </a:ext>
            </a:extLst>
          </p:cNvPr>
          <p:cNvCxnSpPr/>
          <p:nvPr/>
        </p:nvCxnSpPr>
        <p:spPr>
          <a:xfrm>
            <a:off x="197893" y="585860"/>
            <a:ext cx="86799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4B9271F0-03F6-4A43-A8A1-D35F798BFF1E}"/>
              </a:ext>
            </a:extLst>
          </p:cNvPr>
          <p:cNvSpPr txBox="1"/>
          <p:nvPr/>
        </p:nvSpPr>
        <p:spPr>
          <a:xfrm>
            <a:off x="0" y="7769"/>
            <a:ext cx="8430638" cy="58477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ts val="1800"/>
              </a:spcAft>
              <a:buClrTx/>
              <a:buSzTx/>
              <a:buFontTx/>
              <a:buNone/>
              <a:tabLst/>
              <a:defRPr/>
            </a:pPr>
            <a:r>
              <a:rPr lang="en-AU" sz="3200" b="1" dirty="0">
                <a:solidFill>
                  <a:srgbClr val="002060"/>
                </a:solidFill>
              </a:rPr>
              <a:t>4</a:t>
            </a:r>
            <a:r>
              <a:rPr kumimoji="0" lang="en-AU" sz="3200" b="1"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lang="en-AU" sz="3200" b="1" dirty="0">
                <a:solidFill>
                  <a:srgbClr val="002060"/>
                </a:solidFill>
              </a:rPr>
              <a:t>Types of weathering + erosion activity </a:t>
            </a:r>
            <a:endParaRPr kumimoji="0" lang="en-AU" sz="3200" b="1"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p:txBody>
      </p:sp>
      <p:sp>
        <p:nvSpPr>
          <p:cNvPr id="3" name="TextBox 2">
            <a:extLst>
              <a:ext uri="{FF2B5EF4-FFF2-40B4-BE49-F238E27FC236}">
                <a16:creationId xmlns:a16="http://schemas.microsoft.com/office/drawing/2014/main" id="{66A572FC-66C9-A0A5-9E36-C1CCB6A69519}"/>
              </a:ext>
            </a:extLst>
          </p:cNvPr>
          <p:cNvSpPr txBox="1"/>
          <p:nvPr/>
        </p:nvSpPr>
        <p:spPr>
          <a:xfrm>
            <a:off x="539552" y="1052736"/>
            <a:ext cx="8064896" cy="646331"/>
          </a:xfrm>
          <a:prstGeom prst="rect">
            <a:avLst/>
          </a:prstGeom>
          <a:noFill/>
        </p:spPr>
        <p:txBody>
          <a:bodyPr wrap="square">
            <a:spAutoFit/>
          </a:bodyPr>
          <a:lstStyle/>
          <a:p>
            <a:r>
              <a:rPr lang="en-GB" dirty="0">
                <a:solidFill>
                  <a:schemeClr val="bg1"/>
                </a:solidFill>
                <a:highlight>
                  <a:srgbClr val="719EC8"/>
                </a:highlight>
              </a:rPr>
              <a:t>1) https://padlet.com/aflatley2/weathering-and-erosion-activity-wescgg0u2w51hi36</a:t>
            </a:r>
          </a:p>
        </p:txBody>
      </p:sp>
      <p:pic>
        <p:nvPicPr>
          <p:cNvPr id="3078" name="Picture 6" descr="QR code for this padlet">
            <a:extLst>
              <a:ext uri="{FF2B5EF4-FFF2-40B4-BE49-F238E27FC236}">
                <a16:creationId xmlns:a16="http://schemas.microsoft.com/office/drawing/2014/main" id="{09E4129B-C8F6-5456-0B8A-B8F993AB3E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6487" y="798376"/>
            <a:ext cx="1801382" cy="180138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E1BEE6A-1CBD-F134-1DDB-9D336807AFEC}"/>
              </a:ext>
            </a:extLst>
          </p:cNvPr>
          <p:cNvSpPr txBox="1"/>
          <p:nvPr/>
        </p:nvSpPr>
        <p:spPr>
          <a:xfrm>
            <a:off x="539552" y="1874638"/>
            <a:ext cx="6192688" cy="2862322"/>
          </a:xfrm>
          <a:prstGeom prst="rect">
            <a:avLst/>
          </a:prstGeom>
          <a:noFill/>
        </p:spPr>
        <p:txBody>
          <a:bodyPr wrap="square">
            <a:spAutoFit/>
          </a:bodyPr>
          <a:lstStyle/>
          <a:p>
            <a:r>
              <a:rPr lang="en-GB" dirty="0">
                <a:solidFill>
                  <a:schemeClr val="bg1"/>
                </a:solidFill>
                <a:highlight>
                  <a:srgbClr val="719EC8"/>
                </a:highlight>
                <a:hlinkClick r:id="rId4">
                  <a:extLst>
                    <a:ext uri="{A12FA001-AC4F-418D-AE19-62706E023703}">
                      <ahyp:hlinkClr xmlns:ahyp="http://schemas.microsoft.com/office/drawing/2018/hyperlinkcolor" val="tx"/>
                    </a:ext>
                  </a:extLst>
                </a:hlinkClick>
              </a:rPr>
              <a:t>2) Global rainfall erosivity assessment based on high-temporal resolution rainfall records | Scientific Reports (nature.com)</a:t>
            </a:r>
            <a:endParaRPr lang="en-GB" dirty="0">
              <a:solidFill>
                <a:schemeClr val="bg1"/>
              </a:solidFill>
              <a:highlight>
                <a:srgbClr val="719EC8"/>
              </a:highlight>
            </a:endParaRPr>
          </a:p>
          <a:p>
            <a:endParaRPr lang="en-GB" dirty="0">
              <a:solidFill>
                <a:schemeClr val="bg1"/>
              </a:solidFill>
            </a:endParaRPr>
          </a:p>
          <a:p>
            <a:r>
              <a:rPr lang="en-GB" dirty="0">
                <a:solidFill>
                  <a:schemeClr val="bg1"/>
                </a:solidFill>
                <a:highlight>
                  <a:srgbClr val="719EC8"/>
                </a:highlight>
              </a:rPr>
              <a:t>a. What methods were used?</a:t>
            </a:r>
          </a:p>
          <a:p>
            <a:r>
              <a:rPr lang="en-GB" dirty="0">
                <a:solidFill>
                  <a:schemeClr val="bg1"/>
                </a:solidFill>
                <a:highlight>
                  <a:srgbClr val="719EC8"/>
                </a:highlight>
              </a:rPr>
              <a:t>b. What are the </a:t>
            </a:r>
            <a:r>
              <a:rPr lang="en-GB" b="0" i="0" dirty="0">
                <a:solidFill>
                  <a:schemeClr val="bg1"/>
                </a:solidFill>
                <a:effectLst/>
                <a:highlight>
                  <a:srgbClr val="719EC8"/>
                </a:highlight>
                <a:cs typeface="Arial" panose="020B0604020202020204" pitchFamily="34" charset="0"/>
              </a:rPr>
              <a:t>R-factor descriptive statistics per </a:t>
            </a:r>
            <a:r>
              <a:rPr lang="en-GB" b="0" i="0" dirty="0" err="1">
                <a:solidFill>
                  <a:schemeClr val="bg1"/>
                </a:solidFill>
                <a:effectLst/>
                <a:highlight>
                  <a:srgbClr val="719EC8"/>
                </a:highlight>
                <a:cs typeface="Arial" panose="020B0604020202020204" pitchFamily="34" charset="0"/>
              </a:rPr>
              <a:t>Kopper</a:t>
            </a:r>
            <a:r>
              <a:rPr lang="en-GB" b="0" i="0" dirty="0">
                <a:solidFill>
                  <a:schemeClr val="bg1"/>
                </a:solidFill>
                <a:effectLst/>
                <a:highlight>
                  <a:srgbClr val="719EC8"/>
                </a:highlight>
                <a:cs typeface="Arial" panose="020B0604020202020204" pitchFamily="34" charset="0"/>
              </a:rPr>
              <a:t>-Geiger climate type?</a:t>
            </a:r>
          </a:p>
          <a:p>
            <a:r>
              <a:rPr lang="en-GB" dirty="0">
                <a:solidFill>
                  <a:schemeClr val="bg1"/>
                </a:solidFill>
                <a:highlight>
                  <a:srgbClr val="719EC8"/>
                </a:highlight>
                <a:cs typeface="Arial" panose="020B0604020202020204" pitchFamily="34" charset="0"/>
              </a:rPr>
              <a:t>c. Where are there data gaps?</a:t>
            </a:r>
            <a:endParaRPr lang="en-GB" b="0" i="0" dirty="0">
              <a:solidFill>
                <a:schemeClr val="bg1"/>
              </a:solidFill>
              <a:effectLst/>
              <a:highlight>
                <a:srgbClr val="719EC8"/>
              </a:highlight>
              <a:cs typeface="Arial" panose="020B0604020202020204" pitchFamily="34" charset="0"/>
            </a:endParaRPr>
          </a:p>
          <a:p>
            <a:r>
              <a:rPr lang="en-GB" dirty="0">
                <a:solidFill>
                  <a:schemeClr val="bg1"/>
                </a:solidFill>
                <a:highlight>
                  <a:srgbClr val="719EC8"/>
                </a:highlight>
                <a:cs typeface="Arial" panose="020B0604020202020204" pitchFamily="34" charset="0"/>
              </a:rPr>
              <a:t>d. Summarise what we have learnt about climate, weathering and erosion.</a:t>
            </a:r>
          </a:p>
        </p:txBody>
      </p:sp>
    </p:spTree>
    <p:extLst>
      <p:ext uri="{BB962C8B-B14F-4D97-AF65-F5344CB8AC3E}">
        <p14:creationId xmlns:p14="http://schemas.microsoft.com/office/powerpoint/2010/main" val="411021417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Office Theme">
  <a:themeElements>
    <a:clrScheme name="Custom 1">
      <a:dk1>
        <a:srgbClr val="00206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736</TotalTime>
  <Words>2461</Words>
  <Application>Microsoft Office PowerPoint</Application>
  <PresentationFormat>On-screen Show (4:3)</PresentationFormat>
  <Paragraphs>454</Paragraphs>
  <Slides>52</Slides>
  <Notes>9</Notes>
  <HiddenSlides>10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52</vt:i4>
      </vt:variant>
    </vt:vector>
  </HeadingPairs>
  <TitlesOfParts>
    <vt:vector size="58" baseType="lpstr">
      <vt:lpstr>AdvEPSTIM</vt:lpstr>
      <vt:lpstr>HelveticaNeue</vt:lpstr>
      <vt:lpstr>Arial</vt:lpstr>
      <vt:lpstr>Arial Black</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Alissa Flatley</dc:creator>
  <cp:lastModifiedBy>Alissa Flatley</cp:lastModifiedBy>
  <cp:revision>75</cp:revision>
  <cp:lastPrinted>2022-03-14T00:12:53Z</cp:lastPrinted>
  <dcterms:created xsi:type="dcterms:W3CDTF">2020-03-16T04:00:32Z</dcterms:created>
  <dcterms:modified xsi:type="dcterms:W3CDTF">2023-08-16T20:48:31Z</dcterms:modified>
</cp:coreProperties>
</file>