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15"/>
  </p:notesMasterIdLst>
  <p:sldIdLst>
    <p:sldId id="256" r:id="rId2"/>
    <p:sldId id="257" r:id="rId3"/>
    <p:sldId id="258" r:id="rId4"/>
    <p:sldId id="259" r:id="rId5"/>
    <p:sldId id="266" r:id="rId6"/>
    <p:sldId id="260" r:id="rId7"/>
    <p:sldId id="261" r:id="rId8"/>
    <p:sldId id="262" r:id="rId9"/>
    <p:sldId id="263" r:id="rId10"/>
    <p:sldId id="268" r:id="rId11"/>
    <p:sldId id="269"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23" autoAdjust="0"/>
  </p:normalViewPr>
  <p:slideViewPr>
    <p:cSldViewPr snapToGrid="0">
      <p:cViewPr varScale="1">
        <p:scale>
          <a:sx n="94" d="100"/>
          <a:sy n="94" d="100"/>
        </p:scale>
        <p:origin x="119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41B999-F046-4CD9-B17F-6E01D2D0E8DB}" type="datetimeFigureOut">
              <a:rPr lang="en-GB" smtClean="0"/>
              <a:t>07/12/2023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5DEF38-C31D-4CBB-904D-8F1A2A189858}" type="slidenum">
              <a:rPr lang="en-GB" smtClean="0"/>
              <a:t>‹#›</a:t>
            </a:fld>
            <a:endParaRPr lang="en-GB"/>
          </a:p>
        </p:txBody>
      </p:sp>
    </p:spTree>
    <p:extLst>
      <p:ext uri="{BB962C8B-B14F-4D97-AF65-F5344CB8AC3E}">
        <p14:creationId xmlns:p14="http://schemas.microsoft.com/office/powerpoint/2010/main" val="1671618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effectLst/>
              </a:rPr>
              <a:t>It is becoming more apparent that sustainability is a fundamental element in the hospitality business, which has resulted in a concentrated investigation of the building methods and waste management practices that are now in place. There is a great amount of interest in the waste management sector in hotels because of the influence it has on environmental, operational, and financial elements (Beall, 2018). This is especially proper in mild of the truth that accommodations are running to become greater ecologically aware. The motive of this have a look at is to research the tangible consequences that the 'Sustainable' fashion has had on waste management at Marriott Hotels, with a specific cognizance of the large function that resorts play in phrases of their impact on the environment.</a:t>
            </a:r>
            <a:endParaRPr lang="en-GB" dirty="0"/>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2</a:t>
            </a:fld>
            <a:endParaRPr lang="en-GB"/>
          </a:p>
        </p:txBody>
      </p:sp>
    </p:spTree>
    <p:extLst>
      <p:ext uri="{BB962C8B-B14F-4D97-AF65-F5344CB8AC3E}">
        <p14:creationId xmlns:p14="http://schemas.microsoft.com/office/powerpoint/2010/main" val="532395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Marriott International, a titan in the hospitality employer, faces a complex and ever-evolving panorama in relation to sustainability (</a:t>
            </a:r>
            <a:r>
              <a:rPr lang="en-GB" sz="1200" kern="1200" dirty="0" err="1">
                <a:solidFill>
                  <a:schemeClr val="tx1"/>
                </a:solidFill>
                <a:effectLst/>
                <a:latin typeface="+mn-lt"/>
                <a:ea typeface="+mn-ea"/>
                <a:cs typeface="+mn-cs"/>
              </a:rPr>
              <a:t>Gardetti</a:t>
            </a:r>
            <a:r>
              <a:rPr lang="en-GB" sz="1200" kern="1200" dirty="0">
                <a:solidFill>
                  <a:schemeClr val="tx1"/>
                </a:solidFill>
                <a:effectLst/>
                <a:latin typeface="+mn-lt"/>
                <a:ea typeface="+mn-ea"/>
                <a:cs typeface="+mn-cs"/>
              </a:rPr>
              <a:t> and Torres, 2016). Navigating this complex tapestry of external factors requires an entire and nuanced method. </a:t>
            </a:r>
          </a:p>
          <a:p>
            <a:r>
              <a:rPr lang="en-GB" sz="1200" kern="1200" dirty="0">
                <a:solidFill>
                  <a:schemeClr val="tx1"/>
                </a:solidFill>
                <a:effectLst/>
                <a:latin typeface="+mn-lt"/>
                <a:ea typeface="+mn-ea"/>
                <a:cs typeface="+mn-cs"/>
              </a:rPr>
              <a:t>Political</a:t>
            </a:r>
          </a:p>
          <a:p>
            <a:r>
              <a:rPr lang="en-GB" sz="1200" kern="1200" dirty="0">
                <a:solidFill>
                  <a:schemeClr val="tx1"/>
                </a:solidFill>
                <a:effectLst/>
                <a:latin typeface="+mn-lt"/>
                <a:ea typeface="+mn-ea"/>
                <a:cs typeface="+mn-cs"/>
              </a:rPr>
              <a:t>More stringent environmental standards and repercussions serve as a source of inspiration for environmentally responsible practises.</a:t>
            </a:r>
          </a:p>
          <a:p>
            <a:r>
              <a:rPr lang="en-GB" sz="1200" kern="1200" dirty="0">
                <a:solidFill>
                  <a:schemeClr val="tx1"/>
                </a:solidFill>
                <a:effectLst/>
                <a:latin typeface="+mn-lt"/>
                <a:ea typeface="+mn-ea"/>
                <a:cs typeface="+mn-cs"/>
              </a:rPr>
              <a:t>The presence of political instability in important tourist locations has the potential to impede sustainability initiatives and cause disruptions to operations.</a:t>
            </a:r>
          </a:p>
          <a:p>
            <a:r>
              <a:rPr lang="en-GB" sz="1200" kern="1200" dirty="0">
                <a:solidFill>
                  <a:schemeClr val="tx1"/>
                </a:solidFill>
                <a:effectLst/>
                <a:latin typeface="+mn-lt"/>
                <a:ea typeface="+mn-ea"/>
                <a:cs typeface="+mn-cs"/>
              </a:rPr>
              <a:t>The adoption of sustainable practises and renewable energy sources may be accelerated via the use of tax incentives offered by the government.</a:t>
            </a:r>
          </a:p>
          <a:p>
            <a:r>
              <a:rPr lang="en-GB" sz="1200" kern="1200" dirty="0">
                <a:solidFill>
                  <a:schemeClr val="tx1"/>
                </a:solidFill>
                <a:effectLst/>
                <a:latin typeface="+mn-lt"/>
                <a:ea typeface="+mn-ea"/>
                <a:cs typeface="+mn-cs"/>
              </a:rPr>
              <a:t>Economic</a:t>
            </a:r>
          </a:p>
          <a:p>
            <a:r>
              <a:rPr lang="en-GB" sz="1200" kern="1200" dirty="0">
                <a:solidFill>
                  <a:schemeClr val="tx1"/>
                </a:solidFill>
                <a:effectLst/>
                <a:latin typeface="+mn-lt"/>
                <a:ea typeface="+mn-ea"/>
                <a:cs typeface="+mn-cs"/>
              </a:rPr>
              <a:t>The increasing attention that customers are paying to sustainability presents opportunities for Marriott to distinguish itself from its competitors.</a:t>
            </a:r>
          </a:p>
          <a:p>
            <a:r>
              <a:rPr lang="en-GB" sz="1200" kern="1200" dirty="0">
                <a:solidFill>
                  <a:schemeClr val="tx1"/>
                </a:solidFill>
                <a:effectLst/>
                <a:latin typeface="+mn-lt"/>
                <a:ea typeface="+mn-ea"/>
                <a:cs typeface="+mn-cs"/>
              </a:rPr>
              <a:t>Fluctuations in the Price of Oil The fluctuating price of oil may have an impact on the pricing of excursions and the amount of money received, which necessitates the use of flexible strategies.</a:t>
            </a:r>
          </a:p>
          <a:p>
            <a:r>
              <a:rPr lang="en-GB" sz="1200" kern="1200" dirty="0">
                <a:solidFill>
                  <a:schemeClr val="tx1"/>
                </a:solidFill>
                <a:effectLst/>
                <a:latin typeface="+mn-lt"/>
                <a:ea typeface="+mn-ea"/>
                <a:cs typeface="+mn-cs"/>
              </a:rPr>
              <a:t>A healthy worldwide economic device not only provides money for investments in sustainability, but it also has the potential to generate an increase in the use of usable resources.</a:t>
            </a: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3</a:t>
            </a:fld>
            <a:endParaRPr lang="en-GB"/>
          </a:p>
        </p:txBody>
      </p:sp>
    </p:spTree>
    <p:extLst>
      <p:ext uri="{BB962C8B-B14F-4D97-AF65-F5344CB8AC3E}">
        <p14:creationId xmlns:p14="http://schemas.microsoft.com/office/powerpoint/2010/main" val="1811603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Social</a:t>
            </a:r>
          </a:p>
          <a:p>
            <a:r>
              <a:rPr lang="en-GB" sz="1200" kern="1200" dirty="0">
                <a:solidFill>
                  <a:schemeClr val="tx1"/>
                </a:solidFill>
                <a:effectLst/>
                <a:latin typeface="+mn-lt"/>
                <a:ea typeface="+mn-ea"/>
                <a:cs typeface="+mn-cs"/>
              </a:rPr>
              <a:t>The values of consumers are shifting in the direction of moral and sustainable practises, which necessitates a response from Marriott.</a:t>
            </a:r>
          </a:p>
          <a:p>
            <a:r>
              <a:rPr lang="en-GB" sz="1200" kern="1200" dirty="0">
                <a:solidFill>
                  <a:schemeClr val="tx1"/>
                </a:solidFill>
                <a:effectLst/>
                <a:latin typeface="+mn-lt"/>
                <a:ea typeface="+mn-ea"/>
                <a:cs typeface="+mn-cs"/>
              </a:rPr>
              <a:t>The growing awareness of climate change has resulted in more public acknowledgment of weather exchange, which has put pressure on Marriott to reduce its carbon impact.</a:t>
            </a:r>
          </a:p>
          <a:p>
            <a:r>
              <a:rPr lang="en-GB" sz="1200" kern="1200" dirty="0">
                <a:solidFill>
                  <a:schemeClr val="tx1"/>
                </a:solidFill>
                <a:effectLst/>
                <a:latin typeface="+mn-lt"/>
                <a:ea typeface="+mn-ea"/>
                <a:cs typeface="+mn-cs"/>
              </a:rPr>
              <a:t>An ageing population and the growing number of visitors who are environmentally concerned provide one-of-a-kind possibilities and challenging circumstances.</a:t>
            </a:r>
          </a:p>
          <a:p>
            <a:r>
              <a:rPr lang="en-GB" sz="1200" kern="1200" dirty="0">
                <a:solidFill>
                  <a:schemeClr val="tx1"/>
                </a:solidFill>
                <a:effectLst/>
                <a:latin typeface="+mn-lt"/>
                <a:ea typeface="+mn-ea"/>
                <a:cs typeface="+mn-cs"/>
              </a:rPr>
              <a:t>Technological</a:t>
            </a:r>
          </a:p>
          <a:p>
            <a:r>
              <a:rPr lang="en-GB" sz="1200" kern="1200" dirty="0">
                <a:solidFill>
                  <a:schemeClr val="tx1"/>
                </a:solidFill>
                <a:effectLst/>
                <a:latin typeface="+mn-lt"/>
                <a:ea typeface="+mn-ea"/>
                <a:cs typeface="+mn-cs"/>
              </a:rPr>
              <a:t>Marriott is able to improve its operational well-known normal performance and aid utilisation thanks to the advancements in technology that have been made in recent years.</a:t>
            </a:r>
          </a:p>
          <a:p>
            <a:r>
              <a:rPr lang="en-GB" sz="1200" kern="1200" dirty="0">
                <a:solidFill>
                  <a:schemeClr val="tx1"/>
                </a:solidFill>
                <a:effectLst/>
                <a:latin typeface="+mn-lt"/>
                <a:ea typeface="+mn-ea"/>
                <a:cs typeface="+mn-cs"/>
              </a:rPr>
              <a:t>The use of data analytics may aid in tracking progress, gaining an understanding of regions that need growth, and informing future investments to ensure sustainability.</a:t>
            </a:r>
          </a:p>
          <a:p>
            <a:r>
              <a:rPr lang="en-GB" sz="1200" kern="1200" dirty="0">
                <a:solidFill>
                  <a:schemeClr val="tx1"/>
                </a:solidFill>
                <a:effectLst/>
                <a:latin typeface="+mn-lt"/>
                <a:ea typeface="+mn-ea"/>
                <a:cs typeface="+mn-cs"/>
              </a:rPr>
              <a:t>Emerging technologies such as smart rooms and buildings driven by artificial intelligence promise similar improvements in terms of sustainability.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5DEF38-C31D-4CBB-904D-8F1A2A189858}" type="slidenum">
              <a:rPr lang="en-GB" smtClean="0"/>
              <a:t>4</a:t>
            </a:fld>
            <a:endParaRPr lang="en-GB"/>
          </a:p>
        </p:txBody>
      </p:sp>
    </p:spTree>
    <p:extLst>
      <p:ext uri="{BB962C8B-B14F-4D97-AF65-F5344CB8AC3E}">
        <p14:creationId xmlns:p14="http://schemas.microsoft.com/office/powerpoint/2010/main" val="426332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Legal</a:t>
            </a:r>
          </a:p>
          <a:p>
            <a:r>
              <a:rPr lang="en-GB" sz="1200" kern="1200" dirty="0">
                <a:solidFill>
                  <a:schemeClr val="tx1"/>
                </a:solidFill>
                <a:effectLst/>
                <a:latin typeface="+mn-lt"/>
                <a:ea typeface="+mn-ea"/>
                <a:cs typeface="+mn-cs"/>
              </a:rPr>
              <a:t>More stringent environmental guidelines promote attempts to be sustainable and necessitate proactive compliance.</a:t>
            </a:r>
          </a:p>
          <a:p>
            <a:r>
              <a:rPr lang="en-GB" sz="1200" kern="1200" dirty="0">
                <a:solidFill>
                  <a:schemeClr val="tx1"/>
                </a:solidFill>
                <a:effectLst/>
                <a:latin typeface="+mn-lt"/>
                <a:ea typeface="+mn-ea"/>
                <a:cs typeface="+mn-cs"/>
              </a:rPr>
              <a:t>Greenwashing should be avoided at all costs by adhering to consumer protection legislation rules that require openness in sustainability communication.</a:t>
            </a:r>
          </a:p>
          <a:p>
            <a:r>
              <a:rPr lang="en-GB" sz="1200" kern="1200" dirty="0">
                <a:solidFill>
                  <a:schemeClr val="tx1"/>
                </a:solidFill>
                <a:effectLst/>
                <a:latin typeface="+mn-lt"/>
                <a:ea typeface="+mn-ea"/>
                <a:cs typeface="+mn-cs"/>
              </a:rPr>
              <a:t>Fair work practises are essential for fulfilling social obligations and presenting an amazing image for a company's logo.</a:t>
            </a:r>
          </a:p>
          <a:p>
            <a:r>
              <a:rPr lang="en-GB" sz="1200" kern="1200" dirty="0">
                <a:solidFill>
                  <a:schemeClr val="tx1"/>
                </a:solidFill>
                <a:effectLst/>
                <a:latin typeface="+mn-lt"/>
                <a:ea typeface="+mn-ea"/>
                <a:cs typeface="+mn-cs"/>
              </a:rPr>
              <a:t>Ecological</a:t>
            </a:r>
          </a:p>
          <a:p>
            <a:r>
              <a:rPr lang="en-GB" sz="1200" kern="1200" dirty="0">
                <a:solidFill>
                  <a:schemeClr val="tx1"/>
                </a:solidFill>
                <a:effectLst/>
                <a:latin typeface="+mn-lt"/>
                <a:ea typeface="+mn-ea"/>
                <a:cs typeface="+mn-cs"/>
              </a:rPr>
              <a:t>The effects of climate change, which include the development of sea stages, extreme weather sports, and limitations of resources, provide challenging circumstances.</a:t>
            </a:r>
          </a:p>
          <a:p>
            <a:r>
              <a:rPr lang="en-GB" sz="1200" kern="1200" dirty="0">
                <a:solidFill>
                  <a:schemeClr val="tx1"/>
                </a:solidFill>
                <a:effectLst/>
                <a:latin typeface="+mn-lt"/>
                <a:ea typeface="+mn-ea"/>
                <a:cs typeface="+mn-cs"/>
              </a:rPr>
              <a:t>The lack of available water in some regions puts a damper on economic growth and necessitates the implementation of water conservation methods and the investment in infrastructure.</a:t>
            </a:r>
          </a:p>
          <a:p>
            <a:r>
              <a:rPr lang="en-GB" sz="1200" kern="1200" dirty="0">
                <a:solidFill>
                  <a:schemeClr val="tx1"/>
                </a:solidFill>
                <a:effectLst/>
                <a:latin typeface="+mn-lt"/>
                <a:ea typeface="+mn-ea"/>
                <a:cs typeface="+mn-cs"/>
              </a:rPr>
              <a:t>Overall:</a:t>
            </a:r>
          </a:p>
          <a:p>
            <a:r>
              <a:rPr lang="en-GB" sz="1200" kern="1200" dirty="0">
                <a:solidFill>
                  <a:schemeClr val="tx1"/>
                </a:solidFill>
                <a:effectLst/>
                <a:latin typeface="+mn-lt"/>
                <a:ea typeface="+mn-ea"/>
                <a:cs typeface="+mn-cs"/>
              </a:rPr>
              <a:t>The PESTLE assessment is well-known as a complex and dynamic panorama for Marriott's sustainability journey. The corporation has to navigate numerous internal and outside elements, which include pointers, customer options, technological enhancements, and environmentally disturbing conditions. By proactively addressing these factors and seizing possibilities, Marriott can acquire its sustainability goals and maintain its competitive factor.</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5DEF38-C31D-4CBB-904D-8F1A2A189858}" type="slidenum">
              <a:rPr lang="en-GB" smtClean="0"/>
              <a:t>5</a:t>
            </a:fld>
            <a:endParaRPr lang="en-GB"/>
          </a:p>
        </p:txBody>
      </p:sp>
    </p:spTree>
    <p:extLst>
      <p:ext uri="{BB962C8B-B14F-4D97-AF65-F5344CB8AC3E}">
        <p14:creationId xmlns:p14="http://schemas.microsoft.com/office/powerpoint/2010/main" val="605426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research assignment is targeted across the “Built Environment”; element of sustainability inside the hospitality enterprise, especially examining the tangible effects of the triumphing “Sustainable” fashion. Hotels, being great contributors to environmental impact, generate full-size waste, encompassing food, paper, plastic, and technological waste (</a:t>
            </a:r>
            <a:r>
              <a:rPr lang="en-GB" sz="1200" kern="1200" dirty="0" err="1">
                <a:solidFill>
                  <a:schemeClr val="tx1"/>
                </a:solidFill>
                <a:effectLst/>
                <a:latin typeface="+mn-lt"/>
                <a:ea typeface="+mn-ea"/>
                <a:cs typeface="+mn-cs"/>
              </a:rPr>
              <a:t>Jenns</a:t>
            </a:r>
            <a:r>
              <a:rPr lang="en-GB" sz="1200" kern="1200" dirty="0">
                <a:solidFill>
                  <a:schemeClr val="tx1"/>
                </a:solidFill>
                <a:effectLst/>
                <a:latin typeface="+mn-lt"/>
                <a:ea typeface="+mn-ea"/>
                <a:cs typeface="+mn-cs"/>
              </a:rPr>
              <a:t>, 2021). </a:t>
            </a:r>
          </a:p>
          <a:p>
            <a:r>
              <a:rPr lang="en-GB" sz="1200" kern="1200" dirty="0">
                <a:solidFill>
                  <a:schemeClr val="tx1"/>
                </a:solidFill>
                <a:effectLst/>
                <a:latin typeface="+mn-lt"/>
                <a:ea typeface="+mn-ea"/>
                <a:cs typeface="+mn-cs"/>
              </a:rPr>
              <a:t>Management Response 1: Sustainable Construction Practices</a:t>
            </a:r>
          </a:p>
          <a:p>
            <a:r>
              <a:rPr lang="en-GB" sz="1200" kern="1200" dirty="0">
                <a:solidFill>
                  <a:schemeClr val="tx1"/>
                </a:solidFill>
                <a:effectLst/>
                <a:latin typeface="+mn-lt"/>
                <a:ea typeface="+mn-ea"/>
                <a:cs typeface="+mn-cs"/>
              </a:rPr>
              <a:t>Many inns, like Marriott, use sustainable production methods to lessen the environmental effect of resort production and restorations. This calls for green materials, power-efficient generation, and novice construction standards (Kim and Park, 2017). These practices lessen the inn's environmental impact and increase its emblem photo by means of promoting sustainability.</a:t>
            </a:r>
          </a:p>
          <a:p>
            <a:r>
              <a:rPr lang="en-GB" sz="1200" kern="1200" dirty="0">
                <a:solidFill>
                  <a:schemeClr val="tx1"/>
                </a:solidFill>
                <a:effectLst/>
                <a:latin typeface="+mn-lt"/>
                <a:ea typeface="+mn-ea"/>
                <a:cs typeface="+mn-cs"/>
              </a:rPr>
              <a:t>Strengths: Reduced environmental impact, positive brand photograph, alignment with eco-aware clients.</a:t>
            </a:r>
          </a:p>
          <a:p>
            <a:r>
              <a:rPr lang="en-GB" sz="1200" kern="1200" dirty="0">
                <a:solidFill>
                  <a:schemeClr val="tx1"/>
                </a:solidFill>
                <a:effectLst/>
                <a:latin typeface="+mn-lt"/>
                <a:ea typeface="+mn-ea"/>
                <a:cs typeface="+mn-cs"/>
              </a:rPr>
              <a:t>Limitations: Initial investment, and logistical challenges for green materials.</a:t>
            </a: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6</a:t>
            </a:fld>
            <a:endParaRPr lang="en-GB"/>
          </a:p>
        </p:txBody>
      </p:sp>
    </p:spTree>
    <p:extLst>
      <p:ext uri="{BB962C8B-B14F-4D97-AF65-F5344CB8AC3E}">
        <p14:creationId xmlns:p14="http://schemas.microsoft.com/office/powerpoint/2010/main" val="4191271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Management Response 2: Energy Efficiency Measures</a:t>
            </a:r>
          </a:p>
          <a:p>
            <a:r>
              <a:rPr lang="en-GB" sz="1200" kern="1200" dirty="0">
                <a:solidFill>
                  <a:schemeClr val="tx1"/>
                </a:solidFill>
                <a:effectLst/>
                <a:latin typeface="+mn-lt"/>
                <a:ea typeface="+mn-ea"/>
                <a:cs typeface="+mn-cs"/>
              </a:rPr>
              <a:t>Power-inexperienced technology is being utilized in more resorts, consisting of Marriott. Using strength-inexperienced lights, HVAC systems, and smart construction era reduces electricity use and carbon footprint.</a:t>
            </a:r>
          </a:p>
          <a:p>
            <a:r>
              <a:rPr lang="en-GB" sz="1200" kern="1200" dirty="0">
                <a:solidFill>
                  <a:schemeClr val="tx1"/>
                </a:solidFill>
                <a:effectLst/>
                <a:latin typeface="+mn-lt"/>
                <a:ea typeface="+mn-ea"/>
                <a:cs typeface="+mn-cs"/>
              </a:rPr>
              <a:t>Strengths: Environmental conservation, operational fee savings, compliance with power regulations, decreased carbon footprint.</a:t>
            </a:r>
          </a:p>
          <a:p>
            <a:r>
              <a:rPr lang="en-GB" sz="1200" kern="1200" dirty="0">
                <a:solidFill>
                  <a:schemeClr val="tx1"/>
                </a:solidFill>
                <a:effectLst/>
                <a:latin typeface="+mn-lt"/>
                <a:ea typeface="+mn-ea"/>
                <a:cs typeface="+mn-cs"/>
              </a:rPr>
              <a:t>Limitations: High upfront charges, effectiveness dependent on local infrastructure and guidelines.</a:t>
            </a: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7</a:t>
            </a:fld>
            <a:endParaRPr lang="en-GB"/>
          </a:p>
        </p:txBody>
      </p:sp>
    </p:spTree>
    <p:extLst>
      <p:ext uri="{BB962C8B-B14F-4D97-AF65-F5344CB8AC3E}">
        <p14:creationId xmlns:p14="http://schemas.microsoft.com/office/powerpoint/2010/main" val="1763906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Management Response 3: Sustainable Waste Management Within the Built Environment</a:t>
            </a:r>
          </a:p>
          <a:p>
            <a:r>
              <a:rPr lang="en-GB" sz="1200" kern="1200" dirty="0">
                <a:solidFill>
                  <a:schemeClr val="tx1"/>
                </a:solidFill>
                <a:effectLst/>
                <a:latin typeface="+mn-lt"/>
                <a:ea typeface="+mn-ea"/>
                <a:cs typeface="+mn-cs"/>
              </a:rPr>
              <a:t>Lodges utilise sustainable waste control, recycling, trash discounts, and unmarried-use plastic elimination to reduce waste within the constructed environment (Wonderful Hotels and Resorts, 2022). These practices make contributions to environmental protection and health through the changing choices of environmentally aware visitors.</a:t>
            </a:r>
          </a:p>
          <a:p>
            <a:r>
              <a:rPr lang="en-GB" sz="1200" kern="1200" dirty="0">
                <a:solidFill>
                  <a:schemeClr val="tx1"/>
                </a:solidFill>
                <a:effectLst/>
                <a:latin typeface="+mn-lt"/>
                <a:ea typeface="+mn-ea"/>
                <a:cs typeface="+mn-cs"/>
              </a:rPr>
              <a:t>Strengths: Reduced landfill waste, demonstration of environmental duty, nice emblem picture.</a:t>
            </a:r>
          </a:p>
          <a:p>
            <a:r>
              <a:rPr lang="en-GB" sz="1200" kern="1200" dirty="0">
                <a:solidFill>
                  <a:schemeClr val="tx1"/>
                </a:solidFill>
                <a:effectLst/>
                <a:latin typeface="+mn-lt"/>
                <a:ea typeface="+mn-ea"/>
                <a:cs typeface="+mn-cs"/>
              </a:rPr>
              <a:t>Limitations: Requires lively guest and workforce engagement, challenges with contamination and constrained availability of green options.</a:t>
            </a:r>
          </a:p>
          <a:p>
            <a:r>
              <a:rPr lang="en-GB" sz="1200" kern="1200" dirty="0">
                <a:solidFill>
                  <a:schemeClr val="tx1"/>
                </a:solidFill>
                <a:effectLst/>
                <a:latin typeface="+mn-lt"/>
                <a:ea typeface="+mn-ea"/>
                <a:cs typeface="+mn-cs"/>
              </a:rPr>
              <a:t>Overall:</a:t>
            </a:r>
          </a:p>
          <a:p>
            <a:r>
              <a:rPr lang="en-GB" sz="1200" kern="1200" dirty="0">
                <a:solidFill>
                  <a:schemeClr val="tx1"/>
                </a:solidFill>
                <a:effectLst/>
                <a:latin typeface="+mn-lt"/>
                <a:ea typeface="+mn-ea"/>
                <a:cs typeface="+mn-cs"/>
              </a:rPr>
              <a:t>Hotels are adopting diverse innovative control responses to deal with the sustainability of their built environments. While those responses offer good-sized strengths like reduced environmental impact, value savings, and improved brand picture, demanding situations like preliminary investments, logistical problems, and operational barriers require ongoing consideration and development.</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5DEF38-C31D-4CBB-904D-8F1A2A189858}" type="slidenum">
              <a:rPr lang="en-GB" smtClean="0"/>
              <a:t>8</a:t>
            </a:fld>
            <a:endParaRPr lang="en-GB"/>
          </a:p>
        </p:txBody>
      </p:sp>
    </p:spTree>
    <p:extLst>
      <p:ext uri="{BB962C8B-B14F-4D97-AF65-F5344CB8AC3E}">
        <p14:creationId xmlns:p14="http://schemas.microsoft.com/office/powerpoint/2010/main" val="981934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Given the continued sustainability demanding situations confronted by way of the resort enterprise, especially in terms of the built environment, several prospective coverage and control alternatives may be explored to successfully tackle those issues (Pfister, 2018). </a:t>
            </a:r>
            <a:r>
              <a:rPr lang="en-US" sz="1200" kern="1200" dirty="0">
                <a:solidFill>
                  <a:schemeClr val="tx1"/>
                </a:solidFill>
                <a:effectLst/>
                <a:latin typeface="+mn-lt"/>
                <a:ea typeface="+mn-ea"/>
                <a:cs typeface="+mn-cs"/>
              </a:rPr>
              <a:t>The aforementioned possibilities incorporate the subsequent potentialities: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Regulatory frameworks characterised by using greater stringency</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Policy: Governments can put in force rigorous environmental standards for motels, emphasizing eco-conscious systems, electricity efficiency, and waste discounts.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Management: Voluntary adoption of sustainable practices positions resorts as environmental leaders, ensuring adherence and overcoming capability barriers.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Incentives for Environmental Responsibility</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Policy: Hotels adopting sustainable practices can also qualify for monetary incentives, subsidies, or tax rebates, encouraging projects like power-green renovations.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Management: Proactively pursuing existing incentives demonstrates a commitment to sustainability and brings monetary repayment.</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Industry Standards and Certifications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Policy: Industry institutions can set up and propose compliance with sustainable practices, making adherence a potential prerequisite for enterprise acknowledgement.</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Management: Hotels can deliberately pursue compliance with legit sustainability benchmarks, which include LEED, improving their popularity and attracting environmentally conscious visitors.</a:t>
            </a:r>
            <a:endParaRPr lang="en-GB" sz="1200" kern="120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9</a:t>
            </a:fld>
            <a:endParaRPr lang="en-GB"/>
          </a:p>
        </p:txBody>
      </p:sp>
    </p:spTree>
    <p:extLst>
      <p:ext uri="{BB962C8B-B14F-4D97-AF65-F5344CB8AC3E}">
        <p14:creationId xmlns:p14="http://schemas.microsoft.com/office/powerpoint/2010/main" val="1648179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Technological Advancements for Energy Efficiency</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Policy: Authorities can incentivize the adoption of superior technologies, like clever constructing structures, through regulations or monetary rewards, mainly focusing on energy-efficient HVAC structures.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Management: Allocating assets for enforcing smart era enhances power efficiency, video display units building overall performance in actual time, and identifies regions for full-size enhancements. </a:t>
            </a:r>
            <a:r>
              <a:rPr lang="en-US" sz="1200" kern="1200" dirty="0">
                <a:solidFill>
                  <a:schemeClr val="tx1"/>
                </a:solidFill>
                <a:effectLst/>
                <a:latin typeface="+mn-lt"/>
                <a:ea typeface="+mn-ea"/>
                <a:cs typeface="+mn-cs"/>
              </a:rPr>
              <a:t>These policy and management options together contribute to a greater sustainable built environment inside the inn enterprise, addressing ongoing challenges and aligning with evolving environmental expectancies.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Collaborative Endeavour and Knowledge Interchange</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Policy: Governments and enterprise institutions can establish platforms for sharing statistics and the most useful methodologies. </a:t>
            </a:r>
            <a:r>
              <a:rPr lang="en-US" sz="1200" kern="1200" dirty="0">
                <a:solidFill>
                  <a:schemeClr val="tx1"/>
                </a:solidFill>
                <a:effectLst/>
                <a:latin typeface="+mn-lt"/>
                <a:ea typeface="+mn-ea"/>
                <a:cs typeface="+mn-cs"/>
              </a:rPr>
              <a:t>This consists of organizing forums, seminars, and conferences committed to fostering an understanding of alternate sustainable built environment tasks (</a:t>
            </a:r>
            <a:r>
              <a:rPr lang="en-US" sz="1200" kern="1200" dirty="0" err="1">
                <a:solidFill>
                  <a:schemeClr val="tx1"/>
                </a:solidFill>
                <a:effectLst/>
                <a:latin typeface="+mn-lt"/>
                <a:ea typeface="+mn-ea"/>
                <a:cs typeface="+mn-cs"/>
              </a:rPr>
              <a:t>Melissen</a:t>
            </a:r>
            <a:r>
              <a:rPr lang="en-US" sz="1200" kern="1200" dirty="0">
                <a:solidFill>
                  <a:schemeClr val="tx1"/>
                </a:solidFill>
                <a:effectLst/>
                <a:latin typeface="+mn-lt"/>
                <a:ea typeface="+mn-ea"/>
                <a:cs typeface="+mn-cs"/>
              </a:rPr>
              <a:t>, 2017).</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Management Administration: Hotels can beautify sustainable practices via active participation in enterprise partnerships, facilitating the trade of effective strategies and insights with opposite numbers.</a:t>
            </a:r>
            <a:endParaRPr lang="en-GB" sz="1200" kern="120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10</a:t>
            </a:fld>
            <a:endParaRPr lang="en-GB"/>
          </a:p>
        </p:txBody>
      </p:sp>
    </p:spTree>
    <p:extLst>
      <p:ext uri="{BB962C8B-B14F-4D97-AF65-F5344CB8AC3E}">
        <p14:creationId xmlns:p14="http://schemas.microsoft.com/office/powerpoint/2010/main" val="1242949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Promoting Community Involvement and Educational Outreach</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Policy: Governments can behavior consciousness campaigns to enlighten the general public approximately the importance of environmentally responsible lodges (Slavković et al., 2022). </a:t>
            </a:r>
            <a:r>
              <a:rPr lang="en-US" sz="1200" kern="1200" dirty="0">
                <a:solidFill>
                  <a:schemeClr val="tx1"/>
                </a:solidFill>
                <a:effectLst/>
                <a:latin typeface="+mn-lt"/>
                <a:ea typeface="+mn-ea"/>
                <a:cs typeface="+mn-cs"/>
              </a:rPr>
              <a:t>This may increase demand for sustainable hotels, pressuring motels to adopt responsible practices.</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Management Administration: Hotel management can interact with nearby communities, showcasing sustainability initiatives and inspiring community participation in environmental training campaigns and recycling applications (Raucher, 2020).</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Advancing Research and Innovation</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Policy: Governments can allocate resources for studies on environmentally sustainable practices within the resort sector, stimulating innovation in the waste discount era, sustainable constructing substances, and renewable energy options (Nicol, 2020).</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Management Administration: Hotels can actively participate in or offer monetary support to investigate projects, stay updated on emerging technologies and integrate progressive processes into their constructed surroundings strategy.</a:t>
            </a:r>
            <a:endParaRPr lang="en-GB"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In conclusion, stringent rules, financial incentives, industry benchmarks, technological advancements, collaboration, network engagement, and ongoing studies funding may want to contribute to the resort enterprise's transition to extra sustainable built surroundings. </a:t>
            </a:r>
            <a:r>
              <a:rPr lang="en-US" sz="1200" kern="1200" dirty="0">
                <a:solidFill>
                  <a:schemeClr val="tx1"/>
                </a:solidFill>
                <a:effectLst/>
                <a:latin typeface="+mn-lt"/>
                <a:ea typeface="+mn-ea"/>
                <a:cs typeface="+mn-cs"/>
              </a:rPr>
              <a:t>Proactive control responses are important for effective implementation.</a:t>
            </a:r>
            <a:endParaRPr lang="en-GB" sz="1200" kern="120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11</a:t>
            </a:fld>
            <a:endParaRPr lang="en-GB"/>
          </a:p>
        </p:txBody>
      </p:sp>
    </p:spTree>
    <p:extLst>
      <p:ext uri="{BB962C8B-B14F-4D97-AF65-F5344CB8AC3E}">
        <p14:creationId xmlns:p14="http://schemas.microsoft.com/office/powerpoint/2010/main" val="4101268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Ahla, M. (2022) Hotel Industry Launches Environmental Sustainability Initiative to provide a ‘responsible stay’, Hospitality Net. Available at: https://www.hospitalitynet.org/news/4113872.html (Accessed: 07 </a:t>
            </a:r>
            <a:r>
              <a:rPr lang="en-GB" sz="1200" dirty="0">
                <a:effectLst/>
              </a:rPr>
              <a:t>December 2023). </a:t>
            </a:r>
          </a:p>
          <a:p>
            <a:r>
              <a:rPr lang="en-GB" sz="1200" dirty="0">
                <a:effectLst/>
              </a:rPr>
              <a:t>Beall, J. (2018) Sustainability. Milton Keynes: Open University Press. </a:t>
            </a:r>
          </a:p>
          <a:p>
            <a:r>
              <a:rPr lang="en-GB" sz="1200" dirty="0">
                <a:effectLst/>
              </a:rPr>
              <a:t>Cohen, M.J. (2021) Sustainability. Cambridge: Polity. </a:t>
            </a:r>
          </a:p>
          <a:p>
            <a:r>
              <a:rPr lang="en-GB" sz="1200" dirty="0" err="1">
                <a:effectLst/>
              </a:rPr>
              <a:t>Duric</a:t>
            </a:r>
            <a:r>
              <a:rPr lang="en-GB" sz="1200" dirty="0">
                <a:effectLst/>
              </a:rPr>
              <a:t>, Z. (2021) ‘The role of performance and Environmental Sustainability Indicators in hotel competitiveness’, Sustainability, 13(12), p. 6574. doi:10.3390/su13126574. </a:t>
            </a:r>
          </a:p>
          <a:p>
            <a:r>
              <a:rPr lang="en-GB" sz="1200" dirty="0" err="1">
                <a:effectLst/>
              </a:rPr>
              <a:t>Gardetti</a:t>
            </a:r>
            <a:r>
              <a:rPr lang="en-GB" sz="1200" dirty="0">
                <a:effectLst/>
              </a:rPr>
              <a:t>, M.A. and Torres, A.L. (2016) Sustainability in hospitality: How innovative hotels are transforming the industry. Sheffield: Greenleaf Publishing. </a:t>
            </a:r>
          </a:p>
          <a:p>
            <a:r>
              <a:rPr lang="en-GB" sz="1200" dirty="0" err="1">
                <a:effectLst/>
              </a:rPr>
              <a:t>Jenns</a:t>
            </a:r>
            <a:r>
              <a:rPr lang="en-GB" sz="1200" dirty="0">
                <a:effectLst/>
              </a:rPr>
              <a:t>, C. (2021) Marriott International publishes 2021 sustainability report, Hotel Management Network. Available at: https://www.hotelmanagement-network.com/news/marriott-international-2021-sustainability-report/ (Accessed: 07 December 2023). </a:t>
            </a:r>
          </a:p>
          <a:p>
            <a:r>
              <a:rPr lang="en-GB" sz="1200" dirty="0">
                <a:effectLst/>
              </a:rPr>
              <a:t>Kim, S. and Park, S. (2017) ‘The effects of perceived value, website trust and Hotel Trust on Online Hotel Booking Intention’, Sustainability, 9(12), p. 2262. doi:10.3390/su9122262. </a:t>
            </a:r>
          </a:p>
          <a:p>
            <a:r>
              <a:rPr lang="en-GB" sz="1200" dirty="0">
                <a:effectLst/>
              </a:rPr>
              <a:t>Knowles, Edwards. (2019) 'The San Francisco Marriott Hotel', PCI Journal, 35(1), pp. 46–49. doi:10.15554/pcij.01011990.46.49. </a:t>
            </a:r>
          </a:p>
          <a:p>
            <a:r>
              <a:rPr lang="en-GB" sz="1200" dirty="0">
                <a:effectLst/>
              </a:rPr>
              <a:t>Lee, H.-H. and Huang, P.-Y. (2021) ‘Food waste and environmental sustainability of the hotel industry in Taiwan’, Sustainability, 15(21), p. 15459. doi:10.3390/su152115459. </a:t>
            </a:r>
          </a:p>
          <a:p>
            <a:r>
              <a:rPr lang="en-GB" sz="1200" dirty="0">
                <a:effectLst/>
              </a:rPr>
              <a:t>Lye, L.H. (2021) Sustainability Matters: Environmental Management in Asia. Singapore: World Scientific. </a:t>
            </a:r>
          </a:p>
          <a:p>
            <a:r>
              <a:rPr lang="en-GB" sz="1200" dirty="0">
                <a:effectLst/>
              </a:rPr>
              <a:t>Marriott International Reports on environmental, social, and governance progress (2021) Marriott International </a:t>
            </a:r>
            <a:r>
              <a:rPr lang="en-GB" sz="1200" dirty="0" err="1">
                <a:effectLst/>
              </a:rPr>
              <a:t>Newscenter</a:t>
            </a:r>
            <a:r>
              <a:rPr lang="en-GB" sz="1200" dirty="0">
                <a:effectLst/>
              </a:rPr>
              <a:t> (US). Available at: https://news.marriott.com/news/2021/09/14/marriott-international-reports-on-environmental-social-and-governance-progress (Accessed: 07 December 2023). </a:t>
            </a:r>
          </a:p>
          <a:p>
            <a:r>
              <a:rPr lang="en-GB" sz="1200" dirty="0" err="1">
                <a:effectLst/>
              </a:rPr>
              <a:t>Melissen</a:t>
            </a:r>
            <a:r>
              <a:rPr lang="en-GB" sz="1200" dirty="0">
                <a:effectLst/>
              </a:rPr>
              <a:t>, F. (2017) ‘Hotels and Sustainability’, Hotel Accommodation Management, pp. 152–163. doi:10.4324/9781315169965-12. </a:t>
            </a:r>
          </a:p>
          <a:p>
            <a:r>
              <a:rPr lang="en-GB" sz="1200" dirty="0">
                <a:effectLst/>
              </a:rPr>
              <a:t>Muller, C. (2018) 'The Marriott divestment', Cornell Hotel and Restaurant Administration Quarterly, 30(4), pp. 7–13. doi:10.1177/001088049003000404. </a:t>
            </a: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12</a:t>
            </a:fld>
            <a:endParaRPr lang="en-GB"/>
          </a:p>
        </p:txBody>
      </p:sp>
    </p:spTree>
    <p:extLst>
      <p:ext uri="{BB962C8B-B14F-4D97-AF65-F5344CB8AC3E}">
        <p14:creationId xmlns:p14="http://schemas.microsoft.com/office/powerpoint/2010/main" val="2512077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Nature-inspired hotel venture launched in Selangor (2020). The Star. Available at: https://www.thestar.com.my/metro/metro-news/2023/12/04/nature-inspired-hotel-venture-launched-in-selangor (Accessed: 07 December 2023). </a:t>
            </a:r>
          </a:p>
          <a:p>
            <a:r>
              <a:rPr lang="en-GB" dirty="0" err="1">
                <a:effectLst/>
              </a:rPr>
              <a:t>Naumann</a:t>
            </a:r>
            <a:r>
              <a:rPr lang="en-GB" dirty="0">
                <a:effectLst/>
              </a:rPr>
              <a:t>, R. (2021) Sustainability. Auckland, N.Z.: New House. </a:t>
            </a:r>
          </a:p>
          <a:p>
            <a:r>
              <a:rPr lang="en-GB" dirty="0">
                <a:effectLst/>
              </a:rPr>
              <a:t>Nicol, L. (2020) Sustainability. Glebe, NSW: Blake Education. </a:t>
            </a:r>
          </a:p>
          <a:p>
            <a:r>
              <a:rPr lang="en-GB" dirty="0">
                <a:effectLst/>
              </a:rPr>
              <a:t>Parker, B. (2022) Marriott Swot Analysis, Business Strategy Hub. Available at: https://bstrategyhub.com/marriot-swot-analysis/ (Accessed: 07 December 2023). </a:t>
            </a:r>
          </a:p>
          <a:p>
            <a:r>
              <a:rPr lang="en-GB" dirty="0" err="1">
                <a:effectLst/>
              </a:rPr>
              <a:t>Pfister</a:t>
            </a:r>
            <a:r>
              <a:rPr lang="en-GB" dirty="0">
                <a:effectLst/>
              </a:rPr>
              <a:t>, T. (2018) Sustainability. London: Routledge Taylor and amp; Francis Group. </a:t>
            </a:r>
          </a:p>
          <a:p>
            <a:r>
              <a:rPr lang="en-GB" dirty="0" err="1">
                <a:effectLst/>
              </a:rPr>
              <a:t>Raucher</a:t>
            </a:r>
            <a:r>
              <a:rPr lang="en-GB" dirty="0">
                <a:effectLst/>
              </a:rPr>
              <a:t>, A.R. (2020) ‘Marriott, John Willard (1900-1985), founder of the restaurant and hotel chain that bears his name’, American National Biography Online [Preprint]. doi:10.1093/</a:t>
            </a:r>
            <a:r>
              <a:rPr lang="en-GB" dirty="0" err="1">
                <a:effectLst/>
              </a:rPr>
              <a:t>anb</a:t>
            </a:r>
            <a:r>
              <a:rPr lang="en-GB" dirty="0">
                <a:effectLst/>
              </a:rPr>
              <a:t>/9780198606697.article.1002088. </a:t>
            </a:r>
          </a:p>
          <a:p>
            <a:r>
              <a:rPr lang="en-GB" dirty="0" err="1">
                <a:effectLst/>
              </a:rPr>
              <a:t>Redclift</a:t>
            </a:r>
            <a:r>
              <a:rPr lang="en-GB" dirty="0">
                <a:effectLst/>
              </a:rPr>
              <a:t>, M. (2015) Sustainability. London: Routledge, an imprint of Taylor and Francis Books Ltd. </a:t>
            </a:r>
          </a:p>
          <a:p>
            <a:r>
              <a:rPr lang="en-GB" dirty="0" err="1">
                <a:effectLst/>
              </a:rPr>
              <a:t>Schoff</a:t>
            </a:r>
            <a:r>
              <a:rPr lang="en-GB" dirty="0">
                <a:effectLst/>
              </a:rPr>
              <a:t>, R.F. (2021) ‘Marriott-Hot Shoppes’ Program for Productivity’, Cornell Hotel and Restaurant Administration Quarterly, 8(1), pp. 67–70. doi:10.1177/001088046700800117. </a:t>
            </a:r>
          </a:p>
          <a:p>
            <a:r>
              <a:rPr lang="en-GB" dirty="0" err="1">
                <a:effectLst/>
              </a:rPr>
              <a:t>Shykina</a:t>
            </a:r>
            <a:r>
              <a:rPr lang="en-GB" dirty="0">
                <a:effectLst/>
              </a:rPr>
              <a:t>, O. (2019) ‘Research of operation of Marriott International Hotel Chain’, </a:t>
            </a:r>
            <a:r>
              <a:rPr lang="en-GB" dirty="0" err="1">
                <a:effectLst/>
              </a:rPr>
              <a:t>Pryazovskyi</a:t>
            </a:r>
            <a:r>
              <a:rPr lang="en-GB" dirty="0">
                <a:effectLst/>
              </a:rPr>
              <a:t> Economic Herald [Preprint], (6(17)). doi:10.32840/2522-4263/2019-6-41. </a:t>
            </a:r>
          </a:p>
          <a:p>
            <a:r>
              <a:rPr lang="en-GB" dirty="0" err="1">
                <a:effectLst/>
              </a:rPr>
              <a:t>Slavković</a:t>
            </a:r>
            <a:r>
              <a:rPr lang="en-GB" dirty="0">
                <a:effectLst/>
              </a:rPr>
              <a:t>, M., </a:t>
            </a:r>
            <a:r>
              <a:rPr lang="en-GB" dirty="0" err="1">
                <a:effectLst/>
              </a:rPr>
              <a:t>Ognjanović</a:t>
            </a:r>
            <a:r>
              <a:rPr lang="en-GB" dirty="0">
                <a:effectLst/>
              </a:rPr>
              <a:t>, J. and </a:t>
            </a:r>
            <a:r>
              <a:rPr lang="en-GB" dirty="0" err="1">
                <a:effectLst/>
              </a:rPr>
              <a:t>Bugarčić</a:t>
            </a:r>
            <a:r>
              <a:rPr lang="en-GB" dirty="0">
                <a:effectLst/>
              </a:rPr>
              <a:t>, M. (2022) ‘Sustainability of human capital efficiency in the hotel industry: Panel Data evidence’, Sustainability, 15(3), p. 2268. doi:10.3390/su15032268. </a:t>
            </a:r>
          </a:p>
          <a:p>
            <a:r>
              <a:rPr lang="en-GB" dirty="0">
                <a:effectLst/>
              </a:rPr>
              <a:t>Smith, M. and Leong, S. (2018) Workshop proceedings, Marriott </a:t>
            </a:r>
            <a:r>
              <a:rPr lang="en-GB" dirty="0" err="1">
                <a:effectLst/>
              </a:rPr>
              <a:t>Hote</a:t>
            </a:r>
            <a:r>
              <a:rPr lang="en-GB" dirty="0">
                <a:effectLst/>
              </a:rPr>
              <a:t>. Gaithersburg, MD: The Institute. </a:t>
            </a:r>
          </a:p>
          <a:p>
            <a:r>
              <a:rPr lang="en-GB" dirty="0">
                <a:effectLst/>
              </a:rPr>
              <a:t>Wonderful Hotels and Resorts (2022) Marriott Hotels. Available at: https://marriott-hotels.marriott.com/ (Accessed: 07 December 2023). </a:t>
            </a:r>
            <a:br>
              <a:rPr lang="en-GB" dirty="0">
                <a:effectLst/>
              </a:rPr>
            </a:br>
            <a:endParaRPr lang="en-GB" dirty="0"/>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13</a:t>
            </a:fld>
            <a:endParaRPr lang="en-GB"/>
          </a:p>
        </p:txBody>
      </p:sp>
    </p:spTree>
    <p:extLst>
      <p:ext uri="{BB962C8B-B14F-4D97-AF65-F5344CB8AC3E}">
        <p14:creationId xmlns:p14="http://schemas.microsoft.com/office/powerpoint/2010/main" val="1305390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2DDEAB-FAD9-481F-92FE-185876A6DA19}"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1886891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2DDEAB-FAD9-481F-92FE-185876A6DA19}"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398831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2DDEAB-FAD9-481F-92FE-185876A6DA19}"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3889355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2DDEAB-FAD9-481F-92FE-185876A6DA19}"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026744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2DDEAB-FAD9-481F-92FE-185876A6DA19}" type="datetimeFigureOut">
              <a:rPr lang="en-GB" smtClean="0"/>
              <a:t>07/12/2023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37695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2DDEAB-FAD9-481F-92FE-185876A6DA19}" type="datetimeFigureOut">
              <a:rPr lang="en-GB" smtClean="0"/>
              <a:t>07/12/2023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93330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2DDEAB-FAD9-481F-92FE-185876A6DA19}" type="datetimeFigureOut">
              <a:rPr lang="en-GB" smtClean="0"/>
              <a:t>07/12/2023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1539657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2DDEAB-FAD9-481F-92FE-185876A6DA19}"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847711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2DDEAB-FAD9-481F-92FE-185876A6DA19}"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20425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2DDEAB-FAD9-481F-92FE-185876A6DA19}"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72307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2DDEAB-FAD9-481F-92FE-185876A6DA19}"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17462329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2DDEAB-FAD9-481F-92FE-185876A6DA19}"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66570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2DDEAB-FAD9-481F-92FE-185876A6DA19}"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13766011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02DDEAB-FAD9-481F-92FE-185876A6DA19}" type="datetimeFigureOut">
              <a:rPr lang="en-GB" smtClean="0"/>
              <a:t>07/12/2023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2387414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02DDEAB-FAD9-481F-92FE-185876A6DA19}" type="datetimeFigureOut">
              <a:rPr lang="en-GB" smtClean="0"/>
              <a:t>07/12/2023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3201688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2DDEAB-FAD9-481F-92FE-185876A6DA19}"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265499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2DDEAB-FAD9-481F-92FE-185876A6DA19}"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556197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A02DDEAB-FAD9-481F-92FE-185876A6DA19}" type="datetimeFigureOut">
              <a:rPr lang="en-GB" smtClean="0"/>
              <a:t>07/12/2023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F41F641-5036-4D8F-A195-3DE1F28484E4}" type="slidenum">
              <a:rPr lang="en-GB" smtClean="0"/>
              <a:t>‹#›</a:t>
            </a:fld>
            <a:endParaRPr lang="en-GB"/>
          </a:p>
        </p:txBody>
      </p:sp>
    </p:spTree>
    <p:extLst>
      <p:ext uri="{BB962C8B-B14F-4D97-AF65-F5344CB8AC3E}">
        <p14:creationId xmlns:p14="http://schemas.microsoft.com/office/powerpoint/2010/main" val="244752878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04866" y="1072358"/>
            <a:ext cx="7758608" cy="1376282"/>
          </a:xfrm>
        </p:spPr>
        <p:txBody>
          <a:bodyPr>
            <a:normAutofit fontScale="90000"/>
          </a:bodyPr>
          <a:lstStyle/>
          <a:p>
            <a:r>
              <a:rPr lang="en-GB" sz="2200" dirty="0"/>
              <a:t>BMIH6001 Contemporary Themes in the Hotel</a:t>
            </a:r>
            <a:br>
              <a:rPr lang="en-GB" sz="2200" dirty="0"/>
            </a:br>
            <a:r>
              <a:rPr lang="en-GB" sz="2200" dirty="0"/>
              <a:t>and Hospitality Sector</a:t>
            </a:r>
            <a:br>
              <a:rPr lang="en-GB" sz="2200" dirty="0"/>
            </a:br>
            <a:br>
              <a:rPr lang="en-GB" sz="2200" dirty="0"/>
            </a:br>
            <a:r>
              <a:rPr lang="en-GB" sz="2200" dirty="0"/>
              <a:t>Assignment 2: Conference presentation</a:t>
            </a:r>
            <a:br>
              <a:rPr lang="en-GB" sz="2700" dirty="0"/>
            </a:br>
            <a:br>
              <a:rPr lang="en-GB" sz="2700" dirty="0"/>
            </a:br>
            <a:endParaRPr lang="en-GB" dirty="0"/>
          </a:p>
        </p:txBody>
      </p:sp>
    </p:spTree>
    <p:extLst>
      <p:ext uri="{BB962C8B-B14F-4D97-AF65-F5344CB8AC3E}">
        <p14:creationId xmlns:p14="http://schemas.microsoft.com/office/powerpoint/2010/main" val="155481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br>
              <a:rPr lang="en-GB" b="1" dirty="0"/>
            </a:br>
            <a:endParaRPr lang="en-GB" dirty="0"/>
          </a:p>
        </p:txBody>
      </p:sp>
      <p:sp>
        <p:nvSpPr>
          <p:cNvPr id="3" name="Content Placeholder 2"/>
          <p:cNvSpPr>
            <a:spLocks noGrp="1"/>
          </p:cNvSpPr>
          <p:nvPr>
            <p:ph idx="1"/>
          </p:nvPr>
        </p:nvSpPr>
        <p:spPr>
          <a:xfrm>
            <a:off x="206477" y="1946787"/>
            <a:ext cx="7108723" cy="3450613"/>
          </a:xfrm>
        </p:spPr>
        <p:txBody>
          <a:bodyPr>
            <a:normAutofit fontScale="77500" lnSpcReduction="20000"/>
          </a:bodyPr>
          <a:lstStyle/>
          <a:p>
            <a:pPr algn="ctr"/>
            <a:r>
              <a:rPr lang="en-GB" dirty="0">
                <a:effectLst/>
              </a:rPr>
              <a:t>It is becoming more apparent that sustainability is a fundamental element in the hospitality business, which has resulted in a concentrated investigation of the building methods and waste management practices that are now in place. There is a great amount of interest in the waste management sector in hotels because of the influence it has on environmental, operational, and financial elements (Beall, 2018). This is especially proper in mild of the truth that accommodations are running to become greater ecologically aware. The motive of this have a look at is to research the tangible consequences that the 'Sustainable' fashion has had on waste management at Marriott Hotels, with a specific cognizance of the large function that resorts play in phrases of their impact on the environment.</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7680" y="1381760"/>
            <a:ext cx="3992880" cy="4768215"/>
          </a:xfrm>
          <a:prstGeom prst="rect">
            <a:avLst/>
          </a:prstGeom>
        </p:spPr>
      </p:pic>
    </p:spTree>
    <p:extLst>
      <p:ext uri="{BB962C8B-B14F-4D97-AF65-F5344CB8AC3E}">
        <p14:creationId xmlns:p14="http://schemas.microsoft.com/office/powerpoint/2010/main" val="3288587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literature</a:t>
            </a:r>
            <a:endParaRPr lang="en-GB" dirty="0"/>
          </a:p>
        </p:txBody>
      </p:sp>
      <p:sp>
        <p:nvSpPr>
          <p:cNvPr id="3" name="Content Placeholder 2"/>
          <p:cNvSpPr>
            <a:spLocks noGrp="1"/>
          </p:cNvSpPr>
          <p:nvPr>
            <p:ph idx="1"/>
          </p:nvPr>
        </p:nvSpPr>
        <p:spPr>
          <a:xfrm>
            <a:off x="271708" y="1864622"/>
            <a:ext cx="7857531" cy="4541185"/>
          </a:xfrm>
        </p:spPr>
        <p:txBody>
          <a:bodyPr>
            <a:normAutofit fontScale="62500" lnSpcReduction="20000"/>
          </a:bodyPr>
          <a:lstStyle/>
          <a:p>
            <a:pPr marL="0" indent="0" algn="ctr">
              <a:buNone/>
            </a:pPr>
            <a:r>
              <a:rPr lang="en-US" sz="2200" b="1" dirty="0"/>
              <a:t>PESTLE Analysis</a:t>
            </a:r>
            <a:endParaRPr lang="en-GB" sz="2500" dirty="0">
              <a:effectLst/>
            </a:endParaRPr>
          </a:p>
          <a:p>
            <a:pPr algn="ctr"/>
            <a:r>
              <a:rPr lang="en-GB" sz="2500" dirty="0">
                <a:effectLst/>
              </a:rPr>
              <a:t>Political</a:t>
            </a:r>
          </a:p>
          <a:p>
            <a:pPr algn="just"/>
            <a:r>
              <a:rPr lang="en-GB" dirty="0">
                <a:effectLst/>
              </a:rPr>
              <a:t>More stringent environmental standards and repercussions serve as a source of inspiration for environmentally responsible practises.</a:t>
            </a:r>
          </a:p>
          <a:p>
            <a:pPr algn="just"/>
            <a:r>
              <a:rPr lang="en-GB" dirty="0">
                <a:effectLst/>
              </a:rPr>
              <a:t>The presence of political instability in important tourist locations has the potential to impede sustainability initiatives and cause disruptions to operations.</a:t>
            </a:r>
          </a:p>
          <a:p>
            <a:pPr algn="just"/>
            <a:r>
              <a:rPr lang="en-GB" dirty="0">
                <a:effectLst/>
              </a:rPr>
              <a:t>The adoption of sustainable practises and renewable energy sources may be accelerated via the use of tax incentives offered by the government.</a:t>
            </a:r>
          </a:p>
          <a:p>
            <a:pPr algn="ctr"/>
            <a:r>
              <a:rPr lang="en-GB" sz="2500" dirty="0">
                <a:effectLst/>
              </a:rPr>
              <a:t>Economic</a:t>
            </a:r>
          </a:p>
          <a:p>
            <a:pPr algn="just"/>
            <a:r>
              <a:rPr lang="en-GB" dirty="0">
                <a:effectLst/>
              </a:rPr>
              <a:t>The increasing attention that customers are paying to sustainability presents opportunities for Marriott to distinguish itself from its competitors.</a:t>
            </a:r>
          </a:p>
          <a:p>
            <a:pPr algn="just"/>
            <a:r>
              <a:rPr lang="en-GB" dirty="0">
                <a:effectLst/>
              </a:rPr>
              <a:t>Fluctuations in the Price of Oil The fluctuating price of oil may have an impact on the pricing of excursions and the amount of money received, which necessitates the use of flexible strategies.</a:t>
            </a:r>
          </a:p>
          <a:p>
            <a:pPr algn="just"/>
            <a:r>
              <a:rPr lang="en-GB" dirty="0">
                <a:effectLst/>
              </a:rPr>
              <a:t>A healthy worldwide economic device not only provides money for investments in sustainability, but it also has the potential to generate an increase in the use of usable resources.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1902" y="1935921"/>
            <a:ext cx="3940098" cy="4320982"/>
          </a:xfrm>
          <a:prstGeom prst="rect">
            <a:avLst/>
          </a:prstGeom>
        </p:spPr>
      </p:pic>
    </p:spTree>
    <p:extLst>
      <p:ext uri="{BB962C8B-B14F-4D97-AF65-F5344CB8AC3E}">
        <p14:creationId xmlns:p14="http://schemas.microsoft.com/office/powerpoint/2010/main" val="3671653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literature</a:t>
            </a:r>
            <a:endParaRPr lang="en-GB" dirty="0"/>
          </a:p>
        </p:txBody>
      </p:sp>
      <p:sp>
        <p:nvSpPr>
          <p:cNvPr id="3" name="Content Placeholder 2"/>
          <p:cNvSpPr>
            <a:spLocks noGrp="1"/>
          </p:cNvSpPr>
          <p:nvPr>
            <p:ph idx="1"/>
          </p:nvPr>
        </p:nvSpPr>
        <p:spPr>
          <a:xfrm>
            <a:off x="534538" y="1716716"/>
            <a:ext cx="6992535" cy="4639480"/>
          </a:xfrm>
        </p:spPr>
        <p:txBody>
          <a:bodyPr>
            <a:normAutofit fontScale="62500" lnSpcReduction="20000"/>
          </a:bodyPr>
          <a:lstStyle/>
          <a:p>
            <a:pPr marL="0" indent="0" algn="ctr">
              <a:buNone/>
            </a:pPr>
            <a:r>
              <a:rPr lang="en-US" sz="2300" b="1" dirty="0"/>
              <a:t>PESTLE Analysis</a:t>
            </a:r>
            <a:endParaRPr lang="en-GB" sz="2300" b="1" dirty="0"/>
          </a:p>
          <a:p>
            <a:pPr algn="ctr"/>
            <a:r>
              <a:rPr lang="en-GB" sz="2200" b="1" dirty="0">
                <a:effectLst/>
              </a:rPr>
              <a:t>Social</a:t>
            </a:r>
          </a:p>
          <a:p>
            <a:pPr algn="just"/>
            <a:r>
              <a:rPr lang="en-GB" dirty="0">
                <a:effectLst/>
              </a:rPr>
              <a:t>The values of consumers are shifting in the direction of moral and sustainable practises, which necessitates a response from Marriott.</a:t>
            </a:r>
          </a:p>
          <a:p>
            <a:pPr algn="just"/>
            <a:r>
              <a:rPr lang="en-GB" dirty="0">
                <a:effectLst/>
              </a:rPr>
              <a:t>The growing awareness of climate change has resulted in more public acknowledgment of weather exchange, which has put pressure on Marriott to reduce its carbon impact.</a:t>
            </a:r>
          </a:p>
          <a:p>
            <a:pPr algn="just"/>
            <a:r>
              <a:rPr lang="en-GB" dirty="0">
                <a:effectLst/>
              </a:rPr>
              <a:t>An ageing population and the growing number of visitors who are environmentally concerned provide one-of-a-kind possibilities and challenging circumstances.</a:t>
            </a:r>
          </a:p>
          <a:p>
            <a:pPr algn="ctr"/>
            <a:r>
              <a:rPr lang="en-GB" sz="2200" b="1" dirty="0">
                <a:effectLst/>
              </a:rPr>
              <a:t>Technological</a:t>
            </a:r>
          </a:p>
          <a:p>
            <a:pPr algn="just"/>
            <a:r>
              <a:rPr lang="en-GB" dirty="0">
                <a:effectLst/>
              </a:rPr>
              <a:t>Marriott is able to improve its operational well-known normal performance and aid utilisation thanks to the advancements in technology that have been made in recent years.</a:t>
            </a:r>
          </a:p>
          <a:p>
            <a:pPr algn="just"/>
            <a:r>
              <a:rPr lang="en-GB" dirty="0">
                <a:effectLst/>
              </a:rPr>
              <a:t>The use of data analytics may aid in tracking progress, gaining an understanding of regions that need growth, and informing future investments to ensure sustainability.</a:t>
            </a:r>
          </a:p>
          <a:p>
            <a:pPr algn="just"/>
            <a:r>
              <a:rPr lang="en-GB" dirty="0">
                <a:effectLst/>
              </a:rPr>
              <a:t>Emerging technologies such as smart rooms and buildings driven by artificial intelligence promise similar improvements in terms of sustainability.</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7652" y="1935921"/>
            <a:ext cx="4434348" cy="4108040"/>
          </a:xfrm>
          <a:prstGeom prst="rect">
            <a:avLst/>
          </a:prstGeom>
        </p:spPr>
      </p:pic>
    </p:spTree>
    <p:extLst>
      <p:ext uri="{BB962C8B-B14F-4D97-AF65-F5344CB8AC3E}">
        <p14:creationId xmlns:p14="http://schemas.microsoft.com/office/powerpoint/2010/main" val="3411426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literature</a:t>
            </a:r>
            <a:endParaRPr lang="en-GB" dirty="0"/>
          </a:p>
        </p:txBody>
      </p:sp>
      <p:sp>
        <p:nvSpPr>
          <p:cNvPr id="3" name="Content Placeholder 2"/>
          <p:cNvSpPr>
            <a:spLocks noGrp="1"/>
          </p:cNvSpPr>
          <p:nvPr>
            <p:ph idx="1"/>
          </p:nvPr>
        </p:nvSpPr>
        <p:spPr>
          <a:xfrm>
            <a:off x="534538" y="1716716"/>
            <a:ext cx="6992535" cy="4639480"/>
          </a:xfrm>
        </p:spPr>
        <p:txBody>
          <a:bodyPr>
            <a:normAutofit fontScale="70000" lnSpcReduction="20000"/>
          </a:bodyPr>
          <a:lstStyle/>
          <a:p>
            <a:pPr marL="0" indent="0" algn="ctr">
              <a:buNone/>
            </a:pPr>
            <a:r>
              <a:rPr lang="en-US" sz="2300" b="1" dirty="0"/>
              <a:t>PESTLE Analysis</a:t>
            </a:r>
            <a:endParaRPr lang="en-GB" sz="2300" b="1" dirty="0"/>
          </a:p>
          <a:p>
            <a:pPr algn="ctr"/>
            <a:r>
              <a:rPr lang="en-GB" dirty="0">
                <a:effectLst/>
              </a:rPr>
              <a:t>Legal</a:t>
            </a:r>
          </a:p>
          <a:p>
            <a:pPr algn="just"/>
            <a:r>
              <a:rPr lang="en-GB" dirty="0">
                <a:effectLst/>
              </a:rPr>
              <a:t>More stringent environmental guidelines promote attempts to be sustainable and necessitate proactive compliance.</a:t>
            </a:r>
          </a:p>
          <a:p>
            <a:pPr algn="just"/>
            <a:r>
              <a:rPr lang="en-GB" dirty="0">
                <a:effectLst/>
              </a:rPr>
              <a:t>Greenwashing should be avoided at all costs by adhering to consumer protection legislation rules</a:t>
            </a:r>
          </a:p>
          <a:p>
            <a:pPr algn="just"/>
            <a:r>
              <a:rPr lang="en-GB" dirty="0">
                <a:effectLst/>
              </a:rPr>
              <a:t>Fair work practises are essential for fulfilling social obligations and presenting an amazing image for a company's logo.</a:t>
            </a:r>
          </a:p>
          <a:p>
            <a:pPr algn="ctr"/>
            <a:r>
              <a:rPr lang="en-GB" dirty="0">
                <a:effectLst/>
              </a:rPr>
              <a:t>Ecological</a:t>
            </a:r>
          </a:p>
          <a:p>
            <a:pPr algn="just"/>
            <a:r>
              <a:rPr lang="en-GB" dirty="0">
                <a:effectLst/>
              </a:rPr>
              <a:t>The effects of climate change, which include the development of sea stages, extreme weather sports, and limitations of resources, provide challenging circumstances.</a:t>
            </a:r>
          </a:p>
          <a:p>
            <a:pPr algn="just"/>
            <a:r>
              <a:rPr lang="en-GB" dirty="0">
                <a:effectLst/>
              </a:rPr>
              <a:t>The lack of available water in some regions puts a damper on economic growth and necessitates the implementation of water conservation methods</a:t>
            </a:r>
          </a:p>
        </p:txBody>
      </p:sp>
      <p:pic>
        <p:nvPicPr>
          <p:cNvPr id="4" name="Picture 3"/>
          <p:cNvPicPr>
            <a:picLocks noChangeAspect="1"/>
          </p:cNvPicPr>
          <p:nvPr/>
        </p:nvPicPr>
        <p:blipFill>
          <a:blip r:embed="rId3"/>
          <a:stretch>
            <a:fillRect/>
          </a:stretch>
        </p:blipFill>
        <p:spPr>
          <a:xfrm>
            <a:off x="7858125" y="2058585"/>
            <a:ext cx="4333875" cy="3733916"/>
          </a:xfrm>
          <a:prstGeom prst="rect">
            <a:avLst/>
          </a:prstGeom>
        </p:spPr>
      </p:pic>
    </p:spTree>
    <p:extLst>
      <p:ext uri="{BB962C8B-B14F-4D97-AF65-F5344CB8AC3E}">
        <p14:creationId xmlns:p14="http://schemas.microsoft.com/office/powerpoint/2010/main" val="1484831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Application to the hotel and hospitality sector</a:t>
            </a:r>
            <a:br>
              <a:rPr lang="en-GB" b="1" dirty="0"/>
            </a:br>
            <a:endParaRPr lang="en-GB" dirty="0"/>
          </a:p>
        </p:txBody>
      </p:sp>
      <p:sp>
        <p:nvSpPr>
          <p:cNvPr id="3" name="Content Placeholder 2"/>
          <p:cNvSpPr>
            <a:spLocks noGrp="1"/>
          </p:cNvSpPr>
          <p:nvPr>
            <p:ph idx="1"/>
          </p:nvPr>
        </p:nvSpPr>
        <p:spPr>
          <a:xfrm>
            <a:off x="609601" y="1853753"/>
            <a:ext cx="6302476" cy="4413231"/>
          </a:xfrm>
        </p:spPr>
        <p:txBody>
          <a:bodyPr>
            <a:normAutofit fontScale="92500" lnSpcReduction="20000"/>
          </a:bodyPr>
          <a:lstStyle/>
          <a:p>
            <a:pPr marL="0" indent="0" algn="ctr">
              <a:buNone/>
            </a:pPr>
            <a:r>
              <a:rPr lang="en-GB" sz="2200" b="1" dirty="0">
                <a:effectLst/>
              </a:rPr>
              <a:t>Management Response 1: Sustainable Construction Practices</a:t>
            </a:r>
          </a:p>
          <a:p>
            <a:pPr algn="just"/>
            <a:endParaRPr lang="en-GB" dirty="0"/>
          </a:p>
          <a:p>
            <a:pPr marL="0" indent="0" algn="just">
              <a:buNone/>
            </a:pPr>
            <a:r>
              <a:rPr lang="en-GB" dirty="0">
                <a:effectLst/>
              </a:rPr>
              <a:t>Many inns, like Marriott, use sustainable production methods to lessen the environmental effect of resort production and restorations. These practices lessen the inn's environmental impact and increase its emblem photo by means of promoting sustainability.</a:t>
            </a:r>
          </a:p>
          <a:p>
            <a:pPr algn="just"/>
            <a:r>
              <a:rPr lang="en-GB" b="1" dirty="0">
                <a:effectLst/>
              </a:rPr>
              <a:t>Strengths: </a:t>
            </a:r>
            <a:r>
              <a:rPr lang="en-GB" dirty="0">
                <a:effectLst/>
              </a:rPr>
              <a:t>Reduced environmental impact, positive brand photograph, alignment with eco-aware clients.</a:t>
            </a:r>
          </a:p>
          <a:p>
            <a:pPr algn="just"/>
            <a:r>
              <a:rPr lang="en-GB" b="1" dirty="0">
                <a:effectLst/>
              </a:rPr>
              <a:t>Limitations: </a:t>
            </a:r>
            <a:r>
              <a:rPr lang="en-GB" dirty="0">
                <a:effectLst/>
              </a:rPr>
              <a:t>Initial investment, and logistical challenges for green materials.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9240" y="2224178"/>
            <a:ext cx="4884868" cy="4232377"/>
          </a:xfrm>
          <a:prstGeom prst="rect">
            <a:avLst/>
          </a:prstGeom>
        </p:spPr>
      </p:pic>
    </p:spTree>
    <p:extLst>
      <p:ext uri="{BB962C8B-B14F-4D97-AF65-F5344CB8AC3E}">
        <p14:creationId xmlns:p14="http://schemas.microsoft.com/office/powerpoint/2010/main" val="3624022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Application to the hotel and hospitality sector</a:t>
            </a:r>
            <a:br>
              <a:rPr lang="en-GB" b="1" dirty="0"/>
            </a:br>
            <a:endParaRPr lang="en-GB" dirty="0"/>
          </a:p>
        </p:txBody>
      </p:sp>
      <p:sp>
        <p:nvSpPr>
          <p:cNvPr id="3" name="Content Placeholder 2"/>
          <p:cNvSpPr>
            <a:spLocks noGrp="1"/>
          </p:cNvSpPr>
          <p:nvPr>
            <p:ph idx="1"/>
          </p:nvPr>
        </p:nvSpPr>
        <p:spPr>
          <a:xfrm>
            <a:off x="913795" y="1935921"/>
            <a:ext cx="6479457" cy="4064441"/>
          </a:xfrm>
        </p:spPr>
        <p:txBody>
          <a:bodyPr>
            <a:normAutofit fontScale="92500" lnSpcReduction="20000"/>
          </a:bodyPr>
          <a:lstStyle/>
          <a:p>
            <a:pPr marL="0" indent="0" algn="ctr">
              <a:buNone/>
            </a:pPr>
            <a:r>
              <a:rPr lang="en-GB" b="1" dirty="0">
                <a:effectLst/>
              </a:rPr>
              <a:t>Management Response 2: Energy Efficiency Measures</a:t>
            </a:r>
          </a:p>
          <a:p>
            <a:pPr marL="0" indent="0" algn="just">
              <a:buNone/>
            </a:pPr>
            <a:r>
              <a:rPr lang="en-GB" dirty="0">
                <a:effectLst/>
              </a:rPr>
              <a:t>Power-inexperienced technology is being utilized in more resorts, consisting of Marriott. Using strength-inexperienced lights, HVAC systems, and smart construction era reduces electricity use and carbon footprint.</a:t>
            </a:r>
          </a:p>
          <a:p>
            <a:pPr algn="just"/>
            <a:r>
              <a:rPr lang="en-GB" b="1" dirty="0">
                <a:effectLst/>
              </a:rPr>
              <a:t>Strengths: </a:t>
            </a:r>
            <a:r>
              <a:rPr lang="en-GB" dirty="0">
                <a:effectLst/>
              </a:rPr>
              <a:t>Environmental conservation, operational fee savings, compliance with power regulations, decreased carbon footprint.</a:t>
            </a:r>
          </a:p>
          <a:p>
            <a:pPr algn="just"/>
            <a:r>
              <a:rPr lang="en-GB" b="1" dirty="0">
                <a:effectLst/>
              </a:rPr>
              <a:t>Limitations: </a:t>
            </a:r>
            <a:r>
              <a:rPr lang="en-GB" dirty="0">
                <a:effectLst/>
              </a:rPr>
              <a:t>High upfront charges, effectiveness dependent on local infrastructure and guidelines.</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2321" y="2392234"/>
            <a:ext cx="4089679" cy="3370790"/>
          </a:xfrm>
          <a:prstGeom prst="rect">
            <a:avLst/>
          </a:prstGeom>
        </p:spPr>
      </p:pic>
    </p:spTree>
    <p:extLst>
      <p:ext uri="{BB962C8B-B14F-4D97-AF65-F5344CB8AC3E}">
        <p14:creationId xmlns:p14="http://schemas.microsoft.com/office/powerpoint/2010/main" val="2483468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Application to the hotel and hospitality sector</a:t>
            </a:r>
            <a:br>
              <a:rPr lang="en-GB" b="1" dirty="0"/>
            </a:br>
            <a:endParaRPr lang="en-GB" dirty="0"/>
          </a:p>
        </p:txBody>
      </p:sp>
      <p:sp>
        <p:nvSpPr>
          <p:cNvPr id="3" name="Content Placeholder 2"/>
          <p:cNvSpPr>
            <a:spLocks noGrp="1"/>
          </p:cNvSpPr>
          <p:nvPr>
            <p:ph idx="1"/>
          </p:nvPr>
        </p:nvSpPr>
        <p:spPr>
          <a:xfrm>
            <a:off x="991508" y="1878708"/>
            <a:ext cx="6312309" cy="3726425"/>
          </a:xfrm>
        </p:spPr>
        <p:txBody>
          <a:bodyPr>
            <a:normAutofit fontScale="92500" lnSpcReduction="20000"/>
          </a:bodyPr>
          <a:lstStyle/>
          <a:p>
            <a:pPr marL="0" indent="0" algn="ctr">
              <a:buNone/>
            </a:pPr>
            <a:r>
              <a:rPr lang="en-GB" b="1" dirty="0">
                <a:effectLst/>
              </a:rPr>
              <a:t>Management Response 3: Sustainable Waste Management Within the Built Environment</a:t>
            </a:r>
          </a:p>
          <a:p>
            <a:pPr marL="0" indent="0" algn="just">
              <a:buNone/>
            </a:pPr>
            <a:r>
              <a:rPr lang="en-GB" dirty="0">
                <a:effectLst/>
              </a:rPr>
              <a:t>Lodges utilise sustainable waste control, recycling, trash discounts, and unmarried-use plastic elimination to reduce waste within the constructed environment (Wonderful Hotels and Resorts, 2022). </a:t>
            </a:r>
          </a:p>
          <a:p>
            <a:pPr algn="just"/>
            <a:r>
              <a:rPr lang="en-GB" b="1" dirty="0">
                <a:effectLst/>
              </a:rPr>
              <a:t>Strengths: </a:t>
            </a:r>
            <a:r>
              <a:rPr lang="en-GB" dirty="0">
                <a:effectLst/>
              </a:rPr>
              <a:t>Reduced landfill waste, demonstration of environmental duty, nice emblem picture.</a:t>
            </a:r>
          </a:p>
          <a:p>
            <a:pPr algn="just"/>
            <a:r>
              <a:rPr lang="en-GB" b="1" dirty="0">
                <a:effectLst/>
              </a:rPr>
              <a:t>Limitations: </a:t>
            </a:r>
            <a:r>
              <a:rPr lang="en-GB" dirty="0">
                <a:effectLst/>
              </a:rPr>
              <a:t>Requires lively guest and workforce engagement, challenges with contamination and constrained availability of green options.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1530" y="1811308"/>
            <a:ext cx="4810470" cy="3793825"/>
          </a:xfrm>
          <a:prstGeom prst="rect">
            <a:avLst/>
          </a:prstGeom>
        </p:spPr>
      </p:pic>
    </p:spTree>
    <p:extLst>
      <p:ext uri="{BB962C8B-B14F-4D97-AF65-F5344CB8AC3E}">
        <p14:creationId xmlns:p14="http://schemas.microsoft.com/office/powerpoint/2010/main" val="1795002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Evaluate future policy and management options for dealing with this issue.</a:t>
            </a:r>
            <a:br>
              <a:rPr lang="en-GB" b="1" dirty="0"/>
            </a:br>
            <a:endParaRPr lang="en-GB" dirty="0"/>
          </a:p>
        </p:txBody>
      </p:sp>
      <p:sp>
        <p:nvSpPr>
          <p:cNvPr id="7" name="Text Placeholder 6"/>
          <p:cNvSpPr>
            <a:spLocks noGrp="1"/>
          </p:cNvSpPr>
          <p:nvPr>
            <p:ph type="body" idx="1"/>
          </p:nvPr>
        </p:nvSpPr>
        <p:spPr/>
        <p:txBody>
          <a:bodyPr/>
          <a:lstStyle/>
          <a:p>
            <a:r>
              <a:rPr lang="en-US" sz="1800">
                <a:effectLst/>
              </a:rPr>
              <a:t>Regulatory frameworks characterised by using greater stringency</a:t>
            </a:r>
            <a:endParaRPr lang="en-GB" sz="1800">
              <a:effectLst/>
            </a:endParaRPr>
          </a:p>
        </p:txBody>
      </p:sp>
      <p:sp>
        <p:nvSpPr>
          <p:cNvPr id="10" name="Text Placeholder 9"/>
          <p:cNvSpPr>
            <a:spLocks noGrp="1"/>
          </p:cNvSpPr>
          <p:nvPr>
            <p:ph type="body" sz="half" idx="15"/>
          </p:nvPr>
        </p:nvSpPr>
        <p:spPr/>
        <p:txBody>
          <a:bodyPr/>
          <a:lstStyle/>
          <a:p>
            <a:pPr algn="just"/>
            <a:r>
              <a:rPr lang="en-US">
                <a:effectLst/>
              </a:rPr>
              <a:t>Policy: Governments can put in force rigorous environmental standards for motels, emphasizing eco-conscious systems, electricity efficiency, and waste discounts.</a:t>
            </a:r>
            <a:endParaRPr lang="en-GB">
              <a:effectLst/>
            </a:endParaRPr>
          </a:p>
          <a:p>
            <a:pPr algn="just"/>
            <a:r>
              <a:rPr lang="en-US">
                <a:effectLst/>
              </a:rPr>
              <a:t>Management: Voluntary adoption of sustainable practices positions resorts as environmental leaders, ensuring adherence and overcoming capability barriers.</a:t>
            </a:r>
            <a:endParaRPr lang="en-GB">
              <a:effectLst/>
            </a:endParaRPr>
          </a:p>
          <a:p>
            <a:endParaRPr lang="en-GB" dirty="0"/>
          </a:p>
        </p:txBody>
      </p:sp>
      <p:sp>
        <p:nvSpPr>
          <p:cNvPr id="8" name="Text Placeholder 7"/>
          <p:cNvSpPr>
            <a:spLocks noGrp="1"/>
          </p:cNvSpPr>
          <p:nvPr>
            <p:ph type="body" sz="quarter" idx="3"/>
          </p:nvPr>
        </p:nvSpPr>
        <p:spPr>
          <a:xfrm>
            <a:off x="4441349" y="1935163"/>
            <a:ext cx="3298558" cy="823304"/>
          </a:xfrm>
        </p:spPr>
        <p:txBody>
          <a:bodyPr/>
          <a:lstStyle/>
          <a:p>
            <a:r>
              <a:rPr lang="en-US" sz="1800">
                <a:effectLst/>
              </a:rPr>
              <a:t>Incentives for Environmental Responsibility</a:t>
            </a:r>
            <a:endParaRPr lang="en-GB" sz="1800">
              <a:effectLst/>
            </a:endParaRPr>
          </a:p>
        </p:txBody>
      </p:sp>
      <p:sp>
        <p:nvSpPr>
          <p:cNvPr id="11" name="Text Placeholder 10"/>
          <p:cNvSpPr>
            <a:spLocks noGrp="1"/>
          </p:cNvSpPr>
          <p:nvPr>
            <p:ph type="body" sz="half" idx="16"/>
          </p:nvPr>
        </p:nvSpPr>
        <p:spPr/>
        <p:txBody>
          <a:bodyPr/>
          <a:lstStyle/>
          <a:p>
            <a:pPr algn="just"/>
            <a:r>
              <a:rPr lang="en-US">
                <a:effectLst/>
              </a:rPr>
              <a:t>Policy: Hotels adopting sustainable practices can also qualify for monetary incentives, subsidies, or tax rebates, encouraging projects like power-green renovations.</a:t>
            </a:r>
            <a:endParaRPr lang="en-GB">
              <a:effectLst/>
            </a:endParaRPr>
          </a:p>
          <a:p>
            <a:pPr algn="just"/>
            <a:r>
              <a:rPr lang="en-US">
                <a:effectLst/>
              </a:rPr>
              <a:t>Management: Proactively pursuing existing incentives demonstrates a commitment to sustainability and brings monetary repayment.</a:t>
            </a:r>
            <a:endParaRPr lang="en-GB">
              <a:effectLst/>
            </a:endParaRPr>
          </a:p>
          <a:p>
            <a:endParaRPr lang="en-GB" dirty="0"/>
          </a:p>
        </p:txBody>
      </p:sp>
      <p:sp>
        <p:nvSpPr>
          <p:cNvPr id="9" name="Text Placeholder 8"/>
          <p:cNvSpPr>
            <a:spLocks noGrp="1"/>
          </p:cNvSpPr>
          <p:nvPr>
            <p:ph type="body" sz="quarter" idx="13"/>
          </p:nvPr>
        </p:nvSpPr>
        <p:spPr>
          <a:xfrm>
            <a:off x="7976251" y="2025933"/>
            <a:ext cx="3291211" cy="823304"/>
          </a:xfrm>
        </p:spPr>
        <p:txBody>
          <a:bodyPr/>
          <a:lstStyle/>
          <a:p>
            <a:r>
              <a:rPr lang="en-US" sz="1800">
                <a:effectLst/>
              </a:rPr>
              <a:t>Industry Standards and Certifications</a:t>
            </a:r>
            <a:endParaRPr lang="en-GB" sz="1800">
              <a:effectLst/>
            </a:endParaRPr>
          </a:p>
        </p:txBody>
      </p:sp>
      <p:sp>
        <p:nvSpPr>
          <p:cNvPr id="12" name="Text Placeholder 11"/>
          <p:cNvSpPr>
            <a:spLocks noGrp="1"/>
          </p:cNvSpPr>
          <p:nvPr>
            <p:ph type="body" sz="half" idx="17"/>
          </p:nvPr>
        </p:nvSpPr>
        <p:spPr/>
        <p:txBody>
          <a:bodyPr>
            <a:normAutofit lnSpcReduction="10000"/>
          </a:bodyPr>
          <a:lstStyle/>
          <a:p>
            <a:pPr algn="just"/>
            <a:r>
              <a:rPr lang="en-US">
                <a:effectLst/>
              </a:rPr>
              <a:t>Policy: Industry institutions can set up and propose compliance with sustainable practices, making adherence a potential prerequisite for enterprise acknowledgement.</a:t>
            </a:r>
            <a:endParaRPr lang="en-GB">
              <a:effectLst/>
            </a:endParaRPr>
          </a:p>
          <a:p>
            <a:pPr algn="just"/>
            <a:r>
              <a:rPr lang="en-US">
                <a:effectLst/>
              </a:rPr>
              <a:t>Management: Hotels can deliberately pursue compliance with legit sustainability benchmarks, which include LEED, improving their popularity and attracting environmentally conscious visitors.</a:t>
            </a:r>
            <a:endParaRPr lang="en-GB">
              <a:effectLst/>
            </a:endParaRPr>
          </a:p>
          <a:p>
            <a:endParaRPr lang="en-GB" dirty="0"/>
          </a:p>
        </p:txBody>
      </p:sp>
    </p:spTree>
    <p:extLst>
      <p:ext uri="{BB962C8B-B14F-4D97-AF65-F5344CB8AC3E}">
        <p14:creationId xmlns:p14="http://schemas.microsoft.com/office/powerpoint/2010/main" val="105843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Evaluate future policy and management options for dealing with this issue</a:t>
            </a:r>
            <a:endParaRPr lang="en-GB"/>
          </a:p>
        </p:txBody>
      </p:sp>
      <p:sp>
        <p:nvSpPr>
          <p:cNvPr id="3" name="Text Placeholder 2"/>
          <p:cNvSpPr>
            <a:spLocks noGrp="1"/>
          </p:cNvSpPr>
          <p:nvPr>
            <p:ph type="body" idx="1"/>
          </p:nvPr>
        </p:nvSpPr>
        <p:spPr/>
        <p:txBody>
          <a:bodyPr>
            <a:normAutofit/>
          </a:bodyPr>
          <a:lstStyle/>
          <a:p>
            <a:pPr algn="ctr"/>
            <a:r>
              <a:rPr lang="en-US" sz="2000">
                <a:effectLst/>
              </a:rPr>
              <a:t>Technological Advancements for Energy Efficiency</a:t>
            </a:r>
            <a:endParaRPr lang="en-GB" sz="2000">
              <a:effectLst/>
            </a:endParaRPr>
          </a:p>
        </p:txBody>
      </p:sp>
      <p:sp>
        <p:nvSpPr>
          <p:cNvPr id="4" name="Content Placeholder 3"/>
          <p:cNvSpPr>
            <a:spLocks noGrp="1"/>
          </p:cNvSpPr>
          <p:nvPr>
            <p:ph sz="half" idx="2"/>
          </p:nvPr>
        </p:nvSpPr>
        <p:spPr>
          <a:xfrm>
            <a:off x="913795" y="2912232"/>
            <a:ext cx="5107208" cy="3377056"/>
          </a:xfrm>
        </p:spPr>
        <p:txBody>
          <a:bodyPr>
            <a:normAutofit fontScale="85000" lnSpcReduction="10000"/>
          </a:bodyPr>
          <a:lstStyle/>
          <a:p>
            <a:pPr algn="just"/>
            <a:r>
              <a:rPr lang="en-US">
                <a:effectLst/>
              </a:rPr>
              <a:t>Policy: Authorities can incentivize the adoption of superior technologies, like clever constructing structures, through regulations or monetary rewards, mainly focusing on energy-efficient HVAC structures.</a:t>
            </a:r>
            <a:endParaRPr lang="en-GB">
              <a:effectLst/>
            </a:endParaRPr>
          </a:p>
          <a:p>
            <a:pPr algn="just"/>
            <a:r>
              <a:rPr lang="en-US">
                <a:effectLst/>
              </a:rPr>
              <a:t>Management: Allocating assets for enforcing smart era enhances power efficiency, video display units building overall performance in actual time, and identifies regions for full-size enhancements.</a:t>
            </a:r>
            <a:endParaRPr lang="en-GB">
              <a:effectLst/>
            </a:endParaRPr>
          </a:p>
          <a:p>
            <a:endParaRPr lang="en-GB" dirty="0"/>
          </a:p>
        </p:txBody>
      </p:sp>
      <p:sp>
        <p:nvSpPr>
          <p:cNvPr id="5" name="Text Placeholder 4"/>
          <p:cNvSpPr>
            <a:spLocks noGrp="1"/>
          </p:cNvSpPr>
          <p:nvPr>
            <p:ph type="body" sz="quarter" idx="3"/>
          </p:nvPr>
        </p:nvSpPr>
        <p:spPr/>
        <p:txBody>
          <a:bodyPr>
            <a:normAutofit/>
          </a:bodyPr>
          <a:lstStyle/>
          <a:p>
            <a:pPr algn="ctr"/>
            <a:r>
              <a:rPr lang="en-US" sz="2000">
                <a:effectLst/>
              </a:rPr>
              <a:t>Collaborative Endeavour and Knowledge Interchange</a:t>
            </a:r>
            <a:endParaRPr lang="en-GB" sz="2000">
              <a:effectLst/>
            </a:endParaRPr>
          </a:p>
        </p:txBody>
      </p:sp>
      <p:sp>
        <p:nvSpPr>
          <p:cNvPr id="6" name="Content Placeholder 5"/>
          <p:cNvSpPr>
            <a:spLocks noGrp="1"/>
          </p:cNvSpPr>
          <p:nvPr>
            <p:ph sz="quarter" idx="4"/>
          </p:nvPr>
        </p:nvSpPr>
        <p:spPr>
          <a:xfrm>
            <a:off x="6172200" y="2912231"/>
            <a:ext cx="5095357" cy="3276696"/>
          </a:xfrm>
        </p:spPr>
        <p:txBody>
          <a:bodyPr>
            <a:noAutofit/>
          </a:bodyPr>
          <a:lstStyle/>
          <a:p>
            <a:pPr algn="just"/>
            <a:r>
              <a:rPr lang="en-US" sz="1700">
                <a:effectLst/>
              </a:rPr>
              <a:t>Policy: Governments and enterprise institutions can establish platforms for sharing statistics and the most useful methodologies. </a:t>
            </a:r>
          </a:p>
          <a:p>
            <a:pPr algn="just"/>
            <a:r>
              <a:rPr lang="en-US" sz="1700" dirty="0">
                <a:effectLst/>
              </a:rPr>
              <a:t>Management Administration: Hotels can beautify sustainable practices via active participation in enterprise partnerships, facilitating the trade of effective strategies and insights with opposite numbers.</a:t>
            </a:r>
            <a:endParaRPr lang="en-GB" sz="1700">
              <a:effectLst/>
            </a:endParaRPr>
          </a:p>
        </p:txBody>
      </p:sp>
    </p:spTree>
    <p:extLst>
      <p:ext uri="{BB962C8B-B14F-4D97-AF65-F5344CB8AC3E}">
        <p14:creationId xmlns:p14="http://schemas.microsoft.com/office/powerpoint/2010/main" val="1299556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Evaluate future policy and management options for dealing with this issue</a:t>
            </a:r>
            <a:endParaRPr lang="en-GB"/>
          </a:p>
        </p:txBody>
      </p:sp>
      <p:sp>
        <p:nvSpPr>
          <p:cNvPr id="3" name="Text Placeholder 2"/>
          <p:cNvSpPr>
            <a:spLocks noGrp="1"/>
          </p:cNvSpPr>
          <p:nvPr>
            <p:ph type="body" idx="1"/>
          </p:nvPr>
        </p:nvSpPr>
        <p:spPr/>
        <p:txBody>
          <a:bodyPr>
            <a:normAutofit fontScale="85000" lnSpcReduction="10000"/>
          </a:bodyPr>
          <a:lstStyle/>
          <a:p>
            <a:pPr algn="ctr"/>
            <a:r>
              <a:rPr lang="en-US">
                <a:effectLst/>
              </a:rPr>
              <a:t>Promoting Community Involvement and Educational Outreach</a:t>
            </a:r>
            <a:endParaRPr lang="en-GB">
              <a:effectLst/>
            </a:endParaRPr>
          </a:p>
        </p:txBody>
      </p:sp>
      <p:sp>
        <p:nvSpPr>
          <p:cNvPr id="4" name="Content Placeholder 3"/>
          <p:cNvSpPr>
            <a:spLocks noGrp="1"/>
          </p:cNvSpPr>
          <p:nvPr>
            <p:ph sz="half" idx="2"/>
          </p:nvPr>
        </p:nvSpPr>
        <p:spPr>
          <a:xfrm>
            <a:off x="913795" y="2912231"/>
            <a:ext cx="5107208" cy="3533173"/>
          </a:xfrm>
        </p:spPr>
        <p:txBody>
          <a:bodyPr>
            <a:normAutofit fontScale="85000" lnSpcReduction="20000"/>
          </a:bodyPr>
          <a:lstStyle/>
          <a:p>
            <a:pPr algn="just"/>
            <a:r>
              <a:rPr lang="en-US">
                <a:effectLst/>
              </a:rPr>
              <a:t>Policy: Governments can behavior consciousness campaigns to enlighten the general public approximately the importance of environmentally responsible lodges (Slavković et al., 2022). </a:t>
            </a:r>
          </a:p>
          <a:p>
            <a:pPr algn="just"/>
            <a:r>
              <a:rPr lang="en-US" dirty="0">
                <a:effectLst/>
              </a:rPr>
              <a:t>Management Administration: Hotel management can interact with nearby communities, showcasing sustainability initiatives and inspiring community participation in environmental training campaigns and recycling applications (</a:t>
            </a:r>
            <a:r>
              <a:rPr lang="en-US" dirty="0" err="1">
                <a:effectLst/>
              </a:rPr>
              <a:t>Raucher</a:t>
            </a:r>
            <a:r>
              <a:rPr lang="en-US" dirty="0">
                <a:effectLst/>
              </a:rPr>
              <a:t>, 2020).</a:t>
            </a:r>
            <a:endParaRPr lang="en-GB">
              <a:effectLst/>
            </a:endParaRPr>
          </a:p>
        </p:txBody>
      </p:sp>
      <p:sp>
        <p:nvSpPr>
          <p:cNvPr id="5" name="Text Placeholder 4"/>
          <p:cNvSpPr>
            <a:spLocks noGrp="1"/>
          </p:cNvSpPr>
          <p:nvPr>
            <p:ph type="body" sz="quarter" idx="3"/>
          </p:nvPr>
        </p:nvSpPr>
        <p:spPr>
          <a:xfrm>
            <a:off x="6287101" y="1935163"/>
            <a:ext cx="4865554" cy="823912"/>
          </a:xfrm>
        </p:spPr>
        <p:txBody>
          <a:bodyPr>
            <a:normAutofit/>
          </a:bodyPr>
          <a:lstStyle/>
          <a:p>
            <a:pPr algn="ctr"/>
            <a:r>
              <a:rPr lang="en-US" sz="2000">
                <a:effectLst/>
              </a:rPr>
              <a:t>Advancing Research and Innovation</a:t>
            </a:r>
            <a:endParaRPr lang="en-GB" sz="2000">
              <a:effectLst/>
            </a:endParaRPr>
          </a:p>
        </p:txBody>
      </p:sp>
      <p:sp>
        <p:nvSpPr>
          <p:cNvPr id="6" name="Content Placeholder 5"/>
          <p:cNvSpPr>
            <a:spLocks noGrp="1"/>
          </p:cNvSpPr>
          <p:nvPr>
            <p:ph sz="quarter" idx="4"/>
          </p:nvPr>
        </p:nvSpPr>
        <p:spPr>
          <a:xfrm>
            <a:off x="6172199" y="2759075"/>
            <a:ext cx="5095357" cy="3477418"/>
          </a:xfrm>
        </p:spPr>
        <p:txBody>
          <a:bodyPr>
            <a:noAutofit/>
          </a:bodyPr>
          <a:lstStyle/>
          <a:p>
            <a:r>
              <a:rPr lang="en-US" sz="1600">
                <a:effectLst/>
              </a:rPr>
              <a:t>Policy: Governments can allocate resources for studies on environmentally sustainable practices within the resort sector, stimulating innovation in the waste discount era, sustainable constructing substances, and renewable energy options (Nicol, 2020).</a:t>
            </a:r>
            <a:endParaRPr lang="en-GB" sz="1600">
              <a:effectLst/>
            </a:endParaRPr>
          </a:p>
          <a:p>
            <a:r>
              <a:rPr lang="en-US" sz="1600">
                <a:effectLst/>
              </a:rPr>
              <a:t>Management Administration: Hotels can actively participate in or offer monetary support to investigate projects, stay updated on emerging technologies and integrate progressive processes into their constructed surroundings strategy.</a:t>
            </a:r>
            <a:endParaRPr lang="en-GB" sz="1600">
              <a:effectLst/>
            </a:endParaRPr>
          </a:p>
        </p:txBody>
      </p:sp>
    </p:spTree>
    <p:extLst>
      <p:ext uri="{BB962C8B-B14F-4D97-AF65-F5344CB8AC3E}">
        <p14:creationId xmlns:p14="http://schemas.microsoft.com/office/powerpoint/2010/main" val="3662493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5252" y="765190"/>
            <a:ext cx="9603275" cy="1049235"/>
          </a:xfrm>
        </p:spPr>
        <p:txBody>
          <a:bodyPr/>
          <a:lstStyle/>
          <a:p>
            <a:r>
              <a:rPr lang="en-US" dirty="0"/>
              <a:t>References</a:t>
            </a:r>
            <a:endParaRPr lang="en-GB" dirty="0"/>
          </a:p>
        </p:txBody>
      </p:sp>
      <p:pic>
        <p:nvPicPr>
          <p:cNvPr id="6" name="Picture 5">
            <a:extLst>
              <a:ext uri="{FF2B5EF4-FFF2-40B4-BE49-F238E27FC236}">
                <a16:creationId xmlns:a16="http://schemas.microsoft.com/office/drawing/2014/main" id="{ECC74E03-82D2-3E37-70F4-404A49A337AE}"/>
              </a:ext>
            </a:extLst>
          </p:cNvPr>
          <p:cNvPicPr>
            <a:picLocks noChangeAspect="1"/>
          </p:cNvPicPr>
          <p:nvPr/>
        </p:nvPicPr>
        <p:blipFill>
          <a:blip r:embed="rId3"/>
          <a:stretch>
            <a:fillRect/>
          </a:stretch>
        </p:blipFill>
        <p:spPr>
          <a:xfrm>
            <a:off x="920047" y="1814425"/>
            <a:ext cx="10351905" cy="4102964"/>
          </a:xfrm>
          <a:prstGeom prst="rect">
            <a:avLst/>
          </a:prstGeom>
        </p:spPr>
      </p:pic>
    </p:spTree>
    <p:extLst>
      <p:ext uri="{BB962C8B-B14F-4D97-AF65-F5344CB8AC3E}">
        <p14:creationId xmlns:p14="http://schemas.microsoft.com/office/powerpoint/2010/main" val="651397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5252" y="765190"/>
            <a:ext cx="9603275" cy="1049235"/>
          </a:xfrm>
        </p:spPr>
        <p:txBody>
          <a:bodyPr/>
          <a:lstStyle/>
          <a:p>
            <a:r>
              <a:rPr lang="en-US" dirty="0"/>
              <a:t>References</a:t>
            </a:r>
            <a:endParaRPr lang="en-GB" dirty="0"/>
          </a:p>
        </p:txBody>
      </p:sp>
      <p:pic>
        <p:nvPicPr>
          <p:cNvPr id="6" name="Picture 5">
            <a:extLst>
              <a:ext uri="{FF2B5EF4-FFF2-40B4-BE49-F238E27FC236}">
                <a16:creationId xmlns:a16="http://schemas.microsoft.com/office/drawing/2014/main" id="{0CDD33FD-B3D8-EA7E-B224-08D7D5E39645}"/>
              </a:ext>
            </a:extLst>
          </p:cNvPr>
          <p:cNvPicPr>
            <a:picLocks noChangeAspect="1"/>
          </p:cNvPicPr>
          <p:nvPr/>
        </p:nvPicPr>
        <p:blipFill>
          <a:blip r:embed="rId3"/>
          <a:stretch>
            <a:fillRect/>
          </a:stretch>
        </p:blipFill>
        <p:spPr>
          <a:xfrm>
            <a:off x="1050782" y="1924112"/>
            <a:ext cx="10351905" cy="4432176"/>
          </a:xfrm>
          <a:prstGeom prst="rect">
            <a:avLst/>
          </a:prstGeom>
        </p:spPr>
      </p:pic>
    </p:spTree>
    <p:extLst>
      <p:ext uri="{BB962C8B-B14F-4D97-AF65-F5344CB8AC3E}">
        <p14:creationId xmlns:p14="http://schemas.microsoft.com/office/powerpoint/2010/main" val="27511900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0</TotalTime>
  <Words>3617</Words>
  <Application>Microsoft Office PowerPoint</Application>
  <PresentationFormat>Widescreen</PresentationFormat>
  <Paragraphs>177</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Bookman Old Style</vt:lpstr>
      <vt:lpstr>Calibri</vt:lpstr>
      <vt:lpstr>Rockwell</vt:lpstr>
      <vt:lpstr>Damask</vt:lpstr>
      <vt:lpstr>BMIH6001 Contemporary Themes in the Hotel and Hospitality Sector  Assignment 2: Conference presentation  </vt:lpstr>
      <vt:lpstr>Introduction  </vt:lpstr>
      <vt:lpstr>Overview of literature</vt:lpstr>
      <vt:lpstr>Overview of literature</vt:lpstr>
      <vt:lpstr>Overview of literature</vt:lpstr>
      <vt:lpstr>Application to the hotel and hospitality sector </vt:lpstr>
      <vt:lpstr>Application to the hotel and hospitality sector </vt:lpstr>
      <vt:lpstr>Application to the hotel and hospitality sector </vt:lpstr>
      <vt:lpstr>Evaluate future policy and management options for dealing with this issue. </vt:lpstr>
      <vt:lpstr>Evaluate future policy and management options for dealing with this issue</vt:lpstr>
      <vt:lpstr>Evaluate future policy and management options for dealing with this issue</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2023-10-15T14:19:51Z</dcterms:created>
  <dcterms:modified xsi:type="dcterms:W3CDTF">2023-12-07T17:09:24Z</dcterms:modified>
</cp:coreProperties>
</file>